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8"/>
  </p:notesMasterIdLst>
  <p:sldIdLst>
    <p:sldId id="259" r:id="rId5"/>
    <p:sldId id="257" r:id="rId6"/>
    <p:sldId id="261" r:id="rId7"/>
    <p:sldId id="263" r:id="rId8"/>
    <p:sldId id="268" r:id="rId9"/>
    <p:sldId id="275" r:id="rId10"/>
    <p:sldId id="276" r:id="rId11"/>
    <p:sldId id="283" r:id="rId12"/>
    <p:sldId id="269" r:id="rId13"/>
    <p:sldId id="278" r:id="rId14"/>
    <p:sldId id="279" r:id="rId15"/>
    <p:sldId id="277" r:id="rId16"/>
    <p:sldId id="282" r:id="rId17"/>
    <p:sldId id="273" r:id="rId18"/>
    <p:sldId id="271" r:id="rId19"/>
    <p:sldId id="274" r:id="rId20"/>
    <p:sldId id="281" r:id="rId21"/>
    <p:sldId id="280" r:id="rId22"/>
    <p:sldId id="264" r:id="rId23"/>
    <p:sldId id="265" r:id="rId24"/>
    <p:sldId id="266" r:id="rId25"/>
    <p:sldId id="262" r:id="rId26"/>
    <p:sldId id="267"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8657FA4-86EC-48E2-82B1-CD740F10E662}" v="444" dt="2021-12-05T20:05:43.87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viewProps" Target="viewProps.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BD81A5D-2CFF-49D7-9AC2-89CFEADE5F7F}" type="datetimeFigureOut">
              <a:rPr lang="en-US" smtClean="0"/>
              <a:t>12/5/2021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270B5EC-B1B1-418A-ADF4-0A5859E1F866}" type="slidenum">
              <a:rPr lang="en-US" smtClean="0"/>
              <a:t>‹#›</a:t>
            </a:fld>
            <a:endParaRPr lang="en-US"/>
          </a:p>
        </p:txBody>
      </p:sp>
    </p:spTree>
    <p:extLst>
      <p:ext uri="{BB962C8B-B14F-4D97-AF65-F5344CB8AC3E}">
        <p14:creationId xmlns:p14="http://schemas.microsoft.com/office/powerpoint/2010/main" val="32516315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My objectives</a:t>
            </a:r>
            <a:r>
              <a:rPr lang="en-US" baseline="0" dirty="0"/>
              <a:t> are listed here.  </a:t>
            </a:r>
          </a:p>
          <a:p>
            <a:r>
              <a:rPr lang="en-US" baseline="0" dirty="0"/>
              <a:t>First, I want to make you aware of this new reporting standard.  </a:t>
            </a:r>
            <a:endParaRPr lang="en-US" dirty="0"/>
          </a:p>
        </p:txBody>
      </p:sp>
      <p:sp>
        <p:nvSpPr>
          <p:cNvPr id="4" name="Slide Number Placeholder 3"/>
          <p:cNvSpPr>
            <a:spLocks noGrp="1"/>
          </p:cNvSpPr>
          <p:nvPr>
            <p:ph type="sldNum" sz="quarter" idx="10"/>
          </p:nvPr>
        </p:nvSpPr>
        <p:spPr/>
        <p:txBody>
          <a:bodyPr/>
          <a:lstStyle/>
          <a:p>
            <a:fld id="{78A10962-0D43-4901-B346-9106D791E9E0}" type="slidenum">
              <a:rPr lang="en-US" smtClean="0"/>
              <a:t>2</a:t>
            </a:fld>
            <a:endParaRPr lang="en-US"/>
          </a:p>
        </p:txBody>
      </p:sp>
    </p:spTree>
    <p:extLst>
      <p:ext uri="{BB962C8B-B14F-4D97-AF65-F5344CB8AC3E}">
        <p14:creationId xmlns:p14="http://schemas.microsoft.com/office/powerpoint/2010/main" val="2797100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A0922E-EAC3-4FAF-9BC2-EE0A1A22BAA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17565B9-456C-4C96-94ED-3A3BDAA42DD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CF79D40-DD2B-43BC-B62A-D5A5F0C49300}"/>
              </a:ext>
            </a:extLst>
          </p:cNvPr>
          <p:cNvSpPr>
            <a:spLocks noGrp="1"/>
          </p:cNvSpPr>
          <p:nvPr>
            <p:ph type="dt" sz="half" idx="10"/>
          </p:nvPr>
        </p:nvSpPr>
        <p:spPr/>
        <p:txBody>
          <a:bodyPr/>
          <a:lstStyle/>
          <a:p>
            <a:fld id="{EFC09CDF-CABC-4EB9-97D5-28B22DF5D481}" type="datetimeFigureOut">
              <a:rPr lang="en-US" smtClean="0"/>
              <a:t>12/5/2021</a:t>
            </a:fld>
            <a:endParaRPr lang="en-US"/>
          </a:p>
        </p:txBody>
      </p:sp>
      <p:sp>
        <p:nvSpPr>
          <p:cNvPr id="5" name="Footer Placeholder 4">
            <a:extLst>
              <a:ext uri="{FF2B5EF4-FFF2-40B4-BE49-F238E27FC236}">
                <a16:creationId xmlns:a16="http://schemas.microsoft.com/office/drawing/2014/main" id="{609551FC-F60A-4F7C-BCE6-79F352997AF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E24989D-96F2-4B78-8F67-BCD099E8370E}"/>
              </a:ext>
            </a:extLst>
          </p:cNvPr>
          <p:cNvSpPr>
            <a:spLocks noGrp="1"/>
          </p:cNvSpPr>
          <p:nvPr>
            <p:ph type="sldNum" sz="quarter" idx="12"/>
          </p:nvPr>
        </p:nvSpPr>
        <p:spPr/>
        <p:txBody>
          <a:bodyPr/>
          <a:lstStyle/>
          <a:p>
            <a:fld id="{DACA5855-414D-4925-827C-4A3C78E09BBD}" type="slidenum">
              <a:rPr lang="en-US" smtClean="0"/>
              <a:t>‹#›</a:t>
            </a:fld>
            <a:endParaRPr lang="en-US"/>
          </a:p>
        </p:txBody>
      </p:sp>
    </p:spTree>
    <p:extLst>
      <p:ext uri="{BB962C8B-B14F-4D97-AF65-F5344CB8AC3E}">
        <p14:creationId xmlns:p14="http://schemas.microsoft.com/office/powerpoint/2010/main" val="5434913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4130B-357C-421A-9F16-BD2876454A2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57965D8-1AF3-4E19-962B-24D406D467B0}"/>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D1CB54B-9728-4A49-98B6-BC7C63E5F542}"/>
              </a:ext>
            </a:extLst>
          </p:cNvPr>
          <p:cNvSpPr>
            <a:spLocks noGrp="1"/>
          </p:cNvSpPr>
          <p:nvPr>
            <p:ph type="dt" sz="half" idx="10"/>
          </p:nvPr>
        </p:nvSpPr>
        <p:spPr/>
        <p:txBody>
          <a:bodyPr/>
          <a:lstStyle/>
          <a:p>
            <a:fld id="{EFC09CDF-CABC-4EB9-97D5-28B22DF5D481}" type="datetimeFigureOut">
              <a:rPr lang="en-US" smtClean="0"/>
              <a:t>12/5/2021</a:t>
            </a:fld>
            <a:endParaRPr lang="en-US"/>
          </a:p>
        </p:txBody>
      </p:sp>
      <p:sp>
        <p:nvSpPr>
          <p:cNvPr id="5" name="Footer Placeholder 4">
            <a:extLst>
              <a:ext uri="{FF2B5EF4-FFF2-40B4-BE49-F238E27FC236}">
                <a16:creationId xmlns:a16="http://schemas.microsoft.com/office/drawing/2014/main" id="{391D2374-1056-4A30-AA53-FE7196E5314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307569-4864-44DD-81C4-C89EDE1F38C5}"/>
              </a:ext>
            </a:extLst>
          </p:cNvPr>
          <p:cNvSpPr>
            <a:spLocks noGrp="1"/>
          </p:cNvSpPr>
          <p:nvPr>
            <p:ph type="sldNum" sz="quarter" idx="12"/>
          </p:nvPr>
        </p:nvSpPr>
        <p:spPr/>
        <p:txBody>
          <a:bodyPr/>
          <a:lstStyle/>
          <a:p>
            <a:fld id="{DACA5855-414D-4925-827C-4A3C78E09BBD}" type="slidenum">
              <a:rPr lang="en-US" smtClean="0"/>
              <a:t>‹#›</a:t>
            </a:fld>
            <a:endParaRPr lang="en-US"/>
          </a:p>
        </p:txBody>
      </p:sp>
    </p:spTree>
    <p:extLst>
      <p:ext uri="{BB962C8B-B14F-4D97-AF65-F5344CB8AC3E}">
        <p14:creationId xmlns:p14="http://schemas.microsoft.com/office/powerpoint/2010/main" val="14100719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E3DA2A0-13A9-434E-AD08-81880920AC5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7D625F2-6D73-4019-AF57-FC45DBA52BB8}"/>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23D652-7498-46DD-A930-6D17FED3762B}"/>
              </a:ext>
            </a:extLst>
          </p:cNvPr>
          <p:cNvSpPr>
            <a:spLocks noGrp="1"/>
          </p:cNvSpPr>
          <p:nvPr>
            <p:ph type="dt" sz="half" idx="10"/>
          </p:nvPr>
        </p:nvSpPr>
        <p:spPr/>
        <p:txBody>
          <a:bodyPr/>
          <a:lstStyle/>
          <a:p>
            <a:fld id="{EFC09CDF-CABC-4EB9-97D5-28B22DF5D481}" type="datetimeFigureOut">
              <a:rPr lang="en-US" smtClean="0"/>
              <a:t>12/5/2021</a:t>
            </a:fld>
            <a:endParaRPr lang="en-US"/>
          </a:p>
        </p:txBody>
      </p:sp>
      <p:sp>
        <p:nvSpPr>
          <p:cNvPr id="5" name="Footer Placeholder 4">
            <a:extLst>
              <a:ext uri="{FF2B5EF4-FFF2-40B4-BE49-F238E27FC236}">
                <a16:creationId xmlns:a16="http://schemas.microsoft.com/office/drawing/2014/main" id="{47A582F3-A3A7-41B2-A195-A2DD2442411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F756AC6-246C-4CA8-B2DD-17BCFAC4A1A8}"/>
              </a:ext>
            </a:extLst>
          </p:cNvPr>
          <p:cNvSpPr>
            <a:spLocks noGrp="1"/>
          </p:cNvSpPr>
          <p:nvPr>
            <p:ph type="sldNum" sz="quarter" idx="12"/>
          </p:nvPr>
        </p:nvSpPr>
        <p:spPr/>
        <p:txBody>
          <a:bodyPr/>
          <a:lstStyle/>
          <a:p>
            <a:fld id="{DACA5855-414D-4925-827C-4A3C78E09BBD}" type="slidenum">
              <a:rPr lang="en-US" smtClean="0"/>
              <a:t>‹#›</a:t>
            </a:fld>
            <a:endParaRPr lang="en-US"/>
          </a:p>
        </p:txBody>
      </p:sp>
    </p:spTree>
    <p:extLst>
      <p:ext uri="{BB962C8B-B14F-4D97-AF65-F5344CB8AC3E}">
        <p14:creationId xmlns:p14="http://schemas.microsoft.com/office/powerpoint/2010/main" val="992778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01E6BD-8304-4709-9769-4E6E1A85B98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E681898-6655-4FA6-A3B5-E2B779326F44}"/>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0FF0094-3318-4ED0-B2C3-D394229C7AB0}"/>
              </a:ext>
            </a:extLst>
          </p:cNvPr>
          <p:cNvSpPr>
            <a:spLocks noGrp="1"/>
          </p:cNvSpPr>
          <p:nvPr>
            <p:ph type="dt" sz="half" idx="10"/>
          </p:nvPr>
        </p:nvSpPr>
        <p:spPr/>
        <p:txBody>
          <a:bodyPr/>
          <a:lstStyle/>
          <a:p>
            <a:fld id="{EFC09CDF-CABC-4EB9-97D5-28B22DF5D481}" type="datetimeFigureOut">
              <a:rPr lang="en-US" smtClean="0"/>
              <a:t>12/5/2021</a:t>
            </a:fld>
            <a:endParaRPr lang="en-US"/>
          </a:p>
        </p:txBody>
      </p:sp>
      <p:sp>
        <p:nvSpPr>
          <p:cNvPr id="5" name="Footer Placeholder 4">
            <a:extLst>
              <a:ext uri="{FF2B5EF4-FFF2-40B4-BE49-F238E27FC236}">
                <a16:creationId xmlns:a16="http://schemas.microsoft.com/office/drawing/2014/main" id="{29B2D209-6C44-4F2E-842C-C49AB9C87C7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F591D32-4A0C-45FA-8D6C-AC86B39C4A8A}"/>
              </a:ext>
            </a:extLst>
          </p:cNvPr>
          <p:cNvSpPr>
            <a:spLocks noGrp="1"/>
          </p:cNvSpPr>
          <p:nvPr>
            <p:ph type="sldNum" sz="quarter" idx="12"/>
          </p:nvPr>
        </p:nvSpPr>
        <p:spPr/>
        <p:txBody>
          <a:bodyPr/>
          <a:lstStyle/>
          <a:p>
            <a:fld id="{DACA5855-414D-4925-827C-4A3C78E09BBD}" type="slidenum">
              <a:rPr lang="en-US" smtClean="0"/>
              <a:t>‹#›</a:t>
            </a:fld>
            <a:endParaRPr lang="en-US"/>
          </a:p>
        </p:txBody>
      </p:sp>
    </p:spTree>
    <p:extLst>
      <p:ext uri="{BB962C8B-B14F-4D97-AF65-F5344CB8AC3E}">
        <p14:creationId xmlns:p14="http://schemas.microsoft.com/office/powerpoint/2010/main" val="34389293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FD03D6-E602-4DEE-AF41-9C8EE36DD91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23C0BA3-35D4-4608-A979-8E13638FFFE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51DE923A-2C10-482C-957A-C9D89AC9905D}"/>
              </a:ext>
            </a:extLst>
          </p:cNvPr>
          <p:cNvSpPr>
            <a:spLocks noGrp="1"/>
          </p:cNvSpPr>
          <p:nvPr>
            <p:ph type="dt" sz="half" idx="10"/>
          </p:nvPr>
        </p:nvSpPr>
        <p:spPr/>
        <p:txBody>
          <a:bodyPr/>
          <a:lstStyle/>
          <a:p>
            <a:fld id="{EFC09CDF-CABC-4EB9-97D5-28B22DF5D481}" type="datetimeFigureOut">
              <a:rPr lang="en-US" smtClean="0"/>
              <a:t>12/5/2021</a:t>
            </a:fld>
            <a:endParaRPr lang="en-US"/>
          </a:p>
        </p:txBody>
      </p:sp>
      <p:sp>
        <p:nvSpPr>
          <p:cNvPr id="5" name="Footer Placeholder 4">
            <a:extLst>
              <a:ext uri="{FF2B5EF4-FFF2-40B4-BE49-F238E27FC236}">
                <a16:creationId xmlns:a16="http://schemas.microsoft.com/office/drawing/2014/main" id="{932FA1C0-D44E-4A85-9401-DAF0B0AC85E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0AD868-5060-411F-B02B-59AE36AFF7C8}"/>
              </a:ext>
            </a:extLst>
          </p:cNvPr>
          <p:cNvSpPr>
            <a:spLocks noGrp="1"/>
          </p:cNvSpPr>
          <p:nvPr>
            <p:ph type="sldNum" sz="quarter" idx="12"/>
          </p:nvPr>
        </p:nvSpPr>
        <p:spPr/>
        <p:txBody>
          <a:bodyPr/>
          <a:lstStyle/>
          <a:p>
            <a:fld id="{DACA5855-414D-4925-827C-4A3C78E09BBD}" type="slidenum">
              <a:rPr lang="en-US" smtClean="0"/>
              <a:t>‹#›</a:t>
            </a:fld>
            <a:endParaRPr lang="en-US"/>
          </a:p>
        </p:txBody>
      </p:sp>
    </p:spTree>
    <p:extLst>
      <p:ext uri="{BB962C8B-B14F-4D97-AF65-F5344CB8AC3E}">
        <p14:creationId xmlns:p14="http://schemas.microsoft.com/office/powerpoint/2010/main" val="16744634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809EE5-E1BE-4B76-9339-FD9ABDA7721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157E4E6-A7F3-46FD-A2D5-8566767FC6D6}"/>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0899034-3DFD-446C-9300-DB3640B1D09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8CAAD64-BCB3-4299-BE6A-0ED61455271B}"/>
              </a:ext>
            </a:extLst>
          </p:cNvPr>
          <p:cNvSpPr>
            <a:spLocks noGrp="1"/>
          </p:cNvSpPr>
          <p:nvPr>
            <p:ph type="dt" sz="half" idx="10"/>
          </p:nvPr>
        </p:nvSpPr>
        <p:spPr/>
        <p:txBody>
          <a:bodyPr/>
          <a:lstStyle/>
          <a:p>
            <a:fld id="{EFC09CDF-CABC-4EB9-97D5-28B22DF5D481}" type="datetimeFigureOut">
              <a:rPr lang="en-US" smtClean="0"/>
              <a:t>12/5/2021</a:t>
            </a:fld>
            <a:endParaRPr lang="en-US"/>
          </a:p>
        </p:txBody>
      </p:sp>
      <p:sp>
        <p:nvSpPr>
          <p:cNvPr id="6" name="Footer Placeholder 5">
            <a:extLst>
              <a:ext uri="{FF2B5EF4-FFF2-40B4-BE49-F238E27FC236}">
                <a16:creationId xmlns:a16="http://schemas.microsoft.com/office/drawing/2014/main" id="{18739FD3-CF9E-4446-BBDA-30E911D55C5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DEC42A7-2A86-4136-83C9-519645120E28}"/>
              </a:ext>
            </a:extLst>
          </p:cNvPr>
          <p:cNvSpPr>
            <a:spLocks noGrp="1"/>
          </p:cNvSpPr>
          <p:nvPr>
            <p:ph type="sldNum" sz="quarter" idx="12"/>
          </p:nvPr>
        </p:nvSpPr>
        <p:spPr/>
        <p:txBody>
          <a:bodyPr/>
          <a:lstStyle/>
          <a:p>
            <a:fld id="{DACA5855-414D-4925-827C-4A3C78E09BBD}" type="slidenum">
              <a:rPr lang="en-US" smtClean="0"/>
              <a:t>‹#›</a:t>
            </a:fld>
            <a:endParaRPr lang="en-US"/>
          </a:p>
        </p:txBody>
      </p:sp>
    </p:spTree>
    <p:extLst>
      <p:ext uri="{BB962C8B-B14F-4D97-AF65-F5344CB8AC3E}">
        <p14:creationId xmlns:p14="http://schemas.microsoft.com/office/powerpoint/2010/main" val="33235637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8CA3BB-C59F-495C-A7E1-321A1D8ED81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A9F7399-3F62-499D-9835-76ECC9B72BA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F4306413-9544-4E94-BC3B-B02AC751457B}"/>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CD9203D-92FA-4E16-8D22-098911D79D5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4E4924B-568A-4C42-8611-0DF382A9E819}"/>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16AA198-847B-4E6F-9936-23257C3EA446}"/>
              </a:ext>
            </a:extLst>
          </p:cNvPr>
          <p:cNvSpPr>
            <a:spLocks noGrp="1"/>
          </p:cNvSpPr>
          <p:nvPr>
            <p:ph type="dt" sz="half" idx="10"/>
          </p:nvPr>
        </p:nvSpPr>
        <p:spPr/>
        <p:txBody>
          <a:bodyPr/>
          <a:lstStyle/>
          <a:p>
            <a:fld id="{EFC09CDF-CABC-4EB9-97D5-28B22DF5D481}" type="datetimeFigureOut">
              <a:rPr lang="en-US" smtClean="0"/>
              <a:t>12/5/2021</a:t>
            </a:fld>
            <a:endParaRPr lang="en-US"/>
          </a:p>
        </p:txBody>
      </p:sp>
      <p:sp>
        <p:nvSpPr>
          <p:cNvPr id="8" name="Footer Placeholder 7">
            <a:extLst>
              <a:ext uri="{FF2B5EF4-FFF2-40B4-BE49-F238E27FC236}">
                <a16:creationId xmlns:a16="http://schemas.microsoft.com/office/drawing/2014/main" id="{243798AC-DDFA-42AB-A279-FAF21F539D0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AE31E4F-4B69-4397-80E0-55C99BD21042}"/>
              </a:ext>
            </a:extLst>
          </p:cNvPr>
          <p:cNvSpPr>
            <a:spLocks noGrp="1"/>
          </p:cNvSpPr>
          <p:nvPr>
            <p:ph type="sldNum" sz="quarter" idx="12"/>
          </p:nvPr>
        </p:nvSpPr>
        <p:spPr/>
        <p:txBody>
          <a:bodyPr/>
          <a:lstStyle/>
          <a:p>
            <a:fld id="{DACA5855-414D-4925-827C-4A3C78E09BBD}" type="slidenum">
              <a:rPr lang="en-US" smtClean="0"/>
              <a:t>‹#›</a:t>
            </a:fld>
            <a:endParaRPr lang="en-US"/>
          </a:p>
        </p:txBody>
      </p:sp>
    </p:spTree>
    <p:extLst>
      <p:ext uri="{BB962C8B-B14F-4D97-AF65-F5344CB8AC3E}">
        <p14:creationId xmlns:p14="http://schemas.microsoft.com/office/powerpoint/2010/main" val="31299208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EF8626-6918-4868-8B1F-BC286F3D512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E938921-F7F9-4F2D-938A-1C31025F0B63}"/>
              </a:ext>
            </a:extLst>
          </p:cNvPr>
          <p:cNvSpPr>
            <a:spLocks noGrp="1"/>
          </p:cNvSpPr>
          <p:nvPr>
            <p:ph type="dt" sz="half" idx="10"/>
          </p:nvPr>
        </p:nvSpPr>
        <p:spPr/>
        <p:txBody>
          <a:bodyPr/>
          <a:lstStyle/>
          <a:p>
            <a:fld id="{EFC09CDF-CABC-4EB9-97D5-28B22DF5D481}" type="datetimeFigureOut">
              <a:rPr lang="en-US" smtClean="0"/>
              <a:t>12/5/2021</a:t>
            </a:fld>
            <a:endParaRPr lang="en-US"/>
          </a:p>
        </p:txBody>
      </p:sp>
      <p:sp>
        <p:nvSpPr>
          <p:cNvPr id="4" name="Footer Placeholder 3">
            <a:extLst>
              <a:ext uri="{FF2B5EF4-FFF2-40B4-BE49-F238E27FC236}">
                <a16:creationId xmlns:a16="http://schemas.microsoft.com/office/drawing/2014/main" id="{D60C8669-F6EE-48B6-B4CC-7916A601748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763D7B1-8F3D-4E6C-A72A-AF4562A34DA1}"/>
              </a:ext>
            </a:extLst>
          </p:cNvPr>
          <p:cNvSpPr>
            <a:spLocks noGrp="1"/>
          </p:cNvSpPr>
          <p:nvPr>
            <p:ph type="sldNum" sz="quarter" idx="12"/>
          </p:nvPr>
        </p:nvSpPr>
        <p:spPr/>
        <p:txBody>
          <a:bodyPr/>
          <a:lstStyle/>
          <a:p>
            <a:fld id="{DACA5855-414D-4925-827C-4A3C78E09BBD}" type="slidenum">
              <a:rPr lang="en-US" smtClean="0"/>
              <a:t>‹#›</a:t>
            </a:fld>
            <a:endParaRPr lang="en-US"/>
          </a:p>
        </p:txBody>
      </p:sp>
    </p:spTree>
    <p:extLst>
      <p:ext uri="{BB962C8B-B14F-4D97-AF65-F5344CB8AC3E}">
        <p14:creationId xmlns:p14="http://schemas.microsoft.com/office/powerpoint/2010/main" val="18062971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CC9522B-7C88-4D31-B8F0-2709140465A3}"/>
              </a:ext>
            </a:extLst>
          </p:cNvPr>
          <p:cNvSpPr>
            <a:spLocks noGrp="1"/>
          </p:cNvSpPr>
          <p:nvPr>
            <p:ph type="dt" sz="half" idx="10"/>
          </p:nvPr>
        </p:nvSpPr>
        <p:spPr/>
        <p:txBody>
          <a:bodyPr/>
          <a:lstStyle/>
          <a:p>
            <a:fld id="{EFC09CDF-CABC-4EB9-97D5-28B22DF5D481}" type="datetimeFigureOut">
              <a:rPr lang="en-US" smtClean="0"/>
              <a:t>12/5/2021</a:t>
            </a:fld>
            <a:endParaRPr lang="en-US"/>
          </a:p>
        </p:txBody>
      </p:sp>
      <p:sp>
        <p:nvSpPr>
          <p:cNvPr id="3" name="Footer Placeholder 2">
            <a:extLst>
              <a:ext uri="{FF2B5EF4-FFF2-40B4-BE49-F238E27FC236}">
                <a16:creationId xmlns:a16="http://schemas.microsoft.com/office/drawing/2014/main" id="{5E650A9B-3B29-407D-A566-F27DB1CC77F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500AF22-030B-40B6-A180-C2A292FE8ACD}"/>
              </a:ext>
            </a:extLst>
          </p:cNvPr>
          <p:cNvSpPr>
            <a:spLocks noGrp="1"/>
          </p:cNvSpPr>
          <p:nvPr>
            <p:ph type="sldNum" sz="quarter" idx="12"/>
          </p:nvPr>
        </p:nvSpPr>
        <p:spPr/>
        <p:txBody>
          <a:bodyPr/>
          <a:lstStyle/>
          <a:p>
            <a:fld id="{DACA5855-414D-4925-827C-4A3C78E09BBD}" type="slidenum">
              <a:rPr lang="en-US" smtClean="0"/>
              <a:t>‹#›</a:t>
            </a:fld>
            <a:endParaRPr lang="en-US"/>
          </a:p>
        </p:txBody>
      </p:sp>
    </p:spTree>
    <p:extLst>
      <p:ext uri="{BB962C8B-B14F-4D97-AF65-F5344CB8AC3E}">
        <p14:creationId xmlns:p14="http://schemas.microsoft.com/office/powerpoint/2010/main" val="26964393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3B1DFA-E4DA-4A45-A204-A1F90AA326A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BB6E35D-1A20-43D5-920F-F1E7323D8AD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76D66C9-573E-488C-992F-17B87B7207E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460C656-C739-4F1A-A146-E6BEE70E850E}"/>
              </a:ext>
            </a:extLst>
          </p:cNvPr>
          <p:cNvSpPr>
            <a:spLocks noGrp="1"/>
          </p:cNvSpPr>
          <p:nvPr>
            <p:ph type="dt" sz="half" idx="10"/>
          </p:nvPr>
        </p:nvSpPr>
        <p:spPr/>
        <p:txBody>
          <a:bodyPr/>
          <a:lstStyle/>
          <a:p>
            <a:fld id="{EFC09CDF-CABC-4EB9-97D5-28B22DF5D481}" type="datetimeFigureOut">
              <a:rPr lang="en-US" smtClean="0"/>
              <a:t>12/5/2021</a:t>
            </a:fld>
            <a:endParaRPr lang="en-US"/>
          </a:p>
        </p:txBody>
      </p:sp>
      <p:sp>
        <p:nvSpPr>
          <p:cNvPr id="6" name="Footer Placeholder 5">
            <a:extLst>
              <a:ext uri="{FF2B5EF4-FFF2-40B4-BE49-F238E27FC236}">
                <a16:creationId xmlns:a16="http://schemas.microsoft.com/office/drawing/2014/main" id="{158102D4-1CAD-41A3-8408-2D1489298F6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AF953BB-B1EE-44D2-819A-2E5F796FB5A0}"/>
              </a:ext>
            </a:extLst>
          </p:cNvPr>
          <p:cNvSpPr>
            <a:spLocks noGrp="1"/>
          </p:cNvSpPr>
          <p:nvPr>
            <p:ph type="sldNum" sz="quarter" idx="12"/>
          </p:nvPr>
        </p:nvSpPr>
        <p:spPr/>
        <p:txBody>
          <a:bodyPr/>
          <a:lstStyle/>
          <a:p>
            <a:fld id="{DACA5855-414D-4925-827C-4A3C78E09BBD}" type="slidenum">
              <a:rPr lang="en-US" smtClean="0"/>
              <a:t>‹#›</a:t>
            </a:fld>
            <a:endParaRPr lang="en-US"/>
          </a:p>
        </p:txBody>
      </p:sp>
    </p:spTree>
    <p:extLst>
      <p:ext uri="{BB962C8B-B14F-4D97-AF65-F5344CB8AC3E}">
        <p14:creationId xmlns:p14="http://schemas.microsoft.com/office/powerpoint/2010/main" val="25709548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6B62C-B49C-4F84-9CC3-B13D36CE4ED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922D1A7-908B-41C7-84EE-07A6327CA4A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5665A56-CD0B-42CA-A865-B1329B0C872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4F9FB2B-D5FA-41DB-B94F-7970AF65E140}"/>
              </a:ext>
            </a:extLst>
          </p:cNvPr>
          <p:cNvSpPr>
            <a:spLocks noGrp="1"/>
          </p:cNvSpPr>
          <p:nvPr>
            <p:ph type="dt" sz="half" idx="10"/>
          </p:nvPr>
        </p:nvSpPr>
        <p:spPr/>
        <p:txBody>
          <a:bodyPr/>
          <a:lstStyle/>
          <a:p>
            <a:fld id="{EFC09CDF-CABC-4EB9-97D5-28B22DF5D481}" type="datetimeFigureOut">
              <a:rPr lang="en-US" smtClean="0"/>
              <a:t>12/5/2021</a:t>
            </a:fld>
            <a:endParaRPr lang="en-US"/>
          </a:p>
        </p:txBody>
      </p:sp>
      <p:sp>
        <p:nvSpPr>
          <p:cNvPr id="6" name="Footer Placeholder 5">
            <a:extLst>
              <a:ext uri="{FF2B5EF4-FFF2-40B4-BE49-F238E27FC236}">
                <a16:creationId xmlns:a16="http://schemas.microsoft.com/office/drawing/2014/main" id="{480566D0-5E11-4629-AD1E-6F3AF4E48AC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2B5BF1E-5E95-4F54-9FED-6956D16629B5}"/>
              </a:ext>
            </a:extLst>
          </p:cNvPr>
          <p:cNvSpPr>
            <a:spLocks noGrp="1"/>
          </p:cNvSpPr>
          <p:nvPr>
            <p:ph type="sldNum" sz="quarter" idx="12"/>
          </p:nvPr>
        </p:nvSpPr>
        <p:spPr/>
        <p:txBody>
          <a:bodyPr/>
          <a:lstStyle/>
          <a:p>
            <a:fld id="{DACA5855-414D-4925-827C-4A3C78E09BBD}" type="slidenum">
              <a:rPr lang="en-US" smtClean="0"/>
              <a:t>‹#›</a:t>
            </a:fld>
            <a:endParaRPr lang="en-US"/>
          </a:p>
        </p:txBody>
      </p:sp>
    </p:spTree>
    <p:extLst>
      <p:ext uri="{BB962C8B-B14F-4D97-AF65-F5344CB8AC3E}">
        <p14:creationId xmlns:p14="http://schemas.microsoft.com/office/powerpoint/2010/main" val="3639885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DE96794-B0F6-4CB8-9D92-F4476FA9E76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FAFC0A4-11BE-4D43-B348-05CA43DAB44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A4321CB-99CB-481D-ACDC-DA94011F4BB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C09CDF-CABC-4EB9-97D5-28B22DF5D481}" type="datetimeFigureOut">
              <a:rPr lang="en-US" smtClean="0"/>
              <a:t>12/5/2021</a:t>
            </a:fld>
            <a:endParaRPr lang="en-US"/>
          </a:p>
        </p:txBody>
      </p:sp>
      <p:sp>
        <p:nvSpPr>
          <p:cNvPr id="5" name="Footer Placeholder 4">
            <a:extLst>
              <a:ext uri="{FF2B5EF4-FFF2-40B4-BE49-F238E27FC236}">
                <a16:creationId xmlns:a16="http://schemas.microsoft.com/office/drawing/2014/main" id="{CD3CEC65-C9B2-4A62-A73B-FBAAB9C8001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98D311A-4B60-4CD4-A976-5EA537627F2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CA5855-414D-4925-827C-4A3C78E09BBD}" type="slidenum">
              <a:rPr lang="en-US" smtClean="0"/>
              <a:t>‹#›</a:t>
            </a:fld>
            <a:endParaRPr lang="en-US"/>
          </a:p>
        </p:txBody>
      </p:sp>
    </p:spTree>
    <p:extLst>
      <p:ext uri="{BB962C8B-B14F-4D97-AF65-F5344CB8AC3E}">
        <p14:creationId xmlns:p14="http://schemas.microsoft.com/office/powerpoint/2010/main" val="7834651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hyperlink" Target="https://www.peoplematters.in/news/hiring/accounting-finance-sees-highest-hiring-in-jan-report-24652"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arthistoryteachingresources.org/lessons/visiting-the-museum-lesson-template/" TargetMode="External"/><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gasb.org/jsp/GASB/Document_C/DocumentPage&amp;cid=1176173189687" TargetMode="External"/><Relationship Id="rId2" Type="http://schemas.openxmlformats.org/officeDocument/2006/relationships/hyperlink" Target="https://gasb.org/jsp/GASB/Document_C/DocumentPage&amp;cid=1176169170145" TargetMode="External"/><Relationship Id="rId1" Type="http://schemas.openxmlformats.org/officeDocument/2006/relationships/slideLayout" Target="../slideLayouts/slideLayout2.xml"/><Relationship Id="rId5" Type="http://schemas.openxmlformats.org/officeDocument/2006/relationships/hyperlink" Target="https://www.journalofaccountancy.com/issues/2019/aug/lease-accounting-for-governments-gasb-87.html" TargetMode="External"/><Relationship Id="rId4" Type="http://schemas.openxmlformats.org/officeDocument/2006/relationships/hyperlink" Target="https://gasb.org/jsp/GASB/Document_C/DocumentPage&amp;cid=1176174710997"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www.youtube.com/watch?v=of9lU9W94Xw" TargetMode="External"/><Relationship Id="rId2" Type="http://schemas.openxmlformats.org/officeDocument/2006/relationships/hyperlink" Target="https://www.youtube.com/watch?v=U4BCb2Xukws" TargetMode="External"/><Relationship Id="rId1" Type="http://schemas.openxmlformats.org/officeDocument/2006/relationships/slideLayout" Target="../slideLayouts/slideLayout2.xml"/><Relationship Id="rId4" Type="http://schemas.openxmlformats.org/officeDocument/2006/relationships/hyperlink" Target="https://www.youtube.com/watch?v=yEZR9rCbWG8"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407841" y="5031545"/>
            <a:ext cx="1858027" cy="1115645"/>
          </a:xfrm>
          <a:prstGeom prst="rect">
            <a:avLst/>
          </a:prstGeom>
        </p:spPr>
      </p:pic>
      <p:sp>
        <p:nvSpPr>
          <p:cNvPr id="2" name="Title 1"/>
          <p:cNvSpPr>
            <a:spLocks noGrp="1"/>
          </p:cNvSpPr>
          <p:nvPr>
            <p:ph type="ctrTitle"/>
          </p:nvPr>
        </p:nvSpPr>
        <p:spPr>
          <a:xfrm>
            <a:off x="2567835" y="2559129"/>
            <a:ext cx="6834379" cy="1132777"/>
          </a:xfrm>
        </p:spPr>
        <p:txBody>
          <a:bodyPr>
            <a:normAutofit/>
          </a:bodyPr>
          <a:lstStyle/>
          <a:p>
            <a:r>
              <a:rPr lang="en-US" sz="4800" dirty="0"/>
              <a:t>GASB 87 – Leases</a:t>
            </a:r>
          </a:p>
        </p:txBody>
      </p:sp>
      <p:pic>
        <p:nvPicPr>
          <p:cNvPr id="7" name="Picture 6">
            <a:extLst>
              <a:ext uri="{FF2B5EF4-FFF2-40B4-BE49-F238E27FC236}">
                <a16:creationId xmlns:a16="http://schemas.microsoft.com/office/drawing/2014/main" id="{845B90FC-775F-4CE0-AFC5-EE56EE9FB35F}"/>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565101" y="533837"/>
            <a:ext cx="3412184" cy="1919353"/>
          </a:xfrm>
          <a:prstGeom prst="rect">
            <a:avLst/>
          </a:prstGeom>
        </p:spPr>
      </p:pic>
      <p:sp>
        <p:nvSpPr>
          <p:cNvPr id="6" name="Subtitle 2">
            <a:extLst>
              <a:ext uri="{FF2B5EF4-FFF2-40B4-BE49-F238E27FC236}">
                <a16:creationId xmlns:a16="http://schemas.microsoft.com/office/drawing/2014/main" id="{F6646BD2-E65A-4EEF-8D42-AC41995D515A}"/>
              </a:ext>
            </a:extLst>
          </p:cNvPr>
          <p:cNvSpPr txBox="1">
            <a:spLocks/>
          </p:cNvSpPr>
          <p:nvPr/>
        </p:nvSpPr>
        <p:spPr>
          <a:xfrm>
            <a:off x="1240077" y="4797283"/>
            <a:ext cx="7415408" cy="1404735"/>
          </a:xfrm>
          <a:prstGeom prst="rect">
            <a:avLst/>
          </a:prstGeom>
          <a:ln>
            <a:noFill/>
          </a:ln>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spcBef>
                <a:spcPts val="0"/>
              </a:spcBef>
              <a:spcAft>
                <a:spcPts val="300"/>
              </a:spcAft>
            </a:pPr>
            <a:r>
              <a:rPr lang="en-US" sz="3200" dirty="0"/>
              <a:t>Veteran Clerks Webinar</a:t>
            </a:r>
          </a:p>
          <a:p>
            <a:pPr algn="l">
              <a:lnSpc>
                <a:spcPct val="114000"/>
              </a:lnSpc>
              <a:spcBef>
                <a:spcPts val="0"/>
              </a:spcBef>
            </a:pPr>
            <a:r>
              <a:rPr lang="en-US" dirty="0"/>
              <a:t>December 9</a:t>
            </a:r>
          </a:p>
          <a:p>
            <a:pPr algn="l">
              <a:lnSpc>
                <a:spcPct val="114000"/>
              </a:lnSpc>
              <a:spcBef>
                <a:spcPts val="0"/>
              </a:spcBef>
            </a:pPr>
            <a:r>
              <a:rPr lang="en-US" dirty="0"/>
              <a:t>Denise Williams, MASBO Executive Director</a:t>
            </a:r>
          </a:p>
        </p:txBody>
      </p:sp>
    </p:spTree>
    <p:extLst>
      <p:ext uri="{BB962C8B-B14F-4D97-AF65-F5344CB8AC3E}">
        <p14:creationId xmlns:p14="http://schemas.microsoft.com/office/powerpoint/2010/main" val="22732030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D4A773-1749-470A-A23C-30D1E6B739FA}"/>
              </a:ext>
            </a:extLst>
          </p:cNvPr>
          <p:cNvSpPr>
            <a:spLocks noGrp="1"/>
          </p:cNvSpPr>
          <p:nvPr>
            <p:ph type="title"/>
          </p:nvPr>
        </p:nvSpPr>
        <p:spPr>
          <a:xfrm>
            <a:off x="838200" y="365125"/>
            <a:ext cx="10515600" cy="1325563"/>
          </a:xfrm>
        </p:spPr>
        <p:txBody>
          <a:bodyPr/>
          <a:lstStyle/>
          <a:p>
            <a:r>
              <a:rPr lang="en-US" dirty="0"/>
              <a:t>GASB 87 Leases</a:t>
            </a:r>
          </a:p>
        </p:txBody>
      </p:sp>
      <p:sp>
        <p:nvSpPr>
          <p:cNvPr id="3" name="Content Placeholder 2">
            <a:extLst>
              <a:ext uri="{FF2B5EF4-FFF2-40B4-BE49-F238E27FC236}">
                <a16:creationId xmlns:a16="http://schemas.microsoft.com/office/drawing/2014/main" id="{312EE368-8D58-4FBC-81DE-94EC0C32FC76}"/>
              </a:ext>
            </a:extLst>
          </p:cNvPr>
          <p:cNvSpPr>
            <a:spLocks noGrp="1"/>
          </p:cNvSpPr>
          <p:nvPr>
            <p:ph idx="1"/>
          </p:nvPr>
        </p:nvSpPr>
        <p:spPr>
          <a:xfrm>
            <a:off x="838200" y="1825624"/>
            <a:ext cx="10515600" cy="4853471"/>
          </a:xfrm>
        </p:spPr>
        <p:txBody>
          <a:bodyPr>
            <a:normAutofit/>
          </a:bodyPr>
          <a:lstStyle/>
          <a:p>
            <a:pPr marL="0" indent="0">
              <a:spcBef>
                <a:spcPts val="600"/>
              </a:spcBef>
              <a:spcAft>
                <a:spcPts val="600"/>
              </a:spcAft>
              <a:buNone/>
            </a:pPr>
            <a:r>
              <a:rPr lang="en-US" sz="3200" b="1" dirty="0"/>
              <a:t>“REASONABLY CERTAIN” </a:t>
            </a:r>
            <a:r>
              <a:rPr lang="en-US" sz="3000" dirty="0"/>
              <a:t>	</a:t>
            </a:r>
            <a:endParaRPr lang="en-US" sz="2400" b="1" dirty="0"/>
          </a:p>
        </p:txBody>
      </p:sp>
      <p:pic>
        <p:nvPicPr>
          <p:cNvPr id="1026" name="Picture 2" descr="What does that even mean? - Jackie Chan | Meme Generator">
            <a:extLst>
              <a:ext uri="{FF2B5EF4-FFF2-40B4-BE49-F238E27FC236}">
                <a16:creationId xmlns:a16="http://schemas.microsoft.com/office/drawing/2014/main" id="{A5ECBB70-1DC0-4ABE-8E5A-2A97FBB9B9D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75758" y="2528115"/>
            <a:ext cx="5615234" cy="36559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980733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D4A773-1749-470A-A23C-30D1E6B739FA}"/>
              </a:ext>
            </a:extLst>
          </p:cNvPr>
          <p:cNvSpPr>
            <a:spLocks noGrp="1"/>
          </p:cNvSpPr>
          <p:nvPr>
            <p:ph type="title"/>
          </p:nvPr>
        </p:nvSpPr>
        <p:spPr>
          <a:xfrm>
            <a:off x="838200" y="365125"/>
            <a:ext cx="10515600" cy="1325563"/>
          </a:xfrm>
        </p:spPr>
        <p:txBody>
          <a:bodyPr/>
          <a:lstStyle/>
          <a:p>
            <a:r>
              <a:rPr lang="en-US" dirty="0"/>
              <a:t>GASB 87 Leases</a:t>
            </a:r>
          </a:p>
        </p:txBody>
      </p:sp>
      <p:sp>
        <p:nvSpPr>
          <p:cNvPr id="3" name="Content Placeholder 2">
            <a:extLst>
              <a:ext uri="{FF2B5EF4-FFF2-40B4-BE49-F238E27FC236}">
                <a16:creationId xmlns:a16="http://schemas.microsoft.com/office/drawing/2014/main" id="{312EE368-8D58-4FBC-81DE-94EC0C32FC76}"/>
              </a:ext>
            </a:extLst>
          </p:cNvPr>
          <p:cNvSpPr>
            <a:spLocks noGrp="1"/>
          </p:cNvSpPr>
          <p:nvPr>
            <p:ph idx="1"/>
          </p:nvPr>
        </p:nvSpPr>
        <p:spPr>
          <a:xfrm>
            <a:off x="838200" y="1825624"/>
            <a:ext cx="10515600" cy="4853471"/>
          </a:xfrm>
        </p:spPr>
        <p:txBody>
          <a:bodyPr>
            <a:normAutofit/>
          </a:bodyPr>
          <a:lstStyle/>
          <a:p>
            <a:pPr marL="0" indent="0">
              <a:spcBef>
                <a:spcPts val="600"/>
              </a:spcBef>
              <a:spcAft>
                <a:spcPts val="600"/>
              </a:spcAft>
              <a:buNone/>
            </a:pPr>
            <a:r>
              <a:rPr lang="en-US" sz="3200" b="1" dirty="0"/>
              <a:t>“REASONABLY CERTAIN” </a:t>
            </a:r>
            <a:r>
              <a:rPr lang="en-US" dirty="0"/>
              <a:t>means </a:t>
            </a:r>
            <a:r>
              <a:rPr lang="en-US" sz="3200" b="1" i="1" dirty="0">
                <a:solidFill>
                  <a:srgbClr val="7030A0"/>
                </a:solidFill>
              </a:rPr>
              <a:t>“more than probable”</a:t>
            </a:r>
          </a:p>
          <a:p>
            <a:pPr marL="0" indent="0">
              <a:spcBef>
                <a:spcPts val="600"/>
              </a:spcBef>
              <a:spcAft>
                <a:spcPts val="600"/>
              </a:spcAft>
              <a:buNone/>
            </a:pPr>
            <a:r>
              <a:rPr lang="en-US" sz="3000" dirty="0"/>
              <a:t>	</a:t>
            </a:r>
            <a:endParaRPr lang="en-US" sz="2400" b="1" dirty="0"/>
          </a:p>
        </p:txBody>
      </p:sp>
      <p:pic>
        <p:nvPicPr>
          <p:cNvPr id="2050" name="Picture 2" descr="This is what the side eye meme girl looks like now">
            <a:extLst>
              <a:ext uri="{FF2B5EF4-FFF2-40B4-BE49-F238E27FC236}">
                <a16:creationId xmlns:a16="http://schemas.microsoft.com/office/drawing/2014/main" id="{D762E3E6-7D2C-4571-B4F5-5E757CD48F1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83640" y="2624210"/>
            <a:ext cx="7448257" cy="38190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808488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D4A773-1749-470A-A23C-30D1E6B739FA}"/>
              </a:ext>
            </a:extLst>
          </p:cNvPr>
          <p:cNvSpPr>
            <a:spLocks noGrp="1"/>
          </p:cNvSpPr>
          <p:nvPr>
            <p:ph type="title"/>
          </p:nvPr>
        </p:nvSpPr>
        <p:spPr/>
        <p:txBody>
          <a:bodyPr/>
          <a:lstStyle/>
          <a:p>
            <a:r>
              <a:rPr lang="en-US" dirty="0"/>
              <a:t>GASB 87 Leases</a:t>
            </a:r>
          </a:p>
        </p:txBody>
      </p:sp>
      <p:sp>
        <p:nvSpPr>
          <p:cNvPr id="3" name="Content Placeholder 2">
            <a:extLst>
              <a:ext uri="{FF2B5EF4-FFF2-40B4-BE49-F238E27FC236}">
                <a16:creationId xmlns:a16="http://schemas.microsoft.com/office/drawing/2014/main" id="{312EE368-8D58-4FBC-81DE-94EC0C32FC76}"/>
              </a:ext>
            </a:extLst>
          </p:cNvPr>
          <p:cNvSpPr>
            <a:spLocks noGrp="1"/>
          </p:cNvSpPr>
          <p:nvPr>
            <p:ph idx="1"/>
          </p:nvPr>
        </p:nvSpPr>
        <p:spPr>
          <a:xfrm>
            <a:off x="838200" y="1825624"/>
            <a:ext cx="10515600" cy="4508915"/>
          </a:xfrm>
        </p:spPr>
        <p:txBody>
          <a:bodyPr>
            <a:normAutofit/>
          </a:bodyPr>
          <a:lstStyle/>
          <a:p>
            <a:pPr marL="0" indent="0">
              <a:spcBef>
                <a:spcPts val="600"/>
              </a:spcBef>
              <a:spcAft>
                <a:spcPts val="600"/>
              </a:spcAft>
              <a:buNone/>
            </a:pPr>
            <a:r>
              <a:rPr lang="en-US" b="1" dirty="0"/>
              <a:t>PARAGRAPH 14</a:t>
            </a:r>
          </a:p>
          <a:p>
            <a:pPr marL="0" indent="0">
              <a:spcBef>
                <a:spcPts val="600"/>
              </a:spcBef>
              <a:spcAft>
                <a:spcPts val="600"/>
              </a:spcAft>
              <a:buNone/>
            </a:pPr>
            <a:r>
              <a:rPr lang="en-US" sz="2400" dirty="0"/>
              <a:t>At the commencement of the lease term, the lessee and the lessor should assess all factors relevant to the likelihood that the lessee or the lessor will exercise options to extend or terminate. </a:t>
            </a:r>
          </a:p>
          <a:p>
            <a:pPr>
              <a:spcBef>
                <a:spcPts val="600"/>
              </a:spcBef>
              <a:spcAft>
                <a:spcPts val="600"/>
              </a:spcAft>
            </a:pPr>
            <a:r>
              <a:rPr lang="en-US" sz="2600" dirty="0"/>
              <a:t>Contract based factors – contractual terms or conditions that provide economic incentives or disincentives</a:t>
            </a:r>
          </a:p>
          <a:p>
            <a:pPr>
              <a:spcBef>
                <a:spcPts val="600"/>
              </a:spcBef>
              <a:spcAft>
                <a:spcPts val="600"/>
              </a:spcAft>
            </a:pPr>
            <a:r>
              <a:rPr lang="en-US" sz="2600" dirty="0"/>
              <a:t>Underlying asset based – usefulness of the asset at end of lease term</a:t>
            </a:r>
            <a:endParaRPr lang="en-US" sz="2200" dirty="0"/>
          </a:p>
          <a:p>
            <a:pPr>
              <a:spcBef>
                <a:spcPts val="600"/>
              </a:spcBef>
              <a:spcAft>
                <a:spcPts val="600"/>
              </a:spcAft>
            </a:pPr>
            <a:r>
              <a:rPr lang="en-US" sz="2600" dirty="0"/>
              <a:t>Market based – market value of asset at end of lease term</a:t>
            </a:r>
          </a:p>
          <a:p>
            <a:pPr>
              <a:spcBef>
                <a:spcPts val="600"/>
              </a:spcBef>
              <a:spcAft>
                <a:spcPts val="600"/>
              </a:spcAft>
            </a:pPr>
            <a:r>
              <a:rPr lang="en-US" sz="2600" dirty="0"/>
              <a:t>Government specific – is there any history that indicates the gov’t exercises options (or not) with past leases</a:t>
            </a:r>
          </a:p>
        </p:txBody>
      </p:sp>
    </p:spTree>
    <p:extLst>
      <p:ext uri="{BB962C8B-B14F-4D97-AF65-F5344CB8AC3E}">
        <p14:creationId xmlns:p14="http://schemas.microsoft.com/office/powerpoint/2010/main" val="10564352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D4A773-1749-470A-A23C-30D1E6B739FA}"/>
              </a:ext>
            </a:extLst>
          </p:cNvPr>
          <p:cNvSpPr>
            <a:spLocks noGrp="1"/>
          </p:cNvSpPr>
          <p:nvPr>
            <p:ph type="title"/>
          </p:nvPr>
        </p:nvSpPr>
        <p:spPr/>
        <p:txBody>
          <a:bodyPr/>
          <a:lstStyle/>
          <a:p>
            <a:r>
              <a:rPr lang="en-US" dirty="0"/>
              <a:t>GASB 87 Leases</a:t>
            </a:r>
          </a:p>
        </p:txBody>
      </p:sp>
      <p:sp>
        <p:nvSpPr>
          <p:cNvPr id="3" name="Content Placeholder 2">
            <a:extLst>
              <a:ext uri="{FF2B5EF4-FFF2-40B4-BE49-F238E27FC236}">
                <a16:creationId xmlns:a16="http://schemas.microsoft.com/office/drawing/2014/main" id="{312EE368-8D58-4FBC-81DE-94EC0C32FC76}"/>
              </a:ext>
            </a:extLst>
          </p:cNvPr>
          <p:cNvSpPr>
            <a:spLocks noGrp="1"/>
          </p:cNvSpPr>
          <p:nvPr>
            <p:ph idx="1"/>
          </p:nvPr>
        </p:nvSpPr>
        <p:spPr>
          <a:xfrm>
            <a:off x="838200" y="1825624"/>
            <a:ext cx="10515600" cy="4853471"/>
          </a:xfrm>
        </p:spPr>
        <p:txBody>
          <a:bodyPr>
            <a:normAutofit/>
          </a:bodyPr>
          <a:lstStyle/>
          <a:p>
            <a:pPr marL="0" indent="0" algn="ctr">
              <a:spcBef>
                <a:spcPts val="600"/>
              </a:spcBef>
              <a:spcAft>
                <a:spcPts val="600"/>
              </a:spcAft>
              <a:buNone/>
            </a:pPr>
            <a:r>
              <a:rPr lang="en-US" b="1" dirty="0"/>
              <a:t>LESS</a:t>
            </a:r>
            <a:r>
              <a:rPr lang="en-US" b="1" u="sng" dirty="0"/>
              <a:t>EE</a:t>
            </a:r>
            <a:r>
              <a:rPr lang="en-US" b="1" dirty="0"/>
              <a:t> ACCOUNTING</a:t>
            </a:r>
          </a:p>
          <a:p>
            <a:r>
              <a:rPr lang="en-US" dirty="0"/>
              <a:t>At the commencement of the </a:t>
            </a:r>
            <a:r>
              <a:rPr lang="en-US" b="1" dirty="0">
                <a:solidFill>
                  <a:srgbClr val="00B050"/>
                </a:solidFill>
              </a:rPr>
              <a:t>lease term</a:t>
            </a:r>
            <a:r>
              <a:rPr lang="en-US" dirty="0"/>
              <a:t>, recognize:</a:t>
            </a:r>
          </a:p>
          <a:p>
            <a:r>
              <a:rPr lang="en-US" b="1" dirty="0"/>
              <a:t>Lease liability</a:t>
            </a:r>
          </a:p>
          <a:p>
            <a:pPr lvl="1"/>
            <a:r>
              <a:rPr lang="en-US" dirty="0"/>
              <a:t>Measure at present value of payments expected to be made during the lease term (interest rate, # of periods, payment amount, residual value) </a:t>
            </a:r>
          </a:p>
          <a:p>
            <a:pPr lvl="1"/>
            <a:r>
              <a:rPr lang="en-US" dirty="0"/>
              <a:t>Subtract any lease incentives</a:t>
            </a:r>
          </a:p>
          <a:p>
            <a:r>
              <a:rPr lang="en-US" b="1" dirty="0"/>
              <a:t>Lease asset </a:t>
            </a:r>
            <a:r>
              <a:rPr lang="en-US" dirty="0"/>
              <a:t>(intangible right to use lease asset)</a:t>
            </a:r>
            <a:endParaRPr lang="en-US" b="1" dirty="0"/>
          </a:p>
          <a:p>
            <a:pPr lvl="1"/>
            <a:r>
              <a:rPr lang="en-US" dirty="0"/>
              <a:t>Measure at the amount of the initial measurement of the lease liability, </a:t>
            </a:r>
            <a:r>
              <a:rPr lang="en-US" dirty="0">
                <a:solidFill>
                  <a:srgbClr val="FF0000"/>
                </a:solidFill>
              </a:rPr>
              <a:t>plus</a:t>
            </a:r>
          </a:p>
          <a:p>
            <a:pPr lvl="1"/>
            <a:r>
              <a:rPr lang="en-US" dirty="0"/>
              <a:t>Any payments made to the lessor at or before commencement of the lease term, </a:t>
            </a:r>
            <a:r>
              <a:rPr lang="en-US" dirty="0">
                <a:solidFill>
                  <a:srgbClr val="FF0000"/>
                </a:solidFill>
              </a:rPr>
              <a:t>and</a:t>
            </a:r>
          </a:p>
          <a:p>
            <a:pPr lvl="1"/>
            <a:r>
              <a:rPr lang="en-US" dirty="0"/>
              <a:t>Certain direct costs</a:t>
            </a:r>
          </a:p>
        </p:txBody>
      </p:sp>
      <p:sp>
        <p:nvSpPr>
          <p:cNvPr id="4" name="TextBox 3">
            <a:extLst>
              <a:ext uri="{FF2B5EF4-FFF2-40B4-BE49-F238E27FC236}">
                <a16:creationId xmlns:a16="http://schemas.microsoft.com/office/drawing/2014/main" id="{0F222897-0990-4092-998A-7A3CA19C2AA5}"/>
              </a:ext>
            </a:extLst>
          </p:cNvPr>
          <p:cNvSpPr txBox="1"/>
          <p:nvPr/>
        </p:nvSpPr>
        <p:spPr>
          <a:xfrm>
            <a:off x="9130746" y="503586"/>
            <a:ext cx="2478157" cy="1938992"/>
          </a:xfrm>
          <a:prstGeom prst="rect">
            <a:avLst/>
          </a:prstGeom>
          <a:pattFill prst="pct75">
            <a:fgClr>
              <a:schemeClr val="accent6">
                <a:lumMod val="60000"/>
                <a:lumOff val="40000"/>
              </a:schemeClr>
            </a:fgClr>
            <a:bgClr>
              <a:schemeClr val="bg1"/>
            </a:bgClr>
          </a:pattFill>
          <a:ln w="25400">
            <a:solidFill>
              <a:srgbClr val="00B050"/>
            </a:solidFill>
          </a:ln>
        </p:spPr>
        <p:txBody>
          <a:bodyPr wrap="square" rtlCol="0">
            <a:spAutoFit/>
          </a:bodyPr>
          <a:lstStyle/>
          <a:p>
            <a:pPr algn="ctr"/>
            <a:r>
              <a:rPr lang="en-US" sz="2400" dirty="0"/>
              <a:t>Term of lease begins on delivery – that’s when the lessee takes control</a:t>
            </a:r>
          </a:p>
        </p:txBody>
      </p:sp>
      <p:cxnSp>
        <p:nvCxnSpPr>
          <p:cNvPr id="6" name="Straight Arrow Connector 5">
            <a:extLst>
              <a:ext uri="{FF2B5EF4-FFF2-40B4-BE49-F238E27FC236}">
                <a16:creationId xmlns:a16="http://schemas.microsoft.com/office/drawing/2014/main" id="{3CEEB500-D82C-463E-9813-4A7DD5FB63F9}"/>
              </a:ext>
            </a:extLst>
          </p:cNvPr>
          <p:cNvCxnSpPr>
            <a:stCxn id="4" idx="1"/>
          </p:cNvCxnSpPr>
          <p:nvPr/>
        </p:nvCxnSpPr>
        <p:spPr>
          <a:xfrm flipH="1">
            <a:off x="6599583" y="1473082"/>
            <a:ext cx="2531163" cy="978570"/>
          </a:xfrm>
          <a:prstGeom prst="straightConnector1">
            <a:avLst/>
          </a:prstGeom>
          <a:ln w="9525">
            <a:solidFill>
              <a:srgbClr val="00B05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594500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D4A773-1749-470A-A23C-30D1E6B739FA}"/>
              </a:ext>
            </a:extLst>
          </p:cNvPr>
          <p:cNvSpPr>
            <a:spLocks noGrp="1"/>
          </p:cNvSpPr>
          <p:nvPr>
            <p:ph type="title"/>
          </p:nvPr>
        </p:nvSpPr>
        <p:spPr/>
        <p:txBody>
          <a:bodyPr/>
          <a:lstStyle/>
          <a:p>
            <a:r>
              <a:rPr lang="en-US" dirty="0"/>
              <a:t>GASB 87 Leases</a:t>
            </a:r>
          </a:p>
        </p:txBody>
      </p:sp>
      <p:sp>
        <p:nvSpPr>
          <p:cNvPr id="3" name="Content Placeholder 2">
            <a:extLst>
              <a:ext uri="{FF2B5EF4-FFF2-40B4-BE49-F238E27FC236}">
                <a16:creationId xmlns:a16="http://schemas.microsoft.com/office/drawing/2014/main" id="{312EE368-8D58-4FBC-81DE-94EC0C32FC76}"/>
              </a:ext>
            </a:extLst>
          </p:cNvPr>
          <p:cNvSpPr>
            <a:spLocks noGrp="1"/>
          </p:cNvSpPr>
          <p:nvPr>
            <p:ph idx="1"/>
          </p:nvPr>
        </p:nvSpPr>
        <p:spPr>
          <a:xfrm>
            <a:off x="838200" y="1825624"/>
            <a:ext cx="10515600" cy="4853471"/>
          </a:xfrm>
        </p:spPr>
        <p:txBody>
          <a:bodyPr>
            <a:normAutofit lnSpcReduction="10000"/>
          </a:bodyPr>
          <a:lstStyle/>
          <a:p>
            <a:pPr marL="0" indent="0" algn="ctr">
              <a:spcBef>
                <a:spcPts val="600"/>
              </a:spcBef>
              <a:spcAft>
                <a:spcPts val="600"/>
              </a:spcAft>
              <a:buNone/>
            </a:pPr>
            <a:r>
              <a:rPr lang="en-US" b="1" dirty="0"/>
              <a:t>LESS</a:t>
            </a:r>
            <a:r>
              <a:rPr lang="en-US" b="1" u="sng" dirty="0"/>
              <a:t>EE</a:t>
            </a:r>
            <a:r>
              <a:rPr lang="en-US" b="1" dirty="0"/>
              <a:t> ACCOUNTING</a:t>
            </a:r>
          </a:p>
          <a:p>
            <a:r>
              <a:rPr lang="en-US" b="1" dirty="0"/>
              <a:t>Lease liability </a:t>
            </a:r>
            <a:r>
              <a:rPr lang="en-US" dirty="0"/>
              <a:t>– as payments are made:</a:t>
            </a:r>
            <a:endParaRPr lang="en-US" b="1" dirty="0"/>
          </a:p>
          <a:p>
            <a:pPr lvl="1"/>
            <a:r>
              <a:rPr lang="en-US" dirty="0"/>
              <a:t>Reduce lease liability</a:t>
            </a:r>
          </a:p>
          <a:p>
            <a:pPr lvl="1"/>
            <a:r>
              <a:rPr lang="en-US" dirty="0"/>
              <a:t>Recognize an outflow of resources for interest on the liability</a:t>
            </a:r>
          </a:p>
          <a:p>
            <a:r>
              <a:rPr lang="en-US" b="1" dirty="0"/>
              <a:t>Lease asset </a:t>
            </a:r>
            <a:r>
              <a:rPr lang="en-US" dirty="0"/>
              <a:t> - amortize</a:t>
            </a:r>
          </a:p>
          <a:p>
            <a:pPr lvl="1"/>
            <a:r>
              <a:rPr lang="en-US" dirty="0"/>
              <a:t>Use a systematic and rational method</a:t>
            </a:r>
          </a:p>
          <a:p>
            <a:pPr lvl="1"/>
            <a:r>
              <a:rPr lang="en-US" dirty="0"/>
              <a:t>Over the lease term or the useful life of the underlying asset, whichever is shorter</a:t>
            </a:r>
          </a:p>
          <a:p>
            <a:pPr marL="0" indent="0">
              <a:buNone/>
            </a:pPr>
            <a:r>
              <a:rPr lang="en-US" dirty="0"/>
              <a:t>Notes to financial statements</a:t>
            </a:r>
          </a:p>
          <a:p>
            <a:pPr lvl="1"/>
            <a:r>
              <a:rPr lang="en-US" dirty="0"/>
              <a:t>Description of lease arrangements</a:t>
            </a:r>
          </a:p>
          <a:p>
            <a:pPr lvl="1"/>
            <a:r>
              <a:rPr lang="en-US" dirty="0"/>
              <a:t>Amount of lease assets recognized</a:t>
            </a:r>
          </a:p>
          <a:p>
            <a:pPr lvl="1"/>
            <a:r>
              <a:rPr lang="en-US" dirty="0"/>
              <a:t>Schedule of future lease payments to be made</a:t>
            </a:r>
          </a:p>
        </p:txBody>
      </p:sp>
    </p:spTree>
    <p:extLst>
      <p:ext uri="{BB962C8B-B14F-4D97-AF65-F5344CB8AC3E}">
        <p14:creationId xmlns:p14="http://schemas.microsoft.com/office/powerpoint/2010/main" val="26641874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D4A773-1749-470A-A23C-30D1E6B739FA}"/>
              </a:ext>
            </a:extLst>
          </p:cNvPr>
          <p:cNvSpPr>
            <a:spLocks noGrp="1"/>
          </p:cNvSpPr>
          <p:nvPr>
            <p:ph type="title"/>
          </p:nvPr>
        </p:nvSpPr>
        <p:spPr/>
        <p:txBody>
          <a:bodyPr/>
          <a:lstStyle/>
          <a:p>
            <a:r>
              <a:rPr lang="en-US" dirty="0"/>
              <a:t>GASB 87 Leases</a:t>
            </a:r>
          </a:p>
        </p:txBody>
      </p:sp>
      <p:sp>
        <p:nvSpPr>
          <p:cNvPr id="3" name="Content Placeholder 2">
            <a:extLst>
              <a:ext uri="{FF2B5EF4-FFF2-40B4-BE49-F238E27FC236}">
                <a16:creationId xmlns:a16="http://schemas.microsoft.com/office/drawing/2014/main" id="{312EE368-8D58-4FBC-81DE-94EC0C32FC76}"/>
              </a:ext>
            </a:extLst>
          </p:cNvPr>
          <p:cNvSpPr>
            <a:spLocks noGrp="1"/>
          </p:cNvSpPr>
          <p:nvPr>
            <p:ph idx="1"/>
          </p:nvPr>
        </p:nvSpPr>
        <p:spPr>
          <a:xfrm>
            <a:off x="838200" y="1825624"/>
            <a:ext cx="10515600" cy="4853471"/>
          </a:xfrm>
        </p:spPr>
        <p:txBody>
          <a:bodyPr>
            <a:normAutofit/>
          </a:bodyPr>
          <a:lstStyle/>
          <a:p>
            <a:pPr marL="0" indent="0" algn="ctr">
              <a:spcBef>
                <a:spcPts val="600"/>
              </a:spcBef>
              <a:spcAft>
                <a:spcPts val="600"/>
              </a:spcAft>
              <a:buNone/>
            </a:pPr>
            <a:r>
              <a:rPr lang="en-US" b="1" dirty="0"/>
              <a:t>LESS</a:t>
            </a:r>
            <a:r>
              <a:rPr lang="en-US" b="1" u="sng" dirty="0"/>
              <a:t>OR</a:t>
            </a:r>
            <a:r>
              <a:rPr lang="en-US" b="1" dirty="0"/>
              <a:t> ACCOUNTING</a:t>
            </a:r>
          </a:p>
          <a:p>
            <a:r>
              <a:rPr lang="en-US" dirty="0"/>
              <a:t>At the commencement of the lease term, recognize:</a:t>
            </a:r>
          </a:p>
          <a:p>
            <a:r>
              <a:rPr lang="en-US" b="1" dirty="0"/>
              <a:t>Lease receivable</a:t>
            </a:r>
          </a:p>
          <a:p>
            <a:pPr lvl="1"/>
            <a:r>
              <a:rPr lang="en-US" dirty="0"/>
              <a:t>Measure at present value of payments expected to be received during the lease term</a:t>
            </a:r>
          </a:p>
          <a:p>
            <a:pPr lvl="1"/>
            <a:r>
              <a:rPr lang="en-US" dirty="0"/>
              <a:t>Subtract any lease incentives</a:t>
            </a:r>
          </a:p>
          <a:p>
            <a:r>
              <a:rPr lang="en-US" b="1" dirty="0"/>
              <a:t>Deferred inflow of resources</a:t>
            </a:r>
          </a:p>
          <a:p>
            <a:pPr lvl="1"/>
            <a:r>
              <a:rPr lang="en-US" dirty="0"/>
              <a:t>Measure at the value of the lease receivable</a:t>
            </a:r>
          </a:p>
          <a:p>
            <a:pPr lvl="1"/>
            <a:r>
              <a:rPr lang="en-US" dirty="0"/>
              <a:t>Any payments received at or before commencement of the lease term that relate to future periods</a:t>
            </a:r>
          </a:p>
          <a:p>
            <a:pPr marL="457200" lvl="1" indent="0">
              <a:buNone/>
            </a:pPr>
            <a:r>
              <a:rPr lang="en-US" dirty="0"/>
              <a:t>Note: Do not </a:t>
            </a:r>
            <a:r>
              <a:rPr lang="en-US" u="sng" dirty="0"/>
              <a:t>de</a:t>
            </a:r>
            <a:r>
              <a:rPr lang="en-US" dirty="0"/>
              <a:t>recognize the asset underlying the lease</a:t>
            </a:r>
          </a:p>
        </p:txBody>
      </p:sp>
    </p:spTree>
    <p:extLst>
      <p:ext uri="{BB962C8B-B14F-4D97-AF65-F5344CB8AC3E}">
        <p14:creationId xmlns:p14="http://schemas.microsoft.com/office/powerpoint/2010/main" val="19861408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D4A773-1749-470A-A23C-30D1E6B739FA}"/>
              </a:ext>
            </a:extLst>
          </p:cNvPr>
          <p:cNvSpPr>
            <a:spLocks noGrp="1"/>
          </p:cNvSpPr>
          <p:nvPr>
            <p:ph type="title"/>
          </p:nvPr>
        </p:nvSpPr>
        <p:spPr/>
        <p:txBody>
          <a:bodyPr/>
          <a:lstStyle/>
          <a:p>
            <a:r>
              <a:rPr lang="en-US" dirty="0"/>
              <a:t>GASB 87 Leases</a:t>
            </a:r>
          </a:p>
        </p:txBody>
      </p:sp>
      <p:sp>
        <p:nvSpPr>
          <p:cNvPr id="3" name="Content Placeholder 2">
            <a:extLst>
              <a:ext uri="{FF2B5EF4-FFF2-40B4-BE49-F238E27FC236}">
                <a16:creationId xmlns:a16="http://schemas.microsoft.com/office/drawing/2014/main" id="{312EE368-8D58-4FBC-81DE-94EC0C32FC76}"/>
              </a:ext>
            </a:extLst>
          </p:cNvPr>
          <p:cNvSpPr>
            <a:spLocks noGrp="1"/>
          </p:cNvSpPr>
          <p:nvPr>
            <p:ph idx="1"/>
          </p:nvPr>
        </p:nvSpPr>
        <p:spPr>
          <a:xfrm>
            <a:off x="838200" y="1825624"/>
            <a:ext cx="10515600" cy="4853471"/>
          </a:xfrm>
        </p:spPr>
        <p:txBody>
          <a:bodyPr>
            <a:normAutofit/>
          </a:bodyPr>
          <a:lstStyle/>
          <a:p>
            <a:pPr marL="0" indent="0" algn="ctr">
              <a:spcBef>
                <a:spcPts val="600"/>
              </a:spcBef>
              <a:spcAft>
                <a:spcPts val="600"/>
              </a:spcAft>
              <a:buNone/>
            </a:pPr>
            <a:r>
              <a:rPr lang="en-US" b="1" dirty="0"/>
              <a:t>LESS</a:t>
            </a:r>
            <a:r>
              <a:rPr lang="en-US" b="1" u="sng" dirty="0"/>
              <a:t>OR</a:t>
            </a:r>
            <a:r>
              <a:rPr lang="en-US" b="1" dirty="0"/>
              <a:t> ACCOUNTING</a:t>
            </a:r>
          </a:p>
          <a:p>
            <a:r>
              <a:rPr lang="en-US" b="1" dirty="0"/>
              <a:t>Lease receivable </a:t>
            </a:r>
            <a:r>
              <a:rPr lang="en-US" dirty="0"/>
              <a:t>– as payments are received</a:t>
            </a:r>
            <a:endParaRPr lang="en-US" b="1" dirty="0"/>
          </a:p>
          <a:p>
            <a:pPr lvl="1"/>
            <a:r>
              <a:rPr lang="en-US" dirty="0"/>
              <a:t>Reduce lease receivable</a:t>
            </a:r>
          </a:p>
          <a:p>
            <a:r>
              <a:rPr lang="en-US" b="1" dirty="0"/>
              <a:t>Deferred inflow of resources </a:t>
            </a:r>
            <a:r>
              <a:rPr lang="en-US" dirty="0"/>
              <a:t>– over the term of the lease</a:t>
            </a:r>
          </a:p>
          <a:p>
            <a:pPr lvl="1"/>
            <a:r>
              <a:rPr lang="en-US" dirty="0"/>
              <a:t>Reduce in a systematic and rational manner over the term of the lease</a:t>
            </a:r>
          </a:p>
          <a:p>
            <a:r>
              <a:rPr lang="en-US" b="1" dirty="0"/>
              <a:t>Revenue</a:t>
            </a:r>
          </a:p>
          <a:p>
            <a:pPr lvl="1"/>
            <a:r>
              <a:rPr lang="en-US" dirty="0"/>
              <a:t>Interest on lease receivable payments</a:t>
            </a:r>
          </a:p>
          <a:p>
            <a:pPr lvl="1"/>
            <a:r>
              <a:rPr lang="en-US" dirty="0"/>
              <a:t>From deferred inflow of resources (above)</a:t>
            </a:r>
          </a:p>
        </p:txBody>
      </p:sp>
    </p:spTree>
    <p:extLst>
      <p:ext uri="{BB962C8B-B14F-4D97-AF65-F5344CB8AC3E}">
        <p14:creationId xmlns:p14="http://schemas.microsoft.com/office/powerpoint/2010/main" val="37365529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D4A773-1749-470A-A23C-30D1E6B739FA}"/>
              </a:ext>
            </a:extLst>
          </p:cNvPr>
          <p:cNvSpPr>
            <a:spLocks noGrp="1"/>
          </p:cNvSpPr>
          <p:nvPr>
            <p:ph type="title"/>
          </p:nvPr>
        </p:nvSpPr>
        <p:spPr/>
        <p:txBody>
          <a:bodyPr/>
          <a:lstStyle/>
          <a:p>
            <a:r>
              <a:rPr lang="en-US" dirty="0"/>
              <a:t>GASB 87 Leases</a:t>
            </a:r>
          </a:p>
        </p:txBody>
      </p:sp>
      <p:sp>
        <p:nvSpPr>
          <p:cNvPr id="3" name="Content Placeholder 2">
            <a:extLst>
              <a:ext uri="{FF2B5EF4-FFF2-40B4-BE49-F238E27FC236}">
                <a16:creationId xmlns:a16="http://schemas.microsoft.com/office/drawing/2014/main" id="{312EE368-8D58-4FBC-81DE-94EC0C32FC76}"/>
              </a:ext>
            </a:extLst>
          </p:cNvPr>
          <p:cNvSpPr>
            <a:spLocks noGrp="1"/>
          </p:cNvSpPr>
          <p:nvPr>
            <p:ph idx="1"/>
          </p:nvPr>
        </p:nvSpPr>
        <p:spPr>
          <a:xfrm>
            <a:off x="838200" y="1825624"/>
            <a:ext cx="10515600" cy="4906480"/>
          </a:xfrm>
        </p:spPr>
        <p:txBody>
          <a:bodyPr>
            <a:normAutofit lnSpcReduction="10000"/>
          </a:bodyPr>
          <a:lstStyle/>
          <a:p>
            <a:pPr marL="0" indent="0" algn="ctr">
              <a:spcBef>
                <a:spcPts val="600"/>
              </a:spcBef>
              <a:spcAft>
                <a:spcPts val="600"/>
              </a:spcAft>
              <a:buNone/>
            </a:pPr>
            <a:r>
              <a:rPr lang="en-US" b="1" dirty="0"/>
              <a:t>INFORMATION &amp; TASKS NEEDED FOR IMPLEMENTATION</a:t>
            </a:r>
          </a:p>
          <a:p>
            <a:r>
              <a:rPr lang="en-US" sz="2600" dirty="0"/>
              <a:t>Examine existing leases</a:t>
            </a:r>
          </a:p>
          <a:p>
            <a:r>
              <a:rPr lang="en-US" sz="2600" dirty="0"/>
              <a:t>Update chart of accounts</a:t>
            </a:r>
          </a:p>
          <a:p>
            <a:r>
              <a:rPr lang="en-US" sz="2600" dirty="0"/>
              <a:t>Develop recordkeeping systems for</a:t>
            </a:r>
          </a:p>
          <a:p>
            <a:pPr lvl="1"/>
            <a:r>
              <a:rPr lang="en-US" dirty="0"/>
              <a:t>Identifying leases</a:t>
            </a:r>
          </a:p>
          <a:p>
            <a:pPr lvl="1"/>
            <a:r>
              <a:rPr lang="en-US" dirty="0"/>
              <a:t>Determining lease terms</a:t>
            </a:r>
          </a:p>
          <a:p>
            <a:pPr lvl="1"/>
            <a:r>
              <a:rPr lang="en-US" dirty="0"/>
              <a:t>Data needed for calculations, such as</a:t>
            </a:r>
          </a:p>
          <a:p>
            <a:pPr lvl="2"/>
            <a:r>
              <a:rPr lang="en-US" sz="2400" dirty="0"/>
              <a:t>Lease term</a:t>
            </a:r>
          </a:p>
          <a:p>
            <a:pPr lvl="2"/>
            <a:r>
              <a:rPr lang="en-US" sz="2400" dirty="0"/>
              <a:t>Interest rate</a:t>
            </a:r>
          </a:p>
          <a:p>
            <a:pPr lvl="2"/>
            <a:r>
              <a:rPr lang="en-US" sz="2400" dirty="0"/>
              <a:t>Lease payment</a:t>
            </a:r>
          </a:p>
          <a:p>
            <a:pPr lvl="2"/>
            <a:r>
              <a:rPr lang="en-US" sz="2400" dirty="0"/>
              <a:t>Renewal dates</a:t>
            </a:r>
          </a:p>
          <a:p>
            <a:pPr lvl="1"/>
            <a:r>
              <a:rPr lang="en-US" dirty="0"/>
              <a:t>Amortization of calculated balances</a:t>
            </a:r>
          </a:p>
        </p:txBody>
      </p:sp>
    </p:spTree>
    <p:extLst>
      <p:ext uri="{BB962C8B-B14F-4D97-AF65-F5344CB8AC3E}">
        <p14:creationId xmlns:p14="http://schemas.microsoft.com/office/powerpoint/2010/main" val="36680932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D4A773-1749-470A-A23C-30D1E6B739FA}"/>
              </a:ext>
            </a:extLst>
          </p:cNvPr>
          <p:cNvSpPr>
            <a:spLocks noGrp="1"/>
          </p:cNvSpPr>
          <p:nvPr>
            <p:ph type="title"/>
          </p:nvPr>
        </p:nvSpPr>
        <p:spPr/>
        <p:txBody>
          <a:bodyPr/>
          <a:lstStyle/>
          <a:p>
            <a:r>
              <a:rPr lang="en-US" dirty="0"/>
              <a:t>GASB 87 Leases</a:t>
            </a:r>
          </a:p>
        </p:txBody>
      </p:sp>
      <p:sp>
        <p:nvSpPr>
          <p:cNvPr id="3" name="Content Placeholder 2">
            <a:extLst>
              <a:ext uri="{FF2B5EF4-FFF2-40B4-BE49-F238E27FC236}">
                <a16:creationId xmlns:a16="http://schemas.microsoft.com/office/drawing/2014/main" id="{312EE368-8D58-4FBC-81DE-94EC0C32FC76}"/>
              </a:ext>
            </a:extLst>
          </p:cNvPr>
          <p:cNvSpPr>
            <a:spLocks noGrp="1"/>
          </p:cNvSpPr>
          <p:nvPr>
            <p:ph idx="1"/>
          </p:nvPr>
        </p:nvSpPr>
        <p:spPr>
          <a:xfrm>
            <a:off x="838200" y="1825624"/>
            <a:ext cx="10515600" cy="5032376"/>
          </a:xfrm>
        </p:spPr>
        <p:txBody>
          <a:bodyPr>
            <a:normAutofit/>
          </a:bodyPr>
          <a:lstStyle/>
          <a:p>
            <a:pPr marL="0" indent="0" algn="ctr">
              <a:spcBef>
                <a:spcPts val="600"/>
              </a:spcBef>
              <a:spcAft>
                <a:spcPts val="600"/>
              </a:spcAft>
              <a:buNone/>
            </a:pPr>
            <a:r>
              <a:rPr lang="en-US" b="1" dirty="0"/>
              <a:t>INFORMATION NEEDED FOR IMPLEMENTATION</a:t>
            </a:r>
          </a:p>
          <a:p>
            <a:r>
              <a:rPr lang="en-US" dirty="0"/>
              <a:t>Develop any necessary accounting policy statements that help guide determination of reasonable certainty of exercising extend or terminate options</a:t>
            </a:r>
          </a:p>
          <a:p>
            <a:endParaRPr lang="en-US" dirty="0"/>
          </a:p>
        </p:txBody>
      </p:sp>
    </p:spTree>
    <p:extLst>
      <p:ext uri="{BB962C8B-B14F-4D97-AF65-F5344CB8AC3E}">
        <p14:creationId xmlns:p14="http://schemas.microsoft.com/office/powerpoint/2010/main" val="33176986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9FF99BD-075F-4761-A995-6FC574BD25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7B21A54-9BA3-4EA9-B460-5A829ADD90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6FA8F714-B9D8-488A-8CCA-E9948FF913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466" y="643468"/>
            <a:ext cx="10905067" cy="557106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F2DB94D4-8535-4822-8C57-9A6186756F00}"/>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1119188" y="1212850"/>
            <a:ext cx="9950450" cy="4422775"/>
          </a:xfrm>
          <a:prstGeom prst="rect">
            <a:avLst/>
          </a:prstGeom>
        </p:spPr>
      </p:pic>
    </p:spTree>
    <p:extLst>
      <p:ext uri="{BB962C8B-B14F-4D97-AF65-F5344CB8AC3E}">
        <p14:creationId xmlns:p14="http://schemas.microsoft.com/office/powerpoint/2010/main" val="16480122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GASB 87 Leases</a:t>
            </a:r>
          </a:p>
        </p:txBody>
      </p:sp>
      <p:sp>
        <p:nvSpPr>
          <p:cNvPr id="3" name="Content Placeholder 2"/>
          <p:cNvSpPr>
            <a:spLocks noGrp="1"/>
          </p:cNvSpPr>
          <p:nvPr>
            <p:ph idx="1"/>
          </p:nvPr>
        </p:nvSpPr>
        <p:spPr/>
        <p:txBody>
          <a:bodyPr>
            <a:normAutofit/>
          </a:bodyPr>
          <a:lstStyle/>
          <a:p>
            <a:pPr marL="0" indent="0" algn="ctr">
              <a:buNone/>
            </a:pPr>
            <a:r>
              <a:rPr lang="en-US" sz="3200" b="1" dirty="0"/>
              <a:t>OBJECTIVES</a:t>
            </a:r>
          </a:p>
          <a:p>
            <a:pPr>
              <a:buFont typeface="Wingdings" panose="05000000000000000000" pitchFamily="2" charset="2"/>
              <a:buChar char="Ø"/>
            </a:pPr>
            <a:r>
              <a:rPr lang="en-US" sz="3000" dirty="0"/>
              <a:t>Make you </a:t>
            </a:r>
            <a:r>
              <a:rPr lang="en-US" sz="3000" b="1" dirty="0"/>
              <a:t>aware</a:t>
            </a:r>
          </a:p>
          <a:p>
            <a:pPr>
              <a:buFont typeface="Wingdings" panose="05000000000000000000" pitchFamily="2" charset="2"/>
              <a:buChar char="Ø"/>
            </a:pPr>
            <a:r>
              <a:rPr lang="en-US" sz="3000" dirty="0"/>
              <a:t>Basic information on the </a:t>
            </a:r>
            <a:r>
              <a:rPr lang="en-US" sz="3000" b="1" dirty="0"/>
              <a:t>new guidance </a:t>
            </a:r>
            <a:r>
              <a:rPr lang="en-US" sz="3000" dirty="0"/>
              <a:t>on accounting for leases</a:t>
            </a:r>
          </a:p>
          <a:p>
            <a:pPr>
              <a:buFont typeface="Wingdings" panose="05000000000000000000" pitchFamily="2" charset="2"/>
              <a:buChar char="Ø"/>
            </a:pPr>
            <a:r>
              <a:rPr lang="en-US" sz="3000" dirty="0"/>
              <a:t>Steps on </a:t>
            </a:r>
            <a:r>
              <a:rPr lang="en-US" sz="3000" b="1" dirty="0"/>
              <a:t>how to prepare </a:t>
            </a:r>
            <a:r>
              <a:rPr lang="en-US" sz="3000" dirty="0"/>
              <a:t>for implementation</a:t>
            </a:r>
          </a:p>
          <a:p>
            <a:pPr>
              <a:buFont typeface="Wingdings" panose="05000000000000000000" pitchFamily="2" charset="2"/>
              <a:buChar char="Ø"/>
            </a:pPr>
            <a:r>
              <a:rPr lang="en-US" sz="3000" dirty="0"/>
              <a:t>What </a:t>
            </a:r>
            <a:r>
              <a:rPr lang="en-US" sz="3000" b="1" dirty="0"/>
              <a:t>resources</a:t>
            </a:r>
            <a:r>
              <a:rPr lang="en-US" sz="3000" dirty="0"/>
              <a:t> are available to you</a:t>
            </a:r>
          </a:p>
        </p:txBody>
      </p:sp>
    </p:spTree>
    <p:extLst>
      <p:ext uri="{BB962C8B-B14F-4D97-AF65-F5344CB8AC3E}">
        <p14:creationId xmlns:p14="http://schemas.microsoft.com/office/powerpoint/2010/main" val="31388847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9FC59D-895B-41FC-89A8-AB1BD240B069}"/>
              </a:ext>
            </a:extLst>
          </p:cNvPr>
          <p:cNvSpPr>
            <a:spLocks noGrp="1"/>
          </p:cNvSpPr>
          <p:nvPr>
            <p:ph type="title"/>
          </p:nvPr>
        </p:nvSpPr>
        <p:spPr/>
        <p:txBody>
          <a:bodyPr>
            <a:normAutofit/>
          </a:bodyPr>
          <a:lstStyle/>
          <a:p>
            <a:r>
              <a:rPr lang="en-US" sz="4000" dirty="0"/>
              <a:t>GASB 96 Subscription-based Information Technology Arrangements (SBITA)</a:t>
            </a:r>
          </a:p>
        </p:txBody>
      </p:sp>
      <p:sp>
        <p:nvSpPr>
          <p:cNvPr id="3" name="Content Placeholder 2">
            <a:extLst>
              <a:ext uri="{FF2B5EF4-FFF2-40B4-BE49-F238E27FC236}">
                <a16:creationId xmlns:a16="http://schemas.microsoft.com/office/drawing/2014/main" id="{E78F3941-D597-4255-B57E-C09589C3EA0D}"/>
              </a:ext>
            </a:extLst>
          </p:cNvPr>
          <p:cNvSpPr>
            <a:spLocks noGrp="1"/>
          </p:cNvSpPr>
          <p:nvPr>
            <p:ph idx="1"/>
          </p:nvPr>
        </p:nvSpPr>
        <p:spPr>
          <a:xfrm>
            <a:off x="838200" y="1825625"/>
            <a:ext cx="10515600" cy="4482410"/>
          </a:xfrm>
        </p:spPr>
        <p:txBody>
          <a:bodyPr>
            <a:normAutofit lnSpcReduction="10000"/>
          </a:bodyPr>
          <a:lstStyle/>
          <a:p>
            <a:pPr marL="0" indent="0">
              <a:buNone/>
            </a:pPr>
            <a:r>
              <a:rPr lang="en-US" dirty="0"/>
              <a:t>Issued in May 2020</a:t>
            </a:r>
          </a:p>
          <a:p>
            <a:pPr marL="0" indent="0">
              <a:buNone/>
            </a:pPr>
            <a:r>
              <a:rPr lang="en-US" dirty="0"/>
              <a:t>SBITA definition:</a:t>
            </a:r>
          </a:p>
          <a:p>
            <a:pPr lvl="1"/>
            <a:r>
              <a:rPr lang="en-US" sz="2600" dirty="0"/>
              <a:t>a contract that conveys control of the right to use another party’s (a SBITA vendor’s) information technology (IT) software, </a:t>
            </a:r>
          </a:p>
          <a:p>
            <a:pPr lvl="1"/>
            <a:r>
              <a:rPr lang="en-US" sz="2600" dirty="0"/>
              <a:t>alone or in combination with tangible capital assets (the underlying IT assets), </a:t>
            </a:r>
          </a:p>
          <a:p>
            <a:pPr lvl="1"/>
            <a:r>
              <a:rPr lang="en-US" sz="2600" dirty="0"/>
              <a:t>for a period of time </a:t>
            </a:r>
          </a:p>
          <a:p>
            <a:pPr lvl="1"/>
            <a:r>
              <a:rPr lang="en-US" sz="2600" dirty="0"/>
              <a:t>in an exchange or exchange-like transaction</a:t>
            </a:r>
          </a:p>
          <a:p>
            <a:pPr marL="0" indent="0">
              <a:buNone/>
            </a:pPr>
            <a:r>
              <a:rPr lang="en-US" dirty="0"/>
              <a:t>On the F/S, recognize:</a:t>
            </a:r>
          </a:p>
          <a:p>
            <a:pPr lvl="1"/>
            <a:r>
              <a:rPr lang="en-US" sz="2600" dirty="0"/>
              <a:t>right-to-use subscription asset (intangible asset), and</a:t>
            </a:r>
          </a:p>
          <a:p>
            <a:pPr lvl="1"/>
            <a:r>
              <a:rPr lang="en-US" sz="2600" dirty="0"/>
              <a:t>corresponding subscription liability</a:t>
            </a:r>
          </a:p>
        </p:txBody>
      </p:sp>
    </p:spTree>
    <p:extLst>
      <p:ext uri="{BB962C8B-B14F-4D97-AF65-F5344CB8AC3E}">
        <p14:creationId xmlns:p14="http://schemas.microsoft.com/office/powerpoint/2010/main" val="7041222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9FC59D-895B-41FC-89A8-AB1BD240B069}"/>
              </a:ext>
            </a:extLst>
          </p:cNvPr>
          <p:cNvSpPr>
            <a:spLocks noGrp="1"/>
          </p:cNvSpPr>
          <p:nvPr>
            <p:ph type="title"/>
          </p:nvPr>
        </p:nvSpPr>
        <p:spPr/>
        <p:txBody>
          <a:bodyPr>
            <a:normAutofit/>
          </a:bodyPr>
          <a:lstStyle/>
          <a:p>
            <a:r>
              <a:rPr lang="en-US" sz="4000" dirty="0"/>
              <a:t>GASB 96 Subscription-based Information Technology Arrangements (SBITA)</a:t>
            </a:r>
          </a:p>
        </p:txBody>
      </p:sp>
      <p:sp>
        <p:nvSpPr>
          <p:cNvPr id="3" name="Content Placeholder 2">
            <a:extLst>
              <a:ext uri="{FF2B5EF4-FFF2-40B4-BE49-F238E27FC236}">
                <a16:creationId xmlns:a16="http://schemas.microsoft.com/office/drawing/2014/main" id="{E78F3941-D597-4255-B57E-C09589C3EA0D}"/>
              </a:ext>
            </a:extLst>
          </p:cNvPr>
          <p:cNvSpPr>
            <a:spLocks noGrp="1"/>
          </p:cNvSpPr>
          <p:nvPr>
            <p:ph idx="1"/>
          </p:nvPr>
        </p:nvSpPr>
        <p:spPr>
          <a:xfrm>
            <a:off x="838200" y="1825625"/>
            <a:ext cx="10515600" cy="4482410"/>
          </a:xfrm>
        </p:spPr>
        <p:txBody>
          <a:bodyPr>
            <a:normAutofit/>
          </a:bodyPr>
          <a:lstStyle/>
          <a:p>
            <a:pPr marL="0" indent="0">
              <a:buNone/>
            </a:pPr>
            <a:r>
              <a:rPr lang="en-US" dirty="0"/>
              <a:t>Implementation: FY2023</a:t>
            </a:r>
          </a:p>
          <a:p>
            <a:pPr lvl="1"/>
            <a:r>
              <a:rPr lang="en-US" sz="2600" dirty="0"/>
              <a:t>fiscal years beginning after June 15, 2022, and all reporting periods thereafter </a:t>
            </a:r>
          </a:p>
          <a:p>
            <a:pPr lvl="1"/>
            <a:r>
              <a:rPr lang="en-US" sz="2600" dirty="0"/>
              <a:t>Earlier application is encouraged</a:t>
            </a:r>
          </a:p>
          <a:p>
            <a:pPr marL="0" indent="0">
              <a:buNone/>
            </a:pPr>
            <a:r>
              <a:rPr lang="en-US" dirty="0"/>
              <a:t>Why?</a:t>
            </a:r>
          </a:p>
          <a:p>
            <a:pPr lvl="1"/>
            <a:r>
              <a:rPr lang="en-US" sz="2600" dirty="0"/>
              <a:t>Existing GASB standards address software that is internally developed or purchased through perpetual licensing agreements</a:t>
            </a:r>
          </a:p>
          <a:p>
            <a:pPr lvl="1"/>
            <a:r>
              <a:rPr lang="en-US" sz="2600" dirty="0"/>
              <a:t>GASB 96 addresses cloud computing and other subscription-based forms of software applications and storage</a:t>
            </a:r>
          </a:p>
        </p:txBody>
      </p:sp>
    </p:spTree>
    <p:extLst>
      <p:ext uri="{BB962C8B-B14F-4D97-AF65-F5344CB8AC3E}">
        <p14:creationId xmlns:p14="http://schemas.microsoft.com/office/powerpoint/2010/main" val="10986042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B9D847-0EBC-48AC-AEE4-5696C8F9577F}"/>
              </a:ext>
            </a:extLst>
          </p:cNvPr>
          <p:cNvSpPr>
            <a:spLocks noGrp="1"/>
          </p:cNvSpPr>
          <p:nvPr>
            <p:ph type="title"/>
          </p:nvPr>
        </p:nvSpPr>
        <p:spPr/>
        <p:txBody>
          <a:bodyPr>
            <a:normAutofit/>
          </a:bodyPr>
          <a:lstStyle/>
          <a:p>
            <a:r>
              <a:rPr lang="en-US" sz="4000" dirty="0"/>
              <a:t>GASB 87 Leases</a:t>
            </a:r>
          </a:p>
        </p:txBody>
      </p:sp>
      <p:sp>
        <p:nvSpPr>
          <p:cNvPr id="3" name="Content Placeholder 2">
            <a:extLst>
              <a:ext uri="{FF2B5EF4-FFF2-40B4-BE49-F238E27FC236}">
                <a16:creationId xmlns:a16="http://schemas.microsoft.com/office/drawing/2014/main" id="{9F1168C8-962B-47F0-BBC4-28BA9C4DF14B}"/>
              </a:ext>
            </a:extLst>
          </p:cNvPr>
          <p:cNvSpPr>
            <a:spLocks noGrp="1"/>
          </p:cNvSpPr>
          <p:nvPr>
            <p:ph idx="1"/>
          </p:nvPr>
        </p:nvSpPr>
        <p:spPr/>
        <p:txBody>
          <a:bodyPr>
            <a:normAutofit/>
          </a:bodyPr>
          <a:lstStyle/>
          <a:p>
            <a:pPr marL="0" indent="0" algn="ctr">
              <a:spcAft>
                <a:spcPts val="600"/>
              </a:spcAft>
              <a:buNone/>
            </a:pPr>
            <a:r>
              <a:rPr lang="en-US" b="1" dirty="0"/>
              <a:t>RESOURCES</a:t>
            </a:r>
          </a:p>
          <a:p>
            <a:pPr marL="0" indent="0">
              <a:buNone/>
            </a:pPr>
            <a:r>
              <a:rPr lang="en-US" dirty="0"/>
              <a:t>Governmental Accounting Standards Board</a:t>
            </a:r>
          </a:p>
          <a:p>
            <a:pPr lvl="1"/>
            <a:r>
              <a:rPr lang="en-US" sz="2600" dirty="0">
                <a:hlinkClick r:id="rId2"/>
              </a:rPr>
              <a:t>GASB Statement 87, Leases</a:t>
            </a:r>
            <a:endParaRPr lang="en-US" sz="2600" dirty="0"/>
          </a:p>
          <a:p>
            <a:pPr lvl="1"/>
            <a:r>
              <a:rPr lang="en-US" sz="2600" dirty="0">
                <a:hlinkClick r:id="rId3"/>
              </a:rPr>
              <a:t>Implementation Guide No. 2019-3, Leases</a:t>
            </a:r>
            <a:endParaRPr lang="en-US" sz="2600" dirty="0"/>
          </a:p>
          <a:p>
            <a:pPr lvl="1"/>
            <a:r>
              <a:rPr lang="en-US" sz="2600" dirty="0">
                <a:hlinkClick r:id="rId4"/>
              </a:rPr>
              <a:t>GASB 96 </a:t>
            </a:r>
            <a:r>
              <a:rPr lang="en-US" sz="2600" dirty="0"/>
              <a:t>Subscription-based Information Technology Arrangements</a:t>
            </a:r>
          </a:p>
          <a:p>
            <a:pPr marL="0" indent="0">
              <a:spcBef>
                <a:spcPts val="1800"/>
              </a:spcBef>
              <a:buNone/>
            </a:pPr>
            <a:r>
              <a:rPr lang="en-US" dirty="0"/>
              <a:t>Helpful Article</a:t>
            </a:r>
          </a:p>
          <a:p>
            <a:pPr lvl="1"/>
            <a:r>
              <a:rPr lang="en-US" sz="2600" dirty="0">
                <a:hlinkClick r:id="rId5"/>
              </a:rPr>
              <a:t>Lessee accounting for governments: An in-depth look</a:t>
            </a:r>
            <a:r>
              <a:rPr lang="en-US" sz="2600" dirty="0"/>
              <a:t>, (</a:t>
            </a:r>
            <a:r>
              <a:rPr lang="en-US" sz="2600" dirty="0" err="1"/>
              <a:t>Paretta</a:t>
            </a:r>
            <a:r>
              <a:rPr lang="en-US" sz="2600" dirty="0"/>
              <a:t>; Celia)      AICPA Journal of Accountancy, August 2019</a:t>
            </a:r>
          </a:p>
        </p:txBody>
      </p:sp>
    </p:spTree>
    <p:extLst>
      <p:ext uri="{BB962C8B-B14F-4D97-AF65-F5344CB8AC3E}">
        <p14:creationId xmlns:p14="http://schemas.microsoft.com/office/powerpoint/2010/main" val="16713746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B9D847-0EBC-48AC-AEE4-5696C8F9577F}"/>
              </a:ext>
            </a:extLst>
          </p:cNvPr>
          <p:cNvSpPr>
            <a:spLocks noGrp="1"/>
          </p:cNvSpPr>
          <p:nvPr>
            <p:ph type="title"/>
          </p:nvPr>
        </p:nvSpPr>
        <p:spPr/>
        <p:txBody>
          <a:bodyPr>
            <a:normAutofit/>
          </a:bodyPr>
          <a:lstStyle/>
          <a:p>
            <a:r>
              <a:rPr lang="en-US" sz="4000" dirty="0"/>
              <a:t>GASB 87 Leases</a:t>
            </a:r>
          </a:p>
        </p:txBody>
      </p:sp>
      <p:sp>
        <p:nvSpPr>
          <p:cNvPr id="3" name="Content Placeholder 2">
            <a:extLst>
              <a:ext uri="{FF2B5EF4-FFF2-40B4-BE49-F238E27FC236}">
                <a16:creationId xmlns:a16="http://schemas.microsoft.com/office/drawing/2014/main" id="{9F1168C8-962B-47F0-BBC4-28BA9C4DF14B}"/>
              </a:ext>
            </a:extLst>
          </p:cNvPr>
          <p:cNvSpPr>
            <a:spLocks noGrp="1"/>
          </p:cNvSpPr>
          <p:nvPr>
            <p:ph idx="1"/>
          </p:nvPr>
        </p:nvSpPr>
        <p:spPr/>
        <p:txBody>
          <a:bodyPr>
            <a:normAutofit/>
          </a:bodyPr>
          <a:lstStyle/>
          <a:p>
            <a:pPr marL="0" indent="0" algn="ctr">
              <a:spcAft>
                <a:spcPts val="600"/>
              </a:spcAft>
              <a:buNone/>
            </a:pPr>
            <a:r>
              <a:rPr lang="en-US" b="1" dirty="0"/>
              <a:t>RESOURCES</a:t>
            </a:r>
          </a:p>
          <a:p>
            <a:pPr marL="0" indent="0">
              <a:buNone/>
            </a:pPr>
            <a:r>
              <a:rPr lang="en-US" dirty="0"/>
              <a:t>Helpful video training</a:t>
            </a:r>
          </a:p>
          <a:p>
            <a:pPr marL="0" indent="0">
              <a:buNone/>
            </a:pPr>
            <a:r>
              <a:rPr lang="en-US" dirty="0"/>
              <a:t>Eide Bailly, CPAs GASB 87 Lease Workshop</a:t>
            </a:r>
          </a:p>
          <a:p>
            <a:pPr marL="0" indent="0">
              <a:buNone/>
            </a:pPr>
            <a:r>
              <a:rPr lang="en-US" dirty="0"/>
              <a:t>	</a:t>
            </a:r>
            <a:r>
              <a:rPr lang="en-US" sz="2600" dirty="0">
                <a:hlinkClick r:id="rId2"/>
              </a:rPr>
              <a:t>Part 1</a:t>
            </a:r>
            <a:r>
              <a:rPr lang="en-US" sz="2600" dirty="0"/>
              <a:t> – Basics &amp; Lessees (June 2021)</a:t>
            </a:r>
          </a:p>
          <a:p>
            <a:pPr marL="0" indent="0">
              <a:buNone/>
            </a:pPr>
            <a:r>
              <a:rPr lang="en-US" sz="2600" dirty="0"/>
              <a:t>	</a:t>
            </a:r>
            <a:r>
              <a:rPr lang="en-US" sz="2600" dirty="0">
                <a:hlinkClick r:id="rId3"/>
              </a:rPr>
              <a:t>Part 2</a:t>
            </a:r>
            <a:r>
              <a:rPr lang="en-US" sz="2600" dirty="0"/>
              <a:t> – Lessors (July 2021)</a:t>
            </a:r>
          </a:p>
          <a:p>
            <a:pPr marL="0" indent="0">
              <a:buNone/>
            </a:pPr>
            <a:r>
              <a:rPr lang="en-US" sz="2600" dirty="0"/>
              <a:t>	</a:t>
            </a:r>
            <a:r>
              <a:rPr lang="en-US" sz="2600" dirty="0">
                <a:hlinkClick r:id="rId4"/>
              </a:rPr>
              <a:t>Part 3</a:t>
            </a:r>
            <a:r>
              <a:rPr lang="en-US" sz="2600" dirty="0"/>
              <a:t> - Special Issues, Implementation, GASB-94 and GASB-96</a:t>
            </a:r>
          </a:p>
          <a:p>
            <a:pPr marL="0" indent="0">
              <a:buNone/>
            </a:pPr>
            <a:r>
              <a:rPr lang="en-US" sz="2600" dirty="0"/>
              <a:t>                         (August 2021)</a:t>
            </a:r>
          </a:p>
          <a:p>
            <a:pPr marL="0" indent="0">
              <a:buNone/>
            </a:pPr>
            <a:endParaRPr lang="en-US" sz="3200" dirty="0"/>
          </a:p>
          <a:p>
            <a:pPr marL="0" indent="0">
              <a:buNone/>
            </a:pPr>
            <a:endParaRPr lang="en-US" sz="3200" dirty="0"/>
          </a:p>
          <a:p>
            <a:pPr marL="0" indent="0">
              <a:buNone/>
            </a:pPr>
            <a:endParaRPr lang="en-US" dirty="0"/>
          </a:p>
        </p:txBody>
      </p:sp>
    </p:spTree>
    <p:extLst>
      <p:ext uri="{BB962C8B-B14F-4D97-AF65-F5344CB8AC3E}">
        <p14:creationId xmlns:p14="http://schemas.microsoft.com/office/powerpoint/2010/main" val="41437051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GASB 87 Leases</a:t>
            </a:r>
          </a:p>
        </p:txBody>
      </p:sp>
      <p:sp>
        <p:nvSpPr>
          <p:cNvPr id="3" name="Content Placeholder 2"/>
          <p:cNvSpPr>
            <a:spLocks noGrp="1"/>
          </p:cNvSpPr>
          <p:nvPr>
            <p:ph idx="1"/>
          </p:nvPr>
        </p:nvSpPr>
        <p:spPr/>
        <p:txBody>
          <a:bodyPr/>
          <a:lstStyle/>
          <a:p>
            <a:pPr marL="0" indent="0" algn="ctr">
              <a:spcAft>
                <a:spcPts val="600"/>
              </a:spcAft>
              <a:buNone/>
            </a:pPr>
            <a:r>
              <a:rPr lang="en-US" sz="3200" dirty="0"/>
              <a:t>AGENDA</a:t>
            </a:r>
          </a:p>
          <a:p>
            <a:r>
              <a:rPr lang="en-US" dirty="0"/>
              <a:t>Overview</a:t>
            </a:r>
          </a:p>
          <a:p>
            <a:r>
              <a:rPr lang="en-US" dirty="0"/>
              <a:t>Definition of a Lease</a:t>
            </a:r>
          </a:p>
          <a:p>
            <a:r>
              <a:rPr lang="en-US" dirty="0"/>
              <a:t>Accounting treatment</a:t>
            </a:r>
          </a:p>
          <a:p>
            <a:r>
              <a:rPr lang="en-US" dirty="0"/>
              <a:t>Resources</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5922703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D4A773-1749-470A-A23C-30D1E6B739FA}"/>
              </a:ext>
            </a:extLst>
          </p:cNvPr>
          <p:cNvSpPr>
            <a:spLocks noGrp="1"/>
          </p:cNvSpPr>
          <p:nvPr>
            <p:ph type="title"/>
          </p:nvPr>
        </p:nvSpPr>
        <p:spPr/>
        <p:txBody>
          <a:bodyPr/>
          <a:lstStyle/>
          <a:p>
            <a:r>
              <a:rPr lang="en-US" dirty="0"/>
              <a:t>GASB 87 Leases</a:t>
            </a:r>
          </a:p>
        </p:txBody>
      </p:sp>
      <p:sp>
        <p:nvSpPr>
          <p:cNvPr id="3" name="Content Placeholder 2">
            <a:extLst>
              <a:ext uri="{FF2B5EF4-FFF2-40B4-BE49-F238E27FC236}">
                <a16:creationId xmlns:a16="http://schemas.microsoft.com/office/drawing/2014/main" id="{312EE368-8D58-4FBC-81DE-94EC0C32FC76}"/>
              </a:ext>
            </a:extLst>
          </p:cNvPr>
          <p:cNvSpPr>
            <a:spLocks noGrp="1"/>
          </p:cNvSpPr>
          <p:nvPr>
            <p:ph idx="1"/>
          </p:nvPr>
        </p:nvSpPr>
        <p:spPr/>
        <p:txBody>
          <a:bodyPr>
            <a:normAutofit/>
          </a:bodyPr>
          <a:lstStyle/>
          <a:p>
            <a:pPr marL="0" indent="0" algn="ctr">
              <a:buNone/>
            </a:pPr>
            <a:r>
              <a:rPr lang="en-US" b="1" dirty="0"/>
              <a:t>OVERVIEW</a:t>
            </a:r>
          </a:p>
          <a:p>
            <a:r>
              <a:rPr lang="en-US" dirty="0"/>
              <a:t>Issued in June 2017</a:t>
            </a:r>
          </a:p>
          <a:p>
            <a:r>
              <a:rPr lang="en-US" dirty="0"/>
              <a:t>Improves accounting and financial reporting for leases by governments</a:t>
            </a:r>
          </a:p>
          <a:p>
            <a:r>
              <a:rPr lang="en-US" dirty="0"/>
              <a:t>Establishes a single model for lease accounting</a:t>
            </a:r>
          </a:p>
          <a:p>
            <a:r>
              <a:rPr lang="en-US" dirty="0"/>
              <a:t>Leases are financings of the right to use an underlying asset</a:t>
            </a:r>
          </a:p>
          <a:p>
            <a:r>
              <a:rPr lang="en-US" dirty="0"/>
              <a:t>Implementation in FY2022</a:t>
            </a:r>
          </a:p>
          <a:p>
            <a:pPr lvl="1"/>
            <a:r>
              <a:rPr lang="en-US" dirty="0"/>
              <a:t>Initial date was FY2021</a:t>
            </a:r>
          </a:p>
          <a:p>
            <a:pPr lvl="1"/>
            <a:r>
              <a:rPr lang="en-US" dirty="0"/>
              <a:t>GASB 95 postponed implementation to fiscal year beginning after 6/16/2021</a:t>
            </a:r>
          </a:p>
          <a:p>
            <a:endParaRPr lang="en-US" dirty="0"/>
          </a:p>
        </p:txBody>
      </p:sp>
    </p:spTree>
    <p:extLst>
      <p:ext uri="{BB962C8B-B14F-4D97-AF65-F5344CB8AC3E}">
        <p14:creationId xmlns:p14="http://schemas.microsoft.com/office/powerpoint/2010/main" val="40109020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D4A773-1749-470A-A23C-30D1E6B739FA}"/>
              </a:ext>
            </a:extLst>
          </p:cNvPr>
          <p:cNvSpPr>
            <a:spLocks noGrp="1"/>
          </p:cNvSpPr>
          <p:nvPr>
            <p:ph type="title"/>
          </p:nvPr>
        </p:nvSpPr>
        <p:spPr/>
        <p:txBody>
          <a:bodyPr/>
          <a:lstStyle/>
          <a:p>
            <a:r>
              <a:rPr lang="en-US" dirty="0"/>
              <a:t>GASB 87 Leases</a:t>
            </a:r>
          </a:p>
        </p:txBody>
      </p:sp>
      <p:sp>
        <p:nvSpPr>
          <p:cNvPr id="3" name="Content Placeholder 2">
            <a:extLst>
              <a:ext uri="{FF2B5EF4-FFF2-40B4-BE49-F238E27FC236}">
                <a16:creationId xmlns:a16="http://schemas.microsoft.com/office/drawing/2014/main" id="{312EE368-8D58-4FBC-81DE-94EC0C32FC76}"/>
              </a:ext>
            </a:extLst>
          </p:cNvPr>
          <p:cNvSpPr>
            <a:spLocks noGrp="1"/>
          </p:cNvSpPr>
          <p:nvPr>
            <p:ph idx="1"/>
          </p:nvPr>
        </p:nvSpPr>
        <p:spPr>
          <a:xfrm>
            <a:off x="838200" y="1825624"/>
            <a:ext cx="10515600" cy="4853471"/>
          </a:xfrm>
        </p:spPr>
        <p:txBody>
          <a:bodyPr>
            <a:normAutofit fontScale="92500" lnSpcReduction="10000"/>
          </a:bodyPr>
          <a:lstStyle/>
          <a:p>
            <a:pPr marL="0" indent="0" algn="ctr">
              <a:spcBef>
                <a:spcPts val="600"/>
              </a:spcBef>
              <a:spcAft>
                <a:spcPts val="600"/>
              </a:spcAft>
              <a:buNone/>
            </a:pPr>
            <a:r>
              <a:rPr lang="en-US" sz="3000" b="1" dirty="0"/>
              <a:t>DEFINITION OF A LEASE</a:t>
            </a:r>
          </a:p>
          <a:p>
            <a:r>
              <a:rPr lang="en-US" dirty="0"/>
              <a:t>A contract that conveys </a:t>
            </a:r>
            <a:r>
              <a:rPr lang="en-US" b="1" i="1" dirty="0"/>
              <a:t>control</a:t>
            </a:r>
            <a:r>
              <a:rPr lang="en-US" dirty="0"/>
              <a:t> of the right to:</a:t>
            </a:r>
          </a:p>
          <a:p>
            <a:pPr lvl="1"/>
            <a:r>
              <a:rPr lang="en-US" sz="2600" dirty="0"/>
              <a:t>Use another entity’s nonfinancial asset (the underlying asset)</a:t>
            </a:r>
          </a:p>
          <a:p>
            <a:pPr lvl="1"/>
            <a:r>
              <a:rPr lang="en-US" sz="2600" dirty="0"/>
              <a:t>For a period of time as specified in the contract</a:t>
            </a:r>
          </a:p>
          <a:p>
            <a:pPr lvl="1"/>
            <a:r>
              <a:rPr lang="en-US" sz="2600" dirty="0"/>
              <a:t>In an exchange or exchange-like transaction</a:t>
            </a:r>
          </a:p>
          <a:p>
            <a:r>
              <a:rPr lang="en-US" dirty="0"/>
              <a:t>Examples of nonfinancial assets include</a:t>
            </a:r>
          </a:p>
          <a:p>
            <a:pPr lvl="1"/>
            <a:r>
              <a:rPr lang="en-US" sz="2600" dirty="0"/>
              <a:t>Buildings</a:t>
            </a:r>
          </a:p>
          <a:p>
            <a:pPr lvl="1"/>
            <a:r>
              <a:rPr lang="en-US" sz="2600" dirty="0"/>
              <a:t>Land</a:t>
            </a:r>
          </a:p>
          <a:p>
            <a:pPr lvl="1"/>
            <a:r>
              <a:rPr lang="en-US" sz="2600" dirty="0"/>
              <a:t>Vehicles</a:t>
            </a:r>
          </a:p>
          <a:p>
            <a:pPr lvl="1"/>
            <a:r>
              <a:rPr lang="en-US" sz="2600" dirty="0"/>
              <a:t>equipment</a:t>
            </a:r>
          </a:p>
          <a:p>
            <a:r>
              <a:rPr lang="en-US" dirty="0"/>
              <a:t>A contract that meets this definition should be accounted for under GASB 87, unless specifically excluded</a:t>
            </a:r>
          </a:p>
        </p:txBody>
      </p:sp>
    </p:spTree>
    <p:extLst>
      <p:ext uri="{BB962C8B-B14F-4D97-AF65-F5344CB8AC3E}">
        <p14:creationId xmlns:p14="http://schemas.microsoft.com/office/powerpoint/2010/main" val="5949816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D4A773-1749-470A-A23C-30D1E6B739FA}"/>
              </a:ext>
            </a:extLst>
          </p:cNvPr>
          <p:cNvSpPr>
            <a:spLocks noGrp="1"/>
          </p:cNvSpPr>
          <p:nvPr>
            <p:ph type="title"/>
          </p:nvPr>
        </p:nvSpPr>
        <p:spPr/>
        <p:txBody>
          <a:bodyPr/>
          <a:lstStyle/>
          <a:p>
            <a:r>
              <a:rPr lang="en-US" dirty="0"/>
              <a:t>GASB 87 Leases</a:t>
            </a:r>
          </a:p>
        </p:txBody>
      </p:sp>
      <p:sp>
        <p:nvSpPr>
          <p:cNvPr id="3" name="Content Placeholder 2">
            <a:extLst>
              <a:ext uri="{FF2B5EF4-FFF2-40B4-BE49-F238E27FC236}">
                <a16:creationId xmlns:a16="http://schemas.microsoft.com/office/drawing/2014/main" id="{312EE368-8D58-4FBC-81DE-94EC0C32FC76}"/>
              </a:ext>
            </a:extLst>
          </p:cNvPr>
          <p:cNvSpPr>
            <a:spLocks noGrp="1"/>
          </p:cNvSpPr>
          <p:nvPr>
            <p:ph idx="1"/>
          </p:nvPr>
        </p:nvSpPr>
        <p:spPr>
          <a:xfrm>
            <a:off x="838200" y="1825624"/>
            <a:ext cx="10515600" cy="4853471"/>
          </a:xfrm>
        </p:spPr>
        <p:txBody>
          <a:bodyPr>
            <a:normAutofit/>
          </a:bodyPr>
          <a:lstStyle/>
          <a:p>
            <a:pPr marL="0" indent="0" algn="ctr">
              <a:spcBef>
                <a:spcPts val="600"/>
              </a:spcBef>
              <a:spcAft>
                <a:spcPts val="600"/>
              </a:spcAft>
              <a:buNone/>
            </a:pPr>
            <a:r>
              <a:rPr lang="en-US" sz="3000" b="1" dirty="0"/>
              <a:t>EXCLUSIONS</a:t>
            </a:r>
          </a:p>
          <a:p>
            <a:r>
              <a:rPr lang="en-US" dirty="0"/>
              <a:t>Short-term leases defined as </a:t>
            </a:r>
          </a:p>
          <a:p>
            <a:pPr lvl="1"/>
            <a:r>
              <a:rPr lang="en-US" sz="2600" dirty="0"/>
              <a:t>At the commencement of the lease term</a:t>
            </a:r>
          </a:p>
          <a:p>
            <a:pPr lvl="2"/>
            <a:r>
              <a:rPr lang="en-US" sz="2200" dirty="0"/>
              <a:t>Maximum possible term under the lease contract is 12 months or less</a:t>
            </a:r>
          </a:p>
          <a:p>
            <a:pPr lvl="2"/>
            <a:r>
              <a:rPr lang="en-US" sz="2200" dirty="0"/>
              <a:t>Includes any options to extend regardless of probability of being exercised.</a:t>
            </a:r>
          </a:p>
          <a:p>
            <a:r>
              <a:rPr lang="en-US" dirty="0"/>
              <a:t>Accounting treatment</a:t>
            </a:r>
          </a:p>
          <a:p>
            <a:pPr lvl="1"/>
            <a:r>
              <a:rPr lang="en-US" dirty="0"/>
              <a:t>Lessee – records outflow of resources (expenditures)</a:t>
            </a:r>
          </a:p>
          <a:p>
            <a:pPr lvl="1"/>
            <a:r>
              <a:rPr lang="en-US" dirty="0"/>
              <a:t>Lessor – records inflow of resources (revenue)</a:t>
            </a:r>
          </a:p>
          <a:p>
            <a:pPr lvl="1"/>
            <a:r>
              <a:rPr lang="en-US" dirty="0"/>
              <a:t>Based on the payment provisions of the contract</a:t>
            </a:r>
          </a:p>
        </p:txBody>
      </p:sp>
    </p:spTree>
    <p:extLst>
      <p:ext uri="{BB962C8B-B14F-4D97-AF65-F5344CB8AC3E}">
        <p14:creationId xmlns:p14="http://schemas.microsoft.com/office/powerpoint/2010/main" val="121355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D4A773-1749-470A-A23C-30D1E6B739FA}"/>
              </a:ext>
            </a:extLst>
          </p:cNvPr>
          <p:cNvSpPr>
            <a:spLocks noGrp="1"/>
          </p:cNvSpPr>
          <p:nvPr>
            <p:ph type="title"/>
          </p:nvPr>
        </p:nvSpPr>
        <p:spPr/>
        <p:txBody>
          <a:bodyPr/>
          <a:lstStyle/>
          <a:p>
            <a:r>
              <a:rPr lang="en-US" dirty="0"/>
              <a:t>GASB 87 Leases</a:t>
            </a:r>
          </a:p>
        </p:txBody>
      </p:sp>
      <p:sp>
        <p:nvSpPr>
          <p:cNvPr id="3" name="Content Placeholder 2">
            <a:extLst>
              <a:ext uri="{FF2B5EF4-FFF2-40B4-BE49-F238E27FC236}">
                <a16:creationId xmlns:a16="http://schemas.microsoft.com/office/drawing/2014/main" id="{312EE368-8D58-4FBC-81DE-94EC0C32FC76}"/>
              </a:ext>
            </a:extLst>
          </p:cNvPr>
          <p:cNvSpPr>
            <a:spLocks noGrp="1"/>
          </p:cNvSpPr>
          <p:nvPr>
            <p:ph idx="1"/>
          </p:nvPr>
        </p:nvSpPr>
        <p:spPr>
          <a:xfrm>
            <a:off x="838200" y="1825624"/>
            <a:ext cx="10515600" cy="4853471"/>
          </a:xfrm>
        </p:spPr>
        <p:txBody>
          <a:bodyPr>
            <a:normAutofit/>
          </a:bodyPr>
          <a:lstStyle/>
          <a:p>
            <a:pPr marL="0" indent="0" algn="ctr">
              <a:spcBef>
                <a:spcPts val="600"/>
              </a:spcBef>
              <a:spcAft>
                <a:spcPts val="600"/>
              </a:spcAft>
              <a:buNone/>
            </a:pPr>
            <a:r>
              <a:rPr lang="en-US" sz="3000" b="1" dirty="0"/>
              <a:t>EXCLUSIONS</a:t>
            </a:r>
          </a:p>
          <a:p>
            <a:r>
              <a:rPr lang="en-US" dirty="0"/>
              <a:t>Contracts that transfer ownership</a:t>
            </a:r>
          </a:p>
          <a:p>
            <a:pPr lvl="1"/>
            <a:r>
              <a:rPr lang="en-US" sz="2600" dirty="0"/>
              <a:t>Transfers ownership of the asset to the lessee by the end of the contract</a:t>
            </a:r>
          </a:p>
          <a:p>
            <a:pPr lvl="1"/>
            <a:r>
              <a:rPr lang="en-US" sz="2600" dirty="0"/>
              <a:t>Cannot contain termination options</a:t>
            </a:r>
          </a:p>
          <a:p>
            <a:pPr lvl="2"/>
            <a:r>
              <a:rPr lang="en-US" sz="2200" dirty="0"/>
              <a:t>Contracts can contain fiscal funding or cancellation clauses as long as it is reasonably certain the clauses will not be exercised</a:t>
            </a:r>
          </a:p>
          <a:p>
            <a:r>
              <a:rPr lang="en-US" dirty="0"/>
              <a:t>Accounting treatment</a:t>
            </a:r>
          </a:p>
          <a:p>
            <a:pPr lvl="1"/>
            <a:r>
              <a:rPr lang="en-US" dirty="0"/>
              <a:t>Lessee – records purchase of the asset</a:t>
            </a:r>
          </a:p>
          <a:p>
            <a:pPr lvl="1"/>
            <a:r>
              <a:rPr lang="en-US" dirty="0"/>
              <a:t>Lessor – records sale of the asset</a:t>
            </a:r>
          </a:p>
        </p:txBody>
      </p:sp>
    </p:spTree>
    <p:extLst>
      <p:ext uri="{BB962C8B-B14F-4D97-AF65-F5344CB8AC3E}">
        <p14:creationId xmlns:p14="http://schemas.microsoft.com/office/powerpoint/2010/main" val="7065991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4F5BE-88AC-4FC9-AC91-33AB5EC3BEE7}"/>
              </a:ext>
            </a:extLst>
          </p:cNvPr>
          <p:cNvSpPr>
            <a:spLocks noGrp="1"/>
          </p:cNvSpPr>
          <p:nvPr>
            <p:ph type="title"/>
          </p:nvPr>
        </p:nvSpPr>
        <p:spPr/>
        <p:txBody>
          <a:bodyPr/>
          <a:lstStyle/>
          <a:p>
            <a:r>
              <a:rPr lang="en-US" dirty="0"/>
              <a:t>GASB 87 Leases</a:t>
            </a:r>
          </a:p>
        </p:txBody>
      </p:sp>
      <p:sp>
        <p:nvSpPr>
          <p:cNvPr id="3" name="Content Placeholder 2">
            <a:extLst>
              <a:ext uri="{FF2B5EF4-FFF2-40B4-BE49-F238E27FC236}">
                <a16:creationId xmlns:a16="http://schemas.microsoft.com/office/drawing/2014/main" id="{52BB0D54-7926-4ED3-85EA-E671676FD467}"/>
              </a:ext>
            </a:extLst>
          </p:cNvPr>
          <p:cNvSpPr>
            <a:spLocks noGrp="1"/>
          </p:cNvSpPr>
          <p:nvPr>
            <p:ph idx="1"/>
          </p:nvPr>
        </p:nvSpPr>
        <p:spPr/>
        <p:txBody>
          <a:bodyPr/>
          <a:lstStyle/>
          <a:p>
            <a:pPr marL="0" indent="0">
              <a:buNone/>
            </a:pPr>
            <a:r>
              <a:rPr lang="en-US" sz="3200" dirty="0"/>
              <a:t>Everything else is a lease </a:t>
            </a:r>
          </a:p>
          <a:p>
            <a:pPr marL="0" indent="0">
              <a:buNone/>
            </a:pPr>
            <a:endParaRPr lang="en-US" dirty="0"/>
          </a:p>
          <a:p>
            <a:pPr marL="457200" lvl="1" indent="0">
              <a:buNone/>
            </a:pPr>
            <a:r>
              <a:rPr lang="en-US" sz="2800" dirty="0"/>
              <a:t>LESSEE recognizes a </a:t>
            </a:r>
            <a:r>
              <a:rPr lang="en-US" sz="2800" dirty="0">
                <a:solidFill>
                  <a:srgbClr val="FF0000"/>
                </a:solidFill>
              </a:rPr>
              <a:t>lease liability </a:t>
            </a:r>
            <a:r>
              <a:rPr lang="en-US" sz="2800" dirty="0"/>
              <a:t>and a </a:t>
            </a:r>
            <a:r>
              <a:rPr lang="en-US" sz="2800" dirty="0">
                <a:solidFill>
                  <a:schemeClr val="accent6">
                    <a:lumMod val="75000"/>
                  </a:schemeClr>
                </a:solidFill>
              </a:rPr>
              <a:t>lease asset</a:t>
            </a:r>
          </a:p>
          <a:p>
            <a:pPr marL="457200" lvl="1" indent="0">
              <a:buNone/>
            </a:pPr>
            <a:endParaRPr lang="en-US" sz="2800" dirty="0"/>
          </a:p>
          <a:p>
            <a:pPr marL="457200" lvl="1" indent="0">
              <a:buNone/>
            </a:pPr>
            <a:r>
              <a:rPr lang="en-US" sz="2800" dirty="0"/>
              <a:t>LESSOR recognizes a </a:t>
            </a:r>
            <a:r>
              <a:rPr lang="en-US" sz="2800" dirty="0">
                <a:solidFill>
                  <a:schemeClr val="accent6">
                    <a:lumMod val="75000"/>
                  </a:schemeClr>
                </a:solidFill>
              </a:rPr>
              <a:t>lease receivable </a:t>
            </a:r>
            <a:r>
              <a:rPr lang="en-US" sz="2800" dirty="0"/>
              <a:t>and a </a:t>
            </a:r>
            <a:r>
              <a:rPr lang="en-US" sz="2800" dirty="0">
                <a:solidFill>
                  <a:srgbClr val="FF0000"/>
                </a:solidFill>
              </a:rPr>
              <a:t>deferred inflow of resources</a:t>
            </a:r>
          </a:p>
          <a:p>
            <a:pPr marL="0" indent="0">
              <a:buNone/>
            </a:pPr>
            <a:endParaRPr lang="en-US" dirty="0"/>
          </a:p>
        </p:txBody>
      </p:sp>
    </p:spTree>
    <p:extLst>
      <p:ext uri="{BB962C8B-B14F-4D97-AF65-F5344CB8AC3E}">
        <p14:creationId xmlns:p14="http://schemas.microsoft.com/office/powerpoint/2010/main" val="26651234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D4A773-1749-470A-A23C-30D1E6B739FA}"/>
              </a:ext>
            </a:extLst>
          </p:cNvPr>
          <p:cNvSpPr>
            <a:spLocks noGrp="1"/>
          </p:cNvSpPr>
          <p:nvPr>
            <p:ph type="title"/>
          </p:nvPr>
        </p:nvSpPr>
        <p:spPr/>
        <p:txBody>
          <a:bodyPr/>
          <a:lstStyle/>
          <a:p>
            <a:r>
              <a:rPr lang="en-US" dirty="0"/>
              <a:t>GASB 87 Leases</a:t>
            </a:r>
          </a:p>
        </p:txBody>
      </p:sp>
      <p:sp>
        <p:nvSpPr>
          <p:cNvPr id="3" name="Content Placeholder 2">
            <a:extLst>
              <a:ext uri="{FF2B5EF4-FFF2-40B4-BE49-F238E27FC236}">
                <a16:creationId xmlns:a16="http://schemas.microsoft.com/office/drawing/2014/main" id="{312EE368-8D58-4FBC-81DE-94EC0C32FC76}"/>
              </a:ext>
            </a:extLst>
          </p:cNvPr>
          <p:cNvSpPr>
            <a:spLocks noGrp="1"/>
          </p:cNvSpPr>
          <p:nvPr>
            <p:ph idx="1"/>
          </p:nvPr>
        </p:nvSpPr>
        <p:spPr>
          <a:xfrm>
            <a:off x="838200" y="1825624"/>
            <a:ext cx="10515600" cy="4853471"/>
          </a:xfrm>
        </p:spPr>
        <p:txBody>
          <a:bodyPr>
            <a:normAutofit/>
          </a:bodyPr>
          <a:lstStyle/>
          <a:p>
            <a:pPr marL="0" indent="0" algn="ctr">
              <a:spcBef>
                <a:spcPts val="600"/>
              </a:spcBef>
              <a:spcAft>
                <a:spcPts val="600"/>
              </a:spcAft>
              <a:buNone/>
            </a:pPr>
            <a:r>
              <a:rPr lang="en-US" b="1" dirty="0"/>
              <a:t>LEASE TERM</a:t>
            </a:r>
          </a:p>
          <a:p>
            <a:pPr marL="0" indent="0">
              <a:spcBef>
                <a:spcPts val="600"/>
              </a:spcBef>
              <a:spcAft>
                <a:spcPts val="600"/>
              </a:spcAft>
              <a:buNone/>
            </a:pPr>
            <a:r>
              <a:rPr lang="en-US" dirty="0"/>
              <a:t>     Noncancelable period (neither party can cancel the contract)</a:t>
            </a:r>
          </a:p>
          <a:p>
            <a:pPr marL="0" indent="0">
              <a:spcBef>
                <a:spcPts val="600"/>
              </a:spcBef>
              <a:spcAft>
                <a:spcPts val="600"/>
              </a:spcAft>
              <a:buNone/>
            </a:pPr>
            <a:r>
              <a:rPr lang="en-US" sz="3600" b="1" dirty="0">
                <a:solidFill>
                  <a:srgbClr val="FF0000"/>
                </a:solidFill>
              </a:rPr>
              <a:t>+</a:t>
            </a:r>
            <a:r>
              <a:rPr lang="en-US" sz="2600" b="1" dirty="0">
                <a:solidFill>
                  <a:srgbClr val="FF0000"/>
                </a:solidFill>
              </a:rPr>
              <a:t>   </a:t>
            </a:r>
            <a:r>
              <a:rPr lang="en-US" dirty="0"/>
              <a:t>Periods covered by the </a:t>
            </a:r>
            <a:r>
              <a:rPr lang="en-US" b="1" dirty="0"/>
              <a:t>lessee’s</a:t>
            </a:r>
            <a:r>
              <a:rPr lang="en-US" dirty="0"/>
              <a:t> option to:</a:t>
            </a:r>
          </a:p>
          <a:p>
            <a:pPr lvl="2">
              <a:spcBef>
                <a:spcPts val="600"/>
              </a:spcBef>
              <a:spcAft>
                <a:spcPts val="600"/>
              </a:spcAft>
            </a:pPr>
            <a:r>
              <a:rPr lang="en-US" sz="2600" dirty="0"/>
              <a:t>extend the lease</a:t>
            </a:r>
          </a:p>
          <a:p>
            <a:pPr lvl="2">
              <a:spcBef>
                <a:spcPts val="600"/>
              </a:spcBef>
              <a:spcAft>
                <a:spcPts val="600"/>
              </a:spcAft>
            </a:pPr>
            <a:r>
              <a:rPr lang="en-US" sz="2600" dirty="0"/>
              <a:t>terminate the lease</a:t>
            </a:r>
          </a:p>
          <a:p>
            <a:pPr marL="0" indent="0">
              <a:spcBef>
                <a:spcPts val="600"/>
              </a:spcBef>
              <a:spcAft>
                <a:spcPts val="600"/>
              </a:spcAft>
              <a:buNone/>
            </a:pPr>
            <a:r>
              <a:rPr lang="en-US" sz="3600" b="1" dirty="0">
                <a:solidFill>
                  <a:srgbClr val="FF0000"/>
                </a:solidFill>
              </a:rPr>
              <a:t>+</a:t>
            </a:r>
            <a:r>
              <a:rPr lang="en-US" sz="2600" b="1" dirty="0">
                <a:solidFill>
                  <a:srgbClr val="FF0000"/>
                </a:solidFill>
              </a:rPr>
              <a:t>   </a:t>
            </a:r>
            <a:r>
              <a:rPr lang="en-US" dirty="0"/>
              <a:t>Periods covered by the </a:t>
            </a:r>
            <a:r>
              <a:rPr lang="en-US" b="1" dirty="0"/>
              <a:t>lessor’s</a:t>
            </a:r>
            <a:r>
              <a:rPr lang="en-US" dirty="0"/>
              <a:t> option to: </a:t>
            </a:r>
          </a:p>
          <a:p>
            <a:pPr lvl="2">
              <a:spcBef>
                <a:spcPts val="600"/>
              </a:spcBef>
              <a:spcAft>
                <a:spcPts val="600"/>
              </a:spcAft>
            </a:pPr>
            <a:r>
              <a:rPr lang="en-US" sz="2600" dirty="0"/>
              <a:t>extend the lease</a:t>
            </a:r>
          </a:p>
          <a:p>
            <a:pPr lvl="2">
              <a:spcBef>
                <a:spcPts val="600"/>
              </a:spcBef>
              <a:spcAft>
                <a:spcPts val="600"/>
              </a:spcAft>
            </a:pPr>
            <a:r>
              <a:rPr lang="en-US" sz="2600" dirty="0"/>
              <a:t>terminate the lease</a:t>
            </a:r>
            <a:endParaRPr lang="en-US" sz="2600" b="1" dirty="0"/>
          </a:p>
        </p:txBody>
      </p:sp>
      <p:sp>
        <p:nvSpPr>
          <p:cNvPr id="4" name="TextBox 3">
            <a:extLst>
              <a:ext uri="{FF2B5EF4-FFF2-40B4-BE49-F238E27FC236}">
                <a16:creationId xmlns:a16="http://schemas.microsoft.com/office/drawing/2014/main" id="{9E761C78-3060-4967-9229-B3BA3E47A0C3}"/>
              </a:ext>
            </a:extLst>
          </p:cNvPr>
          <p:cNvSpPr txBox="1"/>
          <p:nvPr/>
        </p:nvSpPr>
        <p:spPr>
          <a:xfrm>
            <a:off x="8428380" y="3068234"/>
            <a:ext cx="3110948" cy="1569660"/>
          </a:xfrm>
          <a:prstGeom prst="rect">
            <a:avLst/>
          </a:prstGeom>
          <a:pattFill prst="pct60">
            <a:fgClr>
              <a:schemeClr val="accent6">
                <a:lumMod val="60000"/>
                <a:lumOff val="40000"/>
              </a:schemeClr>
            </a:fgClr>
            <a:bgClr>
              <a:schemeClr val="bg1"/>
            </a:bgClr>
          </a:pattFill>
          <a:ln w="25400">
            <a:noFill/>
          </a:ln>
        </p:spPr>
        <p:txBody>
          <a:bodyPr wrap="square" rtlCol="0">
            <a:spAutoFit/>
          </a:bodyPr>
          <a:lstStyle/>
          <a:p>
            <a:r>
              <a:rPr lang="en-US" sz="2400" dirty="0"/>
              <a:t>Where it is </a:t>
            </a:r>
            <a:r>
              <a:rPr lang="en-US" sz="2400" i="1" dirty="0"/>
              <a:t>reasonably certain</a:t>
            </a:r>
            <a:r>
              <a:rPr lang="en-US" sz="2400" dirty="0"/>
              <a:t> they </a:t>
            </a:r>
            <a:r>
              <a:rPr lang="en-US" sz="2400" b="1" dirty="0"/>
              <a:t>will</a:t>
            </a:r>
            <a:r>
              <a:rPr lang="en-US" sz="2400" dirty="0"/>
              <a:t> exercise option to </a:t>
            </a:r>
            <a:r>
              <a:rPr lang="en-US" sz="2400" b="1" dirty="0"/>
              <a:t>extend</a:t>
            </a:r>
          </a:p>
        </p:txBody>
      </p:sp>
      <p:sp>
        <p:nvSpPr>
          <p:cNvPr id="5" name="TextBox 4">
            <a:extLst>
              <a:ext uri="{FF2B5EF4-FFF2-40B4-BE49-F238E27FC236}">
                <a16:creationId xmlns:a16="http://schemas.microsoft.com/office/drawing/2014/main" id="{AF2A5E78-2008-4064-828C-147F8E50AB87}"/>
              </a:ext>
            </a:extLst>
          </p:cNvPr>
          <p:cNvSpPr txBox="1"/>
          <p:nvPr/>
        </p:nvSpPr>
        <p:spPr>
          <a:xfrm>
            <a:off x="8428380" y="4659899"/>
            <a:ext cx="3110948" cy="1569660"/>
          </a:xfrm>
          <a:prstGeom prst="rect">
            <a:avLst/>
          </a:prstGeom>
          <a:solidFill>
            <a:schemeClr val="accent2">
              <a:lumMod val="20000"/>
              <a:lumOff val="80000"/>
            </a:schemeClr>
          </a:solidFill>
          <a:ln w="25400">
            <a:noFill/>
          </a:ln>
        </p:spPr>
        <p:txBody>
          <a:bodyPr wrap="square" rtlCol="0">
            <a:spAutoFit/>
          </a:bodyPr>
          <a:lstStyle/>
          <a:p>
            <a:r>
              <a:rPr lang="en-US" sz="2400" dirty="0"/>
              <a:t>Where it is </a:t>
            </a:r>
            <a:r>
              <a:rPr lang="en-US" sz="2400" i="1" dirty="0"/>
              <a:t>reasonably certain</a:t>
            </a:r>
            <a:r>
              <a:rPr lang="en-US" sz="2400" dirty="0"/>
              <a:t> they </a:t>
            </a:r>
            <a:r>
              <a:rPr lang="en-US" sz="2400" dirty="0">
                <a:solidFill>
                  <a:srgbClr val="FF0000"/>
                </a:solidFill>
              </a:rPr>
              <a:t>will not </a:t>
            </a:r>
            <a:r>
              <a:rPr lang="en-US" sz="2400" dirty="0"/>
              <a:t>exercise option to </a:t>
            </a:r>
            <a:r>
              <a:rPr lang="en-US" sz="2400" dirty="0">
                <a:solidFill>
                  <a:srgbClr val="FF0000"/>
                </a:solidFill>
              </a:rPr>
              <a:t>terminate</a:t>
            </a:r>
          </a:p>
        </p:txBody>
      </p:sp>
      <p:sp>
        <p:nvSpPr>
          <p:cNvPr id="6" name="Left Brace 5">
            <a:extLst>
              <a:ext uri="{FF2B5EF4-FFF2-40B4-BE49-F238E27FC236}">
                <a16:creationId xmlns:a16="http://schemas.microsoft.com/office/drawing/2014/main" id="{E75428D2-C3E9-4DA6-8F01-7228F8DE40A1}"/>
              </a:ext>
            </a:extLst>
          </p:cNvPr>
          <p:cNvSpPr/>
          <p:nvPr/>
        </p:nvSpPr>
        <p:spPr>
          <a:xfrm>
            <a:off x="7938052" y="3068234"/>
            <a:ext cx="490328" cy="3161325"/>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31091602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4D185C0859BC24BAC23783DDDC467A5" ma:contentTypeVersion="11" ma:contentTypeDescription="Create a new document." ma:contentTypeScope="" ma:versionID="4a7c4b5b92c641e323d473e494391abc">
  <xsd:schema xmlns:xsd="http://www.w3.org/2001/XMLSchema" xmlns:xs="http://www.w3.org/2001/XMLSchema" xmlns:p="http://schemas.microsoft.com/office/2006/metadata/properties" xmlns:ns2="1a2c92fb-0e4d-46c0-85d8-24e83fa38f28" targetNamespace="http://schemas.microsoft.com/office/2006/metadata/properties" ma:root="true" ma:fieldsID="2615cdfae3699c3defa0c2c4ecc25be9" ns2:_="">
    <xsd:import namespace="1a2c92fb-0e4d-46c0-85d8-24e83fa38f2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a2c92fb-0e4d-46c0-85d8-24e83fa38f2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18" nillable="true" ma:displayName="Length (seconds)"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26FC005-08F2-4178-BAE8-69C942DBEF13}">
  <ds:schemaRefs>
    <ds:schemaRef ds:uri="http://schemas.microsoft.com/office/2006/documentManagement/types"/>
    <ds:schemaRef ds:uri="http://schemas.microsoft.com/office/2006/metadata/properties"/>
    <ds:schemaRef ds:uri="1a2c92fb-0e4d-46c0-85d8-24e83fa38f28"/>
    <ds:schemaRef ds:uri="http://purl.org/dc/dcmitype/"/>
    <ds:schemaRef ds:uri="http://purl.org/dc/terms/"/>
    <ds:schemaRef ds:uri="http://purl.org/dc/elements/1.1/"/>
    <ds:schemaRef ds:uri="http://www.w3.org/XML/1998/namespace"/>
    <ds:schemaRef ds:uri="http://schemas.microsoft.com/office/infopath/2007/PartnerControls"/>
    <ds:schemaRef ds:uri="http://schemas.openxmlformats.org/package/2006/metadata/core-properties"/>
  </ds:schemaRefs>
</ds:datastoreItem>
</file>

<file path=customXml/itemProps2.xml><?xml version="1.0" encoding="utf-8"?>
<ds:datastoreItem xmlns:ds="http://schemas.openxmlformats.org/officeDocument/2006/customXml" ds:itemID="{9717F702-0F7E-432E-8C5B-B002DD257CE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a2c92fb-0e4d-46c0-85d8-24e83fa38f2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5B58BF5-2942-4199-A739-6776BAA2E55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382</TotalTime>
  <Words>1167</Words>
  <Application>Microsoft Office PowerPoint</Application>
  <PresentationFormat>Widescreen</PresentationFormat>
  <Paragraphs>180</Paragraphs>
  <Slides>23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Calibri Light</vt:lpstr>
      <vt:lpstr>Wingdings</vt:lpstr>
      <vt:lpstr>Office Theme</vt:lpstr>
      <vt:lpstr>GASB 87 – Leases</vt:lpstr>
      <vt:lpstr>GASB 87 Leases</vt:lpstr>
      <vt:lpstr>GASB 87 Leases</vt:lpstr>
      <vt:lpstr>GASB 87 Leases</vt:lpstr>
      <vt:lpstr>GASB 87 Leases</vt:lpstr>
      <vt:lpstr>GASB 87 Leases</vt:lpstr>
      <vt:lpstr>GASB 87 Leases</vt:lpstr>
      <vt:lpstr>GASB 87 Leases</vt:lpstr>
      <vt:lpstr>GASB 87 Leases</vt:lpstr>
      <vt:lpstr>GASB 87 Leases</vt:lpstr>
      <vt:lpstr>GASB 87 Leases</vt:lpstr>
      <vt:lpstr>GASB 87 Leases</vt:lpstr>
      <vt:lpstr>GASB 87 Leases</vt:lpstr>
      <vt:lpstr>GASB 87 Leases</vt:lpstr>
      <vt:lpstr>GASB 87 Leases</vt:lpstr>
      <vt:lpstr>GASB 87 Leases</vt:lpstr>
      <vt:lpstr>GASB 87 Leases</vt:lpstr>
      <vt:lpstr>GASB 87 Leases</vt:lpstr>
      <vt:lpstr>PowerPoint Presentation</vt:lpstr>
      <vt:lpstr>GASB 96 Subscription-based Information Technology Arrangements (SBITA)</vt:lpstr>
      <vt:lpstr>GASB 96 Subscription-based Information Technology Arrangements (SBITA)</vt:lpstr>
      <vt:lpstr>GASB 87 Leases</vt:lpstr>
      <vt:lpstr>GASB 87 Leases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GASB 87 – Leases</dc:title>
  <dc:creator>Denise Williams</dc:creator>
  <cp:lastModifiedBy> </cp:lastModifiedBy>
  <cp:revision>9</cp:revision>
  <dcterms:created xsi:type="dcterms:W3CDTF">2021-09-21T13:51:46Z</dcterms:created>
  <dcterms:modified xsi:type="dcterms:W3CDTF">2021-12-05T20:35:33Z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0x010100E4D185C0859BC24BAC23783DDDC467A5</vt:lpwstr>
  </property>
</Properties>
</file>