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67" r:id="rId5"/>
    <p:sldId id="258" r:id="rId6"/>
    <p:sldId id="268" r:id="rId7"/>
    <p:sldId id="260" r:id="rId8"/>
    <p:sldId id="262" r:id="rId9"/>
    <p:sldId id="261" r:id="rId10"/>
    <p:sldId id="259" r:id="rId11"/>
    <p:sldId id="257" r:id="rId12"/>
    <p:sldId id="263" r:id="rId13"/>
    <p:sldId id="264" r:id="rId14"/>
    <p:sldId id="26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0"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Hamel" userId="21bfae93-8473-4ef1-9a32-28a4818d5df0" providerId="ADAL" clId="{27A07593-4775-45D1-B8BC-7AFEA0A8ABA7}"/>
    <pc:docChg chg="custSel modSld">
      <pc:chgData name="Steve Hamel" userId="21bfae93-8473-4ef1-9a32-28a4818d5df0" providerId="ADAL" clId="{27A07593-4775-45D1-B8BC-7AFEA0A8ABA7}" dt="2022-01-14T22:00:59.085" v="18" actId="6549"/>
      <pc:docMkLst>
        <pc:docMk/>
      </pc:docMkLst>
      <pc:sldChg chg="addSp delSp modSp">
        <pc:chgData name="Steve Hamel" userId="21bfae93-8473-4ef1-9a32-28a4818d5df0" providerId="ADAL" clId="{27A07593-4775-45D1-B8BC-7AFEA0A8ABA7}" dt="2022-01-14T22:00:35.829" v="17" actId="14100"/>
        <pc:sldMkLst>
          <pc:docMk/>
          <pc:sldMk cId="2011058564" sldId="258"/>
        </pc:sldMkLst>
        <pc:spChg chg="add del mod">
          <ac:chgData name="Steve Hamel" userId="21bfae93-8473-4ef1-9a32-28a4818d5df0" providerId="ADAL" clId="{27A07593-4775-45D1-B8BC-7AFEA0A8ABA7}" dt="2022-01-14T22:00:25.970" v="14"/>
          <ac:spMkLst>
            <pc:docMk/>
            <pc:sldMk cId="2011058564" sldId="258"/>
            <ac:spMk id="3" creationId="{68A3828E-2722-4C7F-BDAB-3A3EBE9A5C20}"/>
          </ac:spMkLst>
        </pc:spChg>
        <pc:picChg chg="del">
          <ac:chgData name="Steve Hamel" userId="21bfae93-8473-4ef1-9a32-28a4818d5df0" providerId="ADAL" clId="{27A07593-4775-45D1-B8BC-7AFEA0A8ABA7}" dt="2022-01-14T22:00:08.991" v="13"/>
          <ac:picMkLst>
            <pc:docMk/>
            <pc:sldMk cId="2011058564" sldId="258"/>
            <ac:picMk id="4" creationId="{D2C5F7A2-F971-430A-BDB6-C9B3EE34C62F}"/>
          </ac:picMkLst>
        </pc:picChg>
        <pc:picChg chg="add mod">
          <ac:chgData name="Steve Hamel" userId="21bfae93-8473-4ef1-9a32-28a4818d5df0" providerId="ADAL" clId="{27A07593-4775-45D1-B8BC-7AFEA0A8ABA7}" dt="2022-01-14T22:00:35.829" v="17" actId="14100"/>
          <ac:picMkLst>
            <pc:docMk/>
            <pc:sldMk cId="2011058564" sldId="258"/>
            <ac:picMk id="5" creationId="{B818F593-402A-4771-AB8A-F6118E05536D}"/>
          </ac:picMkLst>
        </pc:picChg>
      </pc:sldChg>
      <pc:sldChg chg="modSp">
        <pc:chgData name="Steve Hamel" userId="21bfae93-8473-4ef1-9a32-28a4818d5df0" providerId="ADAL" clId="{27A07593-4775-45D1-B8BC-7AFEA0A8ABA7}" dt="2022-01-14T21:58:24.312" v="12" actId="20577"/>
        <pc:sldMkLst>
          <pc:docMk/>
          <pc:sldMk cId="4166553543" sldId="267"/>
        </pc:sldMkLst>
        <pc:spChg chg="mod">
          <ac:chgData name="Steve Hamel" userId="21bfae93-8473-4ef1-9a32-28a4818d5df0" providerId="ADAL" clId="{27A07593-4775-45D1-B8BC-7AFEA0A8ABA7}" dt="2022-01-14T21:58:24.312" v="12" actId="20577"/>
          <ac:spMkLst>
            <pc:docMk/>
            <pc:sldMk cId="4166553543" sldId="267"/>
            <ac:spMk id="2" creationId="{BB1CDE16-8122-4529-9763-08968FC28588}"/>
          </ac:spMkLst>
        </pc:spChg>
      </pc:sldChg>
      <pc:sldChg chg="modSp">
        <pc:chgData name="Steve Hamel" userId="21bfae93-8473-4ef1-9a32-28a4818d5df0" providerId="ADAL" clId="{27A07593-4775-45D1-B8BC-7AFEA0A8ABA7}" dt="2022-01-14T22:00:59.085" v="18" actId="6549"/>
        <pc:sldMkLst>
          <pc:docMk/>
          <pc:sldMk cId="2616587437" sldId="268"/>
        </pc:sldMkLst>
        <pc:spChg chg="mod">
          <ac:chgData name="Steve Hamel" userId="21bfae93-8473-4ef1-9a32-28a4818d5df0" providerId="ADAL" clId="{27A07593-4775-45D1-B8BC-7AFEA0A8ABA7}" dt="2022-01-14T22:00:59.085" v="18" actId="6549"/>
          <ac:spMkLst>
            <pc:docMk/>
            <pc:sldMk cId="2616587437" sldId="268"/>
            <ac:spMk id="2" creationId="{91D7F5BC-06A4-4DA8-8043-B8E1D087CC6A}"/>
          </ac:spMkLst>
        </pc:spChg>
        <pc:spChg chg="mod">
          <ac:chgData name="Steve Hamel" userId="21bfae93-8473-4ef1-9a32-28a4818d5df0" providerId="ADAL" clId="{27A07593-4775-45D1-B8BC-7AFEA0A8ABA7}" dt="2022-01-14T21:54:39.133" v="1" actId="313"/>
          <ac:spMkLst>
            <pc:docMk/>
            <pc:sldMk cId="2616587437" sldId="268"/>
            <ac:spMk id="3" creationId="{5A7CE9CF-5771-4243-8359-B1A9DC25FE2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1/14/2022</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rosenthal@mt.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pi.mt.gov/Leadership/Finance-Grants/School-Financ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CDE16-8122-4529-9763-08968FC28588}"/>
              </a:ext>
            </a:extLst>
          </p:cNvPr>
          <p:cNvSpPr>
            <a:spLocks noGrp="1"/>
          </p:cNvSpPr>
          <p:nvPr>
            <p:ph type="ctrTitle"/>
          </p:nvPr>
        </p:nvSpPr>
        <p:spPr>
          <a:xfrm>
            <a:off x="684211" y="685799"/>
            <a:ext cx="10359609" cy="2971801"/>
          </a:xfrm>
        </p:spPr>
        <p:txBody>
          <a:bodyPr>
            <a:normAutofit fontScale="90000"/>
          </a:bodyPr>
          <a:lstStyle/>
          <a:p>
            <a:r>
              <a:rPr lang="en-US" sz="4000" dirty="0">
                <a:latin typeface="Arial" panose="020B0604020202020204" pitchFamily="34" charset="0"/>
                <a:cs typeface="Arial" panose="020B0604020202020204" pitchFamily="34" charset="0"/>
              </a:rPr>
              <a:t>Pupil transportation reports</a:t>
            </a:r>
            <a:br>
              <a:rPr lang="en-US" sz="40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New Clerk Training</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January 27</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STEVE HAMEL  431-0124</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Denise Williams   461-3659</a:t>
            </a:r>
            <a:br>
              <a:rPr lang="en-US" sz="2400" dirty="0">
                <a:latin typeface="Arial" panose="020B0604020202020204" pitchFamily="34" charset="0"/>
                <a:cs typeface="Arial" panose="020B0604020202020204" pitchFamily="34" charset="0"/>
              </a:rPr>
            </a:br>
            <a:endParaRPr lang="en-US" sz="40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C1649B6F-BDF5-4400-B0C1-A1315F5C1600}"/>
              </a:ext>
            </a:extLst>
          </p:cNvPr>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Need OPI assistance?  </a:t>
            </a:r>
          </a:p>
          <a:p>
            <a:r>
              <a:rPr lang="en-US" dirty="0">
                <a:latin typeface="Arial" panose="020B0604020202020204" pitchFamily="34" charset="0"/>
                <a:cs typeface="Arial" panose="020B0604020202020204" pitchFamily="34" charset="0"/>
              </a:rPr>
              <a:t>Contact Donnell Rosenthal at </a:t>
            </a:r>
            <a:r>
              <a:rPr lang="en-US" dirty="0"/>
              <a:t> </a:t>
            </a:r>
            <a:r>
              <a:rPr lang="en-US" u="sng" dirty="0">
                <a:hlinkClick r:id="rId2"/>
              </a:rPr>
              <a:t>drosenthal@mt.gov</a:t>
            </a:r>
            <a:r>
              <a:rPr lang="en-US" dirty="0"/>
              <a:t> or 444-3024</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6553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BDCB3-A23D-4141-B5FD-A761FC45049D}"/>
              </a:ext>
            </a:extLst>
          </p:cNvPr>
          <p:cNvSpPr>
            <a:spLocks noGrp="1"/>
          </p:cNvSpPr>
          <p:nvPr>
            <p:ph type="title"/>
          </p:nvPr>
        </p:nvSpPr>
        <p:spPr>
          <a:xfrm>
            <a:off x="700990" y="6048463"/>
            <a:ext cx="8534400" cy="331830"/>
          </a:xfrm>
        </p:spPr>
        <p:txBody>
          <a:bodyPr>
            <a:normAutofit fontScale="90000"/>
          </a:bodyPr>
          <a:lstStyle/>
          <a:p>
            <a:pPr algn="ctr"/>
            <a:r>
              <a:rPr lang="en-US" sz="2400" dirty="0"/>
              <a:t>Route Reimbursement instructions</a:t>
            </a:r>
          </a:p>
        </p:txBody>
      </p:sp>
      <p:pic>
        <p:nvPicPr>
          <p:cNvPr id="5" name="Content Placeholder 4">
            <a:extLst>
              <a:ext uri="{FF2B5EF4-FFF2-40B4-BE49-F238E27FC236}">
                <a16:creationId xmlns:a16="http://schemas.microsoft.com/office/drawing/2014/main" id="{EB587925-93F7-4F83-945B-F91C58EA99DC}"/>
              </a:ext>
            </a:extLst>
          </p:cNvPr>
          <p:cNvPicPr>
            <a:picLocks noGrp="1" noChangeAspect="1"/>
          </p:cNvPicPr>
          <p:nvPr>
            <p:ph idx="1"/>
          </p:nvPr>
        </p:nvPicPr>
        <p:blipFill>
          <a:blip r:embed="rId2"/>
          <a:stretch>
            <a:fillRect/>
          </a:stretch>
        </p:blipFill>
        <p:spPr>
          <a:xfrm>
            <a:off x="1853967" y="310719"/>
            <a:ext cx="7429331" cy="5486074"/>
          </a:xfrm>
          <a:prstGeom prst="rect">
            <a:avLst/>
          </a:prstGeom>
        </p:spPr>
      </p:pic>
    </p:spTree>
    <p:extLst>
      <p:ext uri="{BB962C8B-B14F-4D97-AF65-F5344CB8AC3E}">
        <p14:creationId xmlns:p14="http://schemas.microsoft.com/office/powerpoint/2010/main" val="2307442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BDCB3-A23D-4141-B5FD-A761FC45049D}"/>
              </a:ext>
            </a:extLst>
          </p:cNvPr>
          <p:cNvSpPr>
            <a:spLocks noGrp="1"/>
          </p:cNvSpPr>
          <p:nvPr>
            <p:ph type="title"/>
          </p:nvPr>
        </p:nvSpPr>
        <p:spPr>
          <a:xfrm>
            <a:off x="684212" y="5344357"/>
            <a:ext cx="8534400" cy="650042"/>
          </a:xfrm>
        </p:spPr>
        <p:txBody>
          <a:bodyPr/>
          <a:lstStyle/>
          <a:p>
            <a:pPr algn="ctr"/>
            <a:r>
              <a:rPr lang="en-US" dirty="0"/>
              <a:t>TR-6 Data Entry </a:t>
            </a:r>
          </a:p>
        </p:txBody>
      </p:sp>
      <p:pic>
        <p:nvPicPr>
          <p:cNvPr id="7" name="Content Placeholder 6">
            <a:extLst>
              <a:ext uri="{FF2B5EF4-FFF2-40B4-BE49-F238E27FC236}">
                <a16:creationId xmlns:a16="http://schemas.microsoft.com/office/drawing/2014/main" id="{0553A904-00B9-4BB4-9271-8990B8228291}"/>
              </a:ext>
            </a:extLst>
          </p:cNvPr>
          <p:cNvPicPr>
            <a:picLocks noGrp="1" noChangeAspect="1"/>
          </p:cNvPicPr>
          <p:nvPr>
            <p:ph idx="1"/>
          </p:nvPr>
        </p:nvPicPr>
        <p:blipFill>
          <a:blip r:embed="rId2"/>
          <a:stretch>
            <a:fillRect/>
          </a:stretch>
        </p:blipFill>
        <p:spPr>
          <a:xfrm>
            <a:off x="1139231" y="685799"/>
            <a:ext cx="8901414" cy="4409983"/>
          </a:xfrm>
          <a:prstGeom prst="rect">
            <a:avLst/>
          </a:prstGeom>
        </p:spPr>
      </p:pic>
    </p:spTree>
    <p:extLst>
      <p:ext uri="{BB962C8B-B14F-4D97-AF65-F5344CB8AC3E}">
        <p14:creationId xmlns:p14="http://schemas.microsoft.com/office/powerpoint/2010/main" val="1033936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92FF0-9446-4065-87DE-6DE6A4E20467}"/>
              </a:ext>
            </a:extLst>
          </p:cNvPr>
          <p:cNvSpPr>
            <a:spLocks noGrp="1"/>
          </p:cNvSpPr>
          <p:nvPr>
            <p:ph type="title"/>
          </p:nvPr>
        </p:nvSpPr>
        <p:spPr>
          <a:xfrm>
            <a:off x="1153995" y="6031684"/>
            <a:ext cx="8534400" cy="398943"/>
          </a:xfrm>
        </p:spPr>
        <p:txBody>
          <a:bodyPr>
            <a:normAutofit/>
          </a:bodyPr>
          <a:lstStyle/>
          <a:p>
            <a:pPr algn="ctr"/>
            <a:r>
              <a:rPr lang="en-US" sz="2000" dirty="0"/>
              <a:t>Transportation Reports Calendar</a:t>
            </a:r>
          </a:p>
        </p:txBody>
      </p:sp>
      <p:pic>
        <p:nvPicPr>
          <p:cNvPr id="5" name="Content Placeholder 4">
            <a:extLst>
              <a:ext uri="{FF2B5EF4-FFF2-40B4-BE49-F238E27FC236}">
                <a16:creationId xmlns:a16="http://schemas.microsoft.com/office/drawing/2014/main" id="{B818F593-402A-4771-AB8A-F6118E05536D}"/>
              </a:ext>
            </a:extLst>
          </p:cNvPr>
          <p:cNvPicPr>
            <a:picLocks noGrp="1" noChangeAspect="1"/>
          </p:cNvPicPr>
          <p:nvPr>
            <p:ph idx="1"/>
          </p:nvPr>
        </p:nvPicPr>
        <p:blipFill>
          <a:blip r:embed="rId2"/>
          <a:stretch>
            <a:fillRect/>
          </a:stretch>
        </p:blipFill>
        <p:spPr>
          <a:xfrm>
            <a:off x="2774462" y="-262723"/>
            <a:ext cx="6064738" cy="6282574"/>
          </a:xfrm>
          <a:prstGeom prst="rect">
            <a:avLst/>
          </a:prstGeom>
        </p:spPr>
      </p:pic>
    </p:spTree>
    <p:extLst>
      <p:ext uri="{BB962C8B-B14F-4D97-AF65-F5344CB8AC3E}">
        <p14:creationId xmlns:p14="http://schemas.microsoft.com/office/powerpoint/2010/main" val="2011058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7F5BC-06A4-4DA8-8043-B8E1D087CC6A}"/>
              </a:ext>
            </a:extLst>
          </p:cNvPr>
          <p:cNvSpPr>
            <a:spLocks noGrp="1"/>
          </p:cNvSpPr>
          <p:nvPr>
            <p:ph type="title"/>
          </p:nvPr>
        </p:nvSpPr>
        <p:spPr>
          <a:xfrm>
            <a:off x="684212" y="5134062"/>
            <a:ext cx="8534400" cy="860337"/>
          </a:xfrm>
        </p:spPr>
        <p:txBody>
          <a:bodyPr>
            <a:normAutofit/>
          </a:bodyPr>
          <a:lstStyle/>
          <a:p>
            <a:pPr algn="ctr"/>
            <a:endParaRPr lang="en-US" sz="2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A7CE9CF-5771-4243-8359-B1A9DC25FE21}"/>
              </a:ext>
            </a:extLst>
          </p:cNvPr>
          <p:cNvSpPr>
            <a:spLocks noGrp="1"/>
          </p:cNvSpPr>
          <p:nvPr>
            <p:ph idx="1"/>
          </p:nvPr>
        </p:nvSpPr>
        <p:spPr/>
        <p:txBody>
          <a:bodyPr/>
          <a:lstStyle/>
          <a:p>
            <a:r>
              <a:rPr lang="en-US" dirty="0"/>
              <a:t>TR13A inspection for type E busses (approved SUV’s)</a:t>
            </a:r>
          </a:p>
          <a:p>
            <a:r>
              <a:rPr lang="en-US" dirty="0"/>
              <a:t>Same deadline as the normal bus inspection form</a:t>
            </a:r>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3D4B9A57-3DCC-47CD-BCBE-0A98B51CAED4}"/>
              </a:ext>
            </a:extLst>
          </p:cNvPr>
          <p:cNvPicPr>
            <a:picLocks noChangeAspect="1"/>
          </p:cNvPicPr>
          <p:nvPr/>
        </p:nvPicPr>
        <p:blipFill>
          <a:blip r:embed="rId2"/>
          <a:stretch>
            <a:fillRect/>
          </a:stretch>
        </p:blipFill>
        <p:spPr>
          <a:xfrm>
            <a:off x="1159894" y="2130804"/>
            <a:ext cx="7049111" cy="2592198"/>
          </a:xfrm>
          <a:prstGeom prst="rect">
            <a:avLst/>
          </a:prstGeom>
        </p:spPr>
      </p:pic>
    </p:spTree>
    <p:extLst>
      <p:ext uri="{BB962C8B-B14F-4D97-AF65-F5344CB8AC3E}">
        <p14:creationId xmlns:p14="http://schemas.microsoft.com/office/powerpoint/2010/main" val="2616587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B5B89-8845-40ED-AF29-17F74A958D1E}"/>
              </a:ext>
            </a:extLst>
          </p:cNvPr>
          <p:cNvSpPr>
            <a:spLocks noGrp="1"/>
          </p:cNvSpPr>
          <p:nvPr>
            <p:ph type="title"/>
          </p:nvPr>
        </p:nvSpPr>
        <p:spPr>
          <a:xfrm>
            <a:off x="684212" y="5086905"/>
            <a:ext cx="8534400" cy="907494"/>
          </a:xfrm>
        </p:spPr>
        <p:txBody>
          <a:bodyPr/>
          <a:lstStyle/>
          <a:p>
            <a:pPr algn="ctr"/>
            <a:r>
              <a:rPr lang="en-US" dirty="0">
                <a:latin typeface="Arial" panose="020B0604020202020204" pitchFamily="34" charset="0"/>
                <a:cs typeface="Arial" panose="020B0604020202020204" pitchFamily="34" charset="0"/>
              </a:rPr>
              <a:t>Bus Inspections (TR-13)</a:t>
            </a:r>
            <a:endParaRPr lang="en-US" dirty="0"/>
          </a:p>
        </p:txBody>
      </p:sp>
      <p:sp>
        <p:nvSpPr>
          <p:cNvPr id="3" name="Content Placeholder 2">
            <a:extLst>
              <a:ext uri="{FF2B5EF4-FFF2-40B4-BE49-F238E27FC236}">
                <a16:creationId xmlns:a16="http://schemas.microsoft.com/office/drawing/2014/main" id="{3BA34F6F-9C64-4A90-901E-5B21EE8FF91D}"/>
              </a:ext>
            </a:extLst>
          </p:cNvPr>
          <p:cNvSpPr>
            <a:spLocks noGrp="1"/>
          </p:cNvSpPr>
          <p:nvPr>
            <p:ph idx="1"/>
          </p:nvPr>
        </p:nvSpPr>
        <p:spPr>
          <a:xfrm>
            <a:off x="684212" y="685800"/>
            <a:ext cx="8534400" cy="4330083"/>
          </a:xfrm>
        </p:spPr>
        <p:txBody>
          <a:bodyPr>
            <a:normAutofit fontScale="85000" lnSpcReduction="20000"/>
          </a:bodyPr>
          <a:lstStyle/>
          <a:p>
            <a:pPr marL="228600" indent="-228600">
              <a:lnSpc>
                <a:spcPct val="120000"/>
              </a:lnSpc>
              <a:spcBef>
                <a:spcPts val="0"/>
              </a:spcBef>
              <a:spcAft>
                <a:spcPts val="0"/>
              </a:spcAft>
              <a:buNone/>
            </a:pPr>
            <a:r>
              <a:rPr lang="en-US" b="1" u="sng" dirty="0">
                <a:latin typeface="Arial" panose="020B0604020202020204" pitchFamily="34" charset="0"/>
                <a:cs typeface="Arial" panose="020B0604020202020204" pitchFamily="34" charset="0"/>
              </a:rPr>
              <a:t>Key Points</a:t>
            </a:r>
            <a:r>
              <a:rPr lang="en-US" b="1" dirty="0">
                <a:latin typeface="Arial" panose="020B0604020202020204" pitchFamily="34" charset="0"/>
                <a:cs typeface="Arial" panose="020B0604020202020204" pitchFamily="34" charset="0"/>
              </a:rPr>
              <a:t>: </a:t>
            </a:r>
          </a:p>
          <a:p>
            <a:pPr>
              <a:lnSpc>
                <a:spcPct val="100000"/>
              </a:lnSpc>
              <a:spcBef>
                <a:spcPts val="600"/>
              </a:spcBef>
              <a:buClr>
                <a:srgbClr val="C00000"/>
              </a:buClr>
              <a:buFont typeface="Wingdings" panose="05000000000000000000" pitchFamily="2" charset="2"/>
              <a:buChar char="§"/>
            </a:pPr>
            <a:r>
              <a:rPr lang="en-US" dirty="0">
                <a:latin typeface="Arial" panose="020B0604020202020204" pitchFamily="34" charset="0"/>
                <a:cs typeface="Arial" panose="020B0604020202020204" pitchFamily="34" charset="0"/>
              </a:rPr>
              <a:t>Montana Highway Patrol must perform the first semiannual inspection of school buses within </a:t>
            </a:r>
            <a:r>
              <a:rPr lang="en-US" b="1" u="sng" dirty="0">
                <a:latin typeface="Arial" panose="020B0604020202020204" pitchFamily="34" charset="0"/>
                <a:cs typeface="Arial" panose="020B0604020202020204" pitchFamily="34" charset="0"/>
              </a:rPr>
              <a:t>at least </a:t>
            </a:r>
            <a:r>
              <a:rPr lang="en-US" dirty="0">
                <a:latin typeface="Arial" panose="020B0604020202020204" pitchFamily="34" charset="0"/>
                <a:cs typeface="Arial" panose="020B0604020202020204" pitchFamily="34" charset="0"/>
              </a:rPr>
              <a:t>30 days prior to the beginning of the 1st semester. (ARM 10.7.101) (MCA 61-9-502)</a:t>
            </a:r>
          </a:p>
          <a:p>
            <a:pPr>
              <a:lnSpc>
                <a:spcPct val="100000"/>
              </a:lnSpc>
              <a:spcBef>
                <a:spcPts val="600"/>
              </a:spcBef>
              <a:buClr>
                <a:srgbClr val="C00000"/>
              </a:buClr>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a:lnSpc>
                <a:spcPct val="100000"/>
              </a:lnSpc>
              <a:spcBef>
                <a:spcPts val="600"/>
              </a:spcBef>
              <a:buClr>
                <a:srgbClr val="C00000"/>
              </a:buClr>
              <a:buFont typeface="Wingdings" panose="05000000000000000000" pitchFamily="2" charset="2"/>
              <a:buChar char="§"/>
            </a:pPr>
            <a:r>
              <a:rPr lang="en-US" dirty="0">
                <a:latin typeface="Arial" panose="020B0604020202020204" pitchFamily="34" charset="0"/>
                <a:cs typeface="Arial" panose="020B0604020202020204" pitchFamily="34" charset="0"/>
              </a:rPr>
              <a:t>Montana Highway Patrol must perform bus inspections by January 31 for the 2nd semester.</a:t>
            </a:r>
          </a:p>
          <a:p>
            <a:pPr>
              <a:lnSpc>
                <a:spcPct val="100000"/>
              </a:lnSpc>
              <a:spcBef>
                <a:spcPts val="600"/>
              </a:spcBef>
              <a:buClr>
                <a:srgbClr val="C00000"/>
              </a:buClr>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a:lnSpc>
                <a:spcPct val="100000"/>
              </a:lnSpc>
              <a:spcBef>
                <a:spcPts val="600"/>
              </a:spcBef>
              <a:buClr>
                <a:srgbClr val="C00000"/>
              </a:buClr>
              <a:buFont typeface="Wingdings" panose="05000000000000000000" pitchFamily="2" charset="2"/>
              <a:buChar char="§"/>
            </a:pPr>
            <a:r>
              <a:rPr lang="en-US" dirty="0">
                <a:latin typeface="Arial" panose="020B0604020202020204" pitchFamily="34" charset="0"/>
                <a:cs typeface="Arial" panose="020B0604020202020204" pitchFamily="34" charset="0"/>
              </a:rPr>
              <a:t>Only school buses that pass inspection may be used to transport students and only school buses that pass inspection will receive state and county transportation reimbursement. </a:t>
            </a:r>
          </a:p>
          <a:p>
            <a:pPr>
              <a:lnSpc>
                <a:spcPct val="100000"/>
              </a:lnSpc>
              <a:spcBef>
                <a:spcPts val="600"/>
              </a:spcBef>
              <a:buClr>
                <a:srgbClr val="C00000"/>
              </a:buClr>
              <a:buFont typeface="Wingdings" panose="05000000000000000000" pitchFamily="2" charset="2"/>
              <a:buChar char="§"/>
            </a:pPr>
            <a:r>
              <a:rPr lang="en-US" dirty="0">
                <a:latin typeface="Arial" panose="020B0604020202020204" pitchFamily="34" charset="0"/>
                <a:cs typeface="Arial" panose="020B0604020202020204" pitchFamily="34" charset="0"/>
              </a:rPr>
              <a:t> A school bus that fails will need to be re-inspected and approved by the inspecting officer.</a:t>
            </a:r>
          </a:p>
          <a:p>
            <a:pPr>
              <a:lnSpc>
                <a:spcPct val="100000"/>
              </a:lnSpc>
              <a:spcBef>
                <a:spcPts val="600"/>
              </a:spcBef>
              <a:buClr>
                <a:srgbClr val="C00000"/>
              </a:buClr>
              <a:buFont typeface="Wingdings" panose="05000000000000000000" pitchFamily="2" charset="2"/>
              <a:buChar char="§"/>
            </a:pPr>
            <a:r>
              <a:rPr lang="en-US" dirty="0">
                <a:latin typeface="Arial" panose="020B0604020202020204" pitchFamily="34" charset="0"/>
                <a:cs typeface="Arial" panose="020B0604020202020204" pitchFamily="34" charset="0"/>
              </a:rPr>
              <a:t>The school district is responsible for contacting the Montana Highway Patrol for bus inspections. </a:t>
            </a:r>
          </a:p>
          <a:p>
            <a:pPr marL="228600" indent="-228600">
              <a:buNone/>
            </a:pP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377835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673D4-60C3-4446-8521-B70476C4EAA9}"/>
              </a:ext>
            </a:extLst>
          </p:cNvPr>
          <p:cNvSpPr>
            <a:spLocks noGrp="1"/>
          </p:cNvSpPr>
          <p:nvPr>
            <p:ph type="title"/>
          </p:nvPr>
        </p:nvSpPr>
        <p:spPr>
          <a:xfrm>
            <a:off x="927493" y="5935008"/>
            <a:ext cx="8534400" cy="587898"/>
          </a:xfrm>
        </p:spPr>
        <p:txBody>
          <a:bodyPr>
            <a:normAutofit/>
          </a:bodyPr>
          <a:lstStyle/>
          <a:p>
            <a:pPr algn="ctr"/>
            <a:r>
              <a:rPr lang="en-US" sz="2800" dirty="0">
                <a:latin typeface="Arial" panose="020B0604020202020204" pitchFamily="34" charset="0"/>
                <a:cs typeface="Arial" panose="020B0604020202020204" pitchFamily="34" charset="0"/>
              </a:rPr>
              <a:t>TR-13 Highway Patrol inspection form</a:t>
            </a:r>
          </a:p>
        </p:txBody>
      </p:sp>
      <p:pic>
        <p:nvPicPr>
          <p:cNvPr id="4" name="Content Placeholder 3">
            <a:extLst>
              <a:ext uri="{FF2B5EF4-FFF2-40B4-BE49-F238E27FC236}">
                <a16:creationId xmlns:a16="http://schemas.microsoft.com/office/drawing/2014/main" id="{F8E0FE19-E1CF-4BBD-81F2-ADF9CD34D48B}"/>
              </a:ext>
            </a:extLst>
          </p:cNvPr>
          <p:cNvPicPr>
            <a:picLocks noGrp="1" noChangeAspect="1"/>
          </p:cNvPicPr>
          <p:nvPr>
            <p:ph idx="1"/>
          </p:nvPr>
        </p:nvPicPr>
        <p:blipFill>
          <a:blip r:embed="rId2"/>
          <a:stretch>
            <a:fillRect/>
          </a:stretch>
        </p:blipFill>
        <p:spPr>
          <a:xfrm>
            <a:off x="2610035" y="133286"/>
            <a:ext cx="6851858" cy="5655117"/>
          </a:xfrm>
          <a:prstGeom prst="rect">
            <a:avLst/>
          </a:prstGeom>
        </p:spPr>
      </p:pic>
    </p:spTree>
    <p:extLst>
      <p:ext uri="{BB962C8B-B14F-4D97-AF65-F5344CB8AC3E}">
        <p14:creationId xmlns:p14="http://schemas.microsoft.com/office/powerpoint/2010/main" val="3689993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AFE81-224A-4BC8-839E-3A6A4FCF51A4}"/>
              </a:ext>
            </a:extLst>
          </p:cNvPr>
          <p:cNvSpPr>
            <a:spLocks noGrp="1"/>
          </p:cNvSpPr>
          <p:nvPr>
            <p:ph type="title"/>
          </p:nvPr>
        </p:nvSpPr>
        <p:spPr>
          <a:xfrm>
            <a:off x="684212" y="5637320"/>
            <a:ext cx="8534400" cy="927717"/>
          </a:xfrm>
        </p:spPr>
        <p:txBody>
          <a:bodyPr>
            <a:normAutofit/>
          </a:bodyPr>
          <a:lstStyle/>
          <a:p>
            <a:pPr algn="ctr"/>
            <a:r>
              <a:rPr lang="en-US" sz="2400" dirty="0">
                <a:latin typeface="Arial" panose="020B0604020202020204" pitchFamily="34" charset="0"/>
                <a:cs typeface="Arial" panose="020B0604020202020204" pitchFamily="34" charset="0"/>
              </a:rPr>
              <a:t>Where to enter your bus inspection reports</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hlinkClick r:id="rId2"/>
              </a:rPr>
              <a:t>School Finance</a:t>
            </a:r>
            <a:endParaRPr lang="en-US" sz="2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F30C74D-8F85-4903-A471-96F45A075EAA}"/>
              </a:ext>
            </a:extLst>
          </p:cNvPr>
          <p:cNvSpPr>
            <a:spLocks noGrp="1"/>
          </p:cNvSpPr>
          <p:nvPr>
            <p:ph idx="1"/>
          </p:nvPr>
        </p:nvSpPr>
        <p:spPr>
          <a:xfrm>
            <a:off x="684212" y="292963"/>
            <a:ext cx="8534400" cy="5344357"/>
          </a:xfrm>
        </p:spPr>
        <p:txBody>
          <a:bodyPr/>
          <a:lstStyle/>
          <a:p>
            <a:r>
              <a:rPr lang="en-US" dirty="0"/>
              <a:t>Enter both TR13 and TR13A on this screen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6" name="Content Placeholder 3">
            <a:extLst>
              <a:ext uri="{FF2B5EF4-FFF2-40B4-BE49-F238E27FC236}">
                <a16:creationId xmlns:a16="http://schemas.microsoft.com/office/drawing/2014/main" id="{1E09BB0C-BC83-43FD-86AE-286D453379D8}"/>
              </a:ext>
            </a:extLst>
          </p:cNvPr>
          <p:cNvPicPr>
            <a:picLocks noChangeAspect="1"/>
          </p:cNvPicPr>
          <p:nvPr/>
        </p:nvPicPr>
        <p:blipFill>
          <a:blip r:embed="rId3"/>
          <a:stretch>
            <a:fillRect/>
          </a:stretch>
        </p:blipFill>
        <p:spPr>
          <a:xfrm>
            <a:off x="1313895" y="905522"/>
            <a:ext cx="8437376" cy="4731798"/>
          </a:xfrm>
          <a:prstGeom prst="rect">
            <a:avLst/>
          </a:prstGeom>
        </p:spPr>
      </p:pic>
    </p:spTree>
    <p:extLst>
      <p:ext uri="{BB962C8B-B14F-4D97-AF65-F5344CB8AC3E}">
        <p14:creationId xmlns:p14="http://schemas.microsoft.com/office/powerpoint/2010/main" val="1697791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DCD03-1A90-4499-93E1-D0131022AF15}"/>
              </a:ext>
            </a:extLst>
          </p:cNvPr>
          <p:cNvSpPr>
            <a:spLocks noGrp="1"/>
          </p:cNvSpPr>
          <p:nvPr>
            <p:ph type="title"/>
          </p:nvPr>
        </p:nvSpPr>
        <p:spPr>
          <a:xfrm>
            <a:off x="684212" y="5362113"/>
            <a:ext cx="8534400" cy="632286"/>
          </a:xfrm>
        </p:spPr>
        <p:txBody>
          <a:bodyPr>
            <a:normAutofit fontScale="90000"/>
          </a:bodyPr>
          <a:lstStyle/>
          <a:p>
            <a:pPr algn="ctr"/>
            <a:r>
              <a:rPr lang="en-US" dirty="0">
                <a:latin typeface="Arial" panose="020B0604020202020204" pitchFamily="34" charset="0"/>
                <a:cs typeface="Arial" panose="020B0604020202020204" pitchFamily="34" charset="0"/>
              </a:rPr>
              <a:t>Claim Procedures</a:t>
            </a:r>
            <a:endParaRPr lang="en-US" dirty="0"/>
          </a:p>
        </p:txBody>
      </p:sp>
      <p:sp>
        <p:nvSpPr>
          <p:cNvPr id="3" name="Content Placeholder 2">
            <a:extLst>
              <a:ext uri="{FF2B5EF4-FFF2-40B4-BE49-F238E27FC236}">
                <a16:creationId xmlns:a16="http://schemas.microsoft.com/office/drawing/2014/main" id="{374FEEFE-81D9-4652-9E9B-1590B93B368B}"/>
              </a:ext>
            </a:extLst>
          </p:cNvPr>
          <p:cNvSpPr>
            <a:spLocks noGrp="1"/>
          </p:cNvSpPr>
          <p:nvPr>
            <p:ph idx="1"/>
          </p:nvPr>
        </p:nvSpPr>
        <p:spPr>
          <a:xfrm>
            <a:off x="684212" y="685800"/>
            <a:ext cx="8534400" cy="4463249"/>
          </a:xfrm>
        </p:spPr>
        <p:txBody>
          <a:bodyPr>
            <a:normAutofit fontScale="47500" lnSpcReduction="20000"/>
          </a:bodyPr>
          <a:lstStyle/>
          <a:p>
            <a:pPr>
              <a:lnSpc>
                <a:spcPct val="120000"/>
              </a:lnSpc>
              <a:spcBef>
                <a:spcPts val="600"/>
              </a:spcBef>
              <a:spcAft>
                <a:spcPts val="0"/>
              </a:spcAft>
            </a:pPr>
            <a:r>
              <a:rPr lang="en-US" sz="3000" b="1" u="sng" dirty="0">
                <a:cs typeface="Arial" panose="020B0604020202020204" pitchFamily="34" charset="0"/>
              </a:rPr>
              <a:t>First Semester</a:t>
            </a:r>
            <a:r>
              <a:rPr lang="en-US" sz="3000" b="1" dirty="0">
                <a:cs typeface="Arial" panose="020B0604020202020204" pitchFamily="34" charset="0"/>
              </a:rPr>
              <a:t>: </a:t>
            </a:r>
          </a:p>
          <a:p>
            <a:pPr>
              <a:lnSpc>
                <a:spcPct val="120000"/>
              </a:lnSpc>
              <a:spcBef>
                <a:spcPts val="600"/>
              </a:spcBef>
              <a:spcAft>
                <a:spcPts val="0"/>
              </a:spcAft>
              <a:buClr>
                <a:srgbClr val="C00000"/>
              </a:buClr>
              <a:buFont typeface="Wingdings" panose="05000000000000000000" pitchFamily="2" charset="2"/>
              <a:buChar char="§"/>
            </a:pPr>
            <a:r>
              <a:rPr lang="en-US" sz="3000" dirty="0">
                <a:cs typeface="Arial" panose="020B0604020202020204" pitchFamily="34" charset="0"/>
              </a:rPr>
              <a:t>By February 15 school districts must provide the county superintendent with one complete copy of the first semester transportation claim using forms provided electronically in the Pupil Transportation Program. </a:t>
            </a:r>
          </a:p>
          <a:p>
            <a:pPr>
              <a:lnSpc>
                <a:spcPct val="120000"/>
              </a:lnSpc>
              <a:spcBef>
                <a:spcPts val="600"/>
              </a:spcBef>
              <a:spcAft>
                <a:spcPts val="0"/>
              </a:spcAft>
              <a:buClr>
                <a:srgbClr val="C00000"/>
              </a:buClr>
              <a:buFont typeface="Wingdings" panose="05000000000000000000" pitchFamily="2" charset="2"/>
              <a:buChar char="§"/>
            </a:pPr>
            <a:r>
              <a:rPr lang="en-US" sz="3000" dirty="0">
                <a:cs typeface="Arial" panose="020B0604020202020204" pitchFamily="34" charset="0"/>
              </a:rPr>
              <a:t>By February 22 the county superintendent must review each district's claim for completeness and accuracy, and electronically approve each district's first semester transportation claim. </a:t>
            </a:r>
          </a:p>
          <a:p>
            <a:pPr>
              <a:lnSpc>
                <a:spcPct val="120000"/>
              </a:lnSpc>
              <a:spcBef>
                <a:spcPts val="600"/>
              </a:spcBef>
              <a:spcAft>
                <a:spcPts val="0"/>
              </a:spcAft>
            </a:pPr>
            <a:endParaRPr lang="en-US" sz="3000" b="1" u="sng" dirty="0">
              <a:cs typeface="Arial" panose="020B0604020202020204" pitchFamily="34" charset="0"/>
            </a:endParaRPr>
          </a:p>
          <a:p>
            <a:pPr>
              <a:lnSpc>
                <a:spcPct val="120000"/>
              </a:lnSpc>
              <a:spcBef>
                <a:spcPts val="600"/>
              </a:spcBef>
              <a:spcAft>
                <a:spcPts val="0"/>
              </a:spcAft>
            </a:pPr>
            <a:r>
              <a:rPr lang="en-US" sz="3000" b="1" u="sng" dirty="0">
                <a:cs typeface="Arial" panose="020B0604020202020204" pitchFamily="34" charset="0"/>
              </a:rPr>
              <a:t>Second Semester</a:t>
            </a:r>
            <a:r>
              <a:rPr lang="en-US" sz="3000" b="1" dirty="0">
                <a:cs typeface="Arial" panose="020B0604020202020204" pitchFamily="34" charset="0"/>
              </a:rPr>
              <a:t>: </a:t>
            </a:r>
          </a:p>
          <a:p>
            <a:pPr>
              <a:lnSpc>
                <a:spcPct val="120000"/>
              </a:lnSpc>
              <a:spcBef>
                <a:spcPts val="600"/>
              </a:spcBef>
              <a:spcAft>
                <a:spcPts val="0"/>
              </a:spcAft>
              <a:buClr>
                <a:srgbClr val="C00000"/>
              </a:buClr>
              <a:buFont typeface="Wingdings" panose="05000000000000000000" pitchFamily="2" charset="2"/>
              <a:buChar char="§"/>
            </a:pPr>
            <a:r>
              <a:rPr lang="en-US" sz="3000" dirty="0">
                <a:cs typeface="Arial" panose="020B0604020202020204" pitchFamily="34" charset="0"/>
              </a:rPr>
              <a:t>By May 24 school districts must provide the county superintendent with one complete copy of the second semester transportation claim using forms provided electronically in the Pupil Transportation Program. The district claims must be signed by the chairman of the board of trustees and a copy must be retained on file at the district for audit purposes.</a:t>
            </a:r>
          </a:p>
          <a:p>
            <a:pPr>
              <a:lnSpc>
                <a:spcPct val="120000"/>
              </a:lnSpc>
              <a:spcBef>
                <a:spcPts val="600"/>
              </a:spcBef>
              <a:spcAft>
                <a:spcPts val="0"/>
              </a:spcAft>
              <a:buClr>
                <a:srgbClr val="C00000"/>
              </a:buClr>
              <a:buFont typeface="Wingdings" panose="05000000000000000000" pitchFamily="2" charset="2"/>
              <a:buChar char="§"/>
            </a:pPr>
            <a:r>
              <a:rPr lang="en-US" sz="3000" dirty="0">
                <a:cs typeface="Arial" panose="020B0604020202020204" pitchFamily="34" charset="0"/>
              </a:rPr>
              <a:t>By June 1 the county superintendent must review each district's claim for completeness and accuracy, and electronically approve each district's second semester transportation claim. </a:t>
            </a:r>
          </a:p>
          <a:p>
            <a:pPr>
              <a:lnSpc>
                <a:spcPct val="120000"/>
              </a:lnSpc>
              <a:spcBef>
                <a:spcPts val="600"/>
              </a:spcBef>
              <a:spcAft>
                <a:spcPts val="0"/>
              </a:spcAft>
              <a:buClr>
                <a:srgbClr val="C00000"/>
              </a:buClr>
            </a:pPr>
            <a:endParaRPr lang="en-US" sz="3000" dirty="0">
              <a:cs typeface="Arial" panose="020B0604020202020204" pitchFamily="34" charset="0"/>
            </a:endParaRPr>
          </a:p>
          <a:p>
            <a:pPr>
              <a:lnSpc>
                <a:spcPct val="120000"/>
              </a:lnSpc>
              <a:spcBef>
                <a:spcPts val="600"/>
              </a:spcBef>
              <a:spcAft>
                <a:spcPts val="0"/>
              </a:spcAft>
              <a:buClr>
                <a:srgbClr val="C00000"/>
              </a:buClr>
            </a:pPr>
            <a:r>
              <a:rPr lang="en-US" sz="3000" b="1" u="sng" dirty="0">
                <a:cs typeface="Arial" panose="020B0604020202020204" pitchFamily="34" charset="0"/>
              </a:rPr>
              <a:t>The district claims must be signed by the chairman of the board of trustees and a copy must be retained on file at the district for audit purposes.</a:t>
            </a:r>
          </a:p>
          <a:p>
            <a:endParaRPr lang="en-US" dirty="0"/>
          </a:p>
        </p:txBody>
      </p:sp>
    </p:spTree>
    <p:extLst>
      <p:ext uri="{BB962C8B-B14F-4D97-AF65-F5344CB8AC3E}">
        <p14:creationId xmlns:p14="http://schemas.microsoft.com/office/powerpoint/2010/main" val="4158018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CC727-8094-4E09-9DD0-6F6E97129F68}"/>
              </a:ext>
            </a:extLst>
          </p:cNvPr>
          <p:cNvSpPr>
            <a:spLocks noGrp="1"/>
          </p:cNvSpPr>
          <p:nvPr>
            <p:ph type="title"/>
          </p:nvPr>
        </p:nvSpPr>
        <p:spPr>
          <a:xfrm>
            <a:off x="717768" y="6073629"/>
            <a:ext cx="8534400" cy="398942"/>
          </a:xfrm>
        </p:spPr>
        <p:txBody>
          <a:bodyPr>
            <a:normAutofit/>
          </a:bodyPr>
          <a:lstStyle/>
          <a:p>
            <a:r>
              <a:rPr lang="en-US" sz="2000" dirty="0">
                <a:latin typeface="Arial" panose="020B0604020202020204" pitchFamily="34" charset="0"/>
                <a:cs typeface="Arial" panose="020B0604020202020204" pitchFamily="34" charset="0"/>
              </a:rPr>
              <a:t>Individual transportation contract reimbursement</a:t>
            </a:r>
          </a:p>
        </p:txBody>
      </p:sp>
      <p:pic>
        <p:nvPicPr>
          <p:cNvPr id="4" name="Content Placeholder 3">
            <a:extLst>
              <a:ext uri="{FF2B5EF4-FFF2-40B4-BE49-F238E27FC236}">
                <a16:creationId xmlns:a16="http://schemas.microsoft.com/office/drawing/2014/main" id="{6F215C6C-A8A3-4EAA-8E68-D9CB6139E06C}"/>
              </a:ext>
            </a:extLst>
          </p:cNvPr>
          <p:cNvPicPr>
            <a:picLocks noGrp="1" noChangeAspect="1"/>
          </p:cNvPicPr>
          <p:nvPr>
            <p:ph idx="1"/>
          </p:nvPr>
        </p:nvPicPr>
        <p:blipFill>
          <a:blip r:embed="rId2"/>
          <a:stretch>
            <a:fillRect/>
          </a:stretch>
        </p:blipFill>
        <p:spPr>
          <a:xfrm>
            <a:off x="1613679" y="243280"/>
            <a:ext cx="7907826" cy="5410899"/>
          </a:xfrm>
          <a:prstGeom prst="rect">
            <a:avLst/>
          </a:prstGeom>
        </p:spPr>
      </p:pic>
    </p:spTree>
    <p:extLst>
      <p:ext uri="{BB962C8B-B14F-4D97-AF65-F5344CB8AC3E}">
        <p14:creationId xmlns:p14="http://schemas.microsoft.com/office/powerpoint/2010/main" val="1414880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BDCB3-A23D-4141-B5FD-A761FC45049D}"/>
              </a:ext>
            </a:extLst>
          </p:cNvPr>
          <p:cNvSpPr>
            <a:spLocks noGrp="1"/>
          </p:cNvSpPr>
          <p:nvPr>
            <p:ph type="title"/>
          </p:nvPr>
        </p:nvSpPr>
        <p:spPr>
          <a:xfrm>
            <a:off x="684212" y="5344357"/>
            <a:ext cx="8534400" cy="650042"/>
          </a:xfrm>
        </p:spPr>
        <p:txBody>
          <a:bodyPr/>
          <a:lstStyle/>
          <a:p>
            <a:pPr algn="ctr"/>
            <a:r>
              <a:rPr lang="en-US" dirty="0"/>
              <a:t>TR-5 Data Entry </a:t>
            </a:r>
          </a:p>
        </p:txBody>
      </p:sp>
      <p:pic>
        <p:nvPicPr>
          <p:cNvPr id="4" name="Content Placeholder 3">
            <a:extLst>
              <a:ext uri="{FF2B5EF4-FFF2-40B4-BE49-F238E27FC236}">
                <a16:creationId xmlns:a16="http://schemas.microsoft.com/office/drawing/2014/main" id="{ACC7AE25-CCE8-4D16-A180-FC344349C42C}"/>
              </a:ext>
            </a:extLst>
          </p:cNvPr>
          <p:cNvPicPr>
            <a:picLocks noGrp="1" noChangeAspect="1"/>
          </p:cNvPicPr>
          <p:nvPr>
            <p:ph idx="1"/>
          </p:nvPr>
        </p:nvPicPr>
        <p:blipFill>
          <a:blip r:embed="rId2"/>
          <a:stretch>
            <a:fillRect/>
          </a:stretch>
        </p:blipFill>
        <p:spPr>
          <a:xfrm>
            <a:off x="865875" y="337351"/>
            <a:ext cx="9378956" cy="4731799"/>
          </a:xfrm>
          <a:prstGeom prst="rect">
            <a:avLst/>
          </a:prstGeom>
        </p:spPr>
      </p:pic>
    </p:spTree>
    <p:extLst>
      <p:ext uri="{BB962C8B-B14F-4D97-AF65-F5344CB8AC3E}">
        <p14:creationId xmlns:p14="http://schemas.microsoft.com/office/powerpoint/2010/main" val="2964376084"/>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4D185C0859BC24BAC23783DDDC467A5" ma:contentTypeVersion="11" ma:contentTypeDescription="Create a new document." ma:contentTypeScope="" ma:versionID="4a7c4b5b92c641e323d473e494391abc">
  <xsd:schema xmlns:xsd="http://www.w3.org/2001/XMLSchema" xmlns:xs="http://www.w3.org/2001/XMLSchema" xmlns:p="http://schemas.microsoft.com/office/2006/metadata/properties" xmlns:ns2="1a2c92fb-0e4d-46c0-85d8-24e83fa38f28" targetNamespace="http://schemas.microsoft.com/office/2006/metadata/properties" ma:root="true" ma:fieldsID="2615cdfae3699c3defa0c2c4ecc25be9" ns2:_="">
    <xsd:import namespace="1a2c92fb-0e4d-46c0-85d8-24e83fa38f2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2c92fb-0e4d-46c0-85d8-24e83fa38f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70A6B0-FA16-4A93-9421-8996FDE46776}">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1a2c92fb-0e4d-46c0-85d8-24e83fa38f28"/>
    <ds:schemaRef ds:uri="http://www.w3.org/XML/1998/namespace"/>
    <ds:schemaRef ds:uri="http://purl.org/dc/terms/"/>
  </ds:schemaRefs>
</ds:datastoreItem>
</file>

<file path=customXml/itemProps2.xml><?xml version="1.0" encoding="utf-8"?>
<ds:datastoreItem xmlns:ds="http://schemas.openxmlformats.org/officeDocument/2006/customXml" ds:itemID="{E9A277AE-1CF6-4EA7-86C0-0F9431778083}">
  <ds:schemaRefs>
    <ds:schemaRef ds:uri="http://schemas.microsoft.com/sharepoint/v3/contenttype/forms"/>
  </ds:schemaRefs>
</ds:datastoreItem>
</file>

<file path=customXml/itemProps3.xml><?xml version="1.0" encoding="utf-8"?>
<ds:datastoreItem xmlns:ds="http://schemas.openxmlformats.org/officeDocument/2006/customXml" ds:itemID="{F5586853-AE9E-4F33-9547-1743A24355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2c92fb-0e4d-46c0-85d8-24e83fa38f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Slice</Template>
  <TotalTime>608</TotalTime>
  <Words>390</Words>
  <Application>Microsoft Office PowerPoint</Application>
  <PresentationFormat>Widescreen</PresentationFormat>
  <Paragraphs>43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Century Gothic</vt:lpstr>
      <vt:lpstr>Wingdings</vt:lpstr>
      <vt:lpstr>Wingdings 3</vt:lpstr>
      <vt:lpstr>Slice</vt:lpstr>
      <vt:lpstr>Pupil transportation reports  New Clerk Training January 27  STEVE HAMEL  431-0124 Denise Williams   461-3659 </vt:lpstr>
      <vt:lpstr>Transportation Reports Calendar</vt:lpstr>
      <vt:lpstr>PowerPoint Presentation</vt:lpstr>
      <vt:lpstr>Bus Inspections (TR-13)</vt:lpstr>
      <vt:lpstr>TR-13 Highway Patrol inspection form</vt:lpstr>
      <vt:lpstr>Where to enter your bus inspection reports School Finance</vt:lpstr>
      <vt:lpstr>Claim Procedures</vt:lpstr>
      <vt:lpstr>Individual transportation contract reimbursement</vt:lpstr>
      <vt:lpstr>TR-5 Data Entry </vt:lpstr>
      <vt:lpstr>Route Reimbursement instructions</vt:lpstr>
      <vt:lpstr>TR-6 Data Entry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Pupil Transportation reports</dc:title>
  <dc:creator>Steve Hamel</dc:creator>
  <cp:lastModifiedBy>Steve Hamel</cp:lastModifiedBy>
  <cp:revision>18</cp:revision>
  <dcterms:created xsi:type="dcterms:W3CDTF">2021-01-11T14:32:14Z</dcterms:created>
  <dcterms:modified xsi:type="dcterms:W3CDTF">2022-01-14T22:01:06Z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0x010100E4D185C0859BC24BAC23783DDDC467A5</vt:lpwstr>
  </property>
</Properties>
</file>