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6" r:id="rId2"/>
    <p:sldId id="275" r:id="rId3"/>
    <p:sldId id="276" r:id="rId4"/>
    <p:sldId id="277" r:id="rId5"/>
    <p:sldId id="278" r:id="rId6"/>
    <p:sldId id="288" r:id="rId7"/>
    <p:sldId id="280" r:id="rId8"/>
    <p:sldId id="281" r:id="rId9"/>
    <p:sldId id="282" r:id="rId10"/>
    <p:sldId id="283" r:id="rId11"/>
    <p:sldId id="284" r:id="rId12"/>
    <p:sldId id="257" r:id="rId13"/>
    <p:sldId id="286" r:id="rId14"/>
    <p:sldId id="291" r:id="rId15"/>
    <p:sldId id="287" r:id="rId16"/>
    <p:sldId id="289" r:id="rId17"/>
    <p:sldId id="290" r:id="rId18"/>
    <p:sldId id="293" r:id="rId19"/>
    <p:sldId id="264" r:id="rId20"/>
    <p:sldId id="260" r:id="rId21"/>
    <p:sldId id="285" r:id="rId22"/>
    <p:sldId id="292" r:id="rId23"/>
    <p:sldId id="294" r:id="rId24"/>
    <p:sldId id="30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1399" autoAdjust="0"/>
  </p:normalViewPr>
  <p:slideViewPr>
    <p:cSldViewPr snapToGrid="0">
      <p:cViewPr>
        <p:scale>
          <a:sx n="80" d="100"/>
          <a:sy n="80" d="100"/>
        </p:scale>
        <p:origin x="1596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32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sng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u="sng"/>
              <a:t>Budget vs. Actual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sng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447096081091291"/>
          <c:y val="0.13253526407790575"/>
          <c:w val="0.49440693446837375"/>
          <c:h val="0.717989617494996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Purchased Services (Bus Contract)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Sheet1!$C$2:$D$2</c:f>
              <c:numCache>
                <c:formatCode>_("$"* #,##0_);_("$"* \(#,##0\);_("$"* "-"_);_(@_)</c:formatCode>
                <c:ptCount val="2"/>
                <c:pt idx="0">
                  <c:v>2547356</c:v>
                </c:pt>
                <c:pt idx="1">
                  <c:v>1827659.5099999993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B-4706-A07B-5C76D3CB6D5E}"/>
            </c:ext>
          </c:extLst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District Salaries and Benefits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Sheet1!$C$3:$D$3</c:f>
              <c:numCache>
                <c:formatCode>_("$"* #,##0_);_("$"* \(#,##0\);_("$"* "-"_);_(@_)</c:formatCode>
                <c:ptCount val="2"/>
                <c:pt idx="0">
                  <c:v>359041</c:v>
                </c:pt>
                <c:pt idx="1">
                  <c:v>359041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B-4706-A07B-5C76D3CB6D5E}"/>
            </c:ext>
          </c:extLst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Supplies (Fuel)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Sheet1!$C$4:$D$4</c:f>
              <c:numCache>
                <c:formatCode>_("$"* #,##0_);_("$"* \(#,##0\);_("$"* "-"_);_(@_)</c:formatCode>
                <c:ptCount val="2"/>
                <c:pt idx="0">
                  <c:v>286518</c:v>
                </c:pt>
                <c:pt idx="1">
                  <c:v>214888.5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AB-4706-A07B-5C76D3CB6D5E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Sheet1!$C$5:$D$5</c:f>
              <c:numCache>
                <c:formatCode>_("$"* #,##0_);_("$"* \(#,##0\);_("$"* "-"_);_(@_)</c:formatCode>
                <c:ptCount val="2"/>
                <c:pt idx="0">
                  <c:v>93239</c:v>
                </c:pt>
                <c:pt idx="1">
                  <c:v>93239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AB-4706-A07B-5C76D3CB6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6182847"/>
        <c:axId val="626182431"/>
      </c:barChart>
      <c:lineChart>
        <c:grouping val="standard"/>
        <c:varyColors val="0"/>
        <c:ser>
          <c:idx val="4"/>
          <c:order val="4"/>
          <c:tx>
            <c:strRef>
              <c:f>Sheet1!$B$6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Sheet1!$C$6:$D$6</c:f>
              <c:numCache>
                <c:formatCode>_("$"* #,##0_);_("$"* \(#,##0\);_("$"* "-"_);_(@_)</c:formatCode>
                <c:ptCount val="2"/>
                <c:pt idx="0">
                  <c:v>3286154</c:v>
                </c:pt>
                <c:pt idx="1">
                  <c:v>2494828.0099999993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CAB-4706-A07B-5C76D3CB6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6182847"/>
        <c:axId val="626182431"/>
      </c:lineChart>
      <c:catAx>
        <c:axId val="62618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182431"/>
        <c:crosses val="autoZero"/>
        <c:auto val="1"/>
        <c:lblAlgn val="ctr"/>
        <c:lblOffset val="100"/>
        <c:noMultiLvlLbl val="0"/>
      </c:catAx>
      <c:valAx>
        <c:axId val="626182431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182847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726682148193767"/>
          <c:y val="0.27763283110737919"/>
          <c:w val="0.25137760803700188"/>
          <c:h val="0.534378977275727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sng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u="sng"/>
              <a:t>Budget vs. Actual Expenditures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sng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447096081091291"/>
          <c:y val="0.13253526407790575"/>
          <c:w val="0.49440693446837375"/>
          <c:h val="0.717989617494996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Purchased Services (Bus Contract)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Sheet1!$C$2:$D$2</c:f>
              <c:numCache>
                <c:formatCode>_("$"* #,##0_);_("$"* \(#,##0\);_("$"* "-"_);_(@_)</c:formatCode>
                <c:ptCount val="2"/>
                <c:pt idx="0">
                  <c:v>2547356</c:v>
                </c:pt>
                <c:pt idx="1">
                  <c:v>1827659.5099999993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AB-4706-A07B-5C76D3CB6D5E}"/>
            </c:ext>
          </c:extLst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District Salaries and Benefits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Sheet1!$C$3:$D$3</c:f>
              <c:numCache>
                <c:formatCode>_("$"* #,##0_);_("$"* \(#,##0\);_("$"* "-"_);_(@_)</c:formatCode>
                <c:ptCount val="2"/>
                <c:pt idx="0">
                  <c:v>359041</c:v>
                </c:pt>
                <c:pt idx="1">
                  <c:v>359041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AB-4706-A07B-5C76D3CB6D5E}"/>
            </c:ext>
          </c:extLst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Supplies (Fuel)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Sheet1!$C$4:$D$4</c:f>
              <c:numCache>
                <c:formatCode>_("$"* #,##0_);_("$"* \(#,##0\);_("$"* "-"_);_(@_)</c:formatCode>
                <c:ptCount val="2"/>
                <c:pt idx="0">
                  <c:v>286518</c:v>
                </c:pt>
                <c:pt idx="1">
                  <c:v>214888.5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CAB-4706-A07B-5C76D3CB6D5E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Sheet1!$C$5:$D$5</c:f>
              <c:numCache>
                <c:formatCode>_("$"* #,##0_);_("$"* \(#,##0\);_("$"* "-"_);_(@_)</c:formatCode>
                <c:ptCount val="2"/>
                <c:pt idx="0">
                  <c:v>93239</c:v>
                </c:pt>
                <c:pt idx="1">
                  <c:v>93239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CAB-4706-A07B-5C76D3CB6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6182847"/>
        <c:axId val="626182431"/>
      </c:barChart>
      <c:lineChart>
        <c:grouping val="standard"/>
        <c:varyColors val="0"/>
        <c:ser>
          <c:idx val="4"/>
          <c:order val="4"/>
          <c:tx>
            <c:strRef>
              <c:f>Sheet1!$B$6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Sheet1!$C$1:$D$1</c:f>
              <c:strCache>
                <c:ptCount val="2"/>
                <c:pt idx="0">
                  <c:v>2019-20 Budget</c:v>
                </c:pt>
                <c:pt idx="1">
                  <c:v>2019-20 Projected Actual</c:v>
                </c:pt>
              </c:strCache>
            </c:strRef>
          </c:cat>
          <c:val>
            <c:numRef>
              <c:f>Sheet1!$C$6:$D$6</c:f>
              <c:numCache>
                <c:formatCode>_("$"* #,##0_);_("$"* \(#,##0\);_("$"* "-"_);_(@_)</c:formatCode>
                <c:ptCount val="2"/>
                <c:pt idx="0">
                  <c:v>3286154</c:v>
                </c:pt>
                <c:pt idx="1">
                  <c:v>2494828.0099999993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CAB-4706-A07B-5C76D3CB6D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6182847"/>
        <c:axId val="626182431"/>
      </c:lineChart>
      <c:catAx>
        <c:axId val="62618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182431"/>
        <c:crosses val="autoZero"/>
        <c:auto val="1"/>
        <c:lblAlgn val="ctr"/>
        <c:lblOffset val="100"/>
        <c:noMultiLvlLbl val="0"/>
      </c:catAx>
      <c:valAx>
        <c:axId val="626182431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6182847"/>
        <c:crosses val="autoZero"/>
        <c:crossBetween val="between"/>
        <c:majorUnit val="1000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726682148193767"/>
          <c:y val="0.27763283110737919"/>
          <c:w val="0.25137760803700188"/>
          <c:h val="0.534378977275727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3B5826-B58A-4C81-A4D2-6B79FCF82F66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F3E78D-E53C-42B5-8BB7-30A480ADE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1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3E78D-E53C-42B5-8BB7-30A480ADE22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08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$70K fuel savings</a:t>
            </a:r>
          </a:p>
          <a:p>
            <a:r>
              <a:rPr lang="en-US" dirty="0" smtClean="0"/>
              <a:t>$700K contract savings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F3E78D-E53C-42B5-8BB7-30A480ADE2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02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8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48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83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8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44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0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76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2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91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25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88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93F51-FD43-4185-9440-C5E22402404E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5E1E-B1DD-40CD-803E-26952FF5AB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05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ke.waterman@bsd7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not the Destination, 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It’s the Journey</a:t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Ralph Waldo Emerson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727" y="4963247"/>
            <a:ext cx="9144000" cy="1655762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 MASBO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SUMMER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"CONFERENCE”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Mike Waterman, Director of Business Services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Bozeman Public Schools </a:t>
            </a:r>
          </a:p>
          <a:p>
            <a:pPr algn="l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406-589-4027 (c) 406-522-6097 (o)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mike.waterman@bsd7.org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009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7534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2,686,154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1,200,421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27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19625" y="4724399"/>
            <a:ext cx="5114925" cy="4984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381750" y="5222875"/>
            <a:ext cx="466726" cy="33972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04677" y="5562600"/>
            <a:ext cx="77298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Fund Balance Reappropriated (i.e., tax relief):</a:t>
            </a:r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FY20: $351,864  </a:t>
            </a:r>
            <a:r>
              <a:rPr lang="en-US" sz="3200" dirty="0" smtClean="0">
                <a:solidFill>
                  <a:srgbClr val="FF0000"/>
                </a:solidFill>
              </a:rPr>
              <a:t>         FY21</a:t>
            </a:r>
            <a:r>
              <a:rPr lang="en-US" sz="3200" dirty="0" smtClean="0">
                <a:solidFill>
                  <a:srgbClr val="FF0000"/>
                </a:solidFill>
              </a:rPr>
              <a:t>: $543,190 (+54%)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17534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2,686,154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1,200,421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886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Areas of Possible/Likely FY20 Budget Savings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General Fund</a:t>
            </a:r>
          </a:p>
          <a:p>
            <a:pPr lvl="1"/>
            <a:r>
              <a:rPr lang="en-US" dirty="0" smtClean="0"/>
              <a:t>Substitutes</a:t>
            </a:r>
          </a:p>
          <a:p>
            <a:pPr lvl="1"/>
            <a:r>
              <a:rPr lang="en-US" dirty="0" smtClean="0"/>
              <a:t>Field trips</a:t>
            </a:r>
          </a:p>
          <a:p>
            <a:pPr lvl="1"/>
            <a:r>
              <a:rPr lang="en-US" dirty="0" smtClean="0"/>
              <a:t>Athletic travel</a:t>
            </a:r>
          </a:p>
          <a:p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Fuel</a:t>
            </a:r>
          </a:p>
          <a:p>
            <a:pPr lvl="1"/>
            <a:r>
              <a:rPr lang="en-US" dirty="0" smtClean="0"/>
              <a:t>Maintenance</a:t>
            </a:r>
          </a:p>
          <a:p>
            <a:r>
              <a:rPr lang="en-US" dirty="0" smtClean="0"/>
              <a:t>Adult Ed</a:t>
            </a:r>
          </a:p>
          <a:p>
            <a:r>
              <a:rPr lang="en-US" dirty="0" smtClean="0"/>
              <a:t>Others?</a:t>
            </a:r>
          </a:p>
          <a:p>
            <a:r>
              <a:rPr lang="en-US" dirty="0" smtClean="0"/>
              <a:t>Revenue – likely okay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94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How will next year…and the year after that…look?</a:t>
            </a:r>
          </a:p>
          <a:p>
            <a:pPr lvl="1"/>
            <a:r>
              <a:rPr lang="en-US" sz="2800" dirty="0" smtClean="0"/>
              <a:t>Expenditures</a:t>
            </a:r>
          </a:p>
          <a:p>
            <a:pPr lvl="1"/>
            <a:r>
              <a:rPr lang="en-US" sz="2800" dirty="0" smtClean="0"/>
              <a:t>Revenue…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3241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1072" y="1591297"/>
            <a:ext cx="7249855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48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8498" y="1402749"/>
            <a:ext cx="6035782" cy="5335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YOUR JOB:</a:t>
            </a:r>
          </a:p>
          <a:p>
            <a:pPr lvl="1"/>
            <a:r>
              <a:rPr lang="en-US" i="1" dirty="0" smtClean="0"/>
              <a:t>Anticipate</a:t>
            </a:r>
            <a:r>
              <a:rPr lang="en-US" dirty="0" smtClean="0"/>
              <a:t> where you will end the current year</a:t>
            </a:r>
          </a:p>
          <a:p>
            <a:pPr lvl="1"/>
            <a:r>
              <a:rPr lang="en-US" i="1" dirty="0" smtClean="0"/>
              <a:t>Consider</a:t>
            </a:r>
            <a:r>
              <a:rPr lang="en-US" dirty="0" smtClean="0"/>
              <a:t> what might happen in the future</a:t>
            </a:r>
          </a:p>
          <a:p>
            <a:pPr lvl="1"/>
            <a:r>
              <a:rPr lang="en-US" i="1" dirty="0"/>
              <a:t>W</a:t>
            </a:r>
            <a:r>
              <a:rPr lang="en-US" i="1" dirty="0" smtClean="0"/>
              <a:t>ork with your team </a:t>
            </a:r>
            <a:r>
              <a:rPr lang="en-US" dirty="0" smtClean="0"/>
              <a:t>to build a financial bridge between the two</a:t>
            </a:r>
          </a:p>
        </p:txBody>
      </p:sp>
    </p:spTree>
    <p:extLst>
      <p:ext uri="{BB962C8B-B14F-4D97-AF65-F5344CB8AC3E}">
        <p14:creationId xmlns:p14="http://schemas.microsoft.com/office/powerpoint/2010/main" val="2416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9" y="1719263"/>
            <a:ext cx="12095914" cy="516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73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9" y="1719263"/>
            <a:ext cx="12095914" cy="51673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62150" y="4067175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No change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2474" y="3851731"/>
            <a:ext cx="16770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Less than expected due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to reduced contract &amp;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fuel costs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38800" y="3990975"/>
            <a:ext cx="0" cy="3839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19406" y="4029074"/>
            <a:ext cx="145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Similar to prior year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04153" y="4029074"/>
            <a:ext cx="145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Similar to prior year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771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Uses for unspent budget: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41963"/>
              </p:ext>
            </p:extLst>
          </p:nvPr>
        </p:nvGraphicFramePr>
        <p:xfrm>
          <a:off x="2455545" y="2391569"/>
          <a:ext cx="749808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280">
                  <a:extLst>
                    <a:ext uri="{9D8B030D-6E8A-4147-A177-3AD203B41FA5}">
                      <a16:colId xmlns:a16="http://schemas.microsoft.com/office/drawing/2014/main" val="2144364057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12255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You</a:t>
                      </a:r>
                      <a:r>
                        <a:rPr lang="en-US" sz="2400" baseline="0" dirty="0" smtClean="0"/>
                        <a:t> can…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…but only after you’ve…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47327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Increase reserves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Identified your risks and made a plan for them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309193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Save for the future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Set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long-term goals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and</a:t>
                      </a:r>
                      <a:r>
                        <a:rPr lang="en-US" sz="2400" baseline="0" dirty="0" smtClean="0"/>
                        <a:t> made plans to accomplish them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002195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Provide</a:t>
                      </a:r>
                      <a:r>
                        <a:rPr lang="en-US" sz="2400" baseline="0" dirty="0" smtClean="0"/>
                        <a:t> tax relief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Looked ahead</a:t>
                      </a:r>
                      <a:r>
                        <a:rPr lang="en-US" sz="2400" baseline="0" dirty="0" smtClean="0"/>
                        <a:t> and made a plan to </a:t>
                      </a:r>
                      <a:r>
                        <a:rPr lang="en-US" sz="2400" dirty="0" smtClean="0"/>
                        <a:t>preven</a:t>
                      </a:r>
                      <a:r>
                        <a:rPr lang="en-US" sz="2400" baseline="0" dirty="0" smtClean="0"/>
                        <a:t>t tax yo-yos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19123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8000" y="5915353"/>
            <a:ext cx="11375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b="1" dirty="0">
                <a:solidFill>
                  <a:srgbClr val="FF0000"/>
                </a:solidFill>
              </a:rPr>
              <a:t>An Interlocal Agreement Fund can help you accomplish ALL of these things</a:t>
            </a:r>
            <a:r>
              <a:rPr lang="en-US" sz="2800" b="1" dirty="0" smtClean="0">
                <a:solidFill>
                  <a:srgbClr val="FF0000"/>
                </a:solidFill>
              </a:rPr>
              <a:t>!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56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Beginning Fund Balance</a:t>
            </a:r>
          </a:p>
          <a:p>
            <a:pPr marL="0" indent="0">
              <a:buNone/>
            </a:pPr>
            <a:r>
              <a:rPr lang="en-US" sz="3200" dirty="0" smtClean="0"/>
              <a:t>+ Revenue</a:t>
            </a:r>
          </a:p>
          <a:p>
            <a:pPr marL="0" indent="0">
              <a:buNone/>
            </a:pPr>
            <a:r>
              <a:rPr lang="en-US" sz="3200" u="sng" dirty="0" smtClean="0"/>
              <a:t>- Expenditures</a:t>
            </a:r>
          </a:p>
          <a:p>
            <a:pPr marL="0" indent="0">
              <a:buNone/>
            </a:pPr>
            <a:r>
              <a:rPr lang="en-US" sz="3200" dirty="0" smtClean="0"/>
              <a:t>Ending Fund Balance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594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DO YOU HAVE AN INTERLOCAL AGREEMENT IN PLACE?</a:t>
            </a:r>
          </a:p>
          <a:p>
            <a:pPr marL="457200" lvl="1" indent="0">
              <a:buNone/>
            </a:pPr>
            <a:endParaRPr lang="en-US" dirty="0"/>
          </a:p>
          <a:p>
            <a:pPr lvl="1">
              <a:buFont typeface="Wingdings" panose="05000000000000000000" pitchFamily="2" charset="2"/>
              <a:buChar char="q"/>
            </a:pPr>
            <a:r>
              <a:rPr lang="en-US" dirty="0" smtClean="0"/>
              <a:t> Yes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46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Interlocal Agreement Fund (20-3-363, MCA)</a:t>
            </a:r>
            <a:br>
              <a:rPr lang="en-US" dirty="0" smtClean="0"/>
            </a:br>
            <a:r>
              <a:rPr lang="en-US" sz="3200" dirty="0" smtClean="0"/>
              <a:t>Proper Care and Feeding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2891" y="2148099"/>
            <a:ext cx="564045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Any fund EXCEPT Debt Service, Retirement, </a:t>
            </a:r>
          </a:p>
          <a:p>
            <a:r>
              <a:rPr lang="en-US" sz="2400" dirty="0" smtClean="0"/>
              <a:t>Compensated Absences and Federal Funds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99192" y="4765133"/>
            <a:ext cx="788785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Any purpose(s) allowed by Interlocal </a:t>
            </a:r>
            <a:r>
              <a:rPr lang="en-US" sz="2400" dirty="0" smtClean="0"/>
              <a:t>Agreement</a:t>
            </a:r>
            <a:endParaRPr lang="en-US" sz="24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484303" y="3641282"/>
            <a:ext cx="35176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Interlocal Agreement Fund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344850" y="3072811"/>
            <a:ext cx="0" cy="478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344849" y="4203404"/>
            <a:ext cx="0" cy="478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4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Interlocal Agreement Fund (20-3-363, MCA)</a:t>
            </a:r>
            <a:br>
              <a:rPr lang="en-US" dirty="0" smtClean="0"/>
            </a:br>
            <a:r>
              <a:rPr lang="en-US" sz="3200" dirty="0" smtClean="0"/>
              <a:t>Proper Care and Feeding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422891" y="2148099"/>
            <a:ext cx="5640455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Any fund EXCEPT Debt Service, Retirement, </a:t>
            </a:r>
          </a:p>
          <a:p>
            <a:r>
              <a:rPr lang="en-US" sz="2400" dirty="0" smtClean="0"/>
              <a:t>Compensated Absences and Federal Funds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2299192" y="4765133"/>
            <a:ext cx="7887851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Any purpose(s) allowed by Interlocal Agreement</a:t>
            </a:r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2400" dirty="0" smtClean="0"/>
              <a:t>Expenditures: Pay directly from ILA Fund (recode)</a:t>
            </a:r>
          </a:p>
          <a:p>
            <a:pPr marL="457200" indent="-233363">
              <a:buFont typeface="Arial" panose="020B0604020202020204" pitchFamily="34" charset="0"/>
              <a:buChar char="•"/>
            </a:pPr>
            <a:r>
              <a:rPr lang="en-US" sz="2400" dirty="0" smtClean="0"/>
              <a:t>Tax Relief: Transfer money into taxing fund prior to year end (</a:t>
            </a:r>
            <a:r>
              <a:rPr lang="en-US" sz="2400" dirty="0" err="1" smtClean="0"/>
              <a:t>reappropriation</a:t>
            </a:r>
            <a:r>
              <a:rPr lang="en-US" sz="2400" dirty="0" smtClean="0"/>
              <a:t>) OR anticipate as revenue source in ensuing year budget and make the actual transfer later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84303" y="3641282"/>
            <a:ext cx="351763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Interlocal Agreement Fund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344850" y="3072811"/>
            <a:ext cx="0" cy="478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344849" y="4203404"/>
            <a:ext cx="0" cy="47846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6843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9" y="1719263"/>
            <a:ext cx="12095914" cy="51673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62150" y="4067175"/>
            <a:ext cx="853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No change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82474" y="3851731"/>
            <a:ext cx="167706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Less than expected due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to reduced contract &amp;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fuel costs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5638800" y="3990975"/>
            <a:ext cx="0" cy="38397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219406" y="4029074"/>
            <a:ext cx="145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Similar to prior year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04153" y="4029074"/>
            <a:ext cx="1454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Similar to prior year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00572" y="3851076"/>
            <a:ext cx="231986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Transfer remaining budget to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ILA fund; use to stabilize future 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Monotype Corsiva" panose="03010101010201010101" pitchFamily="66" charset="0"/>
                <a:cs typeface="Arabic Typesetting" panose="03020402040406030203" pitchFamily="66" charset="-78"/>
              </a:rPr>
              <a:t>tax levies</a:t>
            </a:r>
            <a:endParaRPr lang="en-US" sz="1400" dirty="0">
              <a:solidFill>
                <a:srgbClr val="FF0000"/>
              </a:solidFill>
              <a:latin typeface="Monotype Corsiva" panose="03010101010201010101" pitchFamily="66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685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u="sng" dirty="0" smtClean="0"/>
              <a:t>Mike’s suggested method: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</a:t>
            </a:r>
            <a:r>
              <a:rPr lang="en-US" dirty="0" smtClean="0"/>
              <a:t>btain Board approval to make year end transfer </a:t>
            </a:r>
            <a:r>
              <a:rPr lang="en-US" i="1" dirty="0" smtClean="0"/>
              <a:t>without </a:t>
            </a:r>
            <a:r>
              <a:rPr lang="en-US" dirty="0" smtClean="0"/>
              <a:t>stating amount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Reconcile June books with county, to include all receipts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Determine your desired ending fund balance consistent with long-term goals</a:t>
            </a:r>
          </a:p>
          <a:p>
            <a:pPr lvl="2"/>
            <a:r>
              <a:rPr lang="en-US" dirty="0" smtClean="0"/>
              <a:t>Reserves</a:t>
            </a:r>
          </a:p>
          <a:p>
            <a:pPr lvl="2"/>
            <a:r>
              <a:rPr lang="en-US" dirty="0" smtClean="0"/>
              <a:t>Fund Balance </a:t>
            </a:r>
            <a:r>
              <a:rPr lang="en-US" dirty="0" err="1" smtClean="0"/>
              <a:t>Reappropriation</a:t>
            </a:r>
            <a:r>
              <a:rPr lang="en-US" dirty="0" smtClean="0"/>
              <a:t>/Tax Structure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Transfer money WITHIN ADOPTED BUDGET to arrive at desired ending fund balance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Book FY2020 transfer:</a:t>
            </a:r>
          </a:p>
          <a:p>
            <a:pPr lvl="2"/>
            <a:r>
              <a:rPr lang="en-US" dirty="0" smtClean="0"/>
              <a:t>Notify County of transfer (“Period 13”) and reconcile Period 13, OR </a:t>
            </a:r>
          </a:p>
          <a:p>
            <a:pPr lvl="2"/>
            <a:r>
              <a:rPr lang="en-US" dirty="0"/>
              <a:t>B</a:t>
            </a:r>
            <a:r>
              <a:rPr lang="en-US" dirty="0" smtClean="0"/>
              <a:t>ook Due To/Due From Other Funds and book cash transfer in July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the Stage for the Future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65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Beginning Fund Balance</a:t>
            </a:r>
          </a:p>
          <a:p>
            <a:pPr marL="0" indent="0">
              <a:buNone/>
            </a:pPr>
            <a:r>
              <a:rPr lang="en-US" sz="3200" dirty="0" smtClean="0"/>
              <a:t>+ Revenue</a:t>
            </a:r>
          </a:p>
          <a:p>
            <a:pPr marL="0" indent="0">
              <a:buNone/>
            </a:pPr>
            <a:r>
              <a:rPr lang="en-US" sz="3200" u="sng" dirty="0" smtClean="0"/>
              <a:t>- Expenditures</a:t>
            </a:r>
          </a:p>
          <a:p>
            <a:pPr marL="0" indent="0">
              <a:buNone/>
            </a:pPr>
            <a:r>
              <a:rPr lang="en-US" sz="3200" dirty="0" smtClean="0"/>
              <a:t>Ending Fund Balance</a:t>
            </a:r>
            <a:endParaRPr lang="en-US" sz="3200" dirty="0"/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4737254" y="3833871"/>
            <a:ext cx="3505994" cy="5607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417640" y="4001294"/>
            <a:ext cx="4292138" cy="1569660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System designed such that your ending fund balance is </a:t>
            </a:r>
            <a:r>
              <a:rPr lang="en-US" sz="2400" i="1" dirty="0" smtClean="0">
                <a:solidFill>
                  <a:srgbClr val="FF0000"/>
                </a:solidFill>
              </a:rPr>
              <a:t>lesser</a:t>
            </a:r>
            <a:r>
              <a:rPr lang="en-US" sz="2400" dirty="0" smtClean="0">
                <a:solidFill>
                  <a:srgbClr val="FF0000"/>
                </a:solidFill>
              </a:rPr>
              <a:t>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Beginning Fund Balance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Maximum Reserves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41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733737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$ 1,800,421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7048500" y="1733550"/>
            <a:ext cx="3829050" cy="3924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7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22089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2,686,154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1,200,421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8500" y="3600450"/>
            <a:ext cx="3829050" cy="2057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022089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2,686,154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1,200,421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8500" y="4143374"/>
            <a:ext cx="3829050" cy="15144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73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$ 1,800,421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105275" y="1800225"/>
            <a:ext cx="6772275" cy="3857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04825" y="4133850"/>
            <a:ext cx="3143250" cy="5810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772851" y="3888828"/>
            <a:ext cx="975360" cy="3225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205411" y="1971674"/>
          <a:ext cx="6710363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Rectangle 9"/>
          <p:cNvSpPr/>
          <p:nvPr/>
        </p:nvSpPr>
        <p:spPr>
          <a:xfrm>
            <a:off x="8308935" y="2806262"/>
            <a:ext cx="1665382" cy="3899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$ 1,800,421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105275" y="1800225"/>
            <a:ext cx="6772275" cy="3857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504825" y="4133850"/>
            <a:ext cx="3143250" cy="581025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772851" y="3888828"/>
            <a:ext cx="975360" cy="32253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Chart 7"/>
          <p:cNvGraphicFramePr>
            <a:graphicFrameLocks/>
          </p:cNvGraphicFramePr>
          <p:nvPr>
            <p:extLst/>
          </p:nvPr>
        </p:nvGraphicFramePr>
        <p:xfrm>
          <a:off x="5205411" y="1971674"/>
          <a:ext cx="6710363" cy="4733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1017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595476"/>
              </p:ext>
            </p:extLst>
          </p:nvPr>
        </p:nvGraphicFramePr>
        <p:xfrm>
          <a:off x="838200" y="2168525"/>
          <a:ext cx="9311640" cy="30543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14879923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4237544616"/>
                    </a:ext>
                  </a:extLst>
                </a:gridCol>
                <a:gridCol w="3017520">
                  <a:extLst>
                    <a:ext uri="{9D8B030D-6E8A-4147-A177-3AD203B41FA5}">
                      <a16:colId xmlns:a16="http://schemas.microsoft.com/office/drawing/2014/main" val="22631486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Budget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2019-20 </a:t>
                      </a:r>
                      <a:endParaRPr lang="en-US" sz="28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Projected </a:t>
                      </a:r>
                      <a:r>
                        <a:rPr lang="en-US" sz="2800" u="none" strike="noStrike" dirty="0">
                          <a:effectLst/>
                        </a:rPr>
                        <a:t>Actual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306544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 Beg Balance 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$ 1,009,095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2537498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+ Revenues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2,934,290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2,686,154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24317982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- Expenditures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$ 3,286,154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$ 2,494,828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20083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 Ending Fund Balance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   657,231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 $ </a:t>
                      </a:r>
                      <a:r>
                        <a:rPr lang="en-US" sz="2800" u="none" strike="noStrike" dirty="0" smtClean="0">
                          <a:effectLst/>
                        </a:rPr>
                        <a:t>1,200,421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3767522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Understanding Fund Balance</a:t>
            </a:r>
            <a:br>
              <a:rPr lang="en-US" dirty="0" smtClean="0"/>
            </a:br>
            <a:r>
              <a:rPr lang="en-US" sz="3200" dirty="0" smtClean="0"/>
              <a:t>Example: Bozeman Schools Transportation Funds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48500" y="4750676"/>
            <a:ext cx="3829050" cy="9071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43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1597</TotalTime>
  <Words>927</Words>
  <Application>Microsoft Office PowerPoint</Application>
  <PresentationFormat>Widescreen</PresentationFormat>
  <Paragraphs>240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Arabic Typesetting</vt:lpstr>
      <vt:lpstr>Arial</vt:lpstr>
      <vt:lpstr>Calibri</vt:lpstr>
      <vt:lpstr>Calibri Light</vt:lpstr>
      <vt:lpstr>Monotype Corsiva</vt:lpstr>
      <vt:lpstr>Wingdings</vt:lpstr>
      <vt:lpstr>Office Theme</vt:lpstr>
      <vt:lpstr>It’s not the Destination,  It’s the Journey - Ralph Waldo Emerson</vt:lpstr>
      <vt:lpstr>Understanding Fund Balance</vt:lpstr>
      <vt:lpstr>Understanding Fund Balance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Understanding Fund Balance Example: Bozeman Schools Transportation Funds</vt:lpstr>
      <vt:lpstr>Areas of Possible/Likely FY20 Budget Savings </vt:lpstr>
      <vt:lpstr>Setting the Stage for the Future </vt:lpstr>
      <vt:lpstr>Setting the Stage for the Future </vt:lpstr>
      <vt:lpstr>Setting the Stage for the Future </vt:lpstr>
      <vt:lpstr>Setting the Stage for the Future </vt:lpstr>
      <vt:lpstr>Setting the Stage for the Future </vt:lpstr>
      <vt:lpstr>Setting the Stage for the Future </vt:lpstr>
      <vt:lpstr>Setting the Stage for the Future </vt:lpstr>
      <vt:lpstr>Setting the Stage for the Future </vt:lpstr>
      <vt:lpstr>Interlocal Agreement Fund (20-3-363, MCA) Proper Care and Feeding </vt:lpstr>
      <vt:lpstr>Interlocal Agreement Fund (20-3-363, MCA) Proper Care and Feeding </vt:lpstr>
      <vt:lpstr>Setting the Stage for the Future </vt:lpstr>
      <vt:lpstr>Setting the Stage for the Future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Waterman</dc:creator>
  <cp:lastModifiedBy>Mike Waterman</cp:lastModifiedBy>
  <cp:revision>45</cp:revision>
  <dcterms:created xsi:type="dcterms:W3CDTF">2020-05-07T15:37:04Z</dcterms:created>
  <dcterms:modified xsi:type="dcterms:W3CDTF">2020-06-15T20:45:13Z</dcterms:modified>
</cp:coreProperties>
</file>