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47"/>
  </p:notesMasterIdLst>
  <p:handoutMasterIdLst>
    <p:handoutMasterId r:id="rId148"/>
  </p:handoutMasterIdLst>
  <p:sldIdLst>
    <p:sldId id="350" r:id="rId5"/>
    <p:sldId id="352" r:id="rId6"/>
    <p:sldId id="361" r:id="rId7"/>
    <p:sldId id="362" r:id="rId8"/>
    <p:sldId id="366" r:id="rId9"/>
    <p:sldId id="365" r:id="rId10"/>
    <p:sldId id="367" r:id="rId11"/>
    <p:sldId id="368" r:id="rId12"/>
    <p:sldId id="369" r:id="rId13"/>
    <p:sldId id="370" r:id="rId14"/>
    <p:sldId id="372" r:id="rId15"/>
    <p:sldId id="371" r:id="rId16"/>
    <p:sldId id="375" r:id="rId17"/>
    <p:sldId id="373" r:id="rId18"/>
    <p:sldId id="374" r:id="rId19"/>
    <p:sldId id="364" r:id="rId20"/>
    <p:sldId id="376" r:id="rId21"/>
    <p:sldId id="377" r:id="rId22"/>
    <p:sldId id="378" r:id="rId23"/>
    <p:sldId id="379" r:id="rId24"/>
    <p:sldId id="380" r:id="rId25"/>
    <p:sldId id="381" r:id="rId26"/>
    <p:sldId id="382" r:id="rId27"/>
    <p:sldId id="383" r:id="rId28"/>
    <p:sldId id="384" r:id="rId29"/>
    <p:sldId id="388" r:id="rId30"/>
    <p:sldId id="389" r:id="rId31"/>
    <p:sldId id="390" r:id="rId32"/>
    <p:sldId id="391" r:id="rId33"/>
    <p:sldId id="392" r:id="rId34"/>
    <p:sldId id="393" r:id="rId35"/>
    <p:sldId id="410" r:id="rId36"/>
    <p:sldId id="411" r:id="rId37"/>
    <p:sldId id="396" r:id="rId38"/>
    <p:sldId id="395" r:id="rId39"/>
    <p:sldId id="397" r:id="rId40"/>
    <p:sldId id="400" r:id="rId41"/>
    <p:sldId id="399" r:id="rId42"/>
    <p:sldId id="401" r:id="rId43"/>
    <p:sldId id="402" r:id="rId44"/>
    <p:sldId id="412" r:id="rId45"/>
    <p:sldId id="413" r:id="rId46"/>
    <p:sldId id="398" r:id="rId47"/>
    <p:sldId id="403" r:id="rId48"/>
    <p:sldId id="404" r:id="rId49"/>
    <p:sldId id="405" r:id="rId50"/>
    <p:sldId id="406" r:id="rId51"/>
    <p:sldId id="408" r:id="rId52"/>
    <p:sldId id="407" r:id="rId53"/>
    <p:sldId id="409" r:id="rId54"/>
    <p:sldId id="414" r:id="rId55"/>
    <p:sldId id="415" r:id="rId56"/>
    <p:sldId id="416" r:id="rId57"/>
    <p:sldId id="421" r:id="rId58"/>
    <p:sldId id="417" r:id="rId59"/>
    <p:sldId id="418" r:id="rId60"/>
    <p:sldId id="419" r:id="rId61"/>
    <p:sldId id="420" r:id="rId62"/>
    <p:sldId id="422" r:id="rId63"/>
    <p:sldId id="424" r:id="rId64"/>
    <p:sldId id="423" r:id="rId65"/>
    <p:sldId id="425" r:id="rId66"/>
    <p:sldId id="427" r:id="rId67"/>
    <p:sldId id="426" r:id="rId68"/>
    <p:sldId id="482" r:id="rId69"/>
    <p:sldId id="483" r:id="rId70"/>
    <p:sldId id="428" r:id="rId71"/>
    <p:sldId id="429" r:id="rId72"/>
    <p:sldId id="430" r:id="rId73"/>
    <p:sldId id="439" r:id="rId74"/>
    <p:sldId id="431" r:id="rId75"/>
    <p:sldId id="432" r:id="rId76"/>
    <p:sldId id="467" r:id="rId77"/>
    <p:sldId id="433" r:id="rId78"/>
    <p:sldId id="434" r:id="rId79"/>
    <p:sldId id="435" r:id="rId80"/>
    <p:sldId id="436" r:id="rId81"/>
    <p:sldId id="437" r:id="rId82"/>
    <p:sldId id="438" r:id="rId83"/>
    <p:sldId id="455" r:id="rId84"/>
    <p:sldId id="456" r:id="rId85"/>
    <p:sldId id="457" r:id="rId86"/>
    <p:sldId id="458" r:id="rId87"/>
    <p:sldId id="460" r:id="rId88"/>
    <p:sldId id="461" r:id="rId89"/>
    <p:sldId id="462" r:id="rId90"/>
    <p:sldId id="463" r:id="rId91"/>
    <p:sldId id="464" r:id="rId92"/>
    <p:sldId id="440" r:id="rId93"/>
    <p:sldId id="441" r:id="rId94"/>
    <p:sldId id="442" r:id="rId95"/>
    <p:sldId id="443" r:id="rId96"/>
    <p:sldId id="444" r:id="rId97"/>
    <p:sldId id="445" r:id="rId98"/>
    <p:sldId id="446" r:id="rId99"/>
    <p:sldId id="447" r:id="rId100"/>
    <p:sldId id="448" r:id="rId101"/>
    <p:sldId id="449" r:id="rId102"/>
    <p:sldId id="450" r:id="rId103"/>
    <p:sldId id="451" r:id="rId104"/>
    <p:sldId id="452" r:id="rId105"/>
    <p:sldId id="453" r:id="rId106"/>
    <p:sldId id="454" r:id="rId107"/>
    <p:sldId id="459" r:id="rId108"/>
    <p:sldId id="465" r:id="rId109"/>
    <p:sldId id="466" r:id="rId110"/>
    <p:sldId id="468" r:id="rId111"/>
    <p:sldId id="469" r:id="rId112"/>
    <p:sldId id="470" r:id="rId113"/>
    <p:sldId id="472" r:id="rId114"/>
    <p:sldId id="471" r:id="rId115"/>
    <p:sldId id="473" r:id="rId116"/>
    <p:sldId id="474" r:id="rId117"/>
    <p:sldId id="475" r:id="rId118"/>
    <p:sldId id="476" r:id="rId119"/>
    <p:sldId id="478" r:id="rId120"/>
    <p:sldId id="507" r:id="rId121"/>
    <p:sldId id="508" r:id="rId122"/>
    <p:sldId id="479" r:id="rId123"/>
    <p:sldId id="489" r:id="rId124"/>
    <p:sldId id="481" r:id="rId125"/>
    <p:sldId id="484" r:id="rId126"/>
    <p:sldId id="485" r:id="rId127"/>
    <p:sldId id="486" r:id="rId128"/>
    <p:sldId id="487" r:id="rId129"/>
    <p:sldId id="488" r:id="rId130"/>
    <p:sldId id="490" r:id="rId131"/>
    <p:sldId id="491" r:id="rId132"/>
    <p:sldId id="492" r:id="rId133"/>
    <p:sldId id="493" r:id="rId134"/>
    <p:sldId id="494" r:id="rId135"/>
    <p:sldId id="495" r:id="rId136"/>
    <p:sldId id="496" r:id="rId137"/>
    <p:sldId id="497" r:id="rId138"/>
    <p:sldId id="499" r:id="rId139"/>
    <p:sldId id="500" r:id="rId140"/>
    <p:sldId id="501" r:id="rId141"/>
    <p:sldId id="502" r:id="rId142"/>
    <p:sldId id="503" r:id="rId143"/>
    <p:sldId id="505" r:id="rId144"/>
    <p:sldId id="504" r:id="rId145"/>
    <p:sldId id="506" r:id="rId1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74" autoAdjust="0"/>
    <p:restoredTop sz="95226" autoAdjust="0"/>
  </p:normalViewPr>
  <p:slideViewPr>
    <p:cSldViewPr snapToGrid="0">
      <p:cViewPr varScale="1">
        <p:scale>
          <a:sx n="71" d="100"/>
          <a:sy n="71" d="100"/>
        </p:scale>
        <p:origin x="78" y="19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commentAuthors" Target="commentAuthor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12/15/2020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a:lstStyle/>
          <a:p>
            <a:endParaRPr lang="en-US"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a:t>eview</a:t>
            </a:r>
            <a:endParaRPr lang="en-US" b="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a:lstStyle/>
          <a:p>
            <a:endParaRPr lang="en-US"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a:t>eview</a:t>
            </a:r>
            <a:endParaRPr lang="en-US" b="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a:lstStyle/>
          <a:p>
            <a:endParaRPr lang="en-US"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a:t>eview</a:t>
            </a:r>
            <a:endParaRPr lang="en-US" b="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a:lstStyle/>
          <a:p>
            <a:endParaRPr lang="en-US"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a:lstStyle/>
          <a:p>
            <a:r>
              <a:rPr lang="en-US"/>
              <a:t>eview</a:t>
            </a:r>
            <a:endParaRPr lang="en-US" b="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a:lstStyle/>
          <a:p>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a:t>eview</a:t>
            </a:r>
            <a:endParaRPr lang="en-US" b="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p>
            <a:endParaRPr lang="en-US" dirty="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a:t>eview</a:t>
            </a:r>
            <a:endParaRPr lang="en-US" b="0"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a:lstStyle/>
          <a:p>
            <a:endParaRPr lang="en-US" dirty="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p>
            <a:r>
              <a:rPr lang="en-US"/>
              <a:t>eview</a:t>
            </a:r>
            <a:endParaRPr lang="en-US" b="0"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a:lstStyle/>
          <a:p>
            <a:endParaRPr lang="en-US"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a:t>eview</a:t>
            </a:r>
            <a:endParaRPr lang="en-US" b="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a:lstStyle/>
          <a:p>
            <a:endParaRPr lang="en-US" dirty="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a:t>eview</a:t>
            </a:r>
            <a:endParaRPr lang="en-US" b="0"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sldNum="0" hdr="0" ftr="0" dt="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nthuotte@mt.gov" TargetMode="External"/><Relationship Id="rId2" Type="http://schemas.openxmlformats.org/officeDocument/2006/relationships/hyperlink" Target="mailto:dwilliams@masb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hyperlink" Target="https://sosmt.gov/elections/judge-training/" TargetMode="Externa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3" Type="http://schemas.openxmlformats.org/officeDocument/2006/relationships/hyperlink" Target="mailto:nthuotte@mt.gov" TargetMode="External"/><Relationship Id="rId2" Type="http://schemas.openxmlformats.org/officeDocument/2006/relationships/hyperlink" Target="mailto:dwilliams@masbo.com"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sosmt.gov/elections/" TargetMode="External"/><Relationship Id="rId2" Type="http://schemas.openxmlformats.org/officeDocument/2006/relationships/hyperlink" Target="http://opi.mt.gov/Leadership/Finance-Grants/School-Finance/Elections" TargetMode="External"/><Relationship Id="rId1" Type="http://schemas.openxmlformats.org/officeDocument/2006/relationships/slideLayout" Target="../slideLayouts/slideLayout10.xml"/><Relationship Id="rId4" Type="http://schemas.openxmlformats.org/officeDocument/2006/relationships/hyperlink" Target="https://www.masbo.com/i4a/pages/index.cfm?pageid=335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hyperlink" Target="https://sosmt.gov/Portals/142/Elections/Documents/Officials/Mail-Ballot-Plan-Timetable-and-Instructions.docx" TargetMode="Externa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4010026" y="2116182"/>
            <a:ext cx="7848600" cy="1514019"/>
          </a:xfrm>
        </p:spPr>
        <p:txBody>
          <a:bodyPr/>
          <a:lstStyle/>
          <a:p>
            <a:r>
              <a:rPr lang="en-US" dirty="0"/>
              <a:t>School Elections</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953337"/>
          </a:xfrm>
        </p:spPr>
        <p:txBody>
          <a:bodyPr/>
          <a:lstStyle/>
          <a:p>
            <a:r>
              <a:rPr lang="en-US" dirty="0">
                <a:latin typeface="+mj-lt"/>
              </a:rPr>
              <a:t>Denise Williams, MASBO Executive Director</a:t>
            </a:r>
            <a:endParaRPr lang="en-US" dirty="0"/>
          </a:p>
          <a:p>
            <a:r>
              <a:rPr lang="en-US" dirty="0">
                <a:hlinkClick r:id="rId2"/>
              </a:rPr>
              <a:t>dwilliams@masbo.com</a:t>
            </a:r>
            <a:r>
              <a:rPr lang="en-US" dirty="0"/>
              <a:t> (406) 461-3659</a:t>
            </a:r>
          </a:p>
          <a:p>
            <a:r>
              <a:rPr lang="en-US" dirty="0">
                <a:latin typeface="+mj-lt"/>
              </a:rPr>
              <a:t>Nicole Thuotte, OPI School Finance Specialist</a:t>
            </a:r>
            <a:endParaRPr lang="en-US" dirty="0"/>
          </a:p>
          <a:p>
            <a:r>
              <a:rPr lang="en-US" dirty="0">
                <a:hlinkClick r:id="rId3"/>
              </a:rPr>
              <a:t>nthuotte@mt.gov</a:t>
            </a:r>
            <a:r>
              <a:rPr lang="en-US" dirty="0"/>
              <a:t> (406) 444-4524</a:t>
            </a:r>
          </a:p>
          <a:p>
            <a:r>
              <a:rPr lang="en-US" dirty="0"/>
              <a:t>December 1 and December 11, 2020</a:t>
            </a:r>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4"/>
            <a:ext cx="9078335" cy="495400"/>
          </a:xfrm>
        </p:spPr>
        <p:txBody>
          <a:bodyPr>
            <a:noAutofit/>
          </a:bodyPr>
          <a:lstStyle/>
          <a:p>
            <a:r>
              <a:rPr lang="en-US" dirty="0"/>
              <a:t>What is a School Election?</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6792836" cy="866775"/>
          </a:xfrm>
        </p:spPr>
        <p:txBody>
          <a:bodyPr>
            <a:noAutofit/>
          </a:bodyPr>
          <a:lstStyle/>
          <a:p>
            <a:r>
              <a:rPr lang="en-US" sz="3200" dirty="0"/>
              <a:t>A school election is an election for school purposes.  The election must be held on the regular school election day (1</a:t>
            </a:r>
            <a:r>
              <a:rPr lang="en-US" sz="3200" baseline="30000" dirty="0"/>
              <a:t>st</a:t>
            </a:r>
            <a:r>
              <a:rPr lang="en-US" sz="3200" dirty="0"/>
              <a:t> Tuesday after the 1</a:t>
            </a:r>
            <a:r>
              <a:rPr lang="en-US" sz="3200" baseline="30000" dirty="0"/>
              <a:t>st</a:t>
            </a:r>
            <a:r>
              <a:rPr lang="en-US" sz="3200" dirty="0"/>
              <a:t> Monday in May)</a:t>
            </a:r>
          </a:p>
        </p:txBody>
      </p:sp>
      <p:sp>
        <p:nvSpPr>
          <p:cNvPr id="5" name="Content Placeholder 4">
            <a:extLst>
              <a:ext uri="{FF2B5EF4-FFF2-40B4-BE49-F238E27FC236}">
                <a16:creationId xmlns:a16="http://schemas.microsoft.com/office/drawing/2014/main" id="{0B4B9306-DDC0-AD4F-A9C2-739C6AEB0172}"/>
              </a:ext>
            </a:extLst>
          </p:cNvPr>
          <p:cNvSpPr>
            <a:spLocks noGrp="1"/>
          </p:cNvSpPr>
          <p:nvPr>
            <p:ph sz="half" idx="2"/>
          </p:nvPr>
        </p:nvSpPr>
        <p:spPr>
          <a:xfrm>
            <a:off x="3682411" y="4343400"/>
            <a:ext cx="4827178" cy="1942138"/>
          </a:xfrm>
        </p:spPr>
        <p:txBody>
          <a:bodyPr>
            <a:normAutofit/>
          </a:bodyPr>
          <a:lstStyle/>
          <a:p>
            <a:r>
              <a:rPr lang="en-US" sz="2400" dirty="0"/>
              <a:t>Election for trustees</a:t>
            </a:r>
          </a:p>
          <a:p>
            <a:r>
              <a:rPr lang="en-US" sz="2400" dirty="0"/>
              <a:t>Election for General Fund levy</a:t>
            </a:r>
          </a:p>
          <a:p>
            <a:r>
              <a:rPr lang="en-US" sz="2400" dirty="0"/>
              <a:t>Other school elections</a:t>
            </a:r>
          </a:p>
          <a:p>
            <a:pPr marL="0" indent="0">
              <a:buNone/>
            </a:pPr>
            <a:endParaRPr lang="en-US" dirty="0"/>
          </a:p>
          <a:p>
            <a:endParaRPr lang="en-US" dirty="0"/>
          </a:p>
        </p:txBody>
      </p:sp>
    </p:spTree>
    <p:extLst>
      <p:ext uri="{BB962C8B-B14F-4D97-AF65-F5344CB8AC3E}">
        <p14:creationId xmlns:p14="http://schemas.microsoft.com/office/powerpoint/2010/main" val="7871022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Current Topics in Elections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404513" y="2606525"/>
            <a:ext cx="8926436" cy="4444165"/>
          </a:xfrm>
        </p:spPr>
        <p:txBody>
          <a:bodyPr>
            <a:normAutofit/>
          </a:bodyPr>
          <a:lstStyle/>
          <a:p>
            <a:r>
              <a:rPr lang="en-US" sz="3200" dirty="0"/>
              <a:t>Voter Accessibility</a:t>
            </a:r>
          </a:p>
          <a:p>
            <a:pPr marL="457200" indent="-457200">
              <a:buFont typeface="Arial" panose="020B0604020202020204" pitchFamily="34" charset="0"/>
              <a:buChar char="•"/>
            </a:pPr>
            <a:r>
              <a:rPr lang="en-US" sz="2800" dirty="0"/>
              <a:t>HJ 3 – 2019 State Administration and Veterans’ Affairs (SAVA) committee</a:t>
            </a:r>
          </a:p>
          <a:p>
            <a:pPr marL="457200" indent="-457200">
              <a:buFont typeface="Arial" panose="020B0604020202020204" pitchFamily="34" charset="0"/>
              <a:buChar char="•"/>
            </a:pPr>
            <a:r>
              <a:rPr lang="en-US" sz="2800" dirty="0"/>
              <a:t>Study the laws related to voter accessibility</a:t>
            </a:r>
          </a:p>
          <a:p>
            <a:pPr marL="457200" indent="-457200">
              <a:buFont typeface="Arial" panose="020B0604020202020204" pitchFamily="34" charset="0"/>
              <a:buChar char="•"/>
            </a:pPr>
            <a:r>
              <a:rPr lang="en-US" sz="2800" dirty="0"/>
              <a:t>Committee adopted draft legislation to be introduced in the 2021 session</a:t>
            </a:r>
          </a:p>
        </p:txBody>
      </p:sp>
    </p:spTree>
    <p:extLst>
      <p:ext uri="{BB962C8B-B14F-4D97-AF65-F5344CB8AC3E}">
        <p14:creationId xmlns:p14="http://schemas.microsoft.com/office/powerpoint/2010/main" val="23299789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Current Topics in Elections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Voter Accessibility Draft Legislation Changes</a:t>
            </a:r>
          </a:p>
          <a:p>
            <a:pPr marL="457200" indent="-457200">
              <a:buFont typeface="Arial" panose="020B0604020202020204" pitchFamily="34" charset="0"/>
              <a:buChar char="•"/>
            </a:pPr>
            <a:r>
              <a:rPr lang="en-US" sz="2800" dirty="0"/>
              <a:t>Adds technical references to federal statutes regarding accessibility in elections</a:t>
            </a:r>
          </a:p>
          <a:p>
            <a:pPr marL="457200" indent="-457200">
              <a:buFont typeface="Arial" panose="020B0604020202020204" pitchFamily="34" charset="0"/>
              <a:buChar char="•"/>
            </a:pPr>
            <a:r>
              <a:rPr lang="en-US" sz="2800" dirty="0"/>
              <a:t>School districts are required to pay for the cost of programming a voter interface device for use in school elections</a:t>
            </a:r>
          </a:p>
          <a:p>
            <a:pPr marL="457200" indent="-457200">
              <a:buFont typeface="Arial" panose="020B0604020202020204" pitchFamily="34" charset="0"/>
              <a:buChar char="•"/>
            </a:pPr>
            <a:r>
              <a:rPr lang="en-US" sz="2800" dirty="0"/>
              <a:t>Counties must provide an estimate of cost prior to the budget deadlines so districts can include plan for the additional cost</a:t>
            </a:r>
          </a:p>
          <a:p>
            <a:pPr marL="457200" indent="-457200">
              <a:buFont typeface="Arial" panose="020B0604020202020204" pitchFamily="34" charset="0"/>
              <a:buChar char="•"/>
            </a:pPr>
            <a:r>
              <a:rPr lang="en-US" sz="2800" dirty="0"/>
              <a:t>Strikes “elderly” from the definition of disabled</a:t>
            </a:r>
          </a:p>
        </p:txBody>
      </p:sp>
    </p:spTree>
    <p:extLst>
      <p:ext uri="{BB962C8B-B14F-4D97-AF65-F5344CB8AC3E}">
        <p14:creationId xmlns:p14="http://schemas.microsoft.com/office/powerpoint/2010/main" val="4940845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Current Topics in Elections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Voter Accessibility Draft Legislation Changes</a:t>
            </a:r>
          </a:p>
          <a:p>
            <a:pPr marL="457200" indent="-457200">
              <a:buFont typeface="Arial" panose="020B0604020202020204" pitchFamily="34" charset="0"/>
              <a:buChar char="•"/>
            </a:pPr>
            <a:r>
              <a:rPr lang="en-US" sz="2800" dirty="0"/>
              <a:t>Requires ALL polling locations to be surveyed for accessibility, including those only used for school elections</a:t>
            </a:r>
          </a:p>
          <a:p>
            <a:pPr marL="457200" indent="-457200">
              <a:buFont typeface="Arial" panose="020B0604020202020204" pitchFamily="34" charset="0"/>
              <a:buChar char="•"/>
            </a:pPr>
            <a:r>
              <a:rPr lang="en-US" sz="2800" dirty="0"/>
              <a:t>Requires a voter interface device be available at each polling location and place of deposit</a:t>
            </a:r>
          </a:p>
          <a:p>
            <a:pPr marL="914400" lvl="1" indent="-457200">
              <a:buFont typeface="Arial" panose="020B0604020202020204" pitchFamily="34" charset="0"/>
              <a:buChar char="•"/>
            </a:pPr>
            <a:r>
              <a:rPr lang="en-US" sz="2400" b="0" dirty="0"/>
              <a:t>Exception:  Fewer than 500 registered electors</a:t>
            </a:r>
          </a:p>
          <a:p>
            <a:pPr marL="457200" indent="-457200">
              <a:buFont typeface="Arial" panose="020B0604020202020204" pitchFamily="34" charset="0"/>
              <a:buChar char="•"/>
            </a:pPr>
            <a:r>
              <a:rPr lang="en-US" sz="2800" dirty="0"/>
              <a:t>If the district’s polling location is deemed “inaccessible” alternative arrangements must be made for disabled electors</a:t>
            </a:r>
          </a:p>
        </p:txBody>
      </p:sp>
    </p:spTree>
    <p:extLst>
      <p:ext uri="{BB962C8B-B14F-4D97-AF65-F5344CB8AC3E}">
        <p14:creationId xmlns:p14="http://schemas.microsoft.com/office/powerpoint/2010/main" val="17143430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en-US" dirty="0"/>
              <a:t>Questions?</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64023" y="2417700"/>
            <a:ext cx="4572001" cy="2651605"/>
          </a:xfrm>
        </p:spPr>
        <p:txBody>
          <a:bodyPr/>
          <a:lstStyle/>
          <a:p>
            <a:r>
              <a:rPr lang="en-US" sz="3200" dirty="0"/>
              <a:t>Feel free to unmute your microphones or post any questions in the chat at this time!</a:t>
            </a:r>
          </a:p>
        </p:txBody>
      </p:sp>
      <p:pic>
        <p:nvPicPr>
          <p:cNvPr id="1026" name="Picture 2" descr="Ten Tips for Asking Good Questions - dummies">
            <a:extLst>
              <a:ext uri="{FF2B5EF4-FFF2-40B4-BE49-F238E27FC236}">
                <a16:creationId xmlns:a16="http://schemas.microsoft.com/office/drawing/2014/main" id="{2DC987DB-31C6-4066-B5AC-D164FFA31F1E}"/>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0534" r="2053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9512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708D1C-58C5-4288-A14F-8D507E42AFE9}"/>
              </a:ext>
            </a:extLst>
          </p:cNvPr>
          <p:cNvSpPr>
            <a:spLocks noGrp="1"/>
          </p:cNvSpPr>
          <p:nvPr>
            <p:ph type="title"/>
          </p:nvPr>
        </p:nvSpPr>
        <p:spPr>
          <a:xfrm>
            <a:off x="3107148" y="2726913"/>
            <a:ext cx="4941477" cy="610863"/>
          </a:xfrm>
        </p:spPr>
        <p:txBody>
          <a:bodyPr>
            <a:normAutofit fontScale="90000"/>
          </a:bodyPr>
          <a:lstStyle/>
          <a:p>
            <a:r>
              <a:rPr lang="en-US" dirty="0"/>
              <a:t>END OF </a:t>
            </a:r>
            <a:r>
              <a:rPr lang="en-US"/>
              <a:t>MODULE 03.</a:t>
            </a:r>
            <a:endParaRPr lang="en-US" dirty="0"/>
          </a:p>
        </p:txBody>
      </p:sp>
    </p:spTree>
    <p:extLst>
      <p:ext uri="{BB962C8B-B14F-4D97-AF65-F5344CB8AC3E}">
        <p14:creationId xmlns:p14="http://schemas.microsoft.com/office/powerpoint/2010/main" val="37692936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a:xfrm>
            <a:off x="735423" y="192505"/>
            <a:ext cx="7397924" cy="1636295"/>
          </a:xfrm>
        </p:spPr>
        <p:txBody>
          <a:bodyPr>
            <a:normAutofit/>
          </a:bodyPr>
          <a:lstStyle/>
          <a:p>
            <a:r>
              <a:rPr lang="en-US" dirty="0"/>
              <a:t>04. Election Day and Beyond</a:t>
            </a:r>
          </a:p>
        </p:txBody>
      </p:sp>
      <p:sp>
        <p:nvSpPr>
          <p:cNvPr id="4" name="Text Placeholder 3">
            <a:extLst>
              <a:ext uri="{FF2B5EF4-FFF2-40B4-BE49-F238E27FC236}">
                <a16:creationId xmlns:a16="http://schemas.microsoft.com/office/drawing/2014/main" id="{C7EC6698-132B-1143-A2A9-00A97D9572D8}"/>
              </a:ext>
            </a:extLst>
          </p:cNvPr>
          <p:cNvSpPr>
            <a:spLocks noGrp="1"/>
          </p:cNvSpPr>
          <p:nvPr>
            <p:ph type="body" sz="quarter" idx="14"/>
          </p:nvPr>
        </p:nvSpPr>
        <p:spPr>
          <a:xfrm>
            <a:off x="3679658" y="2362200"/>
            <a:ext cx="2133600" cy="501316"/>
          </a:xfrm>
        </p:spPr>
        <p:txBody>
          <a:bodyPr/>
          <a:lstStyle/>
          <a:p>
            <a:r>
              <a:rPr lang="en-US" dirty="0"/>
              <a:t>It’s Time! – Election Day	</a:t>
            </a:r>
          </a:p>
        </p:txBody>
      </p:sp>
      <p:sp>
        <p:nvSpPr>
          <p:cNvPr id="6" name="Text Placeholder 5">
            <a:extLst>
              <a:ext uri="{FF2B5EF4-FFF2-40B4-BE49-F238E27FC236}">
                <a16:creationId xmlns:a16="http://schemas.microsoft.com/office/drawing/2014/main" id="{C0015C52-08ED-464E-B7E8-24892D9C1319}"/>
              </a:ext>
            </a:extLst>
          </p:cNvPr>
          <p:cNvSpPr>
            <a:spLocks noGrp="1"/>
          </p:cNvSpPr>
          <p:nvPr>
            <p:ph type="body" sz="quarter" idx="16"/>
          </p:nvPr>
        </p:nvSpPr>
        <p:spPr>
          <a:xfrm>
            <a:off x="957943" y="4660515"/>
            <a:ext cx="2128157" cy="205837"/>
          </a:xfrm>
        </p:spPr>
        <p:txBody>
          <a:bodyPr/>
          <a:lstStyle/>
          <a:p>
            <a:r>
              <a:rPr lang="en-US" dirty="0"/>
              <a:t>Provisional Ballots</a:t>
            </a:r>
          </a:p>
        </p:txBody>
      </p:sp>
      <p:sp>
        <p:nvSpPr>
          <p:cNvPr id="8" name="Text Placeholder 7">
            <a:extLst>
              <a:ext uri="{FF2B5EF4-FFF2-40B4-BE49-F238E27FC236}">
                <a16:creationId xmlns:a16="http://schemas.microsoft.com/office/drawing/2014/main" id="{B32B0C1D-C221-7C47-B7D6-77E7BDB41749}"/>
              </a:ext>
            </a:extLst>
          </p:cNvPr>
          <p:cNvSpPr>
            <a:spLocks noGrp="1"/>
          </p:cNvSpPr>
          <p:nvPr>
            <p:ph type="body" sz="quarter" idx="20"/>
          </p:nvPr>
        </p:nvSpPr>
        <p:spPr>
          <a:xfrm>
            <a:off x="6401373" y="4763433"/>
            <a:ext cx="2133600" cy="205837"/>
          </a:xfrm>
        </p:spPr>
        <p:txBody>
          <a:bodyPr/>
          <a:lstStyle/>
          <a:p>
            <a:r>
              <a:rPr lang="en-US" dirty="0"/>
              <a:t>What’s Next?</a:t>
            </a:r>
          </a:p>
        </p:txBody>
      </p:sp>
      <p:sp>
        <p:nvSpPr>
          <p:cNvPr id="7" name="Text Placeholder 3">
            <a:extLst>
              <a:ext uri="{FF2B5EF4-FFF2-40B4-BE49-F238E27FC236}">
                <a16:creationId xmlns:a16="http://schemas.microsoft.com/office/drawing/2014/main" id="{94036087-D55C-46B2-A01B-D3478FAC0FB7}"/>
              </a:ext>
            </a:extLst>
          </p:cNvPr>
          <p:cNvSpPr txBox="1">
            <a:spLocks/>
          </p:cNvSpPr>
          <p:nvPr/>
        </p:nvSpPr>
        <p:spPr>
          <a:xfrm>
            <a:off x="1104900" y="2362200"/>
            <a:ext cx="2133600" cy="501316"/>
          </a:xfrm>
          <a:prstGeom prst="rect">
            <a:avLst/>
          </a:prstGeom>
        </p:spPr>
        <p:txBody>
          <a:bodyPr vert="horz"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800" b="0" i="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“How” of Elections – Gearing up for Election Day</a:t>
            </a:r>
          </a:p>
        </p:txBody>
      </p:sp>
      <p:sp>
        <p:nvSpPr>
          <p:cNvPr id="9" name="Text Placeholder 5">
            <a:extLst>
              <a:ext uri="{FF2B5EF4-FFF2-40B4-BE49-F238E27FC236}">
                <a16:creationId xmlns:a16="http://schemas.microsoft.com/office/drawing/2014/main" id="{906A8E78-B9D5-49ED-9F7F-488FA6D97409}"/>
              </a:ext>
            </a:extLst>
          </p:cNvPr>
          <p:cNvSpPr txBox="1">
            <a:spLocks/>
          </p:cNvSpPr>
          <p:nvPr/>
        </p:nvSpPr>
        <p:spPr>
          <a:xfrm>
            <a:off x="3679658" y="4763434"/>
            <a:ext cx="2128157" cy="232611"/>
          </a:xfrm>
          <a:prstGeom prst="rect">
            <a:avLst/>
          </a:prstGeom>
        </p:spPr>
        <p:txBody>
          <a:bodyPr vert="horz"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800" b="0" i="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Canvass and Recounts	</a:t>
            </a:r>
          </a:p>
        </p:txBody>
      </p:sp>
      <p:sp>
        <p:nvSpPr>
          <p:cNvPr id="10" name="TextBox 9">
            <a:extLst>
              <a:ext uri="{FF2B5EF4-FFF2-40B4-BE49-F238E27FC236}">
                <a16:creationId xmlns:a16="http://schemas.microsoft.com/office/drawing/2014/main" id="{6F6D6385-B264-4E1F-84AD-08E7AB464CC8}"/>
              </a:ext>
            </a:extLst>
          </p:cNvPr>
          <p:cNvSpPr txBox="1"/>
          <p:nvPr/>
        </p:nvSpPr>
        <p:spPr>
          <a:xfrm>
            <a:off x="2182112" y="5463022"/>
            <a:ext cx="7251405" cy="923330"/>
          </a:xfrm>
          <a:prstGeom prst="rect">
            <a:avLst/>
          </a:prstGeom>
          <a:noFill/>
        </p:spPr>
        <p:txBody>
          <a:bodyPr wrap="square" rtlCol="0">
            <a:spAutoFit/>
          </a:bodyPr>
          <a:lstStyle/>
          <a:p>
            <a:r>
              <a:rPr lang="en-US" dirty="0">
                <a:solidFill>
                  <a:schemeClr val="accent1">
                    <a:lumMod val="50000"/>
                  </a:schemeClr>
                </a:solidFill>
              </a:rPr>
              <a:t>Chat bomb questions:</a:t>
            </a:r>
          </a:p>
          <a:p>
            <a:pPr marL="342900" indent="-342900">
              <a:buAutoNum type="arabicPeriod"/>
            </a:pPr>
            <a:r>
              <a:rPr lang="en-US" dirty="0">
                <a:solidFill>
                  <a:schemeClr val="accent1">
                    <a:lumMod val="50000"/>
                  </a:schemeClr>
                </a:solidFill>
              </a:rPr>
              <a:t>Are you planning to run a mail or poll election this year?</a:t>
            </a:r>
          </a:p>
          <a:p>
            <a:pPr marL="342900" indent="-342900">
              <a:buAutoNum type="arabicPeriod"/>
            </a:pPr>
            <a:r>
              <a:rPr lang="en-US" dirty="0">
                <a:solidFill>
                  <a:schemeClr val="accent1">
                    <a:lumMod val="50000"/>
                  </a:schemeClr>
                </a:solidFill>
              </a:rPr>
              <a:t>Has COVID changed your election type?</a:t>
            </a:r>
          </a:p>
        </p:txBody>
      </p:sp>
    </p:spTree>
    <p:extLst>
      <p:ext uri="{BB962C8B-B14F-4D97-AF65-F5344CB8AC3E}">
        <p14:creationId xmlns:p14="http://schemas.microsoft.com/office/powerpoint/2010/main" val="30855463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Gearing Up For 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93880" y="2413835"/>
            <a:ext cx="8926436" cy="4444165"/>
          </a:xfrm>
        </p:spPr>
        <p:txBody>
          <a:bodyPr>
            <a:normAutofit/>
          </a:bodyPr>
          <a:lstStyle/>
          <a:p>
            <a:r>
              <a:rPr lang="en-US" sz="3200" dirty="0"/>
              <a:t>Prior to Election Day</a:t>
            </a:r>
          </a:p>
          <a:p>
            <a:pPr marL="457200" indent="-457200">
              <a:buFont typeface="Arial" panose="020B0604020202020204" pitchFamily="34" charset="0"/>
              <a:buChar char="•"/>
            </a:pPr>
            <a:r>
              <a:rPr lang="en-US" sz="2800" dirty="0"/>
              <a:t>Obtain voter registration and absentee voter lists from the count (after the close of regular registration)</a:t>
            </a:r>
          </a:p>
          <a:p>
            <a:pPr marL="457200" indent="-457200">
              <a:buFont typeface="Arial" panose="020B0604020202020204" pitchFamily="34" charset="0"/>
              <a:buChar char="•"/>
            </a:pPr>
            <a:r>
              <a:rPr lang="en-US" sz="2800" dirty="0"/>
              <a:t>Print ballots, envelopes, instructions (30 days prior)</a:t>
            </a:r>
          </a:p>
          <a:p>
            <a:pPr marL="457200" indent="-457200">
              <a:buFont typeface="Arial" panose="020B0604020202020204" pitchFamily="34" charset="0"/>
              <a:buChar char="•"/>
            </a:pPr>
            <a:r>
              <a:rPr lang="en-US" sz="2800" dirty="0"/>
              <a:t>Prepare and mail absentee ballots (at least 20 days prior)</a:t>
            </a:r>
          </a:p>
          <a:p>
            <a:pPr marL="457200" indent="-457200">
              <a:buFont typeface="Arial" panose="020B0604020202020204" pitchFamily="34" charset="0"/>
              <a:buChar char="•"/>
            </a:pPr>
            <a:r>
              <a:rPr lang="en-US" sz="2800" dirty="0"/>
              <a:t>Prepare and mail “mail” ballots on date indicated in mail ballot plan (15-20 days prior)</a:t>
            </a:r>
          </a:p>
        </p:txBody>
      </p:sp>
    </p:spTree>
    <p:extLst>
      <p:ext uri="{BB962C8B-B14F-4D97-AF65-F5344CB8AC3E}">
        <p14:creationId xmlns:p14="http://schemas.microsoft.com/office/powerpoint/2010/main" val="9528748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Gearing Up For 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Prior to Election Day</a:t>
            </a:r>
          </a:p>
          <a:p>
            <a:pPr marL="457200" indent="-457200">
              <a:buFont typeface="Arial" panose="020B0604020202020204" pitchFamily="34" charset="0"/>
              <a:buChar char="•"/>
            </a:pPr>
            <a:r>
              <a:rPr lang="en-US" sz="2800" dirty="0"/>
              <a:t>Log receipt and signature verification of voted absentee/mail ballot plans received</a:t>
            </a:r>
          </a:p>
          <a:p>
            <a:pPr marL="914400" lvl="1" indent="-457200">
              <a:buFont typeface="Arial" panose="020B0604020202020204" pitchFamily="34" charset="0"/>
              <a:buChar char="•"/>
            </a:pPr>
            <a:r>
              <a:rPr lang="en-US" sz="2400" b="0" dirty="0"/>
              <a:t>Coordinate with county election administrator</a:t>
            </a:r>
          </a:p>
          <a:p>
            <a:pPr marL="914400" lvl="1" indent="-457200">
              <a:buFont typeface="Arial" panose="020B0604020202020204" pitchFamily="34" charset="0"/>
              <a:buChar char="•"/>
            </a:pPr>
            <a:r>
              <a:rPr lang="en-US" sz="2400" b="0" dirty="0"/>
              <a:t>Two (2) people transport voted ballots; use locked box</a:t>
            </a:r>
          </a:p>
          <a:p>
            <a:pPr marL="914400" lvl="1" indent="-457200">
              <a:buFont typeface="Arial" panose="020B0604020202020204" pitchFamily="34" charset="0"/>
              <a:buChar char="•"/>
            </a:pPr>
            <a:r>
              <a:rPr lang="en-US" sz="2400" b="0" dirty="0"/>
              <a:t>Maintain voted ballots in secure area, locked box</a:t>
            </a:r>
          </a:p>
          <a:p>
            <a:pPr marL="914400" lvl="1" indent="-457200">
              <a:buFont typeface="Arial" panose="020B0604020202020204" pitchFamily="34" charset="0"/>
              <a:buChar char="•"/>
            </a:pPr>
            <a:r>
              <a:rPr lang="en-US" sz="2400" b="0" dirty="0"/>
              <a:t>Keep signature envelopes and secrecy envelopes in two separate, locked boxes</a:t>
            </a:r>
          </a:p>
          <a:p>
            <a:pPr marL="457200" indent="-457200">
              <a:buFont typeface="Arial" panose="020B0604020202020204" pitchFamily="34" charset="0"/>
              <a:buChar char="•"/>
            </a:pPr>
            <a:r>
              <a:rPr lang="en-US" sz="2800" dirty="0"/>
              <a:t>Determine where you will deal with election issues, accepting ballots, etc.</a:t>
            </a:r>
          </a:p>
        </p:txBody>
      </p:sp>
    </p:spTree>
    <p:extLst>
      <p:ext uri="{BB962C8B-B14F-4D97-AF65-F5344CB8AC3E}">
        <p14:creationId xmlns:p14="http://schemas.microsoft.com/office/powerpoint/2010/main" val="22863757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Gearing Up For 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Prior to Election Day</a:t>
            </a:r>
          </a:p>
          <a:p>
            <a:pPr marL="457200" indent="-457200">
              <a:buFont typeface="Arial" panose="020B0604020202020204" pitchFamily="34" charset="0"/>
              <a:buChar char="•"/>
            </a:pPr>
            <a:r>
              <a:rPr lang="en-US" sz="2800" dirty="0"/>
              <a:t>Organize polling place materials</a:t>
            </a:r>
          </a:p>
          <a:p>
            <a:pPr marL="457200" indent="-457200">
              <a:buFont typeface="Arial" panose="020B0604020202020204" pitchFamily="34" charset="0"/>
              <a:buChar char="•"/>
            </a:pPr>
            <a:r>
              <a:rPr lang="en-US" sz="2800" dirty="0"/>
              <a:t>Within a week of Election Day</a:t>
            </a:r>
          </a:p>
          <a:p>
            <a:pPr marL="914400" lvl="1" indent="-457200">
              <a:buFont typeface="Arial" panose="020B0604020202020204" pitchFamily="34" charset="0"/>
              <a:buChar char="•"/>
            </a:pPr>
            <a:r>
              <a:rPr lang="en-US" sz="2400" b="0" dirty="0"/>
              <a:t>Check in with election judges</a:t>
            </a:r>
          </a:p>
          <a:p>
            <a:pPr marL="914400" lvl="1" indent="-457200">
              <a:buFont typeface="Arial" panose="020B0604020202020204" pitchFamily="34" charset="0"/>
              <a:buChar char="•"/>
            </a:pPr>
            <a:r>
              <a:rPr lang="en-US" sz="2400" b="0" dirty="0"/>
              <a:t>Check in with all polling location contacts</a:t>
            </a:r>
          </a:p>
          <a:p>
            <a:pPr marL="457200" indent="-457200">
              <a:buFont typeface="Arial" panose="020B0604020202020204" pitchFamily="34" charset="0"/>
              <a:buChar char="•"/>
            </a:pPr>
            <a:r>
              <a:rPr lang="en-US" sz="2800" dirty="0"/>
              <a:t>Deliver materials to polling location</a:t>
            </a:r>
          </a:p>
          <a:p>
            <a:pPr marL="914400" lvl="1" indent="-457200">
              <a:buFont typeface="Arial" panose="020B0604020202020204" pitchFamily="34" charset="0"/>
              <a:buChar char="•"/>
            </a:pPr>
            <a:r>
              <a:rPr lang="en-US" sz="2400" b="0" dirty="0"/>
              <a:t>After 12:00 noon on day before election (once late registration/absentee voting is closed)</a:t>
            </a:r>
          </a:p>
          <a:p>
            <a:pPr marL="914400" lvl="1" indent="-457200">
              <a:buFont typeface="Arial" panose="020B0604020202020204" pitchFamily="34" charset="0"/>
              <a:buChar char="•"/>
            </a:pPr>
            <a:r>
              <a:rPr lang="en-US" sz="2400" b="0" dirty="0"/>
              <a:t>Coordinate timing of delivery with election judge</a:t>
            </a:r>
          </a:p>
        </p:txBody>
      </p:sp>
    </p:spTree>
    <p:extLst>
      <p:ext uri="{BB962C8B-B14F-4D97-AF65-F5344CB8AC3E}">
        <p14:creationId xmlns:p14="http://schemas.microsoft.com/office/powerpoint/2010/main" val="10631120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Gearing Up For 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fontScale="70000" lnSpcReduction="20000"/>
          </a:bodyPr>
          <a:lstStyle/>
          <a:p>
            <a:r>
              <a:rPr lang="en-US" sz="4600" dirty="0"/>
              <a:t>Prior to Election Day</a:t>
            </a:r>
          </a:p>
          <a:p>
            <a:pPr marL="457200" indent="-457200">
              <a:buFont typeface="Arial" panose="020B0604020202020204" pitchFamily="34" charset="0"/>
              <a:buChar char="•"/>
            </a:pPr>
            <a:r>
              <a:rPr lang="en-US" sz="4000" dirty="0"/>
              <a:t>Election Administrator provides the following:</a:t>
            </a:r>
          </a:p>
          <a:p>
            <a:pPr marL="914400" lvl="1" indent="-457200">
              <a:buFont typeface="Arial" panose="020B0604020202020204" pitchFamily="34" charset="0"/>
              <a:buChar char="•"/>
            </a:pPr>
            <a:r>
              <a:rPr lang="en-US" sz="3400" b="0" dirty="0"/>
              <a:t>List of registered electors</a:t>
            </a:r>
          </a:p>
          <a:p>
            <a:pPr marL="914400" lvl="1" indent="-457200">
              <a:buFont typeface="Arial" panose="020B0604020202020204" pitchFamily="34" charset="0"/>
              <a:buChar char="•"/>
            </a:pPr>
            <a:r>
              <a:rPr lang="en-US" sz="3400" b="0" dirty="0"/>
              <a:t>List of declared write-in candidates</a:t>
            </a:r>
          </a:p>
          <a:p>
            <a:pPr marL="1371600" lvl="2" indent="-457200">
              <a:buFont typeface="Arial" panose="020B0604020202020204" pitchFamily="34" charset="0"/>
              <a:buChar char="•"/>
            </a:pPr>
            <a:r>
              <a:rPr lang="en-US" sz="2900" b="0" dirty="0"/>
              <a:t>Copies of the filing form listing name variations</a:t>
            </a:r>
          </a:p>
          <a:p>
            <a:pPr marL="1371600" lvl="2" indent="-457200">
              <a:buFont typeface="Arial" panose="020B0604020202020204" pitchFamily="34" charset="0"/>
              <a:buChar char="•"/>
            </a:pPr>
            <a:r>
              <a:rPr lang="en-US" sz="2900" b="0" dirty="0"/>
              <a:t>Election judge may show to an elector upon request</a:t>
            </a:r>
          </a:p>
          <a:p>
            <a:pPr marL="1371600" lvl="2" indent="-457200">
              <a:buFont typeface="Arial" panose="020B0604020202020204" pitchFamily="34" charset="0"/>
              <a:buChar char="•"/>
            </a:pPr>
            <a:r>
              <a:rPr lang="en-US" sz="2900" b="0" dirty="0"/>
              <a:t>List must NOT be posted in the polling place or voting booth</a:t>
            </a:r>
          </a:p>
          <a:p>
            <a:pPr marL="914400" lvl="1" indent="-457200">
              <a:buFont typeface="Arial" panose="020B0604020202020204" pitchFamily="34" charset="0"/>
              <a:buChar char="•"/>
            </a:pPr>
            <a:r>
              <a:rPr lang="en-US" sz="3400" b="0" dirty="0"/>
              <a:t>Official ballots</a:t>
            </a:r>
          </a:p>
          <a:p>
            <a:pPr marL="914400" lvl="1" indent="-457200">
              <a:buFont typeface="Arial" panose="020B0604020202020204" pitchFamily="34" charset="0"/>
              <a:buChar char="•"/>
            </a:pPr>
            <a:r>
              <a:rPr lang="en-US" sz="3400" b="0" dirty="0"/>
              <a:t>Voted absentee ballots received in secrecy envelopes</a:t>
            </a:r>
          </a:p>
          <a:p>
            <a:pPr marL="914400" lvl="1" indent="-457200">
              <a:buFont typeface="Arial" panose="020B0604020202020204" pitchFamily="34" charset="0"/>
              <a:buChar char="•"/>
            </a:pPr>
            <a:r>
              <a:rPr lang="en-US" sz="3400" b="0" dirty="0"/>
              <a:t>Copy of one sample ballot (may have more, one required – should be poster size, if possible)</a:t>
            </a:r>
          </a:p>
          <a:p>
            <a:pPr marL="914400" lvl="1" indent="-457200">
              <a:buFont typeface="Arial" panose="020B0604020202020204" pitchFamily="34" charset="0"/>
              <a:buChar char="•"/>
            </a:pPr>
            <a:r>
              <a:rPr lang="en-US" sz="3400" b="0" dirty="0"/>
              <a:t>Instructions for voters</a:t>
            </a:r>
          </a:p>
          <a:p>
            <a:pPr marL="914400" lvl="1" indent="-457200">
              <a:buFont typeface="Arial" panose="020B0604020202020204" pitchFamily="34" charset="0"/>
              <a:buChar char="•"/>
            </a:pPr>
            <a:r>
              <a:rPr lang="en-US" sz="3400" b="0" dirty="0"/>
              <a:t>Timesheets for election judges</a:t>
            </a:r>
          </a:p>
          <a:p>
            <a:pPr marL="914400" lvl="1" indent="-457200">
              <a:buFont typeface="Arial" panose="020B0604020202020204" pitchFamily="34" charset="0"/>
              <a:buChar char="•"/>
            </a:pPr>
            <a:r>
              <a:rPr lang="en-US" sz="3400" b="0" dirty="0"/>
              <a:t>How to contact Election Administrator</a:t>
            </a:r>
          </a:p>
        </p:txBody>
      </p:sp>
    </p:spTree>
    <p:extLst>
      <p:ext uri="{BB962C8B-B14F-4D97-AF65-F5344CB8AC3E}">
        <p14:creationId xmlns:p14="http://schemas.microsoft.com/office/powerpoint/2010/main" val="2782760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1188613" y="991462"/>
            <a:ext cx="9078335" cy="495400"/>
          </a:xfrm>
        </p:spPr>
        <p:txBody>
          <a:bodyPr>
            <a:noAutofit/>
          </a:bodyPr>
          <a:lstStyle/>
          <a:p>
            <a:r>
              <a:rPr lang="en-US" dirty="0"/>
              <a:t>School Trustees **</a:t>
            </a:r>
          </a:p>
        </p:txBody>
      </p:sp>
      <p:sp>
        <p:nvSpPr>
          <p:cNvPr id="5" name="Content Placeholder 4">
            <a:extLst>
              <a:ext uri="{FF2B5EF4-FFF2-40B4-BE49-F238E27FC236}">
                <a16:creationId xmlns:a16="http://schemas.microsoft.com/office/drawing/2014/main" id="{0B4B9306-DDC0-AD4F-A9C2-739C6AEB0172}"/>
              </a:ext>
            </a:extLst>
          </p:cNvPr>
          <p:cNvSpPr>
            <a:spLocks noGrp="1"/>
          </p:cNvSpPr>
          <p:nvPr>
            <p:ph sz="half" idx="2"/>
          </p:nvPr>
        </p:nvSpPr>
        <p:spPr>
          <a:xfrm>
            <a:off x="2383248" y="3429000"/>
            <a:ext cx="4827178" cy="1942138"/>
          </a:xfrm>
        </p:spPr>
        <p:txBody>
          <a:bodyPr>
            <a:normAutofit/>
          </a:bodyPr>
          <a:lstStyle/>
          <a:p>
            <a:pPr marL="0" indent="0">
              <a:buNone/>
            </a:pPr>
            <a:endParaRPr lang="en-US" dirty="0"/>
          </a:p>
          <a:p>
            <a:endParaRPr lang="en-US" dirty="0"/>
          </a:p>
        </p:txBody>
      </p:sp>
      <p:graphicFrame>
        <p:nvGraphicFramePr>
          <p:cNvPr id="4" name="Table 5">
            <a:extLst>
              <a:ext uri="{FF2B5EF4-FFF2-40B4-BE49-F238E27FC236}">
                <a16:creationId xmlns:a16="http://schemas.microsoft.com/office/drawing/2014/main" id="{E776EF56-7E8B-4D15-B09C-009D0B7AE97E}"/>
              </a:ext>
            </a:extLst>
          </p:cNvPr>
          <p:cNvGraphicFramePr>
            <a:graphicFrameLocks noGrp="1"/>
          </p:cNvGraphicFramePr>
          <p:nvPr>
            <p:extLst>
              <p:ext uri="{D42A27DB-BD31-4B8C-83A1-F6EECF244321}">
                <p14:modId xmlns:p14="http://schemas.microsoft.com/office/powerpoint/2010/main" val="3117460396"/>
              </p:ext>
            </p:extLst>
          </p:nvPr>
        </p:nvGraphicFramePr>
        <p:xfrm>
          <a:off x="1912371" y="2296949"/>
          <a:ext cx="9438349" cy="4206240"/>
        </p:xfrm>
        <a:graphic>
          <a:graphicData uri="http://schemas.openxmlformats.org/drawingml/2006/table">
            <a:tbl>
              <a:tblPr firstRow="1" bandRow="1">
                <a:tableStyleId>{5C22544A-7EE6-4342-B048-85BDC9FD1C3A}</a:tableStyleId>
              </a:tblPr>
              <a:tblGrid>
                <a:gridCol w="4103418">
                  <a:extLst>
                    <a:ext uri="{9D8B030D-6E8A-4147-A177-3AD203B41FA5}">
                      <a16:colId xmlns:a16="http://schemas.microsoft.com/office/drawing/2014/main" val="4072243176"/>
                    </a:ext>
                  </a:extLst>
                </a:gridCol>
                <a:gridCol w="5334931">
                  <a:extLst>
                    <a:ext uri="{9D8B030D-6E8A-4147-A177-3AD203B41FA5}">
                      <a16:colId xmlns:a16="http://schemas.microsoft.com/office/drawing/2014/main" val="517051151"/>
                    </a:ext>
                  </a:extLst>
                </a:gridCol>
              </a:tblGrid>
              <a:tr h="273858">
                <a:tc>
                  <a:txBody>
                    <a:bodyPr/>
                    <a:lstStyle/>
                    <a:p>
                      <a:pPr marL="0" indent="0">
                        <a:buFont typeface="Arial" panose="020B0604020202020204" pitchFamily="34" charset="0"/>
                        <a:buNone/>
                      </a:pPr>
                      <a:r>
                        <a:rPr lang="en-US" sz="2400" dirty="0"/>
                        <a:t>Classification size</a:t>
                      </a:r>
                    </a:p>
                  </a:txBody>
                  <a:tcPr marL="60960" marR="60960"/>
                </a:tc>
                <a:tc>
                  <a:txBody>
                    <a:bodyPr/>
                    <a:lstStyle/>
                    <a:p>
                      <a:pPr marL="0" indent="0">
                        <a:buFont typeface="Arial" panose="020B0604020202020204" pitchFamily="34" charset="0"/>
                        <a:buNone/>
                      </a:pPr>
                      <a:r>
                        <a:rPr lang="en-US" sz="2400" dirty="0"/>
                        <a:t># of trustee positions</a:t>
                      </a:r>
                    </a:p>
                  </a:txBody>
                  <a:tcPr marL="60960" marR="60960"/>
                </a:tc>
                <a:extLst>
                  <a:ext uri="{0D108BD9-81ED-4DB2-BD59-A6C34878D82A}">
                    <a16:rowId xmlns:a16="http://schemas.microsoft.com/office/drawing/2014/main" val="1464363602"/>
                  </a:ext>
                </a:extLst>
              </a:tr>
              <a:tr h="573511">
                <a:tc>
                  <a:txBody>
                    <a:bodyPr/>
                    <a:lstStyle/>
                    <a:p>
                      <a:r>
                        <a:rPr lang="en-US" sz="2400" dirty="0"/>
                        <a:t>Elementary</a:t>
                      </a:r>
                      <a:r>
                        <a:rPr lang="en-US" sz="2400" baseline="0" dirty="0"/>
                        <a:t> 1</a:t>
                      </a:r>
                      <a:r>
                        <a:rPr lang="en-US" sz="2400" baseline="30000" dirty="0"/>
                        <a:t>st</a:t>
                      </a:r>
                      <a:r>
                        <a:rPr lang="en-US" sz="2400" baseline="0" dirty="0"/>
                        <a:t> class</a:t>
                      </a:r>
                    </a:p>
                    <a:p>
                      <a:r>
                        <a:rPr lang="en-US" sz="2400" baseline="0" dirty="0"/>
                        <a:t>(population &gt; 6,500)</a:t>
                      </a:r>
                      <a:endParaRPr lang="en-US" sz="2400" dirty="0"/>
                    </a:p>
                  </a:txBody>
                  <a:tcPr marL="60960" marR="60960"/>
                </a:tc>
                <a:tc>
                  <a:txBody>
                    <a:bodyPr/>
                    <a:lstStyle/>
                    <a:p>
                      <a:pPr algn="ctr"/>
                      <a:r>
                        <a:rPr lang="en-US" sz="2400" b="1" dirty="0"/>
                        <a:t>7</a:t>
                      </a:r>
                    </a:p>
                  </a:txBody>
                  <a:tcPr marL="60960" marR="60960"/>
                </a:tc>
                <a:extLst>
                  <a:ext uri="{0D108BD9-81ED-4DB2-BD59-A6C34878D82A}">
                    <a16:rowId xmlns:a16="http://schemas.microsoft.com/office/drawing/2014/main" val="1705643018"/>
                  </a:ext>
                </a:extLst>
              </a:tr>
              <a:tr h="573511">
                <a:tc>
                  <a:txBody>
                    <a:bodyPr/>
                    <a:lstStyle/>
                    <a:p>
                      <a:r>
                        <a:rPr lang="en-US" sz="2400" dirty="0"/>
                        <a:t>Elementary</a:t>
                      </a:r>
                      <a:r>
                        <a:rPr lang="en-US" sz="2400" baseline="0" dirty="0"/>
                        <a:t> 2</a:t>
                      </a:r>
                      <a:r>
                        <a:rPr lang="en-US" sz="2400" baseline="30000" dirty="0"/>
                        <a:t>nd</a:t>
                      </a:r>
                      <a:r>
                        <a:rPr lang="en-US" sz="2400" baseline="0" dirty="0"/>
                        <a:t> class</a:t>
                      </a:r>
                    </a:p>
                    <a:p>
                      <a:r>
                        <a:rPr lang="en-US" sz="2400" baseline="0" dirty="0"/>
                        <a:t>(population &gt;1,000&lt;6,500)</a:t>
                      </a:r>
                      <a:endParaRPr lang="en-US" sz="2400" dirty="0"/>
                    </a:p>
                  </a:txBody>
                  <a:tcPr marL="60960" marR="60960"/>
                </a:tc>
                <a:tc>
                  <a:txBody>
                    <a:bodyPr/>
                    <a:lstStyle/>
                    <a:p>
                      <a:pPr algn="ctr"/>
                      <a:r>
                        <a:rPr lang="en-US" sz="2400" b="1" dirty="0"/>
                        <a:t>5</a:t>
                      </a:r>
                      <a:endParaRPr lang="en-US" sz="2400" b="0" baseline="0" dirty="0"/>
                    </a:p>
                    <a:p>
                      <a:pPr algn="ctr"/>
                      <a:r>
                        <a:rPr lang="en-US" sz="2400" b="1" baseline="0" dirty="0">
                          <a:solidFill>
                            <a:srgbClr val="00B050"/>
                          </a:solidFill>
                        </a:rPr>
                        <a:t>*</a:t>
                      </a:r>
                      <a:r>
                        <a:rPr lang="en-US" sz="2400" b="1" baseline="0" dirty="0">
                          <a:solidFill>
                            <a:srgbClr val="FF0000"/>
                          </a:solidFill>
                        </a:rPr>
                        <a:t>*</a:t>
                      </a:r>
                      <a:r>
                        <a:rPr lang="en-US" sz="2400" b="0" baseline="0" dirty="0"/>
                        <a:t>can increase to </a:t>
                      </a:r>
                      <a:r>
                        <a:rPr lang="en-US" sz="2400" b="1" baseline="0" dirty="0"/>
                        <a:t>7</a:t>
                      </a:r>
                      <a:endParaRPr lang="en-US" sz="2400" b="1" dirty="0"/>
                    </a:p>
                  </a:txBody>
                  <a:tcPr marL="60960" marR="60960"/>
                </a:tc>
                <a:extLst>
                  <a:ext uri="{0D108BD9-81ED-4DB2-BD59-A6C34878D82A}">
                    <a16:rowId xmlns:a16="http://schemas.microsoft.com/office/drawing/2014/main" val="3860843346"/>
                  </a:ext>
                </a:extLst>
              </a:tr>
              <a:tr h="573511">
                <a:tc>
                  <a:txBody>
                    <a:bodyPr/>
                    <a:lstStyle/>
                    <a:p>
                      <a:r>
                        <a:rPr lang="en-US" sz="2400" dirty="0"/>
                        <a:t>Elementary 3</a:t>
                      </a:r>
                      <a:r>
                        <a:rPr lang="en-US" sz="2400" baseline="30000" dirty="0"/>
                        <a:t>rd</a:t>
                      </a:r>
                      <a:r>
                        <a:rPr lang="en-US" sz="2400" dirty="0"/>
                        <a:t> class</a:t>
                      </a:r>
                    </a:p>
                    <a:p>
                      <a:r>
                        <a:rPr lang="en-US" sz="2400" dirty="0"/>
                        <a:t> (population &lt; 1,000)</a:t>
                      </a:r>
                    </a:p>
                  </a:txBody>
                  <a:tcPr marL="60960" marR="60960"/>
                </a:tc>
                <a:tc>
                  <a:txBody>
                    <a:bodyPr/>
                    <a:lstStyle/>
                    <a:p>
                      <a:pPr algn="ctr"/>
                      <a:r>
                        <a:rPr lang="en-US" sz="2400" b="1" dirty="0"/>
                        <a:t>3</a:t>
                      </a:r>
                      <a:r>
                        <a:rPr lang="en-US" sz="2400" b="0" baseline="0" dirty="0"/>
                        <a:t> </a:t>
                      </a:r>
                    </a:p>
                    <a:p>
                      <a:pPr algn="ctr"/>
                      <a:r>
                        <a:rPr lang="en-US" sz="2400" b="1" baseline="0" dirty="0">
                          <a:solidFill>
                            <a:srgbClr val="00B050"/>
                          </a:solidFill>
                        </a:rPr>
                        <a:t>*</a:t>
                      </a:r>
                      <a:r>
                        <a:rPr lang="en-US" sz="2400" b="1" baseline="0" dirty="0">
                          <a:solidFill>
                            <a:srgbClr val="FF0000"/>
                          </a:solidFill>
                        </a:rPr>
                        <a:t>*</a:t>
                      </a:r>
                      <a:r>
                        <a:rPr lang="en-US" sz="2400" b="0" baseline="0" dirty="0"/>
                        <a:t>can increase to </a:t>
                      </a:r>
                      <a:r>
                        <a:rPr lang="en-US" sz="2400" b="1" baseline="0" dirty="0"/>
                        <a:t>5</a:t>
                      </a:r>
                      <a:endParaRPr lang="en-US" sz="2400" b="1" dirty="0"/>
                    </a:p>
                  </a:txBody>
                  <a:tcPr marL="60960" marR="60960"/>
                </a:tc>
                <a:extLst>
                  <a:ext uri="{0D108BD9-81ED-4DB2-BD59-A6C34878D82A}">
                    <a16:rowId xmlns:a16="http://schemas.microsoft.com/office/drawing/2014/main" val="2482840703"/>
                  </a:ext>
                </a:extLst>
              </a:tr>
              <a:tr h="0">
                <a:tc>
                  <a:txBody>
                    <a:bodyPr/>
                    <a:lstStyle/>
                    <a:p>
                      <a:r>
                        <a:rPr lang="en-US" sz="2400" dirty="0"/>
                        <a:t>High School</a:t>
                      </a:r>
                    </a:p>
                  </a:txBody>
                  <a:tcPr marL="60960" marR="60960"/>
                </a:tc>
                <a:tc>
                  <a:txBody>
                    <a:bodyPr/>
                    <a:lstStyle/>
                    <a:p>
                      <a:pPr algn="ctr"/>
                      <a:r>
                        <a:rPr lang="en-US" sz="2400" dirty="0"/>
                        <a:t>Same as EL district where HS </a:t>
                      </a:r>
                      <a:r>
                        <a:rPr lang="en-US" sz="2400" baseline="0" dirty="0"/>
                        <a:t>is </a:t>
                      </a:r>
                      <a:r>
                        <a:rPr lang="en-US" sz="2400" dirty="0"/>
                        <a:t>located</a:t>
                      </a:r>
                    </a:p>
                  </a:txBody>
                  <a:tcPr marL="60960" marR="60960"/>
                </a:tc>
                <a:extLst>
                  <a:ext uri="{0D108BD9-81ED-4DB2-BD59-A6C34878D82A}">
                    <a16:rowId xmlns:a16="http://schemas.microsoft.com/office/drawing/2014/main" val="2229287557"/>
                  </a:ext>
                </a:extLst>
              </a:tr>
              <a:tr h="326796">
                <a:tc>
                  <a:txBody>
                    <a:bodyPr/>
                    <a:lstStyle/>
                    <a:p>
                      <a:r>
                        <a:rPr lang="en-US" sz="2400" dirty="0"/>
                        <a:t>County</a:t>
                      </a:r>
                      <a:r>
                        <a:rPr lang="en-US" sz="2400" baseline="0" dirty="0"/>
                        <a:t> High School</a:t>
                      </a:r>
                      <a:endParaRPr lang="en-US" sz="2400" dirty="0"/>
                    </a:p>
                  </a:txBody>
                  <a:tcPr marL="60960" marR="60960"/>
                </a:tc>
                <a:tc>
                  <a:txBody>
                    <a:bodyPr/>
                    <a:lstStyle/>
                    <a:p>
                      <a:pPr algn="ctr"/>
                      <a:r>
                        <a:rPr lang="en-US" sz="2400" b="1" dirty="0"/>
                        <a:t>7</a:t>
                      </a:r>
                    </a:p>
                  </a:txBody>
                  <a:tcPr marL="60960" marR="60960"/>
                </a:tc>
                <a:extLst>
                  <a:ext uri="{0D108BD9-81ED-4DB2-BD59-A6C34878D82A}">
                    <a16:rowId xmlns:a16="http://schemas.microsoft.com/office/drawing/2014/main" val="59130548"/>
                  </a:ext>
                </a:extLst>
              </a:tr>
              <a:tr h="327720">
                <a:tc gridSpan="2">
                  <a:txBody>
                    <a:bodyPr/>
                    <a:lstStyle/>
                    <a:p>
                      <a:pPr marL="0" indent="0">
                        <a:buFontTx/>
                        <a:buNone/>
                      </a:pPr>
                      <a:endParaRPr lang="en-US" sz="1800" b="0" dirty="0"/>
                    </a:p>
                  </a:txBody>
                  <a:tcPr marL="60960" marR="60960"/>
                </a:tc>
                <a:tc hMerge="1">
                  <a:txBody>
                    <a:bodyPr/>
                    <a:lstStyle/>
                    <a:p>
                      <a:pPr algn="ctr"/>
                      <a:endParaRPr lang="en-US" sz="2000" b="1" dirty="0"/>
                    </a:p>
                  </a:txBody>
                  <a:tcPr/>
                </a:tc>
                <a:extLst>
                  <a:ext uri="{0D108BD9-81ED-4DB2-BD59-A6C34878D82A}">
                    <a16:rowId xmlns:a16="http://schemas.microsoft.com/office/drawing/2014/main" val="4247075796"/>
                  </a:ext>
                </a:extLst>
              </a:tr>
            </a:tbl>
          </a:graphicData>
        </a:graphic>
      </p:graphicFrame>
    </p:spTree>
    <p:extLst>
      <p:ext uri="{BB962C8B-B14F-4D97-AF65-F5344CB8AC3E}">
        <p14:creationId xmlns:p14="http://schemas.microsoft.com/office/powerpoint/2010/main" val="924296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Gearing Up For 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2900" dirty="0"/>
              <a:t>Be Prepared! </a:t>
            </a:r>
          </a:p>
          <a:p>
            <a:pPr marL="457200" indent="-457200">
              <a:buFont typeface="Arial" panose="020B0604020202020204" pitchFamily="34" charset="0"/>
              <a:buChar char="•"/>
            </a:pPr>
            <a:r>
              <a:rPr lang="en-US" sz="3000" dirty="0"/>
              <a:t>Handy training videos</a:t>
            </a:r>
          </a:p>
          <a:p>
            <a:pPr algn="ctr"/>
            <a:r>
              <a:rPr lang="en-US" sz="3200" dirty="0">
                <a:hlinkClick r:id="rId2"/>
              </a:rPr>
              <a:t>https://sosmt.gov/elections/judge-training/</a:t>
            </a:r>
            <a:r>
              <a:rPr lang="en-US" sz="3200" dirty="0"/>
              <a:t> </a:t>
            </a:r>
          </a:p>
        </p:txBody>
      </p:sp>
    </p:spTree>
    <p:extLst>
      <p:ext uri="{BB962C8B-B14F-4D97-AF65-F5344CB8AC3E}">
        <p14:creationId xmlns:p14="http://schemas.microsoft.com/office/powerpoint/2010/main" val="4454288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Gearing Up For 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93881" y="2413835"/>
            <a:ext cx="8926436" cy="4444165"/>
          </a:xfrm>
        </p:spPr>
        <p:txBody>
          <a:bodyPr>
            <a:normAutofit/>
          </a:bodyPr>
          <a:lstStyle/>
          <a:p>
            <a:r>
              <a:rPr lang="en-US" sz="3200" dirty="0"/>
              <a:t>Ballot preparation</a:t>
            </a:r>
          </a:p>
          <a:p>
            <a:pPr marL="457200" indent="-457200">
              <a:buFont typeface="Arial" panose="020B0604020202020204" pitchFamily="34" charset="0"/>
              <a:buChar char="•"/>
            </a:pPr>
            <a:r>
              <a:rPr lang="en-US" sz="2800" dirty="0"/>
              <a:t>Option 1: 8,000 or more registered electors or 5,000 or more absentee electors</a:t>
            </a:r>
          </a:p>
          <a:p>
            <a:pPr marL="914400" lvl="1" indent="-457200">
              <a:buFont typeface="Arial" panose="020B0604020202020204" pitchFamily="34" charset="0"/>
              <a:buChar char="•"/>
            </a:pPr>
            <a:r>
              <a:rPr lang="en-US" sz="2400" b="0" dirty="0"/>
              <a:t>Up to 3 business days before the election may separate the secrecy envelope and the ballot</a:t>
            </a:r>
          </a:p>
          <a:p>
            <a:pPr marL="1371600" lvl="2" indent="-457200">
              <a:buFont typeface="Arial" panose="020B0604020202020204" pitchFamily="34" charset="0"/>
              <a:buChar char="•"/>
            </a:pPr>
            <a:r>
              <a:rPr lang="en-US" sz="2200" b="0" dirty="0"/>
              <a:t>Not allowed on a Saturday or Sunday</a:t>
            </a:r>
          </a:p>
          <a:p>
            <a:pPr marL="1371600" lvl="2" indent="-457200">
              <a:buFont typeface="Arial" panose="020B0604020202020204" pitchFamily="34" charset="0"/>
              <a:buChar char="•"/>
            </a:pPr>
            <a:r>
              <a:rPr lang="en-US" sz="2200" b="0" dirty="0"/>
              <a:t>Must be a public process</a:t>
            </a:r>
          </a:p>
        </p:txBody>
      </p:sp>
    </p:spTree>
    <p:extLst>
      <p:ext uri="{BB962C8B-B14F-4D97-AF65-F5344CB8AC3E}">
        <p14:creationId xmlns:p14="http://schemas.microsoft.com/office/powerpoint/2010/main" val="25297149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Gearing Up For 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500206" y="2521464"/>
            <a:ext cx="8926436" cy="4444165"/>
          </a:xfrm>
        </p:spPr>
        <p:txBody>
          <a:bodyPr>
            <a:normAutofit/>
          </a:bodyPr>
          <a:lstStyle/>
          <a:p>
            <a:r>
              <a:rPr lang="en-US" sz="3200" dirty="0"/>
              <a:t>Ballot preparation</a:t>
            </a:r>
          </a:p>
          <a:p>
            <a:pPr marL="457200" indent="-457200">
              <a:buFont typeface="Arial" panose="020B0604020202020204" pitchFamily="34" charset="0"/>
              <a:buChar char="•"/>
            </a:pPr>
            <a:r>
              <a:rPr lang="en-US" sz="2800" dirty="0"/>
              <a:t>Option 2: Fewer than 8,000 registered electors or fewer than 5,000 absentee electors</a:t>
            </a:r>
          </a:p>
          <a:p>
            <a:pPr marL="914400" lvl="1" indent="-457200">
              <a:buFont typeface="Arial" panose="020B0604020202020204" pitchFamily="34" charset="0"/>
              <a:buChar char="•"/>
            </a:pPr>
            <a:r>
              <a:rPr lang="en-US" sz="2400" b="0" dirty="0"/>
              <a:t>1 business day before the election</a:t>
            </a:r>
          </a:p>
          <a:p>
            <a:pPr marL="1371600" lvl="2" indent="-457200">
              <a:buFont typeface="Arial" panose="020B0604020202020204" pitchFamily="34" charset="0"/>
              <a:buChar char="•"/>
            </a:pPr>
            <a:r>
              <a:rPr lang="en-US" sz="2200" b="0" dirty="0"/>
              <a:t>Not allowed on a Saturday or Sunday</a:t>
            </a:r>
          </a:p>
          <a:p>
            <a:pPr marL="1371600" lvl="2" indent="-457200">
              <a:buFont typeface="Arial" panose="020B0604020202020204" pitchFamily="34" charset="0"/>
              <a:buChar char="•"/>
            </a:pPr>
            <a:r>
              <a:rPr lang="en-US" sz="2200" b="0" dirty="0"/>
              <a:t>Must be a public process</a:t>
            </a:r>
          </a:p>
        </p:txBody>
      </p:sp>
    </p:spTree>
    <p:extLst>
      <p:ext uri="{BB962C8B-B14F-4D97-AF65-F5344CB8AC3E}">
        <p14:creationId xmlns:p14="http://schemas.microsoft.com/office/powerpoint/2010/main" val="69434076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Gearing Up For 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425778" y="2413835"/>
            <a:ext cx="8926436" cy="4444165"/>
          </a:xfrm>
        </p:spPr>
        <p:txBody>
          <a:bodyPr>
            <a:normAutofit/>
          </a:bodyPr>
          <a:lstStyle/>
          <a:p>
            <a:r>
              <a:rPr lang="en-US" sz="3200" dirty="0"/>
              <a:t>Ballot preparation</a:t>
            </a:r>
          </a:p>
          <a:p>
            <a:pPr marL="457200" indent="-457200">
              <a:buFont typeface="Arial" panose="020B0604020202020204" pitchFamily="34" charset="0"/>
              <a:buChar char="•"/>
            </a:pPr>
            <a:r>
              <a:rPr lang="en-US" sz="2800" dirty="0"/>
              <a:t>Automatic tabulation using a vote counting machine may begin 1 day before election day</a:t>
            </a:r>
          </a:p>
          <a:p>
            <a:pPr marL="457200" indent="-457200">
              <a:buFont typeface="Arial" panose="020B0604020202020204" pitchFamily="34" charset="0"/>
              <a:buChar char="•"/>
            </a:pPr>
            <a:r>
              <a:rPr lang="en-US" sz="2800" dirty="0"/>
              <a:t>Tabulation using a manual count may not begin until Election Day</a:t>
            </a:r>
          </a:p>
          <a:p>
            <a:pPr marL="914400" lvl="1" indent="-457200">
              <a:buFont typeface="Arial" panose="020B0604020202020204" pitchFamily="34" charset="0"/>
              <a:buChar char="•"/>
            </a:pPr>
            <a:r>
              <a:rPr lang="en-US" sz="2400" b="0" dirty="0"/>
              <a:t>1 business day before the election</a:t>
            </a:r>
          </a:p>
          <a:p>
            <a:pPr marL="1371600" lvl="2" indent="-457200">
              <a:buFont typeface="Arial" panose="020B0604020202020204" pitchFamily="34" charset="0"/>
              <a:buChar char="•"/>
            </a:pPr>
            <a:r>
              <a:rPr lang="en-US" sz="2200" b="0" dirty="0"/>
              <a:t>Not allowed on a Saturday or Sunday</a:t>
            </a:r>
          </a:p>
          <a:p>
            <a:pPr marL="1371600" lvl="2" indent="-457200">
              <a:buFont typeface="Arial" panose="020B0604020202020204" pitchFamily="34" charset="0"/>
              <a:buChar char="•"/>
            </a:pPr>
            <a:r>
              <a:rPr lang="en-US" sz="2200" b="0" dirty="0"/>
              <a:t>Must be a public process</a:t>
            </a:r>
          </a:p>
          <a:p>
            <a:pPr lvl="2"/>
            <a:endParaRPr lang="en-US" sz="3200" dirty="0"/>
          </a:p>
        </p:txBody>
      </p:sp>
    </p:spTree>
    <p:extLst>
      <p:ext uri="{BB962C8B-B14F-4D97-AF65-F5344CB8AC3E}">
        <p14:creationId xmlns:p14="http://schemas.microsoft.com/office/powerpoint/2010/main" val="24203616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Election Judges</a:t>
            </a:r>
          </a:p>
          <a:p>
            <a:pPr marL="457200" indent="-457200">
              <a:buFont typeface="Arial" panose="020B0604020202020204" pitchFamily="34" charset="0"/>
              <a:buChar char="•"/>
            </a:pPr>
            <a:r>
              <a:rPr lang="en-US" sz="2800" dirty="0"/>
              <a:t>Take oath</a:t>
            </a:r>
          </a:p>
          <a:p>
            <a:pPr marL="914400" lvl="1" indent="-457200">
              <a:buFont typeface="Arial" panose="020B0604020202020204" pitchFamily="34" charset="0"/>
              <a:buChar char="•"/>
            </a:pPr>
            <a:r>
              <a:rPr lang="en-US" sz="2400" b="0" dirty="0"/>
              <a:t>Select a chief election judge, who takes oath</a:t>
            </a:r>
          </a:p>
          <a:p>
            <a:pPr marL="914400" lvl="1" indent="-457200">
              <a:buFont typeface="Arial" panose="020B0604020202020204" pitchFamily="34" charset="0"/>
              <a:buChar char="•"/>
            </a:pPr>
            <a:r>
              <a:rPr lang="en-US" sz="2400" b="0" dirty="0"/>
              <a:t>Chief judge administers oath to other judges</a:t>
            </a:r>
          </a:p>
          <a:p>
            <a:pPr marL="457200" indent="-457200">
              <a:buFont typeface="Arial" panose="020B0604020202020204" pitchFamily="34" charset="0"/>
              <a:buChar char="•"/>
            </a:pPr>
            <a:r>
              <a:rPr lang="en-US" sz="2800" dirty="0"/>
              <a:t>Set up polls</a:t>
            </a:r>
          </a:p>
          <a:p>
            <a:pPr marL="914400" lvl="1" indent="-457200">
              <a:buFont typeface="Arial" panose="020B0604020202020204" pitchFamily="34" charset="0"/>
              <a:buChar char="•"/>
            </a:pPr>
            <a:r>
              <a:rPr lang="en-US" sz="2400" b="0" dirty="0"/>
              <a:t>Table(s) for signing in and obtaining a ballot</a:t>
            </a:r>
          </a:p>
          <a:p>
            <a:pPr marL="914400" lvl="1" indent="-457200">
              <a:buFont typeface="Arial" panose="020B0604020202020204" pitchFamily="34" charset="0"/>
              <a:buChar char="•"/>
            </a:pPr>
            <a:r>
              <a:rPr lang="en-US" sz="2400" b="0" dirty="0"/>
              <a:t>Voting booths (arrange to ensure privacy)</a:t>
            </a:r>
          </a:p>
          <a:p>
            <a:pPr marL="914400" lvl="1" indent="-457200">
              <a:buFont typeface="Arial" panose="020B0604020202020204" pitchFamily="34" charset="0"/>
              <a:buChar char="•"/>
            </a:pPr>
            <a:r>
              <a:rPr lang="en-US" sz="2400" b="0" dirty="0"/>
              <a:t>Table(s) for voters to return voted ballots</a:t>
            </a:r>
          </a:p>
          <a:p>
            <a:pPr marL="914400" lvl="1" indent="-457200">
              <a:buFont typeface="Arial" panose="020B0604020202020204" pitchFamily="34" charset="0"/>
              <a:buChar char="•"/>
            </a:pPr>
            <a:r>
              <a:rPr lang="en-US" sz="2400" b="0" dirty="0"/>
              <a:t>Post instructions, sample ballot and notices</a:t>
            </a:r>
          </a:p>
          <a:p>
            <a:pPr marL="1371600" lvl="2"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41186353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Election Judges</a:t>
            </a:r>
          </a:p>
          <a:p>
            <a:pPr marL="457200" indent="-457200">
              <a:buFont typeface="Arial" panose="020B0604020202020204" pitchFamily="34" charset="0"/>
              <a:buChar char="•"/>
            </a:pPr>
            <a:r>
              <a:rPr lang="en-US" sz="2800" dirty="0"/>
              <a:t>Announce opening of polls</a:t>
            </a:r>
          </a:p>
          <a:p>
            <a:pPr marL="457200" indent="-457200">
              <a:buFont typeface="Arial" panose="020B0604020202020204" pitchFamily="34" charset="0"/>
              <a:buChar char="•"/>
            </a:pPr>
            <a:r>
              <a:rPr lang="en-US" sz="2800" dirty="0"/>
              <a:t>While vote is proceeding:</a:t>
            </a:r>
          </a:p>
          <a:p>
            <a:pPr marL="914400" lvl="1" indent="-457200">
              <a:buFont typeface="Arial" panose="020B0604020202020204" pitchFamily="34" charset="0"/>
              <a:buChar char="•"/>
            </a:pPr>
            <a:r>
              <a:rPr lang="en-US" sz="2400" b="0" dirty="0"/>
              <a:t>No more than one person may occupy a voting booth at one time</a:t>
            </a:r>
          </a:p>
          <a:p>
            <a:pPr marL="914400" lvl="1" indent="-457200">
              <a:buFont typeface="Arial" panose="020B0604020202020204" pitchFamily="34" charset="0"/>
              <a:buChar char="•"/>
            </a:pPr>
            <a:r>
              <a:rPr lang="en-US" sz="2400" b="0" dirty="0"/>
              <a:t>Occasionally check to see that no stickers or campaign materials are stuck in voting booth(s)</a:t>
            </a:r>
          </a:p>
          <a:p>
            <a:pPr marL="914400" lvl="1" indent="-457200">
              <a:buFont typeface="Arial" panose="020B0604020202020204" pitchFamily="34" charset="0"/>
              <a:buChar char="•"/>
            </a:pPr>
            <a:r>
              <a:rPr lang="en-US" sz="2400" b="0" dirty="0"/>
              <a:t>Check to see that sample ballots are not marked</a:t>
            </a:r>
          </a:p>
          <a:p>
            <a:pPr marL="914400" lvl="1" indent="-457200">
              <a:buFont typeface="Arial" panose="020B0604020202020204" pitchFamily="34" charset="0"/>
              <a:buChar char="•"/>
            </a:pPr>
            <a:r>
              <a:rPr lang="en-US" sz="2400" b="0" dirty="0"/>
              <a:t>Deal with special situations (challenges, inactive voters, voters with disabilities, election observers)</a:t>
            </a:r>
          </a:p>
        </p:txBody>
      </p:sp>
    </p:spTree>
    <p:extLst>
      <p:ext uri="{BB962C8B-B14F-4D97-AF65-F5344CB8AC3E}">
        <p14:creationId xmlns:p14="http://schemas.microsoft.com/office/powerpoint/2010/main" val="24124631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255657" y="2532097"/>
            <a:ext cx="8926436" cy="4444165"/>
          </a:xfrm>
        </p:spPr>
        <p:txBody>
          <a:bodyPr>
            <a:normAutofit/>
          </a:bodyPr>
          <a:lstStyle/>
          <a:p>
            <a:r>
              <a:rPr lang="en-US" sz="3200" dirty="0"/>
              <a:t>Election Judges</a:t>
            </a:r>
          </a:p>
          <a:p>
            <a:pPr marL="457200" indent="-457200">
              <a:buFont typeface="Arial" panose="020B0604020202020204" pitchFamily="34" charset="0"/>
              <a:buChar char="•"/>
            </a:pPr>
            <a:r>
              <a:rPr lang="en-US" sz="2800" dirty="0"/>
              <a:t>Close of polls:</a:t>
            </a:r>
          </a:p>
          <a:p>
            <a:pPr marL="914400" lvl="1" indent="-457200">
              <a:buFont typeface="Arial" panose="020B0604020202020204" pitchFamily="34" charset="0"/>
              <a:buChar char="•"/>
            </a:pPr>
            <a:r>
              <a:rPr lang="en-US" sz="2400" b="0" dirty="0"/>
              <a:t>Shortly before 8:00 pm, proclaim that polls will soon close</a:t>
            </a:r>
          </a:p>
          <a:p>
            <a:pPr marL="914400" lvl="1" indent="-457200">
              <a:buFont typeface="Arial" panose="020B0604020202020204" pitchFamily="34" charset="0"/>
              <a:buChar char="•"/>
            </a:pPr>
            <a:r>
              <a:rPr lang="en-US" sz="2400" b="0" dirty="0"/>
              <a:t>Proclaim close of polls at 8:00 pm (all those in line to vote at close of polls may vote)</a:t>
            </a:r>
          </a:p>
        </p:txBody>
      </p:sp>
    </p:spTree>
    <p:extLst>
      <p:ext uri="{BB962C8B-B14F-4D97-AF65-F5344CB8AC3E}">
        <p14:creationId xmlns:p14="http://schemas.microsoft.com/office/powerpoint/2010/main" val="2299427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Election Judges</a:t>
            </a:r>
          </a:p>
          <a:p>
            <a:pPr marL="457200" indent="-457200">
              <a:buFont typeface="Arial" panose="020B0604020202020204" pitchFamily="34" charset="0"/>
              <a:buChar char="•"/>
            </a:pPr>
            <a:r>
              <a:rPr lang="en-US" sz="2800" dirty="0"/>
              <a:t>Ballot Counting Prior to the Close of Polls</a:t>
            </a:r>
          </a:p>
          <a:p>
            <a:pPr marL="914400" lvl="1" indent="-457200">
              <a:buFont typeface="Arial" panose="020B0604020202020204" pitchFamily="34" charset="0"/>
              <a:buChar char="•"/>
            </a:pPr>
            <a:r>
              <a:rPr lang="en-US" sz="2400" b="0" dirty="0"/>
              <a:t>Election judges and observers must take an oath not to disclose results (no sequester required)</a:t>
            </a:r>
          </a:p>
          <a:p>
            <a:pPr marL="914400" lvl="1" indent="-457200">
              <a:buFont typeface="Arial" panose="020B0604020202020204" pitchFamily="34" charset="0"/>
              <a:buChar char="•"/>
            </a:pPr>
            <a:r>
              <a:rPr lang="en-US" sz="2400" b="0" dirty="0"/>
              <a:t>Must be open to the public</a:t>
            </a:r>
          </a:p>
          <a:p>
            <a:pPr marL="457200" indent="-457200">
              <a:buFont typeface="Arial" panose="020B0604020202020204" pitchFamily="34" charset="0"/>
              <a:buChar char="•"/>
            </a:pPr>
            <a:r>
              <a:rPr lang="en-US" sz="2800" dirty="0"/>
              <a:t>Ballot Counting After the Close of Polls</a:t>
            </a:r>
          </a:p>
          <a:p>
            <a:pPr marL="914400" lvl="1" indent="-457200">
              <a:buFont typeface="Arial" panose="020B0604020202020204" pitchFamily="34" charset="0"/>
              <a:buChar char="•"/>
            </a:pPr>
            <a:r>
              <a:rPr lang="en-US" sz="2400" b="0" dirty="0"/>
              <a:t>Begin immediately after the close of polls</a:t>
            </a:r>
          </a:p>
          <a:p>
            <a:pPr marL="914400" lvl="1" indent="-457200">
              <a:buFont typeface="Arial" panose="020B0604020202020204" pitchFamily="34" charset="0"/>
              <a:buChar char="•"/>
            </a:pPr>
            <a:r>
              <a:rPr lang="en-US" sz="2400" b="0" dirty="0"/>
              <a:t>Continue until all ballots have been counted</a:t>
            </a:r>
          </a:p>
          <a:p>
            <a:pPr lvl="1"/>
            <a:endParaRPr lang="en-US" sz="3200" dirty="0"/>
          </a:p>
        </p:txBody>
      </p:sp>
    </p:spTree>
    <p:extLst>
      <p:ext uri="{BB962C8B-B14F-4D97-AF65-F5344CB8AC3E}">
        <p14:creationId xmlns:p14="http://schemas.microsoft.com/office/powerpoint/2010/main" val="37080319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Election Judges</a:t>
            </a:r>
          </a:p>
          <a:p>
            <a:pPr marL="457200" indent="-457200">
              <a:buFont typeface="Arial" panose="020B0604020202020204" pitchFamily="34" charset="0"/>
              <a:buChar char="•"/>
            </a:pPr>
            <a:r>
              <a:rPr lang="en-US" sz="2800" dirty="0"/>
              <a:t>Ballot Counting Process</a:t>
            </a:r>
          </a:p>
          <a:p>
            <a:pPr marL="914400" lvl="1" indent="-457200">
              <a:buFont typeface="Arial" panose="020B0604020202020204" pitchFamily="34" charset="0"/>
              <a:buChar char="•"/>
            </a:pPr>
            <a:r>
              <a:rPr lang="en-US" sz="2400" b="0" dirty="0"/>
              <a:t>One election judge reads the ballot</a:t>
            </a:r>
          </a:p>
          <a:p>
            <a:pPr marL="914400" lvl="1" indent="-457200">
              <a:buFont typeface="Arial" panose="020B0604020202020204" pitchFamily="34" charset="0"/>
              <a:buChar char="•"/>
            </a:pPr>
            <a:r>
              <a:rPr lang="en-US" sz="2400" b="0" dirty="0"/>
              <a:t>Two election judges tally</a:t>
            </a:r>
          </a:p>
          <a:p>
            <a:pPr marL="914400" lvl="1" indent="-457200">
              <a:buFont typeface="Arial" panose="020B0604020202020204" pitchFamily="34" charset="0"/>
              <a:buChar char="•"/>
            </a:pPr>
            <a:r>
              <a:rPr lang="en-US" sz="2400" b="0" dirty="0"/>
              <a:t>Must have the same number of votes after the stack of ballots is read</a:t>
            </a:r>
          </a:p>
          <a:p>
            <a:r>
              <a:rPr lang="en-US" sz="2800" dirty="0"/>
              <a:t>Note:</a:t>
            </a:r>
          </a:p>
          <a:p>
            <a:pPr marL="914400" lvl="1" indent="-457200">
              <a:buFont typeface="Arial" panose="020B0604020202020204" pitchFamily="34" charset="0"/>
              <a:buChar char="•"/>
            </a:pPr>
            <a:r>
              <a:rPr lang="en-US" sz="2400" b="0" dirty="0"/>
              <a:t>Ok:  count ballots in groups for counting</a:t>
            </a:r>
          </a:p>
          <a:p>
            <a:pPr marL="914400" lvl="1" indent="-457200">
              <a:buFont typeface="Arial" panose="020B0604020202020204" pitchFamily="34" charset="0"/>
              <a:buChar char="•"/>
            </a:pPr>
            <a:r>
              <a:rPr lang="en-US" sz="2400" b="0" dirty="0"/>
              <a:t>Not Ok:  separate by vote into groups for counting</a:t>
            </a:r>
          </a:p>
          <a:p>
            <a:pPr lvl="1"/>
            <a:endParaRPr lang="en-US" sz="3200" dirty="0"/>
          </a:p>
        </p:txBody>
      </p:sp>
    </p:spTree>
    <p:extLst>
      <p:ext uri="{BB962C8B-B14F-4D97-AF65-F5344CB8AC3E}">
        <p14:creationId xmlns:p14="http://schemas.microsoft.com/office/powerpoint/2010/main" val="7234533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fontScale="92500" lnSpcReduction="10000"/>
          </a:bodyPr>
          <a:lstStyle/>
          <a:p>
            <a:r>
              <a:rPr lang="en-US" sz="3500" dirty="0"/>
              <a:t>Election Judges</a:t>
            </a:r>
          </a:p>
          <a:p>
            <a:pPr marL="457200" indent="-457200">
              <a:buFont typeface="Arial" panose="020B0604020202020204" pitchFamily="34" charset="0"/>
              <a:buChar char="•"/>
            </a:pPr>
            <a:r>
              <a:rPr lang="en-US" sz="3000" dirty="0"/>
              <a:t>Closing Procedures</a:t>
            </a:r>
          </a:p>
          <a:p>
            <a:pPr marL="914400" lvl="1" indent="-457200">
              <a:buFont typeface="Arial" panose="020B0604020202020204" pitchFamily="34" charset="0"/>
              <a:buChar char="•"/>
            </a:pPr>
            <a:r>
              <a:rPr lang="en-US" sz="2600" b="0" dirty="0"/>
              <a:t>Compare tally sheets</a:t>
            </a:r>
          </a:p>
          <a:p>
            <a:pPr marL="914400" lvl="1" indent="-457200">
              <a:buFont typeface="Arial" panose="020B0604020202020204" pitchFamily="34" charset="0"/>
              <a:buChar char="•"/>
            </a:pPr>
            <a:r>
              <a:rPr lang="en-US" sz="2600" b="0" dirty="0"/>
              <a:t>Enter total number of ballots cast in poll book</a:t>
            </a:r>
          </a:p>
          <a:p>
            <a:pPr marL="914400" lvl="1" indent="-457200">
              <a:buFont typeface="Arial" panose="020B0604020202020204" pitchFamily="34" charset="0"/>
              <a:buChar char="•"/>
            </a:pPr>
            <a:r>
              <a:rPr lang="en-US" sz="2600" b="0" dirty="0"/>
              <a:t>Complete poll book reconciliation form</a:t>
            </a:r>
          </a:p>
          <a:p>
            <a:pPr marL="914400" lvl="1" indent="-457200">
              <a:buFont typeface="Arial" panose="020B0604020202020204" pitchFamily="34" charset="0"/>
              <a:buChar char="•"/>
            </a:pPr>
            <a:r>
              <a:rPr lang="en-US" sz="2600" b="0" dirty="0"/>
              <a:t>Sign certificates in poll/tally book</a:t>
            </a:r>
          </a:p>
          <a:p>
            <a:pPr marL="914400" lvl="1" indent="-457200">
              <a:buFont typeface="Arial" panose="020B0604020202020204" pitchFamily="34" charset="0"/>
              <a:buChar char="•"/>
            </a:pPr>
            <a:r>
              <a:rPr lang="en-US" sz="2600" b="0" dirty="0"/>
              <a:t>Seal in separate envelopes (sign across seal)</a:t>
            </a:r>
          </a:p>
          <a:p>
            <a:pPr marL="1371600" lvl="2" indent="-457200">
              <a:buFont typeface="Arial" panose="020B0604020202020204" pitchFamily="34" charset="0"/>
              <a:buChar char="•"/>
            </a:pPr>
            <a:r>
              <a:rPr lang="en-US" sz="2400" b="0" dirty="0"/>
              <a:t>Voted ballots, ballots not counted/rejected, detached stubs</a:t>
            </a:r>
          </a:p>
          <a:p>
            <a:pPr marL="1371600" lvl="2" indent="-457200">
              <a:buFont typeface="Arial" panose="020B0604020202020204" pitchFamily="34" charset="0"/>
              <a:buChar char="•"/>
            </a:pPr>
            <a:r>
              <a:rPr lang="en-US" sz="2400" b="0" dirty="0"/>
              <a:t>Ballots not issued (stubs attached)</a:t>
            </a:r>
          </a:p>
          <a:p>
            <a:pPr marL="1371600" lvl="2" indent="-457200">
              <a:buFont typeface="Arial" panose="020B0604020202020204" pitchFamily="34" charset="0"/>
              <a:buChar char="•"/>
            </a:pPr>
            <a:r>
              <a:rPr lang="en-US" sz="2400" b="0" dirty="0"/>
              <a:t>Poll books, tally books, precinct voter register</a:t>
            </a:r>
          </a:p>
          <a:p>
            <a:pPr marL="457200" indent="-457200">
              <a:buFont typeface="Arial" panose="020B0604020202020204" pitchFamily="34" charset="0"/>
              <a:buChar char="•"/>
            </a:pPr>
            <a:r>
              <a:rPr lang="en-US" sz="3000" dirty="0"/>
              <a:t>Enter hours worked on time sheets</a:t>
            </a:r>
          </a:p>
          <a:p>
            <a:pPr marL="914400" lvl="1" indent="-457200">
              <a:buFont typeface="Arial" panose="020B0604020202020204" pitchFamily="34" charset="0"/>
              <a:buChar char="•"/>
            </a:pPr>
            <a:endParaRPr lang="en-US" sz="3200" dirty="0"/>
          </a:p>
          <a:p>
            <a:pPr marL="1371600" lvl="2" indent="-457200">
              <a:buFont typeface="Arial" panose="020B0604020202020204" pitchFamily="34" charset="0"/>
              <a:buChar char="•"/>
            </a:pPr>
            <a:endParaRPr lang="en-US" sz="3000" dirty="0"/>
          </a:p>
        </p:txBody>
      </p:sp>
    </p:spTree>
    <p:extLst>
      <p:ext uri="{BB962C8B-B14F-4D97-AF65-F5344CB8AC3E}">
        <p14:creationId xmlns:p14="http://schemas.microsoft.com/office/powerpoint/2010/main" val="191800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p:txBody>
          <a:bodyPr/>
          <a:lstStyle/>
          <a:p>
            <a:r>
              <a:rPr lang="en-US" dirty="0"/>
              <a:t>School Trustees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6135110" cy="914901"/>
          </a:xfrm>
        </p:spPr>
        <p:txBody>
          <a:bodyPr>
            <a:normAutofit lnSpcReduction="10000"/>
          </a:bodyPr>
          <a:lstStyle/>
          <a:p>
            <a:r>
              <a:rPr lang="en-US" sz="3600" dirty="0"/>
              <a:t>Trustees are elected to serve a 3-year term of office</a:t>
            </a:r>
          </a:p>
        </p:txBody>
      </p:sp>
      <p:sp>
        <p:nvSpPr>
          <p:cNvPr id="5" name="Content Placeholder 4">
            <a:extLst>
              <a:ext uri="{FF2B5EF4-FFF2-40B4-BE49-F238E27FC236}">
                <a16:creationId xmlns:a16="http://schemas.microsoft.com/office/drawing/2014/main" id="{0B4B9306-DDC0-AD4F-A9C2-739C6AEB0172}"/>
              </a:ext>
            </a:extLst>
          </p:cNvPr>
          <p:cNvSpPr>
            <a:spLocks noGrp="1"/>
          </p:cNvSpPr>
          <p:nvPr>
            <p:ph sz="half" idx="2"/>
          </p:nvPr>
        </p:nvSpPr>
        <p:spPr>
          <a:xfrm>
            <a:off x="2662989" y="3428999"/>
            <a:ext cx="6882063" cy="2265947"/>
          </a:xfrm>
        </p:spPr>
        <p:txBody>
          <a:bodyPr>
            <a:normAutofit/>
          </a:bodyPr>
          <a:lstStyle/>
          <a:p>
            <a:pPr lvl="1"/>
            <a:r>
              <a:rPr lang="en-US" sz="2400" dirty="0"/>
              <a:t>If a vacancy occurs, the remaining trustees appoint a competent person as successor;</a:t>
            </a:r>
          </a:p>
          <a:p>
            <a:pPr lvl="1"/>
            <a:r>
              <a:rPr lang="en-US" sz="2400" dirty="0"/>
              <a:t>Successor serves until the next regular election; and</a:t>
            </a:r>
          </a:p>
          <a:p>
            <a:pPr lvl="1"/>
            <a:r>
              <a:rPr lang="en-US" sz="2400" dirty="0"/>
              <a:t>Election is for the remainder of the term.</a:t>
            </a:r>
          </a:p>
          <a:p>
            <a:pPr marL="0" indent="0">
              <a:buNone/>
            </a:pPr>
            <a:endParaRPr lang="en-US" dirty="0"/>
          </a:p>
          <a:p>
            <a:endParaRPr lang="en-US" dirty="0"/>
          </a:p>
        </p:txBody>
      </p:sp>
    </p:spTree>
    <p:extLst>
      <p:ext uri="{BB962C8B-B14F-4D97-AF65-F5344CB8AC3E}">
        <p14:creationId xmlns:p14="http://schemas.microsoft.com/office/powerpoint/2010/main" val="56762082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Replacement Ballots</a:t>
            </a:r>
          </a:p>
          <a:p>
            <a:pPr marL="457200" indent="-457200">
              <a:buFont typeface="Arial" panose="020B0604020202020204" pitchFamily="34" charset="0"/>
              <a:buChar char="•"/>
            </a:pPr>
            <a:r>
              <a:rPr lang="en-US" sz="2800" dirty="0"/>
              <a:t>Voter files with election administrator if:</a:t>
            </a:r>
          </a:p>
          <a:p>
            <a:pPr marL="914400" lvl="1" indent="-457200">
              <a:buFont typeface="Arial" panose="020B0604020202020204" pitchFamily="34" charset="0"/>
              <a:buChar char="•"/>
            </a:pPr>
            <a:r>
              <a:rPr lang="en-US" sz="2400" b="0" dirty="0"/>
              <a:t>Voter did not receive a ballot</a:t>
            </a:r>
            <a:r>
              <a:rPr lang="en-US" sz="2400" b="0" i="1" dirty="0">
                <a:solidFill>
                  <a:schemeClr val="accent1">
                    <a:lumMod val="50000"/>
                  </a:schemeClr>
                </a:solidFill>
              </a:rPr>
              <a:t>*</a:t>
            </a:r>
            <a:endParaRPr lang="en-US" sz="2400" b="0" dirty="0"/>
          </a:p>
          <a:p>
            <a:pPr marL="914400" lvl="1" indent="-457200">
              <a:buFont typeface="Arial" panose="020B0604020202020204" pitchFamily="34" charset="0"/>
              <a:buChar char="•"/>
            </a:pPr>
            <a:r>
              <a:rPr lang="en-US" sz="2400" b="0" dirty="0"/>
              <a:t>Ballot contains a printing error</a:t>
            </a:r>
            <a:r>
              <a:rPr lang="en-US" sz="2400" b="0" i="1" dirty="0">
                <a:solidFill>
                  <a:schemeClr val="accent1">
                    <a:lumMod val="50000"/>
                  </a:schemeClr>
                </a:solidFill>
              </a:rPr>
              <a:t>*</a:t>
            </a:r>
            <a:endParaRPr lang="en-US" sz="2400" b="0" dirty="0"/>
          </a:p>
          <a:p>
            <a:pPr marL="914400" lvl="1" indent="-457200">
              <a:buFont typeface="Arial" panose="020B0604020202020204" pitchFamily="34" charset="0"/>
              <a:buChar char="•"/>
            </a:pPr>
            <a:r>
              <a:rPr lang="en-US" sz="2400" b="0" dirty="0"/>
              <a:t>Ballot mailed to voter has been spoiled, damaged, lost or destroyed</a:t>
            </a:r>
            <a:r>
              <a:rPr lang="en-US" sz="2400" b="0" i="1" dirty="0">
                <a:solidFill>
                  <a:schemeClr val="accent1">
                    <a:lumMod val="50000"/>
                  </a:schemeClr>
                </a:solidFill>
              </a:rPr>
              <a:t>*</a:t>
            </a:r>
            <a:endParaRPr lang="en-US" sz="2400" b="0" dirty="0"/>
          </a:p>
          <a:p>
            <a:pPr marL="914400" lvl="1" indent="-457200">
              <a:buFont typeface="Arial" panose="020B0604020202020204" pitchFamily="34" charset="0"/>
              <a:buChar char="•"/>
            </a:pPr>
            <a:r>
              <a:rPr lang="en-US" sz="2400" b="0" dirty="0"/>
              <a:t>Elector at polls makes a mistake on their ballot</a:t>
            </a:r>
          </a:p>
          <a:p>
            <a:endParaRPr lang="en-US" sz="2800" i="1" dirty="0">
              <a:solidFill>
                <a:schemeClr val="accent1">
                  <a:lumMod val="50000"/>
                </a:schemeClr>
              </a:solidFill>
            </a:endParaRPr>
          </a:p>
          <a:p>
            <a:r>
              <a:rPr lang="en-US" sz="2800" i="1" dirty="0">
                <a:solidFill>
                  <a:schemeClr val="accent1">
                    <a:lumMod val="50000"/>
                  </a:schemeClr>
                </a:solidFill>
              </a:rPr>
              <a:t>*</a:t>
            </a:r>
            <a:r>
              <a:rPr lang="en-US" sz="2800" i="1" dirty="0"/>
              <a:t>The first three are provisional ballots</a:t>
            </a:r>
          </a:p>
          <a:p>
            <a:endParaRPr lang="en-US" sz="3000" dirty="0"/>
          </a:p>
          <a:p>
            <a:pPr marL="914400" lvl="1" indent="-457200">
              <a:buFont typeface="Arial" panose="020B0604020202020204" pitchFamily="34" charset="0"/>
              <a:buChar char="•"/>
            </a:pPr>
            <a:endParaRPr lang="en-US" sz="3200" dirty="0"/>
          </a:p>
          <a:p>
            <a:pPr marL="1371600" lvl="2" indent="-457200">
              <a:buFont typeface="Arial" panose="020B0604020202020204" pitchFamily="34" charset="0"/>
              <a:buChar char="•"/>
            </a:pPr>
            <a:endParaRPr lang="en-US" sz="3000" dirty="0"/>
          </a:p>
        </p:txBody>
      </p:sp>
    </p:spTree>
    <p:extLst>
      <p:ext uri="{BB962C8B-B14F-4D97-AF65-F5344CB8AC3E}">
        <p14:creationId xmlns:p14="http://schemas.microsoft.com/office/powerpoint/2010/main" val="33779776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Disabled Electors</a:t>
            </a:r>
          </a:p>
          <a:p>
            <a:pPr marL="457200" indent="-457200">
              <a:buFont typeface="Arial" panose="020B0604020202020204" pitchFamily="34" charset="0"/>
              <a:buChar char="•"/>
            </a:pPr>
            <a:r>
              <a:rPr lang="en-US" sz="2800" dirty="0"/>
              <a:t>Polling Place Accessibility 13-3-201, MCA</a:t>
            </a:r>
          </a:p>
          <a:p>
            <a:pPr marL="914400" lvl="1" indent="-457200">
              <a:buFont typeface="Arial" panose="020B0604020202020204" pitchFamily="34" charset="0"/>
              <a:buChar char="•"/>
            </a:pPr>
            <a:r>
              <a:rPr lang="en-US" sz="2400" b="0" dirty="0"/>
              <a:t>The purpose of this part is to promote the fundamental right to vote by improving access to polling places for individuals with disabilities and elderly individuals</a:t>
            </a:r>
          </a:p>
          <a:p>
            <a:pPr marL="457200" indent="-457200">
              <a:buFont typeface="Arial" panose="020B0604020202020204" pitchFamily="34" charset="0"/>
              <a:buChar char="•"/>
            </a:pPr>
            <a:r>
              <a:rPr lang="en-US" sz="2800" dirty="0"/>
              <a:t>Aid to the Disabled Elector 13-13-119, MCA</a:t>
            </a:r>
          </a:p>
          <a:p>
            <a:pPr marL="914400" lvl="1" indent="-457200">
              <a:buFont typeface="Arial" panose="020B0604020202020204" pitchFamily="34" charset="0"/>
              <a:buChar char="•"/>
            </a:pPr>
            <a:r>
              <a:rPr lang="en-US" sz="2400" b="0" dirty="0"/>
              <a:t>Accessible voting equipment</a:t>
            </a:r>
          </a:p>
          <a:p>
            <a:pPr marL="914400" lvl="1" indent="-457200">
              <a:buFont typeface="Arial" panose="020B0604020202020204" pitchFamily="34" charset="0"/>
              <a:buChar char="•"/>
            </a:pPr>
            <a:r>
              <a:rPr lang="en-US" sz="2400" b="0" dirty="0"/>
              <a:t>Alternative means for casting a ballot (</a:t>
            </a:r>
            <a:r>
              <a:rPr lang="en-US" sz="2400" b="0" dirty="0" err="1"/>
              <a:t>curbsite</a:t>
            </a:r>
            <a:r>
              <a:rPr lang="en-US" sz="2400" b="0" dirty="0"/>
              <a:t> voting, absentee ballot, electronic ballot, assignment to another polling location)</a:t>
            </a:r>
          </a:p>
          <a:p>
            <a:pPr marL="914400" lvl="1" indent="-457200">
              <a:buFont typeface="Arial" panose="020B0604020202020204" pitchFamily="34" charset="0"/>
              <a:buChar char="•"/>
            </a:pPr>
            <a:r>
              <a:rPr lang="en-US" sz="2400" b="0" dirty="0"/>
              <a:t>Designation of agent</a:t>
            </a:r>
          </a:p>
          <a:p>
            <a:pPr lvl="1"/>
            <a:endParaRPr lang="en-US" sz="3400" dirty="0"/>
          </a:p>
        </p:txBody>
      </p:sp>
    </p:spTree>
    <p:extLst>
      <p:ext uri="{BB962C8B-B14F-4D97-AF65-F5344CB8AC3E}">
        <p14:creationId xmlns:p14="http://schemas.microsoft.com/office/powerpoint/2010/main" val="10198612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425779" y="2574628"/>
            <a:ext cx="8926436" cy="4444165"/>
          </a:xfrm>
        </p:spPr>
        <p:txBody>
          <a:bodyPr>
            <a:normAutofit/>
          </a:bodyPr>
          <a:lstStyle/>
          <a:p>
            <a:r>
              <a:rPr lang="en-US" sz="3200" dirty="0"/>
              <a:t>Non-Electors on Election Day</a:t>
            </a:r>
          </a:p>
          <a:p>
            <a:pPr marL="457200" indent="-457200">
              <a:buFont typeface="Arial" panose="020B0604020202020204" pitchFamily="34" charset="0"/>
              <a:buChar char="•"/>
            </a:pPr>
            <a:r>
              <a:rPr lang="en-US" sz="2800" dirty="0"/>
              <a:t>Election process should be open and transparent</a:t>
            </a:r>
          </a:p>
          <a:p>
            <a:pPr marL="457200" indent="-457200">
              <a:buFont typeface="Arial" panose="020B0604020202020204" pitchFamily="34" charset="0"/>
              <a:buChar char="•"/>
            </a:pPr>
            <a:r>
              <a:rPr lang="en-US" sz="2800" dirty="0"/>
              <a:t>No person may obstruct the polling place or interfere with a voter’s access to the polls or the election process.</a:t>
            </a:r>
          </a:p>
          <a:p>
            <a:endParaRPr lang="en-US" sz="1100" dirty="0">
              <a:solidFill>
                <a:schemeClr val="accent1">
                  <a:lumMod val="50000"/>
                </a:schemeClr>
              </a:solidFill>
            </a:endParaRPr>
          </a:p>
        </p:txBody>
      </p:sp>
    </p:spTree>
    <p:extLst>
      <p:ext uri="{BB962C8B-B14F-4D97-AF65-F5344CB8AC3E}">
        <p14:creationId xmlns:p14="http://schemas.microsoft.com/office/powerpoint/2010/main" val="3301327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Day **</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2600" i="1" dirty="0">
                <a:solidFill>
                  <a:schemeClr val="accent1">
                    <a:lumMod val="50000"/>
                  </a:schemeClr>
                </a:solidFill>
              </a:rPr>
              <a:t>Observers</a:t>
            </a:r>
            <a:r>
              <a:rPr lang="en-US" sz="2600" dirty="0">
                <a:solidFill>
                  <a:schemeClr val="accent1">
                    <a:lumMod val="50000"/>
                  </a:schemeClr>
                </a:solidFill>
              </a:rPr>
              <a:t> </a:t>
            </a:r>
            <a:r>
              <a:rPr lang="en-US" sz="2600" dirty="0"/>
              <a:t>may be interested in various parts of the process (e.g., tally of ballots)</a:t>
            </a:r>
          </a:p>
          <a:p>
            <a:endParaRPr lang="en-US" sz="2600" dirty="0">
              <a:solidFill>
                <a:schemeClr val="accent1">
                  <a:lumMod val="50000"/>
                </a:schemeClr>
              </a:solidFill>
            </a:endParaRPr>
          </a:p>
          <a:p>
            <a:r>
              <a:rPr lang="en-US" sz="2600" i="1" dirty="0">
                <a:solidFill>
                  <a:schemeClr val="accent1">
                    <a:lumMod val="50000"/>
                  </a:schemeClr>
                </a:solidFill>
              </a:rPr>
              <a:t>Poll Watchers </a:t>
            </a:r>
            <a:r>
              <a:rPr lang="en-US" sz="2600" dirty="0"/>
              <a:t>want to know who hasn’t yet voted so they can call and remind them to vote.  Cannot be a candidate whose name is on the ballot in that polling location</a:t>
            </a:r>
            <a:endParaRPr lang="en-US" sz="2600" dirty="0">
              <a:solidFill>
                <a:schemeClr val="accent1">
                  <a:lumMod val="50000"/>
                </a:schemeClr>
              </a:solidFill>
            </a:endParaRPr>
          </a:p>
          <a:p>
            <a:endParaRPr lang="en-US" sz="2600" dirty="0">
              <a:solidFill>
                <a:schemeClr val="accent1">
                  <a:lumMod val="50000"/>
                </a:schemeClr>
              </a:solidFill>
            </a:endParaRPr>
          </a:p>
          <a:p>
            <a:r>
              <a:rPr lang="en-US" sz="2600" i="1" dirty="0">
                <a:solidFill>
                  <a:schemeClr val="accent1">
                    <a:lumMod val="50000"/>
                  </a:schemeClr>
                </a:solidFill>
              </a:rPr>
              <a:t>Signature Gatherers </a:t>
            </a:r>
            <a:r>
              <a:rPr lang="en-US" sz="2600" dirty="0"/>
              <a:t>are allowed if they don’t obstruct the voting process and the petition is not related to an issue being voted on at the polling place</a:t>
            </a:r>
            <a:endParaRPr lang="en-US" sz="2600" dirty="0">
              <a:solidFill>
                <a:schemeClr val="accent1">
                  <a:lumMod val="50000"/>
                </a:schemeClr>
              </a:solidFill>
            </a:endParaRPr>
          </a:p>
          <a:p>
            <a:endParaRPr lang="en-US" sz="3000" dirty="0">
              <a:solidFill>
                <a:schemeClr val="accent1">
                  <a:lumMod val="50000"/>
                </a:schemeClr>
              </a:solidFill>
            </a:endParaRPr>
          </a:p>
        </p:txBody>
      </p:sp>
    </p:spTree>
    <p:extLst>
      <p:ext uri="{BB962C8B-B14F-4D97-AF65-F5344CB8AC3E}">
        <p14:creationId xmlns:p14="http://schemas.microsoft.com/office/powerpoint/2010/main" val="34054695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fontScale="85000" lnSpcReduction="20000"/>
          </a:bodyPr>
          <a:lstStyle/>
          <a:p>
            <a:r>
              <a:rPr lang="en-US" sz="3800" dirty="0"/>
              <a:t>Guidelines for Observers</a:t>
            </a:r>
          </a:p>
          <a:p>
            <a:pPr marL="457200" indent="-457200">
              <a:buFont typeface="Arial" panose="020B0604020202020204" pitchFamily="34" charset="0"/>
              <a:buChar char="•"/>
            </a:pPr>
            <a:r>
              <a:rPr lang="en-US" sz="3300" dirty="0"/>
              <a:t>Must be reasonable, fairly applied and documented</a:t>
            </a:r>
          </a:p>
          <a:p>
            <a:pPr marL="457200" indent="-457200">
              <a:buFont typeface="Arial" panose="020B0604020202020204" pitchFamily="34" charset="0"/>
              <a:buChar char="•"/>
            </a:pPr>
            <a:r>
              <a:rPr lang="en-US" sz="3300" dirty="0"/>
              <a:t>Vary from jurisdiction to jurisdiction</a:t>
            </a:r>
          </a:p>
          <a:p>
            <a:pPr marL="457200" indent="-457200">
              <a:buFont typeface="Arial" panose="020B0604020202020204" pitchFamily="34" charset="0"/>
              <a:buChar char="•"/>
            </a:pPr>
            <a:r>
              <a:rPr lang="en-US" sz="3300" dirty="0"/>
              <a:t>Should be communicated to observers and poll watchers prior to election day, if possible</a:t>
            </a:r>
          </a:p>
          <a:p>
            <a:pPr marL="457200" indent="-457200">
              <a:buFont typeface="Arial" panose="020B0604020202020204" pitchFamily="34" charset="0"/>
              <a:buChar char="•"/>
            </a:pPr>
            <a:r>
              <a:rPr lang="en-US" sz="3300" dirty="0"/>
              <a:t>Include, but not limited to:</a:t>
            </a:r>
          </a:p>
          <a:p>
            <a:pPr marL="914400" lvl="1" indent="-457200">
              <a:buFont typeface="Arial" panose="020B0604020202020204" pitchFamily="34" charset="0"/>
              <a:buChar char="•"/>
            </a:pPr>
            <a:r>
              <a:rPr lang="en-US" sz="2800" b="0" dirty="0"/>
              <a:t>Distance from the process they want to observe</a:t>
            </a:r>
          </a:p>
          <a:p>
            <a:pPr marL="914400" lvl="1" indent="-457200">
              <a:buFont typeface="Arial" panose="020B0604020202020204" pitchFamily="34" charset="0"/>
              <a:buChar char="•"/>
            </a:pPr>
            <a:r>
              <a:rPr lang="en-US" sz="2800" b="0" dirty="0"/>
              <a:t>Security protocol (check-in, ID, etc.)</a:t>
            </a:r>
          </a:p>
          <a:p>
            <a:pPr marL="914400" lvl="1" indent="-457200">
              <a:buFont typeface="Arial" panose="020B0604020202020204" pitchFamily="34" charset="0"/>
              <a:buChar char="•"/>
            </a:pPr>
            <a:r>
              <a:rPr lang="en-US" sz="2800" b="0" dirty="0"/>
              <a:t>How and whom to pose questions or challenges</a:t>
            </a:r>
          </a:p>
          <a:p>
            <a:pPr marL="914400" lvl="1" indent="-457200">
              <a:buFont typeface="Arial" panose="020B0604020202020204" pitchFamily="34" charset="0"/>
              <a:buChar char="•"/>
            </a:pPr>
            <a:endParaRPr lang="en-US" sz="3200" dirty="0"/>
          </a:p>
          <a:p>
            <a:r>
              <a:rPr lang="en-US" sz="3000" i="1" dirty="0"/>
              <a:t>Restrict any activity that undermines the security, accuracy or integrity of the election process</a:t>
            </a:r>
          </a:p>
        </p:txBody>
      </p:sp>
    </p:spTree>
    <p:extLst>
      <p:ext uri="{BB962C8B-B14F-4D97-AF65-F5344CB8AC3E}">
        <p14:creationId xmlns:p14="http://schemas.microsoft.com/office/powerpoint/2010/main" val="29219191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Day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fontScale="85000" lnSpcReduction="20000"/>
          </a:bodyPr>
          <a:lstStyle/>
          <a:p>
            <a:r>
              <a:rPr lang="en-US" sz="3800" dirty="0"/>
              <a:t>Electioneering</a:t>
            </a:r>
          </a:p>
          <a:p>
            <a:pPr marL="457200" indent="-457200">
              <a:buFont typeface="Arial" panose="020B0604020202020204" pitchFamily="34" charset="0"/>
              <a:buChar char="•"/>
            </a:pPr>
            <a:r>
              <a:rPr lang="en-US" sz="3300" dirty="0"/>
              <a:t>Solicitation of support or opposition to a candidate or issue to be voted upon at the election or polling place</a:t>
            </a:r>
          </a:p>
          <a:p>
            <a:pPr marL="457200" indent="-457200">
              <a:buFont typeface="Arial" panose="020B0604020202020204" pitchFamily="34" charset="0"/>
              <a:buChar char="•"/>
            </a:pPr>
            <a:r>
              <a:rPr lang="en-US" sz="3300" dirty="0"/>
              <a:t>Examples:</a:t>
            </a:r>
          </a:p>
          <a:p>
            <a:pPr marL="914400" lvl="1" indent="-457200">
              <a:buFont typeface="Arial" panose="020B0604020202020204" pitchFamily="34" charset="0"/>
              <a:buChar char="•"/>
            </a:pPr>
            <a:r>
              <a:rPr lang="en-US" sz="2800" b="0" dirty="0"/>
              <a:t>Personal persuasion</a:t>
            </a:r>
          </a:p>
          <a:p>
            <a:pPr marL="914400" lvl="1" indent="-457200">
              <a:buFont typeface="Arial" panose="020B0604020202020204" pitchFamily="34" charset="0"/>
              <a:buChar char="•"/>
            </a:pPr>
            <a:r>
              <a:rPr lang="en-US" sz="2800" b="0" dirty="0"/>
              <a:t>Display of campaign materials </a:t>
            </a:r>
          </a:p>
          <a:p>
            <a:pPr marL="914400" lvl="1" indent="-457200">
              <a:buFont typeface="Arial" panose="020B0604020202020204" pitchFamily="34" charset="0"/>
              <a:buChar char="•"/>
            </a:pPr>
            <a:r>
              <a:rPr lang="en-US" sz="2800" b="0" dirty="0"/>
              <a:t>Food, drink or other freebies (even if not overtly soliciting support or opposition)</a:t>
            </a:r>
          </a:p>
          <a:p>
            <a:pPr marL="457200" indent="-457200">
              <a:buFont typeface="Arial" panose="020B0604020202020204" pitchFamily="34" charset="0"/>
              <a:buChar char="•"/>
            </a:pPr>
            <a:r>
              <a:rPr lang="en-US" sz="3300" dirty="0"/>
              <a:t>Cannot take place less than 100 feet from the entrance to the polling place or within the building itself (bumper stickers on cars in the parking lot are okay – if it’s individuals actively participating in the election process)</a:t>
            </a:r>
            <a:endParaRPr lang="en-US" sz="3300" dirty="0">
              <a:solidFill>
                <a:schemeClr val="accent1">
                  <a:lumMod val="50000"/>
                </a:schemeClr>
              </a:solidFill>
            </a:endParaRPr>
          </a:p>
        </p:txBody>
      </p:sp>
    </p:spTree>
    <p:extLst>
      <p:ext uri="{BB962C8B-B14F-4D97-AF65-F5344CB8AC3E}">
        <p14:creationId xmlns:p14="http://schemas.microsoft.com/office/powerpoint/2010/main" val="24215416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Provisional Ballots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2800" dirty="0"/>
              <a:t>Why Provisional?</a:t>
            </a:r>
          </a:p>
          <a:p>
            <a:pPr marL="457200" indent="-457200">
              <a:buFont typeface="Arial" panose="020B0604020202020204" pitchFamily="34" charset="0"/>
              <a:buChar char="•"/>
            </a:pPr>
            <a:r>
              <a:rPr lang="en-US" sz="2800" dirty="0"/>
              <a:t>Voter’s eligibility has not been verified</a:t>
            </a:r>
          </a:p>
          <a:p>
            <a:pPr marL="457200" indent="-457200">
              <a:buFont typeface="Arial" panose="020B0604020202020204" pitchFamily="34" charset="0"/>
              <a:buChar char="•"/>
            </a:pPr>
            <a:r>
              <a:rPr lang="en-US" sz="2800" dirty="0"/>
              <a:t>Voter must:</a:t>
            </a:r>
          </a:p>
          <a:p>
            <a:pPr marL="914400" lvl="1" indent="-457200">
              <a:buFont typeface="Arial" panose="020B0604020202020204" pitchFamily="34" charset="0"/>
              <a:buChar char="•"/>
            </a:pPr>
            <a:r>
              <a:rPr lang="en-US" sz="2400" b="0" dirty="0"/>
              <a:t>Receive written instructions on provisional voting</a:t>
            </a:r>
          </a:p>
          <a:p>
            <a:pPr marL="914400" lvl="1" indent="-457200">
              <a:buFont typeface="Arial" panose="020B0604020202020204" pitchFamily="34" charset="0"/>
              <a:buChar char="•"/>
            </a:pPr>
            <a:r>
              <a:rPr lang="en-US" sz="2400" b="0" dirty="0"/>
              <a:t>Complete a provisional ballot outer envelope confirming eligibility</a:t>
            </a:r>
          </a:p>
          <a:p>
            <a:pPr marL="914400" lvl="1" indent="-457200">
              <a:buFont typeface="Arial" panose="020B0604020202020204" pitchFamily="34" charset="0"/>
              <a:buChar char="•"/>
            </a:pPr>
            <a:r>
              <a:rPr lang="en-US" sz="2400" b="0" dirty="0"/>
              <a:t>Provide information to prove eligibility as requested</a:t>
            </a:r>
          </a:p>
          <a:p>
            <a:pPr marL="914400" lvl="1" indent="-457200">
              <a:buFont typeface="Arial" panose="020B0604020202020204" pitchFamily="34" charset="0"/>
              <a:buChar char="•"/>
            </a:pPr>
            <a:r>
              <a:rPr lang="en-US" sz="2400" b="0" dirty="0"/>
              <a:t>Return ballot to election judge for special handling</a:t>
            </a:r>
          </a:p>
        </p:txBody>
      </p:sp>
    </p:spTree>
    <p:extLst>
      <p:ext uri="{BB962C8B-B14F-4D97-AF65-F5344CB8AC3E}">
        <p14:creationId xmlns:p14="http://schemas.microsoft.com/office/powerpoint/2010/main" val="23096146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Provisional Ballots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pPr marL="457200" indent="-457200">
              <a:buFont typeface="Arial" panose="020B0604020202020204" pitchFamily="34" charset="0"/>
              <a:buChar char="•"/>
            </a:pPr>
            <a:r>
              <a:rPr lang="en-US" sz="2800" dirty="0"/>
              <a:t>Deadline to resolve provisional ballot issues is 5:00 pm on the day following election day</a:t>
            </a:r>
          </a:p>
          <a:p>
            <a:pPr marL="914400" lvl="1" indent="-457200">
              <a:buFont typeface="Arial" panose="020B0604020202020204" pitchFamily="34" charset="0"/>
              <a:buChar char="•"/>
            </a:pPr>
            <a:r>
              <a:rPr lang="en-US" sz="2400" b="0" dirty="0"/>
              <a:t>May be delivered in person, by fax or by email</a:t>
            </a:r>
          </a:p>
          <a:p>
            <a:pPr marL="914400" lvl="1" indent="-457200">
              <a:buFont typeface="Arial" panose="020B0604020202020204" pitchFamily="34" charset="0"/>
              <a:buChar char="•"/>
            </a:pPr>
            <a:r>
              <a:rPr lang="en-US" sz="2400" b="0" dirty="0"/>
              <a:t>If delivered by mail, must be postmarked on the day after election day and received by 3:00 pm on the 6</a:t>
            </a:r>
            <a:r>
              <a:rPr lang="en-US" sz="2400" b="0" baseline="30000" dirty="0"/>
              <a:t>th</a:t>
            </a:r>
            <a:r>
              <a:rPr lang="en-US" sz="2400" b="0" dirty="0"/>
              <a:t> day following the election</a:t>
            </a:r>
          </a:p>
          <a:p>
            <a:pPr marL="457200" indent="-457200">
              <a:buFont typeface="Arial" panose="020B0604020202020204" pitchFamily="34" charset="0"/>
              <a:buChar char="•"/>
            </a:pPr>
            <a:r>
              <a:rPr lang="en-US" sz="2800" dirty="0"/>
              <a:t>If proof of eligibility to vote is accepted, the vote is counted, and voter is notified</a:t>
            </a:r>
          </a:p>
          <a:p>
            <a:pPr marL="457200" indent="-457200">
              <a:buFont typeface="Arial" panose="020B0604020202020204" pitchFamily="34" charset="0"/>
              <a:buChar char="•"/>
            </a:pPr>
            <a:r>
              <a:rPr lang="en-US" sz="2800" dirty="0"/>
              <a:t>If proof is not accepted, vote is not counted, and voter is notified to explain why</a:t>
            </a:r>
          </a:p>
        </p:txBody>
      </p:sp>
    </p:spTree>
    <p:extLst>
      <p:ext uri="{BB962C8B-B14F-4D97-AF65-F5344CB8AC3E}">
        <p14:creationId xmlns:p14="http://schemas.microsoft.com/office/powerpoint/2010/main" val="23882696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Provisional Ballots **</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pPr marL="457200" indent="-457200">
              <a:buFont typeface="Arial" panose="020B0604020202020204" pitchFamily="34" charset="0"/>
              <a:buChar char="•"/>
            </a:pPr>
            <a:r>
              <a:rPr lang="en-US" sz="2800" dirty="0"/>
              <a:t>Other provisional ballot issues:</a:t>
            </a:r>
          </a:p>
          <a:p>
            <a:pPr marL="914400" lvl="1" indent="-457200">
              <a:buFont typeface="Arial" panose="020B0604020202020204" pitchFamily="34" charset="0"/>
              <a:buChar char="•"/>
            </a:pPr>
            <a:r>
              <a:rPr lang="en-US" sz="2400" b="0" dirty="0"/>
              <a:t>Requested a provisional ballot because a mail ballot/absentee ballot has not been received or is lost or spoiled.</a:t>
            </a:r>
          </a:p>
          <a:p>
            <a:pPr marL="914400" lvl="1" indent="-457200">
              <a:buFont typeface="Arial" panose="020B0604020202020204" pitchFamily="34" charset="0"/>
              <a:buChar char="•"/>
            </a:pPr>
            <a:r>
              <a:rPr lang="en-US" sz="2400" b="0" dirty="0"/>
              <a:t>Elector is a late registrant transferring from another district where ballots have already been issued</a:t>
            </a:r>
          </a:p>
        </p:txBody>
      </p:sp>
    </p:spTree>
    <p:extLst>
      <p:ext uri="{BB962C8B-B14F-4D97-AF65-F5344CB8AC3E}">
        <p14:creationId xmlns:p14="http://schemas.microsoft.com/office/powerpoint/2010/main" val="355152034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Provisional Ballots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30085" y="2532097"/>
            <a:ext cx="8926436" cy="4444165"/>
          </a:xfrm>
        </p:spPr>
        <p:txBody>
          <a:bodyPr>
            <a:normAutofit/>
          </a:bodyPr>
          <a:lstStyle/>
          <a:p>
            <a:r>
              <a:rPr lang="en-US" sz="3200" dirty="0"/>
              <a:t>Counting Provisional Ballots</a:t>
            </a:r>
          </a:p>
          <a:p>
            <a:pPr marL="457200" indent="-457200">
              <a:buFont typeface="Arial" panose="020B0604020202020204" pitchFamily="34" charset="0"/>
              <a:buChar char="•"/>
            </a:pPr>
            <a:r>
              <a:rPr lang="en-US" sz="2800" dirty="0"/>
              <a:t>Provisional ballots resolved before close of polls are counted with regular ballots</a:t>
            </a:r>
          </a:p>
          <a:p>
            <a:pPr marL="457200" indent="-457200">
              <a:buFont typeface="Arial" panose="020B0604020202020204" pitchFamily="34" charset="0"/>
              <a:buChar char="•"/>
            </a:pPr>
            <a:r>
              <a:rPr lang="en-US" sz="2800" dirty="0"/>
              <a:t>If not resolved, can’t be counted until after 3:00 pm on the 6</a:t>
            </a:r>
            <a:r>
              <a:rPr lang="en-US" sz="2800" baseline="30000" dirty="0"/>
              <a:t>th</a:t>
            </a:r>
            <a:r>
              <a:rPr lang="en-US" sz="2800" dirty="0"/>
              <a:t> day after election day</a:t>
            </a:r>
          </a:p>
          <a:p>
            <a:pPr marL="457200" indent="-457200">
              <a:buFont typeface="Arial" panose="020B0604020202020204" pitchFamily="34" charset="0"/>
              <a:buChar char="•"/>
            </a:pPr>
            <a:r>
              <a:rPr lang="en-US" sz="2800" dirty="0"/>
              <a:t>Bring election judges back to resolve all provisional ballots and tally the remainder of the vote.</a:t>
            </a:r>
          </a:p>
        </p:txBody>
      </p:sp>
    </p:spTree>
    <p:extLst>
      <p:ext uri="{BB962C8B-B14F-4D97-AF65-F5344CB8AC3E}">
        <p14:creationId xmlns:p14="http://schemas.microsoft.com/office/powerpoint/2010/main" val="405208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p:txBody>
          <a:bodyPr/>
          <a:lstStyle/>
          <a:p>
            <a:r>
              <a:rPr lang="en-US" dirty="0"/>
              <a:t>General Fund Levy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504492" cy="914901"/>
          </a:xfrm>
        </p:spPr>
        <p:txBody>
          <a:bodyPr>
            <a:noAutofit/>
          </a:bodyPr>
          <a:lstStyle/>
          <a:p>
            <a:pPr marL="0" indent="0">
              <a:buNone/>
            </a:pPr>
            <a:r>
              <a:rPr lang="en-US" sz="3600" dirty="0"/>
              <a:t>Seeks voter approval for an increase in the GF over-BASE levy from the previous year</a:t>
            </a:r>
          </a:p>
        </p:txBody>
      </p:sp>
      <p:sp>
        <p:nvSpPr>
          <p:cNvPr id="5" name="Content Placeholder 4">
            <a:extLst>
              <a:ext uri="{FF2B5EF4-FFF2-40B4-BE49-F238E27FC236}">
                <a16:creationId xmlns:a16="http://schemas.microsoft.com/office/drawing/2014/main" id="{0B4B9306-DDC0-AD4F-A9C2-739C6AEB0172}"/>
              </a:ext>
            </a:extLst>
          </p:cNvPr>
          <p:cNvSpPr>
            <a:spLocks noGrp="1"/>
          </p:cNvSpPr>
          <p:nvPr>
            <p:ph sz="half" idx="2"/>
          </p:nvPr>
        </p:nvSpPr>
        <p:spPr>
          <a:xfrm>
            <a:off x="3434761" y="3761876"/>
            <a:ext cx="6882063" cy="2999874"/>
          </a:xfrm>
        </p:spPr>
        <p:txBody>
          <a:bodyPr>
            <a:normAutofit lnSpcReduction="10000"/>
          </a:bodyPr>
          <a:lstStyle/>
          <a:p>
            <a:r>
              <a:rPr lang="en-US" sz="2800" dirty="0"/>
              <a:t>In a non-legislative year</a:t>
            </a:r>
          </a:p>
          <a:p>
            <a:pPr lvl="1"/>
            <a:r>
              <a:rPr lang="en-US" sz="2400" dirty="0"/>
              <a:t>must be held on the regular school election day (same as trustee election day)</a:t>
            </a:r>
          </a:p>
          <a:p>
            <a:r>
              <a:rPr lang="en-US" sz="2800" dirty="0"/>
              <a:t>In a legislative year</a:t>
            </a:r>
          </a:p>
          <a:p>
            <a:pPr lvl="1"/>
            <a:r>
              <a:rPr lang="en-US" sz="2400" dirty="0"/>
              <a:t>may be postponed to a later date</a:t>
            </a:r>
          </a:p>
          <a:p>
            <a:pPr lvl="1"/>
            <a:r>
              <a:rPr lang="en-US" sz="2400" dirty="0"/>
              <a:t>must still follow the election timeline for calling an election, posting notice of election, etc.</a:t>
            </a:r>
          </a:p>
          <a:p>
            <a:pPr lvl="1"/>
            <a:r>
              <a:rPr lang="en-US" sz="2400" dirty="0"/>
              <a:t>Must be held by August 1</a:t>
            </a:r>
            <a:r>
              <a:rPr lang="en-US" sz="2400" baseline="30000" dirty="0"/>
              <a:t>st</a:t>
            </a:r>
            <a:r>
              <a:rPr lang="en-US" sz="2400" dirty="0"/>
              <a:t> </a:t>
            </a:r>
          </a:p>
          <a:p>
            <a:pPr marL="0" indent="0">
              <a:buNone/>
            </a:pPr>
            <a:endParaRPr lang="en-US" dirty="0"/>
          </a:p>
          <a:p>
            <a:endParaRPr lang="en-US" dirty="0"/>
          </a:p>
        </p:txBody>
      </p:sp>
    </p:spTree>
    <p:extLst>
      <p:ext uri="{BB962C8B-B14F-4D97-AF65-F5344CB8AC3E}">
        <p14:creationId xmlns:p14="http://schemas.microsoft.com/office/powerpoint/2010/main" val="296379143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Canvass and Recounts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617165" y="2500199"/>
            <a:ext cx="8926436" cy="4444165"/>
          </a:xfrm>
        </p:spPr>
        <p:txBody>
          <a:bodyPr>
            <a:normAutofit/>
          </a:bodyPr>
          <a:lstStyle/>
          <a:p>
            <a:r>
              <a:rPr lang="en-US" sz="3200" dirty="0"/>
              <a:t>Canvass</a:t>
            </a:r>
          </a:p>
          <a:p>
            <a:pPr marL="457200" indent="-457200">
              <a:buFont typeface="Arial" panose="020B0604020202020204" pitchFamily="34" charset="0"/>
              <a:buChar char="•"/>
            </a:pPr>
            <a:r>
              <a:rPr lang="en-US" sz="2800" dirty="0"/>
              <a:t>At the first regular or special meeting after receipt of the certified tally sheets, the trustees canvass the vote</a:t>
            </a:r>
          </a:p>
          <a:p>
            <a:pPr marL="457200" indent="-457200">
              <a:buFont typeface="Arial" panose="020B0604020202020204" pitchFamily="34" charset="0"/>
              <a:buChar char="•"/>
            </a:pPr>
            <a:r>
              <a:rPr lang="en-US" sz="2800" dirty="0"/>
              <a:t>Cannot conduct the canvass until ALL ballots have been counted (including provisional ballots)</a:t>
            </a:r>
          </a:p>
          <a:p>
            <a:pPr marL="457200" indent="-457200">
              <a:buFont typeface="Arial" panose="020B0604020202020204" pitchFamily="34" charset="0"/>
              <a:buChar char="•"/>
            </a:pPr>
            <a:r>
              <a:rPr lang="en-US" sz="2800" dirty="0"/>
              <a:t>Deadline to conduct the canvass is 25 days</a:t>
            </a:r>
          </a:p>
        </p:txBody>
      </p:sp>
    </p:spTree>
    <p:extLst>
      <p:ext uri="{BB962C8B-B14F-4D97-AF65-F5344CB8AC3E}">
        <p14:creationId xmlns:p14="http://schemas.microsoft.com/office/powerpoint/2010/main" val="24784415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Canvass and Recounts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415146" y="2413835"/>
            <a:ext cx="8926436" cy="4444165"/>
          </a:xfrm>
        </p:spPr>
        <p:txBody>
          <a:bodyPr>
            <a:normAutofit/>
          </a:bodyPr>
          <a:lstStyle/>
          <a:p>
            <a:pPr marL="457200" indent="-457200">
              <a:buFont typeface="Arial" panose="020B0604020202020204" pitchFamily="34" charset="0"/>
              <a:buChar char="•"/>
            </a:pPr>
            <a:r>
              <a:rPr lang="en-US" sz="2800" dirty="0"/>
              <a:t>What is a canvass?</a:t>
            </a:r>
          </a:p>
          <a:p>
            <a:pPr marL="914400" lvl="1" indent="-457200">
              <a:buFont typeface="Arial" panose="020B0604020202020204" pitchFamily="34" charset="0"/>
              <a:buChar char="•"/>
            </a:pPr>
            <a:r>
              <a:rPr lang="en-US" sz="2400" b="0" dirty="0"/>
              <a:t>Review the certified tally sheets</a:t>
            </a:r>
          </a:p>
          <a:p>
            <a:pPr marL="914400" lvl="1" indent="-457200">
              <a:buFont typeface="Arial" panose="020B0604020202020204" pitchFamily="34" charset="0"/>
              <a:buChar char="•"/>
            </a:pPr>
            <a:r>
              <a:rPr lang="en-US" sz="2400" b="0" dirty="0"/>
              <a:t>Officially accept the results of the elections</a:t>
            </a:r>
          </a:p>
          <a:p>
            <a:pPr marL="457200" indent="-457200">
              <a:buFont typeface="Arial" panose="020B0604020202020204" pitchFamily="34" charset="0"/>
              <a:buChar char="•"/>
            </a:pPr>
            <a:r>
              <a:rPr lang="en-US" sz="2800" dirty="0"/>
              <a:t>Trustees issue the certificates of election (last official act of the current board of trustees)</a:t>
            </a:r>
          </a:p>
          <a:p>
            <a:pPr marL="457200" indent="-457200">
              <a:buFont typeface="Arial" panose="020B0604020202020204" pitchFamily="34" charset="0"/>
              <a:buChar char="•"/>
            </a:pPr>
            <a:r>
              <a:rPr lang="en-US" sz="2800" dirty="0"/>
              <a:t>Publish election results immediately after the canvass</a:t>
            </a:r>
          </a:p>
        </p:txBody>
      </p:sp>
    </p:spTree>
    <p:extLst>
      <p:ext uri="{BB962C8B-B14F-4D97-AF65-F5344CB8AC3E}">
        <p14:creationId xmlns:p14="http://schemas.microsoft.com/office/powerpoint/2010/main" val="24627154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Canvass and Recounts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425778" y="2287548"/>
            <a:ext cx="8926436" cy="4444165"/>
          </a:xfrm>
        </p:spPr>
        <p:txBody>
          <a:bodyPr>
            <a:normAutofit/>
          </a:bodyPr>
          <a:lstStyle/>
          <a:p>
            <a:pPr marL="457200" indent="-457200">
              <a:buFont typeface="Arial" panose="020B0604020202020204" pitchFamily="34" charset="0"/>
              <a:buChar char="•"/>
            </a:pPr>
            <a:r>
              <a:rPr lang="en-US" sz="2800" dirty="0"/>
              <a:t>Elected trustees take the oath and file their certificates with the county superintendent (within 15 days of receipt)</a:t>
            </a:r>
          </a:p>
          <a:p>
            <a:pPr marL="914400" lvl="1" indent="-457200">
              <a:buFont typeface="Arial" panose="020B0604020202020204" pitchFamily="34" charset="0"/>
              <a:buChar char="•"/>
            </a:pPr>
            <a:r>
              <a:rPr lang="en-US" sz="2400" b="0" dirty="0"/>
              <a:t>Oath is administered by the county superintendent, their designee, or any notary</a:t>
            </a:r>
          </a:p>
          <a:p>
            <a:pPr marL="457200" indent="-457200">
              <a:buFont typeface="Arial" panose="020B0604020202020204" pitchFamily="34" charset="0"/>
              <a:buChar char="•"/>
            </a:pPr>
            <a:r>
              <a:rPr lang="en-US" sz="2800" dirty="0"/>
              <a:t>Next meeting of the board of trustees is the organizational meeting</a:t>
            </a:r>
          </a:p>
          <a:p>
            <a:pPr marL="914400" lvl="1" indent="-457200">
              <a:buFont typeface="Arial" panose="020B0604020202020204" pitchFamily="34" charset="0"/>
              <a:buChar char="•"/>
            </a:pPr>
            <a:r>
              <a:rPr lang="en-US" sz="2400" b="0" dirty="0"/>
              <a:t>May occur on the same night, but is a separately noticed meeting (adjourn, re-convene)</a:t>
            </a:r>
          </a:p>
        </p:txBody>
      </p:sp>
    </p:spTree>
    <p:extLst>
      <p:ext uri="{BB962C8B-B14F-4D97-AF65-F5344CB8AC3E}">
        <p14:creationId xmlns:p14="http://schemas.microsoft.com/office/powerpoint/2010/main" val="298747090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Canvass and Recounts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447043" y="2606525"/>
            <a:ext cx="8926436" cy="4444165"/>
          </a:xfrm>
        </p:spPr>
        <p:txBody>
          <a:bodyPr>
            <a:normAutofit/>
          </a:bodyPr>
          <a:lstStyle/>
          <a:p>
            <a:pPr marL="457200" indent="-457200">
              <a:buFont typeface="Arial" panose="020B0604020202020204" pitchFamily="34" charset="0"/>
              <a:buChar char="•"/>
            </a:pPr>
            <a:r>
              <a:rPr lang="en-US" sz="2800" dirty="0"/>
              <a:t>Organizational meeting:</a:t>
            </a:r>
          </a:p>
          <a:p>
            <a:pPr marL="914400" lvl="1" indent="-457200">
              <a:buFont typeface="Arial" panose="020B0604020202020204" pitchFamily="34" charset="0"/>
              <a:buChar char="•"/>
            </a:pPr>
            <a:r>
              <a:rPr lang="en-US" sz="2400" b="0" dirty="0"/>
              <a:t>Elect chair</a:t>
            </a:r>
          </a:p>
          <a:p>
            <a:pPr marL="914400" lvl="1" indent="-457200">
              <a:buFont typeface="Arial" panose="020B0604020202020204" pitchFamily="34" charset="0"/>
              <a:buChar char="•"/>
            </a:pPr>
            <a:r>
              <a:rPr lang="en-US" sz="2400" b="0" dirty="0"/>
              <a:t>Appoint Clerk</a:t>
            </a:r>
          </a:p>
        </p:txBody>
      </p:sp>
    </p:spTree>
    <p:extLst>
      <p:ext uri="{BB962C8B-B14F-4D97-AF65-F5344CB8AC3E}">
        <p14:creationId xmlns:p14="http://schemas.microsoft.com/office/powerpoint/2010/main" val="367174108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Canvass and Recounts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Recounting Votes</a:t>
            </a:r>
          </a:p>
          <a:p>
            <a:pPr marL="457200" indent="-457200">
              <a:buFont typeface="Arial" panose="020B0604020202020204" pitchFamily="34" charset="0"/>
              <a:buChar char="•"/>
            </a:pPr>
            <a:r>
              <a:rPr lang="en-US" sz="2800" dirty="0"/>
              <a:t>Election results in a tie</a:t>
            </a:r>
          </a:p>
          <a:p>
            <a:pPr marL="914400" lvl="1" indent="-457200">
              <a:buFont typeface="Arial" panose="020B0604020202020204" pitchFamily="34" charset="0"/>
              <a:buChar char="•"/>
            </a:pPr>
            <a:r>
              <a:rPr lang="en-US" sz="2400" b="0" dirty="0"/>
              <a:t>Automatic recount</a:t>
            </a:r>
          </a:p>
          <a:p>
            <a:pPr marL="914400" lvl="1" indent="-457200">
              <a:buFont typeface="Arial" panose="020B0604020202020204" pitchFamily="34" charset="0"/>
              <a:buChar char="•"/>
            </a:pPr>
            <a:r>
              <a:rPr lang="en-US" sz="2400" b="0" dirty="0"/>
              <a:t>If recount results in a tie, trustees appoint one of the candidates to serve</a:t>
            </a:r>
          </a:p>
          <a:p>
            <a:pPr marL="914400" lvl="1" indent="-457200">
              <a:buFont typeface="Arial" panose="020B0604020202020204" pitchFamily="34" charset="0"/>
              <a:buChar char="•"/>
            </a:pPr>
            <a:r>
              <a:rPr lang="en-US" sz="2400" b="0" dirty="0"/>
              <a:t>Appointee serves until next school election (one year)</a:t>
            </a:r>
          </a:p>
          <a:p>
            <a:pPr marL="914400" lvl="1" indent="-457200">
              <a:buFont typeface="Arial" panose="020B0604020202020204" pitchFamily="34" charset="0"/>
              <a:buChar char="•"/>
            </a:pPr>
            <a:r>
              <a:rPr lang="en-US" sz="2400" b="0" dirty="0"/>
              <a:t>Recommend that appointee be determined randomly, such as drawing lots</a:t>
            </a:r>
          </a:p>
          <a:p>
            <a:pPr marL="914400" lvl="1" indent="-457200">
              <a:buFont typeface="Arial" panose="020B0604020202020204" pitchFamily="34" charset="0"/>
              <a:buChar char="•"/>
            </a:pPr>
            <a:r>
              <a:rPr lang="en-US" sz="2400" b="0" dirty="0"/>
              <a:t>A ballot issue fails if a recount results in a tie</a:t>
            </a:r>
          </a:p>
        </p:txBody>
      </p:sp>
    </p:spTree>
    <p:extLst>
      <p:ext uri="{BB962C8B-B14F-4D97-AF65-F5344CB8AC3E}">
        <p14:creationId xmlns:p14="http://schemas.microsoft.com/office/powerpoint/2010/main" val="8927857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Canvass and Recounts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fontScale="77500" lnSpcReduction="20000"/>
          </a:bodyPr>
          <a:lstStyle/>
          <a:p>
            <a:r>
              <a:rPr lang="en-US" sz="4100" dirty="0"/>
              <a:t>Election Results Other Than a Tie</a:t>
            </a:r>
          </a:p>
          <a:p>
            <a:pPr marL="457200" indent="-457200">
              <a:buFont typeface="Arial" panose="020B0604020202020204" pitchFamily="34" charset="0"/>
              <a:buChar char="•"/>
            </a:pPr>
            <a:r>
              <a:rPr lang="en-US" sz="3600" dirty="0"/>
              <a:t>Candidate or ballot issue is defeated by a margin that doesn’t exceed ¼ of 1% of the total votes cast or 10 votes, whichever is greater</a:t>
            </a:r>
          </a:p>
          <a:p>
            <a:pPr marL="914400" lvl="1" indent="-457200">
              <a:buFont typeface="Arial" panose="020B0604020202020204" pitchFamily="34" charset="0"/>
              <a:buChar char="•"/>
            </a:pPr>
            <a:r>
              <a:rPr lang="en-US" sz="3100" b="0" dirty="0"/>
              <a:t>Petition for recount may be filed by unsuccessful candidate or at least 10 electors within 5 days of the canvass.</a:t>
            </a:r>
          </a:p>
          <a:p>
            <a:pPr marL="457200" indent="-457200">
              <a:buFont typeface="Arial" panose="020B0604020202020204" pitchFamily="34" charset="0"/>
              <a:buChar char="•"/>
            </a:pPr>
            <a:r>
              <a:rPr lang="en-US" sz="3600" dirty="0"/>
              <a:t>Candidate or ballot issue is defeated by a margin exceeding ¼ of 1%, but not ½ of 1% of the total votes cast</a:t>
            </a:r>
          </a:p>
          <a:p>
            <a:pPr marL="914400" lvl="1" indent="-457200">
              <a:buFont typeface="Arial" panose="020B0604020202020204" pitchFamily="34" charset="0"/>
              <a:buChar char="•"/>
            </a:pPr>
            <a:r>
              <a:rPr lang="en-US" sz="3100" b="0" dirty="0"/>
              <a:t>Petition must be filed within 5 days after the official canvass</a:t>
            </a:r>
          </a:p>
          <a:p>
            <a:pPr marL="914400" lvl="1" indent="-457200">
              <a:buFont typeface="Arial" panose="020B0604020202020204" pitchFamily="34" charset="0"/>
              <a:buChar char="•"/>
            </a:pPr>
            <a:r>
              <a:rPr lang="en-US" sz="3100" b="0" dirty="0"/>
              <a:t>Must post a bond with the election administrator in an amount sufficient to cover all of the costs associated with the recount.</a:t>
            </a:r>
          </a:p>
          <a:p>
            <a:endParaRPr lang="en-US" sz="3000" dirty="0"/>
          </a:p>
        </p:txBody>
      </p:sp>
    </p:spTree>
    <p:extLst>
      <p:ext uri="{BB962C8B-B14F-4D97-AF65-F5344CB8AC3E}">
        <p14:creationId xmlns:p14="http://schemas.microsoft.com/office/powerpoint/2010/main" val="32927330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Canvass and Recounts **</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08820" y="2308813"/>
            <a:ext cx="8926436" cy="4444165"/>
          </a:xfrm>
        </p:spPr>
        <p:txBody>
          <a:bodyPr>
            <a:normAutofit/>
          </a:bodyPr>
          <a:lstStyle/>
          <a:p>
            <a:r>
              <a:rPr lang="en-US" sz="3200" dirty="0"/>
              <a:t>Election Results Other Than a Tie</a:t>
            </a:r>
          </a:p>
          <a:p>
            <a:pPr marL="457200" indent="-457200">
              <a:buFont typeface="Arial" panose="020B0604020202020204" pitchFamily="34" charset="0"/>
              <a:buChar char="•"/>
            </a:pPr>
            <a:r>
              <a:rPr lang="en-US" sz="2800" dirty="0"/>
              <a:t>Trustees find an error affecting the accuracy of the count during canvass of election results</a:t>
            </a:r>
          </a:p>
          <a:p>
            <a:pPr marL="914400" lvl="1" indent="-457200">
              <a:buFont typeface="Arial" panose="020B0604020202020204" pitchFamily="34" charset="0"/>
              <a:buChar char="•"/>
            </a:pPr>
            <a:r>
              <a:rPr lang="en-US" sz="2400" b="0" dirty="0"/>
              <a:t>Petition for recount may be filed immediately</a:t>
            </a:r>
          </a:p>
          <a:p>
            <a:pPr marL="914400" lvl="1" indent="-457200">
              <a:buFont typeface="Arial" panose="020B0604020202020204" pitchFamily="34" charset="0"/>
              <a:buChar char="•"/>
            </a:pPr>
            <a:endParaRPr lang="en-US" sz="3200" dirty="0"/>
          </a:p>
          <a:p>
            <a:r>
              <a:rPr lang="en-US" sz="2400" dirty="0">
                <a:solidFill>
                  <a:schemeClr val="accent1">
                    <a:lumMod val="50000"/>
                  </a:schemeClr>
                </a:solidFill>
              </a:rPr>
              <a:t>NOTE: </a:t>
            </a:r>
            <a:r>
              <a:rPr lang="en-US" sz="2400" dirty="0"/>
              <a:t> Recount should not take place the same day as the canvass of votes to allow the candidate(s) or ballot issue supporter(s) to attend</a:t>
            </a:r>
          </a:p>
        </p:txBody>
      </p:sp>
    </p:spTree>
    <p:extLst>
      <p:ext uri="{BB962C8B-B14F-4D97-AF65-F5344CB8AC3E}">
        <p14:creationId xmlns:p14="http://schemas.microsoft.com/office/powerpoint/2010/main" val="16657756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Canvass and Recounts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Recount Board</a:t>
            </a:r>
          </a:p>
          <a:p>
            <a:pPr marL="457200" indent="-457200">
              <a:buFont typeface="Arial" panose="020B0604020202020204" pitchFamily="34" charset="0"/>
              <a:buChar char="•"/>
            </a:pPr>
            <a:r>
              <a:rPr lang="en-US" sz="2800" dirty="0"/>
              <a:t>Board chair appoints 3 trustees to serve on the recount board (can’t include an incumbent running for re-election)</a:t>
            </a:r>
          </a:p>
          <a:p>
            <a:pPr marL="457200" indent="-457200">
              <a:buFont typeface="Arial" panose="020B0604020202020204" pitchFamily="34" charset="0"/>
              <a:buChar char="•"/>
            </a:pPr>
            <a:r>
              <a:rPr lang="en-US" sz="2800" dirty="0"/>
              <a:t>Recount must be public</a:t>
            </a:r>
          </a:p>
          <a:p>
            <a:pPr marL="457200" indent="-457200">
              <a:buFont typeface="Arial" panose="020B0604020202020204" pitchFamily="34" charset="0"/>
              <a:buChar char="•"/>
            </a:pPr>
            <a:r>
              <a:rPr lang="en-US" sz="2800" dirty="0"/>
              <a:t>Election administrator provides unopened envelope of ballots to recount board</a:t>
            </a:r>
          </a:p>
          <a:p>
            <a:pPr marL="457200" indent="-457200">
              <a:buFont typeface="Arial" panose="020B0604020202020204" pitchFamily="34" charset="0"/>
              <a:buChar char="•"/>
            </a:pPr>
            <a:r>
              <a:rPr lang="en-US" sz="2800" dirty="0"/>
              <a:t>Recount board opens, counts, re-seals ballots and determines a winner</a:t>
            </a:r>
          </a:p>
        </p:txBody>
      </p:sp>
    </p:spTree>
    <p:extLst>
      <p:ext uri="{BB962C8B-B14F-4D97-AF65-F5344CB8AC3E}">
        <p14:creationId xmlns:p14="http://schemas.microsoft.com/office/powerpoint/2010/main" val="35938057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What’s Next? **</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61983" y="2563995"/>
            <a:ext cx="8926436" cy="4444165"/>
          </a:xfrm>
        </p:spPr>
        <p:txBody>
          <a:bodyPr>
            <a:normAutofit/>
          </a:bodyPr>
          <a:lstStyle/>
          <a:p>
            <a:r>
              <a:rPr lang="en-US" sz="3200" dirty="0"/>
              <a:t>Request For County To Conduct Election</a:t>
            </a:r>
          </a:p>
          <a:p>
            <a:pPr marL="457200" indent="-457200">
              <a:buFont typeface="Arial" panose="020B0604020202020204" pitchFamily="34" charset="0"/>
              <a:buChar char="•"/>
            </a:pPr>
            <a:r>
              <a:rPr lang="en-US" sz="2800" dirty="0"/>
              <a:t>Must be made by June 1</a:t>
            </a:r>
          </a:p>
          <a:p>
            <a:pPr marL="457200" indent="-457200">
              <a:buFont typeface="Arial" panose="020B0604020202020204" pitchFamily="34" charset="0"/>
              <a:buChar char="•"/>
            </a:pPr>
            <a:r>
              <a:rPr lang="en-US" sz="2800" dirty="0"/>
              <a:t>Must be made by resolution of board of trustees</a:t>
            </a:r>
          </a:p>
        </p:txBody>
      </p:sp>
    </p:spTree>
    <p:extLst>
      <p:ext uri="{BB962C8B-B14F-4D97-AF65-F5344CB8AC3E}">
        <p14:creationId xmlns:p14="http://schemas.microsoft.com/office/powerpoint/2010/main" val="281803705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7923303" cy="805358"/>
          </a:xfrm>
        </p:spPr>
        <p:txBody>
          <a:bodyPr>
            <a:normAutofit/>
          </a:bodyPr>
          <a:lstStyle/>
          <a:p>
            <a:r>
              <a:rPr lang="en-US" dirty="0"/>
              <a:t>What’s Next? ** </a:t>
            </a:r>
          </a:p>
        </p:txBody>
      </p:sp>
      <p:graphicFrame>
        <p:nvGraphicFramePr>
          <p:cNvPr id="7" name="Table 7">
            <a:extLst>
              <a:ext uri="{FF2B5EF4-FFF2-40B4-BE49-F238E27FC236}">
                <a16:creationId xmlns:a16="http://schemas.microsoft.com/office/drawing/2014/main" id="{F76A3C24-9879-4350-88C3-D785921D06AA}"/>
              </a:ext>
            </a:extLst>
          </p:cNvPr>
          <p:cNvGraphicFramePr>
            <a:graphicFrameLocks noGrp="1"/>
          </p:cNvGraphicFramePr>
          <p:nvPr>
            <p:ph sz="half" idx="2"/>
            <p:extLst>
              <p:ext uri="{D42A27DB-BD31-4B8C-83A1-F6EECF244321}">
                <p14:modId xmlns:p14="http://schemas.microsoft.com/office/powerpoint/2010/main" val="3469414799"/>
              </p:ext>
            </p:extLst>
          </p:nvPr>
        </p:nvGraphicFramePr>
        <p:xfrm>
          <a:off x="2264735" y="2194068"/>
          <a:ext cx="8884529" cy="3903564"/>
        </p:xfrm>
        <a:graphic>
          <a:graphicData uri="http://schemas.openxmlformats.org/drawingml/2006/table">
            <a:tbl>
              <a:tblPr firstRow="1" bandRow="1">
                <a:tableStyleId>{5C22544A-7EE6-4342-B048-85BDC9FD1C3A}</a:tableStyleId>
              </a:tblPr>
              <a:tblGrid>
                <a:gridCol w="4367172">
                  <a:extLst>
                    <a:ext uri="{9D8B030D-6E8A-4147-A177-3AD203B41FA5}">
                      <a16:colId xmlns:a16="http://schemas.microsoft.com/office/drawing/2014/main" val="1104466196"/>
                    </a:ext>
                  </a:extLst>
                </a:gridCol>
                <a:gridCol w="4517357">
                  <a:extLst>
                    <a:ext uri="{9D8B030D-6E8A-4147-A177-3AD203B41FA5}">
                      <a16:colId xmlns:a16="http://schemas.microsoft.com/office/drawing/2014/main" val="4021594378"/>
                    </a:ext>
                  </a:extLst>
                </a:gridCol>
              </a:tblGrid>
              <a:tr h="345931">
                <a:tc gridSpan="2">
                  <a:txBody>
                    <a:bodyPr/>
                    <a:lstStyle/>
                    <a:p>
                      <a:pPr algn="ctr"/>
                      <a:r>
                        <a:rPr lang="en-US" sz="2400" dirty="0"/>
                        <a:t>School Election Records Retention</a:t>
                      </a:r>
                    </a:p>
                  </a:txBody>
                  <a:tcPr>
                    <a:solidFill>
                      <a:schemeClr val="accent1">
                        <a:lumMod val="50000"/>
                      </a:schemeClr>
                    </a:solidFill>
                  </a:tcPr>
                </a:tc>
                <a:tc hMerge="1">
                  <a:txBody>
                    <a:bodyPr/>
                    <a:lstStyle/>
                    <a:p>
                      <a:r>
                        <a:rPr lang="en-US" dirty="0"/>
                        <a:t>Deadline</a:t>
                      </a:r>
                    </a:p>
                  </a:txBody>
                  <a:tcPr>
                    <a:solidFill>
                      <a:schemeClr val="accent1">
                        <a:lumMod val="50000"/>
                      </a:schemeClr>
                    </a:solidFill>
                  </a:tcPr>
                </a:tc>
                <a:extLst>
                  <a:ext uri="{0D108BD9-81ED-4DB2-BD59-A6C34878D82A}">
                    <a16:rowId xmlns:a16="http://schemas.microsoft.com/office/drawing/2014/main" val="3243142469"/>
                  </a:ext>
                </a:extLst>
              </a:tr>
              <a:tr h="1144233">
                <a:tc>
                  <a:txBody>
                    <a:bodyPr/>
                    <a:lstStyle/>
                    <a:p>
                      <a:r>
                        <a:rPr lang="en-US" sz="2000" dirty="0"/>
                        <a:t>Voted ballots, detached stubs, unvoted ballots, unused ballots (in unopened packages)</a:t>
                      </a:r>
                    </a:p>
                  </a:txBody>
                  <a:tcPr/>
                </a:tc>
                <a:tc>
                  <a:txBody>
                    <a:bodyPr/>
                    <a:lstStyle/>
                    <a:p>
                      <a:pPr marL="285750" indent="-285750">
                        <a:buFont typeface="Arial" panose="020B0604020202020204" pitchFamily="34" charset="0"/>
                        <a:buChar char="•"/>
                      </a:pPr>
                      <a:r>
                        <a:rPr lang="en-US" sz="2000" dirty="0"/>
                        <a:t>12 months, or until any court case involving the election is resolved (whichever is longer); </a:t>
                      </a:r>
                    </a:p>
                    <a:p>
                      <a:pPr marL="285750" indent="-285750">
                        <a:buFont typeface="Arial" panose="020B0604020202020204" pitchFamily="34" charset="0"/>
                        <a:buChar char="•"/>
                      </a:pPr>
                      <a:r>
                        <a:rPr lang="en-US" sz="2000" dirty="0"/>
                        <a:t>Destroy unopened</a:t>
                      </a:r>
                    </a:p>
                  </a:txBody>
                  <a:tcPr/>
                </a:tc>
                <a:extLst>
                  <a:ext uri="{0D108BD9-81ED-4DB2-BD59-A6C34878D82A}">
                    <a16:rowId xmlns:a16="http://schemas.microsoft.com/office/drawing/2014/main" val="1770029889"/>
                  </a:ext>
                </a:extLst>
              </a:tr>
              <a:tr h="590752">
                <a:tc>
                  <a:txBody>
                    <a:bodyPr/>
                    <a:lstStyle/>
                    <a:p>
                      <a:r>
                        <a:rPr lang="en-US" sz="2000" dirty="0"/>
                        <a:t>Poll books, registers, tally sheets</a:t>
                      </a:r>
                    </a:p>
                  </a:txBody>
                  <a:tcPr/>
                </a:tc>
                <a:tc>
                  <a:txBody>
                    <a:bodyPr/>
                    <a:lstStyle/>
                    <a:p>
                      <a:r>
                        <a:rPr lang="en-US" sz="2000" dirty="0"/>
                        <a:t>4 years</a:t>
                      </a:r>
                    </a:p>
                  </a:txBody>
                  <a:tcPr/>
                </a:tc>
                <a:extLst>
                  <a:ext uri="{0D108BD9-81ED-4DB2-BD59-A6C34878D82A}">
                    <a16:rowId xmlns:a16="http://schemas.microsoft.com/office/drawing/2014/main" val="3717791404"/>
                  </a:ext>
                </a:extLst>
              </a:tr>
              <a:tr h="612032">
                <a:tc>
                  <a:txBody>
                    <a:bodyPr/>
                    <a:lstStyle/>
                    <a:p>
                      <a:r>
                        <a:rPr lang="en-US" sz="2000" dirty="0"/>
                        <a:t>Election results (“abstracts”)</a:t>
                      </a:r>
                    </a:p>
                  </a:txBody>
                  <a:tcPr/>
                </a:tc>
                <a:tc>
                  <a:txBody>
                    <a:bodyPr/>
                    <a:lstStyle/>
                    <a:p>
                      <a:r>
                        <a:rPr lang="en-US" sz="2000" dirty="0"/>
                        <a:t>Permanent (as part of board minutes or in a separate book)</a:t>
                      </a:r>
                    </a:p>
                  </a:txBody>
                  <a:tcPr/>
                </a:tc>
                <a:extLst>
                  <a:ext uri="{0D108BD9-81ED-4DB2-BD59-A6C34878D82A}">
                    <a16:rowId xmlns:a16="http://schemas.microsoft.com/office/drawing/2014/main" val="1443206747"/>
                  </a:ext>
                </a:extLst>
              </a:tr>
              <a:tr h="843932">
                <a:tc>
                  <a:txBody>
                    <a:bodyPr/>
                    <a:lstStyle/>
                    <a:p>
                      <a:r>
                        <a:rPr lang="en-US" sz="2000" dirty="0"/>
                        <a:t>All other election records</a:t>
                      </a:r>
                    </a:p>
                  </a:txBody>
                  <a:tcPr/>
                </a:tc>
                <a:tc>
                  <a:txBody>
                    <a:bodyPr/>
                    <a:lstStyle/>
                    <a:p>
                      <a:r>
                        <a:rPr lang="en-US" sz="2000" dirty="0"/>
                        <a:t>At least one year</a:t>
                      </a:r>
                    </a:p>
                  </a:txBody>
                  <a:tcPr/>
                </a:tc>
                <a:extLst>
                  <a:ext uri="{0D108BD9-81ED-4DB2-BD59-A6C34878D82A}">
                    <a16:rowId xmlns:a16="http://schemas.microsoft.com/office/drawing/2014/main" val="2155344999"/>
                  </a:ext>
                </a:extLst>
              </a:tr>
            </a:tbl>
          </a:graphicData>
        </a:graphic>
      </p:graphicFrame>
    </p:spTree>
    <p:extLst>
      <p:ext uri="{BB962C8B-B14F-4D97-AF65-F5344CB8AC3E}">
        <p14:creationId xmlns:p14="http://schemas.microsoft.com/office/powerpoint/2010/main" val="167630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4"/>
            <a:ext cx="6351177" cy="532642"/>
          </a:xfrm>
        </p:spPr>
        <p:txBody>
          <a:bodyPr>
            <a:noAutofit/>
          </a:bodyPr>
          <a:lstStyle/>
          <a:p>
            <a:r>
              <a:rPr lang="en-US" dirty="0"/>
              <a:t>Other School Elections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6135110" cy="914901"/>
          </a:xfrm>
        </p:spPr>
        <p:txBody>
          <a:bodyPr>
            <a:normAutofit/>
          </a:bodyPr>
          <a:lstStyle/>
          <a:p>
            <a:pPr marL="0" indent="0">
              <a:buNone/>
            </a:pPr>
            <a:r>
              <a:rPr lang="en-US" sz="3200" dirty="0"/>
              <a:t>See Section XII of School Election Manual</a:t>
            </a:r>
          </a:p>
        </p:txBody>
      </p:sp>
      <p:sp>
        <p:nvSpPr>
          <p:cNvPr id="5" name="Content Placeholder 4">
            <a:extLst>
              <a:ext uri="{FF2B5EF4-FFF2-40B4-BE49-F238E27FC236}">
                <a16:creationId xmlns:a16="http://schemas.microsoft.com/office/drawing/2014/main" id="{0B4B9306-DDC0-AD4F-A9C2-739C6AEB0172}"/>
              </a:ext>
            </a:extLst>
          </p:cNvPr>
          <p:cNvSpPr>
            <a:spLocks noGrp="1"/>
          </p:cNvSpPr>
          <p:nvPr>
            <p:ph sz="half" idx="2"/>
          </p:nvPr>
        </p:nvSpPr>
        <p:spPr>
          <a:xfrm>
            <a:off x="2677277" y="3110411"/>
            <a:ext cx="3866148" cy="3003885"/>
          </a:xfrm>
        </p:spPr>
        <p:txBody>
          <a:bodyPr>
            <a:noAutofit/>
          </a:bodyPr>
          <a:lstStyle/>
          <a:p>
            <a:r>
              <a:rPr lang="en-US" sz="2000" dirty="0"/>
              <a:t>Building Reserve Fund Levy</a:t>
            </a:r>
          </a:p>
          <a:p>
            <a:r>
              <a:rPr lang="en-US" sz="2000" dirty="0"/>
              <a:t>Technology Fund Levy</a:t>
            </a:r>
          </a:p>
          <a:p>
            <a:r>
              <a:rPr lang="en-US" sz="2000" dirty="0"/>
              <a:t>District Consolidation/Annexation</a:t>
            </a:r>
          </a:p>
          <a:p>
            <a:r>
              <a:rPr lang="en-US" sz="2000" dirty="0"/>
              <a:t>Creation or Dissolution of a Joint District</a:t>
            </a:r>
          </a:p>
          <a:p>
            <a:r>
              <a:rPr lang="en-US" sz="2000" dirty="0"/>
              <a:t>Opening a Junior High when the High School Operates a County High School</a:t>
            </a:r>
          </a:p>
        </p:txBody>
      </p:sp>
      <p:sp>
        <p:nvSpPr>
          <p:cNvPr id="7" name="Content Placeholder 4">
            <a:extLst>
              <a:ext uri="{FF2B5EF4-FFF2-40B4-BE49-F238E27FC236}">
                <a16:creationId xmlns:a16="http://schemas.microsoft.com/office/drawing/2014/main" id="{8DC58FA8-74EE-438A-997B-371C9E3313AA}"/>
              </a:ext>
            </a:extLst>
          </p:cNvPr>
          <p:cNvSpPr txBox="1">
            <a:spLocks/>
          </p:cNvSpPr>
          <p:nvPr/>
        </p:nvSpPr>
        <p:spPr>
          <a:xfrm>
            <a:off x="6543425" y="3110411"/>
            <a:ext cx="4700337" cy="2646949"/>
          </a:xfrm>
          <a:prstGeom prst="rect">
            <a:avLst/>
          </a:prstGeom>
        </p:spPr>
        <p:txBody>
          <a:bodyPr vert="horz" lIns="0" tIns="0" rIns="0" bIns="0" rtlCol="0" anchor="t" anchorCtr="0">
            <a:no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County High School Unification</a:t>
            </a:r>
          </a:p>
          <a:p>
            <a:r>
              <a:rPr lang="en-US" sz="2000" dirty="0"/>
              <a:t>Joint Interstate School Agreements</a:t>
            </a:r>
          </a:p>
          <a:p>
            <a:r>
              <a:rPr lang="en-US" sz="2000" dirty="0"/>
              <a:t>Transfers from a Budgeted Fund to another Budgeted Fund</a:t>
            </a:r>
          </a:p>
          <a:p>
            <a:r>
              <a:rPr lang="en-US" sz="2000" dirty="0"/>
              <a:t>School Flexibility Fund Levy</a:t>
            </a:r>
          </a:p>
          <a:p>
            <a:r>
              <a:rPr lang="en-US" sz="2000" dirty="0"/>
              <a:t>Acquiring Real Property</a:t>
            </a:r>
          </a:p>
          <a:p>
            <a:r>
              <a:rPr lang="en-US" sz="2000" dirty="0"/>
              <a:t>School Safety Levy (NEW)</a:t>
            </a:r>
          </a:p>
          <a:p>
            <a:pPr marL="0" indent="0">
              <a:buFont typeface="Wingdings" pitchFamily="2" charset="2"/>
              <a:buNone/>
            </a:pPr>
            <a:endParaRPr lang="en-US" sz="1800" dirty="0"/>
          </a:p>
          <a:p>
            <a:endParaRPr lang="en-US" sz="1800" dirty="0"/>
          </a:p>
        </p:txBody>
      </p:sp>
    </p:spTree>
    <p:extLst>
      <p:ext uri="{BB962C8B-B14F-4D97-AF65-F5344CB8AC3E}">
        <p14:creationId xmlns:p14="http://schemas.microsoft.com/office/powerpoint/2010/main" val="353807460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en-US" dirty="0"/>
              <a:t>Questions?</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64023" y="2417700"/>
            <a:ext cx="4572001" cy="2651605"/>
          </a:xfrm>
        </p:spPr>
        <p:txBody>
          <a:bodyPr/>
          <a:lstStyle/>
          <a:p>
            <a:r>
              <a:rPr lang="en-US" sz="3200" dirty="0"/>
              <a:t>Feel free to unmute your microphones or post any questions in the chat at this time!</a:t>
            </a:r>
          </a:p>
        </p:txBody>
      </p:sp>
      <p:pic>
        <p:nvPicPr>
          <p:cNvPr id="1032" name="Picture 8" descr="FAQs - Frequently Asked Questions. Please find answers to several FAQs">
            <a:extLst>
              <a:ext uri="{FF2B5EF4-FFF2-40B4-BE49-F238E27FC236}">
                <a16:creationId xmlns:a16="http://schemas.microsoft.com/office/drawing/2014/main" id="{6F69CF09-6D35-44AF-A180-168A634EF02D}"/>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9141" r="1914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892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708D1C-58C5-4288-A14F-8D507E42AFE9}"/>
              </a:ext>
            </a:extLst>
          </p:cNvPr>
          <p:cNvSpPr>
            <a:spLocks noGrp="1"/>
          </p:cNvSpPr>
          <p:nvPr>
            <p:ph type="title"/>
          </p:nvPr>
        </p:nvSpPr>
        <p:spPr>
          <a:xfrm>
            <a:off x="3107148" y="2726913"/>
            <a:ext cx="4941477" cy="610863"/>
          </a:xfrm>
        </p:spPr>
        <p:txBody>
          <a:bodyPr>
            <a:normAutofit fontScale="90000"/>
          </a:bodyPr>
          <a:lstStyle/>
          <a:p>
            <a:r>
              <a:rPr lang="en-US" dirty="0"/>
              <a:t>END OF MODULE 03.</a:t>
            </a:r>
          </a:p>
        </p:txBody>
      </p:sp>
    </p:spTree>
    <p:extLst>
      <p:ext uri="{BB962C8B-B14F-4D97-AF65-F5344CB8AC3E}">
        <p14:creationId xmlns:p14="http://schemas.microsoft.com/office/powerpoint/2010/main" val="184363827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708D1C-58C5-4288-A14F-8D507E42AFE9}"/>
              </a:ext>
            </a:extLst>
          </p:cNvPr>
          <p:cNvSpPr>
            <a:spLocks noGrp="1"/>
          </p:cNvSpPr>
          <p:nvPr>
            <p:ph type="title"/>
          </p:nvPr>
        </p:nvSpPr>
        <p:spPr>
          <a:xfrm>
            <a:off x="3572370" y="5173333"/>
            <a:ext cx="8330873" cy="1684667"/>
          </a:xfrm>
        </p:spPr>
        <p:txBody>
          <a:bodyPr>
            <a:normAutofit fontScale="90000"/>
          </a:bodyPr>
          <a:lstStyle/>
          <a:p>
            <a:r>
              <a:rPr lang="en-US" dirty="0"/>
              <a:t>Denise Williams </a:t>
            </a:r>
            <a:br>
              <a:rPr lang="en-US" dirty="0"/>
            </a:br>
            <a:r>
              <a:rPr lang="en-US" dirty="0">
                <a:hlinkClick r:id="rId2"/>
              </a:rPr>
              <a:t>dwilliams@masbo.com</a:t>
            </a:r>
            <a:br>
              <a:rPr lang="en-US" dirty="0"/>
            </a:br>
            <a:r>
              <a:rPr lang="en-US" dirty="0"/>
              <a:t>(406) 461-3659</a:t>
            </a:r>
            <a:br>
              <a:rPr lang="en-US" dirty="0"/>
            </a:br>
            <a:br>
              <a:rPr lang="en-US" dirty="0"/>
            </a:br>
            <a:r>
              <a:rPr lang="en-US" dirty="0"/>
              <a:t>Nicole Thuotte</a:t>
            </a:r>
            <a:br>
              <a:rPr lang="en-US" dirty="0"/>
            </a:br>
            <a:r>
              <a:rPr lang="en-US" dirty="0">
                <a:hlinkClick r:id="rId3"/>
              </a:rPr>
              <a:t>nthuotte@mt.gov</a:t>
            </a:r>
            <a:br>
              <a:rPr lang="en-US" dirty="0"/>
            </a:br>
            <a:r>
              <a:rPr lang="en-US" dirty="0"/>
              <a:t>(406) 444-4524</a:t>
            </a:r>
            <a:br>
              <a:rPr lang="en-US" dirty="0"/>
            </a:br>
            <a:endParaRPr lang="en-US" dirty="0"/>
          </a:p>
        </p:txBody>
      </p:sp>
      <p:sp>
        <p:nvSpPr>
          <p:cNvPr id="3" name="Title 2">
            <a:extLst>
              <a:ext uri="{FF2B5EF4-FFF2-40B4-BE49-F238E27FC236}">
                <a16:creationId xmlns:a16="http://schemas.microsoft.com/office/drawing/2014/main" id="{069DB8B6-CD6B-41CA-8E43-D7F8618048CC}"/>
              </a:ext>
            </a:extLst>
          </p:cNvPr>
          <p:cNvSpPr txBox="1">
            <a:spLocks/>
          </p:cNvSpPr>
          <p:nvPr/>
        </p:nvSpPr>
        <p:spPr>
          <a:xfrm>
            <a:off x="964023" y="879063"/>
            <a:ext cx="4941477"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Contacts</a:t>
            </a:r>
          </a:p>
        </p:txBody>
      </p:sp>
    </p:spTree>
    <p:extLst>
      <p:ext uri="{BB962C8B-B14F-4D97-AF65-F5344CB8AC3E}">
        <p14:creationId xmlns:p14="http://schemas.microsoft.com/office/powerpoint/2010/main" val="2680218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4"/>
            <a:ext cx="8821661" cy="420348"/>
          </a:xfrm>
        </p:spPr>
        <p:txBody>
          <a:bodyPr>
            <a:noAutofit/>
          </a:bodyPr>
          <a:lstStyle/>
          <a:p>
            <a:r>
              <a:rPr lang="en-US" dirty="0"/>
              <a:t>Voted v. Permissive Levies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6135110" cy="3112671"/>
          </a:xfrm>
        </p:spPr>
        <p:txBody>
          <a:bodyPr>
            <a:normAutofit fontScale="55000" lnSpcReduction="20000"/>
          </a:bodyPr>
          <a:lstStyle/>
          <a:p>
            <a:pPr marL="457200" indent="-457200">
              <a:buFont typeface="Arial" panose="020B0604020202020204" pitchFamily="34" charset="0"/>
              <a:buChar char="•"/>
            </a:pPr>
            <a:r>
              <a:rPr lang="en-US" sz="5800" dirty="0"/>
              <a:t>Voted levies require an election</a:t>
            </a:r>
          </a:p>
          <a:p>
            <a:pPr marL="914400" lvl="1" indent="-457200">
              <a:buFont typeface="Arial" panose="020B0604020202020204" pitchFamily="34" charset="0"/>
              <a:buChar char="•"/>
            </a:pPr>
            <a:r>
              <a:rPr lang="en-US" sz="4400" b="0" dirty="0"/>
              <a:t>Most are limited in duration</a:t>
            </a:r>
          </a:p>
          <a:p>
            <a:pPr marL="914400" lvl="1" indent="-457200">
              <a:buFont typeface="Arial" panose="020B0604020202020204" pitchFamily="34" charset="0"/>
              <a:buChar char="•"/>
            </a:pPr>
            <a:r>
              <a:rPr lang="en-US" sz="4400" b="0" dirty="0"/>
              <a:t>For a specific purpose</a:t>
            </a:r>
          </a:p>
          <a:p>
            <a:pPr marL="457200" indent="-457200">
              <a:buFont typeface="Arial" panose="020B0604020202020204" pitchFamily="34" charset="0"/>
              <a:buChar char="•"/>
            </a:pPr>
            <a:r>
              <a:rPr lang="en-US" sz="5800" dirty="0"/>
              <a:t>Permissive levies do not require an election</a:t>
            </a:r>
          </a:p>
          <a:p>
            <a:pPr marL="914400" lvl="1" indent="-457200">
              <a:buFont typeface="Arial" panose="020B0604020202020204" pitchFamily="34" charset="0"/>
              <a:buChar char="•"/>
            </a:pPr>
            <a:r>
              <a:rPr lang="en-US" sz="4400" b="0" dirty="0"/>
              <a:t>Annual levies</a:t>
            </a:r>
          </a:p>
          <a:p>
            <a:pPr marL="914400" lvl="1" indent="-457200">
              <a:buFont typeface="Arial" panose="020B0604020202020204" pitchFamily="34" charset="0"/>
              <a:buChar char="•"/>
            </a:pPr>
            <a:r>
              <a:rPr lang="en-US" sz="4400" b="0" dirty="0"/>
              <a:t>For a specific purpose outlined in statute</a:t>
            </a:r>
          </a:p>
          <a:p>
            <a:pPr marL="914400" lvl="1" indent="-457200">
              <a:buFont typeface="Arial" panose="020B0604020202020204" pitchFamily="34" charset="0"/>
              <a:buChar char="•"/>
            </a:pPr>
            <a:endParaRPr lang="en-US" sz="3600" b="0" dirty="0"/>
          </a:p>
        </p:txBody>
      </p:sp>
    </p:spTree>
    <p:extLst>
      <p:ext uri="{BB962C8B-B14F-4D97-AF65-F5344CB8AC3E}">
        <p14:creationId xmlns:p14="http://schemas.microsoft.com/office/powerpoint/2010/main" val="2068262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964023" y="336884"/>
            <a:ext cx="8244145" cy="1116498"/>
          </a:xfrm>
        </p:spPr>
        <p:txBody>
          <a:bodyPr>
            <a:normAutofit/>
          </a:bodyPr>
          <a:lstStyle/>
          <a:p>
            <a:r>
              <a:rPr lang="en-US" dirty="0"/>
              <a:t>Permissive Levies</a:t>
            </a:r>
          </a:p>
        </p:txBody>
      </p:sp>
      <p:sp>
        <p:nvSpPr>
          <p:cNvPr id="45" name="Text Placeholder 44">
            <a:extLst>
              <a:ext uri="{FF2B5EF4-FFF2-40B4-BE49-F238E27FC236}">
                <a16:creationId xmlns:a16="http://schemas.microsoft.com/office/drawing/2014/main" id="{803A1E73-C790-447A-974F-B3ADB50149F7}"/>
              </a:ext>
            </a:extLst>
          </p:cNvPr>
          <p:cNvSpPr>
            <a:spLocks noGrp="1"/>
          </p:cNvSpPr>
          <p:nvPr>
            <p:ph type="body" sz="quarter" idx="12"/>
          </p:nvPr>
        </p:nvSpPr>
        <p:spPr/>
        <p:txBody>
          <a:bodyPr/>
          <a:lstStyle/>
          <a:p>
            <a:r>
              <a:rPr lang="en-US" sz="2400" dirty="0"/>
              <a:t>Transportation</a:t>
            </a:r>
          </a:p>
        </p:txBody>
      </p:sp>
      <p:sp>
        <p:nvSpPr>
          <p:cNvPr id="44" name="Text Placeholder 43">
            <a:extLst>
              <a:ext uri="{FF2B5EF4-FFF2-40B4-BE49-F238E27FC236}">
                <a16:creationId xmlns:a16="http://schemas.microsoft.com/office/drawing/2014/main" id="{906E4DF9-127F-4650-8BAA-2521A37885B0}"/>
              </a:ext>
            </a:extLst>
          </p:cNvPr>
          <p:cNvSpPr>
            <a:spLocks noGrp="1"/>
          </p:cNvSpPr>
          <p:nvPr>
            <p:ph type="body" sz="quarter" idx="10"/>
          </p:nvPr>
        </p:nvSpPr>
        <p:spPr/>
        <p:txBody>
          <a:bodyPr/>
          <a:lstStyle/>
          <a:p>
            <a:r>
              <a:rPr lang="en-US" sz="2000" dirty="0"/>
              <a:t>Costs of home to school transportation under 20-10-143, MCA</a:t>
            </a:r>
          </a:p>
        </p:txBody>
      </p:sp>
      <p:sp>
        <p:nvSpPr>
          <p:cNvPr id="47" name="Text Placeholder 46">
            <a:extLst>
              <a:ext uri="{FF2B5EF4-FFF2-40B4-BE49-F238E27FC236}">
                <a16:creationId xmlns:a16="http://schemas.microsoft.com/office/drawing/2014/main" id="{DDA232CE-EB44-41DD-920C-AEDD5C33D2A5}"/>
              </a:ext>
            </a:extLst>
          </p:cNvPr>
          <p:cNvSpPr>
            <a:spLocks noGrp="1"/>
          </p:cNvSpPr>
          <p:nvPr>
            <p:ph type="body" sz="quarter" idx="14"/>
          </p:nvPr>
        </p:nvSpPr>
        <p:spPr/>
        <p:txBody>
          <a:bodyPr/>
          <a:lstStyle/>
          <a:p>
            <a:r>
              <a:rPr lang="en-US" sz="2400" dirty="0"/>
              <a:t>Tuition</a:t>
            </a:r>
          </a:p>
        </p:txBody>
      </p:sp>
      <p:sp>
        <p:nvSpPr>
          <p:cNvPr id="46" name="Text Placeholder 45">
            <a:extLst>
              <a:ext uri="{FF2B5EF4-FFF2-40B4-BE49-F238E27FC236}">
                <a16:creationId xmlns:a16="http://schemas.microsoft.com/office/drawing/2014/main" id="{A09D80D2-95FB-43C6-96F8-7EF7737C28BA}"/>
              </a:ext>
            </a:extLst>
          </p:cNvPr>
          <p:cNvSpPr>
            <a:spLocks noGrp="1"/>
          </p:cNvSpPr>
          <p:nvPr>
            <p:ph type="body" sz="quarter" idx="13"/>
          </p:nvPr>
        </p:nvSpPr>
        <p:spPr/>
        <p:txBody>
          <a:bodyPr/>
          <a:lstStyle/>
          <a:p>
            <a:r>
              <a:rPr lang="en-US" sz="2000" dirty="0"/>
              <a:t>In district special education (levied by student) under 20-5-324, MCA</a:t>
            </a:r>
          </a:p>
        </p:txBody>
      </p:sp>
      <p:sp>
        <p:nvSpPr>
          <p:cNvPr id="49" name="Text Placeholder 48">
            <a:extLst>
              <a:ext uri="{FF2B5EF4-FFF2-40B4-BE49-F238E27FC236}">
                <a16:creationId xmlns:a16="http://schemas.microsoft.com/office/drawing/2014/main" id="{ED796758-F31D-4250-A439-D6DE9523C88B}"/>
              </a:ext>
            </a:extLst>
          </p:cNvPr>
          <p:cNvSpPr>
            <a:spLocks noGrp="1"/>
          </p:cNvSpPr>
          <p:nvPr>
            <p:ph type="body" sz="quarter" idx="16"/>
          </p:nvPr>
        </p:nvSpPr>
        <p:spPr/>
        <p:txBody>
          <a:bodyPr/>
          <a:lstStyle/>
          <a:p>
            <a:r>
              <a:rPr lang="en-US" sz="2400" dirty="0"/>
              <a:t>Building Reserve</a:t>
            </a:r>
          </a:p>
        </p:txBody>
      </p:sp>
      <p:sp>
        <p:nvSpPr>
          <p:cNvPr id="48" name="Text Placeholder 47">
            <a:extLst>
              <a:ext uri="{FF2B5EF4-FFF2-40B4-BE49-F238E27FC236}">
                <a16:creationId xmlns:a16="http://schemas.microsoft.com/office/drawing/2014/main" id="{CEBFC0C0-C506-47F0-AE21-8A46DB86644A}"/>
              </a:ext>
            </a:extLst>
          </p:cNvPr>
          <p:cNvSpPr>
            <a:spLocks noGrp="1"/>
          </p:cNvSpPr>
          <p:nvPr>
            <p:ph type="body" sz="quarter" idx="15"/>
          </p:nvPr>
        </p:nvSpPr>
        <p:spPr/>
        <p:txBody>
          <a:bodyPr/>
          <a:lstStyle/>
          <a:p>
            <a:r>
              <a:rPr lang="en-US" sz="2000" dirty="0"/>
              <a:t>Limited to $15,000 ($30,000 for a K-12) plus the product of $100 times the prior year budgeted ANB, not to exceed 10 mills (20 for a K12) under 20-9-502, MCA.</a:t>
            </a:r>
          </a:p>
        </p:txBody>
      </p:sp>
      <p:sp>
        <p:nvSpPr>
          <p:cNvPr id="51" name="Text Placeholder 50">
            <a:extLst>
              <a:ext uri="{FF2B5EF4-FFF2-40B4-BE49-F238E27FC236}">
                <a16:creationId xmlns:a16="http://schemas.microsoft.com/office/drawing/2014/main" id="{D582AC9C-B267-4C04-9E50-051DE433538C}"/>
              </a:ext>
            </a:extLst>
          </p:cNvPr>
          <p:cNvSpPr>
            <a:spLocks noGrp="1"/>
          </p:cNvSpPr>
          <p:nvPr>
            <p:ph type="body" sz="quarter" idx="18"/>
          </p:nvPr>
        </p:nvSpPr>
        <p:spPr>
          <a:xfrm>
            <a:off x="6399645" y="1868756"/>
            <a:ext cx="4838700" cy="315915"/>
          </a:xfrm>
        </p:spPr>
        <p:txBody>
          <a:bodyPr/>
          <a:lstStyle/>
          <a:p>
            <a:r>
              <a:rPr lang="en-US" sz="2400" dirty="0"/>
              <a:t>Adult Education</a:t>
            </a:r>
          </a:p>
        </p:txBody>
      </p:sp>
      <p:sp>
        <p:nvSpPr>
          <p:cNvPr id="50" name="Text Placeholder 49">
            <a:extLst>
              <a:ext uri="{FF2B5EF4-FFF2-40B4-BE49-F238E27FC236}">
                <a16:creationId xmlns:a16="http://schemas.microsoft.com/office/drawing/2014/main" id="{C60A09F8-DA84-487F-81AC-337BE4A9F35B}"/>
              </a:ext>
            </a:extLst>
          </p:cNvPr>
          <p:cNvSpPr>
            <a:spLocks noGrp="1"/>
          </p:cNvSpPr>
          <p:nvPr>
            <p:ph type="body" sz="quarter" idx="17"/>
          </p:nvPr>
        </p:nvSpPr>
        <p:spPr>
          <a:xfrm>
            <a:off x="6399645" y="2360455"/>
            <a:ext cx="4838700" cy="574318"/>
          </a:xfrm>
        </p:spPr>
        <p:txBody>
          <a:bodyPr/>
          <a:lstStyle/>
          <a:p>
            <a:r>
              <a:rPr lang="en-US" sz="2000" dirty="0"/>
              <a:t>Adult education programs, basic education programs, and 25% match for Advanced Opportunities expenditures under 20-7-1506, MCA</a:t>
            </a:r>
          </a:p>
        </p:txBody>
      </p:sp>
      <p:sp>
        <p:nvSpPr>
          <p:cNvPr id="53" name="Text Placeholder 52">
            <a:extLst>
              <a:ext uri="{FF2B5EF4-FFF2-40B4-BE49-F238E27FC236}">
                <a16:creationId xmlns:a16="http://schemas.microsoft.com/office/drawing/2014/main" id="{A1B673DD-4FEC-4191-8446-77B89805FF2B}"/>
              </a:ext>
            </a:extLst>
          </p:cNvPr>
          <p:cNvSpPr>
            <a:spLocks noGrp="1"/>
          </p:cNvSpPr>
          <p:nvPr>
            <p:ph type="body" sz="quarter" idx="20"/>
          </p:nvPr>
        </p:nvSpPr>
        <p:spPr>
          <a:xfrm>
            <a:off x="6399645" y="3628899"/>
            <a:ext cx="4838700" cy="315915"/>
          </a:xfrm>
        </p:spPr>
        <p:txBody>
          <a:bodyPr/>
          <a:lstStyle/>
          <a:p>
            <a:r>
              <a:rPr lang="en-US" sz="2400" dirty="0"/>
              <a:t>Flexibility</a:t>
            </a:r>
          </a:p>
        </p:txBody>
      </p:sp>
      <p:sp>
        <p:nvSpPr>
          <p:cNvPr id="52" name="Text Placeholder 51">
            <a:extLst>
              <a:ext uri="{FF2B5EF4-FFF2-40B4-BE49-F238E27FC236}">
                <a16:creationId xmlns:a16="http://schemas.microsoft.com/office/drawing/2014/main" id="{1E84004F-53E7-47E5-A493-1980475C42D4}"/>
              </a:ext>
            </a:extLst>
          </p:cNvPr>
          <p:cNvSpPr>
            <a:spLocks noGrp="1"/>
          </p:cNvSpPr>
          <p:nvPr>
            <p:ph type="body" sz="quarter" idx="19"/>
          </p:nvPr>
        </p:nvSpPr>
        <p:spPr>
          <a:xfrm>
            <a:off x="6399647" y="4107109"/>
            <a:ext cx="4838700" cy="908340"/>
          </a:xfrm>
        </p:spPr>
        <p:txBody>
          <a:bodyPr/>
          <a:lstStyle/>
          <a:p>
            <a:r>
              <a:rPr lang="en-US" sz="2000" dirty="0"/>
              <a:t>Transformation Learning up to 100% of distributed funds under 20-7-1602, MCA</a:t>
            </a:r>
          </a:p>
        </p:txBody>
      </p:sp>
      <p:sp>
        <p:nvSpPr>
          <p:cNvPr id="13" name="Text Placeholder 52">
            <a:extLst>
              <a:ext uri="{FF2B5EF4-FFF2-40B4-BE49-F238E27FC236}">
                <a16:creationId xmlns:a16="http://schemas.microsoft.com/office/drawing/2014/main" id="{3F7D624B-014F-4B37-9051-D03EE9A0DC57}"/>
              </a:ext>
            </a:extLst>
          </p:cNvPr>
          <p:cNvSpPr txBox="1">
            <a:spLocks/>
          </p:cNvSpPr>
          <p:nvPr/>
        </p:nvSpPr>
        <p:spPr>
          <a:xfrm>
            <a:off x="6399647" y="4793285"/>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Bus Depreciation</a:t>
            </a:r>
          </a:p>
        </p:txBody>
      </p:sp>
      <p:sp>
        <p:nvSpPr>
          <p:cNvPr id="14" name="Text Placeholder 51">
            <a:extLst>
              <a:ext uri="{FF2B5EF4-FFF2-40B4-BE49-F238E27FC236}">
                <a16:creationId xmlns:a16="http://schemas.microsoft.com/office/drawing/2014/main" id="{959C5675-214B-4D86-90A0-AF73BCD01B69}"/>
              </a:ext>
            </a:extLst>
          </p:cNvPr>
          <p:cNvSpPr txBox="1">
            <a:spLocks/>
          </p:cNvSpPr>
          <p:nvPr/>
        </p:nvSpPr>
        <p:spPr>
          <a:xfrm>
            <a:off x="6399647" y="5298537"/>
            <a:ext cx="4838700"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Reserve fund for the conversion, remodeling, rebuilding of a bus or the replacement of a bus or communication system or safety device installed on a bus under 20-10-147, MCA</a:t>
            </a:r>
          </a:p>
        </p:txBody>
      </p:sp>
    </p:spTree>
    <p:extLst>
      <p:ext uri="{BB962C8B-B14F-4D97-AF65-F5344CB8AC3E}">
        <p14:creationId xmlns:p14="http://schemas.microsoft.com/office/powerpoint/2010/main" val="643842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p:txBody>
          <a:bodyPr/>
          <a:lstStyle/>
          <a:p>
            <a:r>
              <a:rPr lang="en-US" dirty="0"/>
              <a:t>Permissive Levies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780938" cy="2150144"/>
          </a:xfrm>
        </p:spPr>
        <p:txBody>
          <a:bodyPr>
            <a:normAutofit fontScale="47500" lnSpcReduction="20000"/>
          </a:bodyPr>
          <a:lstStyle/>
          <a:p>
            <a:pPr marL="0" indent="0">
              <a:buNone/>
            </a:pPr>
            <a:r>
              <a:rPr lang="en-US" sz="6700" dirty="0"/>
              <a:t>The trustees of a school district shall adopt a resolution no later than March 31 of teach fiscal year and provide notice whenever the trustees intent to impose an increase in a </a:t>
            </a:r>
            <a:r>
              <a:rPr lang="en-US" sz="6700" dirty="0" err="1"/>
              <a:t>nonvoted</a:t>
            </a:r>
            <a:r>
              <a:rPr lang="en-US" sz="6700" dirty="0"/>
              <a:t> levy in the ensuing school fiscal year for the following funds (20-9-116, MCA):</a:t>
            </a:r>
            <a:endParaRPr lang="en-US" sz="3200" b="1" dirty="0"/>
          </a:p>
        </p:txBody>
      </p:sp>
      <p:sp>
        <p:nvSpPr>
          <p:cNvPr id="5" name="Content Placeholder 4">
            <a:extLst>
              <a:ext uri="{FF2B5EF4-FFF2-40B4-BE49-F238E27FC236}">
                <a16:creationId xmlns:a16="http://schemas.microsoft.com/office/drawing/2014/main" id="{0B4B9306-DDC0-AD4F-A9C2-739C6AEB0172}"/>
              </a:ext>
            </a:extLst>
          </p:cNvPr>
          <p:cNvSpPr>
            <a:spLocks noGrp="1"/>
          </p:cNvSpPr>
          <p:nvPr>
            <p:ph sz="half" idx="2"/>
          </p:nvPr>
        </p:nvSpPr>
        <p:spPr>
          <a:xfrm>
            <a:off x="2654968" y="4593264"/>
            <a:ext cx="8509218" cy="1775451"/>
          </a:xfrm>
        </p:spPr>
        <p:txBody>
          <a:bodyPr>
            <a:normAutofit/>
          </a:bodyPr>
          <a:lstStyle/>
          <a:p>
            <a:r>
              <a:rPr lang="en-US" sz="2800" dirty="0"/>
              <a:t>Tuition Fund                            Transportation Fund</a:t>
            </a:r>
          </a:p>
          <a:p>
            <a:r>
              <a:rPr lang="en-US" sz="2800" dirty="0"/>
              <a:t>Adult Education Fund	 	Bus Depreciation Fund</a:t>
            </a:r>
          </a:p>
          <a:p>
            <a:r>
              <a:rPr lang="en-US" sz="2800" dirty="0"/>
              <a:t>Building Reserve Fund		Flexibility Fund</a:t>
            </a:r>
          </a:p>
          <a:p>
            <a:pPr marL="0" indent="0">
              <a:buNone/>
            </a:pPr>
            <a:endParaRPr lang="en-US" dirty="0"/>
          </a:p>
          <a:p>
            <a:endParaRPr lang="en-US" dirty="0"/>
          </a:p>
        </p:txBody>
      </p:sp>
    </p:spTree>
    <p:extLst>
      <p:ext uri="{BB962C8B-B14F-4D97-AF65-F5344CB8AC3E}">
        <p14:creationId xmlns:p14="http://schemas.microsoft.com/office/powerpoint/2010/main" val="347164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7811009" cy="869526"/>
          </a:xfrm>
        </p:spPr>
        <p:txBody>
          <a:bodyPr>
            <a:normAutofit/>
          </a:bodyPr>
          <a:lstStyle/>
          <a:p>
            <a:r>
              <a:rPr lang="en-US" dirty="0"/>
              <a:t>County Election Administrator</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7675152" cy="2150144"/>
          </a:xfrm>
        </p:spPr>
        <p:txBody>
          <a:bodyPr>
            <a:normAutofit fontScale="70000" lnSpcReduction="20000"/>
          </a:bodyPr>
          <a:lstStyle/>
          <a:p>
            <a:pPr marL="457200" indent="-457200">
              <a:buFont typeface="Arial" panose="020B0604020202020204" pitchFamily="34" charset="0"/>
              <a:buChar char="•"/>
            </a:pPr>
            <a:r>
              <a:rPr lang="en-US" sz="4600" dirty="0"/>
              <a:t>Registers voters in the county</a:t>
            </a:r>
          </a:p>
          <a:p>
            <a:pPr marL="914400" lvl="1" indent="-457200">
              <a:buFont typeface="Arial" panose="020B0604020202020204" pitchFamily="34" charset="0"/>
              <a:buChar char="•"/>
            </a:pPr>
            <a:r>
              <a:rPr lang="en-US" sz="3400" b="0" dirty="0"/>
              <a:t>Prepares the registration list for the election</a:t>
            </a:r>
          </a:p>
          <a:p>
            <a:pPr marL="914400" lvl="1" indent="-457200">
              <a:buFont typeface="Arial" panose="020B0604020202020204" pitchFamily="34" charset="0"/>
              <a:buChar char="•"/>
            </a:pPr>
            <a:r>
              <a:rPr lang="en-US" sz="3400" b="0" dirty="0"/>
              <a:t>Posts notice of close of regular registration</a:t>
            </a:r>
          </a:p>
          <a:p>
            <a:pPr marL="914400" lvl="1" indent="-457200">
              <a:buFont typeface="Arial" panose="020B0604020202020204" pitchFamily="34" charset="0"/>
              <a:buChar char="•"/>
            </a:pPr>
            <a:r>
              <a:rPr lang="en-US" sz="3400" b="0" dirty="0"/>
              <a:t>Registers voters during the late registration period</a:t>
            </a:r>
          </a:p>
          <a:p>
            <a:pPr marL="914400" lvl="1" indent="-457200">
              <a:buFont typeface="Arial" panose="020B0604020202020204" pitchFamily="34" charset="0"/>
              <a:buChar char="•"/>
            </a:pPr>
            <a:r>
              <a:rPr lang="en-US" sz="3400" b="0" dirty="0"/>
              <a:t>Maintains permanent absentee voter list</a:t>
            </a:r>
          </a:p>
          <a:p>
            <a:pPr marL="0" indent="0">
              <a:buNone/>
            </a:pPr>
            <a:r>
              <a:rPr lang="en-US" sz="3200" b="0" i="0" dirty="0">
                <a:solidFill>
                  <a:srgbClr val="333333"/>
                </a:solidFill>
                <a:effectLst/>
                <a:latin typeface="Helvetica Neue"/>
              </a:rPr>
              <a:t> </a:t>
            </a:r>
            <a:endParaRPr lang="en-US" sz="3200" b="1" dirty="0"/>
          </a:p>
        </p:txBody>
      </p:sp>
      <p:sp>
        <p:nvSpPr>
          <p:cNvPr id="7" name="Text Placeholder 2">
            <a:extLst>
              <a:ext uri="{FF2B5EF4-FFF2-40B4-BE49-F238E27FC236}">
                <a16:creationId xmlns:a16="http://schemas.microsoft.com/office/drawing/2014/main" id="{6EFA457B-4800-4B26-9C6A-69DDA6EF2976}"/>
              </a:ext>
            </a:extLst>
          </p:cNvPr>
          <p:cNvSpPr txBox="1">
            <a:spLocks/>
          </p:cNvSpPr>
          <p:nvPr/>
        </p:nvSpPr>
        <p:spPr>
          <a:xfrm>
            <a:off x="2383248" y="4002004"/>
            <a:ext cx="7675152" cy="1163555"/>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a:t>Hires and trains election judges for elections run by the county</a:t>
            </a:r>
            <a:endParaRPr lang="en-US" sz="3200" b="0" dirty="0"/>
          </a:p>
          <a:p>
            <a:r>
              <a:rPr lang="en-US" sz="3600" dirty="0">
                <a:solidFill>
                  <a:srgbClr val="333333"/>
                </a:solidFill>
                <a:latin typeface="Helvetica Neue"/>
              </a:rPr>
              <a:t> </a:t>
            </a:r>
            <a:endParaRPr lang="en-US" sz="3600" b="1" dirty="0"/>
          </a:p>
        </p:txBody>
      </p:sp>
      <p:sp>
        <p:nvSpPr>
          <p:cNvPr id="9" name="Text Placeholder 2">
            <a:extLst>
              <a:ext uri="{FF2B5EF4-FFF2-40B4-BE49-F238E27FC236}">
                <a16:creationId xmlns:a16="http://schemas.microsoft.com/office/drawing/2014/main" id="{F6A56607-37B7-41D4-A1CE-AC3857AF3A82}"/>
              </a:ext>
            </a:extLst>
          </p:cNvPr>
          <p:cNvSpPr txBox="1">
            <a:spLocks/>
          </p:cNvSpPr>
          <p:nvPr/>
        </p:nvSpPr>
        <p:spPr>
          <a:xfrm>
            <a:off x="2383248" y="5165559"/>
            <a:ext cx="7675152" cy="2150144"/>
          </a:xfrm>
          <a:prstGeom prst="rect">
            <a:avLst/>
          </a:prstGeom>
        </p:spPr>
        <p:txBody>
          <a:bodyPr vert="horz" lIns="0" tIns="0" rIns="0" bIns="0" rtlCol="0" anchor="t"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a:t>Upon request may conduct school elections for the district</a:t>
            </a:r>
          </a:p>
          <a:p>
            <a:pPr marL="914400" lvl="1" indent="-457200">
              <a:buFont typeface="Arial" panose="020B0604020202020204" pitchFamily="34" charset="0"/>
              <a:buChar char="•"/>
            </a:pPr>
            <a:r>
              <a:rPr lang="en-US" sz="2600" b="0" dirty="0"/>
              <a:t>District must ask by June 1 for next fiscal year’s elections (district is responsible for cost)</a:t>
            </a:r>
          </a:p>
          <a:p>
            <a:r>
              <a:rPr lang="en-US" sz="3200" dirty="0">
                <a:solidFill>
                  <a:srgbClr val="333333"/>
                </a:solidFill>
                <a:latin typeface="Helvetica Neue"/>
              </a:rPr>
              <a:t> </a:t>
            </a:r>
            <a:endParaRPr lang="en-US" sz="3200" b="1" dirty="0"/>
          </a:p>
        </p:txBody>
      </p:sp>
    </p:spTree>
    <p:extLst>
      <p:ext uri="{BB962C8B-B14F-4D97-AF65-F5344CB8AC3E}">
        <p14:creationId xmlns:p14="http://schemas.microsoft.com/office/powerpoint/2010/main" val="2301618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10730672" cy="725148"/>
          </a:xfrm>
        </p:spPr>
        <p:txBody>
          <a:bodyPr/>
          <a:lstStyle/>
          <a:p>
            <a:r>
              <a:rPr lang="en-US" dirty="0"/>
              <a:t>County Superintendent of Schools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7" y="2181224"/>
            <a:ext cx="8413089" cy="4155408"/>
          </a:xfrm>
        </p:spPr>
        <p:txBody>
          <a:bodyPr>
            <a:normAutofit lnSpcReduction="10000"/>
          </a:bodyPr>
          <a:lstStyle/>
          <a:p>
            <a:pPr marL="457200" indent="-457200">
              <a:buFont typeface="Arial" panose="020B0604020202020204" pitchFamily="34" charset="0"/>
              <a:buChar char="•"/>
            </a:pPr>
            <a:r>
              <a:rPr lang="en-US" sz="3200" dirty="0"/>
              <a:t>Classifies districts in accordance with state law</a:t>
            </a:r>
          </a:p>
          <a:p>
            <a:pPr marL="457200" indent="-457200">
              <a:buFont typeface="Arial" panose="020B0604020202020204" pitchFamily="34" charset="0"/>
              <a:buChar char="•"/>
            </a:pPr>
            <a:r>
              <a:rPr lang="en-US" sz="3200" dirty="0"/>
              <a:t>Determines and establishes nominating districts for additional high school positions</a:t>
            </a:r>
          </a:p>
          <a:p>
            <a:pPr marL="457200" indent="-457200">
              <a:buFont typeface="Arial" panose="020B0604020202020204" pitchFamily="34" charset="0"/>
              <a:buChar char="•"/>
            </a:pPr>
            <a:r>
              <a:rPr lang="en-US" sz="3200" dirty="0"/>
              <a:t>Administers the oath of office to trustees or can designate someone to administer the oath</a:t>
            </a:r>
          </a:p>
          <a:p>
            <a:pPr marL="457200" indent="-457200">
              <a:buFont typeface="Arial" panose="020B0604020202020204" pitchFamily="34" charset="0"/>
              <a:buChar char="•"/>
            </a:pPr>
            <a:r>
              <a:rPr lang="en-US" sz="3200" dirty="0"/>
              <a:t>Potential resource and liaison with county election administrator</a:t>
            </a:r>
          </a:p>
        </p:txBody>
      </p:sp>
    </p:spTree>
    <p:extLst>
      <p:ext uri="{BB962C8B-B14F-4D97-AF65-F5344CB8AC3E}">
        <p14:creationId xmlns:p14="http://schemas.microsoft.com/office/powerpoint/2010/main" val="293804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a:xfrm>
            <a:off x="964023" y="879063"/>
            <a:ext cx="4941477" cy="610863"/>
          </a:xfrm>
        </p:spPr>
        <p:txBody>
          <a:bodyPr/>
          <a:lstStyle/>
          <a:p>
            <a:r>
              <a:rPr lang="en-US" dirty="0"/>
              <a:t>Agenda</a:t>
            </a:r>
          </a:p>
        </p:txBody>
      </p:sp>
      <p:sp>
        <p:nvSpPr>
          <p:cNvPr id="4" name="Text Placeholder 3">
            <a:extLst>
              <a:ext uri="{FF2B5EF4-FFF2-40B4-BE49-F238E27FC236}">
                <a16:creationId xmlns:a16="http://schemas.microsoft.com/office/drawing/2014/main" id="{C7EC6698-132B-1143-A2A9-00A97D9572D8}"/>
              </a:ext>
            </a:extLst>
          </p:cNvPr>
          <p:cNvSpPr>
            <a:spLocks noGrp="1"/>
          </p:cNvSpPr>
          <p:nvPr>
            <p:ph type="body" sz="quarter" idx="14"/>
          </p:nvPr>
        </p:nvSpPr>
        <p:spPr>
          <a:xfrm>
            <a:off x="952500" y="2209800"/>
            <a:ext cx="2133600" cy="205837"/>
          </a:xfrm>
        </p:spPr>
        <p:txBody>
          <a:bodyPr/>
          <a:lstStyle/>
          <a:p>
            <a:r>
              <a:rPr lang="en-US" dirty="0"/>
              <a:t>Welcome and Introductions</a:t>
            </a:r>
          </a:p>
        </p:txBody>
      </p:sp>
      <p:sp>
        <p:nvSpPr>
          <p:cNvPr id="3" name="Text Placeholder 2">
            <a:extLst>
              <a:ext uri="{FF2B5EF4-FFF2-40B4-BE49-F238E27FC236}">
                <a16:creationId xmlns:a16="http://schemas.microsoft.com/office/drawing/2014/main" id="{91AA5D8C-0134-F046-A548-3465F817747C}"/>
              </a:ext>
            </a:extLst>
          </p:cNvPr>
          <p:cNvSpPr>
            <a:spLocks noGrp="1"/>
          </p:cNvSpPr>
          <p:nvPr>
            <p:ph type="body" sz="quarter" idx="13"/>
          </p:nvPr>
        </p:nvSpPr>
        <p:spPr>
          <a:xfrm>
            <a:off x="952500" y="2818296"/>
            <a:ext cx="2133600" cy="369332"/>
          </a:xfrm>
        </p:spPr>
        <p:txBody>
          <a:bodyPr/>
          <a:lstStyle/>
          <a:p>
            <a:r>
              <a:rPr lang="en-US" dirty="0"/>
              <a:t>8:00-8:30</a:t>
            </a:r>
          </a:p>
        </p:txBody>
      </p:sp>
      <p:sp>
        <p:nvSpPr>
          <p:cNvPr id="6" name="Text Placeholder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209800"/>
            <a:ext cx="2128157" cy="205837"/>
          </a:xfrm>
        </p:spPr>
        <p:txBody>
          <a:bodyPr/>
          <a:lstStyle/>
          <a:p>
            <a:r>
              <a:rPr lang="en-US" dirty="0"/>
              <a:t>01. Election Overview</a:t>
            </a:r>
          </a:p>
        </p:txBody>
      </p:sp>
      <p:sp>
        <p:nvSpPr>
          <p:cNvPr id="5" name="Text Placeholder 4">
            <a:extLst>
              <a:ext uri="{FF2B5EF4-FFF2-40B4-BE49-F238E27FC236}">
                <a16:creationId xmlns:a16="http://schemas.microsoft.com/office/drawing/2014/main" id="{6979C7D4-91CF-6443-91D5-65DC860B407D}"/>
              </a:ext>
            </a:extLst>
          </p:cNvPr>
          <p:cNvSpPr>
            <a:spLocks noGrp="1"/>
          </p:cNvSpPr>
          <p:nvPr>
            <p:ph type="body" sz="quarter" idx="15"/>
          </p:nvPr>
        </p:nvSpPr>
        <p:spPr>
          <a:xfrm>
            <a:off x="3663042" y="2818296"/>
            <a:ext cx="2128157" cy="369332"/>
          </a:xfrm>
        </p:spPr>
        <p:txBody>
          <a:bodyPr/>
          <a:lstStyle/>
          <a:p>
            <a:r>
              <a:rPr lang="en-US" dirty="0"/>
              <a:t>8:30-9:45.</a:t>
            </a:r>
          </a:p>
        </p:txBody>
      </p:sp>
      <p:sp>
        <p:nvSpPr>
          <p:cNvPr id="8" name="Text Placeholder 7">
            <a:extLst>
              <a:ext uri="{FF2B5EF4-FFF2-40B4-BE49-F238E27FC236}">
                <a16:creationId xmlns:a16="http://schemas.microsoft.com/office/drawing/2014/main" id="{B32B0C1D-C221-7C47-B7D6-77E7BDB41749}"/>
              </a:ext>
            </a:extLst>
          </p:cNvPr>
          <p:cNvSpPr>
            <a:spLocks noGrp="1"/>
          </p:cNvSpPr>
          <p:nvPr>
            <p:ph type="body" sz="quarter" idx="20"/>
          </p:nvPr>
        </p:nvSpPr>
        <p:spPr>
          <a:xfrm>
            <a:off x="952500" y="4522803"/>
            <a:ext cx="2133600" cy="205837"/>
          </a:xfrm>
        </p:spPr>
        <p:txBody>
          <a:bodyPr/>
          <a:lstStyle/>
          <a:p>
            <a:r>
              <a:rPr lang="en-US" dirty="0"/>
              <a:t>02. Election Process</a:t>
            </a:r>
          </a:p>
        </p:txBody>
      </p:sp>
      <p:sp>
        <p:nvSpPr>
          <p:cNvPr id="7" name="Text Placeholder 6">
            <a:extLst>
              <a:ext uri="{FF2B5EF4-FFF2-40B4-BE49-F238E27FC236}">
                <a16:creationId xmlns:a16="http://schemas.microsoft.com/office/drawing/2014/main" id="{3E1C152D-1AA6-9242-B5C9-B06EEE4F9661}"/>
              </a:ext>
            </a:extLst>
          </p:cNvPr>
          <p:cNvSpPr>
            <a:spLocks noGrp="1"/>
          </p:cNvSpPr>
          <p:nvPr>
            <p:ph type="body" sz="quarter" idx="19"/>
          </p:nvPr>
        </p:nvSpPr>
        <p:spPr>
          <a:xfrm>
            <a:off x="952500" y="5131299"/>
            <a:ext cx="2133600" cy="369332"/>
          </a:xfrm>
        </p:spPr>
        <p:txBody>
          <a:bodyPr/>
          <a:lstStyle/>
          <a:p>
            <a:r>
              <a:rPr lang="en-US" dirty="0"/>
              <a:t>10:15-11:30</a:t>
            </a:r>
          </a:p>
        </p:txBody>
      </p:sp>
      <p:sp>
        <p:nvSpPr>
          <p:cNvPr id="10" name="Text Placeholder 9">
            <a:extLst>
              <a:ext uri="{FF2B5EF4-FFF2-40B4-BE49-F238E27FC236}">
                <a16:creationId xmlns:a16="http://schemas.microsoft.com/office/drawing/2014/main" id="{69BD3932-D1D0-1045-BD96-8B26F11B8515}"/>
              </a:ext>
            </a:extLst>
          </p:cNvPr>
          <p:cNvSpPr>
            <a:spLocks noGrp="1"/>
          </p:cNvSpPr>
          <p:nvPr>
            <p:ph type="body" sz="quarter" idx="22"/>
          </p:nvPr>
        </p:nvSpPr>
        <p:spPr>
          <a:xfrm>
            <a:off x="3663042" y="4522803"/>
            <a:ext cx="2128157" cy="205837"/>
          </a:xfrm>
        </p:spPr>
        <p:txBody>
          <a:bodyPr/>
          <a:lstStyle/>
          <a:p>
            <a:r>
              <a:rPr lang="en-US" dirty="0"/>
              <a:t>03. Mail Ballot v Poll Election and Election Security</a:t>
            </a:r>
          </a:p>
        </p:txBody>
      </p:sp>
      <p:sp>
        <p:nvSpPr>
          <p:cNvPr id="9" name="Text Placeholder 8">
            <a:extLst>
              <a:ext uri="{FF2B5EF4-FFF2-40B4-BE49-F238E27FC236}">
                <a16:creationId xmlns:a16="http://schemas.microsoft.com/office/drawing/2014/main" id="{38FB4732-AB07-C54D-AF44-F8ADB6D2B8B6}"/>
              </a:ext>
            </a:extLst>
          </p:cNvPr>
          <p:cNvSpPr>
            <a:spLocks noGrp="1"/>
          </p:cNvSpPr>
          <p:nvPr>
            <p:ph type="body" sz="quarter" idx="21"/>
          </p:nvPr>
        </p:nvSpPr>
        <p:spPr>
          <a:xfrm>
            <a:off x="3663042" y="5397852"/>
            <a:ext cx="2128157" cy="369332"/>
          </a:xfrm>
        </p:spPr>
        <p:txBody>
          <a:bodyPr/>
          <a:lstStyle/>
          <a:p>
            <a:r>
              <a:rPr lang="en-US" dirty="0"/>
              <a:t>12:30-1:45</a:t>
            </a:r>
          </a:p>
        </p:txBody>
      </p:sp>
      <p:sp>
        <p:nvSpPr>
          <p:cNvPr id="12" name="Text Placeholder 11">
            <a:extLst>
              <a:ext uri="{FF2B5EF4-FFF2-40B4-BE49-F238E27FC236}">
                <a16:creationId xmlns:a16="http://schemas.microsoft.com/office/drawing/2014/main" id="{B115086E-2AC3-4F4D-8F85-104CFA64FECF}"/>
              </a:ext>
            </a:extLst>
          </p:cNvPr>
          <p:cNvSpPr>
            <a:spLocks noGrp="1"/>
          </p:cNvSpPr>
          <p:nvPr>
            <p:ph type="body" sz="quarter" idx="24"/>
          </p:nvPr>
        </p:nvSpPr>
        <p:spPr>
          <a:xfrm>
            <a:off x="6367054" y="4522803"/>
            <a:ext cx="2129245" cy="205837"/>
          </a:xfrm>
        </p:spPr>
        <p:txBody>
          <a:bodyPr/>
          <a:lstStyle/>
          <a:p>
            <a:r>
              <a:rPr lang="en-US" dirty="0"/>
              <a:t>04. Election Day and Beyond</a:t>
            </a:r>
          </a:p>
        </p:txBody>
      </p:sp>
      <p:sp>
        <p:nvSpPr>
          <p:cNvPr id="11" name="Text Placeholder 10">
            <a:extLst>
              <a:ext uri="{FF2B5EF4-FFF2-40B4-BE49-F238E27FC236}">
                <a16:creationId xmlns:a16="http://schemas.microsoft.com/office/drawing/2014/main" id="{7F247A08-A350-EF44-9F10-FC72B5466602}"/>
              </a:ext>
            </a:extLst>
          </p:cNvPr>
          <p:cNvSpPr>
            <a:spLocks noGrp="1"/>
          </p:cNvSpPr>
          <p:nvPr>
            <p:ph type="body" sz="quarter" idx="23"/>
          </p:nvPr>
        </p:nvSpPr>
        <p:spPr>
          <a:xfrm>
            <a:off x="6367054" y="5131299"/>
            <a:ext cx="2129245" cy="369332"/>
          </a:xfrm>
        </p:spPr>
        <p:txBody>
          <a:bodyPr/>
          <a:lstStyle/>
          <a:p>
            <a:r>
              <a:rPr lang="en-US" dirty="0"/>
              <a:t>2:00-3:15.</a:t>
            </a:r>
          </a:p>
        </p:txBody>
      </p:sp>
    </p:spTree>
    <p:extLst>
      <p:ext uri="{BB962C8B-B14F-4D97-AF65-F5344CB8AC3E}">
        <p14:creationId xmlns:p14="http://schemas.microsoft.com/office/powerpoint/2010/main" val="28986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9736061" cy="757232"/>
          </a:xfrm>
        </p:spPr>
        <p:txBody>
          <a:bodyPr>
            <a:normAutofit/>
          </a:bodyPr>
          <a:lstStyle/>
          <a:p>
            <a:r>
              <a:rPr lang="en-US" dirty="0"/>
              <a:t>Secretary of State’s Office (SOS)</a:t>
            </a:r>
          </a:p>
        </p:txBody>
      </p:sp>
      <p:sp>
        <p:nvSpPr>
          <p:cNvPr id="9" name="Text Placeholder 2">
            <a:extLst>
              <a:ext uri="{FF2B5EF4-FFF2-40B4-BE49-F238E27FC236}">
                <a16:creationId xmlns:a16="http://schemas.microsoft.com/office/drawing/2014/main" id="{8004C8AF-5C67-4749-A8C5-86D74C4D1495}"/>
              </a:ext>
            </a:extLst>
          </p:cNvPr>
          <p:cNvSpPr>
            <a:spLocks noGrp="1"/>
          </p:cNvSpPr>
          <p:nvPr>
            <p:ph type="body" idx="1"/>
          </p:nvPr>
        </p:nvSpPr>
        <p:spPr>
          <a:xfrm>
            <a:off x="2383247" y="2181224"/>
            <a:ext cx="8413089" cy="4155408"/>
          </a:xfrm>
        </p:spPr>
        <p:txBody>
          <a:bodyPr>
            <a:noAutofit/>
          </a:bodyPr>
          <a:lstStyle/>
          <a:p>
            <a:pPr marL="457200" indent="-457200">
              <a:buFont typeface="Arial" panose="020B0604020202020204" pitchFamily="34" charset="0"/>
              <a:buChar char="•"/>
            </a:pPr>
            <a:r>
              <a:rPr lang="en-US" sz="2800" dirty="0"/>
              <a:t>Chief election officer of the state</a:t>
            </a:r>
          </a:p>
          <a:p>
            <a:pPr marL="457200" indent="-457200">
              <a:buFont typeface="Arial" panose="020B0604020202020204" pitchFamily="34" charset="0"/>
              <a:buChar char="•"/>
            </a:pPr>
            <a:r>
              <a:rPr lang="en-US" sz="2800" dirty="0"/>
              <a:t>Establishes forms and rules governing elections</a:t>
            </a:r>
          </a:p>
          <a:p>
            <a:pPr marL="457200" indent="-457200">
              <a:buFont typeface="Arial" panose="020B0604020202020204" pitchFamily="34" charset="0"/>
              <a:buChar char="•"/>
            </a:pPr>
            <a:r>
              <a:rPr lang="en-US" sz="2800" dirty="0"/>
              <a:t>Advises and assists election administrators on the implementation and operations of the National Voter Registration Act of 1993</a:t>
            </a:r>
          </a:p>
          <a:p>
            <a:pPr marL="457200" indent="-457200">
              <a:buFont typeface="Arial" panose="020B0604020202020204" pitchFamily="34" charset="0"/>
              <a:buChar char="•"/>
            </a:pPr>
            <a:r>
              <a:rPr lang="en-US" sz="2800" dirty="0"/>
              <a:t>Trains county election administrators and their staff</a:t>
            </a:r>
          </a:p>
          <a:p>
            <a:pPr marL="457200" indent="-457200">
              <a:buFont typeface="Arial" panose="020B0604020202020204" pitchFamily="34" charset="0"/>
              <a:buChar char="•"/>
            </a:pPr>
            <a:r>
              <a:rPr lang="en-US" sz="2800" dirty="0"/>
              <a:t>Prepares and distributes training materials for election judges and election administrators</a:t>
            </a:r>
          </a:p>
          <a:p>
            <a:pPr marL="457200" indent="-457200">
              <a:buFont typeface="Arial" panose="020B0604020202020204" pitchFamily="34" charset="0"/>
              <a:buChar char="•"/>
            </a:pPr>
            <a:r>
              <a:rPr lang="en-US" sz="2800" dirty="0"/>
              <a:t>Approves written plans for mail ballot elections</a:t>
            </a:r>
          </a:p>
        </p:txBody>
      </p:sp>
    </p:spTree>
    <p:extLst>
      <p:ext uri="{BB962C8B-B14F-4D97-AF65-F5344CB8AC3E}">
        <p14:creationId xmlns:p14="http://schemas.microsoft.com/office/powerpoint/2010/main" val="2031671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9511472" cy="853484"/>
          </a:xfrm>
        </p:spPr>
        <p:txBody>
          <a:bodyPr>
            <a:normAutofit/>
          </a:bodyPr>
          <a:lstStyle/>
          <a:p>
            <a:r>
              <a:rPr lang="en-US" dirty="0"/>
              <a:t>Office of Public Instruction (OPI)</a:t>
            </a:r>
          </a:p>
        </p:txBody>
      </p:sp>
      <p:sp>
        <p:nvSpPr>
          <p:cNvPr id="9" name="Text Placeholder 2">
            <a:extLst>
              <a:ext uri="{FF2B5EF4-FFF2-40B4-BE49-F238E27FC236}">
                <a16:creationId xmlns:a16="http://schemas.microsoft.com/office/drawing/2014/main" id="{4AF49A37-93DD-42F6-A57E-39649F018276}"/>
              </a:ext>
            </a:extLst>
          </p:cNvPr>
          <p:cNvSpPr>
            <a:spLocks noGrp="1"/>
          </p:cNvSpPr>
          <p:nvPr>
            <p:ph type="body" idx="1"/>
          </p:nvPr>
        </p:nvSpPr>
        <p:spPr>
          <a:xfrm>
            <a:off x="2372614" y="2489568"/>
            <a:ext cx="8413089" cy="4155408"/>
          </a:xfrm>
        </p:spPr>
        <p:txBody>
          <a:bodyPr>
            <a:normAutofit fontScale="85000" lnSpcReduction="10000"/>
          </a:bodyPr>
          <a:lstStyle/>
          <a:p>
            <a:pPr marL="457200" indent="-457200">
              <a:buFont typeface="Arial" panose="020B0604020202020204" pitchFamily="34" charset="0"/>
              <a:buChar char="•"/>
            </a:pPr>
            <a:r>
              <a:rPr lang="en-US" sz="3300" dirty="0"/>
              <a:t>Implements and enforces the provisions of Title 20</a:t>
            </a:r>
          </a:p>
          <a:p>
            <a:pPr marL="457200" indent="-457200">
              <a:buFont typeface="Arial" panose="020B0604020202020204" pitchFamily="34" charset="0"/>
              <a:buChar char="•"/>
            </a:pPr>
            <a:r>
              <a:rPr lang="en-US" sz="3300" dirty="0"/>
              <a:t>Has rulemaking authority to clarify Title 13 provisions for school elections</a:t>
            </a:r>
          </a:p>
          <a:p>
            <a:pPr marL="457200" indent="-457200">
              <a:buFont typeface="Arial" panose="020B0604020202020204" pitchFamily="34" charset="0"/>
              <a:buChar char="•"/>
            </a:pPr>
            <a:r>
              <a:rPr lang="en-US" sz="3300" dirty="0"/>
              <a:t>Collaborates with MASBO, MTSBA and SOS to maintain and update the School Elections Manual</a:t>
            </a:r>
          </a:p>
          <a:p>
            <a:pPr marL="457200" indent="-457200">
              <a:buFont typeface="Arial" panose="020B0604020202020204" pitchFamily="34" charset="0"/>
              <a:buChar char="•"/>
            </a:pPr>
            <a:r>
              <a:rPr lang="en-US" sz="3300" dirty="0"/>
              <a:t>Provides technical assistance on school election questions and issues</a:t>
            </a:r>
          </a:p>
          <a:p>
            <a:pPr marL="457200" indent="-457200">
              <a:buFont typeface="Arial" panose="020B0604020202020204" pitchFamily="34" charset="0"/>
              <a:buChar char="•"/>
            </a:pPr>
            <a:r>
              <a:rPr lang="en-US" sz="3300" dirty="0"/>
              <a:t>Collects school district classification data from county superintendents for use in school elections</a:t>
            </a:r>
            <a:endParaRPr lang="en-US" sz="3200" dirty="0"/>
          </a:p>
        </p:txBody>
      </p:sp>
    </p:spTree>
    <p:extLst>
      <p:ext uri="{BB962C8B-B14F-4D97-AF65-F5344CB8AC3E}">
        <p14:creationId xmlns:p14="http://schemas.microsoft.com/office/powerpoint/2010/main" val="2667447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10714630" cy="885569"/>
          </a:xfrm>
        </p:spPr>
        <p:txBody>
          <a:bodyPr>
            <a:normAutofit fontScale="90000"/>
          </a:bodyPr>
          <a:lstStyle/>
          <a:p>
            <a:r>
              <a:rPr lang="en-US" dirty="0"/>
              <a:t>Commissioner of Political Practices (COPP)</a:t>
            </a:r>
          </a:p>
        </p:txBody>
      </p:sp>
      <p:sp>
        <p:nvSpPr>
          <p:cNvPr id="9" name="Text Placeholder 2">
            <a:extLst>
              <a:ext uri="{FF2B5EF4-FFF2-40B4-BE49-F238E27FC236}">
                <a16:creationId xmlns:a16="http://schemas.microsoft.com/office/drawing/2014/main" id="{BCC5128D-B0E7-42AF-9C96-0BCF266F41E3}"/>
              </a:ext>
            </a:extLst>
          </p:cNvPr>
          <p:cNvSpPr>
            <a:spLocks noGrp="1"/>
          </p:cNvSpPr>
          <p:nvPr>
            <p:ph type="body" idx="1"/>
          </p:nvPr>
        </p:nvSpPr>
        <p:spPr>
          <a:xfrm>
            <a:off x="2383247" y="2181224"/>
            <a:ext cx="8413089" cy="4155408"/>
          </a:xfrm>
        </p:spPr>
        <p:txBody>
          <a:bodyPr>
            <a:normAutofit fontScale="92500" lnSpcReduction="20000"/>
          </a:bodyPr>
          <a:lstStyle/>
          <a:p>
            <a:pPr marL="457200" indent="-457200">
              <a:buFont typeface="Arial" panose="020B0604020202020204" pitchFamily="34" charset="0"/>
              <a:buChar char="•"/>
            </a:pPr>
            <a:r>
              <a:rPr lang="en-US" sz="3000" dirty="0"/>
              <a:t>Created in the 1975 legislative session</a:t>
            </a:r>
          </a:p>
          <a:p>
            <a:pPr marL="457200" indent="-457200">
              <a:buFont typeface="Arial" panose="020B0604020202020204" pitchFamily="34" charset="0"/>
              <a:buChar char="•"/>
            </a:pPr>
            <a:r>
              <a:rPr lang="en-US" sz="3000" dirty="0"/>
              <a:t>Establishes full disclosure and reporting of all money and sources used to influence Montana elections</a:t>
            </a:r>
          </a:p>
          <a:p>
            <a:pPr marL="457200" indent="-457200">
              <a:buFont typeface="Arial" panose="020B0604020202020204" pitchFamily="34" charset="0"/>
              <a:buChar char="•"/>
            </a:pPr>
            <a:r>
              <a:rPr lang="en-US" sz="3000" dirty="0"/>
              <a:t>Responsible for the investigation of all alleged violations of laws related to election and campaign practices</a:t>
            </a:r>
          </a:p>
          <a:p>
            <a:pPr marL="457200" indent="-457200">
              <a:buFont typeface="Arial" panose="020B0604020202020204" pitchFamily="34" charset="0"/>
              <a:buChar char="•"/>
            </a:pPr>
            <a:r>
              <a:rPr lang="en-US" sz="3000" dirty="0"/>
              <a:t>Maintains the Campaign Electronic Reporting System (CERS)</a:t>
            </a:r>
          </a:p>
          <a:p>
            <a:pPr marL="914400" lvl="1" indent="-457200">
              <a:buFont typeface="Arial" panose="020B0604020202020204" pitchFamily="34" charset="0"/>
              <a:buChar char="•"/>
            </a:pPr>
            <a:r>
              <a:rPr lang="en-US" sz="2600" b="0" dirty="0"/>
              <a:t>School districts file incidental committee reports</a:t>
            </a:r>
          </a:p>
          <a:p>
            <a:pPr marL="914400" lvl="1" indent="-457200">
              <a:buFont typeface="Arial" panose="020B0604020202020204" pitchFamily="34" charset="0"/>
              <a:buChar char="•"/>
            </a:pPr>
            <a:r>
              <a:rPr lang="en-US" sz="2600" b="0" dirty="0"/>
              <a:t>Trustee candidates file Form C-1-A Statement of Candidate, if applicable</a:t>
            </a:r>
          </a:p>
        </p:txBody>
      </p:sp>
    </p:spTree>
    <p:extLst>
      <p:ext uri="{BB962C8B-B14F-4D97-AF65-F5344CB8AC3E}">
        <p14:creationId xmlns:p14="http://schemas.microsoft.com/office/powerpoint/2010/main" val="3147194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p:txBody>
          <a:bodyPr>
            <a:normAutofit fontScale="90000"/>
          </a:bodyPr>
          <a:lstStyle/>
          <a:p>
            <a:r>
              <a:rPr lang="en-US" dirty="0"/>
              <a:t>Election Resources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837945" y="2800348"/>
            <a:ext cx="6135110" cy="3292107"/>
          </a:xfrm>
        </p:spPr>
        <p:txBody>
          <a:bodyPr>
            <a:normAutofit fontScale="85000" lnSpcReduction="20000"/>
          </a:bodyPr>
          <a:lstStyle/>
          <a:p>
            <a:pPr marL="0" indent="0">
              <a:buNone/>
            </a:pPr>
            <a:r>
              <a:rPr lang="en-US" sz="5100" dirty="0">
                <a:hlinkClick r:id="rId2"/>
              </a:rPr>
              <a:t>OPI Elections Webpage</a:t>
            </a:r>
            <a:endParaRPr lang="en-US" sz="5100" dirty="0"/>
          </a:p>
          <a:p>
            <a:pPr marL="0" indent="0">
              <a:buNone/>
            </a:pPr>
            <a:endParaRPr lang="en-US" sz="5100" dirty="0"/>
          </a:p>
          <a:p>
            <a:pPr marL="0" indent="0">
              <a:buNone/>
            </a:pPr>
            <a:r>
              <a:rPr lang="en-US" sz="5100" dirty="0">
                <a:hlinkClick r:id="rId3"/>
              </a:rPr>
              <a:t>Secretary of State</a:t>
            </a:r>
            <a:endParaRPr lang="en-US" sz="5100" dirty="0"/>
          </a:p>
          <a:p>
            <a:pPr marL="0" indent="0">
              <a:buNone/>
            </a:pPr>
            <a:endParaRPr lang="en-US" sz="5100" dirty="0"/>
          </a:p>
          <a:p>
            <a:pPr marL="0" indent="0">
              <a:buNone/>
            </a:pPr>
            <a:r>
              <a:rPr lang="en-US" sz="5100" dirty="0">
                <a:hlinkClick r:id="rId4"/>
              </a:rPr>
              <a:t>MASBO</a:t>
            </a:r>
            <a:endParaRPr lang="en-US" sz="5100" dirty="0"/>
          </a:p>
          <a:p>
            <a:pPr marL="0" indent="0">
              <a:buNone/>
            </a:pPr>
            <a:r>
              <a:rPr lang="en-US" sz="3200" b="0" i="0" dirty="0">
                <a:solidFill>
                  <a:srgbClr val="333333"/>
                </a:solidFill>
                <a:effectLst/>
                <a:latin typeface="Helvetica Neue"/>
              </a:rPr>
              <a:t> </a:t>
            </a:r>
            <a:endParaRPr lang="en-US" sz="3200" b="1" dirty="0"/>
          </a:p>
        </p:txBody>
      </p:sp>
    </p:spTree>
    <p:extLst>
      <p:ext uri="{BB962C8B-B14F-4D97-AF65-F5344CB8AC3E}">
        <p14:creationId xmlns:p14="http://schemas.microsoft.com/office/powerpoint/2010/main" val="9119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p:txBody>
          <a:bodyPr/>
          <a:lstStyle/>
          <a:p>
            <a:r>
              <a:rPr lang="en-US" dirty="0"/>
              <a:t>Electors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6135110" cy="1460334"/>
          </a:xfrm>
        </p:spPr>
        <p:txBody>
          <a:bodyPr>
            <a:normAutofit fontScale="92500" lnSpcReduction="20000"/>
          </a:bodyPr>
          <a:lstStyle/>
          <a:p>
            <a:pPr marL="0" indent="0">
              <a:buNone/>
            </a:pPr>
            <a:r>
              <a:rPr lang="en-US" sz="3200" dirty="0"/>
              <a:t>13-1-111, MCA outlines qualifications for electors.  To vote in an election, a person:</a:t>
            </a:r>
          </a:p>
          <a:p>
            <a:pPr marL="0" indent="0">
              <a:buNone/>
            </a:pPr>
            <a:r>
              <a:rPr lang="en-US" sz="3200" b="0" i="0" dirty="0">
                <a:solidFill>
                  <a:srgbClr val="333333"/>
                </a:solidFill>
                <a:effectLst/>
                <a:latin typeface="Helvetica Neue"/>
              </a:rPr>
              <a:t> </a:t>
            </a:r>
            <a:endParaRPr lang="en-US" sz="3200" b="1" dirty="0"/>
          </a:p>
        </p:txBody>
      </p:sp>
      <p:graphicFrame>
        <p:nvGraphicFramePr>
          <p:cNvPr id="7" name="Table 7">
            <a:extLst>
              <a:ext uri="{FF2B5EF4-FFF2-40B4-BE49-F238E27FC236}">
                <a16:creationId xmlns:a16="http://schemas.microsoft.com/office/drawing/2014/main" id="{61381844-7C78-4F0F-B838-6264D381940D}"/>
              </a:ext>
            </a:extLst>
          </p:cNvPr>
          <p:cNvGraphicFramePr>
            <a:graphicFrameLocks noGrp="1"/>
          </p:cNvGraphicFramePr>
          <p:nvPr>
            <p:ph sz="half" idx="2"/>
            <p:extLst>
              <p:ext uri="{D42A27DB-BD31-4B8C-83A1-F6EECF244321}">
                <p14:modId xmlns:p14="http://schemas.microsoft.com/office/powerpoint/2010/main" val="1283121553"/>
              </p:ext>
            </p:extLst>
          </p:nvPr>
        </p:nvGraphicFramePr>
        <p:xfrm>
          <a:off x="2875018" y="3429000"/>
          <a:ext cx="8347366" cy="3083560"/>
        </p:xfrm>
        <a:graphic>
          <a:graphicData uri="http://schemas.openxmlformats.org/drawingml/2006/table">
            <a:tbl>
              <a:tblPr firstRow="1" bandRow="1">
                <a:tableStyleId>{5C22544A-7EE6-4342-B048-85BDC9FD1C3A}</a:tableStyleId>
              </a:tblPr>
              <a:tblGrid>
                <a:gridCol w="4173683">
                  <a:extLst>
                    <a:ext uri="{9D8B030D-6E8A-4147-A177-3AD203B41FA5}">
                      <a16:colId xmlns:a16="http://schemas.microsoft.com/office/drawing/2014/main" val="3214560653"/>
                    </a:ext>
                  </a:extLst>
                </a:gridCol>
                <a:gridCol w="4173683">
                  <a:extLst>
                    <a:ext uri="{9D8B030D-6E8A-4147-A177-3AD203B41FA5}">
                      <a16:colId xmlns:a16="http://schemas.microsoft.com/office/drawing/2014/main" val="1911271434"/>
                    </a:ext>
                  </a:extLst>
                </a:gridCol>
              </a:tblGrid>
              <a:tr h="370840">
                <a:tc>
                  <a:txBody>
                    <a:bodyPr/>
                    <a:lstStyle/>
                    <a:p>
                      <a:pPr algn="ctr"/>
                      <a:r>
                        <a:rPr lang="en-US" dirty="0"/>
                        <a:t>MUST BE</a:t>
                      </a:r>
                    </a:p>
                  </a:txBody>
                  <a:tcPr>
                    <a:solidFill>
                      <a:schemeClr val="accent1">
                        <a:lumMod val="50000"/>
                      </a:schemeClr>
                    </a:solidFill>
                  </a:tcPr>
                </a:tc>
                <a:tc>
                  <a:txBody>
                    <a:bodyPr/>
                    <a:lstStyle/>
                    <a:p>
                      <a:pPr algn="ctr"/>
                      <a:r>
                        <a:rPr lang="en-US" dirty="0"/>
                        <a:t>MUST NOT BE</a:t>
                      </a:r>
                    </a:p>
                  </a:txBody>
                  <a:tcPr>
                    <a:solidFill>
                      <a:schemeClr val="accent1">
                        <a:lumMod val="50000"/>
                      </a:schemeClr>
                    </a:solidFill>
                  </a:tcPr>
                </a:tc>
                <a:extLst>
                  <a:ext uri="{0D108BD9-81ED-4DB2-BD59-A6C34878D82A}">
                    <a16:rowId xmlns:a16="http://schemas.microsoft.com/office/drawing/2014/main" val="952594986"/>
                  </a:ext>
                </a:extLst>
              </a:tr>
              <a:tr h="370840">
                <a:tc>
                  <a:txBody>
                    <a:bodyPr/>
                    <a:lstStyle/>
                    <a:p>
                      <a:r>
                        <a:rPr lang="en-US" sz="2000" dirty="0"/>
                        <a:t>Registered as required by law</a:t>
                      </a:r>
                    </a:p>
                  </a:txBody>
                  <a:tcPr/>
                </a:tc>
                <a:tc>
                  <a:txBody>
                    <a:bodyPr/>
                    <a:lstStyle/>
                    <a:p>
                      <a:r>
                        <a:rPr lang="en-US" sz="2000" dirty="0"/>
                        <a:t>A convicted felon currently serving a sentence in a penal institution</a:t>
                      </a:r>
                    </a:p>
                  </a:txBody>
                  <a:tcPr/>
                </a:tc>
                <a:extLst>
                  <a:ext uri="{0D108BD9-81ED-4DB2-BD59-A6C34878D82A}">
                    <a16:rowId xmlns:a16="http://schemas.microsoft.com/office/drawing/2014/main" val="2487661874"/>
                  </a:ext>
                </a:extLst>
              </a:tr>
              <a:tr h="370840">
                <a:tc>
                  <a:txBody>
                    <a:bodyPr/>
                    <a:lstStyle/>
                    <a:p>
                      <a:r>
                        <a:rPr lang="en-US" sz="2000" dirty="0"/>
                        <a:t>At least 18 years old (special rules for 17 year </a:t>
                      </a:r>
                      <a:r>
                        <a:rPr lang="en-US" sz="2000" dirty="0" err="1"/>
                        <a:t>olds</a:t>
                      </a:r>
                      <a:r>
                        <a:rPr lang="en-US" sz="2000" dirty="0"/>
                        <a:t>)</a:t>
                      </a:r>
                    </a:p>
                  </a:txBody>
                  <a:tcPr/>
                </a:tc>
                <a:tc>
                  <a:txBody>
                    <a:bodyPr/>
                    <a:lstStyle/>
                    <a:p>
                      <a:r>
                        <a:rPr lang="en-US" sz="2000" dirty="0"/>
                        <a:t>Adjudicated to be of unsound mind unless restored to capacity as provided by law</a:t>
                      </a:r>
                    </a:p>
                  </a:txBody>
                  <a:tcPr/>
                </a:tc>
                <a:extLst>
                  <a:ext uri="{0D108BD9-81ED-4DB2-BD59-A6C34878D82A}">
                    <a16:rowId xmlns:a16="http://schemas.microsoft.com/office/drawing/2014/main" val="1783806044"/>
                  </a:ext>
                </a:extLst>
              </a:tr>
              <a:tr h="370840">
                <a:tc>
                  <a:txBody>
                    <a:bodyPr/>
                    <a:lstStyle/>
                    <a:p>
                      <a:r>
                        <a:rPr lang="en-US" sz="2000" dirty="0"/>
                        <a:t>A resident of the state and county for at least 30 days</a:t>
                      </a:r>
                    </a:p>
                    <a:p>
                      <a:r>
                        <a:rPr lang="en-US" sz="2000" dirty="0"/>
                        <a:t>A United States citizen</a:t>
                      </a:r>
                    </a:p>
                  </a:txBody>
                  <a:tcPr/>
                </a:tc>
                <a:tc>
                  <a:txBody>
                    <a:bodyPr/>
                    <a:lstStyle/>
                    <a:p>
                      <a:endParaRPr lang="en-US" sz="2000" dirty="0"/>
                    </a:p>
                  </a:txBody>
                  <a:tcPr/>
                </a:tc>
                <a:extLst>
                  <a:ext uri="{0D108BD9-81ED-4DB2-BD59-A6C34878D82A}">
                    <a16:rowId xmlns:a16="http://schemas.microsoft.com/office/drawing/2014/main" val="167696110"/>
                  </a:ext>
                </a:extLst>
              </a:tr>
            </a:tbl>
          </a:graphicData>
        </a:graphic>
      </p:graphicFrame>
    </p:spTree>
    <p:extLst>
      <p:ext uri="{BB962C8B-B14F-4D97-AF65-F5344CB8AC3E}">
        <p14:creationId xmlns:p14="http://schemas.microsoft.com/office/powerpoint/2010/main" val="4200783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p:txBody>
          <a:bodyPr/>
          <a:lstStyle/>
          <a:p>
            <a:r>
              <a:rPr lang="en-US" dirty="0"/>
              <a:t>Electors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fontScale="70000" lnSpcReduction="20000"/>
          </a:bodyPr>
          <a:lstStyle/>
          <a:p>
            <a:pPr marL="0" indent="0">
              <a:buNone/>
            </a:pPr>
            <a:r>
              <a:rPr lang="en-US" sz="5200" dirty="0"/>
              <a:t>Inactive Voters</a:t>
            </a:r>
          </a:p>
          <a:p>
            <a:pPr marL="457200" indent="-457200">
              <a:buFont typeface="Arial" panose="020B0604020202020204" pitchFamily="34" charset="0"/>
              <a:buChar char="•"/>
            </a:pPr>
            <a:r>
              <a:rPr lang="en-US" sz="4100" dirty="0"/>
              <a:t>County election administrator places on “inactive” list because:</a:t>
            </a:r>
          </a:p>
          <a:p>
            <a:pPr marL="914400" lvl="1" indent="-457200">
              <a:buFont typeface="Arial" panose="020B0604020202020204" pitchFamily="34" charset="0"/>
              <a:buChar char="•"/>
            </a:pPr>
            <a:r>
              <a:rPr lang="en-US" sz="3400" b="0" dirty="0"/>
              <a:t>Didn’t vote in 2 consecutive federal general elections</a:t>
            </a:r>
          </a:p>
          <a:p>
            <a:pPr marL="914400" lvl="1" indent="-457200">
              <a:buFont typeface="Arial" panose="020B0604020202020204" pitchFamily="34" charset="0"/>
              <a:buChar char="•"/>
            </a:pPr>
            <a:r>
              <a:rPr lang="en-US" sz="3400" b="0" dirty="0"/>
              <a:t>Didn’t respond to confirmation mailings</a:t>
            </a:r>
          </a:p>
          <a:p>
            <a:pPr marL="457200" indent="-457200">
              <a:buFont typeface="Arial" panose="020B0604020202020204" pitchFamily="34" charset="0"/>
              <a:buChar char="•"/>
            </a:pPr>
            <a:r>
              <a:rPr lang="en-US" sz="4100" dirty="0"/>
              <a:t>Can be “reactivated” by:</a:t>
            </a:r>
          </a:p>
          <a:p>
            <a:pPr marL="914400" lvl="1" indent="-457200">
              <a:buFont typeface="Arial" panose="020B0604020202020204" pitchFamily="34" charset="0"/>
              <a:buChar char="•"/>
            </a:pPr>
            <a:r>
              <a:rPr lang="en-US" sz="3400" b="0" dirty="0"/>
              <a:t>Request an absentee ballot</a:t>
            </a:r>
          </a:p>
          <a:p>
            <a:pPr marL="914400" lvl="1" indent="-457200">
              <a:buFont typeface="Arial" panose="020B0604020202020204" pitchFamily="34" charset="0"/>
              <a:buChar char="•"/>
            </a:pPr>
            <a:r>
              <a:rPr lang="en-US" sz="3400" b="0" dirty="0"/>
              <a:t>Appearing to vote at the polls</a:t>
            </a:r>
          </a:p>
          <a:p>
            <a:pPr marL="914400" lvl="1" indent="-457200">
              <a:buFont typeface="Arial" panose="020B0604020202020204" pitchFamily="34" charset="0"/>
              <a:buChar char="•"/>
            </a:pPr>
            <a:r>
              <a:rPr lang="en-US" sz="3400" b="0" dirty="0"/>
              <a:t>Appearing to vote a mail ballot at the EA’s office</a:t>
            </a:r>
          </a:p>
          <a:p>
            <a:pPr marL="914400" lvl="1" indent="-457200">
              <a:buFont typeface="Arial" panose="020B0604020202020204" pitchFamily="34" charset="0"/>
              <a:buChar char="•"/>
            </a:pPr>
            <a:r>
              <a:rPr lang="en-US" sz="3400" b="0" dirty="0"/>
              <a:t>Changing address with the county election administrator</a:t>
            </a:r>
          </a:p>
          <a:p>
            <a:pPr marL="914400" lvl="1" indent="-457200">
              <a:buFont typeface="Arial" panose="020B0604020202020204" pitchFamily="34" charset="0"/>
              <a:buChar char="•"/>
            </a:pPr>
            <a:r>
              <a:rPr lang="en-US" sz="3400" b="0" dirty="0"/>
              <a:t>Complete a new voter registration form with the county</a:t>
            </a:r>
          </a:p>
          <a:p>
            <a:pPr marL="0" indent="0">
              <a:buNone/>
            </a:pPr>
            <a:r>
              <a:rPr lang="en-US" sz="3200" b="0" i="0" dirty="0">
                <a:solidFill>
                  <a:srgbClr val="333333"/>
                </a:solidFill>
                <a:effectLst/>
                <a:latin typeface="Helvetica Neue"/>
              </a:rPr>
              <a:t> </a:t>
            </a:r>
            <a:endParaRPr lang="en-US" sz="3200" b="1" dirty="0"/>
          </a:p>
        </p:txBody>
      </p:sp>
    </p:spTree>
    <p:extLst>
      <p:ext uri="{BB962C8B-B14F-4D97-AF65-F5344CB8AC3E}">
        <p14:creationId xmlns:p14="http://schemas.microsoft.com/office/powerpoint/2010/main" val="300906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p:txBody>
          <a:bodyPr/>
          <a:lstStyle/>
          <a:p>
            <a:r>
              <a:rPr lang="en-US" dirty="0"/>
              <a:t>Electors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fontScale="77500" lnSpcReduction="20000"/>
          </a:bodyPr>
          <a:lstStyle/>
          <a:p>
            <a:r>
              <a:rPr lang="en-US" sz="5100" dirty="0"/>
              <a:t>If an inactive voter reactivates by requesting an absentee or mail ballot:</a:t>
            </a:r>
          </a:p>
          <a:p>
            <a:pPr marL="457200" indent="-457200">
              <a:buFont typeface="Arial" panose="020B0604020202020204" pitchFamily="34" charset="0"/>
              <a:buChar char="•"/>
            </a:pPr>
            <a:r>
              <a:rPr lang="en-US" sz="4100" dirty="0"/>
              <a:t>After ballots are mailed:</a:t>
            </a:r>
          </a:p>
          <a:p>
            <a:pPr marL="914400" lvl="1" indent="-457200">
              <a:buFont typeface="Arial" panose="020B0604020202020204" pitchFamily="34" charset="0"/>
              <a:buChar char="•"/>
            </a:pPr>
            <a:r>
              <a:rPr lang="en-US" sz="3400" b="0" dirty="0"/>
              <a:t>Give the elector a ballot or mail it</a:t>
            </a:r>
          </a:p>
          <a:p>
            <a:pPr marL="457200" indent="-457200">
              <a:buFont typeface="Arial" panose="020B0604020202020204" pitchFamily="34" charset="0"/>
              <a:buChar char="•"/>
            </a:pPr>
            <a:r>
              <a:rPr lang="en-US" sz="4100" dirty="0"/>
              <a:t>After noon on the day before Election Day:</a:t>
            </a:r>
          </a:p>
          <a:p>
            <a:pPr marL="914400" lvl="1" indent="-457200">
              <a:buFont typeface="Arial" panose="020B0604020202020204" pitchFamily="34" charset="0"/>
              <a:buChar char="•"/>
            </a:pPr>
            <a:r>
              <a:rPr lang="en-US" sz="3400" b="0" dirty="0"/>
              <a:t>Must come to election administrator’s office to obtain a ballot</a:t>
            </a:r>
          </a:p>
          <a:p>
            <a:pPr marL="457200" indent="-457200">
              <a:buFont typeface="Arial" panose="020B0604020202020204" pitchFamily="34" charset="0"/>
              <a:buChar char="•"/>
            </a:pPr>
            <a:r>
              <a:rPr lang="en-US" sz="4100" dirty="0"/>
              <a:t>On Election Day:</a:t>
            </a:r>
          </a:p>
          <a:p>
            <a:pPr marL="914400" lvl="1" indent="-457200">
              <a:buFont typeface="Arial" panose="020B0604020202020204" pitchFamily="34" charset="0"/>
              <a:buChar char="•"/>
            </a:pPr>
            <a:r>
              <a:rPr lang="en-US" sz="3400" b="0" dirty="0"/>
              <a:t>Appear at the polls to vote</a:t>
            </a:r>
          </a:p>
          <a:p>
            <a:pPr marL="914400" lvl="1" indent="-457200">
              <a:buFont typeface="Arial" panose="020B0604020202020204" pitchFamily="34" charset="0"/>
              <a:buChar char="•"/>
            </a:pPr>
            <a:r>
              <a:rPr lang="en-US" sz="3400" b="0" dirty="0"/>
              <a:t>Request mail ballot from election administrator</a:t>
            </a:r>
            <a:r>
              <a:rPr lang="en-US" sz="3400" b="0" i="0" dirty="0">
                <a:solidFill>
                  <a:srgbClr val="333333"/>
                </a:solidFill>
                <a:effectLst/>
                <a:latin typeface="Helvetica Neue"/>
              </a:rPr>
              <a:t> </a:t>
            </a:r>
            <a:endParaRPr lang="en-US" sz="3400" b="1" dirty="0"/>
          </a:p>
        </p:txBody>
      </p:sp>
    </p:spTree>
    <p:extLst>
      <p:ext uri="{BB962C8B-B14F-4D97-AF65-F5344CB8AC3E}">
        <p14:creationId xmlns:p14="http://schemas.microsoft.com/office/powerpoint/2010/main" val="446054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p:txBody>
          <a:bodyPr/>
          <a:lstStyle/>
          <a:p>
            <a:r>
              <a:rPr lang="en-US" dirty="0"/>
              <a:t>Electors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fontScale="77500" lnSpcReduction="20000"/>
          </a:bodyPr>
          <a:lstStyle/>
          <a:p>
            <a:r>
              <a:rPr lang="en-US" sz="5100" dirty="0"/>
              <a:t>Absentee Voters</a:t>
            </a:r>
          </a:p>
          <a:p>
            <a:pPr marL="457200" indent="-457200">
              <a:buFont typeface="Arial" panose="020B0604020202020204" pitchFamily="34" charset="0"/>
              <a:buChar char="•"/>
            </a:pPr>
            <a:r>
              <a:rPr lang="en-US" sz="4100" dirty="0"/>
              <a:t>Any qualified, registered elector may ask to vote absentee</a:t>
            </a:r>
          </a:p>
          <a:p>
            <a:pPr marL="457200" indent="-457200">
              <a:buFont typeface="Arial" panose="020B0604020202020204" pitchFamily="34" charset="0"/>
              <a:buChar char="•"/>
            </a:pPr>
            <a:r>
              <a:rPr lang="en-US" sz="4100" dirty="0"/>
              <a:t>Absentee voting closes on noon the day before Election Day</a:t>
            </a:r>
          </a:p>
          <a:p>
            <a:pPr marL="457200" indent="-457200">
              <a:buFont typeface="Arial" panose="020B0604020202020204" pitchFamily="34" charset="0"/>
              <a:buChar char="•"/>
            </a:pPr>
            <a:r>
              <a:rPr lang="en-US" sz="4100" dirty="0"/>
              <a:t>Must apply in writing (see application)</a:t>
            </a:r>
          </a:p>
          <a:p>
            <a:pPr marL="457200" indent="-457200">
              <a:buFont typeface="Arial" panose="020B0604020202020204" pitchFamily="34" charset="0"/>
              <a:buChar char="•"/>
            </a:pPr>
            <a:r>
              <a:rPr lang="en-US" sz="4100" dirty="0"/>
              <a:t>An agent for an individual with a disability or a third party may handle the application for them</a:t>
            </a:r>
          </a:p>
          <a:p>
            <a:pPr marL="457200" indent="-457200">
              <a:buFont typeface="Arial" panose="020B0604020202020204" pitchFamily="34" charset="0"/>
              <a:buChar char="•"/>
            </a:pPr>
            <a:r>
              <a:rPr lang="en-US" sz="4100" dirty="0"/>
              <a:t>The elector’s signature must be verified before a ballot is issued</a:t>
            </a:r>
          </a:p>
        </p:txBody>
      </p:sp>
    </p:spTree>
    <p:extLst>
      <p:ext uri="{BB962C8B-B14F-4D97-AF65-F5344CB8AC3E}">
        <p14:creationId xmlns:p14="http://schemas.microsoft.com/office/powerpoint/2010/main" val="3235589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p:txBody>
          <a:bodyPr/>
          <a:lstStyle/>
          <a:p>
            <a:r>
              <a:rPr lang="en-US" dirty="0"/>
              <a:t>Electors **</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fontScale="92500"/>
          </a:bodyPr>
          <a:lstStyle/>
          <a:p>
            <a:r>
              <a:rPr lang="en-US" sz="5100" dirty="0"/>
              <a:t>Absentee Ballot Registration List</a:t>
            </a:r>
          </a:p>
          <a:p>
            <a:pPr marL="457200" indent="-457200">
              <a:buFont typeface="Arial" panose="020B0604020202020204" pitchFamily="34" charset="0"/>
              <a:buChar char="•"/>
            </a:pPr>
            <a:r>
              <a:rPr lang="en-US" sz="3100" dirty="0"/>
              <a:t>County election administrator maintains the list</a:t>
            </a:r>
          </a:p>
          <a:p>
            <a:pPr marL="457200" indent="-457200">
              <a:buFont typeface="Arial" panose="020B0604020202020204" pitchFamily="34" charset="0"/>
              <a:buChar char="•"/>
            </a:pPr>
            <a:r>
              <a:rPr lang="en-US" sz="3100" dirty="0"/>
              <a:t>District clerk must:</a:t>
            </a:r>
          </a:p>
          <a:p>
            <a:pPr marL="914400" lvl="1" indent="-457200">
              <a:buFont typeface="Arial" panose="020B0604020202020204" pitchFamily="34" charset="0"/>
              <a:buChar char="•"/>
            </a:pPr>
            <a:r>
              <a:rPr lang="en-US" sz="2800" b="0" dirty="0"/>
              <a:t>Include an application for placement on the list with a voter registration card or absentee ballot application</a:t>
            </a:r>
          </a:p>
          <a:p>
            <a:pPr marL="914400" lvl="1" indent="-457200">
              <a:buFont typeface="Arial" panose="020B0604020202020204" pitchFamily="34" charset="0"/>
              <a:buChar char="•"/>
            </a:pPr>
            <a:r>
              <a:rPr lang="en-US" sz="2800" b="0" dirty="0"/>
              <a:t>Forward applications to the county election administrator as soon as possible</a:t>
            </a:r>
          </a:p>
          <a:p>
            <a:pPr marL="914400" lvl="1" indent="-457200">
              <a:buFont typeface="Arial" panose="020B0604020202020204" pitchFamily="34" charset="0"/>
              <a:buChar char="•"/>
            </a:pPr>
            <a:r>
              <a:rPr lang="en-US" sz="2800" b="0" dirty="0"/>
              <a:t>Contact the county election administrator for procedures</a:t>
            </a:r>
          </a:p>
        </p:txBody>
      </p:sp>
    </p:spTree>
    <p:extLst>
      <p:ext uri="{BB962C8B-B14F-4D97-AF65-F5344CB8AC3E}">
        <p14:creationId xmlns:p14="http://schemas.microsoft.com/office/powerpoint/2010/main" val="984251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en-US" dirty="0"/>
              <a:t>Questions?</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64023" y="2417700"/>
            <a:ext cx="4572001" cy="2651605"/>
          </a:xfrm>
        </p:spPr>
        <p:txBody>
          <a:bodyPr/>
          <a:lstStyle/>
          <a:p>
            <a:r>
              <a:rPr lang="en-US" sz="3200" dirty="0"/>
              <a:t>Feel free to unmute your microphones or post any questions in the chat at this time!</a:t>
            </a:r>
          </a:p>
        </p:txBody>
      </p:sp>
      <p:pic>
        <p:nvPicPr>
          <p:cNvPr id="1026" name="Picture 2">
            <a:extLst>
              <a:ext uri="{FF2B5EF4-FFF2-40B4-BE49-F238E27FC236}">
                <a16:creationId xmlns:a16="http://schemas.microsoft.com/office/drawing/2014/main" id="{C0840C7E-A95F-4550-B642-DA3800FC6662}"/>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3763" t="-633" r="30458" b="3763"/>
          <a:stretch/>
        </p:blipFill>
        <p:spPr bwMode="auto">
          <a:xfrm>
            <a:off x="6096000" y="-45086"/>
            <a:ext cx="6096000" cy="690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18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en-US" dirty="0"/>
              <a:t>Introduction</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p:txBody>
          <a:bodyPr/>
          <a:lstStyle/>
          <a:p>
            <a:r>
              <a:rPr lang="en-US" dirty="0"/>
              <a:t>Each module will be an hour in length, with about 15 minutes for questions.</a:t>
            </a:r>
          </a:p>
          <a:p>
            <a:r>
              <a:rPr lang="en-US" dirty="0"/>
              <a:t>Please mute your microphone during the presentation.  If you have questions, you may post them in the chat and we will answer them as we can, otherwise you may ask them at the end.  </a:t>
            </a:r>
          </a:p>
          <a:p>
            <a:r>
              <a:rPr lang="en-US" dirty="0"/>
              <a:t>There are different activities throughout the presentations and we encourage you to participate!</a:t>
            </a:r>
          </a:p>
          <a:p>
            <a:endParaRPr lang="en-US" dirty="0"/>
          </a:p>
        </p:txBody>
      </p:sp>
      <p:pic>
        <p:nvPicPr>
          <p:cNvPr id="53" name="Picture Placeholder 52" descr="Hanging Lightbulb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1246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708D1C-58C5-4288-A14F-8D507E42AFE9}"/>
              </a:ext>
            </a:extLst>
          </p:cNvPr>
          <p:cNvSpPr>
            <a:spLocks noGrp="1"/>
          </p:cNvSpPr>
          <p:nvPr>
            <p:ph type="title"/>
          </p:nvPr>
        </p:nvSpPr>
        <p:spPr>
          <a:xfrm>
            <a:off x="3107148" y="2726913"/>
            <a:ext cx="4941477" cy="610863"/>
          </a:xfrm>
        </p:spPr>
        <p:txBody>
          <a:bodyPr>
            <a:normAutofit fontScale="90000"/>
          </a:bodyPr>
          <a:lstStyle/>
          <a:p>
            <a:r>
              <a:rPr lang="en-US" dirty="0"/>
              <a:t>END OF MODULE 01.</a:t>
            </a:r>
          </a:p>
        </p:txBody>
      </p:sp>
    </p:spTree>
    <p:extLst>
      <p:ext uri="{BB962C8B-B14F-4D97-AF65-F5344CB8AC3E}">
        <p14:creationId xmlns:p14="http://schemas.microsoft.com/office/powerpoint/2010/main" val="3128104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a:xfrm>
            <a:off x="735423" y="874625"/>
            <a:ext cx="6970302" cy="610863"/>
          </a:xfrm>
        </p:spPr>
        <p:txBody>
          <a:bodyPr>
            <a:normAutofit/>
          </a:bodyPr>
          <a:lstStyle/>
          <a:p>
            <a:r>
              <a:rPr lang="en-US" dirty="0"/>
              <a:t>02. Election Process</a:t>
            </a:r>
          </a:p>
        </p:txBody>
      </p:sp>
      <p:sp>
        <p:nvSpPr>
          <p:cNvPr id="4" name="Text Placeholder 3">
            <a:extLst>
              <a:ext uri="{FF2B5EF4-FFF2-40B4-BE49-F238E27FC236}">
                <a16:creationId xmlns:a16="http://schemas.microsoft.com/office/drawing/2014/main" id="{C7EC6698-132B-1143-A2A9-00A97D9572D8}"/>
              </a:ext>
            </a:extLst>
          </p:cNvPr>
          <p:cNvSpPr>
            <a:spLocks noGrp="1"/>
          </p:cNvSpPr>
          <p:nvPr>
            <p:ph type="body" sz="quarter" idx="14"/>
          </p:nvPr>
        </p:nvSpPr>
        <p:spPr>
          <a:xfrm>
            <a:off x="952500" y="2209800"/>
            <a:ext cx="2133600" cy="205837"/>
          </a:xfrm>
        </p:spPr>
        <p:txBody>
          <a:bodyPr/>
          <a:lstStyle/>
          <a:p>
            <a:r>
              <a:rPr lang="en-US" dirty="0"/>
              <a:t>The “Who” of Elections - Trustee Candidates</a:t>
            </a:r>
          </a:p>
        </p:txBody>
      </p:sp>
      <p:sp>
        <p:nvSpPr>
          <p:cNvPr id="6" name="Text Placeholder 5">
            <a:extLst>
              <a:ext uri="{FF2B5EF4-FFF2-40B4-BE49-F238E27FC236}">
                <a16:creationId xmlns:a16="http://schemas.microsoft.com/office/drawing/2014/main" id="{C0015C52-08ED-464E-B7E8-24892D9C1319}"/>
              </a:ext>
            </a:extLst>
          </p:cNvPr>
          <p:cNvSpPr>
            <a:spLocks noGrp="1"/>
          </p:cNvSpPr>
          <p:nvPr>
            <p:ph type="body" sz="quarter" idx="16"/>
          </p:nvPr>
        </p:nvSpPr>
        <p:spPr>
          <a:xfrm>
            <a:off x="957943" y="4660515"/>
            <a:ext cx="2128157" cy="205837"/>
          </a:xfrm>
        </p:spPr>
        <p:txBody>
          <a:bodyPr/>
          <a:lstStyle/>
          <a:p>
            <a:r>
              <a:rPr lang="en-US" dirty="0"/>
              <a:t>The “How” of Elections - Preparing for an Election</a:t>
            </a:r>
          </a:p>
        </p:txBody>
      </p:sp>
      <p:sp>
        <p:nvSpPr>
          <p:cNvPr id="8" name="Text Placeholder 7">
            <a:extLst>
              <a:ext uri="{FF2B5EF4-FFF2-40B4-BE49-F238E27FC236}">
                <a16:creationId xmlns:a16="http://schemas.microsoft.com/office/drawing/2014/main" id="{B32B0C1D-C221-7C47-B7D6-77E7BDB41749}"/>
              </a:ext>
            </a:extLst>
          </p:cNvPr>
          <p:cNvSpPr>
            <a:spLocks noGrp="1"/>
          </p:cNvSpPr>
          <p:nvPr>
            <p:ph type="body" sz="quarter" idx="20"/>
          </p:nvPr>
        </p:nvSpPr>
        <p:spPr>
          <a:xfrm>
            <a:off x="6638925" y="4763434"/>
            <a:ext cx="2133600" cy="205837"/>
          </a:xfrm>
        </p:spPr>
        <p:txBody>
          <a:bodyPr/>
          <a:lstStyle/>
          <a:p>
            <a:r>
              <a:rPr lang="en-US" dirty="0"/>
              <a:t>The “What” of Elections - Ballots</a:t>
            </a:r>
          </a:p>
        </p:txBody>
      </p:sp>
      <p:sp>
        <p:nvSpPr>
          <p:cNvPr id="3" name="TextBox 2">
            <a:extLst>
              <a:ext uri="{FF2B5EF4-FFF2-40B4-BE49-F238E27FC236}">
                <a16:creationId xmlns:a16="http://schemas.microsoft.com/office/drawing/2014/main" id="{239623F1-EFAE-4F3A-961E-52BE5E5283E7}"/>
              </a:ext>
            </a:extLst>
          </p:cNvPr>
          <p:cNvSpPr txBox="1"/>
          <p:nvPr/>
        </p:nvSpPr>
        <p:spPr>
          <a:xfrm>
            <a:off x="3370521" y="5383210"/>
            <a:ext cx="7251405" cy="1200329"/>
          </a:xfrm>
          <a:prstGeom prst="rect">
            <a:avLst/>
          </a:prstGeom>
          <a:noFill/>
        </p:spPr>
        <p:txBody>
          <a:bodyPr wrap="square" rtlCol="0">
            <a:spAutoFit/>
          </a:bodyPr>
          <a:lstStyle/>
          <a:p>
            <a:r>
              <a:rPr lang="en-US" dirty="0">
                <a:solidFill>
                  <a:schemeClr val="accent1">
                    <a:lumMod val="50000"/>
                  </a:schemeClr>
                </a:solidFill>
              </a:rPr>
              <a:t>Chat bomb questions:</a:t>
            </a:r>
          </a:p>
          <a:p>
            <a:pPr marL="342900" indent="-342900">
              <a:buAutoNum type="arabicPeriod"/>
            </a:pPr>
            <a:r>
              <a:rPr lang="en-US" dirty="0">
                <a:solidFill>
                  <a:schemeClr val="accent1">
                    <a:lumMod val="50000"/>
                  </a:schemeClr>
                </a:solidFill>
              </a:rPr>
              <a:t>Who runs your elections?</a:t>
            </a:r>
          </a:p>
          <a:p>
            <a:pPr marL="342900" indent="-342900">
              <a:buAutoNum type="arabicPeriod"/>
            </a:pPr>
            <a:r>
              <a:rPr lang="en-US" dirty="0">
                <a:solidFill>
                  <a:schemeClr val="accent1">
                    <a:lumMod val="50000"/>
                  </a:schemeClr>
                </a:solidFill>
              </a:rPr>
              <a:t>By mail or by poll?</a:t>
            </a:r>
          </a:p>
          <a:p>
            <a:pPr marL="342900" indent="-342900">
              <a:buAutoNum type="arabicPeriod"/>
            </a:pPr>
            <a:r>
              <a:rPr lang="en-US" dirty="0">
                <a:solidFill>
                  <a:schemeClr val="accent1">
                    <a:lumMod val="50000"/>
                  </a:schemeClr>
                </a:solidFill>
              </a:rPr>
              <a:t>How many in the past 5 years?</a:t>
            </a:r>
          </a:p>
        </p:txBody>
      </p:sp>
    </p:spTree>
    <p:extLst>
      <p:ext uri="{BB962C8B-B14F-4D97-AF65-F5344CB8AC3E}">
        <p14:creationId xmlns:p14="http://schemas.microsoft.com/office/powerpoint/2010/main" val="808817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Trustee Candidates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a:bodyPr>
          <a:lstStyle/>
          <a:p>
            <a:pPr marL="457200" indent="-457200">
              <a:buFont typeface="Arial" panose="020B0604020202020204" pitchFamily="34" charset="0"/>
              <a:buChar char="•"/>
            </a:pPr>
            <a:r>
              <a:rPr lang="en-US" sz="3100" dirty="0"/>
              <a:t>Election must be held on the regular school election day (1</a:t>
            </a:r>
            <a:r>
              <a:rPr lang="en-US" sz="3100" baseline="30000" dirty="0"/>
              <a:t>st</a:t>
            </a:r>
            <a:r>
              <a:rPr lang="en-US" sz="3100" dirty="0"/>
              <a:t> Tuesday after the 1</a:t>
            </a:r>
            <a:r>
              <a:rPr lang="en-US" sz="3100" baseline="30000" dirty="0"/>
              <a:t>st</a:t>
            </a:r>
            <a:r>
              <a:rPr lang="en-US" sz="3100" dirty="0"/>
              <a:t> Monday in May)</a:t>
            </a:r>
          </a:p>
          <a:p>
            <a:pPr marL="457200" indent="-457200">
              <a:buFont typeface="Arial" panose="020B0604020202020204" pitchFamily="34" charset="0"/>
              <a:buChar char="•"/>
            </a:pPr>
            <a:r>
              <a:rPr lang="en-US" sz="3100" dirty="0"/>
              <a:t>Trustees are elected to serve a 3-year term of office</a:t>
            </a:r>
          </a:p>
          <a:p>
            <a:pPr marL="914400" lvl="1" indent="-457200">
              <a:buFont typeface="Arial" panose="020B0604020202020204" pitchFamily="34" charset="0"/>
              <a:buChar char="•"/>
            </a:pPr>
            <a:r>
              <a:rPr lang="en-US" sz="2400" b="0" dirty="0"/>
              <a:t>If a vacancy occurs, the remaining trustees appoint a competent person as a successor;</a:t>
            </a:r>
          </a:p>
          <a:p>
            <a:pPr marL="914400" lvl="1" indent="-457200">
              <a:buFont typeface="Arial" panose="020B0604020202020204" pitchFamily="34" charset="0"/>
              <a:buChar char="•"/>
            </a:pPr>
            <a:r>
              <a:rPr lang="en-US" sz="2400" b="0" dirty="0"/>
              <a:t>Successor serves until the next regular election; and</a:t>
            </a:r>
          </a:p>
          <a:p>
            <a:pPr marL="914400" lvl="1" indent="-457200">
              <a:buFont typeface="Arial" panose="020B0604020202020204" pitchFamily="34" charset="0"/>
              <a:buChar char="•"/>
            </a:pPr>
            <a:r>
              <a:rPr lang="en-US" sz="2400" b="0" dirty="0"/>
              <a:t>Election is for the remainder of the term.</a:t>
            </a:r>
          </a:p>
        </p:txBody>
      </p:sp>
    </p:spTree>
    <p:extLst>
      <p:ext uri="{BB962C8B-B14F-4D97-AF65-F5344CB8AC3E}">
        <p14:creationId xmlns:p14="http://schemas.microsoft.com/office/powerpoint/2010/main" val="196095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7762882" cy="757232"/>
          </a:xfrm>
        </p:spPr>
        <p:txBody>
          <a:bodyPr>
            <a:normAutofit/>
          </a:bodyPr>
          <a:lstStyle/>
          <a:p>
            <a:r>
              <a:rPr lang="en-US" dirty="0"/>
              <a:t>Trustee Candidates</a:t>
            </a:r>
          </a:p>
        </p:txBody>
      </p:sp>
      <p:graphicFrame>
        <p:nvGraphicFramePr>
          <p:cNvPr id="7" name="Table 7">
            <a:extLst>
              <a:ext uri="{FF2B5EF4-FFF2-40B4-BE49-F238E27FC236}">
                <a16:creationId xmlns:a16="http://schemas.microsoft.com/office/drawing/2014/main" id="{61381844-7C78-4F0F-B838-6264D381940D}"/>
              </a:ext>
            </a:extLst>
          </p:cNvPr>
          <p:cNvGraphicFramePr>
            <a:graphicFrameLocks noGrp="1"/>
          </p:cNvGraphicFramePr>
          <p:nvPr>
            <p:ph sz="half" idx="2"/>
            <p:extLst>
              <p:ext uri="{D42A27DB-BD31-4B8C-83A1-F6EECF244321}">
                <p14:modId xmlns:p14="http://schemas.microsoft.com/office/powerpoint/2010/main" val="3380056369"/>
              </p:ext>
            </p:extLst>
          </p:nvPr>
        </p:nvGraphicFramePr>
        <p:xfrm>
          <a:off x="2307389" y="2810540"/>
          <a:ext cx="8347366" cy="2682240"/>
        </p:xfrm>
        <a:graphic>
          <a:graphicData uri="http://schemas.openxmlformats.org/drawingml/2006/table">
            <a:tbl>
              <a:tblPr firstRow="1" bandRow="1">
                <a:tableStyleId>{5C22544A-7EE6-4342-B048-85BDC9FD1C3A}</a:tableStyleId>
              </a:tblPr>
              <a:tblGrid>
                <a:gridCol w="4173683">
                  <a:extLst>
                    <a:ext uri="{9D8B030D-6E8A-4147-A177-3AD203B41FA5}">
                      <a16:colId xmlns:a16="http://schemas.microsoft.com/office/drawing/2014/main" val="3214560653"/>
                    </a:ext>
                  </a:extLst>
                </a:gridCol>
                <a:gridCol w="4173683">
                  <a:extLst>
                    <a:ext uri="{9D8B030D-6E8A-4147-A177-3AD203B41FA5}">
                      <a16:colId xmlns:a16="http://schemas.microsoft.com/office/drawing/2014/main" val="1911271434"/>
                    </a:ext>
                  </a:extLst>
                </a:gridCol>
              </a:tblGrid>
              <a:tr h="213360">
                <a:tc>
                  <a:txBody>
                    <a:bodyPr/>
                    <a:lstStyle/>
                    <a:p>
                      <a:pPr algn="ctr"/>
                      <a:r>
                        <a:rPr lang="en-US" sz="2000" dirty="0"/>
                        <a:t>Classification Size</a:t>
                      </a:r>
                    </a:p>
                  </a:txBody>
                  <a:tcPr>
                    <a:solidFill>
                      <a:schemeClr val="accent1">
                        <a:lumMod val="50000"/>
                      </a:schemeClr>
                    </a:solidFill>
                  </a:tcPr>
                </a:tc>
                <a:tc>
                  <a:txBody>
                    <a:bodyPr/>
                    <a:lstStyle/>
                    <a:p>
                      <a:pPr algn="ctr"/>
                      <a:r>
                        <a:rPr lang="en-US" sz="2000" dirty="0"/>
                        <a:t># of Trustee Positions</a:t>
                      </a:r>
                    </a:p>
                  </a:txBody>
                  <a:tcPr>
                    <a:solidFill>
                      <a:schemeClr val="accent1">
                        <a:lumMod val="50000"/>
                      </a:schemeClr>
                    </a:solidFill>
                  </a:tcPr>
                </a:tc>
                <a:extLst>
                  <a:ext uri="{0D108BD9-81ED-4DB2-BD59-A6C34878D82A}">
                    <a16:rowId xmlns:a16="http://schemas.microsoft.com/office/drawing/2014/main" val="952594986"/>
                  </a:ext>
                </a:extLst>
              </a:tr>
              <a:tr h="370840">
                <a:tc>
                  <a:txBody>
                    <a:bodyPr/>
                    <a:lstStyle/>
                    <a:p>
                      <a:r>
                        <a:rPr lang="en-US" sz="2000" dirty="0"/>
                        <a:t>Elementary 1</a:t>
                      </a:r>
                      <a:r>
                        <a:rPr lang="en-US" sz="2000" baseline="30000" dirty="0"/>
                        <a:t>st</a:t>
                      </a:r>
                      <a:r>
                        <a:rPr lang="en-US" sz="2000" dirty="0"/>
                        <a:t> Class (&gt;6,500)</a:t>
                      </a:r>
                    </a:p>
                  </a:txBody>
                  <a:tcPr/>
                </a:tc>
                <a:tc>
                  <a:txBody>
                    <a:bodyPr/>
                    <a:lstStyle/>
                    <a:p>
                      <a:r>
                        <a:rPr lang="en-US" sz="2000" dirty="0"/>
                        <a:t>7</a:t>
                      </a:r>
                    </a:p>
                  </a:txBody>
                  <a:tcPr/>
                </a:tc>
                <a:extLst>
                  <a:ext uri="{0D108BD9-81ED-4DB2-BD59-A6C34878D82A}">
                    <a16:rowId xmlns:a16="http://schemas.microsoft.com/office/drawing/2014/main" val="2487661874"/>
                  </a:ext>
                </a:extLst>
              </a:tr>
              <a:tr h="370840">
                <a:tc>
                  <a:txBody>
                    <a:bodyPr/>
                    <a:lstStyle/>
                    <a:p>
                      <a:r>
                        <a:rPr lang="en-US" sz="2000" dirty="0"/>
                        <a:t>Elementary 2</a:t>
                      </a:r>
                      <a:r>
                        <a:rPr lang="en-US" sz="2000" baseline="30000" dirty="0"/>
                        <a:t>nd</a:t>
                      </a:r>
                      <a:r>
                        <a:rPr lang="en-US" sz="2000" dirty="0"/>
                        <a:t> Class (&gt;1,000&lt;6,500)</a:t>
                      </a:r>
                    </a:p>
                  </a:txBody>
                  <a:tcPr/>
                </a:tc>
                <a:tc>
                  <a:txBody>
                    <a:bodyPr/>
                    <a:lstStyle/>
                    <a:p>
                      <a:r>
                        <a:rPr lang="en-US" sz="2000" dirty="0"/>
                        <a:t>5 (can increase to 7)</a:t>
                      </a:r>
                    </a:p>
                  </a:txBody>
                  <a:tcPr/>
                </a:tc>
                <a:extLst>
                  <a:ext uri="{0D108BD9-81ED-4DB2-BD59-A6C34878D82A}">
                    <a16:rowId xmlns:a16="http://schemas.microsoft.com/office/drawing/2014/main" val="1783806044"/>
                  </a:ext>
                </a:extLst>
              </a:tr>
              <a:tr h="370840">
                <a:tc>
                  <a:txBody>
                    <a:bodyPr/>
                    <a:lstStyle/>
                    <a:p>
                      <a:r>
                        <a:rPr lang="en-US" sz="2000" dirty="0"/>
                        <a:t>Elementary 3</a:t>
                      </a:r>
                      <a:r>
                        <a:rPr lang="en-US" sz="2000" baseline="30000" dirty="0"/>
                        <a:t>rd</a:t>
                      </a:r>
                      <a:r>
                        <a:rPr lang="en-US" sz="2000" dirty="0"/>
                        <a:t> Class (&lt;1,000)</a:t>
                      </a:r>
                    </a:p>
                  </a:txBody>
                  <a:tcPr/>
                </a:tc>
                <a:tc>
                  <a:txBody>
                    <a:bodyPr/>
                    <a:lstStyle/>
                    <a:p>
                      <a:r>
                        <a:rPr lang="en-US" sz="2000" dirty="0"/>
                        <a:t>3 (can increase to 5)</a:t>
                      </a:r>
                    </a:p>
                  </a:txBody>
                  <a:tcPr/>
                </a:tc>
                <a:extLst>
                  <a:ext uri="{0D108BD9-81ED-4DB2-BD59-A6C34878D82A}">
                    <a16:rowId xmlns:a16="http://schemas.microsoft.com/office/drawing/2014/main" val="167696110"/>
                  </a:ext>
                </a:extLst>
              </a:tr>
              <a:tr h="370840">
                <a:tc>
                  <a:txBody>
                    <a:bodyPr/>
                    <a:lstStyle/>
                    <a:p>
                      <a:r>
                        <a:rPr lang="en-US" sz="2000" dirty="0"/>
                        <a:t>High School</a:t>
                      </a:r>
                    </a:p>
                  </a:txBody>
                  <a:tcPr/>
                </a:tc>
                <a:tc>
                  <a:txBody>
                    <a:bodyPr/>
                    <a:lstStyle/>
                    <a:p>
                      <a:r>
                        <a:rPr lang="en-US" sz="2000" dirty="0"/>
                        <a:t>Same as EL where HS is located</a:t>
                      </a:r>
                    </a:p>
                  </a:txBody>
                  <a:tcPr/>
                </a:tc>
                <a:extLst>
                  <a:ext uri="{0D108BD9-81ED-4DB2-BD59-A6C34878D82A}">
                    <a16:rowId xmlns:a16="http://schemas.microsoft.com/office/drawing/2014/main" val="2824637010"/>
                  </a:ext>
                </a:extLst>
              </a:tr>
              <a:tr h="370840">
                <a:tc>
                  <a:txBody>
                    <a:bodyPr/>
                    <a:lstStyle/>
                    <a:p>
                      <a:r>
                        <a:rPr lang="en-US" sz="2000" dirty="0"/>
                        <a:t>County High School</a:t>
                      </a:r>
                    </a:p>
                  </a:txBody>
                  <a:tcPr/>
                </a:tc>
                <a:tc>
                  <a:txBody>
                    <a:bodyPr/>
                    <a:lstStyle/>
                    <a:p>
                      <a:r>
                        <a:rPr lang="en-US" sz="2000" dirty="0"/>
                        <a:t>7</a:t>
                      </a:r>
                    </a:p>
                  </a:txBody>
                  <a:tcPr/>
                </a:tc>
                <a:extLst>
                  <a:ext uri="{0D108BD9-81ED-4DB2-BD59-A6C34878D82A}">
                    <a16:rowId xmlns:a16="http://schemas.microsoft.com/office/drawing/2014/main" val="3462458371"/>
                  </a:ext>
                </a:extLst>
              </a:tr>
            </a:tbl>
          </a:graphicData>
        </a:graphic>
      </p:graphicFrame>
    </p:spTree>
    <p:extLst>
      <p:ext uri="{BB962C8B-B14F-4D97-AF65-F5344CB8AC3E}">
        <p14:creationId xmlns:p14="http://schemas.microsoft.com/office/powerpoint/2010/main" val="4164655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7762882" cy="757232"/>
          </a:xfrm>
        </p:spPr>
        <p:txBody>
          <a:bodyPr>
            <a:normAutofit/>
          </a:bodyPr>
          <a:lstStyle/>
          <a:p>
            <a:r>
              <a:rPr lang="en-US" dirty="0"/>
              <a:t>Trustee Candidates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7" y="2181224"/>
            <a:ext cx="8124331" cy="1460334"/>
          </a:xfrm>
        </p:spPr>
        <p:txBody>
          <a:bodyPr>
            <a:normAutofit fontScale="55000" lnSpcReduction="20000"/>
          </a:bodyPr>
          <a:lstStyle/>
          <a:p>
            <a:pPr marL="0" indent="0">
              <a:buNone/>
            </a:pPr>
            <a:r>
              <a:rPr lang="en-US" sz="4600" dirty="0"/>
              <a:t>Qualifications</a:t>
            </a:r>
          </a:p>
          <a:p>
            <a:pPr marL="514350" indent="-514350">
              <a:buAutoNum type="arabicPeriod"/>
            </a:pPr>
            <a:r>
              <a:rPr lang="en-US" sz="4400" dirty="0"/>
              <a:t>Must be qualified to vote in a district, AND</a:t>
            </a:r>
          </a:p>
          <a:p>
            <a:pPr marL="514350" indent="-514350">
              <a:buAutoNum type="arabicPeriod"/>
            </a:pPr>
            <a:r>
              <a:rPr lang="en-US" sz="4400" dirty="0"/>
              <a:t>Must be a resident</a:t>
            </a:r>
            <a:r>
              <a:rPr lang="en-US" sz="4400" dirty="0">
                <a:solidFill>
                  <a:schemeClr val="accent1">
                    <a:lumMod val="50000"/>
                  </a:schemeClr>
                </a:solidFill>
              </a:rPr>
              <a:t>*</a:t>
            </a:r>
            <a:r>
              <a:rPr lang="en-US" sz="4400" dirty="0"/>
              <a:t> of the school district</a:t>
            </a:r>
          </a:p>
          <a:p>
            <a:pPr marL="0" indent="0">
              <a:buNone/>
            </a:pPr>
            <a:r>
              <a:rPr lang="en-US" sz="3200" b="0" i="0" dirty="0">
                <a:solidFill>
                  <a:srgbClr val="333333"/>
                </a:solidFill>
                <a:effectLst/>
                <a:latin typeface="Helvetica Neue"/>
              </a:rPr>
              <a:t> </a:t>
            </a:r>
            <a:endParaRPr lang="en-US" sz="3200" b="1" dirty="0"/>
          </a:p>
        </p:txBody>
      </p:sp>
      <p:graphicFrame>
        <p:nvGraphicFramePr>
          <p:cNvPr id="7" name="Table 7">
            <a:extLst>
              <a:ext uri="{FF2B5EF4-FFF2-40B4-BE49-F238E27FC236}">
                <a16:creationId xmlns:a16="http://schemas.microsoft.com/office/drawing/2014/main" id="{61381844-7C78-4F0F-B838-6264D381940D}"/>
              </a:ext>
            </a:extLst>
          </p:cNvPr>
          <p:cNvGraphicFramePr>
            <a:graphicFrameLocks noGrp="1"/>
          </p:cNvGraphicFramePr>
          <p:nvPr>
            <p:ph sz="half" idx="2"/>
            <p:extLst>
              <p:ext uri="{D42A27DB-BD31-4B8C-83A1-F6EECF244321}">
                <p14:modId xmlns:p14="http://schemas.microsoft.com/office/powerpoint/2010/main" val="2607916860"/>
              </p:ext>
            </p:extLst>
          </p:nvPr>
        </p:nvGraphicFramePr>
        <p:xfrm>
          <a:off x="3491706" y="3429000"/>
          <a:ext cx="8347366" cy="2804160"/>
        </p:xfrm>
        <a:graphic>
          <a:graphicData uri="http://schemas.openxmlformats.org/drawingml/2006/table">
            <a:tbl>
              <a:tblPr firstRow="1" bandRow="1">
                <a:tableStyleId>{5C22544A-7EE6-4342-B048-85BDC9FD1C3A}</a:tableStyleId>
              </a:tblPr>
              <a:tblGrid>
                <a:gridCol w="4173683">
                  <a:extLst>
                    <a:ext uri="{9D8B030D-6E8A-4147-A177-3AD203B41FA5}">
                      <a16:colId xmlns:a16="http://schemas.microsoft.com/office/drawing/2014/main" val="3214560653"/>
                    </a:ext>
                  </a:extLst>
                </a:gridCol>
                <a:gridCol w="4173683">
                  <a:extLst>
                    <a:ext uri="{9D8B030D-6E8A-4147-A177-3AD203B41FA5}">
                      <a16:colId xmlns:a16="http://schemas.microsoft.com/office/drawing/2014/main" val="1911271434"/>
                    </a:ext>
                  </a:extLst>
                </a:gridCol>
              </a:tblGrid>
              <a:tr h="370840">
                <a:tc>
                  <a:txBody>
                    <a:bodyPr/>
                    <a:lstStyle/>
                    <a:p>
                      <a:pPr algn="ctr"/>
                      <a:r>
                        <a:rPr lang="en-US" sz="2000" dirty="0"/>
                        <a:t>MUST BE</a:t>
                      </a:r>
                    </a:p>
                  </a:txBody>
                  <a:tcPr>
                    <a:solidFill>
                      <a:schemeClr val="accent1">
                        <a:lumMod val="50000"/>
                      </a:schemeClr>
                    </a:solidFill>
                  </a:tcPr>
                </a:tc>
                <a:tc>
                  <a:txBody>
                    <a:bodyPr/>
                    <a:lstStyle/>
                    <a:p>
                      <a:pPr algn="ctr"/>
                      <a:r>
                        <a:rPr lang="en-US" sz="2000" dirty="0"/>
                        <a:t>MUST NOT BE</a:t>
                      </a:r>
                    </a:p>
                  </a:txBody>
                  <a:tcPr>
                    <a:solidFill>
                      <a:schemeClr val="accent1">
                        <a:lumMod val="50000"/>
                      </a:schemeClr>
                    </a:solidFill>
                  </a:tcPr>
                </a:tc>
                <a:extLst>
                  <a:ext uri="{0D108BD9-81ED-4DB2-BD59-A6C34878D82A}">
                    <a16:rowId xmlns:a16="http://schemas.microsoft.com/office/drawing/2014/main" val="952594986"/>
                  </a:ext>
                </a:extLst>
              </a:tr>
              <a:tr h="370840">
                <a:tc>
                  <a:txBody>
                    <a:bodyPr/>
                    <a:lstStyle/>
                    <a:p>
                      <a:r>
                        <a:rPr lang="en-US" sz="2000" dirty="0"/>
                        <a:t>At least 18 years old</a:t>
                      </a:r>
                    </a:p>
                  </a:txBody>
                  <a:tcPr/>
                </a:tc>
                <a:tc>
                  <a:txBody>
                    <a:bodyPr/>
                    <a:lstStyle/>
                    <a:p>
                      <a:r>
                        <a:rPr lang="en-US" sz="2000" dirty="0"/>
                        <a:t>A convicted felon currently serving a sentence in a penal institution</a:t>
                      </a:r>
                    </a:p>
                  </a:txBody>
                  <a:tcPr/>
                </a:tc>
                <a:extLst>
                  <a:ext uri="{0D108BD9-81ED-4DB2-BD59-A6C34878D82A}">
                    <a16:rowId xmlns:a16="http://schemas.microsoft.com/office/drawing/2014/main" val="2487661874"/>
                  </a:ext>
                </a:extLst>
              </a:tr>
              <a:tr h="370840">
                <a:tc>
                  <a:txBody>
                    <a:bodyPr/>
                    <a:lstStyle/>
                    <a:p>
                      <a:r>
                        <a:rPr lang="en-US" sz="2000" dirty="0"/>
                        <a:t>A resident of the state and county for at least 30 days (*if a nominating district, must be a resident for 1 year)</a:t>
                      </a:r>
                    </a:p>
                  </a:txBody>
                  <a:tcPr/>
                </a:tc>
                <a:tc>
                  <a:txBody>
                    <a:bodyPr/>
                    <a:lstStyle/>
                    <a:p>
                      <a:r>
                        <a:rPr lang="en-US" sz="2000" dirty="0"/>
                        <a:t>Determined to be of unsound mind by a court of law</a:t>
                      </a:r>
                    </a:p>
                  </a:txBody>
                  <a:tcPr/>
                </a:tc>
                <a:extLst>
                  <a:ext uri="{0D108BD9-81ED-4DB2-BD59-A6C34878D82A}">
                    <a16:rowId xmlns:a16="http://schemas.microsoft.com/office/drawing/2014/main" val="1783806044"/>
                  </a:ext>
                </a:extLst>
              </a:tr>
              <a:tr h="370840">
                <a:tc>
                  <a:txBody>
                    <a:bodyPr/>
                    <a:lstStyle/>
                    <a:p>
                      <a:r>
                        <a:rPr lang="en-US" sz="2000" dirty="0"/>
                        <a:t>A United States citizen</a:t>
                      </a:r>
                    </a:p>
                  </a:txBody>
                  <a:tcPr/>
                </a:tc>
                <a:tc>
                  <a:txBody>
                    <a:bodyPr/>
                    <a:lstStyle/>
                    <a:p>
                      <a:endParaRPr lang="en-US" sz="2000" dirty="0"/>
                    </a:p>
                  </a:txBody>
                  <a:tcPr/>
                </a:tc>
                <a:extLst>
                  <a:ext uri="{0D108BD9-81ED-4DB2-BD59-A6C34878D82A}">
                    <a16:rowId xmlns:a16="http://schemas.microsoft.com/office/drawing/2014/main" val="167696110"/>
                  </a:ext>
                </a:extLst>
              </a:tr>
            </a:tbl>
          </a:graphicData>
        </a:graphic>
      </p:graphicFrame>
    </p:spTree>
    <p:extLst>
      <p:ext uri="{BB962C8B-B14F-4D97-AF65-F5344CB8AC3E}">
        <p14:creationId xmlns:p14="http://schemas.microsoft.com/office/powerpoint/2010/main" val="2961646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7233493" cy="644937"/>
          </a:xfrm>
        </p:spPr>
        <p:txBody>
          <a:bodyPr>
            <a:normAutofit/>
          </a:bodyPr>
          <a:lstStyle/>
          <a:p>
            <a:r>
              <a:rPr lang="en-US" dirty="0"/>
              <a:t>Trustee Candidates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7707236" cy="1460334"/>
          </a:xfrm>
        </p:spPr>
        <p:txBody>
          <a:bodyPr>
            <a:normAutofit/>
          </a:bodyPr>
          <a:lstStyle/>
          <a:p>
            <a:pPr marL="0" indent="0">
              <a:buNone/>
            </a:pPr>
            <a:r>
              <a:rPr lang="en-US" sz="3200" dirty="0"/>
              <a:t>Who may </a:t>
            </a:r>
            <a:r>
              <a:rPr lang="en-US" sz="3200" i="1" dirty="0">
                <a:solidFill>
                  <a:schemeClr val="accent1">
                    <a:lumMod val="50000"/>
                  </a:schemeClr>
                </a:solidFill>
              </a:rPr>
              <a:t>hold</a:t>
            </a:r>
            <a:r>
              <a:rPr lang="en-US" sz="3200" dirty="0"/>
              <a:t> office?</a:t>
            </a:r>
          </a:p>
          <a:p>
            <a:pPr marL="0" indent="0">
              <a:buNone/>
            </a:pPr>
            <a:r>
              <a:rPr lang="en-US" sz="3200" b="0" i="0" dirty="0">
                <a:solidFill>
                  <a:srgbClr val="333333"/>
                </a:solidFill>
                <a:effectLst/>
                <a:latin typeface="Helvetica Neue"/>
              </a:rPr>
              <a:t> </a:t>
            </a:r>
            <a:endParaRPr lang="en-US" sz="3200" b="1" dirty="0"/>
          </a:p>
        </p:txBody>
      </p:sp>
      <p:graphicFrame>
        <p:nvGraphicFramePr>
          <p:cNvPr id="7" name="Table 7">
            <a:extLst>
              <a:ext uri="{FF2B5EF4-FFF2-40B4-BE49-F238E27FC236}">
                <a16:creationId xmlns:a16="http://schemas.microsoft.com/office/drawing/2014/main" id="{61381844-7C78-4F0F-B838-6264D381940D}"/>
              </a:ext>
            </a:extLst>
          </p:cNvPr>
          <p:cNvGraphicFramePr>
            <a:graphicFrameLocks noGrp="1"/>
          </p:cNvGraphicFramePr>
          <p:nvPr>
            <p:ph sz="half" idx="2"/>
            <p:extLst>
              <p:ext uri="{D42A27DB-BD31-4B8C-83A1-F6EECF244321}">
                <p14:modId xmlns:p14="http://schemas.microsoft.com/office/powerpoint/2010/main" val="3672868961"/>
              </p:ext>
            </p:extLst>
          </p:nvPr>
        </p:nvGraphicFramePr>
        <p:xfrm>
          <a:off x="3235032" y="2863265"/>
          <a:ext cx="8347367" cy="2804160"/>
        </p:xfrm>
        <a:graphic>
          <a:graphicData uri="http://schemas.openxmlformats.org/drawingml/2006/table">
            <a:tbl>
              <a:tblPr firstRow="1" bandRow="1">
                <a:tableStyleId>{5C22544A-7EE6-4342-B048-85BDC9FD1C3A}</a:tableStyleId>
              </a:tblPr>
              <a:tblGrid>
                <a:gridCol w="4173683">
                  <a:extLst>
                    <a:ext uri="{9D8B030D-6E8A-4147-A177-3AD203B41FA5}">
                      <a16:colId xmlns:a16="http://schemas.microsoft.com/office/drawing/2014/main" val="3214560653"/>
                    </a:ext>
                  </a:extLst>
                </a:gridCol>
                <a:gridCol w="2086842">
                  <a:extLst>
                    <a:ext uri="{9D8B030D-6E8A-4147-A177-3AD203B41FA5}">
                      <a16:colId xmlns:a16="http://schemas.microsoft.com/office/drawing/2014/main" val="1911271434"/>
                    </a:ext>
                  </a:extLst>
                </a:gridCol>
                <a:gridCol w="2086842">
                  <a:extLst>
                    <a:ext uri="{9D8B030D-6E8A-4147-A177-3AD203B41FA5}">
                      <a16:colId xmlns:a16="http://schemas.microsoft.com/office/drawing/2014/main" val="2254349322"/>
                    </a:ext>
                  </a:extLst>
                </a:gridCol>
              </a:tblGrid>
              <a:tr h="187943">
                <a:tc>
                  <a:txBody>
                    <a:bodyPr/>
                    <a:lstStyle/>
                    <a:p>
                      <a:pPr algn="ctr"/>
                      <a:r>
                        <a:rPr lang="en-US" sz="2000" dirty="0"/>
                        <a:t>Candidate Is</a:t>
                      </a:r>
                    </a:p>
                  </a:txBody>
                  <a:tcPr>
                    <a:solidFill>
                      <a:schemeClr val="accent1">
                        <a:lumMod val="50000"/>
                      </a:schemeClr>
                    </a:solidFill>
                  </a:tcPr>
                </a:tc>
                <a:tc>
                  <a:txBody>
                    <a:bodyPr/>
                    <a:lstStyle/>
                    <a:p>
                      <a:pPr algn="ctr"/>
                      <a:r>
                        <a:rPr lang="en-US" sz="2000" dirty="0"/>
                        <a:t>Yes</a:t>
                      </a:r>
                    </a:p>
                  </a:txBody>
                  <a:tcPr>
                    <a:solidFill>
                      <a:schemeClr val="accent1">
                        <a:lumMod val="50000"/>
                      </a:schemeClr>
                    </a:solidFill>
                  </a:tcPr>
                </a:tc>
                <a:tc>
                  <a:txBody>
                    <a:bodyPr/>
                    <a:lstStyle/>
                    <a:p>
                      <a:pPr algn="ctr"/>
                      <a:r>
                        <a:rPr lang="en-US" sz="2000" dirty="0"/>
                        <a:t>No</a:t>
                      </a:r>
                    </a:p>
                  </a:txBody>
                  <a:tcPr>
                    <a:solidFill>
                      <a:schemeClr val="accent1">
                        <a:lumMod val="50000"/>
                      </a:schemeClr>
                    </a:solidFill>
                  </a:tcPr>
                </a:tc>
                <a:extLst>
                  <a:ext uri="{0D108BD9-81ED-4DB2-BD59-A6C34878D82A}">
                    <a16:rowId xmlns:a16="http://schemas.microsoft.com/office/drawing/2014/main" val="952594986"/>
                  </a:ext>
                </a:extLst>
              </a:tr>
              <a:tr h="370840">
                <a:tc>
                  <a:txBody>
                    <a:bodyPr/>
                    <a:lstStyle/>
                    <a:p>
                      <a:r>
                        <a:rPr lang="en-US" sz="2000" dirty="0"/>
                        <a:t>An employee of the district (except for officiating athletic competitions under the MOA).</a:t>
                      </a:r>
                    </a:p>
                  </a:txBody>
                  <a:tcPr/>
                </a:tc>
                <a:tc>
                  <a:txBody>
                    <a:bodyPr/>
                    <a:lstStyle/>
                    <a:p>
                      <a:pPr algn="ctr"/>
                      <a:endParaRPr lang="en-US" sz="2000" dirty="0"/>
                    </a:p>
                  </a:txBody>
                  <a:tcPr/>
                </a:tc>
                <a:tc>
                  <a:txBody>
                    <a:bodyPr/>
                    <a:lstStyle/>
                    <a:p>
                      <a:pPr algn="ctr"/>
                      <a:r>
                        <a:rPr lang="en-US" sz="2000" dirty="0"/>
                        <a:t>X</a:t>
                      </a:r>
                    </a:p>
                  </a:txBody>
                  <a:tcPr/>
                </a:tc>
                <a:extLst>
                  <a:ext uri="{0D108BD9-81ED-4DB2-BD59-A6C34878D82A}">
                    <a16:rowId xmlns:a16="http://schemas.microsoft.com/office/drawing/2014/main" val="2487661874"/>
                  </a:ext>
                </a:extLst>
              </a:tr>
              <a:tr h="370840">
                <a:tc>
                  <a:txBody>
                    <a:bodyPr/>
                    <a:lstStyle/>
                    <a:p>
                      <a:r>
                        <a:rPr lang="en-US" sz="2000" dirty="0"/>
                        <a:t>A relative of an employee of the school district or another school board member</a:t>
                      </a:r>
                    </a:p>
                  </a:txBody>
                  <a:tcPr/>
                </a:tc>
                <a:tc>
                  <a:txBody>
                    <a:bodyPr/>
                    <a:lstStyle/>
                    <a:p>
                      <a:pPr algn="ctr"/>
                      <a:r>
                        <a:rPr lang="en-US" sz="2000" dirty="0"/>
                        <a:t>X</a:t>
                      </a:r>
                    </a:p>
                  </a:txBody>
                  <a:tcPr/>
                </a:tc>
                <a:tc>
                  <a:txBody>
                    <a:bodyPr/>
                    <a:lstStyle/>
                    <a:p>
                      <a:pPr algn="ctr"/>
                      <a:endParaRPr lang="en-US" sz="2000" dirty="0"/>
                    </a:p>
                  </a:txBody>
                  <a:tcPr/>
                </a:tc>
                <a:extLst>
                  <a:ext uri="{0D108BD9-81ED-4DB2-BD59-A6C34878D82A}">
                    <a16:rowId xmlns:a16="http://schemas.microsoft.com/office/drawing/2014/main" val="1783806044"/>
                  </a:ext>
                </a:extLst>
              </a:tr>
              <a:tr h="370840">
                <a:tc>
                  <a:txBody>
                    <a:bodyPr/>
                    <a:lstStyle/>
                    <a:p>
                      <a:r>
                        <a:rPr lang="en-US" sz="2000" dirty="0"/>
                        <a:t>Running for another public office</a:t>
                      </a:r>
                    </a:p>
                  </a:txBody>
                  <a:tcPr/>
                </a:tc>
                <a:tc>
                  <a:txBody>
                    <a:bodyPr/>
                    <a:lstStyle/>
                    <a:p>
                      <a:pPr algn="ctr"/>
                      <a:endParaRPr lang="en-US" sz="2000" dirty="0"/>
                    </a:p>
                  </a:txBody>
                  <a:tcPr/>
                </a:tc>
                <a:tc>
                  <a:txBody>
                    <a:bodyPr/>
                    <a:lstStyle/>
                    <a:p>
                      <a:pPr algn="ctr"/>
                      <a:r>
                        <a:rPr lang="en-US" sz="2000" dirty="0"/>
                        <a:t>X</a:t>
                      </a:r>
                    </a:p>
                  </a:txBody>
                  <a:tcPr/>
                </a:tc>
                <a:extLst>
                  <a:ext uri="{0D108BD9-81ED-4DB2-BD59-A6C34878D82A}">
                    <a16:rowId xmlns:a16="http://schemas.microsoft.com/office/drawing/2014/main" val="167696110"/>
                  </a:ext>
                </a:extLst>
              </a:tr>
            </a:tbl>
          </a:graphicData>
        </a:graphic>
      </p:graphicFrame>
    </p:spTree>
    <p:extLst>
      <p:ext uri="{BB962C8B-B14F-4D97-AF65-F5344CB8AC3E}">
        <p14:creationId xmlns:p14="http://schemas.microsoft.com/office/powerpoint/2010/main" val="2662011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Trustee Candidates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fontScale="92500" lnSpcReduction="10000"/>
          </a:bodyPr>
          <a:lstStyle/>
          <a:p>
            <a:r>
              <a:rPr lang="en-US" sz="3900" dirty="0"/>
              <a:t>Declaration of Intent and Oath of Candidacy for Trustee Candidates</a:t>
            </a:r>
          </a:p>
          <a:p>
            <a:pPr marL="457200" indent="-457200">
              <a:buFont typeface="Arial" panose="020B0604020202020204" pitchFamily="34" charset="0"/>
              <a:buChar char="•"/>
            </a:pPr>
            <a:r>
              <a:rPr lang="en-US" sz="3000" dirty="0"/>
              <a:t>Clearly identify the position AND the term</a:t>
            </a:r>
          </a:p>
          <a:p>
            <a:pPr marL="457200" indent="-457200">
              <a:buFont typeface="Arial" panose="020B0604020202020204" pitchFamily="34" charset="0"/>
              <a:buChar char="•"/>
            </a:pPr>
            <a:r>
              <a:rPr lang="en-US" sz="3000" dirty="0"/>
              <a:t>Name as it should appear on the ballot (no additional characters, such as JD, MD, or I (incumbent))</a:t>
            </a:r>
          </a:p>
          <a:p>
            <a:pPr marL="457200" indent="-457200">
              <a:buFont typeface="Arial" panose="020B0604020202020204" pitchFamily="34" charset="0"/>
              <a:buChar char="•"/>
            </a:pPr>
            <a:r>
              <a:rPr lang="en-US" sz="3000" b="0" dirty="0"/>
              <a:t>Residential address required</a:t>
            </a:r>
          </a:p>
          <a:p>
            <a:pPr marL="457200" indent="-457200">
              <a:buFont typeface="Arial" panose="020B0604020202020204" pitchFamily="34" charset="0"/>
              <a:buChar char="•"/>
            </a:pPr>
            <a:r>
              <a:rPr lang="en-US" sz="3000" b="0" dirty="0"/>
              <a:t>Notarized OR signed in front of the district clerk</a:t>
            </a:r>
          </a:p>
          <a:p>
            <a:pPr marL="457200" indent="-457200">
              <a:buFont typeface="Arial" panose="020B0604020202020204" pitchFamily="34" charset="0"/>
              <a:buChar char="•"/>
            </a:pPr>
            <a:r>
              <a:rPr lang="en-US" sz="3000" dirty="0"/>
              <a:t>Verify voter registration status, address and signature with the county election administrator</a:t>
            </a:r>
            <a:endParaRPr lang="en-US" sz="3000" b="0" dirty="0"/>
          </a:p>
        </p:txBody>
      </p:sp>
    </p:spTree>
    <p:extLst>
      <p:ext uri="{BB962C8B-B14F-4D97-AF65-F5344CB8AC3E}">
        <p14:creationId xmlns:p14="http://schemas.microsoft.com/office/powerpoint/2010/main" val="2228090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Trustee Candidates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fontScale="92500" lnSpcReduction="10000"/>
          </a:bodyPr>
          <a:lstStyle/>
          <a:p>
            <a:r>
              <a:rPr lang="en-US" sz="3900" dirty="0"/>
              <a:t>Declaration of Intent and Oath of Candidacy for Trustee Candidates</a:t>
            </a:r>
          </a:p>
          <a:p>
            <a:pPr marL="457200" indent="-457200">
              <a:buFont typeface="Arial" panose="020B0604020202020204" pitchFamily="34" charset="0"/>
              <a:buChar char="•"/>
            </a:pPr>
            <a:r>
              <a:rPr lang="en-US" sz="3000" dirty="0"/>
              <a:t>Filing Period: Not earlier than 145 days or later than 40 days prior to election day</a:t>
            </a:r>
          </a:p>
          <a:p>
            <a:pPr marL="457200" indent="-457200">
              <a:buFont typeface="Arial" panose="020B0604020202020204" pitchFamily="34" charset="0"/>
              <a:buChar char="•"/>
            </a:pPr>
            <a:r>
              <a:rPr lang="en-US" sz="3000" dirty="0"/>
              <a:t>Forms must be received by the district clerk by the filing deadline – regardless of who is conducting the election</a:t>
            </a:r>
            <a:endParaRPr lang="en-US" sz="3000" b="0" dirty="0"/>
          </a:p>
          <a:p>
            <a:r>
              <a:rPr lang="en-US" sz="2600" b="1" dirty="0">
                <a:solidFill>
                  <a:schemeClr val="accent1">
                    <a:lumMod val="50000"/>
                  </a:schemeClr>
                </a:solidFill>
              </a:rPr>
              <a:t>NOTE:  </a:t>
            </a:r>
            <a:r>
              <a:rPr lang="en-US" sz="2600" i="1" dirty="0"/>
              <a:t>Communicate with your county election administrator to ensure that any candidate forms are received in the school district office by the candidate filing deadline.</a:t>
            </a:r>
          </a:p>
        </p:txBody>
      </p:sp>
    </p:spTree>
    <p:extLst>
      <p:ext uri="{BB962C8B-B14F-4D97-AF65-F5344CB8AC3E}">
        <p14:creationId xmlns:p14="http://schemas.microsoft.com/office/powerpoint/2010/main" val="1325166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Trustee Candidates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fontScale="92500"/>
          </a:bodyPr>
          <a:lstStyle/>
          <a:p>
            <a:pPr marL="457200" indent="-457200">
              <a:buFont typeface="Arial" panose="020B0604020202020204" pitchFamily="34" charset="0"/>
              <a:buChar char="•"/>
            </a:pPr>
            <a:r>
              <a:rPr lang="en-US" sz="3100" dirty="0"/>
              <a:t>For the 2021 election, accept candidate forms between December 10, 2020 and March 25, 2021</a:t>
            </a:r>
          </a:p>
          <a:p>
            <a:pPr marL="457200" indent="-457200">
              <a:buFont typeface="Arial" panose="020B0604020202020204" pitchFamily="34" charset="0"/>
              <a:buChar char="•"/>
            </a:pPr>
            <a:r>
              <a:rPr lang="en-US" sz="3100" dirty="0"/>
              <a:t>Notice of opening and closing of candidate filing is not required</a:t>
            </a:r>
          </a:p>
          <a:p>
            <a:pPr marL="457200" indent="-457200">
              <a:buFont typeface="Arial" panose="020B0604020202020204" pitchFamily="34" charset="0"/>
              <a:buChar char="•"/>
            </a:pPr>
            <a:r>
              <a:rPr lang="en-US" sz="3100" dirty="0"/>
              <a:t>May want to advertise that the district has openings and the filing dates:</a:t>
            </a:r>
            <a:endParaRPr lang="en-US" sz="3100" b="0" dirty="0"/>
          </a:p>
          <a:p>
            <a:pPr marL="914400" lvl="1" indent="-457200">
              <a:buFont typeface="Arial" panose="020B0604020202020204" pitchFamily="34" charset="0"/>
              <a:buChar char="•"/>
            </a:pPr>
            <a:r>
              <a:rPr lang="en-US" sz="2600" b="0" dirty="0"/>
              <a:t>Public locations</a:t>
            </a:r>
          </a:p>
          <a:p>
            <a:pPr marL="914400" lvl="1" indent="-457200">
              <a:buFont typeface="Arial" panose="020B0604020202020204" pitchFamily="34" charset="0"/>
              <a:buChar char="•"/>
            </a:pPr>
            <a:r>
              <a:rPr lang="en-US" sz="2600" b="0" dirty="0"/>
              <a:t>School newsletter</a:t>
            </a:r>
          </a:p>
          <a:p>
            <a:pPr marL="914400" lvl="1" indent="-457200">
              <a:buFont typeface="Arial" panose="020B0604020202020204" pitchFamily="34" charset="0"/>
              <a:buChar char="•"/>
            </a:pPr>
            <a:r>
              <a:rPr lang="en-US" sz="2600" b="0" dirty="0"/>
              <a:t>Local newspaper</a:t>
            </a:r>
          </a:p>
          <a:p>
            <a:pPr marL="914400" lvl="1" indent="-457200">
              <a:buFont typeface="Arial" panose="020B0604020202020204" pitchFamily="34" charset="0"/>
              <a:buChar char="•"/>
            </a:pPr>
            <a:r>
              <a:rPr lang="en-US" sz="2600" b="0" dirty="0"/>
              <a:t>District internet sites (website, Facebook, other)</a:t>
            </a:r>
          </a:p>
        </p:txBody>
      </p:sp>
    </p:spTree>
    <p:extLst>
      <p:ext uri="{BB962C8B-B14F-4D97-AF65-F5344CB8AC3E}">
        <p14:creationId xmlns:p14="http://schemas.microsoft.com/office/powerpoint/2010/main" val="2793951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Trustee Candidates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fontScale="92500" lnSpcReduction="10000"/>
          </a:bodyPr>
          <a:lstStyle/>
          <a:p>
            <a:r>
              <a:rPr lang="en-US" sz="3900" dirty="0"/>
              <a:t>Declaration of Intent and Oath of Candidacy for Write-In Candidates</a:t>
            </a:r>
          </a:p>
          <a:p>
            <a:pPr marL="457200" indent="-457200">
              <a:buFont typeface="Arial" panose="020B0604020202020204" pitchFamily="34" charset="0"/>
              <a:buChar char="•"/>
            </a:pPr>
            <a:r>
              <a:rPr lang="en-US" sz="3000" dirty="0"/>
              <a:t>Clearly identify the position AND the term</a:t>
            </a:r>
          </a:p>
          <a:p>
            <a:pPr marL="457200" indent="-457200">
              <a:buFont typeface="Arial" panose="020B0604020202020204" pitchFamily="34" charset="0"/>
              <a:buChar char="•"/>
            </a:pPr>
            <a:r>
              <a:rPr lang="en-US" sz="3000" dirty="0"/>
              <a:t>Name as it should appear on the ballot (no additional characters, such as JD, MD, or I (incumbent))</a:t>
            </a:r>
          </a:p>
          <a:p>
            <a:pPr marL="457200" indent="-457200">
              <a:buFont typeface="Arial" panose="020B0604020202020204" pitchFamily="34" charset="0"/>
              <a:buChar char="•"/>
            </a:pPr>
            <a:r>
              <a:rPr lang="en-US" sz="3000" b="0" dirty="0"/>
              <a:t>Residential address required</a:t>
            </a:r>
          </a:p>
          <a:p>
            <a:pPr marL="457200" indent="-457200">
              <a:buFont typeface="Arial" panose="020B0604020202020204" pitchFamily="34" charset="0"/>
              <a:buChar char="•"/>
            </a:pPr>
            <a:r>
              <a:rPr lang="en-US" sz="3000" b="0" dirty="0"/>
              <a:t>Notarized OR signed in front of the district clerk</a:t>
            </a:r>
          </a:p>
          <a:p>
            <a:pPr marL="457200" indent="-457200">
              <a:buFont typeface="Arial" panose="020B0604020202020204" pitchFamily="34" charset="0"/>
              <a:buChar char="•"/>
            </a:pPr>
            <a:r>
              <a:rPr lang="en-US" sz="3000" dirty="0"/>
              <a:t>Verify voter registration status, address and signature with the county election administrator</a:t>
            </a:r>
            <a:endParaRPr lang="en-US" sz="3000" b="0" dirty="0"/>
          </a:p>
        </p:txBody>
      </p:sp>
    </p:spTree>
    <p:extLst>
      <p:ext uri="{BB962C8B-B14F-4D97-AF65-F5344CB8AC3E}">
        <p14:creationId xmlns:p14="http://schemas.microsoft.com/office/powerpoint/2010/main" val="3059013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p:txBody>
          <a:bodyPr/>
          <a:lstStyle/>
          <a:p>
            <a:r>
              <a:rPr lang="en-US" dirty="0"/>
              <a:t>Icebreaker</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5"/>
            <a:ext cx="4827178" cy="495400"/>
          </a:xfrm>
        </p:spPr>
        <p:txBody>
          <a:bodyPr>
            <a:normAutofit/>
          </a:bodyPr>
          <a:lstStyle/>
          <a:p>
            <a:r>
              <a:rPr lang="en-US" dirty="0"/>
              <a:t>Chat Bomb – Answer the following questions in chat.  Don’t hit sent until prompted.</a:t>
            </a:r>
          </a:p>
        </p:txBody>
      </p:sp>
      <p:sp>
        <p:nvSpPr>
          <p:cNvPr id="5" name="Content Placeholder 4">
            <a:extLst>
              <a:ext uri="{FF2B5EF4-FFF2-40B4-BE49-F238E27FC236}">
                <a16:creationId xmlns:a16="http://schemas.microsoft.com/office/drawing/2014/main" id="{0B4B9306-DDC0-AD4F-A9C2-739C6AEB0172}"/>
              </a:ext>
            </a:extLst>
          </p:cNvPr>
          <p:cNvSpPr>
            <a:spLocks noGrp="1"/>
          </p:cNvSpPr>
          <p:nvPr>
            <p:ph sz="half" idx="2"/>
          </p:nvPr>
        </p:nvSpPr>
        <p:spPr>
          <a:xfrm>
            <a:off x="2383248" y="2853121"/>
            <a:ext cx="4827178" cy="1942138"/>
          </a:xfrm>
        </p:spPr>
        <p:txBody>
          <a:bodyPr>
            <a:normAutofit lnSpcReduction="10000"/>
          </a:bodyPr>
          <a:lstStyle/>
          <a:p>
            <a:r>
              <a:rPr lang="en-US" dirty="0"/>
              <a:t>How long have you been in your current position?</a:t>
            </a:r>
          </a:p>
          <a:p>
            <a:r>
              <a:rPr lang="en-US" dirty="0"/>
              <a:t>How many elections have you conducted?</a:t>
            </a:r>
          </a:p>
          <a:p>
            <a:r>
              <a:rPr lang="en-US" dirty="0"/>
              <a:t>Is your school currently operating remotely, in person, or a blend of the two?</a:t>
            </a:r>
          </a:p>
          <a:p>
            <a:r>
              <a:rPr lang="en-US" dirty="0"/>
              <a:t>Something you’ve learned to do, discovered, enjoyed more since COVID mandated more stay at home time.</a:t>
            </a:r>
          </a:p>
          <a:p>
            <a:endParaRPr lang="en-US" dirty="0"/>
          </a:p>
        </p:txBody>
      </p:sp>
    </p:spTree>
    <p:extLst>
      <p:ext uri="{BB962C8B-B14F-4D97-AF65-F5344CB8AC3E}">
        <p14:creationId xmlns:p14="http://schemas.microsoft.com/office/powerpoint/2010/main" val="767675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Trustee Candidates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a:bodyPr>
          <a:lstStyle/>
          <a:p>
            <a:r>
              <a:rPr lang="en-US" sz="3900" dirty="0"/>
              <a:t>Declaration of Intent and Oath of Candidacy for Write-In Candidates</a:t>
            </a:r>
          </a:p>
          <a:p>
            <a:pPr marL="457200" indent="-457200">
              <a:buFont typeface="Arial" panose="020B0604020202020204" pitchFamily="34" charset="0"/>
              <a:buChar char="•"/>
            </a:pPr>
            <a:r>
              <a:rPr lang="en-US" sz="2800" dirty="0"/>
              <a:t>Candidate may include as many variations on spelling for first and last name as they want</a:t>
            </a:r>
          </a:p>
          <a:p>
            <a:pPr marL="457200" indent="-457200">
              <a:buFont typeface="Arial" panose="020B0604020202020204" pitchFamily="34" charset="0"/>
              <a:buChar char="•"/>
            </a:pPr>
            <a:r>
              <a:rPr lang="en-US" sz="2800" dirty="0"/>
              <a:t>Votes will not count unless it exactly matches one of the variants provided</a:t>
            </a:r>
          </a:p>
          <a:p>
            <a:pPr marL="457200" indent="-457200">
              <a:buFont typeface="Arial" panose="020B0604020202020204" pitchFamily="34" charset="0"/>
              <a:buChar char="•"/>
            </a:pPr>
            <a:r>
              <a:rPr lang="en-US" sz="2800" dirty="0"/>
              <a:t>Candidate may prepare labels for use by electors on election day, but the “X” must still be indicated on the ballot.</a:t>
            </a:r>
            <a:endParaRPr lang="en-US" sz="2800" b="0" dirty="0"/>
          </a:p>
        </p:txBody>
      </p:sp>
    </p:spTree>
    <p:extLst>
      <p:ext uri="{BB962C8B-B14F-4D97-AF65-F5344CB8AC3E}">
        <p14:creationId xmlns:p14="http://schemas.microsoft.com/office/powerpoint/2010/main" val="3900132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Trustee Candidates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fontScale="92500" lnSpcReduction="10000"/>
          </a:bodyPr>
          <a:lstStyle/>
          <a:p>
            <a:r>
              <a:rPr lang="en-US" sz="3900" dirty="0"/>
              <a:t>Write-In Candidates</a:t>
            </a:r>
          </a:p>
          <a:p>
            <a:pPr marL="457200" indent="-457200">
              <a:buFont typeface="Arial" panose="020B0604020202020204" pitchFamily="34" charset="0"/>
              <a:buChar char="•"/>
            </a:pPr>
            <a:r>
              <a:rPr lang="en-US" sz="3000" dirty="0"/>
              <a:t>Anyone who meets candidate qualifications may run as a write in candidate</a:t>
            </a:r>
          </a:p>
          <a:p>
            <a:pPr marL="457200" indent="-457200">
              <a:buFont typeface="Arial" panose="020B0604020202020204" pitchFamily="34" charset="0"/>
              <a:buChar char="•"/>
            </a:pPr>
            <a:r>
              <a:rPr lang="en-US" sz="3000" dirty="0"/>
              <a:t>Must file by 5:00 pm the day before ballot certification</a:t>
            </a:r>
          </a:p>
          <a:p>
            <a:pPr marL="457200" indent="-457200">
              <a:buFont typeface="Arial" panose="020B0604020202020204" pitchFamily="34" charset="0"/>
              <a:buChar char="•"/>
            </a:pPr>
            <a:r>
              <a:rPr lang="en-US" sz="3000" dirty="0"/>
              <a:t>Votes are always counted for:</a:t>
            </a:r>
          </a:p>
          <a:p>
            <a:pPr marL="914400" lvl="1" indent="-457200">
              <a:buFont typeface="Arial" panose="020B0604020202020204" pitchFamily="34" charset="0"/>
              <a:buChar char="•"/>
            </a:pPr>
            <a:r>
              <a:rPr lang="en-US" sz="2600" b="0" dirty="0"/>
              <a:t>Candidates who file petitions</a:t>
            </a:r>
          </a:p>
          <a:p>
            <a:pPr marL="914400" lvl="1" indent="-457200">
              <a:buFont typeface="Arial" panose="020B0604020202020204" pitchFamily="34" charset="0"/>
              <a:buChar char="•"/>
            </a:pPr>
            <a:r>
              <a:rPr lang="en-US" sz="2600" b="0" dirty="0"/>
              <a:t>Candidates who file a Declaration of Intent</a:t>
            </a:r>
          </a:p>
          <a:p>
            <a:pPr marL="1371600" lvl="2" indent="-457200">
              <a:buFont typeface="Arial" panose="020B0604020202020204" pitchFamily="34" charset="0"/>
              <a:buChar char="•"/>
            </a:pPr>
            <a:r>
              <a:rPr lang="en-US" sz="2200" b="0" dirty="0"/>
              <a:t>Voter must manually mark the box on the ballot</a:t>
            </a:r>
          </a:p>
          <a:p>
            <a:pPr marL="1371600" lvl="2" indent="-457200">
              <a:buFont typeface="Arial" panose="020B0604020202020204" pitchFamily="34" charset="0"/>
              <a:buChar char="•"/>
            </a:pPr>
            <a:r>
              <a:rPr lang="en-US" sz="2200" b="0" dirty="0"/>
              <a:t>Name may be written in or candidate provide sticker</a:t>
            </a:r>
          </a:p>
          <a:p>
            <a:pPr marL="1371600" lvl="2" indent="-457200">
              <a:buFont typeface="Arial" panose="020B0604020202020204" pitchFamily="34" charset="0"/>
              <a:buChar char="•"/>
            </a:pPr>
            <a:r>
              <a:rPr lang="en-US" sz="2200" b="0" dirty="0"/>
              <a:t>Count votes that exactly match spellings on Declaration of Intent</a:t>
            </a:r>
          </a:p>
        </p:txBody>
      </p:sp>
    </p:spTree>
    <p:extLst>
      <p:ext uri="{BB962C8B-B14F-4D97-AF65-F5344CB8AC3E}">
        <p14:creationId xmlns:p14="http://schemas.microsoft.com/office/powerpoint/2010/main" val="188540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Trustee Candidates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fontScale="92500" lnSpcReduction="10000"/>
          </a:bodyPr>
          <a:lstStyle/>
          <a:p>
            <a:r>
              <a:rPr lang="en-US" sz="3900" dirty="0"/>
              <a:t>Withdrawal from Election</a:t>
            </a:r>
          </a:p>
          <a:p>
            <a:pPr marL="457200" indent="-457200">
              <a:buFont typeface="Arial" panose="020B0604020202020204" pitchFamily="34" charset="0"/>
              <a:buChar char="•"/>
            </a:pPr>
            <a:r>
              <a:rPr lang="en-US" sz="3000" dirty="0"/>
              <a:t>Candidate submits a written statement of withdrawal to the election administrator (in person, regular mail, fax, email)</a:t>
            </a:r>
          </a:p>
          <a:p>
            <a:pPr marL="457200" indent="-457200">
              <a:buFont typeface="Arial" panose="020B0604020202020204" pitchFamily="34" charset="0"/>
              <a:buChar char="•"/>
            </a:pPr>
            <a:r>
              <a:rPr lang="en-US" sz="3000" dirty="0"/>
              <a:t>Deadline is not later than 5:00 pm the day before ballot certification</a:t>
            </a:r>
          </a:p>
          <a:p>
            <a:pPr marL="914400" lvl="1" indent="-457200">
              <a:buFont typeface="Arial" panose="020B0604020202020204" pitchFamily="34" charset="0"/>
              <a:buChar char="•"/>
            </a:pPr>
            <a:r>
              <a:rPr lang="en-US" sz="2600" b="0" dirty="0"/>
              <a:t>If filed on time, name must not appear on the ballot</a:t>
            </a:r>
          </a:p>
          <a:p>
            <a:pPr marL="914400" lvl="1" indent="-457200">
              <a:buFont typeface="Arial" panose="020B0604020202020204" pitchFamily="34" charset="0"/>
              <a:buChar char="•"/>
            </a:pPr>
            <a:r>
              <a:rPr lang="en-US" sz="2600" b="0" dirty="0"/>
              <a:t>If not filed on time, the name will appear on the ballot</a:t>
            </a:r>
          </a:p>
          <a:p>
            <a:pPr marL="914400" lvl="1" indent="-457200">
              <a:buFont typeface="Arial" panose="020B0604020202020204" pitchFamily="34" charset="0"/>
              <a:buChar char="•"/>
            </a:pPr>
            <a:r>
              <a:rPr lang="en-US" sz="2600" b="0" dirty="0"/>
              <a:t>Candidates who file a Declaration of Intent</a:t>
            </a:r>
          </a:p>
          <a:p>
            <a:pPr marL="1371600" lvl="2" indent="-457200">
              <a:buFont typeface="Arial" panose="020B0604020202020204" pitchFamily="34" charset="0"/>
              <a:buChar char="•"/>
            </a:pPr>
            <a:r>
              <a:rPr lang="en-US" sz="2400" b="0" dirty="0"/>
              <a:t>If the candidate wins, may accept by filing the Oath of Office or reject by not filing the Oath of Office</a:t>
            </a:r>
          </a:p>
        </p:txBody>
      </p:sp>
    </p:spTree>
    <p:extLst>
      <p:ext uri="{BB962C8B-B14F-4D97-AF65-F5344CB8AC3E}">
        <p14:creationId xmlns:p14="http://schemas.microsoft.com/office/powerpoint/2010/main" val="401427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Trustee Candidates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fontScale="92500" lnSpcReduction="10000"/>
          </a:bodyPr>
          <a:lstStyle/>
          <a:p>
            <a:r>
              <a:rPr lang="en-US" sz="3900" dirty="0"/>
              <a:t>Form C-1-A Statement of Candidate</a:t>
            </a:r>
          </a:p>
          <a:p>
            <a:pPr marL="457200" indent="-457200">
              <a:buFont typeface="Arial" panose="020B0604020202020204" pitchFamily="34" charset="0"/>
              <a:buChar char="•"/>
            </a:pPr>
            <a:r>
              <a:rPr lang="en-US" sz="3000" dirty="0"/>
              <a:t>Filed with the Commissioner of Political Practices</a:t>
            </a:r>
          </a:p>
          <a:p>
            <a:pPr marL="457200" indent="-457200">
              <a:buFont typeface="Arial" panose="020B0604020202020204" pitchFamily="34" charset="0"/>
              <a:buChar char="•"/>
            </a:pPr>
            <a:r>
              <a:rPr lang="en-US" sz="3000" dirty="0"/>
              <a:t>All candidates for school trustees offices:</a:t>
            </a:r>
          </a:p>
          <a:p>
            <a:pPr marL="914400" lvl="1" indent="-457200">
              <a:buFont typeface="Arial" panose="020B0604020202020204" pitchFamily="34" charset="0"/>
              <a:buChar char="•"/>
            </a:pPr>
            <a:r>
              <a:rPr lang="en-US" sz="2600" b="0" dirty="0"/>
              <a:t>In first-class districts located in counties with populations of 15,000 or more; and</a:t>
            </a:r>
          </a:p>
          <a:p>
            <a:pPr marL="914400" lvl="1" indent="-457200">
              <a:buFont typeface="Arial" panose="020B0604020202020204" pitchFamily="34" charset="0"/>
              <a:buChar char="•"/>
            </a:pPr>
            <a:r>
              <a:rPr lang="en-US" sz="2600" b="0" dirty="0"/>
              <a:t>In county high school districts with student enrollments of 2,000 or more</a:t>
            </a:r>
          </a:p>
          <a:p>
            <a:pPr marL="457200" indent="-457200">
              <a:buFont typeface="Arial" panose="020B0604020202020204" pitchFamily="34" charset="0"/>
              <a:buChar char="•"/>
            </a:pPr>
            <a:r>
              <a:rPr lang="en-US" sz="3000" b="0" dirty="0"/>
              <a:t>File within 5 days of whichever occurs first:</a:t>
            </a:r>
          </a:p>
          <a:p>
            <a:pPr marL="914400" lvl="1" indent="-457200">
              <a:buFont typeface="Arial" panose="020B0604020202020204" pitchFamily="34" charset="0"/>
              <a:buChar char="•"/>
            </a:pPr>
            <a:r>
              <a:rPr lang="en-US" sz="2600" b="0" dirty="0"/>
              <a:t>Receiving or spending money;</a:t>
            </a:r>
          </a:p>
          <a:p>
            <a:pPr marL="914400" lvl="1" indent="-457200">
              <a:buFont typeface="Arial" panose="020B0604020202020204" pitchFamily="34" charset="0"/>
              <a:buChar char="•"/>
            </a:pPr>
            <a:r>
              <a:rPr lang="en-US" sz="2600" b="0" dirty="0"/>
              <a:t>Appointing a campaign treasurer; or</a:t>
            </a:r>
          </a:p>
          <a:p>
            <a:pPr marL="914400" lvl="1" indent="-457200">
              <a:buFont typeface="Arial" panose="020B0604020202020204" pitchFamily="34" charset="0"/>
              <a:buChar char="•"/>
            </a:pPr>
            <a:r>
              <a:rPr lang="en-US" sz="2600" b="0" dirty="0"/>
              <a:t>Filing a petition for office</a:t>
            </a:r>
          </a:p>
        </p:txBody>
      </p:sp>
    </p:spTree>
    <p:extLst>
      <p:ext uri="{BB962C8B-B14F-4D97-AF65-F5344CB8AC3E}">
        <p14:creationId xmlns:p14="http://schemas.microsoft.com/office/powerpoint/2010/main" val="1882283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fontScale="92500"/>
          </a:bodyPr>
          <a:lstStyle/>
          <a:p>
            <a:r>
              <a:rPr lang="en-US" sz="3900" dirty="0"/>
              <a:t>Trustees Resolution Calling for an Election</a:t>
            </a:r>
          </a:p>
          <a:p>
            <a:pPr marL="457200" indent="-457200">
              <a:buFont typeface="Arial" panose="020B0604020202020204" pitchFamily="34" charset="0"/>
              <a:buChar char="•"/>
            </a:pPr>
            <a:r>
              <a:rPr lang="en-US" sz="3000" dirty="0"/>
              <a:t>Must be adopted at least 70 days before election day</a:t>
            </a:r>
          </a:p>
          <a:p>
            <a:pPr marL="457200" indent="-457200">
              <a:buFont typeface="Arial" panose="020B0604020202020204" pitchFamily="34" charset="0"/>
              <a:buChar char="•"/>
            </a:pPr>
            <a:r>
              <a:rPr lang="en-US" sz="3000" b="0" dirty="0"/>
              <a:t>Must include:</a:t>
            </a:r>
          </a:p>
          <a:p>
            <a:pPr marL="914400" lvl="1" indent="-457200">
              <a:buFont typeface="Arial" panose="020B0604020202020204" pitchFamily="34" charset="0"/>
              <a:buChar char="•"/>
            </a:pPr>
            <a:r>
              <a:rPr lang="en-US" sz="2600" b="0" dirty="0"/>
              <a:t>The date and purpose of the election</a:t>
            </a:r>
          </a:p>
          <a:p>
            <a:pPr marL="914400" lvl="1" indent="-457200">
              <a:buFont typeface="Arial" panose="020B0604020202020204" pitchFamily="34" charset="0"/>
              <a:buChar char="•"/>
            </a:pPr>
            <a:r>
              <a:rPr lang="en-US" sz="2600" b="0" dirty="0"/>
              <a:t>How the election will be conducted (mail/poll)</a:t>
            </a:r>
          </a:p>
          <a:p>
            <a:pPr marL="914400" lvl="1" indent="-457200">
              <a:buFont typeface="Arial" panose="020B0604020202020204" pitchFamily="34" charset="0"/>
              <a:buChar char="•"/>
            </a:pPr>
            <a:r>
              <a:rPr lang="en-US" sz="2600" b="0" dirty="0"/>
              <a:t>The time at which the polls must be open, if before noon</a:t>
            </a:r>
          </a:p>
          <a:p>
            <a:pPr marL="914400" lvl="1" indent="-457200">
              <a:buFont typeface="Arial" panose="020B0604020202020204" pitchFamily="34" charset="0"/>
              <a:buChar char="•"/>
            </a:pPr>
            <a:r>
              <a:rPr lang="en-US" sz="2600" b="0" dirty="0"/>
              <a:t>The polling locations for the election (if multiple, the boundaries for each – if changed, special reference to the changed site)</a:t>
            </a:r>
          </a:p>
          <a:p>
            <a:pPr marL="914400" lvl="1" indent="-457200">
              <a:buFont typeface="Arial" panose="020B0604020202020204" pitchFamily="34" charset="0"/>
              <a:buChar char="•"/>
            </a:pPr>
            <a:r>
              <a:rPr lang="en-US" sz="2600" b="0" dirty="0"/>
              <a:t>The names of at least 3 election judges</a:t>
            </a:r>
          </a:p>
        </p:txBody>
      </p:sp>
    </p:spTree>
    <p:extLst>
      <p:ext uri="{BB962C8B-B14F-4D97-AF65-F5344CB8AC3E}">
        <p14:creationId xmlns:p14="http://schemas.microsoft.com/office/powerpoint/2010/main" val="3622988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a:bodyPr>
          <a:lstStyle/>
          <a:p>
            <a:r>
              <a:rPr lang="en-US" sz="3600" dirty="0"/>
              <a:t>Trustees Resolution Calling for an Election</a:t>
            </a:r>
          </a:p>
          <a:p>
            <a:pPr marL="457200" indent="-457200">
              <a:buFont typeface="Arial" panose="020B0604020202020204" pitchFamily="34" charset="0"/>
              <a:buChar char="•"/>
            </a:pPr>
            <a:r>
              <a:rPr lang="en-US" sz="2900" dirty="0"/>
              <a:t>Deliver to the county election administrator at least 67 days prior to the election </a:t>
            </a:r>
            <a:r>
              <a:rPr lang="en-US" sz="2900" i="1" dirty="0"/>
              <a:t>(if district has electors in multiple counties, deliver a copy to each county</a:t>
            </a:r>
            <a:r>
              <a:rPr lang="en-US" sz="2900" dirty="0"/>
              <a:t>)</a:t>
            </a:r>
          </a:p>
          <a:p>
            <a:pPr marL="457200" indent="-457200">
              <a:buFont typeface="Arial" panose="020B0604020202020204" pitchFamily="34" charset="0"/>
              <a:buChar char="•"/>
            </a:pPr>
            <a:r>
              <a:rPr lang="en-US" sz="2900" dirty="0"/>
              <a:t>No requirement to post this resolution, but the meeting in which this resolution is adopted should be properly noticed</a:t>
            </a:r>
            <a:endParaRPr lang="en-US" sz="2900" b="0" dirty="0"/>
          </a:p>
        </p:txBody>
      </p:sp>
    </p:spTree>
    <p:extLst>
      <p:ext uri="{BB962C8B-B14F-4D97-AF65-F5344CB8AC3E}">
        <p14:creationId xmlns:p14="http://schemas.microsoft.com/office/powerpoint/2010/main" val="841924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lnSpcReduction="10000"/>
          </a:bodyPr>
          <a:lstStyle/>
          <a:p>
            <a:r>
              <a:rPr lang="en-US" sz="3600" dirty="0"/>
              <a:t>Trustees Resolution Calling for an Election</a:t>
            </a:r>
          </a:p>
          <a:p>
            <a:pPr marL="457200" indent="-457200">
              <a:buFont typeface="Arial" panose="020B0604020202020204" pitchFamily="34" charset="0"/>
              <a:buChar char="•"/>
            </a:pPr>
            <a:r>
              <a:rPr lang="en-US" sz="2900" b="0" dirty="0"/>
              <a:t>If the </a:t>
            </a:r>
            <a:r>
              <a:rPr lang="en-US" sz="2900" dirty="0"/>
              <a:t>district is considering running a levy election, it must be included in the resolution (or an amendment) prior to the resolution deadline</a:t>
            </a:r>
          </a:p>
          <a:p>
            <a:pPr marL="457200" indent="-457200">
              <a:buFont typeface="Arial" panose="020B0604020202020204" pitchFamily="34" charset="0"/>
              <a:buChar char="•"/>
            </a:pPr>
            <a:r>
              <a:rPr lang="en-US" sz="2900" b="0" dirty="0"/>
              <a:t>Any election held outside the regular school election date must still meet all the statutory deadlines</a:t>
            </a:r>
          </a:p>
          <a:p>
            <a:pPr marL="457200" indent="-457200">
              <a:buFont typeface="Arial" panose="020B0604020202020204" pitchFamily="34" charset="0"/>
              <a:buChar char="•"/>
            </a:pPr>
            <a:r>
              <a:rPr lang="en-US" sz="2900" dirty="0"/>
              <a:t>Levy amounts do not have to be included in this resolution, but must be finalized prior to ballot certification</a:t>
            </a:r>
            <a:endParaRPr lang="en-US" sz="2900" b="0" dirty="0"/>
          </a:p>
        </p:txBody>
      </p:sp>
    </p:spTree>
    <p:extLst>
      <p:ext uri="{BB962C8B-B14F-4D97-AF65-F5344CB8AC3E}">
        <p14:creationId xmlns:p14="http://schemas.microsoft.com/office/powerpoint/2010/main" val="208760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a:bodyPr>
          <a:lstStyle/>
          <a:p>
            <a:r>
              <a:rPr lang="en-US" sz="3600" dirty="0"/>
              <a:t>Trustees Resolution Calling for an Election</a:t>
            </a:r>
          </a:p>
          <a:p>
            <a:r>
              <a:rPr lang="en-US" sz="2900" b="1" dirty="0">
                <a:solidFill>
                  <a:schemeClr val="accent1">
                    <a:lumMod val="50000"/>
                  </a:schemeClr>
                </a:solidFill>
              </a:rPr>
              <a:t>Advice:  </a:t>
            </a:r>
            <a:r>
              <a:rPr lang="en-US" sz="2900" b="0" dirty="0"/>
              <a:t>Consider including language that allows the election administrator to cancel the election</a:t>
            </a:r>
            <a:endParaRPr lang="en-US" sz="2900" dirty="0"/>
          </a:p>
          <a:p>
            <a:endParaRPr lang="en-US" sz="700" dirty="0"/>
          </a:p>
          <a:p>
            <a:r>
              <a:rPr lang="en-US" sz="2900" dirty="0"/>
              <a:t>Examples:</a:t>
            </a:r>
          </a:p>
          <a:p>
            <a:pPr marL="457200" indent="-457200">
              <a:buFont typeface="Arial" panose="020B0604020202020204" pitchFamily="34" charset="0"/>
              <a:buChar char="•"/>
            </a:pPr>
            <a:r>
              <a:rPr lang="en-US" sz="2900" dirty="0"/>
              <a:t>Trustees may be elected by acclamation</a:t>
            </a:r>
          </a:p>
          <a:p>
            <a:pPr marL="457200" indent="-457200">
              <a:buFont typeface="Arial" panose="020B0604020202020204" pitchFamily="34" charset="0"/>
              <a:buChar char="•"/>
            </a:pPr>
            <a:r>
              <a:rPr lang="en-US" sz="2900" dirty="0"/>
              <a:t>Levy proposition may no longer be necessary</a:t>
            </a:r>
          </a:p>
          <a:p>
            <a:pPr marL="457200" indent="-457200">
              <a:buFont typeface="Arial" panose="020B0604020202020204" pitchFamily="34" charset="0"/>
              <a:buChar char="•"/>
            </a:pPr>
            <a:r>
              <a:rPr lang="en-US" sz="2900" dirty="0"/>
              <a:t>Other contingency</a:t>
            </a:r>
          </a:p>
        </p:txBody>
      </p:sp>
    </p:spTree>
    <p:extLst>
      <p:ext uri="{BB962C8B-B14F-4D97-AF65-F5344CB8AC3E}">
        <p14:creationId xmlns:p14="http://schemas.microsoft.com/office/powerpoint/2010/main" val="2580327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lnSpcReduction="10000"/>
          </a:bodyPr>
          <a:lstStyle/>
          <a:p>
            <a:r>
              <a:rPr lang="en-US" sz="3600" dirty="0"/>
              <a:t>Trustees Resolution Calling for a Bond Election</a:t>
            </a:r>
          </a:p>
          <a:p>
            <a:r>
              <a:rPr lang="en-US" sz="2900" b="0" i="1" dirty="0"/>
              <a:t>In addition to the regular requirements:</a:t>
            </a:r>
          </a:p>
          <a:p>
            <a:pPr marL="457200" indent="-457200">
              <a:buFont typeface="Arial" panose="020B0604020202020204" pitchFamily="34" charset="0"/>
              <a:buChar char="•"/>
            </a:pPr>
            <a:r>
              <a:rPr lang="en-US" sz="2900" b="0" dirty="0"/>
              <a:t>Type of bond (general obligation, oil &amp; gas, impact aid);</a:t>
            </a:r>
          </a:p>
          <a:p>
            <a:pPr marL="457200" indent="-457200">
              <a:buFont typeface="Arial" panose="020B0604020202020204" pitchFamily="34" charset="0"/>
              <a:buChar char="•"/>
            </a:pPr>
            <a:r>
              <a:rPr lang="en-US" sz="2900" dirty="0"/>
              <a:t>Exact amount of the bond;</a:t>
            </a:r>
          </a:p>
          <a:p>
            <a:pPr marL="457200" indent="-457200">
              <a:buFont typeface="Arial" panose="020B0604020202020204" pitchFamily="34" charset="0"/>
              <a:buChar char="•"/>
            </a:pPr>
            <a:r>
              <a:rPr lang="en-US" sz="2900" b="0" dirty="0"/>
              <a:t>Maximum number of years to be repaid (up to 30); and</a:t>
            </a:r>
          </a:p>
          <a:p>
            <a:pPr marL="457200" indent="-457200">
              <a:buFont typeface="Arial" panose="020B0604020202020204" pitchFamily="34" charset="0"/>
              <a:buChar char="•"/>
            </a:pPr>
            <a:r>
              <a:rPr lang="en-US" sz="2900" dirty="0"/>
              <a:t>Estimated school facilities state advance.</a:t>
            </a:r>
            <a:endParaRPr lang="en-US" sz="2900" b="0" dirty="0"/>
          </a:p>
        </p:txBody>
      </p:sp>
    </p:spTree>
    <p:extLst>
      <p:ext uri="{BB962C8B-B14F-4D97-AF65-F5344CB8AC3E}">
        <p14:creationId xmlns:p14="http://schemas.microsoft.com/office/powerpoint/2010/main" val="944867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a:bodyPr>
          <a:lstStyle/>
          <a:p>
            <a:r>
              <a:rPr lang="en-US" sz="3600" dirty="0"/>
              <a:t>Election Notices</a:t>
            </a:r>
          </a:p>
          <a:p>
            <a:pPr marL="457200" indent="-457200">
              <a:buFont typeface="Arial" panose="020B0604020202020204" pitchFamily="34" charset="0"/>
              <a:buChar char="•"/>
            </a:pPr>
            <a:r>
              <a:rPr lang="en-US" sz="2900" b="0" dirty="0"/>
              <a:t>Notice of Close of Regular Registration</a:t>
            </a:r>
          </a:p>
          <a:p>
            <a:pPr marL="457200" indent="-457200">
              <a:buFont typeface="Arial" panose="020B0604020202020204" pitchFamily="34" charset="0"/>
              <a:buChar char="•"/>
            </a:pPr>
            <a:r>
              <a:rPr lang="en-US" sz="2900" dirty="0"/>
              <a:t>Election by Acclamation</a:t>
            </a:r>
          </a:p>
          <a:p>
            <a:pPr marL="457200" indent="-457200">
              <a:buFont typeface="Arial" panose="020B0604020202020204" pitchFamily="34" charset="0"/>
              <a:buChar char="•"/>
            </a:pPr>
            <a:r>
              <a:rPr lang="en-US" sz="2900" b="0" dirty="0"/>
              <a:t>Notice of Election</a:t>
            </a:r>
          </a:p>
          <a:p>
            <a:pPr marL="457200" indent="-457200">
              <a:buFont typeface="Arial" panose="020B0604020202020204" pitchFamily="34" charset="0"/>
              <a:buChar char="•"/>
            </a:pPr>
            <a:r>
              <a:rPr lang="en-US" sz="2900" dirty="0"/>
              <a:t>Absentee/Mail Ballot Counting Notice</a:t>
            </a:r>
            <a:endParaRPr lang="en-US" sz="2900" b="0" dirty="0"/>
          </a:p>
        </p:txBody>
      </p:sp>
    </p:spTree>
    <p:extLst>
      <p:ext uri="{BB962C8B-B14F-4D97-AF65-F5344CB8AC3E}">
        <p14:creationId xmlns:p14="http://schemas.microsoft.com/office/powerpoint/2010/main" val="458849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a:xfrm>
            <a:off x="735423" y="874625"/>
            <a:ext cx="6970302" cy="610863"/>
          </a:xfrm>
        </p:spPr>
        <p:txBody>
          <a:bodyPr>
            <a:normAutofit/>
          </a:bodyPr>
          <a:lstStyle/>
          <a:p>
            <a:r>
              <a:rPr lang="en-US" dirty="0"/>
              <a:t>01. Election Overview</a:t>
            </a:r>
          </a:p>
        </p:txBody>
      </p:sp>
      <p:sp>
        <p:nvSpPr>
          <p:cNvPr id="4" name="Text Placeholder 3">
            <a:extLst>
              <a:ext uri="{FF2B5EF4-FFF2-40B4-BE49-F238E27FC236}">
                <a16:creationId xmlns:a16="http://schemas.microsoft.com/office/drawing/2014/main" id="{C7EC6698-132B-1143-A2A9-00A97D9572D8}"/>
              </a:ext>
            </a:extLst>
          </p:cNvPr>
          <p:cNvSpPr>
            <a:spLocks noGrp="1"/>
          </p:cNvSpPr>
          <p:nvPr>
            <p:ph type="body" sz="quarter" idx="14"/>
          </p:nvPr>
        </p:nvSpPr>
        <p:spPr>
          <a:xfrm>
            <a:off x="952500" y="2209800"/>
            <a:ext cx="2133600" cy="205837"/>
          </a:xfrm>
        </p:spPr>
        <p:txBody>
          <a:bodyPr/>
          <a:lstStyle/>
          <a:p>
            <a:r>
              <a:rPr lang="en-US" dirty="0"/>
              <a:t>The “When” of Elections</a:t>
            </a:r>
          </a:p>
        </p:txBody>
      </p:sp>
      <p:sp>
        <p:nvSpPr>
          <p:cNvPr id="6" name="Text Placeholder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209800"/>
            <a:ext cx="2128157" cy="205837"/>
          </a:xfrm>
        </p:spPr>
        <p:txBody>
          <a:bodyPr/>
          <a:lstStyle/>
          <a:p>
            <a:r>
              <a:rPr lang="en-US" dirty="0"/>
              <a:t>The “What” and “Why” of Elections</a:t>
            </a:r>
          </a:p>
        </p:txBody>
      </p:sp>
      <p:sp>
        <p:nvSpPr>
          <p:cNvPr id="8" name="Text Placeholder 7">
            <a:extLst>
              <a:ext uri="{FF2B5EF4-FFF2-40B4-BE49-F238E27FC236}">
                <a16:creationId xmlns:a16="http://schemas.microsoft.com/office/drawing/2014/main" id="{B32B0C1D-C221-7C47-B7D6-77E7BDB41749}"/>
              </a:ext>
            </a:extLst>
          </p:cNvPr>
          <p:cNvSpPr>
            <a:spLocks noGrp="1"/>
          </p:cNvSpPr>
          <p:nvPr>
            <p:ph type="body" sz="quarter" idx="20"/>
          </p:nvPr>
        </p:nvSpPr>
        <p:spPr>
          <a:xfrm>
            <a:off x="952500" y="4522803"/>
            <a:ext cx="2133600" cy="205837"/>
          </a:xfrm>
        </p:spPr>
        <p:txBody>
          <a:bodyPr/>
          <a:lstStyle/>
          <a:p>
            <a:r>
              <a:rPr lang="en-US" dirty="0"/>
              <a:t>The “Who” of Election Administration</a:t>
            </a:r>
          </a:p>
        </p:txBody>
      </p:sp>
      <p:sp>
        <p:nvSpPr>
          <p:cNvPr id="10" name="Text Placeholder 9">
            <a:extLst>
              <a:ext uri="{FF2B5EF4-FFF2-40B4-BE49-F238E27FC236}">
                <a16:creationId xmlns:a16="http://schemas.microsoft.com/office/drawing/2014/main" id="{69BD3932-D1D0-1045-BD96-8B26F11B8515}"/>
              </a:ext>
            </a:extLst>
          </p:cNvPr>
          <p:cNvSpPr>
            <a:spLocks noGrp="1"/>
          </p:cNvSpPr>
          <p:nvPr>
            <p:ph type="body" sz="quarter" idx="22"/>
          </p:nvPr>
        </p:nvSpPr>
        <p:spPr>
          <a:xfrm>
            <a:off x="3663042" y="4522803"/>
            <a:ext cx="2128157" cy="205837"/>
          </a:xfrm>
        </p:spPr>
        <p:txBody>
          <a:bodyPr/>
          <a:lstStyle/>
          <a:p>
            <a:r>
              <a:rPr lang="en-US" dirty="0"/>
              <a:t>Election Resources</a:t>
            </a:r>
          </a:p>
        </p:txBody>
      </p:sp>
      <p:sp>
        <p:nvSpPr>
          <p:cNvPr id="12" name="Text Placeholder 11">
            <a:extLst>
              <a:ext uri="{FF2B5EF4-FFF2-40B4-BE49-F238E27FC236}">
                <a16:creationId xmlns:a16="http://schemas.microsoft.com/office/drawing/2014/main" id="{B115086E-2AC3-4F4D-8F85-104CFA64FECF}"/>
              </a:ext>
            </a:extLst>
          </p:cNvPr>
          <p:cNvSpPr>
            <a:spLocks noGrp="1"/>
          </p:cNvSpPr>
          <p:nvPr>
            <p:ph type="body" sz="quarter" idx="24"/>
          </p:nvPr>
        </p:nvSpPr>
        <p:spPr>
          <a:xfrm>
            <a:off x="6367054" y="4522803"/>
            <a:ext cx="2129245" cy="205837"/>
          </a:xfrm>
        </p:spPr>
        <p:txBody>
          <a:bodyPr/>
          <a:lstStyle/>
          <a:p>
            <a:r>
              <a:rPr lang="en-US" dirty="0"/>
              <a:t>The “Who” of Elections - Electors</a:t>
            </a:r>
          </a:p>
        </p:txBody>
      </p:sp>
    </p:spTree>
    <p:extLst>
      <p:ext uri="{BB962C8B-B14F-4D97-AF65-F5344CB8AC3E}">
        <p14:creationId xmlns:p14="http://schemas.microsoft.com/office/powerpoint/2010/main" val="3858581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a:bodyPr>
          <a:lstStyle/>
          <a:p>
            <a:r>
              <a:rPr lang="en-US" sz="3600" dirty="0"/>
              <a:t>Notice of Close of Regular Registration</a:t>
            </a:r>
          </a:p>
          <a:p>
            <a:pPr marL="457200" indent="-457200">
              <a:buFont typeface="Arial" panose="020B0604020202020204" pitchFamily="34" charset="0"/>
              <a:buChar char="•"/>
            </a:pPr>
            <a:r>
              <a:rPr lang="en-US" sz="2900" b="0" dirty="0"/>
              <a:t>Regular registration closes 30 days before the election</a:t>
            </a:r>
          </a:p>
          <a:p>
            <a:pPr marL="457200" indent="-457200">
              <a:buFont typeface="Arial" panose="020B0604020202020204" pitchFamily="34" charset="0"/>
              <a:buChar char="•"/>
            </a:pPr>
            <a:r>
              <a:rPr lang="en-US" sz="2900" dirty="0"/>
              <a:t>Notice must be published in a newspaper of general circulation in the county at least 3 times in the 4 weeks preceding the close of registration</a:t>
            </a:r>
          </a:p>
          <a:p>
            <a:pPr marL="457200" indent="-457200">
              <a:buFont typeface="Arial" panose="020B0604020202020204" pitchFamily="34" charset="0"/>
              <a:buChar char="•"/>
            </a:pPr>
            <a:r>
              <a:rPr lang="en-US" sz="2900" dirty="0"/>
              <a:t>The county election administrator is responsible for posting this notice (check with them to verify publication)</a:t>
            </a:r>
            <a:endParaRPr lang="en-US" sz="2900" b="0" dirty="0"/>
          </a:p>
        </p:txBody>
      </p:sp>
    </p:spTree>
    <p:extLst>
      <p:ext uri="{BB962C8B-B14F-4D97-AF65-F5344CB8AC3E}">
        <p14:creationId xmlns:p14="http://schemas.microsoft.com/office/powerpoint/2010/main" val="1317150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a:bodyPr>
          <a:lstStyle/>
          <a:p>
            <a:r>
              <a:rPr lang="en-US" sz="3600" dirty="0"/>
              <a:t>Late Registration</a:t>
            </a:r>
          </a:p>
          <a:p>
            <a:pPr marL="457200" indent="-457200">
              <a:buFont typeface="Arial" panose="020B0604020202020204" pitchFamily="34" charset="0"/>
              <a:buChar char="•"/>
            </a:pPr>
            <a:r>
              <a:rPr lang="en-US" sz="2900" b="0" dirty="0"/>
              <a:t>Late registration begins the day after the close of regular registration</a:t>
            </a:r>
          </a:p>
          <a:p>
            <a:pPr marL="457200" indent="-457200">
              <a:buFont typeface="Arial" panose="020B0604020202020204" pitchFamily="34" charset="0"/>
              <a:buChar char="•"/>
            </a:pPr>
            <a:r>
              <a:rPr lang="en-US" sz="2900" dirty="0"/>
              <a:t>Electors must late register at the county office</a:t>
            </a:r>
          </a:p>
          <a:p>
            <a:pPr marL="457200" indent="-457200">
              <a:buFont typeface="Arial" panose="020B0604020202020204" pitchFamily="34" charset="0"/>
              <a:buChar char="•"/>
            </a:pPr>
            <a:r>
              <a:rPr lang="en-US" sz="2900" dirty="0"/>
              <a:t>Late registration closes the day before election day and re-opens on election day</a:t>
            </a:r>
          </a:p>
          <a:p>
            <a:pPr marL="457200" indent="-457200">
              <a:buFont typeface="Arial" panose="020B0604020202020204" pitchFamily="34" charset="0"/>
              <a:buChar char="•"/>
            </a:pPr>
            <a:endParaRPr lang="en-US" sz="2900" b="0" dirty="0"/>
          </a:p>
        </p:txBody>
      </p:sp>
    </p:spTree>
    <p:extLst>
      <p:ext uri="{BB962C8B-B14F-4D97-AF65-F5344CB8AC3E}">
        <p14:creationId xmlns:p14="http://schemas.microsoft.com/office/powerpoint/2010/main" val="1714582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a:bodyPr>
          <a:lstStyle/>
          <a:p>
            <a:r>
              <a:rPr lang="en-US" sz="3600" dirty="0"/>
              <a:t>Late Registration</a:t>
            </a:r>
          </a:p>
          <a:p>
            <a:pPr marL="457200" indent="-457200">
              <a:buFont typeface="Arial" panose="020B0604020202020204" pitchFamily="34" charset="0"/>
              <a:buChar char="•"/>
            </a:pPr>
            <a:r>
              <a:rPr lang="en-US" sz="2900" b="0" dirty="0"/>
              <a:t>Late registrants obtain a certificate from the county office</a:t>
            </a:r>
          </a:p>
          <a:p>
            <a:pPr marL="457200" indent="-457200">
              <a:buFont typeface="Arial" panose="020B0604020202020204" pitchFamily="34" charset="0"/>
              <a:buChar char="•"/>
            </a:pPr>
            <a:r>
              <a:rPr lang="en-US" sz="2900" dirty="0"/>
              <a:t>Must present the late registration form to the district clerk to obtain a ballot</a:t>
            </a:r>
          </a:p>
          <a:p>
            <a:pPr marL="457200" indent="-457200">
              <a:buFont typeface="Arial" panose="020B0604020202020204" pitchFamily="34" charset="0"/>
              <a:buChar char="•"/>
            </a:pPr>
            <a:r>
              <a:rPr lang="en-US" sz="2900" dirty="0"/>
              <a:t>District clerk must verify that the elector has not already received another ballot prior to issuing a ballot</a:t>
            </a:r>
          </a:p>
          <a:p>
            <a:pPr marL="457200" indent="-457200">
              <a:buFont typeface="Arial" panose="020B0604020202020204" pitchFamily="34" charset="0"/>
              <a:buChar char="•"/>
            </a:pPr>
            <a:endParaRPr lang="en-US" sz="2900" b="0" dirty="0"/>
          </a:p>
        </p:txBody>
      </p:sp>
    </p:spTree>
    <p:extLst>
      <p:ext uri="{BB962C8B-B14F-4D97-AF65-F5344CB8AC3E}">
        <p14:creationId xmlns:p14="http://schemas.microsoft.com/office/powerpoint/2010/main" val="3990968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a:bodyPr>
          <a:lstStyle/>
          <a:p>
            <a:r>
              <a:rPr lang="en-US" sz="3600" dirty="0"/>
              <a:t>Election by Acclamation</a:t>
            </a:r>
          </a:p>
          <a:p>
            <a:pPr marL="457200" indent="-457200">
              <a:buFont typeface="Arial" panose="020B0604020202020204" pitchFamily="34" charset="0"/>
              <a:buChar char="•"/>
            </a:pPr>
            <a:r>
              <a:rPr lang="en-US" sz="2900" b="0" dirty="0"/>
              <a:t>The number of candidates filing a nomination petition or filing a declaration of intent to be a write- in candidate is less than or equal to the number of open positions</a:t>
            </a:r>
          </a:p>
          <a:p>
            <a:pPr marL="457200" indent="-457200">
              <a:buFont typeface="Arial" panose="020B0604020202020204" pitchFamily="34" charset="0"/>
              <a:buChar char="•"/>
            </a:pPr>
            <a:r>
              <a:rPr lang="en-US" sz="2900" dirty="0"/>
              <a:t>The election may be canceled, and a certificate of election issued without an election (20-3-313, MCA)</a:t>
            </a:r>
          </a:p>
          <a:p>
            <a:pPr marL="457200" indent="-457200">
              <a:buFont typeface="Arial" panose="020B0604020202020204" pitchFamily="34" charset="0"/>
              <a:buChar char="•"/>
            </a:pPr>
            <a:r>
              <a:rPr lang="en-US" sz="2900" dirty="0"/>
              <a:t>Must post a notice that the election will not be held 30 days before the election</a:t>
            </a:r>
          </a:p>
          <a:p>
            <a:pPr marL="457200" indent="-457200">
              <a:buFont typeface="Arial" panose="020B0604020202020204" pitchFamily="34" charset="0"/>
              <a:buChar char="•"/>
            </a:pPr>
            <a:endParaRPr lang="en-US" sz="2900" b="0" dirty="0"/>
          </a:p>
        </p:txBody>
      </p:sp>
    </p:spTree>
    <p:extLst>
      <p:ext uri="{BB962C8B-B14F-4D97-AF65-F5344CB8AC3E}">
        <p14:creationId xmlns:p14="http://schemas.microsoft.com/office/powerpoint/2010/main" val="12952654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 **</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a:bodyPr>
          <a:lstStyle/>
          <a:p>
            <a:r>
              <a:rPr lang="en-US" sz="3600" dirty="0"/>
              <a:t>Election by Acclamation</a:t>
            </a:r>
          </a:p>
          <a:p>
            <a:pPr marL="457200" indent="-457200">
              <a:buFont typeface="Arial" panose="020B0604020202020204" pitchFamily="34" charset="0"/>
              <a:buChar char="•"/>
            </a:pPr>
            <a:r>
              <a:rPr lang="en-US" sz="2900" b="0" dirty="0"/>
              <a:t>Certificates of election are issued </a:t>
            </a:r>
            <a:r>
              <a:rPr lang="en-US" sz="2900" b="1" i="1" dirty="0"/>
              <a:t>after</a:t>
            </a:r>
            <a:r>
              <a:rPr lang="en-US" sz="2900" b="0" dirty="0"/>
              <a:t> the canvass (which occurs at the first regular or special meeting after the election).</a:t>
            </a:r>
          </a:p>
          <a:p>
            <a:pPr marL="457200" indent="-457200">
              <a:buFont typeface="Arial" panose="020B0604020202020204" pitchFamily="34" charset="0"/>
              <a:buChar char="•"/>
            </a:pPr>
            <a:r>
              <a:rPr lang="en-US" sz="2900" dirty="0"/>
              <a:t>Certificates are issued and oath given the same as for an elected trustee candidate</a:t>
            </a:r>
            <a:endParaRPr lang="en-US" sz="2900" b="0" dirty="0"/>
          </a:p>
          <a:p>
            <a:pPr marL="457200" indent="-457200">
              <a:buFont typeface="Arial" panose="020B0604020202020204" pitchFamily="34" charset="0"/>
              <a:buChar char="•"/>
            </a:pPr>
            <a:endParaRPr lang="en-US" sz="2900" b="0" dirty="0"/>
          </a:p>
        </p:txBody>
      </p:sp>
    </p:spTree>
    <p:extLst>
      <p:ext uri="{BB962C8B-B14F-4D97-AF65-F5344CB8AC3E}">
        <p14:creationId xmlns:p14="http://schemas.microsoft.com/office/powerpoint/2010/main" val="1409560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a:bodyPr>
          <a:lstStyle/>
          <a:p>
            <a:r>
              <a:rPr lang="en-US" sz="3600" dirty="0"/>
              <a:t>Notice of Election</a:t>
            </a:r>
          </a:p>
          <a:p>
            <a:pPr marL="457200" indent="-457200">
              <a:buFont typeface="Arial" panose="020B0604020202020204" pitchFamily="34" charset="0"/>
              <a:buChar char="•"/>
            </a:pPr>
            <a:r>
              <a:rPr lang="en-US" sz="2900" b="0" dirty="0"/>
              <a:t>Post not less than 10 days, or more than 40 days, before election day</a:t>
            </a:r>
          </a:p>
          <a:p>
            <a:pPr marL="914400" lvl="1" indent="-457200">
              <a:buFont typeface="Arial" panose="020B0604020202020204" pitchFamily="34" charset="0"/>
              <a:buChar char="•"/>
            </a:pPr>
            <a:r>
              <a:rPr lang="en-US" sz="2400" b="0" dirty="0"/>
              <a:t>Publish in a newspaper of general circulation, if there is one, AND in at least 3 public places in the district, AND on website (10 days prior) if the district has an active website</a:t>
            </a:r>
          </a:p>
          <a:p>
            <a:pPr marL="914400" lvl="1" indent="-457200">
              <a:buFont typeface="Arial" panose="020B0604020202020204" pitchFamily="34" charset="0"/>
              <a:buChar char="•"/>
            </a:pPr>
            <a:r>
              <a:rPr lang="en-US" sz="2400" b="0" dirty="0"/>
              <a:t>Radio, television, social media may supplement</a:t>
            </a:r>
            <a:endParaRPr lang="en-US" sz="2400" dirty="0"/>
          </a:p>
          <a:p>
            <a:pPr marL="457200" indent="-457200">
              <a:buFont typeface="Arial" panose="020B0604020202020204" pitchFamily="34" charset="0"/>
              <a:buChar char="•"/>
            </a:pPr>
            <a:endParaRPr lang="en-US" sz="2900" b="0" dirty="0"/>
          </a:p>
        </p:txBody>
      </p:sp>
    </p:spTree>
    <p:extLst>
      <p:ext uri="{BB962C8B-B14F-4D97-AF65-F5344CB8AC3E}">
        <p14:creationId xmlns:p14="http://schemas.microsoft.com/office/powerpoint/2010/main" val="1819477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a:bodyPr>
          <a:lstStyle/>
          <a:p>
            <a:r>
              <a:rPr lang="en-US" sz="3600" dirty="0"/>
              <a:t>Notice of Election</a:t>
            </a:r>
          </a:p>
          <a:p>
            <a:pPr marL="457200" indent="-457200">
              <a:buFont typeface="Arial" panose="020B0604020202020204" pitchFamily="34" charset="0"/>
              <a:buChar char="•"/>
            </a:pPr>
            <a:r>
              <a:rPr lang="en-US" sz="2900" b="0" dirty="0"/>
              <a:t>The notice must include:</a:t>
            </a:r>
          </a:p>
          <a:p>
            <a:pPr marL="914400" lvl="1" indent="-457200">
              <a:buFont typeface="Arial" panose="020B0604020202020204" pitchFamily="34" charset="0"/>
              <a:buChar char="•"/>
            </a:pPr>
            <a:r>
              <a:rPr lang="en-US" sz="2400" b="0" dirty="0"/>
              <a:t>Date, election type (mail/poll), polling locations, hours</a:t>
            </a:r>
          </a:p>
          <a:p>
            <a:pPr marL="914400" lvl="1" indent="-457200">
              <a:buFont typeface="Arial" panose="020B0604020202020204" pitchFamily="34" charset="0"/>
              <a:buChar char="•"/>
            </a:pPr>
            <a:r>
              <a:rPr lang="en-US" sz="2400" b="0" dirty="0"/>
              <a:t>Each proposition to be considered</a:t>
            </a:r>
          </a:p>
          <a:p>
            <a:pPr marL="914400" lvl="1" indent="-457200">
              <a:buFont typeface="Arial" panose="020B0604020202020204" pitchFamily="34" charset="0"/>
              <a:buChar char="•"/>
            </a:pPr>
            <a:r>
              <a:rPr lang="en-US" sz="2400" b="0" dirty="0"/>
              <a:t>The number of trustee positions and length of terms</a:t>
            </a:r>
          </a:p>
          <a:p>
            <a:pPr marL="914400" lvl="1" indent="-457200">
              <a:buFont typeface="Arial" panose="020B0604020202020204" pitchFamily="34" charset="0"/>
              <a:buChar char="•"/>
            </a:pPr>
            <a:r>
              <a:rPr lang="en-US" sz="2400" b="0" dirty="0"/>
              <a:t>Where and how absentee ballots may be obtained</a:t>
            </a:r>
          </a:p>
          <a:p>
            <a:pPr marL="914400" lvl="1" indent="-457200">
              <a:buFont typeface="Arial" panose="020B0604020202020204" pitchFamily="34" charset="0"/>
              <a:buChar char="•"/>
            </a:pPr>
            <a:r>
              <a:rPr lang="en-US" sz="2400" b="0" dirty="0"/>
              <a:t>Where and how late registrants may obtain a ballot</a:t>
            </a:r>
            <a:endParaRPr lang="en-US" sz="2400" dirty="0"/>
          </a:p>
          <a:p>
            <a:pPr marL="457200" indent="-457200">
              <a:buFont typeface="Arial" panose="020B0604020202020204" pitchFamily="34" charset="0"/>
              <a:buChar char="•"/>
            </a:pPr>
            <a:endParaRPr lang="en-US" sz="2900" b="0" dirty="0"/>
          </a:p>
        </p:txBody>
      </p:sp>
    </p:spTree>
    <p:extLst>
      <p:ext uri="{BB962C8B-B14F-4D97-AF65-F5344CB8AC3E}">
        <p14:creationId xmlns:p14="http://schemas.microsoft.com/office/powerpoint/2010/main" val="10678372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a:bodyPr>
          <a:lstStyle/>
          <a:p>
            <a:r>
              <a:rPr lang="en-US" sz="3600" dirty="0"/>
              <a:t>Absentee/Mail Ballot Counting Notice</a:t>
            </a:r>
          </a:p>
          <a:p>
            <a:pPr marL="457200" indent="-457200">
              <a:buFont typeface="Arial" panose="020B0604020202020204" pitchFamily="34" charset="0"/>
              <a:buChar char="•"/>
            </a:pPr>
            <a:r>
              <a:rPr lang="en-US" sz="2900" b="0" dirty="0"/>
              <a:t>Post not less than 2 days, or more than 10 days, before Election Day</a:t>
            </a:r>
          </a:p>
          <a:p>
            <a:pPr marL="914400" lvl="1" indent="-457200">
              <a:buFont typeface="Arial" panose="020B0604020202020204" pitchFamily="34" charset="0"/>
              <a:buChar char="•"/>
            </a:pPr>
            <a:r>
              <a:rPr lang="en-US" sz="2400" b="0" dirty="0"/>
              <a:t>Publish in a newspaper of general circulation in the county; OR</a:t>
            </a:r>
          </a:p>
          <a:p>
            <a:pPr marL="914400" lvl="1" indent="-457200">
              <a:buFont typeface="Arial" panose="020B0604020202020204" pitchFamily="34" charset="0"/>
              <a:buChar char="•"/>
            </a:pPr>
            <a:r>
              <a:rPr lang="en-US" sz="2400" b="0" dirty="0"/>
              <a:t>Broadcast on radio or television</a:t>
            </a:r>
          </a:p>
          <a:p>
            <a:pPr marL="457200" indent="-457200">
              <a:buFont typeface="Arial" panose="020B0604020202020204" pitchFamily="34" charset="0"/>
              <a:buChar char="•"/>
            </a:pPr>
            <a:r>
              <a:rPr lang="en-US" sz="2900" dirty="0"/>
              <a:t>Must include where, how and when absentee or mail ballots will be counted on election day</a:t>
            </a:r>
            <a:endParaRPr lang="en-US" sz="2900" b="0" dirty="0"/>
          </a:p>
          <a:p>
            <a:pPr marL="457200" indent="-457200">
              <a:buFont typeface="Arial" panose="020B0604020202020204" pitchFamily="34" charset="0"/>
              <a:buChar char="•"/>
            </a:pPr>
            <a:endParaRPr lang="en-US" sz="2900" b="0" dirty="0"/>
          </a:p>
        </p:txBody>
      </p:sp>
    </p:spTree>
    <p:extLst>
      <p:ext uri="{BB962C8B-B14F-4D97-AF65-F5344CB8AC3E}">
        <p14:creationId xmlns:p14="http://schemas.microsoft.com/office/powerpoint/2010/main" val="35619668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4"/>
            <a:ext cx="8926436" cy="4267702"/>
          </a:xfrm>
        </p:spPr>
        <p:txBody>
          <a:bodyPr>
            <a:normAutofit/>
          </a:bodyPr>
          <a:lstStyle/>
          <a:p>
            <a:r>
              <a:rPr lang="en-US" sz="3600" dirty="0"/>
              <a:t>Election Judges</a:t>
            </a:r>
          </a:p>
          <a:p>
            <a:pPr marL="457200" indent="-457200">
              <a:buFont typeface="Arial" panose="020B0604020202020204" pitchFamily="34" charset="0"/>
              <a:buChar char="•"/>
            </a:pPr>
            <a:r>
              <a:rPr lang="en-US" sz="2900" b="0" dirty="0"/>
              <a:t>Must be registered voters in the county and district</a:t>
            </a:r>
          </a:p>
          <a:p>
            <a:pPr marL="457200" indent="-457200">
              <a:buFont typeface="Arial" panose="020B0604020202020204" pitchFamily="34" charset="0"/>
              <a:buChar char="•"/>
            </a:pPr>
            <a:r>
              <a:rPr lang="en-US" sz="2900" dirty="0"/>
              <a:t>Must meet training and certification requirements in Title 13</a:t>
            </a:r>
            <a:endParaRPr lang="en-US" sz="2900" b="0" dirty="0"/>
          </a:p>
          <a:p>
            <a:pPr marL="457200" indent="-457200">
              <a:buFont typeface="Arial" panose="020B0604020202020204" pitchFamily="34" charset="0"/>
              <a:buChar char="•"/>
            </a:pPr>
            <a:r>
              <a:rPr lang="en-US" sz="2900" dirty="0"/>
              <a:t>Must be paid at least the greater of state or federal minimum wage</a:t>
            </a:r>
          </a:p>
          <a:p>
            <a:pPr marL="457200" indent="-457200">
              <a:buFont typeface="Arial" panose="020B0604020202020204" pitchFamily="34" charset="0"/>
              <a:buChar char="•"/>
            </a:pPr>
            <a:r>
              <a:rPr lang="en-US" sz="2900" dirty="0"/>
              <a:t>Pay for training time and election time</a:t>
            </a:r>
            <a:endParaRPr lang="en-US" sz="2900" b="0" dirty="0"/>
          </a:p>
          <a:p>
            <a:pPr marL="457200" indent="-457200">
              <a:buFont typeface="Arial" panose="020B0604020202020204" pitchFamily="34" charset="0"/>
              <a:buChar char="•"/>
            </a:pPr>
            <a:endParaRPr lang="en-US" sz="2900" b="0" dirty="0"/>
          </a:p>
        </p:txBody>
      </p:sp>
    </p:spTree>
    <p:extLst>
      <p:ext uri="{BB962C8B-B14F-4D97-AF65-F5344CB8AC3E}">
        <p14:creationId xmlns:p14="http://schemas.microsoft.com/office/powerpoint/2010/main" val="19197753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fontScale="85000" lnSpcReduction="20000"/>
          </a:bodyPr>
          <a:lstStyle/>
          <a:p>
            <a:r>
              <a:rPr lang="en-US" sz="4200" dirty="0"/>
              <a:t>Election Judges</a:t>
            </a:r>
          </a:p>
          <a:p>
            <a:pPr marL="457200" indent="-457200">
              <a:buFont typeface="Arial" panose="020B0604020202020204" pitchFamily="34" charset="0"/>
              <a:buChar char="•"/>
            </a:pPr>
            <a:r>
              <a:rPr lang="en-US" sz="3300" b="0" dirty="0"/>
              <a:t>May not be a candidate or related to a candidate</a:t>
            </a:r>
          </a:p>
          <a:p>
            <a:pPr marL="914400" lvl="1" indent="-457200">
              <a:buFont typeface="Arial" panose="020B0604020202020204" pitchFamily="34" charset="0"/>
              <a:buChar char="•"/>
            </a:pPr>
            <a:r>
              <a:rPr lang="en-US" sz="2800" b="0" dirty="0"/>
              <a:t>Spouse,</a:t>
            </a:r>
          </a:p>
          <a:p>
            <a:pPr marL="914400" lvl="1" indent="-457200">
              <a:buFont typeface="Arial" panose="020B0604020202020204" pitchFamily="34" charset="0"/>
              <a:buChar char="•"/>
            </a:pPr>
            <a:r>
              <a:rPr lang="en-US" sz="2800" b="0" dirty="0"/>
              <a:t>Brother or sister of candidate or candidate’s spouse</a:t>
            </a:r>
          </a:p>
          <a:p>
            <a:pPr marL="914400" lvl="1" indent="-457200">
              <a:buFont typeface="Arial" panose="020B0604020202020204" pitchFamily="34" charset="0"/>
              <a:buChar char="•"/>
            </a:pPr>
            <a:r>
              <a:rPr lang="en-US" sz="2800" b="0" dirty="0"/>
              <a:t>Ascendant or descendant</a:t>
            </a:r>
          </a:p>
          <a:p>
            <a:pPr marL="914400" lvl="1" indent="-457200">
              <a:buFont typeface="Arial" panose="020B0604020202020204" pitchFamily="34" charset="0"/>
              <a:buChar char="•"/>
            </a:pPr>
            <a:r>
              <a:rPr lang="en-US" sz="2800" b="0" dirty="0"/>
              <a:t>Spouse of any of the above</a:t>
            </a:r>
          </a:p>
          <a:p>
            <a:pPr marL="914400" lvl="1" indent="-457200">
              <a:buFont typeface="Arial" panose="020B0604020202020204" pitchFamily="34" charset="0"/>
              <a:buChar char="•"/>
            </a:pPr>
            <a:r>
              <a:rPr lang="en-US" sz="2800" b="0" dirty="0"/>
              <a:t>See chart in Section V of the School Election Manual</a:t>
            </a:r>
          </a:p>
          <a:p>
            <a:pPr marL="457200" indent="-457200">
              <a:buFont typeface="Arial" panose="020B0604020202020204" pitchFamily="34" charset="0"/>
              <a:buChar char="•"/>
            </a:pPr>
            <a:r>
              <a:rPr lang="en-US" sz="3300" dirty="0"/>
              <a:t>Set up as regular employee of the district</a:t>
            </a:r>
            <a:endParaRPr lang="en-US" sz="3300" b="0" dirty="0"/>
          </a:p>
          <a:p>
            <a:pPr marL="914400" lvl="1" indent="-457200">
              <a:buFont typeface="Arial" panose="020B0604020202020204" pitchFamily="34" charset="0"/>
              <a:buChar char="•"/>
            </a:pPr>
            <a:r>
              <a:rPr lang="en-US" sz="2800" b="0" dirty="0"/>
              <a:t>TB test not required</a:t>
            </a:r>
          </a:p>
          <a:p>
            <a:pPr marL="914400" lvl="1" indent="-457200">
              <a:buFont typeface="Arial" panose="020B0604020202020204" pitchFamily="34" charset="0"/>
              <a:buChar char="•"/>
            </a:pPr>
            <a:r>
              <a:rPr lang="en-US" sz="2800" b="0" dirty="0"/>
              <a:t>Deduct applicable taxes</a:t>
            </a:r>
          </a:p>
          <a:p>
            <a:pPr marL="914400" lvl="1" indent="-457200">
              <a:buFont typeface="Arial" panose="020B0604020202020204" pitchFamily="34" charset="0"/>
              <a:buChar char="•"/>
            </a:pPr>
            <a:r>
              <a:rPr lang="en-US" sz="2800" b="0" dirty="0"/>
              <a:t>Exempt from unemployment insurance if paid less than $1,000</a:t>
            </a:r>
          </a:p>
          <a:p>
            <a:pPr marL="457200" indent="-457200">
              <a:buFont typeface="Arial" panose="020B0604020202020204" pitchFamily="34" charset="0"/>
              <a:buChar char="•"/>
            </a:pPr>
            <a:endParaRPr lang="en-US" sz="2900" b="0" dirty="0"/>
          </a:p>
        </p:txBody>
      </p:sp>
    </p:spTree>
    <p:extLst>
      <p:ext uri="{BB962C8B-B14F-4D97-AF65-F5344CB8AC3E}">
        <p14:creationId xmlns:p14="http://schemas.microsoft.com/office/powerpoint/2010/main" val="100372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7923303" cy="805358"/>
          </a:xfrm>
        </p:spPr>
        <p:txBody>
          <a:bodyPr>
            <a:normAutofit/>
          </a:bodyPr>
          <a:lstStyle/>
          <a:p>
            <a:r>
              <a:rPr lang="en-US" dirty="0"/>
              <a:t>2021 Election Calendar</a:t>
            </a:r>
          </a:p>
        </p:txBody>
      </p:sp>
      <p:graphicFrame>
        <p:nvGraphicFramePr>
          <p:cNvPr id="7" name="Table 7">
            <a:extLst>
              <a:ext uri="{FF2B5EF4-FFF2-40B4-BE49-F238E27FC236}">
                <a16:creationId xmlns:a16="http://schemas.microsoft.com/office/drawing/2014/main" id="{F76A3C24-9879-4350-88C3-D785921D06AA}"/>
              </a:ext>
            </a:extLst>
          </p:cNvPr>
          <p:cNvGraphicFramePr>
            <a:graphicFrameLocks noGrp="1"/>
          </p:cNvGraphicFramePr>
          <p:nvPr>
            <p:ph sz="half" idx="2"/>
            <p:extLst>
              <p:ext uri="{D42A27DB-BD31-4B8C-83A1-F6EECF244321}">
                <p14:modId xmlns:p14="http://schemas.microsoft.com/office/powerpoint/2010/main" val="2349346055"/>
              </p:ext>
            </p:extLst>
          </p:nvPr>
        </p:nvGraphicFramePr>
        <p:xfrm>
          <a:off x="2110123" y="2194069"/>
          <a:ext cx="9039140" cy="3291840"/>
        </p:xfrm>
        <a:graphic>
          <a:graphicData uri="http://schemas.openxmlformats.org/drawingml/2006/table">
            <a:tbl>
              <a:tblPr firstRow="1" bandRow="1">
                <a:tableStyleId>{5C22544A-7EE6-4342-B048-85BDC9FD1C3A}</a:tableStyleId>
              </a:tblPr>
              <a:tblGrid>
                <a:gridCol w="4519570">
                  <a:extLst>
                    <a:ext uri="{9D8B030D-6E8A-4147-A177-3AD203B41FA5}">
                      <a16:colId xmlns:a16="http://schemas.microsoft.com/office/drawing/2014/main" val="1104466196"/>
                    </a:ext>
                  </a:extLst>
                </a:gridCol>
                <a:gridCol w="4519570">
                  <a:extLst>
                    <a:ext uri="{9D8B030D-6E8A-4147-A177-3AD203B41FA5}">
                      <a16:colId xmlns:a16="http://schemas.microsoft.com/office/drawing/2014/main" val="4021594378"/>
                    </a:ext>
                  </a:extLst>
                </a:gridCol>
              </a:tblGrid>
              <a:tr h="200783">
                <a:tc>
                  <a:txBody>
                    <a:bodyPr/>
                    <a:lstStyle/>
                    <a:p>
                      <a:r>
                        <a:rPr lang="en-US" dirty="0"/>
                        <a:t>Event</a:t>
                      </a:r>
                    </a:p>
                  </a:txBody>
                  <a:tcPr>
                    <a:solidFill>
                      <a:schemeClr val="accent1">
                        <a:lumMod val="50000"/>
                      </a:schemeClr>
                    </a:solidFill>
                  </a:tcPr>
                </a:tc>
                <a:tc>
                  <a:txBody>
                    <a:bodyPr/>
                    <a:lstStyle/>
                    <a:p>
                      <a:r>
                        <a:rPr lang="en-US" dirty="0"/>
                        <a:t>Deadline</a:t>
                      </a:r>
                    </a:p>
                  </a:txBody>
                  <a:tcPr>
                    <a:solidFill>
                      <a:schemeClr val="accent1">
                        <a:lumMod val="50000"/>
                      </a:schemeClr>
                    </a:solidFill>
                  </a:tcPr>
                </a:tc>
                <a:extLst>
                  <a:ext uri="{0D108BD9-81ED-4DB2-BD59-A6C34878D82A}">
                    <a16:rowId xmlns:a16="http://schemas.microsoft.com/office/drawing/2014/main" val="3243142469"/>
                  </a:ext>
                </a:extLst>
              </a:tr>
              <a:tr h="200783">
                <a:tc>
                  <a:txBody>
                    <a:bodyPr/>
                    <a:lstStyle/>
                    <a:p>
                      <a:r>
                        <a:rPr lang="en-US" dirty="0"/>
                        <a:t>Trustee</a:t>
                      </a:r>
                      <a:r>
                        <a:rPr lang="en-US" baseline="0" dirty="0"/>
                        <a:t> candidates file for election</a:t>
                      </a:r>
                      <a:endParaRPr lang="en-US" dirty="0"/>
                    </a:p>
                  </a:txBody>
                  <a:tcPr/>
                </a:tc>
                <a:tc>
                  <a:txBody>
                    <a:bodyPr/>
                    <a:lstStyle/>
                    <a:p>
                      <a:r>
                        <a:rPr lang="en-US" dirty="0"/>
                        <a:t>December 10 </a:t>
                      </a:r>
                      <a:r>
                        <a:rPr lang="en-US" baseline="0" dirty="0"/>
                        <a:t> - March 25</a:t>
                      </a:r>
                      <a:endParaRPr lang="en-US" dirty="0"/>
                    </a:p>
                  </a:txBody>
                  <a:tcPr/>
                </a:tc>
                <a:extLst>
                  <a:ext uri="{0D108BD9-81ED-4DB2-BD59-A6C34878D82A}">
                    <a16:rowId xmlns:a16="http://schemas.microsoft.com/office/drawing/2014/main" val="2792148289"/>
                  </a:ext>
                </a:extLst>
              </a:tr>
              <a:tr h="495081">
                <a:tc>
                  <a:txBody>
                    <a:bodyPr/>
                    <a:lstStyle/>
                    <a:p>
                      <a:r>
                        <a:rPr lang="en-US" dirty="0"/>
                        <a:t>Trustees call for an election (file resolution</a:t>
                      </a:r>
                      <a:r>
                        <a:rPr lang="en-US" baseline="0" dirty="0"/>
                        <a:t> with county within 3 days (no later than March 1)</a:t>
                      </a:r>
                      <a:endParaRPr lang="en-US" dirty="0"/>
                    </a:p>
                  </a:txBody>
                  <a:tcPr/>
                </a:tc>
                <a:tc>
                  <a:txBody>
                    <a:bodyPr/>
                    <a:lstStyle/>
                    <a:p>
                      <a:r>
                        <a:rPr lang="en-US" dirty="0"/>
                        <a:t>February 23/February 26</a:t>
                      </a:r>
                    </a:p>
                  </a:txBody>
                  <a:tcPr/>
                </a:tc>
                <a:extLst>
                  <a:ext uri="{0D108BD9-81ED-4DB2-BD59-A6C34878D82A}">
                    <a16:rowId xmlns:a16="http://schemas.microsoft.com/office/drawing/2014/main" val="3231186001"/>
                  </a:ext>
                </a:extLst>
              </a:tr>
              <a:tr h="346557">
                <a:tc>
                  <a:txBody>
                    <a:bodyPr/>
                    <a:lstStyle/>
                    <a:p>
                      <a:r>
                        <a:rPr lang="en-US" b="1" dirty="0">
                          <a:solidFill>
                            <a:schemeClr val="accent3">
                              <a:lumMod val="50000"/>
                            </a:schemeClr>
                          </a:solidFill>
                        </a:rPr>
                        <a:t>Mail ballot election plan</a:t>
                      </a:r>
                      <a:r>
                        <a:rPr lang="en-US" b="1" baseline="0" dirty="0">
                          <a:solidFill>
                            <a:schemeClr val="accent3">
                              <a:lumMod val="50000"/>
                            </a:schemeClr>
                          </a:solidFill>
                        </a:rPr>
                        <a:t> (must be rec’d in SOS’ office) </a:t>
                      </a:r>
                      <a:endParaRPr lang="en-US" b="1" dirty="0">
                        <a:solidFill>
                          <a:schemeClr val="accent3">
                            <a:lumMod val="50000"/>
                          </a:schemeClr>
                        </a:solidFill>
                      </a:endParaRPr>
                    </a:p>
                  </a:txBody>
                  <a:tcPr/>
                </a:tc>
                <a:tc>
                  <a:txBody>
                    <a:bodyPr/>
                    <a:lstStyle/>
                    <a:p>
                      <a:r>
                        <a:rPr lang="en-US" b="1" dirty="0">
                          <a:solidFill>
                            <a:schemeClr val="accent3">
                              <a:lumMod val="50000"/>
                            </a:schemeClr>
                          </a:solidFill>
                        </a:rPr>
                        <a:t>March 5</a:t>
                      </a:r>
                    </a:p>
                  </a:txBody>
                  <a:tcPr/>
                </a:tc>
                <a:extLst>
                  <a:ext uri="{0D108BD9-81ED-4DB2-BD59-A6C34878D82A}">
                    <a16:rowId xmlns:a16="http://schemas.microsoft.com/office/drawing/2014/main" val="3619137976"/>
                  </a:ext>
                </a:extLst>
              </a:tr>
              <a:tr h="346557">
                <a:tc>
                  <a:txBody>
                    <a:bodyPr/>
                    <a:lstStyle/>
                    <a:p>
                      <a:r>
                        <a:rPr lang="en-US" dirty="0"/>
                        <a:t>Post notice of close of regular voter</a:t>
                      </a:r>
                      <a:r>
                        <a:rPr lang="en-US" baseline="0" dirty="0"/>
                        <a:t> registration (county)</a:t>
                      </a:r>
                      <a:endParaRPr lang="en-US" dirty="0"/>
                    </a:p>
                  </a:txBody>
                  <a:tcPr/>
                </a:tc>
                <a:tc>
                  <a:txBody>
                    <a:bodyPr/>
                    <a:lstStyle/>
                    <a:p>
                      <a:r>
                        <a:rPr lang="en-US" dirty="0"/>
                        <a:t>March 8</a:t>
                      </a:r>
                    </a:p>
                  </a:txBody>
                  <a:tcPr/>
                </a:tc>
                <a:extLst>
                  <a:ext uri="{0D108BD9-81ED-4DB2-BD59-A6C34878D82A}">
                    <a16:rowId xmlns:a16="http://schemas.microsoft.com/office/drawing/2014/main" val="4171283580"/>
                  </a:ext>
                </a:extLst>
              </a:tr>
              <a:tr h="200783">
                <a:tc>
                  <a:txBody>
                    <a:bodyPr/>
                    <a:lstStyle/>
                    <a:p>
                      <a:r>
                        <a:rPr lang="en-US" dirty="0"/>
                        <a:t>Post</a:t>
                      </a:r>
                      <a:r>
                        <a:rPr lang="en-US" baseline="0" dirty="0"/>
                        <a:t> notice of election</a:t>
                      </a:r>
                      <a:endParaRPr lang="en-US" dirty="0"/>
                    </a:p>
                  </a:txBody>
                  <a:tcPr/>
                </a:tc>
                <a:tc>
                  <a:txBody>
                    <a:bodyPr/>
                    <a:lstStyle/>
                    <a:p>
                      <a:r>
                        <a:rPr lang="en-US" dirty="0"/>
                        <a:t>March 25 </a:t>
                      </a:r>
                      <a:r>
                        <a:rPr lang="en-US" baseline="0" dirty="0"/>
                        <a:t>– April 24</a:t>
                      </a:r>
                      <a:endParaRPr lang="en-US" dirty="0"/>
                    </a:p>
                  </a:txBody>
                  <a:tcPr/>
                </a:tc>
                <a:extLst>
                  <a:ext uri="{0D108BD9-81ED-4DB2-BD59-A6C34878D82A}">
                    <a16:rowId xmlns:a16="http://schemas.microsoft.com/office/drawing/2014/main" val="1237318304"/>
                  </a:ext>
                </a:extLst>
              </a:tr>
            </a:tbl>
          </a:graphicData>
        </a:graphic>
      </p:graphicFrame>
    </p:spTree>
    <p:extLst>
      <p:ext uri="{BB962C8B-B14F-4D97-AF65-F5344CB8AC3E}">
        <p14:creationId xmlns:p14="http://schemas.microsoft.com/office/powerpoint/2010/main" val="10594977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600" dirty="0"/>
              <a:t>Election Judges</a:t>
            </a:r>
          </a:p>
          <a:p>
            <a:pPr marL="457200" indent="-457200">
              <a:buFont typeface="Arial" panose="020B0604020202020204" pitchFamily="34" charset="0"/>
              <a:buChar char="•"/>
            </a:pPr>
            <a:r>
              <a:rPr lang="en-US" sz="2800" b="0" dirty="0"/>
              <a:t>Must appoint at least 3 election judges per polling place</a:t>
            </a:r>
          </a:p>
          <a:p>
            <a:pPr marL="457200" indent="-457200">
              <a:buFont typeface="Arial" panose="020B0604020202020204" pitchFamily="34" charset="0"/>
              <a:buChar char="•"/>
            </a:pPr>
            <a:r>
              <a:rPr lang="en-US" sz="2800" dirty="0"/>
              <a:t>Must include on the election resolution</a:t>
            </a:r>
          </a:p>
          <a:p>
            <a:pPr marL="457200" indent="-457200">
              <a:buFont typeface="Arial" panose="020B0604020202020204" pitchFamily="34" charset="0"/>
              <a:buChar char="•"/>
            </a:pPr>
            <a:r>
              <a:rPr lang="en-US" sz="2800" b="0" dirty="0"/>
              <a:t>Must notify at least 30 days prior to election</a:t>
            </a:r>
          </a:p>
          <a:p>
            <a:pPr marL="457200" indent="-457200">
              <a:buFont typeface="Arial" panose="020B0604020202020204" pitchFamily="34" charset="0"/>
              <a:buChar char="•"/>
            </a:pPr>
            <a:r>
              <a:rPr lang="en-US" sz="2800" dirty="0"/>
              <a:t>Contact county election administrator for list of trained election judges</a:t>
            </a:r>
            <a:endParaRPr lang="en-US" sz="2400" b="0" dirty="0"/>
          </a:p>
        </p:txBody>
      </p:sp>
    </p:spTree>
    <p:extLst>
      <p:ext uri="{BB962C8B-B14F-4D97-AF65-F5344CB8AC3E}">
        <p14:creationId xmlns:p14="http://schemas.microsoft.com/office/powerpoint/2010/main" val="8176597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Ballots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Ballot Certification – Not Less Than 30 Days Before the Election</a:t>
            </a:r>
          </a:p>
          <a:p>
            <a:pPr marL="457200" indent="-457200">
              <a:buFont typeface="Arial" panose="020B0604020202020204" pitchFamily="34" charset="0"/>
              <a:buChar char="•"/>
            </a:pPr>
            <a:r>
              <a:rPr lang="en-US" sz="2800" b="0" dirty="0"/>
              <a:t>“Certify” means:</a:t>
            </a:r>
          </a:p>
          <a:p>
            <a:pPr marL="914400" lvl="1" indent="-457200">
              <a:buFont typeface="Arial" panose="020B0604020202020204" pitchFamily="34" charset="0"/>
              <a:buChar char="•"/>
            </a:pPr>
            <a:r>
              <a:rPr lang="en-US" sz="2400" b="0" dirty="0"/>
              <a:t>Ballot in its final form</a:t>
            </a:r>
          </a:p>
          <a:p>
            <a:pPr marL="914400" lvl="1" indent="-457200">
              <a:buFont typeface="Arial" panose="020B0604020202020204" pitchFamily="34" charset="0"/>
              <a:buChar char="•"/>
            </a:pPr>
            <a:r>
              <a:rPr lang="en-US" sz="2400" b="0" dirty="0"/>
              <a:t>Changes not permitted after ballot is certified</a:t>
            </a:r>
          </a:p>
          <a:p>
            <a:pPr marL="914400" lvl="1" indent="-457200">
              <a:buFont typeface="Arial" panose="020B0604020202020204" pitchFamily="34" charset="0"/>
              <a:buChar char="•"/>
            </a:pPr>
            <a:r>
              <a:rPr lang="en-US" sz="2400" b="0" dirty="0"/>
              <a:t>Final levy amounts approved by the trustees</a:t>
            </a:r>
          </a:p>
          <a:p>
            <a:pPr marL="457200" indent="-457200">
              <a:buFont typeface="Arial" panose="020B0604020202020204" pitchFamily="34" charset="0"/>
              <a:buChar char="•"/>
            </a:pPr>
            <a:r>
              <a:rPr lang="en-US" sz="2800" dirty="0"/>
              <a:t>Print enough for registered voters on list, plus extras for spoiled ballots and/or late registrations</a:t>
            </a:r>
            <a:endParaRPr lang="en-US" sz="2800" b="0" dirty="0"/>
          </a:p>
          <a:p>
            <a:endParaRPr lang="en-US" sz="2900" b="0" dirty="0"/>
          </a:p>
        </p:txBody>
      </p:sp>
    </p:spTree>
    <p:extLst>
      <p:ext uri="{BB962C8B-B14F-4D97-AF65-F5344CB8AC3E}">
        <p14:creationId xmlns:p14="http://schemas.microsoft.com/office/powerpoint/2010/main" val="2398277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Ballots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pPr marL="457200" indent="-457200">
              <a:buFont typeface="Arial" panose="020B0604020202020204" pitchFamily="34" charset="0"/>
              <a:buChar char="•"/>
            </a:pPr>
            <a:r>
              <a:rPr lang="en-US" sz="3200" b="0" dirty="0"/>
              <a:t>Must be sequentially numbered, by precinct, on a perforated stub</a:t>
            </a:r>
          </a:p>
          <a:p>
            <a:pPr marL="457200" indent="-457200">
              <a:buFont typeface="Arial" panose="020B0604020202020204" pitchFamily="34" charset="0"/>
              <a:buChar char="•"/>
            </a:pPr>
            <a:r>
              <a:rPr lang="en-US" sz="3200" dirty="0"/>
              <a:t>No stub required for mail ballots</a:t>
            </a:r>
          </a:p>
          <a:p>
            <a:pPr marL="457200" indent="-457200">
              <a:buFont typeface="Arial" panose="020B0604020202020204" pitchFamily="34" charset="0"/>
              <a:buChar char="•"/>
            </a:pPr>
            <a:r>
              <a:rPr lang="en-US" sz="3200" dirty="0"/>
              <a:t>Must be stamped with the words “Official Ballot” (on ballot, not the stub) 13-13-116, MCA </a:t>
            </a:r>
          </a:p>
          <a:p>
            <a:endParaRPr lang="en-US" sz="2900" b="0" dirty="0"/>
          </a:p>
        </p:txBody>
      </p:sp>
    </p:spTree>
    <p:extLst>
      <p:ext uri="{BB962C8B-B14F-4D97-AF65-F5344CB8AC3E}">
        <p14:creationId xmlns:p14="http://schemas.microsoft.com/office/powerpoint/2010/main" val="33643146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Ballots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298187" y="2413835"/>
            <a:ext cx="8926436" cy="4444165"/>
          </a:xfrm>
        </p:spPr>
        <p:txBody>
          <a:bodyPr>
            <a:normAutofit/>
          </a:bodyPr>
          <a:lstStyle/>
          <a:p>
            <a:pPr marL="457200" indent="-457200">
              <a:buFont typeface="Arial" panose="020B0604020202020204" pitchFamily="34" charset="0"/>
              <a:buChar char="•"/>
            </a:pPr>
            <a:r>
              <a:rPr lang="en-US" sz="3200" b="0" dirty="0"/>
              <a:t>Levy Propositions (15-10-425, MCA)</a:t>
            </a:r>
          </a:p>
          <a:p>
            <a:pPr marL="914400" lvl="1" indent="-457200">
              <a:buFont typeface="Arial" panose="020B0604020202020204" pitchFamily="34" charset="0"/>
              <a:buChar char="•"/>
            </a:pPr>
            <a:r>
              <a:rPr lang="en-US" sz="2400" b="0" dirty="0"/>
              <a:t>Specific purpose for which the money will be used</a:t>
            </a:r>
          </a:p>
          <a:p>
            <a:pPr marL="914400" lvl="1" indent="-457200">
              <a:buFont typeface="Arial" panose="020B0604020202020204" pitchFamily="34" charset="0"/>
              <a:buChar char="•"/>
            </a:pPr>
            <a:r>
              <a:rPr lang="en-US" sz="2400" b="0" dirty="0"/>
              <a:t>Specific amount of money and approximate mills, or</a:t>
            </a:r>
          </a:p>
          <a:p>
            <a:pPr marL="914400" lvl="1" indent="-457200">
              <a:buFont typeface="Arial" panose="020B0604020202020204" pitchFamily="34" charset="0"/>
              <a:buChar char="•"/>
            </a:pPr>
            <a:r>
              <a:rPr lang="en-US" sz="2400" b="0" dirty="0"/>
              <a:t>Specific number of mills and approximate amount of money</a:t>
            </a:r>
          </a:p>
          <a:p>
            <a:pPr marL="914400" lvl="1" indent="-457200">
              <a:buFont typeface="Arial" panose="020B0604020202020204" pitchFamily="34" charset="0"/>
              <a:buChar char="•"/>
            </a:pPr>
            <a:r>
              <a:rPr lang="en-US" sz="2400" b="0" dirty="0"/>
              <a:t>The number of years the amount will be levied (or permanent, if applicable)</a:t>
            </a:r>
          </a:p>
          <a:p>
            <a:pPr marL="914400" lvl="1" indent="-457200">
              <a:buFont typeface="Arial" panose="020B0604020202020204" pitchFamily="34" charset="0"/>
              <a:buChar char="•"/>
            </a:pPr>
            <a:r>
              <a:rPr lang="en-US" sz="2400" b="0" dirty="0"/>
              <a:t>Impact on a home valued at $100,000 and $200,000 in terms of actual dollars in additional property taxes</a:t>
            </a:r>
          </a:p>
          <a:p>
            <a:endParaRPr lang="en-US" sz="2900" b="0" dirty="0"/>
          </a:p>
        </p:txBody>
      </p:sp>
    </p:spTree>
    <p:extLst>
      <p:ext uri="{BB962C8B-B14F-4D97-AF65-F5344CB8AC3E}">
        <p14:creationId xmlns:p14="http://schemas.microsoft.com/office/powerpoint/2010/main" val="39607504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Ballots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436410" y="2413835"/>
            <a:ext cx="8926436" cy="4444165"/>
          </a:xfrm>
        </p:spPr>
        <p:txBody>
          <a:bodyPr>
            <a:normAutofit/>
          </a:bodyPr>
          <a:lstStyle/>
          <a:p>
            <a:pPr marL="457200" indent="-457200">
              <a:buFont typeface="Arial" panose="020B0604020202020204" pitchFamily="34" charset="0"/>
              <a:buChar char="•"/>
            </a:pPr>
            <a:r>
              <a:rPr lang="en-US" sz="2800" b="0" dirty="0"/>
              <a:t>Candidates</a:t>
            </a:r>
          </a:p>
          <a:p>
            <a:pPr marL="914400" lvl="1" indent="-457200">
              <a:buFont typeface="Arial" panose="020B0604020202020204" pitchFamily="34" charset="0"/>
              <a:buChar char="•"/>
            </a:pPr>
            <a:r>
              <a:rPr lang="en-US" sz="2400" b="0" dirty="0"/>
              <a:t>List alphabetically by surname</a:t>
            </a:r>
          </a:p>
          <a:p>
            <a:pPr marL="914400" lvl="1" indent="-457200">
              <a:buFont typeface="Arial" panose="020B0604020202020204" pitchFamily="34" charset="0"/>
              <a:buChar char="•"/>
            </a:pPr>
            <a:r>
              <a:rPr lang="en-US" sz="2400" b="0" dirty="0"/>
              <a:t>List name exactly as it appears on candidate form</a:t>
            </a:r>
          </a:p>
          <a:p>
            <a:pPr marL="914400" lvl="1" indent="-457200">
              <a:buFont typeface="Arial" panose="020B0604020202020204" pitchFamily="34" charset="0"/>
              <a:buChar char="•"/>
            </a:pPr>
            <a:r>
              <a:rPr lang="en-US" sz="2400" b="0" dirty="0"/>
              <a:t>Longest term of office listed first</a:t>
            </a:r>
          </a:p>
          <a:p>
            <a:pPr marL="914400" lvl="1" indent="-457200">
              <a:buFont typeface="Arial" panose="020B0604020202020204" pitchFamily="34" charset="0"/>
              <a:buChar char="•"/>
            </a:pPr>
            <a:r>
              <a:rPr lang="en-US" sz="2400" b="0" dirty="0"/>
              <a:t>Checkbox and line for write-ins equal to the number of open positions</a:t>
            </a:r>
          </a:p>
          <a:p>
            <a:endParaRPr lang="en-US" sz="2900" b="0" dirty="0"/>
          </a:p>
        </p:txBody>
      </p:sp>
    </p:spTree>
    <p:extLst>
      <p:ext uri="{BB962C8B-B14F-4D97-AF65-F5344CB8AC3E}">
        <p14:creationId xmlns:p14="http://schemas.microsoft.com/office/powerpoint/2010/main" val="8237966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 **</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298187" y="2563995"/>
            <a:ext cx="8926436" cy="4444165"/>
          </a:xfrm>
        </p:spPr>
        <p:txBody>
          <a:bodyPr>
            <a:normAutofit/>
          </a:bodyPr>
          <a:lstStyle/>
          <a:p>
            <a:r>
              <a:rPr lang="en-US" sz="3600" dirty="0"/>
              <a:t>Electronic Ballots 13-13-246, MCA</a:t>
            </a:r>
          </a:p>
          <a:p>
            <a:pPr marL="457200" indent="-457200">
              <a:buFont typeface="Arial" panose="020B0604020202020204" pitchFamily="34" charset="0"/>
              <a:buChar char="•"/>
            </a:pPr>
            <a:r>
              <a:rPr lang="en-US" sz="2800" b="0" dirty="0"/>
              <a:t>Ballot in form fillable PDF format</a:t>
            </a:r>
          </a:p>
          <a:p>
            <a:pPr marL="457200" indent="-457200">
              <a:buFont typeface="Arial" panose="020B0604020202020204" pitchFamily="34" charset="0"/>
              <a:buChar char="•"/>
            </a:pPr>
            <a:r>
              <a:rPr lang="en-US" sz="2800" dirty="0"/>
              <a:t>Email elector the ballot and instructions</a:t>
            </a:r>
          </a:p>
          <a:p>
            <a:pPr marL="457200" indent="-457200">
              <a:buFont typeface="Arial" panose="020B0604020202020204" pitchFamily="34" charset="0"/>
              <a:buChar char="•"/>
            </a:pPr>
            <a:r>
              <a:rPr lang="en-US" sz="2800" b="0" dirty="0"/>
              <a:t>Send absentee ballot materials for the return of the electronic ballot</a:t>
            </a:r>
          </a:p>
          <a:p>
            <a:pPr marL="457200" indent="-457200">
              <a:buFont typeface="Arial" panose="020B0604020202020204" pitchFamily="34" charset="0"/>
              <a:buChar char="•"/>
            </a:pPr>
            <a:r>
              <a:rPr lang="en-US" sz="2800" dirty="0"/>
              <a:t>Ballot must be received by 8:00 pm on Election Day</a:t>
            </a:r>
            <a:endParaRPr lang="en-US" sz="2800" b="0" dirty="0"/>
          </a:p>
        </p:txBody>
      </p:sp>
    </p:spTree>
    <p:extLst>
      <p:ext uri="{BB962C8B-B14F-4D97-AF65-F5344CB8AC3E}">
        <p14:creationId xmlns:p14="http://schemas.microsoft.com/office/powerpoint/2010/main" val="2335101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Process **</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51350" y="2413835"/>
            <a:ext cx="8926436" cy="4444165"/>
          </a:xfrm>
        </p:spPr>
        <p:txBody>
          <a:bodyPr>
            <a:normAutofit/>
          </a:bodyPr>
          <a:lstStyle/>
          <a:p>
            <a:r>
              <a:rPr lang="en-US" sz="3900" dirty="0"/>
              <a:t>Electronic Ballots 13-13-246, MCA</a:t>
            </a:r>
          </a:p>
          <a:p>
            <a:pPr marL="457200" indent="-457200">
              <a:buFont typeface="Arial" panose="020B0604020202020204" pitchFamily="34" charset="0"/>
              <a:buChar char="•"/>
            </a:pPr>
            <a:r>
              <a:rPr lang="en-US" sz="3000" b="0" dirty="0"/>
              <a:t>When separating the absentee ballots from the secrecy envelopes, ballot must be transcribed to a regular ballot:</a:t>
            </a:r>
          </a:p>
          <a:p>
            <a:pPr marL="914400" lvl="1" indent="-457200">
              <a:buFont typeface="Arial" panose="020B0604020202020204" pitchFamily="34" charset="0"/>
              <a:buChar char="•"/>
            </a:pPr>
            <a:r>
              <a:rPr lang="en-US" sz="2400" b="0" dirty="0"/>
              <a:t>No fewer than 3 election officials to transcribe</a:t>
            </a:r>
          </a:p>
          <a:p>
            <a:pPr marL="914400" lvl="1" indent="-457200">
              <a:buFont typeface="Arial" panose="020B0604020202020204" pitchFamily="34" charset="0"/>
              <a:buChar char="•"/>
            </a:pPr>
            <a:r>
              <a:rPr lang="en-US" sz="2400" b="0" dirty="0"/>
              <a:t>Number of the ballot written on the secrecy envelope, the transcribed ballot and the official log</a:t>
            </a:r>
          </a:p>
          <a:p>
            <a:pPr marL="914400" lvl="1" indent="-457200">
              <a:buFont typeface="Arial" panose="020B0604020202020204" pitchFamily="34" charset="0"/>
              <a:buChar char="•"/>
            </a:pPr>
            <a:r>
              <a:rPr lang="en-US" sz="2400" b="0" dirty="0"/>
              <a:t>Signature of the election official on the official log</a:t>
            </a:r>
          </a:p>
        </p:txBody>
      </p:sp>
    </p:spTree>
    <p:extLst>
      <p:ext uri="{BB962C8B-B14F-4D97-AF65-F5344CB8AC3E}">
        <p14:creationId xmlns:p14="http://schemas.microsoft.com/office/powerpoint/2010/main" val="24866311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en-US" dirty="0"/>
              <a:t>Questions?</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64023" y="2417700"/>
            <a:ext cx="4572001" cy="2651605"/>
          </a:xfrm>
        </p:spPr>
        <p:txBody>
          <a:bodyPr/>
          <a:lstStyle/>
          <a:p>
            <a:r>
              <a:rPr lang="en-US" sz="3200" dirty="0"/>
              <a:t>Feel free to unmute your microphones or post any questions in the chat at this time!</a:t>
            </a:r>
          </a:p>
        </p:txBody>
      </p:sp>
      <p:pic>
        <p:nvPicPr>
          <p:cNvPr id="2052" name="Picture 4" descr="50 Questions That Make You Think - Thought-Provoking Questions">
            <a:extLst>
              <a:ext uri="{FF2B5EF4-FFF2-40B4-BE49-F238E27FC236}">
                <a16:creationId xmlns:a16="http://schemas.microsoft.com/office/drawing/2014/main" id="{99C4F319-7B12-4702-B988-05DD871B3DE3}"/>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0721" r="207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688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708D1C-58C5-4288-A14F-8D507E42AFE9}"/>
              </a:ext>
            </a:extLst>
          </p:cNvPr>
          <p:cNvSpPr>
            <a:spLocks noGrp="1"/>
          </p:cNvSpPr>
          <p:nvPr>
            <p:ph type="title"/>
          </p:nvPr>
        </p:nvSpPr>
        <p:spPr>
          <a:xfrm>
            <a:off x="3107148" y="2726913"/>
            <a:ext cx="4941477" cy="610863"/>
          </a:xfrm>
        </p:spPr>
        <p:txBody>
          <a:bodyPr>
            <a:normAutofit fontScale="90000"/>
          </a:bodyPr>
          <a:lstStyle/>
          <a:p>
            <a:r>
              <a:rPr lang="en-US" dirty="0"/>
              <a:t>END OF MODULE 02.</a:t>
            </a:r>
          </a:p>
        </p:txBody>
      </p:sp>
    </p:spTree>
    <p:extLst>
      <p:ext uri="{BB962C8B-B14F-4D97-AF65-F5344CB8AC3E}">
        <p14:creationId xmlns:p14="http://schemas.microsoft.com/office/powerpoint/2010/main" val="21315715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a:xfrm>
            <a:off x="735423" y="192505"/>
            <a:ext cx="6970302" cy="1636295"/>
          </a:xfrm>
        </p:spPr>
        <p:txBody>
          <a:bodyPr>
            <a:normAutofit/>
          </a:bodyPr>
          <a:lstStyle/>
          <a:p>
            <a:r>
              <a:rPr lang="en-US" dirty="0"/>
              <a:t>03. Mail vs. Poll Elections and Election Security</a:t>
            </a:r>
          </a:p>
        </p:txBody>
      </p:sp>
      <p:sp>
        <p:nvSpPr>
          <p:cNvPr id="4" name="Text Placeholder 3">
            <a:extLst>
              <a:ext uri="{FF2B5EF4-FFF2-40B4-BE49-F238E27FC236}">
                <a16:creationId xmlns:a16="http://schemas.microsoft.com/office/drawing/2014/main" id="{C7EC6698-132B-1143-A2A9-00A97D9572D8}"/>
              </a:ext>
            </a:extLst>
          </p:cNvPr>
          <p:cNvSpPr>
            <a:spLocks noGrp="1"/>
          </p:cNvSpPr>
          <p:nvPr>
            <p:ph type="body" sz="quarter" idx="14"/>
          </p:nvPr>
        </p:nvSpPr>
        <p:spPr>
          <a:xfrm>
            <a:off x="3679658" y="2362200"/>
            <a:ext cx="2133600" cy="501316"/>
          </a:xfrm>
        </p:spPr>
        <p:txBody>
          <a:bodyPr/>
          <a:lstStyle/>
          <a:p>
            <a:r>
              <a:rPr lang="en-US" dirty="0"/>
              <a:t>Poll Elections</a:t>
            </a:r>
          </a:p>
        </p:txBody>
      </p:sp>
      <p:sp>
        <p:nvSpPr>
          <p:cNvPr id="6" name="Text Placeholder 5">
            <a:extLst>
              <a:ext uri="{FF2B5EF4-FFF2-40B4-BE49-F238E27FC236}">
                <a16:creationId xmlns:a16="http://schemas.microsoft.com/office/drawing/2014/main" id="{C0015C52-08ED-464E-B7E8-24892D9C1319}"/>
              </a:ext>
            </a:extLst>
          </p:cNvPr>
          <p:cNvSpPr>
            <a:spLocks noGrp="1"/>
          </p:cNvSpPr>
          <p:nvPr>
            <p:ph type="body" sz="quarter" idx="16"/>
          </p:nvPr>
        </p:nvSpPr>
        <p:spPr>
          <a:xfrm>
            <a:off x="957943" y="4660515"/>
            <a:ext cx="2128157" cy="205837"/>
          </a:xfrm>
        </p:spPr>
        <p:txBody>
          <a:bodyPr/>
          <a:lstStyle/>
          <a:p>
            <a:r>
              <a:rPr lang="en-US" dirty="0"/>
              <a:t>The “How” of Elections – Ballot Handling</a:t>
            </a:r>
          </a:p>
        </p:txBody>
      </p:sp>
      <p:sp>
        <p:nvSpPr>
          <p:cNvPr id="8" name="Text Placeholder 7">
            <a:extLst>
              <a:ext uri="{FF2B5EF4-FFF2-40B4-BE49-F238E27FC236}">
                <a16:creationId xmlns:a16="http://schemas.microsoft.com/office/drawing/2014/main" id="{B32B0C1D-C221-7C47-B7D6-77E7BDB41749}"/>
              </a:ext>
            </a:extLst>
          </p:cNvPr>
          <p:cNvSpPr>
            <a:spLocks noGrp="1"/>
          </p:cNvSpPr>
          <p:nvPr>
            <p:ph type="body" sz="quarter" idx="20"/>
          </p:nvPr>
        </p:nvSpPr>
        <p:spPr>
          <a:xfrm>
            <a:off x="6401373" y="4763433"/>
            <a:ext cx="2133600" cy="205837"/>
          </a:xfrm>
        </p:spPr>
        <p:txBody>
          <a:bodyPr/>
          <a:lstStyle/>
          <a:p>
            <a:r>
              <a:rPr lang="en-US" dirty="0"/>
              <a:t>Current Topics in Elections</a:t>
            </a:r>
          </a:p>
        </p:txBody>
      </p:sp>
      <p:sp>
        <p:nvSpPr>
          <p:cNvPr id="7" name="Text Placeholder 3">
            <a:extLst>
              <a:ext uri="{FF2B5EF4-FFF2-40B4-BE49-F238E27FC236}">
                <a16:creationId xmlns:a16="http://schemas.microsoft.com/office/drawing/2014/main" id="{94036087-D55C-46B2-A01B-D3478FAC0FB7}"/>
              </a:ext>
            </a:extLst>
          </p:cNvPr>
          <p:cNvSpPr txBox="1">
            <a:spLocks/>
          </p:cNvSpPr>
          <p:nvPr/>
        </p:nvSpPr>
        <p:spPr>
          <a:xfrm>
            <a:off x="1104900" y="2362200"/>
            <a:ext cx="2133600" cy="501316"/>
          </a:xfrm>
          <a:prstGeom prst="rect">
            <a:avLst/>
          </a:prstGeom>
        </p:spPr>
        <p:txBody>
          <a:bodyPr vert="horz"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800" b="0" i="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Mail Ballot Elections</a:t>
            </a:r>
            <a:endParaRPr lang="en-US" dirty="0"/>
          </a:p>
        </p:txBody>
      </p:sp>
      <p:sp>
        <p:nvSpPr>
          <p:cNvPr id="9" name="Text Placeholder 5">
            <a:extLst>
              <a:ext uri="{FF2B5EF4-FFF2-40B4-BE49-F238E27FC236}">
                <a16:creationId xmlns:a16="http://schemas.microsoft.com/office/drawing/2014/main" id="{906A8E78-B9D5-49ED-9F7F-488FA6D97409}"/>
              </a:ext>
            </a:extLst>
          </p:cNvPr>
          <p:cNvSpPr txBox="1">
            <a:spLocks/>
          </p:cNvSpPr>
          <p:nvPr/>
        </p:nvSpPr>
        <p:spPr>
          <a:xfrm>
            <a:off x="3679658" y="4763434"/>
            <a:ext cx="2128157" cy="232611"/>
          </a:xfrm>
          <a:prstGeom prst="rect">
            <a:avLst/>
          </a:prstGeom>
        </p:spPr>
        <p:txBody>
          <a:bodyPr vert="horz"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800" b="0" i="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Election Issues</a:t>
            </a:r>
          </a:p>
        </p:txBody>
      </p:sp>
      <p:sp>
        <p:nvSpPr>
          <p:cNvPr id="10" name="TextBox 9">
            <a:extLst>
              <a:ext uri="{FF2B5EF4-FFF2-40B4-BE49-F238E27FC236}">
                <a16:creationId xmlns:a16="http://schemas.microsoft.com/office/drawing/2014/main" id="{68A6EC42-463A-4586-9685-9F68555AD55B}"/>
              </a:ext>
            </a:extLst>
          </p:cNvPr>
          <p:cNvSpPr txBox="1"/>
          <p:nvPr/>
        </p:nvSpPr>
        <p:spPr>
          <a:xfrm>
            <a:off x="2470297" y="5619104"/>
            <a:ext cx="7251405" cy="923330"/>
          </a:xfrm>
          <a:prstGeom prst="rect">
            <a:avLst/>
          </a:prstGeom>
          <a:noFill/>
        </p:spPr>
        <p:txBody>
          <a:bodyPr wrap="square" rtlCol="0">
            <a:spAutoFit/>
          </a:bodyPr>
          <a:lstStyle/>
          <a:p>
            <a:r>
              <a:rPr lang="en-US" dirty="0">
                <a:solidFill>
                  <a:schemeClr val="accent1">
                    <a:lumMod val="50000"/>
                  </a:schemeClr>
                </a:solidFill>
              </a:rPr>
              <a:t>Chat bomb questions:</a:t>
            </a:r>
          </a:p>
          <a:p>
            <a:pPr marL="342900" indent="-342900">
              <a:buAutoNum type="arabicPeriod"/>
            </a:pPr>
            <a:r>
              <a:rPr lang="en-US" dirty="0">
                <a:solidFill>
                  <a:schemeClr val="accent1">
                    <a:lumMod val="50000"/>
                  </a:schemeClr>
                </a:solidFill>
              </a:rPr>
              <a:t>Have you ever had a contentious election?</a:t>
            </a:r>
          </a:p>
          <a:p>
            <a:pPr marL="342900" indent="-342900">
              <a:buAutoNum type="arabicPeriod"/>
            </a:pPr>
            <a:r>
              <a:rPr lang="en-US" dirty="0">
                <a:solidFill>
                  <a:schemeClr val="accent1">
                    <a:lumMod val="50000"/>
                  </a:schemeClr>
                </a:solidFill>
              </a:rPr>
              <a:t>Would you be willing to share?</a:t>
            </a:r>
          </a:p>
        </p:txBody>
      </p:sp>
    </p:spTree>
    <p:extLst>
      <p:ext uri="{BB962C8B-B14F-4D97-AF65-F5344CB8AC3E}">
        <p14:creationId xmlns:p14="http://schemas.microsoft.com/office/powerpoint/2010/main" val="116192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7923303" cy="805358"/>
          </a:xfrm>
        </p:spPr>
        <p:txBody>
          <a:bodyPr>
            <a:normAutofit/>
          </a:bodyPr>
          <a:lstStyle/>
          <a:p>
            <a:r>
              <a:rPr lang="en-US" dirty="0"/>
              <a:t>2021 Election Calendar</a:t>
            </a:r>
          </a:p>
        </p:txBody>
      </p:sp>
      <p:graphicFrame>
        <p:nvGraphicFramePr>
          <p:cNvPr id="7" name="Table 7">
            <a:extLst>
              <a:ext uri="{FF2B5EF4-FFF2-40B4-BE49-F238E27FC236}">
                <a16:creationId xmlns:a16="http://schemas.microsoft.com/office/drawing/2014/main" id="{F76A3C24-9879-4350-88C3-D785921D06AA}"/>
              </a:ext>
            </a:extLst>
          </p:cNvPr>
          <p:cNvGraphicFramePr>
            <a:graphicFrameLocks noGrp="1"/>
          </p:cNvGraphicFramePr>
          <p:nvPr>
            <p:ph sz="half" idx="2"/>
            <p:extLst>
              <p:ext uri="{D42A27DB-BD31-4B8C-83A1-F6EECF244321}">
                <p14:modId xmlns:p14="http://schemas.microsoft.com/office/powerpoint/2010/main" val="623240318"/>
              </p:ext>
            </p:extLst>
          </p:nvPr>
        </p:nvGraphicFramePr>
        <p:xfrm>
          <a:off x="2110123" y="2194069"/>
          <a:ext cx="9039140" cy="3657600"/>
        </p:xfrm>
        <a:graphic>
          <a:graphicData uri="http://schemas.openxmlformats.org/drawingml/2006/table">
            <a:tbl>
              <a:tblPr firstRow="1" bandRow="1">
                <a:tableStyleId>{5C22544A-7EE6-4342-B048-85BDC9FD1C3A}</a:tableStyleId>
              </a:tblPr>
              <a:tblGrid>
                <a:gridCol w="4519570">
                  <a:extLst>
                    <a:ext uri="{9D8B030D-6E8A-4147-A177-3AD203B41FA5}">
                      <a16:colId xmlns:a16="http://schemas.microsoft.com/office/drawing/2014/main" val="1104466196"/>
                    </a:ext>
                  </a:extLst>
                </a:gridCol>
                <a:gridCol w="4519570">
                  <a:extLst>
                    <a:ext uri="{9D8B030D-6E8A-4147-A177-3AD203B41FA5}">
                      <a16:colId xmlns:a16="http://schemas.microsoft.com/office/drawing/2014/main" val="4021594378"/>
                    </a:ext>
                  </a:extLst>
                </a:gridCol>
              </a:tblGrid>
              <a:tr h="200783">
                <a:tc>
                  <a:txBody>
                    <a:bodyPr/>
                    <a:lstStyle/>
                    <a:p>
                      <a:r>
                        <a:rPr lang="en-US" dirty="0"/>
                        <a:t>Event</a:t>
                      </a:r>
                    </a:p>
                  </a:txBody>
                  <a:tcPr>
                    <a:solidFill>
                      <a:schemeClr val="accent1">
                        <a:lumMod val="50000"/>
                      </a:schemeClr>
                    </a:solidFill>
                  </a:tcPr>
                </a:tc>
                <a:tc>
                  <a:txBody>
                    <a:bodyPr/>
                    <a:lstStyle/>
                    <a:p>
                      <a:r>
                        <a:rPr lang="en-US" dirty="0"/>
                        <a:t>Deadline</a:t>
                      </a:r>
                    </a:p>
                  </a:txBody>
                  <a:tcPr>
                    <a:solidFill>
                      <a:schemeClr val="accent1">
                        <a:lumMod val="50000"/>
                      </a:schemeClr>
                    </a:solidFill>
                  </a:tcPr>
                </a:tc>
                <a:extLst>
                  <a:ext uri="{0D108BD9-81ED-4DB2-BD59-A6C34878D82A}">
                    <a16:rowId xmlns:a16="http://schemas.microsoft.com/office/drawing/2014/main" val="3243142469"/>
                  </a:ext>
                </a:extLst>
              </a:tr>
              <a:tr h="495081">
                <a:tc>
                  <a:txBody>
                    <a:bodyPr/>
                    <a:lstStyle/>
                    <a:p>
                      <a:r>
                        <a:rPr lang="en-US" dirty="0"/>
                        <a:t>Last day trustee candidates can withdraw; last day write-in candidate can file a Declaration</a:t>
                      </a:r>
                      <a:r>
                        <a:rPr lang="en-US" baseline="0" dirty="0"/>
                        <a:t> of Intent</a:t>
                      </a:r>
                      <a:endParaRPr lang="en-US" dirty="0"/>
                    </a:p>
                  </a:txBody>
                  <a:tcPr/>
                </a:tc>
                <a:tc>
                  <a:txBody>
                    <a:bodyPr/>
                    <a:lstStyle/>
                    <a:p>
                      <a:r>
                        <a:rPr lang="en-US" dirty="0"/>
                        <a:t>April 1 (by 5:00 pm)</a:t>
                      </a:r>
                    </a:p>
                  </a:txBody>
                  <a:tcPr/>
                </a:tc>
                <a:extLst>
                  <a:ext uri="{0D108BD9-81ED-4DB2-BD59-A6C34878D82A}">
                    <a16:rowId xmlns:a16="http://schemas.microsoft.com/office/drawing/2014/main" val="3606112869"/>
                  </a:ext>
                </a:extLst>
              </a:tr>
              <a:tr h="346557">
                <a:tc>
                  <a:txBody>
                    <a:bodyPr/>
                    <a:lstStyle/>
                    <a:p>
                      <a:r>
                        <a:rPr lang="en-US" dirty="0"/>
                        <a:t>Election by Acclamation;</a:t>
                      </a:r>
                      <a:r>
                        <a:rPr lang="en-US" baseline="0" dirty="0"/>
                        <a:t> cancel trustee election</a:t>
                      </a:r>
                      <a:endParaRPr lang="en-US" dirty="0"/>
                    </a:p>
                  </a:txBody>
                  <a:tcPr/>
                </a:tc>
                <a:tc>
                  <a:txBody>
                    <a:bodyPr/>
                    <a:lstStyle/>
                    <a:p>
                      <a:r>
                        <a:rPr lang="en-US" dirty="0"/>
                        <a:t>April</a:t>
                      </a:r>
                      <a:r>
                        <a:rPr lang="en-US" baseline="0" dirty="0"/>
                        <a:t> 1</a:t>
                      </a:r>
                      <a:endParaRPr lang="en-US" dirty="0"/>
                    </a:p>
                  </a:txBody>
                  <a:tcPr/>
                </a:tc>
                <a:extLst>
                  <a:ext uri="{0D108BD9-81ED-4DB2-BD59-A6C34878D82A}">
                    <a16:rowId xmlns:a16="http://schemas.microsoft.com/office/drawing/2014/main" val="1770029889"/>
                  </a:ext>
                </a:extLst>
              </a:tr>
              <a:tr h="200783">
                <a:tc>
                  <a:txBody>
                    <a:bodyPr/>
                    <a:lstStyle/>
                    <a:p>
                      <a:r>
                        <a:rPr lang="en-US" dirty="0"/>
                        <a:t>Notify election judges of appointment</a:t>
                      </a:r>
                    </a:p>
                  </a:txBody>
                  <a:tcPr/>
                </a:tc>
                <a:tc>
                  <a:txBody>
                    <a:bodyPr/>
                    <a:lstStyle/>
                    <a:p>
                      <a:r>
                        <a:rPr lang="en-US" dirty="0"/>
                        <a:t>April 1</a:t>
                      </a:r>
                    </a:p>
                  </a:txBody>
                  <a:tcPr/>
                </a:tc>
                <a:extLst>
                  <a:ext uri="{0D108BD9-81ED-4DB2-BD59-A6C34878D82A}">
                    <a16:rowId xmlns:a16="http://schemas.microsoft.com/office/drawing/2014/main" val="3717791404"/>
                  </a:ext>
                </a:extLst>
              </a:tr>
              <a:tr h="200783">
                <a:tc>
                  <a:txBody>
                    <a:bodyPr/>
                    <a:lstStyle/>
                    <a:p>
                      <a:r>
                        <a:rPr lang="en-US" dirty="0"/>
                        <a:t>Election administrator certifies ballot</a:t>
                      </a:r>
                    </a:p>
                  </a:txBody>
                  <a:tcPr/>
                </a:tc>
                <a:tc>
                  <a:txBody>
                    <a:bodyPr/>
                    <a:lstStyle/>
                    <a:p>
                      <a:r>
                        <a:rPr lang="en-US" dirty="0"/>
                        <a:t>April 1</a:t>
                      </a:r>
                    </a:p>
                  </a:txBody>
                  <a:tcPr/>
                </a:tc>
                <a:extLst>
                  <a:ext uri="{0D108BD9-81ED-4DB2-BD59-A6C34878D82A}">
                    <a16:rowId xmlns:a16="http://schemas.microsoft.com/office/drawing/2014/main" val="1443206747"/>
                  </a:ext>
                </a:extLst>
              </a:tr>
              <a:tr h="346557">
                <a:tc>
                  <a:txBody>
                    <a:bodyPr/>
                    <a:lstStyle/>
                    <a:p>
                      <a:r>
                        <a:rPr lang="en-US" dirty="0"/>
                        <a:t>Regular voter registration closes; get absentee list from county</a:t>
                      </a:r>
                    </a:p>
                  </a:txBody>
                  <a:tcPr/>
                </a:tc>
                <a:tc>
                  <a:txBody>
                    <a:bodyPr/>
                    <a:lstStyle/>
                    <a:p>
                      <a:r>
                        <a:rPr lang="en-US" dirty="0"/>
                        <a:t>April</a:t>
                      </a:r>
                      <a:r>
                        <a:rPr lang="en-US" baseline="0" dirty="0"/>
                        <a:t> 5</a:t>
                      </a:r>
                    </a:p>
                  </a:txBody>
                  <a:tcPr/>
                </a:tc>
                <a:extLst>
                  <a:ext uri="{0D108BD9-81ED-4DB2-BD59-A6C34878D82A}">
                    <a16:rowId xmlns:a16="http://schemas.microsoft.com/office/drawing/2014/main" val="2155344999"/>
                  </a:ext>
                </a:extLst>
              </a:tr>
              <a:tr h="200783">
                <a:tc>
                  <a:txBody>
                    <a:bodyPr/>
                    <a:lstStyle/>
                    <a:p>
                      <a:r>
                        <a:rPr lang="en-US" dirty="0"/>
                        <a:t>Late registration period</a:t>
                      </a:r>
                    </a:p>
                  </a:txBody>
                  <a:tcPr/>
                </a:tc>
                <a:tc>
                  <a:txBody>
                    <a:bodyPr/>
                    <a:lstStyle/>
                    <a:p>
                      <a:r>
                        <a:rPr lang="en-US" baseline="0" dirty="0"/>
                        <a:t>April 6 – May 3 (noon), on election day</a:t>
                      </a:r>
                    </a:p>
                  </a:txBody>
                  <a:tcPr/>
                </a:tc>
                <a:extLst>
                  <a:ext uri="{0D108BD9-81ED-4DB2-BD59-A6C34878D82A}">
                    <a16:rowId xmlns:a16="http://schemas.microsoft.com/office/drawing/2014/main" val="663552152"/>
                  </a:ext>
                </a:extLst>
              </a:tr>
            </a:tbl>
          </a:graphicData>
        </a:graphic>
      </p:graphicFrame>
    </p:spTree>
    <p:extLst>
      <p:ext uri="{BB962C8B-B14F-4D97-AF65-F5344CB8AC3E}">
        <p14:creationId xmlns:p14="http://schemas.microsoft.com/office/powerpoint/2010/main" val="2386549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Mail Ballot Election</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72616" y="2521465"/>
            <a:ext cx="8926436" cy="4444165"/>
          </a:xfrm>
        </p:spPr>
        <p:txBody>
          <a:bodyPr>
            <a:normAutofit/>
          </a:bodyPr>
          <a:lstStyle/>
          <a:p>
            <a:pPr marL="457200" indent="-457200">
              <a:buFont typeface="Arial" panose="020B0604020202020204" pitchFamily="34" charset="0"/>
              <a:buChar char="•"/>
            </a:pPr>
            <a:r>
              <a:rPr lang="en-US" sz="3200" b="0" dirty="0"/>
              <a:t>Submit a written plan for each election to the Secretary of State</a:t>
            </a:r>
          </a:p>
          <a:p>
            <a:pPr marL="914400" lvl="1" indent="-457200">
              <a:buFont typeface="Arial" panose="020B0604020202020204" pitchFamily="34" charset="0"/>
              <a:buChar char="•"/>
            </a:pPr>
            <a:r>
              <a:rPr lang="en-US" sz="2800" b="0" dirty="0"/>
              <a:t>Due 60 days prior to the election</a:t>
            </a:r>
          </a:p>
          <a:p>
            <a:pPr marL="914400" lvl="1" indent="-457200">
              <a:buFont typeface="Arial" panose="020B0604020202020204" pitchFamily="34" charset="0"/>
              <a:buChar char="•"/>
            </a:pPr>
            <a:r>
              <a:rPr lang="en-US" sz="2800" b="0" dirty="0"/>
              <a:t>Plan includes timetable and sample instructions</a:t>
            </a:r>
            <a:endParaRPr lang="en-US" sz="2400" b="0" dirty="0"/>
          </a:p>
          <a:p>
            <a:pPr marL="457200" indent="-457200">
              <a:buFont typeface="Arial" panose="020B0604020202020204" pitchFamily="34" charset="0"/>
              <a:buChar char="•"/>
            </a:pPr>
            <a:r>
              <a:rPr lang="en-US" sz="3200" dirty="0"/>
              <a:t>Trustees may ask election administrator to conduct a mail ballot election by passing a resolution at least 70 days before the election</a:t>
            </a:r>
          </a:p>
          <a:p>
            <a:endParaRPr lang="en-US" sz="2900" b="0" dirty="0"/>
          </a:p>
        </p:txBody>
      </p:sp>
    </p:spTree>
    <p:extLst>
      <p:ext uri="{BB962C8B-B14F-4D97-AF65-F5344CB8AC3E}">
        <p14:creationId xmlns:p14="http://schemas.microsoft.com/office/powerpoint/2010/main" val="16307503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Mail Ballot Election</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endParaRPr lang="en-US" sz="3400" dirty="0"/>
          </a:p>
          <a:p>
            <a:r>
              <a:rPr lang="en-US" sz="3400" dirty="0"/>
              <a:t>Mail ballot form available from the Secretary of State:</a:t>
            </a:r>
          </a:p>
          <a:p>
            <a:endParaRPr lang="en-US" sz="3400" dirty="0"/>
          </a:p>
          <a:p>
            <a:r>
              <a:rPr lang="en-US" sz="2900" b="0" dirty="0">
                <a:hlinkClick r:id="rId2"/>
              </a:rPr>
              <a:t>Mail Ballot Plan, Timetable and Instructions</a:t>
            </a:r>
            <a:endParaRPr lang="en-US" sz="2900" b="0" dirty="0"/>
          </a:p>
        </p:txBody>
      </p:sp>
    </p:spTree>
    <p:extLst>
      <p:ext uri="{BB962C8B-B14F-4D97-AF65-F5344CB8AC3E}">
        <p14:creationId xmlns:p14="http://schemas.microsoft.com/office/powerpoint/2010/main" val="1528146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Mail Ballot Election</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pPr marL="457200" indent="-457200">
              <a:buFont typeface="Arial" panose="020B0604020202020204" pitchFamily="34" charset="0"/>
              <a:buChar char="•"/>
            </a:pPr>
            <a:r>
              <a:rPr lang="en-US" sz="3200" b="0" dirty="0"/>
              <a:t>Often used </a:t>
            </a:r>
            <a:r>
              <a:rPr lang="en-US" sz="3200" dirty="0"/>
              <a:t>to increase voter turnout</a:t>
            </a:r>
          </a:p>
          <a:p>
            <a:pPr marL="457200" indent="-457200">
              <a:buFont typeface="Arial" panose="020B0604020202020204" pitchFamily="34" charset="0"/>
              <a:buChar char="•"/>
            </a:pPr>
            <a:r>
              <a:rPr lang="en-US" sz="3200" b="0" dirty="0"/>
              <a:t>Not allowed when:</a:t>
            </a:r>
          </a:p>
          <a:p>
            <a:pPr marL="914400" lvl="1" indent="-457200">
              <a:buFont typeface="Arial" panose="020B0604020202020204" pitchFamily="34" charset="0"/>
              <a:buChar char="•"/>
            </a:pPr>
            <a:r>
              <a:rPr lang="en-US" sz="2400" b="0" dirty="0"/>
              <a:t>Another election in the political subdivision is taking place at the polls on the same day</a:t>
            </a:r>
          </a:p>
          <a:p>
            <a:pPr marL="914400" lvl="1" indent="-457200">
              <a:buFont typeface="Arial" panose="020B0604020202020204" pitchFamily="34" charset="0"/>
              <a:buChar char="•"/>
            </a:pPr>
            <a:r>
              <a:rPr lang="en-US" sz="2400" b="0" dirty="0"/>
              <a:t>Another election is being held in the district and at the polls the same day as the trustee election</a:t>
            </a:r>
          </a:p>
          <a:p>
            <a:pPr marL="457200" indent="-457200">
              <a:buFont typeface="Arial" panose="020B0604020202020204" pitchFamily="34" charset="0"/>
              <a:buChar char="•"/>
            </a:pPr>
            <a:r>
              <a:rPr lang="en-US" sz="3200" dirty="0"/>
              <a:t>Trustees may ask election administrator to conduct a mail ballot election by passing a resolution at least 70 days before the election</a:t>
            </a:r>
          </a:p>
          <a:p>
            <a:endParaRPr lang="en-US" sz="2900" b="0" dirty="0"/>
          </a:p>
        </p:txBody>
      </p:sp>
    </p:spTree>
    <p:extLst>
      <p:ext uri="{BB962C8B-B14F-4D97-AF65-F5344CB8AC3E}">
        <p14:creationId xmlns:p14="http://schemas.microsoft.com/office/powerpoint/2010/main" val="36632873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Mail Ballot Election</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pPr marL="457200" indent="-457200">
              <a:buFont typeface="Arial" panose="020B0604020202020204" pitchFamily="34" charset="0"/>
              <a:buChar char="•"/>
            </a:pPr>
            <a:r>
              <a:rPr lang="en-US" sz="3400" dirty="0"/>
              <a:t>The “permanent” absentee list has effectively created mail ballot elections</a:t>
            </a:r>
          </a:p>
          <a:p>
            <a:pPr marL="457200" indent="-457200">
              <a:buFont typeface="Arial" panose="020B0604020202020204" pitchFamily="34" charset="0"/>
              <a:buChar char="•"/>
            </a:pPr>
            <a:r>
              <a:rPr lang="en-US" sz="3400" dirty="0"/>
              <a:t>Must follow all the timelines outlined in the plan – including mailing ballots on the date chosen</a:t>
            </a:r>
            <a:endParaRPr lang="en-US" sz="3400" b="0" dirty="0"/>
          </a:p>
          <a:p>
            <a:endParaRPr lang="en-US" sz="2900" b="0" dirty="0"/>
          </a:p>
        </p:txBody>
      </p:sp>
    </p:spTree>
    <p:extLst>
      <p:ext uri="{BB962C8B-B14F-4D97-AF65-F5344CB8AC3E}">
        <p14:creationId xmlns:p14="http://schemas.microsoft.com/office/powerpoint/2010/main" val="18857257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Mail Ballot Election</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pPr marL="457200" indent="-457200">
              <a:buFont typeface="Arial" panose="020B0604020202020204" pitchFamily="34" charset="0"/>
              <a:buChar char="•"/>
            </a:pPr>
            <a:r>
              <a:rPr lang="en-US" sz="3400" b="0" dirty="0"/>
              <a:t>Electors are mailed a ballot 15-20 days before the election</a:t>
            </a:r>
          </a:p>
          <a:p>
            <a:pPr marL="457200" indent="-457200">
              <a:buFont typeface="Arial" panose="020B0604020202020204" pitchFamily="34" charset="0"/>
              <a:buChar char="•"/>
            </a:pPr>
            <a:r>
              <a:rPr lang="en-US" sz="3400" dirty="0"/>
              <a:t>Ballots must be received in person or mailed so that they are received by election day</a:t>
            </a:r>
            <a:endParaRPr lang="en-US" sz="3400" b="0" dirty="0"/>
          </a:p>
          <a:p>
            <a:pPr marL="457200" indent="-457200">
              <a:buFont typeface="Arial" panose="020B0604020202020204" pitchFamily="34" charset="0"/>
              <a:buChar char="•"/>
            </a:pPr>
            <a:r>
              <a:rPr lang="en-US" sz="3400" dirty="0"/>
              <a:t>Electors may still request an absentee ballot or ask to vote in person as soon as ballots are available</a:t>
            </a:r>
          </a:p>
          <a:p>
            <a:endParaRPr lang="en-US" sz="2900" b="0" dirty="0"/>
          </a:p>
        </p:txBody>
      </p:sp>
    </p:spTree>
    <p:extLst>
      <p:ext uri="{BB962C8B-B14F-4D97-AF65-F5344CB8AC3E}">
        <p14:creationId xmlns:p14="http://schemas.microsoft.com/office/powerpoint/2010/main" val="19249929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Poll Election</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pPr marL="457200" indent="-457200">
              <a:buFont typeface="Arial" panose="020B0604020202020204" pitchFamily="34" charset="0"/>
              <a:buChar char="•"/>
            </a:pPr>
            <a:r>
              <a:rPr lang="en-US" sz="3400" b="0" dirty="0"/>
              <a:t>Mail ballots to absentee voters at least 20 days prior to the election</a:t>
            </a:r>
          </a:p>
          <a:p>
            <a:pPr marL="457200" indent="-457200">
              <a:buFont typeface="Arial" panose="020B0604020202020204" pitchFamily="34" charset="0"/>
              <a:buChar char="•"/>
            </a:pPr>
            <a:r>
              <a:rPr lang="en-US" sz="3400" dirty="0"/>
              <a:t>Absentee ballots must be received in person or mailed so that they are received by election day</a:t>
            </a:r>
            <a:endParaRPr lang="en-US" sz="3400" b="0" dirty="0"/>
          </a:p>
          <a:p>
            <a:pPr marL="457200" indent="-457200">
              <a:buFont typeface="Arial" panose="020B0604020202020204" pitchFamily="34" charset="0"/>
              <a:buChar char="•"/>
            </a:pPr>
            <a:r>
              <a:rPr lang="en-US" sz="3400" dirty="0"/>
              <a:t>Electors must be present at the polls to vote on election day (if they have not requested an absentee ballot)</a:t>
            </a:r>
          </a:p>
          <a:p>
            <a:endParaRPr lang="en-US" sz="2900" b="0" dirty="0"/>
          </a:p>
        </p:txBody>
      </p:sp>
    </p:spTree>
    <p:extLst>
      <p:ext uri="{BB962C8B-B14F-4D97-AF65-F5344CB8AC3E}">
        <p14:creationId xmlns:p14="http://schemas.microsoft.com/office/powerpoint/2010/main" val="21852413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1124444" y="686558"/>
            <a:ext cx="8484777" cy="644937"/>
          </a:xfrm>
        </p:spPr>
        <p:txBody>
          <a:bodyPr>
            <a:normAutofit/>
          </a:bodyPr>
          <a:lstStyle/>
          <a:p>
            <a:r>
              <a:rPr lang="en-US" dirty="0"/>
              <a:t>Ballot Handling</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pPr marL="457200" indent="-457200">
              <a:buFont typeface="Arial" panose="020B0604020202020204" pitchFamily="34" charset="0"/>
              <a:buChar char="•"/>
            </a:pPr>
            <a:r>
              <a:rPr lang="en-US" sz="3400" b="0" dirty="0"/>
              <a:t>In a mail ballot election ballots are verified by the signature on the envelope</a:t>
            </a:r>
          </a:p>
          <a:p>
            <a:pPr marL="457200" indent="-457200">
              <a:buFont typeface="Arial" panose="020B0604020202020204" pitchFamily="34" charset="0"/>
              <a:buChar char="•"/>
            </a:pPr>
            <a:r>
              <a:rPr lang="en-US" sz="3400" dirty="0"/>
              <a:t>In a poll election ballots are verified by an in- person signature and/or voter identification (not required for school elections)</a:t>
            </a:r>
            <a:endParaRPr lang="en-US" sz="3400" b="0" dirty="0"/>
          </a:p>
          <a:p>
            <a:pPr marL="457200" indent="-457200">
              <a:buFont typeface="Arial" panose="020B0604020202020204" pitchFamily="34" charset="0"/>
              <a:buChar char="•"/>
            </a:pPr>
            <a:r>
              <a:rPr lang="en-US" sz="3400" dirty="0"/>
              <a:t>Absentee ballots are always verified by the signature on the envelope</a:t>
            </a:r>
          </a:p>
          <a:p>
            <a:endParaRPr lang="en-US" sz="2900" b="0" dirty="0"/>
          </a:p>
        </p:txBody>
      </p:sp>
    </p:spTree>
    <p:extLst>
      <p:ext uri="{BB962C8B-B14F-4D97-AF65-F5344CB8AC3E}">
        <p14:creationId xmlns:p14="http://schemas.microsoft.com/office/powerpoint/2010/main" val="38639389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Ballot Handling</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2900" b="0" dirty="0"/>
              <a:t>If a mail ballot/absentee ballot is missing a signature or is returned as “undeliverable” the election administrator is required to follow up with the elector:</a:t>
            </a:r>
          </a:p>
          <a:p>
            <a:pPr marL="457200" indent="-457200">
              <a:buFont typeface="Arial" panose="020B0604020202020204" pitchFamily="34" charset="0"/>
              <a:buChar char="•"/>
            </a:pPr>
            <a:r>
              <a:rPr lang="en-US" sz="2900" b="0" dirty="0"/>
              <a:t>Must attempt to contact the elector </a:t>
            </a:r>
            <a:r>
              <a:rPr lang="en-US" sz="2900" dirty="0"/>
              <a:t>by calling, emailing, or mailing a letter</a:t>
            </a:r>
          </a:p>
          <a:p>
            <a:pPr marL="914400" lvl="1" indent="-457200">
              <a:buFont typeface="Arial" panose="020B0604020202020204" pitchFamily="34" charset="0"/>
              <a:buChar char="•"/>
            </a:pPr>
            <a:r>
              <a:rPr lang="en-US" sz="2400" b="0" dirty="0"/>
              <a:t>The elector must resolve the issue by appearing in person, faxing or emailing not later than 5:00 pm on the day following election day; OR </a:t>
            </a:r>
          </a:p>
          <a:p>
            <a:pPr marL="914400" lvl="1" indent="-457200">
              <a:buFont typeface="Arial" panose="020B0604020202020204" pitchFamily="34" charset="0"/>
              <a:buChar char="•"/>
            </a:pPr>
            <a:r>
              <a:rPr lang="en-US" sz="2400" b="0" dirty="0"/>
              <a:t>By returning the information by regular mail, postmarked on the day after election day following the election</a:t>
            </a:r>
          </a:p>
        </p:txBody>
      </p:sp>
    </p:spTree>
    <p:extLst>
      <p:ext uri="{BB962C8B-B14F-4D97-AF65-F5344CB8AC3E}">
        <p14:creationId xmlns:p14="http://schemas.microsoft.com/office/powerpoint/2010/main" val="19027600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1028192" y="814894"/>
            <a:ext cx="8484777" cy="644937"/>
          </a:xfrm>
        </p:spPr>
        <p:txBody>
          <a:bodyPr>
            <a:normAutofit/>
          </a:bodyPr>
          <a:lstStyle/>
          <a:p>
            <a:r>
              <a:rPr lang="en-US" dirty="0"/>
              <a:t>Ballot Handling</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pPr marL="457200" indent="-457200">
              <a:buFont typeface="Arial" panose="020B0604020202020204" pitchFamily="34" charset="0"/>
              <a:buChar char="•"/>
            </a:pPr>
            <a:r>
              <a:rPr lang="en-US" sz="2900" dirty="0"/>
              <a:t>Mail/Absentee Ballot signatures should be verified as they are received, or as soon as possible afterwards</a:t>
            </a:r>
          </a:p>
          <a:p>
            <a:pPr marL="457200" indent="-457200">
              <a:buFont typeface="Arial" panose="020B0604020202020204" pitchFamily="34" charset="0"/>
              <a:buChar char="•"/>
            </a:pPr>
            <a:r>
              <a:rPr lang="en-US" sz="2900" dirty="0"/>
              <a:t>Compare signatures to the list provided by the county election administrator</a:t>
            </a:r>
          </a:p>
          <a:p>
            <a:pPr marL="457200" indent="-457200">
              <a:buFont typeface="Arial" panose="020B0604020202020204" pitchFamily="34" charset="0"/>
              <a:buChar char="•"/>
            </a:pPr>
            <a:r>
              <a:rPr lang="en-US" sz="2900" dirty="0"/>
              <a:t>If there is a question, ask the county election administrator if there are other signatures on file to compare</a:t>
            </a:r>
          </a:p>
          <a:p>
            <a:pPr marL="457200" indent="-457200">
              <a:buFont typeface="Arial" panose="020B0604020202020204" pitchFamily="34" charset="0"/>
              <a:buChar char="•"/>
            </a:pPr>
            <a:r>
              <a:rPr lang="en-US" sz="2900" dirty="0"/>
              <a:t>When in doubt, contact the elector to update their voter registration</a:t>
            </a:r>
          </a:p>
          <a:p>
            <a:endParaRPr lang="en-US" sz="2400" b="0" dirty="0"/>
          </a:p>
        </p:txBody>
      </p:sp>
    </p:spTree>
    <p:extLst>
      <p:ext uri="{BB962C8B-B14F-4D97-AF65-F5344CB8AC3E}">
        <p14:creationId xmlns:p14="http://schemas.microsoft.com/office/powerpoint/2010/main" val="13661907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Ballot Handling</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pPr marL="457200" indent="-457200">
              <a:buFont typeface="Arial" panose="020B0604020202020204" pitchFamily="34" charset="0"/>
              <a:buChar char="•"/>
            </a:pPr>
            <a:r>
              <a:rPr lang="en-US" sz="2900" dirty="0"/>
              <a:t>As soon as signatures are verified, separate secrecy envelope from the signature envelope</a:t>
            </a:r>
          </a:p>
          <a:p>
            <a:pPr marL="457200" indent="-457200">
              <a:buFont typeface="Arial" panose="020B0604020202020204" pitchFamily="34" charset="0"/>
              <a:buChar char="•"/>
            </a:pPr>
            <a:r>
              <a:rPr lang="en-US" sz="2900" dirty="0"/>
              <a:t>Store both in separate, locked ballot boxes.</a:t>
            </a:r>
          </a:p>
          <a:p>
            <a:pPr marL="457200" indent="-457200">
              <a:buFont typeface="Arial" panose="020B0604020202020204" pitchFamily="34" charset="0"/>
              <a:buChar char="•"/>
            </a:pPr>
            <a:r>
              <a:rPr lang="en-US" sz="2900" dirty="0"/>
              <a:t>Ballot boxes should be monitored at all times and kept in a secure location</a:t>
            </a:r>
          </a:p>
          <a:p>
            <a:endParaRPr lang="en-US" sz="2400" b="0" dirty="0"/>
          </a:p>
        </p:txBody>
      </p:sp>
    </p:spTree>
    <p:extLst>
      <p:ext uri="{BB962C8B-B14F-4D97-AF65-F5344CB8AC3E}">
        <p14:creationId xmlns:p14="http://schemas.microsoft.com/office/powerpoint/2010/main" val="3377910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7923303" cy="805358"/>
          </a:xfrm>
        </p:spPr>
        <p:txBody>
          <a:bodyPr>
            <a:normAutofit/>
          </a:bodyPr>
          <a:lstStyle/>
          <a:p>
            <a:r>
              <a:rPr lang="en-US" dirty="0"/>
              <a:t>2021 Election Calendar</a:t>
            </a:r>
          </a:p>
        </p:txBody>
      </p:sp>
      <p:graphicFrame>
        <p:nvGraphicFramePr>
          <p:cNvPr id="7" name="Table 7">
            <a:extLst>
              <a:ext uri="{FF2B5EF4-FFF2-40B4-BE49-F238E27FC236}">
                <a16:creationId xmlns:a16="http://schemas.microsoft.com/office/drawing/2014/main" id="{F76A3C24-9879-4350-88C3-D785921D06AA}"/>
              </a:ext>
            </a:extLst>
          </p:cNvPr>
          <p:cNvGraphicFramePr>
            <a:graphicFrameLocks noGrp="1"/>
          </p:cNvGraphicFramePr>
          <p:nvPr>
            <p:ph sz="half" idx="2"/>
            <p:extLst>
              <p:ext uri="{D42A27DB-BD31-4B8C-83A1-F6EECF244321}">
                <p14:modId xmlns:p14="http://schemas.microsoft.com/office/powerpoint/2010/main" val="3261017828"/>
              </p:ext>
            </p:extLst>
          </p:nvPr>
        </p:nvGraphicFramePr>
        <p:xfrm>
          <a:off x="2110123" y="2194069"/>
          <a:ext cx="9039140" cy="3200400"/>
        </p:xfrm>
        <a:graphic>
          <a:graphicData uri="http://schemas.openxmlformats.org/drawingml/2006/table">
            <a:tbl>
              <a:tblPr firstRow="1" bandRow="1">
                <a:tableStyleId>{5C22544A-7EE6-4342-B048-85BDC9FD1C3A}</a:tableStyleId>
              </a:tblPr>
              <a:tblGrid>
                <a:gridCol w="4519570">
                  <a:extLst>
                    <a:ext uri="{9D8B030D-6E8A-4147-A177-3AD203B41FA5}">
                      <a16:colId xmlns:a16="http://schemas.microsoft.com/office/drawing/2014/main" val="1104466196"/>
                    </a:ext>
                  </a:extLst>
                </a:gridCol>
                <a:gridCol w="4519570">
                  <a:extLst>
                    <a:ext uri="{9D8B030D-6E8A-4147-A177-3AD203B41FA5}">
                      <a16:colId xmlns:a16="http://schemas.microsoft.com/office/drawing/2014/main" val="4021594378"/>
                    </a:ext>
                  </a:extLst>
                </a:gridCol>
              </a:tblGrid>
              <a:tr h="200783">
                <a:tc>
                  <a:txBody>
                    <a:bodyPr/>
                    <a:lstStyle/>
                    <a:p>
                      <a:r>
                        <a:rPr lang="en-US" dirty="0"/>
                        <a:t>Event</a:t>
                      </a:r>
                    </a:p>
                  </a:txBody>
                  <a:tcPr>
                    <a:solidFill>
                      <a:schemeClr val="accent1">
                        <a:lumMod val="50000"/>
                      </a:schemeClr>
                    </a:solidFill>
                  </a:tcPr>
                </a:tc>
                <a:tc>
                  <a:txBody>
                    <a:bodyPr/>
                    <a:lstStyle/>
                    <a:p>
                      <a:r>
                        <a:rPr lang="en-US" dirty="0"/>
                        <a:t>Deadline</a:t>
                      </a:r>
                    </a:p>
                  </a:txBody>
                  <a:tcPr>
                    <a:solidFill>
                      <a:schemeClr val="accent1">
                        <a:lumMod val="50000"/>
                      </a:schemeClr>
                    </a:solidFill>
                  </a:tcPr>
                </a:tc>
                <a:extLst>
                  <a:ext uri="{0D108BD9-81ED-4DB2-BD59-A6C34878D82A}">
                    <a16:rowId xmlns:a16="http://schemas.microsoft.com/office/drawing/2014/main" val="3243142469"/>
                  </a:ext>
                </a:extLst>
              </a:tr>
              <a:tr h="346557">
                <a:tc>
                  <a:txBody>
                    <a:bodyPr/>
                    <a:lstStyle/>
                    <a:p>
                      <a:r>
                        <a:rPr lang="en-US" dirty="0"/>
                        <a:t>Absentee ballots available</a:t>
                      </a:r>
                    </a:p>
                  </a:txBody>
                  <a:tcPr/>
                </a:tc>
                <a:tc>
                  <a:txBody>
                    <a:bodyPr/>
                    <a:lstStyle/>
                    <a:p>
                      <a:r>
                        <a:rPr lang="en-US" dirty="0"/>
                        <a:t>April 14</a:t>
                      </a:r>
                    </a:p>
                  </a:txBody>
                  <a:tcPr/>
                </a:tc>
                <a:extLst>
                  <a:ext uri="{0D108BD9-81ED-4DB2-BD59-A6C34878D82A}">
                    <a16:rowId xmlns:a16="http://schemas.microsoft.com/office/drawing/2014/main" val="1770029889"/>
                  </a:ext>
                </a:extLst>
              </a:tr>
              <a:tr h="200783">
                <a:tc>
                  <a:txBody>
                    <a:bodyPr/>
                    <a:lstStyle/>
                    <a:p>
                      <a:r>
                        <a:rPr lang="en-US" b="1" dirty="0">
                          <a:solidFill>
                            <a:schemeClr val="accent3">
                              <a:lumMod val="50000"/>
                            </a:schemeClr>
                          </a:solidFill>
                        </a:rPr>
                        <a:t>Mail ballots mailed</a:t>
                      </a:r>
                      <a:r>
                        <a:rPr lang="en-US" b="1" baseline="0" dirty="0">
                          <a:solidFill>
                            <a:schemeClr val="accent3">
                              <a:lumMod val="50000"/>
                            </a:schemeClr>
                          </a:solidFill>
                        </a:rPr>
                        <a:t> (all on same day)</a:t>
                      </a:r>
                      <a:endParaRPr lang="en-US" b="1" dirty="0">
                        <a:solidFill>
                          <a:schemeClr val="accent3">
                            <a:lumMod val="50000"/>
                          </a:schemeClr>
                        </a:solidFill>
                      </a:endParaRPr>
                    </a:p>
                  </a:txBody>
                  <a:tcPr/>
                </a:tc>
                <a:tc>
                  <a:txBody>
                    <a:bodyPr/>
                    <a:lstStyle/>
                    <a:p>
                      <a:r>
                        <a:rPr lang="en-US" b="1" dirty="0">
                          <a:solidFill>
                            <a:schemeClr val="accent3">
                              <a:lumMod val="50000"/>
                            </a:schemeClr>
                          </a:solidFill>
                        </a:rPr>
                        <a:t>April 14 - 19</a:t>
                      </a:r>
                    </a:p>
                  </a:txBody>
                  <a:tcPr/>
                </a:tc>
                <a:extLst>
                  <a:ext uri="{0D108BD9-81ED-4DB2-BD59-A6C34878D82A}">
                    <a16:rowId xmlns:a16="http://schemas.microsoft.com/office/drawing/2014/main" val="3717791404"/>
                  </a:ext>
                </a:extLst>
              </a:tr>
              <a:tr h="200783">
                <a:tc>
                  <a:txBody>
                    <a:bodyPr/>
                    <a:lstStyle/>
                    <a:p>
                      <a:r>
                        <a:rPr lang="en-US" dirty="0"/>
                        <a:t>Post</a:t>
                      </a:r>
                      <a:r>
                        <a:rPr lang="en-US" baseline="0" dirty="0"/>
                        <a:t> </a:t>
                      </a:r>
                      <a:r>
                        <a:rPr lang="en-US" dirty="0"/>
                        <a:t>Absentee Ballot</a:t>
                      </a:r>
                      <a:r>
                        <a:rPr lang="en-US" baseline="0" dirty="0"/>
                        <a:t> Counting Notice</a:t>
                      </a:r>
                      <a:endParaRPr lang="en-US" dirty="0"/>
                    </a:p>
                  </a:txBody>
                  <a:tcPr/>
                </a:tc>
                <a:tc>
                  <a:txBody>
                    <a:bodyPr/>
                    <a:lstStyle/>
                    <a:p>
                      <a:r>
                        <a:rPr lang="en-US" dirty="0"/>
                        <a:t>April 24 – May 2</a:t>
                      </a:r>
                    </a:p>
                  </a:txBody>
                  <a:tcPr/>
                </a:tc>
                <a:extLst>
                  <a:ext uri="{0D108BD9-81ED-4DB2-BD59-A6C34878D82A}">
                    <a16:rowId xmlns:a16="http://schemas.microsoft.com/office/drawing/2014/main" val="1443206747"/>
                  </a:ext>
                </a:extLst>
              </a:tr>
              <a:tr h="346557">
                <a:tc>
                  <a:txBody>
                    <a:bodyPr/>
                    <a:lstStyle/>
                    <a:p>
                      <a:r>
                        <a:rPr lang="en-US" b="0" i="0" dirty="0"/>
                        <a:t>Last</a:t>
                      </a:r>
                      <a:r>
                        <a:rPr lang="en-US" b="0" i="0" baseline="0" dirty="0"/>
                        <a:t> day to request absentee ballot</a:t>
                      </a:r>
                      <a:endParaRPr lang="en-US" b="0" i="0" dirty="0"/>
                    </a:p>
                  </a:txBody>
                  <a:tcPr/>
                </a:tc>
                <a:tc>
                  <a:txBody>
                    <a:bodyPr/>
                    <a:lstStyle/>
                    <a:p>
                      <a:r>
                        <a:rPr lang="en-US" b="0" i="0" dirty="0"/>
                        <a:t>May</a:t>
                      </a:r>
                      <a:r>
                        <a:rPr lang="en-US" b="0" i="0" baseline="0" dirty="0"/>
                        <a:t> 3 (until noon)</a:t>
                      </a:r>
                      <a:endParaRPr lang="en-US" b="0" i="0" dirty="0"/>
                    </a:p>
                  </a:txBody>
                  <a:tcPr/>
                </a:tc>
                <a:extLst>
                  <a:ext uri="{0D108BD9-81ED-4DB2-BD59-A6C34878D82A}">
                    <a16:rowId xmlns:a16="http://schemas.microsoft.com/office/drawing/2014/main" val="2155344999"/>
                  </a:ext>
                </a:extLst>
              </a:tr>
              <a:tr h="200783">
                <a:tc>
                  <a:txBody>
                    <a:bodyPr/>
                    <a:lstStyle/>
                    <a:p>
                      <a:r>
                        <a:rPr lang="en-US" b="0" i="0" dirty="0"/>
                        <a:t>County</a:t>
                      </a:r>
                      <a:r>
                        <a:rPr lang="en-US" b="0" i="0" baseline="0" dirty="0"/>
                        <a:t> delivers certified copy of voter registration list</a:t>
                      </a:r>
                      <a:endParaRPr lang="en-US" b="0" i="0" dirty="0"/>
                    </a:p>
                  </a:txBody>
                  <a:tcPr/>
                </a:tc>
                <a:tc>
                  <a:txBody>
                    <a:bodyPr/>
                    <a:lstStyle/>
                    <a:p>
                      <a:r>
                        <a:rPr lang="en-US" b="0" i="0" dirty="0"/>
                        <a:t>May 3</a:t>
                      </a:r>
                    </a:p>
                  </a:txBody>
                  <a:tcPr/>
                </a:tc>
                <a:extLst>
                  <a:ext uri="{0D108BD9-81ED-4DB2-BD59-A6C34878D82A}">
                    <a16:rowId xmlns:a16="http://schemas.microsoft.com/office/drawing/2014/main" val="663552152"/>
                  </a:ext>
                </a:extLst>
              </a:tr>
              <a:tr h="200783">
                <a:tc>
                  <a:txBody>
                    <a:bodyPr/>
                    <a:lstStyle/>
                    <a:p>
                      <a:r>
                        <a:rPr lang="en-US" b="1" i="1" dirty="0"/>
                        <a:t>ELECTION DAY</a:t>
                      </a:r>
                    </a:p>
                  </a:txBody>
                  <a:tcPr/>
                </a:tc>
                <a:tc>
                  <a:txBody>
                    <a:bodyPr/>
                    <a:lstStyle/>
                    <a:p>
                      <a:r>
                        <a:rPr lang="en-US" b="1" i="1" dirty="0"/>
                        <a:t>May 4</a:t>
                      </a:r>
                    </a:p>
                  </a:txBody>
                  <a:tcPr/>
                </a:tc>
                <a:extLst>
                  <a:ext uri="{0D108BD9-81ED-4DB2-BD59-A6C34878D82A}">
                    <a16:rowId xmlns:a16="http://schemas.microsoft.com/office/drawing/2014/main" val="299375343"/>
                  </a:ext>
                </a:extLst>
              </a:tr>
              <a:tr h="200783">
                <a:tc>
                  <a:txBody>
                    <a:bodyPr/>
                    <a:lstStyle/>
                    <a:p>
                      <a:r>
                        <a:rPr lang="en-US" dirty="0"/>
                        <a:t>First day provisional ballots may be counted</a:t>
                      </a:r>
                    </a:p>
                  </a:txBody>
                  <a:tcPr/>
                </a:tc>
                <a:tc>
                  <a:txBody>
                    <a:bodyPr/>
                    <a:lstStyle/>
                    <a:p>
                      <a:r>
                        <a:rPr lang="en-US" dirty="0"/>
                        <a:t>May 10 (no earlier than 3:00 pm)</a:t>
                      </a:r>
                    </a:p>
                  </a:txBody>
                  <a:tcPr/>
                </a:tc>
                <a:extLst>
                  <a:ext uri="{0D108BD9-81ED-4DB2-BD59-A6C34878D82A}">
                    <a16:rowId xmlns:a16="http://schemas.microsoft.com/office/drawing/2014/main" val="4056713263"/>
                  </a:ext>
                </a:extLst>
              </a:tr>
            </a:tbl>
          </a:graphicData>
        </a:graphic>
      </p:graphicFrame>
    </p:spTree>
    <p:extLst>
      <p:ext uri="{BB962C8B-B14F-4D97-AF65-F5344CB8AC3E}">
        <p14:creationId xmlns:p14="http://schemas.microsoft.com/office/powerpoint/2010/main" val="5790122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Ballot Handling</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2900" dirty="0"/>
              <a:t>Differences in marking ballots in a polling location and an absentee/mail ballot</a:t>
            </a:r>
          </a:p>
          <a:p>
            <a:pPr marL="457200" indent="-457200">
              <a:buFont typeface="Arial" panose="020B0604020202020204" pitchFamily="34" charset="0"/>
              <a:buChar char="•"/>
            </a:pPr>
            <a:r>
              <a:rPr lang="en-US" sz="2900" dirty="0"/>
              <a:t>Can control the device used to mark the ballot</a:t>
            </a:r>
          </a:p>
          <a:p>
            <a:pPr marL="457200" indent="-457200">
              <a:buFont typeface="Arial" panose="020B0604020202020204" pitchFamily="34" charset="0"/>
              <a:buChar char="•"/>
            </a:pPr>
            <a:r>
              <a:rPr lang="en-US" sz="2900" dirty="0"/>
              <a:t>Can control the items in the environment</a:t>
            </a:r>
          </a:p>
          <a:p>
            <a:pPr marL="457200" indent="-457200">
              <a:buFont typeface="Arial" panose="020B0604020202020204" pitchFamily="34" charset="0"/>
              <a:buChar char="•"/>
            </a:pPr>
            <a:r>
              <a:rPr lang="en-US" sz="2900" dirty="0"/>
              <a:t>Easy access to a replacement ballot</a:t>
            </a:r>
          </a:p>
          <a:p>
            <a:pPr marL="457200" indent="-457200">
              <a:buFont typeface="Arial" panose="020B0604020202020204" pitchFamily="34" charset="0"/>
              <a:buChar char="•"/>
            </a:pPr>
            <a:r>
              <a:rPr lang="en-US" sz="2900" dirty="0"/>
              <a:t>Control how the ballot is put into a secure box</a:t>
            </a:r>
          </a:p>
          <a:p>
            <a:pPr marL="457200" indent="-457200">
              <a:buFont typeface="Arial" panose="020B0604020202020204" pitchFamily="34" charset="0"/>
              <a:buChar char="•"/>
            </a:pPr>
            <a:r>
              <a:rPr lang="en-US" sz="2900" dirty="0"/>
              <a:t>Ensure one ballot one voter</a:t>
            </a:r>
          </a:p>
          <a:p>
            <a:pPr marL="457200" indent="-457200">
              <a:buFont typeface="Arial" panose="020B0604020202020204" pitchFamily="34" charset="0"/>
              <a:buChar char="•"/>
            </a:pPr>
            <a:r>
              <a:rPr lang="en-US" sz="2900" dirty="0"/>
              <a:t>No follow-up with the elector is required (usually)</a:t>
            </a:r>
            <a:endParaRPr lang="en-US" sz="2400" b="0" dirty="0"/>
          </a:p>
        </p:txBody>
      </p:sp>
    </p:spTree>
    <p:extLst>
      <p:ext uri="{BB962C8B-B14F-4D97-AF65-F5344CB8AC3E}">
        <p14:creationId xmlns:p14="http://schemas.microsoft.com/office/powerpoint/2010/main" val="7354685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Ballot Handling</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2900" dirty="0"/>
              <a:t>Things that make a voter’s intent difficult to ascertain:</a:t>
            </a:r>
          </a:p>
          <a:p>
            <a:pPr marL="457200" indent="-457200">
              <a:buFont typeface="Arial" panose="020B0604020202020204" pitchFamily="34" charset="0"/>
              <a:buChar char="•"/>
            </a:pPr>
            <a:r>
              <a:rPr lang="en-US" sz="2900" dirty="0"/>
              <a:t>Stray marks on the ballot</a:t>
            </a:r>
          </a:p>
          <a:p>
            <a:pPr marL="457200" indent="-457200">
              <a:buFont typeface="Arial" panose="020B0604020202020204" pitchFamily="34" charset="0"/>
              <a:buChar char="•"/>
            </a:pPr>
            <a:r>
              <a:rPr lang="en-US" sz="2900" dirty="0"/>
              <a:t>Spills or smudges</a:t>
            </a:r>
          </a:p>
          <a:p>
            <a:pPr marL="457200" indent="-457200">
              <a:buFont typeface="Arial" panose="020B0604020202020204" pitchFamily="34" charset="0"/>
              <a:buChar char="•"/>
            </a:pPr>
            <a:r>
              <a:rPr lang="en-US" sz="2900" dirty="0"/>
              <a:t>Erasing and re-marking</a:t>
            </a:r>
          </a:p>
          <a:p>
            <a:pPr marL="457200" indent="-457200">
              <a:buFont typeface="Arial" panose="020B0604020202020204" pitchFamily="34" charset="0"/>
              <a:buChar char="•"/>
            </a:pPr>
            <a:r>
              <a:rPr lang="en-US" sz="2900" dirty="0"/>
              <a:t>Crossing out or scribbling out mistakes</a:t>
            </a:r>
          </a:p>
          <a:p>
            <a:pPr marL="457200" indent="-457200">
              <a:buFont typeface="Arial" panose="020B0604020202020204" pitchFamily="34" charset="0"/>
              <a:buChar char="•"/>
            </a:pPr>
            <a:r>
              <a:rPr lang="en-US" sz="2900" dirty="0"/>
              <a:t>Additional notes or comments</a:t>
            </a:r>
          </a:p>
        </p:txBody>
      </p:sp>
    </p:spTree>
    <p:extLst>
      <p:ext uri="{BB962C8B-B14F-4D97-AF65-F5344CB8AC3E}">
        <p14:creationId xmlns:p14="http://schemas.microsoft.com/office/powerpoint/2010/main" val="10791274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Ballot Handling</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2900" dirty="0"/>
              <a:t>Who makes the decision regarding the intent of the elector?</a:t>
            </a:r>
          </a:p>
          <a:p>
            <a:pPr marL="457200" indent="-457200">
              <a:buFont typeface="Arial" panose="020B0604020202020204" pitchFamily="34" charset="0"/>
              <a:buChar char="•"/>
            </a:pPr>
            <a:r>
              <a:rPr lang="en-US" sz="2900" dirty="0"/>
              <a:t>The election judges!</a:t>
            </a:r>
          </a:p>
          <a:p>
            <a:pPr marL="457200" indent="-457200">
              <a:buFont typeface="Arial" panose="020B0604020202020204" pitchFamily="34" charset="0"/>
              <a:buChar char="•"/>
            </a:pPr>
            <a:r>
              <a:rPr lang="en-US" sz="2900" dirty="0"/>
              <a:t>Each vote on intent – majority rule</a:t>
            </a:r>
          </a:p>
        </p:txBody>
      </p:sp>
    </p:spTree>
    <p:extLst>
      <p:ext uri="{BB962C8B-B14F-4D97-AF65-F5344CB8AC3E}">
        <p14:creationId xmlns:p14="http://schemas.microsoft.com/office/powerpoint/2010/main" val="1909600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Ballot Handling</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2900" dirty="0"/>
              <a:t>Additional factors</a:t>
            </a:r>
          </a:p>
          <a:p>
            <a:pPr marL="457200" indent="-457200">
              <a:buFont typeface="Arial" panose="020B0604020202020204" pitchFamily="34" charset="0"/>
              <a:buChar char="•"/>
            </a:pPr>
            <a:r>
              <a:rPr lang="en-US" sz="2900" dirty="0"/>
              <a:t>More than one ballot in a single return envelope</a:t>
            </a:r>
          </a:p>
          <a:p>
            <a:pPr marL="457200" indent="-457200">
              <a:buFont typeface="Arial" panose="020B0604020202020204" pitchFamily="34" charset="0"/>
              <a:buChar char="•"/>
            </a:pPr>
            <a:r>
              <a:rPr lang="en-US" sz="2900" dirty="0"/>
              <a:t>No security envelope</a:t>
            </a:r>
          </a:p>
        </p:txBody>
      </p:sp>
    </p:spTree>
    <p:extLst>
      <p:ext uri="{BB962C8B-B14F-4D97-AF65-F5344CB8AC3E}">
        <p14:creationId xmlns:p14="http://schemas.microsoft.com/office/powerpoint/2010/main" val="33639075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Issues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lnSpcReduction="10000"/>
          </a:bodyPr>
          <a:lstStyle/>
          <a:p>
            <a:r>
              <a:rPr lang="en-US" sz="2900" dirty="0"/>
              <a:t>Electioneering Communication (13-1-101(15), MCA)</a:t>
            </a:r>
          </a:p>
          <a:p>
            <a:pPr marL="457200" indent="-457200">
              <a:buFont typeface="Arial" panose="020B0604020202020204" pitchFamily="34" charset="0"/>
              <a:buChar char="•"/>
            </a:pPr>
            <a:r>
              <a:rPr lang="en-US" sz="2900" dirty="0"/>
              <a:t>A paid communication that is publicly distributed by radio, tv, cable, satellite, internet website, newspaper, periodical, billboard, mail, or any other distribution of printed material</a:t>
            </a:r>
          </a:p>
          <a:p>
            <a:pPr marL="457200" indent="-457200">
              <a:buFont typeface="Arial" panose="020B0604020202020204" pitchFamily="34" charset="0"/>
              <a:buChar char="•"/>
            </a:pPr>
            <a:r>
              <a:rPr lang="en-US" sz="2900" dirty="0"/>
              <a:t>Made within 60 days of initiation of voting in an election</a:t>
            </a:r>
          </a:p>
          <a:p>
            <a:pPr marL="457200" indent="-457200">
              <a:buFont typeface="Arial" panose="020B0604020202020204" pitchFamily="34" charset="0"/>
              <a:buChar char="•"/>
            </a:pPr>
            <a:r>
              <a:rPr lang="en-US" sz="2900" dirty="0"/>
              <a:t>Does not support or oppose a candidate or ballot issue</a:t>
            </a:r>
          </a:p>
          <a:p>
            <a:pPr marL="457200" indent="-457200">
              <a:buFont typeface="Arial" panose="020B0604020202020204" pitchFamily="34" charset="0"/>
              <a:buChar char="•"/>
            </a:pPr>
            <a:r>
              <a:rPr lang="en-US" sz="2900" dirty="0"/>
              <a:t>Can be received by more than 100 recipients in the district voting on the candidate or ballot issue </a:t>
            </a:r>
          </a:p>
          <a:p>
            <a:endParaRPr lang="en-US" sz="2400" b="0" dirty="0"/>
          </a:p>
        </p:txBody>
      </p:sp>
    </p:spTree>
    <p:extLst>
      <p:ext uri="{BB962C8B-B14F-4D97-AF65-F5344CB8AC3E}">
        <p14:creationId xmlns:p14="http://schemas.microsoft.com/office/powerpoint/2010/main" val="12848409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Issues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2900" dirty="0"/>
              <a:t>Political Committee (13-13-101(31), MCA)</a:t>
            </a:r>
          </a:p>
          <a:p>
            <a:pPr marL="457200" indent="-457200">
              <a:buFont typeface="Arial" panose="020B0604020202020204" pitchFamily="34" charset="0"/>
              <a:buChar char="•"/>
            </a:pPr>
            <a:r>
              <a:rPr lang="en-US" sz="2900" dirty="0"/>
              <a:t>Combination of 2 or more individuals</a:t>
            </a:r>
          </a:p>
          <a:p>
            <a:pPr marL="457200" indent="-457200">
              <a:buFont typeface="Arial" panose="020B0604020202020204" pitchFamily="34" charset="0"/>
              <a:buChar char="•"/>
            </a:pPr>
            <a:r>
              <a:rPr lang="en-US" sz="2900" dirty="0"/>
              <a:t>Makes an expenditure of more than $250</a:t>
            </a:r>
          </a:p>
          <a:p>
            <a:pPr marL="457200" indent="-457200">
              <a:buFont typeface="Arial" panose="020B0604020202020204" pitchFamily="34" charset="0"/>
              <a:buChar char="•"/>
            </a:pPr>
            <a:r>
              <a:rPr lang="en-US" sz="2900" dirty="0"/>
              <a:t>To prepare or disseminate an electioneering communication</a:t>
            </a:r>
          </a:p>
          <a:p>
            <a:pPr marL="457200" indent="-457200">
              <a:buFont typeface="Arial" panose="020B0604020202020204" pitchFamily="34" charset="0"/>
              <a:buChar char="•"/>
            </a:pPr>
            <a:r>
              <a:rPr lang="en-US" sz="2900" dirty="0"/>
              <a:t>Four types: ballot issue, incidental, independent, political party</a:t>
            </a:r>
          </a:p>
          <a:p>
            <a:endParaRPr lang="en-US" sz="2400" b="0" dirty="0"/>
          </a:p>
        </p:txBody>
      </p:sp>
    </p:spTree>
    <p:extLst>
      <p:ext uri="{BB962C8B-B14F-4D97-AF65-F5344CB8AC3E}">
        <p14:creationId xmlns:p14="http://schemas.microsoft.com/office/powerpoint/2010/main" val="37294151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Issues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2900" dirty="0"/>
              <a:t>Incidental Committee (13-13-101 (23), MCA)</a:t>
            </a:r>
          </a:p>
          <a:p>
            <a:pPr marL="457200" indent="-457200">
              <a:buFont typeface="Arial" panose="020B0604020202020204" pitchFamily="34" charset="0"/>
              <a:buChar char="•"/>
            </a:pPr>
            <a:r>
              <a:rPr lang="en-US" sz="2900" dirty="0"/>
              <a:t>Not specifically organized or operating for the primary purpose of supporting or opposing candidates or ballot issues but may incidentally become a political committee by receiving a contribution or making an expenditure</a:t>
            </a:r>
          </a:p>
          <a:p>
            <a:endParaRPr lang="en-US" sz="2400" b="0" dirty="0"/>
          </a:p>
        </p:txBody>
      </p:sp>
    </p:spTree>
    <p:extLst>
      <p:ext uri="{BB962C8B-B14F-4D97-AF65-F5344CB8AC3E}">
        <p14:creationId xmlns:p14="http://schemas.microsoft.com/office/powerpoint/2010/main" val="41086859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Issues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fontScale="92500" lnSpcReduction="20000"/>
          </a:bodyPr>
          <a:lstStyle/>
          <a:p>
            <a:r>
              <a:rPr lang="en-US" sz="3500" dirty="0"/>
              <a:t>Challenging a Voter</a:t>
            </a:r>
          </a:p>
          <a:p>
            <a:pPr marL="457200" indent="-457200">
              <a:buFont typeface="Arial" panose="020B0604020202020204" pitchFamily="34" charset="0"/>
              <a:buChar char="•"/>
            </a:pPr>
            <a:r>
              <a:rPr lang="en-US" sz="3000" dirty="0"/>
              <a:t>Any voter may challenge another voter on or before Election Day</a:t>
            </a:r>
          </a:p>
          <a:p>
            <a:pPr marL="457200" indent="-457200">
              <a:buFont typeface="Arial" panose="020B0604020202020204" pitchFamily="34" charset="0"/>
              <a:buChar char="•"/>
            </a:pPr>
            <a:r>
              <a:rPr lang="en-US" sz="3000" dirty="0"/>
              <a:t>Grounds for challenges:</a:t>
            </a:r>
          </a:p>
          <a:p>
            <a:pPr marL="914400" lvl="1" indent="-457200">
              <a:buFont typeface="Arial" panose="020B0604020202020204" pitchFamily="34" charset="0"/>
              <a:buChar char="•"/>
            </a:pPr>
            <a:r>
              <a:rPr lang="en-US" sz="2600" b="0" dirty="0"/>
              <a:t>Not meeting qualifications to vote in an election</a:t>
            </a:r>
          </a:p>
          <a:p>
            <a:pPr marL="914400" lvl="1" indent="-457200">
              <a:buFont typeface="Arial" panose="020B0604020202020204" pitchFamily="34" charset="0"/>
              <a:buChar char="•"/>
            </a:pPr>
            <a:r>
              <a:rPr lang="en-US" sz="2600" b="0" dirty="0"/>
              <a:t>Allegation that the elector has previously voted in the election</a:t>
            </a:r>
          </a:p>
          <a:p>
            <a:pPr marL="914400" lvl="1" indent="-457200">
              <a:buFont typeface="Arial" panose="020B0604020202020204" pitchFamily="34" charset="0"/>
              <a:buChar char="•"/>
            </a:pPr>
            <a:r>
              <a:rPr lang="en-US" sz="2600" b="0" dirty="0"/>
              <a:t>The elector is provisionally registered and county has not changed to a legally registered voter</a:t>
            </a:r>
          </a:p>
          <a:p>
            <a:pPr marL="914400" lvl="1" indent="-457200">
              <a:buFont typeface="Arial" panose="020B0604020202020204" pitchFamily="34" charset="0"/>
              <a:buChar char="•"/>
            </a:pPr>
            <a:r>
              <a:rPr lang="en-US" sz="2600" b="0" dirty="0"/>
              <a:t>Any other reason provided in law</a:t>
            </a:r>
          </a:p>
          <a:p>
            <a:pPr marL="457200" indent="-457200">
              <a:buFont typeface="Arial" panose="020B0604020202020204" pitchFamily="34" charset="0"/>
              <a:buChar char="•"/>
            </a:pPr>
            <a:r>
              <a:rPr lang="en-US" sz="3000" dirty="0"/>
              <a:t>Challenger completes an affidavit stating reason</a:t>
            </a:r>
          </a:p>
          <a:p>
            <a:pPr marL="457200" indent="-457200">
              <a:buFont typeface="Arial" panose="020B0604020202020204" pitchFamily="34" charset="0"/>
              <a:buChar char="•"/>
            </a:pPr>
            <a:r>
              <a:rPr lang="en-US" sz="3000" dirty="0"/>
              <a:t>Challenged elector completes an affidavit stating reason the elector is eligible to vote</a:t>
            </a:r>
          </a:p>
          <a:p>
            <a:endParaRPr lang="en-US" sz="2400" b="0" dirty="0"/>
          </a:p>
        </p:txBody>
      </p:sp>
    </p:spTree>
    <p:extLst>
      <p:ext uri="{BB962C8B-B14F-4D97-AF65-F5344CB8AC3E}">
        <p14:creationId xmlns:p14="http://schemas.microsoft.com/office/powerpoint/2010/main" val="1875951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Issues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Challenging a Voter – Who Decides</a:t>
            </a:r>
          </a:p>
          <a:p>
            <a:pPr marL="457200" indent="-457200">
              <a:buFont typeface="Arial" panose="020B0604020202020204" pitchFamily="34" charset="0"/>
              <a:buChar char="•"/>
            </a:pPr>
            <a:r>
              <a:rPr lang="en-US" sz="2800" dirty="0"/>
              <a:t>Challenges made prior to Election Day</a:t>
            </a:r>
          </a:p>
          <a:p>
            <a:pPr marL="914400" lvl="1" indent="-457200">
              <a:buFont typeface="Arial" panose="020B0604020202020204" pitchFamily="34" charset="0"/>
              <a:buChar char="•"/>
            </a:pPr>
            <a:r>
              <a:rPr lang="en-US" sz="2600" b="0" dirty="0"/>
              <a:t>Election administrator has voter cast a provisional ballot</a:t>
            </a:r>
          </a:p>
          <a:p>
            <a:pPr marL="914400" lvl="1" indent="-457200">
              <a:buFont typeface="Arial" panose="020B0604020202020204" pitchFamily="34" charset="0"/>
              <a:buChar char="•"/>
            </a:pPr>
            <a:r>
              <a:rPr lang="en-US" sz="2600" b="0" dirty="0"/>
              <a:t>Determines sufficiency of a challenge</a:t>
            </a:r>
          </a:p>
          <a:p>
            <a:pPr marL="457200" indent="-457200">
              <a:buFont typeface="Arial" panose="020B0604020202020204" pitchFamily="34" charset="0"/>
              <a:buChar char="•"/>
            </a:pPr>
            <a:r>
              <a:rPr lang="en-US" sz="2800" dirty="0"/>
              <a:t>Challenges made on Election Day</a:t>
            </a:r>
            <a:endParaRPr lang="en-US" sz="2800" b="0" dirty="0"/>
          </a:p>
          <a:p>
            <a:pPr marL="914400" lvl="1" indent="-457200">
              <a:buFont typeface="Arial" panose="020B0604020202020204" pitchFamily="34" charset="0"/>
              <a:buChar char="•"/>
            </a:pPr>
            <a:r>
              <a:rPr lang="en-US" sz="2400" b="0" dirty="0"/>
              <a:t>Election judge has voter cast a provisional ballot</a:t>
            </a:r>
          </a:p>
          <a:p>
            <a:pPr marL="914400" lvl="1" indent="-457200">
              <a:buFont typeface="Arial" panose="020B0604020202020204" pitchFamily="34" charset="0"/>
              <a:buChar char="•"/>
            </a:pPr>
            <a:r>
              <a:rPr lang="en-US" sz="2400" b="0" dirty="0"/>
              <a:t>Election administrator determines sufficiency of a challenge</a:t>
            </a:r>
          </a:p>
          <a:p>
            <a:pPr marL="457200" indent="-457200">
              <a:buFont typeface="Arial" panose="020B0604020202020204" pitchFamily="34" charset="0"/>
              <a:buChar char="•"/>
            </a:pPr>
            <a:r>
              <a:rPr lang="en-US" sz="2800" dirty="0"/>
              <a:t>If challenge is insufficient – voter’s ballot is counted</a:t>
            </a:r>
          </a:p>
          <a:p>
            <a:pPr marL="457200" indent="-457200">
              <a:buFont typeface="Arial" panose="020B0604020202020204" pitchFamily="34" charset="0"/>
              <a:buChar char="•"/>
            </a:pPr>
            <a:r>
              <a:rPr lang="en-US" sz="2800" dirty="0"/>
              <a:t>If challenge is sufficient – voter’s ballot is rejected</a:t>
            </a:r>
          </a:p>
          <a:p>
            <a:endParaRPr lang="en-US" sz="2400" b="0" dirty="0"/>
          </a:p>
        </p:txBody>
      </p:sp>
    </p:spTree>
    <p:extLst>
      <p:ext uri="{BB962C8B-B14F-4D97-AF65-F5344CB8AC3E}">
        <p14:creationId xmlns:p14="http://schemas.microsoft.com/office/powerpoint/2010/main" val="10559537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Issues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51350" y="2734116"/>
            <a:ext cx="8926436" cy="4444165"/>
          </a:xfrm>
        </p:spPr>
        <p:txBody>
          <a:bodyPr>
            <a:normAutofit/>
          </a:bodyPr>
          <a:lstStyle/>
          <a:p>
            <a:pPr marL="457200" indent="-457200">
              <a:buFont typeface="Arial" panose="020B0604020202020204" pitchFamily="34" charset="0"/>
              <a:buChar char="•"/>
            </a:pPr>
            <a:r>
              <a:rPr lang="en-US" sz="2900" dirty="0"/>
              <a:t>The November General Election put mail ballot elections in the spotlight</a:t>
            </a:r>
          </a:p>
          <a:p>
            <a:pPr marL="457200" indent="-457200">
              <a:buFont typeface="Arial" panose="020B0604020202020204" pitchFamily="34" charset="0"/>
              <a:buChar char="•"/>
            </a:pPr>
            <a:r>
              <a:rPr lang="en-US" sz="2900" dirty="0"/>
              <a:t>Allegations of voter fraud related to mail ballot elections</a:t>
            </a:r>
          </a:p>
          <a:p>
            <a:pPr marL="457200" indent="-457200">
              <a:buFont typeface="Arial" panose="020B0604020202020204" pitchFamily="34" charset="0"/>
              <a:buChar char="•"/>
            </a:pPr>
            <a:r>
              <a:rPr lang="en-US" sz="2900" dirty="0"/>
              <a:t>Brought issues to light regarding voter registration, mail ballot procedures and voter identification </a:t>
            </a:r>
          </a:p>
          <a:p>
            <a:endParaRPr lang="en-US" sz="2400" b="0" dirty="0"/>
          </a:p>
        </p:txBody>
      </p:sp>
    </p:spTree>
    <p:extLst>
      <p:ext uri="{BB962C8B-B14F-4D97-AF65-F5344CB8AC3E}">
        <p14:creationId xmlns:p14="http://schemas.microsoft.com/office/powerpoint/2010/main" val="115627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7923303" cy="805358"/>
          </a:xfrm>
        </p:spPr>
        <p:txBody>
          <a:bodyPr>
            <a:normAutofit/>
          </a:bodyPr>
          <a:lstStyle/>
          <a:p>
            <a:r>
              <a:rPr lang="en-US" dirty="0"/>
              <a:t>2021 Election Calendar **</a:t>
            </a:r>
          </a:p>
        </p:txBody>
      </p:sp>
      <p:graphicFrame>
        <p:nvGraphicFramePr>
          <p:cNvPr id="7" name="Table 7">
            <a:extLst>
              <a:ext uri="{FF2B5EF4-FFF2-40B4-BE49-F238E27FC236}">
                <a16:creationId xmlns:a16="http://schemas.microsoft.com/office/drawing/2014/main" id="{F76A3C24-9879-4350-88C3-D785921D06AA}"/>
              </a:ext>
            </a:extLst>
          </p:cNvPr>
          <p:cNvGraphicFramePr>
            <a:graphicFrameLocks noGrp="1"/>
          </p:cNvGraphicFramePr>
          <p:nvPr>
            <p:ph sz="half" idx="2"/>
            <p:extLst>
              <p:ext uri="{D42A27DB-BD31-4B8C-83A1-F6EECF244321}">
                <p14:modId xmlns:p14="http://schemas.microsoft.com/office/powerpoint/2010/main" val="378449261"/>
              </p:ext>
            </p:extLst>
          </p:nvPr>
        </p:nvGraphicFramePr>
        <p:xfrm>
          <a:off x="2114550" y="2194068"/>
          <a:ext cx="9034714" cy="3673330"/>
        </p:xfrm>
        <a:graphic>
          <a:graphicData uri="http://schemas.openxmlformats.org/drawingml/2006/table">
            <a:tbl>
              <a:tblPr firstRow="1" bandRow="1">
                <a:tableStyleId>{5C22544A-7EE6-4342-B048-85BDC9FD1C3A}</a:tableStyleId>
              </a:tblPr>
              <a:tblGrid>
                <a:gridCol w="4517357">
                  <a:extLst>
                    <a:ext uri="{9D8B030D-6E8A-4147-A177-3AD203B41FA5}">
                      <a16:colId xmlns:a16="http://schemas.microsoft.com/office/drawing/2014/main" val="1104466196"/>
                    </a:ext>
                  </a:extLst>
                </a:gridCol>
                <a:gridCol w="4517357">
                  <a:extLst>
                    <a:ext uri="{9D8B030D-6E8A-4147-A177-3AD203B41FA5}">
                      <a16:colId xmlns:a16="http://schemas.microsoft.com/office/drawing/2014/main" val="4021594378"/>
                    </a:ext>
                  </a:extLst>
                </a:gridCol>
              </a:tblGrid>
              <a:tr h="386666">
                <a:tc>
                  <a:txBody>
                    <a:bodyPr/>
                    <a:lstStyle/>
                    <a:p>
                      <a:r>
                        <a:rPr lang="en-US" dirty="0"/>
                        <a:t>Event</a:t>
                      </a:r>
                    </a:p>
                  </a:txBody>
                  <a:tcPr>
                    <a:solidFill>
                      <a:schemeClr val="accent1">
                        <a:lumMod val="50000"/>
                      </a:schemeClr>
                    </a:solidFill>
                  </a:tcPr>
                </a:tc>
                <a:tc>
                  <a:txBody>
                    <a:bodyPr/>
                    <a:lstStyle/>
                    <a:p>
                      <a:r>
                        <a:rPr lang="en-US" dirty="0"/>
                        <a:t>Deadline</a:t>
                      </a:r>
                    </a:p>
                  </a:txBody>
                  <a:tcPr>
                    <a:solidFill>
                      <a:schemeClr val="accent1">
                        <a:lumMod val="50000"/>
                      </a:schemeClr>
                    </a:solidFill>
                  </a:tcPr>
                </a:tc>
                <a:extLst>
                  <a:ext uri="{0D108BD9-81ED-4DB2-BD59-A6C34878D82A}">
                    <a16:rowId xmlns:a16="http://schemas.microsoft.com/office/drawing/2014/main" val="3243142469"/>
                  </a:ext>
                </a:extLst>
              </a:tr>
              <a:tr h="966666">
                <a:tc>
                  <a:txBody>
                    <a:bodyPr/>
                    <a:lstStyle/>
                    <a:p>
                      <a:r>
                        <a:rPr lang="en-US" dirty="0"/>
                        <a:t>Trustees canvass votes,</a:t>
                      </a:r>
                      <a:r>
                        <a:rPr lang="en-US" baseline="0" dirty="0"/>
                        <a:t> issues certificates of election, and publish results.  Trustees hold organizational meeting.</a:t>
                      </a:r>
                      <a:endParaRPr lang="en-US" dirty="0"/>
                    </a:p>
                  </a:txBody>
                  <a:tcPr/>
                </a:tc>
                <a:tc>
                  <a:txBody>
                    <a:bodyPr/>
                    <a:lstStyle/>
                    <a:p>
                      <a:r>
                        <a:rPr lang="en-US" dirty="0"/>
                        <a:t>by May 28</a:t>
                      </a:r>
                    </a:p>
                  </a:txBody>
                  <a:tcPr/>
                </a:tc>
                <a:extLst>
                  <a:ext uri="{0D108BD9-81ED-4DB2-BD59-A6C34878D82A}">
                    <a16:rowId xmlns:a16="http://schemas.microsoft.com/office/drawing/2014/main" val="1770029889"/>
                  </a:ext>
                </a:extLst>
              </a:tr>
              <a:tr h="676666">
                <a:tc>
                  <a:txBody>
                    <a:bodyPr/>
                    <a:lstStyle/>
                    <a:p>
                      <a:r>
                        <a:rPr lang="en-US" dirty="0"/>
                        <a:t>File</a:t>
                      </a:r>
                      <a:r>
                        <a:rPr lang="en-US" baseline="0" dirty="0"/>
                        <a:t> a petition for recount; convene School Recount Board</a:t>
                      </a:r>
                      <a:endParaRPr lang="en-US" dirty="0"/>
                    </a:p>
                  </a:txBody>
                  <a:tcPr/>
                </a:tc>
                <a:tc>
                  <a:txBody>
                    <a:bodyPr/>
                    <a:lstStyle/>
                    <a:p>
                      <a:r>
                        <a:rPr lang="en-US" dirty="0"/>
                        <a:t>May 10 – June 2</a:t>
                      </a:r>
                    </a:p>
                  </a:txBody>
                  <a:tcPr/>
                </a:tc>
                <a:extLst>
                  <a:ext uri="{0D108BD9-81ED-4DB2-BD59-A6C34878D82A}">
                    <a16:rowId xmlns:a16="http://schemas.microsoft.com/office/drawing/2014/main" val="3717791404"/>
                  </a:ext>
                </a:extLst>
              </a:tr>
              <a:tr h="676666">
                <a:tc>
                  <a:txBody>
                    <a:bodyPr/>
                    <a:lstStyle/>
                    <a:p>
                      <a:r>
                        <a:rPr lang="en-US" dirty="0"/>
                        <a:t>Deadline for trustee</a:t>
                      </a:r>
                      <a:r>
                        <a:rPr lang="en-US" baseline="0" dirty="0"/>
                        <a:t> candidate to file Oath of Office</a:t>
                      </a:r>
                      <a:endParaRPr lang="en-US" dirty="0"/>
                    </a:p>
                  </a:txBody>
                  <a:tcPr/>
                </a:tc>
                <a:tc>
                  <a:txBody>
                    <a:bodyPr/>
                    <a:lstStyle/>
                    <a:p>
                      <a:r>
                        <a:rPr lang="en-US" dirty="0"/>
                        <a:t>June 11 (15 days after issuance)</a:t>
                      </a:r>
                    </a:p>
                  </a:txBody>
                  <a:tcPr/>
                </a:tc>
                <a:extLst>
                  <a:ext uri="{0D108BD9-81ED-4DB2-BD59-A6C34878D82A}">
                    <a16:rowId xmlns:a16="http://schemas.microsoft.com/office/drawing/2014/main" val="1443206747"/>
                  </a:ext>
                </a:extLst>
              </a:tr>
              <a:tr h="966666">
                <a:tc>
                  <a:txBody>
                    <a:bodyPr/>
                    <a:lstStyle/>
                    <a:p>
                      <a:r>
                        <a:rPr lang="en-US" dirty="0"/>
                        <a:t>Deadline</a:t>
                      </a:r>
                      <a:r>
                        <a:rPr lang="en-US" baseline="0" dirty="0"/>
                        <a:t> to request county election administrator to conduct school elections for next year</a:t>
                      </a:r>
                      <a:endParaRPr lang="en-US" dirty="0"/>
                    </a:p>
                  </a:txBody>
                  <a:tcPr/>
                </a:tc>
                <a:tc>
                  <a:txBody>
                    <a:bodyPr/>
                    <a:lstStyle/>
                    <a:p>
                      <a:r>
                        <a:rPr lang="en-US" dirty="0"/>
                        <a:t>June 1</a:t>
                      </a:r>
                    </a:p>
                  </a:txBody>
                  <a:tcPr/>
                </a:tc>
                <a:extLst>
                  <a:ext uri="{0D108BD9-81ED-4DB2-BD59-A6C34878D82A}">
                    <a16:rowId xmlns:a16="http://schemas.microsoft.com/office/drawing/2014/main" val="2155344999"/>
                  </a:ext>
                </a:extLst>
              </a:tr>
            </a:tbl>
          </a:graphicData>
        </a:graphic>
      </p:graphicFrame>
    </p:spTree>
    <p:extLst>
      <p:ext uri="{BB962C8B-B14F-4D97-AF65-F5344CB8AC3E}">
        <p14:creationId xmlns:p14="http://schemas.microsoft.com/office/powerpoint/2010/main" val="11800183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Issues **</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fontScale="92500" lnSpcReduction="10000"/>
          </a:bodyPr>
          <a:lstStyle/>
          <a:p>
            <a:r>
              <a:rPr lang="en-US" sz="3500" dirty="0"/>
              <a:t>Voter Registration</a:t>
            </a:r>
          </a:p>
          <a:p>
            <a:pPr marL="457200" indent="-457200">
              <a:buFont typeface="Arial" panose="020B0604020202020204" pitchFamily="34" charset="0"/>
              <a:buChar char="•"/>
            </a:pPr>
            <a:r>
              <a:rPr lang="en-US" sz="3000" dirty="0"/>
              <a:t>National Voter Registration Act of 1993</a:t>
            </a:r>
          </a:p>
          <a:p>
            <a:pPr marL="914400" lvl="1" indent="-457200">
              <a:buFont typeface="Arial" panose="020B0604020202020204" pitchFamily="34" charset="0"/>
              <a:buChar char="•"/>
            </a:pPr>
            <a:r>
              <a:rPr lang="en-US" sz="2600" b="0" dirty="0"/>
              <a:t>Requires 3 specific means of registration</a:t>
            </a:r>
          </a:p>
          <a:p>
            <a:pPr marL="1371600" lvl="2" indent="-457200">
              <a:buFont typeface="Arial" panose="020B0604020202020204" pitchFamily="34" charset="0"/>
              <a:buChar char="•"/>
            </a:pPr>
            <a:r>
              <a:rPr lang="en-US" sz="2400" b="0" dirty="0"/>
              <a:t>Apply or renew drivers’ license</a:t>
            </a:r>
          </a:p>
          <a:p>
            <a:pPr marL="1371600" lvl="2" indent="-457200">
              <a:buFont typeface="Arial" panose="020B0604020202020204" pitchFamily="34" charset="0"/>
              <a:buChar char="•"/>
            </a:pPr>
            <a:r>
              <a:rPr lang="en-US" sz="2400" b="0" dirty="0"/>
              <a:t>Public assistance/disability services</a:t>
            </a:r>
          </a:p>
          <a:p>
            <a:pPr marL="1371600" lvl="2" indent="-457200">
              <a:buFont typeface="Arial" panose="020B0604020202020204" pitchFamily="34" charset="0"/>
              <a:buChar char="•"/>
            </a:pPr>
            <a:r>
              <a:rPr lang="en-US" sz="2400" b="0" dirty="0"/>
              <a:t>By mail</a:t>
            </a:r>
          </a:p>
          <a:p>
            <a:pPr marL="914400" lvl="1" indent="-457200">
              <a:buFont typeface="Arial" panose="020B0604020202020204" pitchFamily="34" charset="0"/>
              <a:buChar char="•"/>
            </a:pPr>
            <a:r>
              <a:rPr lang="en-US" sz="2600" b="0" dirty="0"/>
              <a:t>Requires states to keep accurate/current lists (including those who have moved or died)</a:t>
            </a:r>
          </a:p>
          <a:p>
            <a:pPr marL="914400" lvl="1" indent="-457200">
              <a:buFont typeface="Arial" panose="020B0604020202020204" pitchFamily="34" charset="0"/>
              <a:buChar char="•"/>
            </a:pPr>
            <a:r>
              <a:rPr lang="en-US" sz="2600" b="0" dirty="0"/>
              <a:t>Required identification for voter registration</a:t>
            </a:r>
          </a:p>
          <a:p>
            <a:pPr marL="1371600" lvl="2" indent="-457200">
              <a:buFont typeface="Arial" panose="020B0604020202020204" pitchFamily="34" charset="0"/>
              <a:buChar char="•"/>
            </a:pPr>
            <a:r>
              <a:rPr lang="en-US" sz="2400" b="0" dirty="0"/>
              <a:t>Drivers’ license or state identification number</a:t>
            </a:r>
          </a:p>
          <a:p>
            <a:pPr marL="1371600" lvl="2" indent="-457200">
              <a:buFont typeface="Arial" panose="020B0604020202020204" pitchFamily="34" charset="0"/>
              <a:buChar char="•"/>
            </a:pPr>
            <a:r>
              <a:rPr lang="en-US" sz="2400" b="0" dirty="0"/>
              <a:t>Last 4 of the registrant’s social security number</a:t>
            </a:r>
          </a:p>
          <a:p>
            <a:pPr marL="1371600" lvl="2" indent="-457200">
              <a:buFont typeface="Arial" panose="020B0604020202020204" pitchFamily="34" charset="0"/>
              <a:buChar char="•"/>
            </a:pPr>
            <a:r>
              <a:rPr lang="en-US" sz="2400" b="0" dirty="0"/>
              <a:t>A unique identifier</a:t>
            </a:r>
          </a:p>
          <a:p>
            <a:endParaRPr lang="en-US" sz="2400" b="0" dirty="0"/>
          </a:p>
          <a:p>
            <a:endParaRPr lang="en-US" sz="2400" b="0" dirty="0"/>
          </a:p>
        </p:txBody>
      </p:sp>
    </p:spTree>
    <p:extLst>
      <p:ext uri="{BB962C8B-B14F-4D97-AF65-F5344CB8AC3E}">
        <p14:creationId xmlns:p14="http://schemas.microsoft.com/office/powerpoint/2010/main" val="41655624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Issues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Mail Ballot Procedures</a:t>
            </a:r>
          </a:p>
          <a:p>
            <a:pPr marL="457200" indent="-457200">
              <a:buFont typeface="Arial" panose="020B0604020202020204" pitchFamily="34" charset="0"/>
              <a:buChar char="•"/>
            </a:pPr>
            <a:r>
              <a:rPr lang="en-US" sz="2800" dirty="0"/>
              <a:t>Different states have different deadlines for the acceptance of a mailed ballot (absentee or mail ballot)</a:t>
            </a:r>
          </a:p>
          <a:p>
            <a:pPr marL="914400" lvl="1" indent="-457200">
              <a:buFont typeface="Arial" panose="020B0604020202020204" pitchFamily="34" charset="0"/>
              <a:buChar char="•"/>
            </a:pPr>
            <a:r>
              <a:rPr lang="en-US" sz="2400" b="0" dirty="0"/>
              <a:t>Varies between the day before (Louisiana) and 10 days after the election – though all require ballots to be postmarked by election day</a:t>
            </a:r>
          </a:p>
        </p:txBody>
      </p:sp>
    </p:spTree>
    <p:extLst>
      <p:ext uri="{BB962C8B-B14F-4D97-AF65-F5344CB8AC3E}">
        <p14:creationId xmlns:p14="http://schemas.microsoft.com/office/powerpoint/2010/main" val="15390014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Issues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pPr marL="457200" indent="-457200">
              <a:buFont typeface="Arial" panose="020B0604020202020204" pitchFamily="34" charset="0"/>
              <a:buChar char="•"/>
            </a:pPr>
            <a:r>
              <a:rPr lang="en-US" sz="2800" dirty="0"/>
              <a:t>Different states have different deadlines for the acceptance of a mailed ballot (absentee or mail ballot)</a:t>
            </a:r>
          </a:p>
          <a:p>
            <a:pPr marL="914400" lvl="1" indent="-457200">
              <a:buFont typeface="Arial" panose="020B0604020202020204" pitchFamily="34" charset="0"/>
              <a:buChar char="•"/>
            </a:pPr>
            <a:r>
              <a:rPr lang="en-US" sz="2400" b="0" dirty="0"/>
              <a:t>Varies between the day before (Louisiana) and up to 20 days after the election – though all require ballots to be postmarked by election day</a:t>
            </a:r>
          </a:p>
          <a:p>
            <a:pPr marL="914400" lvl="1" indent="-457200">
              <a:buFont typeface="Arial" panose="020B0604020202020204" pitchFamily="34" charset="0"/>
              <a:buChar char="•"/>
            </a:pPr>
            <a:r>
              <a:rPr lang="en-US" sz="2400" b="0" dirty="0"/>
              <a:t>Most states are not allowed to start counting ballots until election day and some not until after the polls close</a:t>
            </a:r>
          </a:p>
          <a:p>
            <a:pPr marL="914400" lvl="1" indent="-457200">
              <a:buFont typeface="Arial" panose="020B0604020202020204" pitchFamily="34" charset="0"/>
              <a:buChar char="•"/>
            </a:pPr>
            <a:r>
              <a:rPr lang="en-US" sz="2400" b="0" dirty="0"/>
              <a:t>ABC News reported on 11/4/2020 that in the 2016 general election, less than 1% of absentee ballots were rejected</a:t>
            </a:r>
          </a:p>
        </p:txBody>
      </p:sp>
    </p:spTree>
    <p:extLst>
      <p:ext uri="{BB962C8B-B14F-4D97-AF65-F5344CB8AC3E}">
        <p14:creationId xmlns:p14="http://schemas.microsoft.com/office/powerpoint/2010/main" val="16181018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Issues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Montana Challenge</a:t>
            </a:r>
          </a:p>
          <a:p>
            <a:pPr marL="457200" indent="-457200">
              <a:buFont typeface="Arial" panose="020B0604020202020204" pitchFamily="34" charset="0"/>
              <a:buChar char="•"/>
            </a:pPr>
            <a:r>
              <a:rPr lang="en-US" sz="2800" dirty="0"/>
              <a:t>On September 29, 2020 the Montana Supreme Court ruled on Montana’s ballot deadline</a:t>
            </a:r>
          </a:p>
          <a:p>
            <a:pPr marL="914400" lvl="1" indent="-457200">
              <a:buFont typeface="Arial" panose="020B0604020202020204" pitchFamily="34" charset="0"/>
              <a:buChar char="•"/>
            </a:pPr>
            <a:r>
              <a:rPr lang="en-US" sz="2400" b="0" dirty="0"/>
              <a:t>Robyn Driscoll, MT Democratic Party, Democratic Senatorial Campaign v. Corey Stapleton (as MT Secretary of State) </a:t>
            </a:r>
          </a:p>
          <a:p>
            <a:pPr marL="914400" lvl="1" indent="-457200">
              <a:buFont typeface="Arial" panose="020B0604020202020204" pitchFamily="34" charset="0"/>
              <a:buChar char="•"/>
            </a:pPr>
            <a:r>
              <a:rPr lang="en-US" sz="2400" b="0" dirty="0"/>
              <a:t>Lower court had injuncted the 8pm on election day deadline for receipt</a:t>
            </a:r>
          </a:p>
          <a:p>
            <a:pPr marL="914400" lvl="1" indent="-457200">
              <a:buFont typeface="Arial" panose="020B0604020202020204" pitchFamily="34" charset="0"/>
              <a:buChar char="•"/>
            </a:pPr>
            <a:r>
              <a:rPr lang="en-US" sz="2400" b="0" dirty="0"/>
              <a:t>The MT Supreme court over-ruled the injunction, citing that the ballot collection deadline is tied to other dates and that the injunction creates another, artificial, deadline for ballot collection</a:t>
            </a:r>
          </a:p>
        </p:txBody>
      </p:sp>
    </p:spTree>
    <p:extLst>
      <p:ext uri="{BB962C8B-B14F-4D97-AF65-F5344CB8AC3E}">
        <p14:creationId xmlns:p14="http://schemas.microsoft.com/office/powerpoint/2010/main" val="2470927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Issues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Election Certification</a:t>
            </a:r>
          </a:p>
          <a:p>
            <a:pPr marL="457200" indent="-457200">
              <a:buFont typeface="Arial" panose="020B0604020202020204" pitchFamily="34" charset="0"/>
              <a:buChar char="•"/>
            </a:pPr>
            <a:r>
              <a:rPr lang="en-US" sz="2800" dirty="0"/>
              <a:t>Large discrepancy in ballot certification deadlines</a:t>
            </a:r>
          </a:p>
          <a:p>
            <a:pPr marL="914400" lvl="1" indent="-457200">
              <a:buFont typeface="Arial" panose="020B0604020202020204" pitchFamily="34" charset="0"/>
              <a:buChar char="•"/>
            </a:pPr>
            <a:r>
              <a:rPr lang="en-US" sz="2400" b="0" dirty="0"/>
              <a:t>6 states and DC certify within a week of the election</a:t>
            </a:r>
          </a:p>
          <a:p>
            <a:pPr marL="914400" lvl="1" indent="-457200">
              <a:buFont typeface="Arial" panose="020B0604020202020204" pitchFamily="34" charset="0"/>
              <a:buChar char="•"/>
            </a:pPr>
            <a:r>
              <a:rPr lang="en-US" sz="2400" b="0" dirty="0"/>
              <a:t>26 states certify between 7 and 27 days after the election</a:t>
            </a:r>
          </a:p>
          <a:p>
            <a:pPr marL="914400" lvl="1" indent="-457200">
              <a:buFont typeface="Arial" panose="020B0604020202020204" pitchFamily="34" charset="0"/>
              <a:buChar char="•"/>
            </a:pPr>
            <a:r>
              <a:rPr lang="en-US" sz="2400" b="0" dirty="0"/>
              <a:t>14 have deadlines after 30 days</a:t>
            </a:r>
          </a:p>
          <a:p>
            <a:pPr marL="914400" lvl="1" indent="-457200">
              <a:buFont typeface="Arial" panose="020B0604020202020204" pitchFamily="34" charset="0"/>
              <a:buChar char="•"/>
            </a:pPr>
            <a:r>
              <a:rPr lang="en-US" sz="2400" b="0" dirty="0"/>
              <a:t>4 have no deadline</a:t>
            </a:r>
          </a:p>
          <a:p>
            <a:pPr marL="914400" lvl="1" indent="-457200">
              <a:buFont typeface="Arial" panose="020B0604020202020204" pitchFamily="34" charset="0"/>
              <a:buChar char="•"/>
            </a:pPr>
            <a:r>
              <a:rPr lang="en-US" sz="2400" b="0" dirty="0"/>
              <a:t>The MT Supreme court over-ruled the injunction, citing that the ballot collection deadline is tied to other dates and that the injunction creates another, artificial, deadline for ballot collection</a:t>
            </a:r>
          </a:p>
        </p:txBody>
      </p:sp>
    </p:spTree>
    <p:extLst>
      <p:ext uri="{BB962C8B-B14F-4D97-AF65-F5344CB8AC3E}">
        <p14:creationId xmlns:p14="http://schemas.microsoft.com/office/powerpoint/2010/main" val="37519471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Issues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Voter Identification</a:t>
            </a:r>
          </a:p>
          <a:p>
            <a:pPr marL="457200" indent="-457200">
              <a:buFont typeface="Arial" panose="020B0604020202020204" pitchFamily="34" charset="0"/>
              <a:buChar char="•"/>
            </a:pPr>
            <a:r>
              <a:rPr lang="en-US" sz="2800" dirty="0"/>
              <a:t>Not required for school elections in Montana</a:t>
            </a:r>
          </a:p>
          <a:p>
            <a:pPr marL="457200" indent="-457200">
              <a:buFont typeface="Arial" panose="020B0604020202020204" pitchFamily="34" charset="0"/>
              <a:buChar char="•"/>
            </a:pPr>
            <a:r>
              <a:rPr lang="en-US" sz="2800" dirty="0"/>
              <a:t>Counties require identification for some school elections and all other elections</a:t>
            </a:r>
          </a:p>
          <a:p>
            <a:pPr marL="457200" indent="-457200">
              <a:buFont typeface="Arial" panose="020B0604020202020204" pitchFamily="34" charset="0"/>
              <a:buChar char="•"/>
            </a:pPr>
            <a:r>
              <a:rPr lang="en-US" sz="2800" dirty="0"/>
              <a:t>Brennan Center study concluded that up to 11% of voting age Americans don’t have a current, government issued ID (about 25 million eligible voters nationwide)</a:t>
            </a:r>
          </a:p>
        </p:txBody>
      </p:sp>
    </p:spTree>
    <p:extLst>
      <p:ext uri="{BB962C8B-B14F-4D97-AF65-F5344CB8AC3E}">
        <p14:creationId xmlns:p14="http://schemas.microsoft.com/office/powerpoint/2010/main" val="15748671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Issues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Voter Fraud – How Prevalent is It?</a:t>
            </a:r>
          </a:p>
          <a:p>
            <a:pPr marL="457200" indent="-457200">
              <a:buFont typeface="Arial" panose="020B0604020202020204" pitchFamily="34" charset="0"/>
              <a:buChar char="•"/>
            </a:pPr>
            <a:r>
              <a:rPr lang="en-US" sz="2800" dirty="0"/>
              <a:t>Heritage Foundation (very conservative) found just 13 cases of in person voter fraud over 20 years (and most of those were clerical errors)</a:t>
            </a:r>
          </a:p>
          <a:p>
            <a:pPr marL="457200" indent="-457200">
              <a:buFont typeface="Arial" panose="020B0604020202020204" pitchFamily="34" charset="0"/>
              <a:buChar char="•"/>
            </a:pPr>
            <a:r>
              <a:rPr lang="en-US" sz="2800" dirty="0"/>
              <a:t>Montana Supreme Court case regarding the Ballot Interference Prevention Act – a major factor in the decision was that the Secretary of State “did not present evidence in the preliminary injunction proceedings of voter fraud or ballot coercion, generally or as related to ballot-collection efforts”</a:t>
            </a:r>
          </a:p>
        </p:txBody>
      </p:sp>
    </p:spTree>
    <p:extLst>
      <p:ext uri="{BB962C8B-B14F-4D97-AF65-F5344CB8AC3E}">
        <p14:creationId xmlns:p14="http://schemas.microsoft.com/office/powerpoint/2010/main" val="9021351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Election Issues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413835"/>
            <a:ext cx="8926436" cy="4444165"/>
          </a:xfrm>
        </p:spPr>
        <p:txBody>
          <a:bodyPr>
            <a:normAutofit/>
          </a:bodyPr>
          <a:lstStyle/>
          <a:p>
            <a:r>
              <a:rPr lang="en-US" sz="3200" dirty="0"/>
              <a:t>What can districts do?</a:t>
            </a:r>
          </a:p>
          <a:p>
            <a:pPr marL="457200" indent="-457200">
              <a:buFont typeface="Arial" panose="020B0604020202020204" pitchFamily="34" charset="0"/>
              <a:buChar char="•"/>
            </a:pPr>
            <a:r>
              <a:rPr lang="en-US" sz="2800" dirty="0"/>
              <a:t>Make sure that you know and follow all the processes for ballot collection and processing</a:t>
            </a:r>
          </a:p>
          <a:p>
            <a:pPr marL="457200" indent="-457200">
              <a:buFont typeface="Arial" panose="020B0604020202020204" pitchFamily="34" charset="0"/>
              <a:buChar char="•"/>
            </a:pPr>
            <a:r>
              <a:rPr lang="en-US" sz="2800" dirty="0"/>
              <a:t>Take the time to educate the electors on the process</a:t>
            </a:r>
          </a:p>
          <a:p>
            <a:pPr marL="457200" indent="-457200">
              <a:buFont typeface="Arial" panose="020B0604020202020204" pitchFamily="34" charset="0"/>
              <a:buChar char="•"/>
            </a:pPr>
            <a:r>
              <a:rPr lang="en-US" sz="2800" dirty="0"/>
              <a:t>Establish processes and procedures that ensure the transparency of the election process and make those public</a:t>
            </a:r>
          </a:p>
        </p:txBody>
      </p:sp>
    </p:spTree>
    <p:extLst>
      <p:ext uri="{BB962C8B-B14F-4D97-AF65-F5344CB8AC3E}">
        <p14:creationId xmlns:p14="http://schemas.microsoft.com/office/powerpoint/2010/main" val="28709861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Current Topics in Elections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383248" y="2181223"/>
            <a:ext cx="8926436" cy="4444165"/>
          </a:xfrm>
        </p:spPr>
        <p:txBody>
          <a:bodyPr>
            <a:normAutofit/>
          </a:bodyPr>
          <a:lstStyle/>
          <a:p>
            <a:r>
              <a:rPr lang="en-US" sz="3200" dirty="0"/>
              <a:t>Ballot Interference Prevention Act (BIPA)</a:t>
            </a:r>
          </a:p>
          <a:p>
            <a:pPr marL="457200" indent="-457200">
              <a:buFont typeface="Arial" panose="020B0604020202020204" pitchFamily="34" charset="0"/>
              <a:buChar char="•"/>
            </a:pPr>
            <a:r>
              <a:rPr lang="en-US" sz="2800" dirty="0"/>
              <a:t>Passed by referendum in the Nov 2018 general election</a:t>
            </a:r>
          </a:p>
          <a:p>
            <a:pPr marL="457200" indent="-457200">
              <a:buFont typeface="Arial" panose="020B0604020202020204" pitchFamily="34" charset="0"/>
              <a:buChar char="•"/>
            </a:pPr>
            <a:r>
              <a:rPr lang="en-US" sz="2800" dirty="0"/>
              <a:t>Required election administrators to log receipt of ballots and limited the number of ballots returned by an individual</a:t>
            </a:r>
          </a:p>
          <a:p>
            <a:pPr marL="457200" indent="-457200">
              <a:buFont typeface="Arial" panose="020B0604020202020204" pitchFamily="34" charset="0"/>
              <a:buChar char="•"/>
            </a:pPr>
            <a:r>
              <a:rPr lang="en-US" sz="2800" dirty="0"/>
              <a:t>Person returning a ballot on behalf of another had to meet specific relationship standards and sign a registry form</a:t>
            </a:r>
          </a:p>
        </p:txBody>
      </p:sp>
    </p:spTree>
    <p:extLst>
      <p:ext uri="{BB962C8B-B14F-4D97-AF65-F5344CB8AC3E}">
        <p14:creationId xmlns:p14="http://schemas.microsoft.com/office/powerpoint/2010/main" val="5548245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8484777" cy="644937"/>
          </a:xfrm>
        </p:spPr>
        <p:txBody>
          <a:bodyPr>
            <a:normAutofit/>
          </a:bodyPr>
          <a:lstStyle/>
          <a:p>
            <a:r>
              <a:rPr lang="en-US" dirty="0"/>
              <a:t>Current Topics in Elections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2085537" y="2369756"/>
            <a:ext cx="8926436" cy="4488244"/>
          </a:xfrm>
        </p:spPr>
        <p:txBody>
          <a:bodyPr>
            <a:normAutofit/>
          </a:bodyPr>
          <a:lstStyle/>
          <a:p>
            <a:r>
              <a:rPr lang="en-US" sz="3200" dirty="0"/>
              <a:t>Ballot Interference Prevention Act (BIPA)</a:t>
            </a:r>
          </a:p>
          <a:p>
            <a:pPr marL="457200" indent="-457200">
              <a:buFont typeface="Arial" panose="020B0604020202020204" pitchFamily="34" charset="0"/>
              <a:buChar char="•"/>
            </a:pPr>
            <a:r>
              <a:rPr lang="en-US" sz="2800" dirty="0"/>
              <a:t>Two lawsuits (</a:t>
            </a:r>
            <a:r>
              <a:rPr lang="en-US" sz="2800" b="0" dirty="0"/>
              <a:t>Robyn Driscoll, MT Democratic Party, Democratic Senatorial Campaign and Western Native Voice and MT Native Vote)</a:t>
            </a:r>
            <a:endParaRPr lang="en-US" sz="2800" dirty="0"/>
          </a:p>
          <a:p>
            <a:pPr marL="457200" indent="-457200">
              <a:buFont typeface="Arial" panose="020B0604020202020204" pitchFamily="34" charset="0"/>
              <a:buChar char="•"/>
            </a:pPr>
            <a:r>
              <a:rPr lang="en-US" sz="2800" dirty="0"/>
              <a:t>Alleged that the law suppressed the native vote</a:t>
            </a:r>
          </a:p>
          <a:p>
            <a:pPr marL="457200" indent="-457200">
              <a:buFont typeface="Arial" panose="020B0604020202020204" pitchFamily="34" charset="0"/>
              <a:buChar char="•"/>
            </a:pPr>
            <a:r>
              <a:rPr lang="en-US" sz="2800" dirty="0"/>
              <a:t>Injunction issued on September 29, 2020 and remains in effect</a:t>
            </a:r>
          </a:p>
        </p:txBody>
      </p:sp>
    </p:spTree>
    <p:extLst>
      <p:ext uri="{BB962C8B-B14F-4D97-AF65-F5344CB8AC3E}">
        <p14:creationId xmlns:p14="http://schemas.microsoft.com/office/powerpoint/2010/main" val="2751643069"/>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EC1AB0-9704-404D-B6D3-819D938AC55B}">
  <ds:schemaRefs>
    <ds:schemaRef ds:uri="16c05727-aa75-4e4a-9b5f-8a80a1165891"/>
    <ds:schemaRef ds:uri="http://schemas.microsoft.com/office/2006/documentManagement/types"/>
    <ds:schemaRef ds:uri="71af3243-3dd4-4a8d-8c0d-dd76da1f02a5"/>
    <ds:schemaRef ds:uri="http://purl.org/dc/term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1486</TotalTime>
  <Words>7917</Words>
  <Application>Microsoft Office PowerPoint</Application>
  <PresentationFormat>Widescreen</PresentationFormat>
  <Paragraphs>965</Paragraphs>
  <Slides>142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142</vt:i4>
      </vt:variant>
    </vt:vector>
  </HeadingPairs>
  <TitlesOfParts>
    <vt:vector size="149" baseType="lpstr">
      <vt:lpstr>Arial</vt:lpstr>
      <vt:lpstr>Calibri</vt:lpstr>
      <vt:lpstr>Franklin Gothic Book</vt:lpstr>
      <vt:lpstr>Franklin Gothic Demi</vt:lpstr>
      <vt:lpstr>Helvetica Neue</vt:lpstr>
      <vt:lpstr>Wingdings</vt:lpstr>
      <vt:lpstr>Theme1</vt:lpstr>
      <vt:lpstr>School Elections</vt:lpstr>
      <vt:lpstr>Agenda</vt:lpstr>
      <vt:lpstr>Introduction</vt:lpstr>
      <vt:lpstr>Icebreaker</vt:lpstr>
      <vt:lpstr>01. Election Overview</vt:lpstr>
      <vt:lpstr>2021 Election Calendar</vt:lpstr>
      <vt:lpstr>2021 Election Calendar</vt:lpstr>
      <vt:lpstr>2021 Election Calendar</vt:lpstr>
      <vt:lpstr>2021 Election Calendar **</vt:lpstr>
      <vt:lpstr>What is a School Election?</vt:lpstr>
      <vt:lpstr>School Trustees **</vt:lpstr>
      <vt:lpstr>School Trustees</vt:lpstr>
      <vt:lpstr>General Fund Levy</vt:lpstr>
      <vt:lpstr>Other School Elections</vt:lpstr>
      <vt:lpstr>Voted v. Permissive Levies</vt:lpstr>
      <vt:lpstr>Permissive Levies</vt:lpstr>
      <vt:lpstr>Permissive Levies</vt:lpstr>
      <vt:lpstr>County Election Administrator</vt:lpstr>
      <vt:lpstr>County Superintendent of Schools</vt:lpstr>
      <vt:lpstr>Secretary of State’s Office (SOS)</vt:lpstr>
      <vt:lpstr>Office of Public Instruction (OPI)</vt:lpstr>
      <vt:lpstr>Commissioner of Political Practices (COPP)</vt:lpstr>
      <vt:lpstr>Election Resources</vt:lpstr>
      <vt:lpstr>Electors</vt:lpstr>
      <vt:lpstr>Electors</vt:lpstr>
      <vt:lpstr>Electors</vt:lpstr>
      <vt:lpstr>Electors</vt:lpstr>
      <vt:lpstr>Electors **</vt:lpstr>
      <vt:lpstr>Questions?</vt:lpstr>
      <vt:lpstr>END OF MODULE 01.</vt:lpstr>
      <vt:lpstr>02. Election Process</vt:lpstr>
      <vt:lpstr>Trustee Candidates</vt:lpstr>
      <vt:lpstr>Trustee Candidates</vt:lpstr>
      <vt:lpstr>Trustee Candidates</vt:lpstr>
      <vt:lpstr>Trustee Candidates</vt:lpstr>
      <vt:lpstr>Trustee Candidates</vt:lpstr>
      <vt:lpstr>Trustee Candidates</vt:lpstr>
      <vt:lpstr>Trustee Candidates</vt:lpstr>
      <vt:lpstr>Trustee Candidates</vt:lpstr>
      <vt:lpstr>Trustee Candidates</vt:lpstr>
      <vt:lpstr>Trustee Candidates</vt:lpstr>
      <vt:lpstr>Trustee Candidates</vt:lpstr>
      <vt:lpstr>Trustee Candidates</vt:lpstr>
      <vt:lpstr>Election Process</vt:lpstr>
      <vt:lpstr>Election Process</vt:lpstr>
      <vt:lpstr>Election Process</vt:lpstr>
      <vt:lpstr>Election Process</vt:lpstr>
      <vt:lpstr>Election Process</vt:lpstr>
      <vt:lpstr>Election Process</vt:lpstr>
      <vt:lpstr>Election Process</vt:lpstr>
      <vt:lpstr>Election Process</vt:lpstr>
      <vt:lpstr>Election Process</vt:lpstr>
      <vt:lpstr>Election Process</vt:lpstr>
      <vt:lpstr>Election Process **</vt:lpstr>
      <vt:lpstr>Election Process</vt:lpstr>
      <vt:lpstr>Election Process</vt:lpstr>
      <vt:lpstr>Election Process</vt:lpstr>
      <vt:lpstr>Election Process</vt:lpstr>
      <vt:lpstr>Election Process</vt:lpstr>
      <vt:lpstr>Election Process</vt:lpstr>
      <vt:lpstr>Ballots</vt:lpstr>
      <vt:lpstr>Ballots</vt:lpstr>
      <vt:lpstr>Ballots</vt:lpstr>
      <vt:lpstr>Ballots</vt:lpstr>
      <vt:lpstr>Election Process **</vt:lpstr>
      <vt:lpstr>Election Process **</vt:lpstr>
      <vt:lpstr>Questions?</vt:lpstr>
      <vt:lpstr>END OF MODULE 02.</vt:lpstr>
      <vt:lpstr>03. Mail vs. Poll Elections and Election Security</vt:lpstr>
      <vt:lpstr>Mail Ballot Election</vt:lpstr>
      <vt:lpstr>Mail Ballot Election</vt:lpstr>
      <vt:lpstr>Mail Ballot Election</vt:lpstr>
      <vt:lpstr>Mail Ballot Election</vt:lpstr>
      <vt:lpstr>Mail Ballot Election</vt:lpstr>
      <vt:lpstr>Poll Election</vt:lpstr>
      <vt:lpstr>Ballot Handling</vt:lpstr>
      <vt:lpstr>Ballot Handling</vt:lpstr>
      <vt:lpstr>Ballot Handling</vt:lpstr>
      <vt:lpstr>Ballot Handling</vt:lpstr>
      <vt:lpstr>Ballot Handling</vt:lpstr>
      <vt:lpstr>Ballot Handling</vt:lpstr>
      <vt:lpstr>Ballot Handling</vt:lpstr>
      <vt:lpstr>Ballot Handling</vt:lpstr>
      <vt:lpstr>Election Issues</vt:lpstr>
      <vt:lpstr>Election Issues</vt:lpstr>
      <vt:lpstr>Election Issues</vt:lpstr>
      <vt:lpstr>Election Issues</vt:lpstr>
      <vt:lpstr>Election Issues</vt:lpstr>
      <vt:lpstr>Election Issues</vt:lpstr>
      <vt:lpstr>Election Issues **</vt:lpstr>
      <vt:lpstr>Election Issues</vt:lpstr>
      <vt:lpstr>Election Issues</vt:lpstr>
      <vt:lpstr>Election Issues</vt:lpstr>
      <vt:lpstr>Election Issues</vt:lpstr>
      <vt:lpstr>Election Issues</vt:lpstr>
      <vt:lpstr>Election Issues</vt:lpstr>
      <vt:lpstr>Election Issues</vt:lpstr>
      <vt:lpstr>Current Topics in Elections</vt:lpstr>
      <vt:lpstr>Current Topics in Elections</vt:lpstr>
      <vt:lpstr>Current Topics in Elections</vt:lpstr>
      <vt:lpstr>Current Topics in Elections</vt:lpstr>
      <vt:lpstr>Current Topics in Elections</vt:lpstr>
      <vt:lpstr>Questions?</vt:lpstr>
      <vt:lpstr>END OF MODULE 03.</vt:lpstr>
      <vt:lpstr>04. Election Day and Beyond</vt:lpstr>
      <vt:lpstr>Gearing Up For Election Day</vt:lpstr>
      <vt:lpstr>Gearing Up For Election Day</vt:lpstr>
      <vt:lpstr>Gearing Up For Election Day</vt:lpstr>
      <vt:lpstr>Gearing Up For Election Day</vt:lpstr>
      <vt:lpstr>Gearing Up For Election Day</vt:lpstr>
      <vt:lpstr>Gearing Up For Election Day</vt:lpstr>
      <vt:lpstr>Gearing Up For Election Day</vt:lpstr>
      <vt:lpstr>Gearing Up For Election Day</vt:lpstr>
      <vt:lpstr>Election Day!</vt:lpstr>
      <vt:lpstr>Election Day</vt:lpstr>
      <vt:lpstr>Election Day</vt:lpstr>
      <vt:lpstr>Election Day</vt:lpstr>
      <vt:lpstr>Election Day</vt:lpstr>
      <vt:lpstr>Election Day</vt:lpstr>
      <vt:lpstr>Election Day</vt:lpstr>
      <vt:lpstr>Election Day</vt:lpstr>
      <vt:lpstr>Election Day</vt:lpstr>
      <vt:lpstr>Election Day **</vt:lpstr>
      <vt:lpstr>Election Day</vt:lpstr>
      <vt:lpstr>Election Day</vt:lpstr>
      <vt:lpstr>Provisional Ballots</vt:lpstr>
      <vt:lpstr>Provisional Ballots</vt:lpstr>
      <vt:lpstr>Provisional Ballots **</vt:lpstr>
      <vt:lpstr>Provisional Ballots</vt:lpstr>
      <vt:lpstr>Canvass and Recounts</vt:lpstr>
      <vt:lpstr>Canvass and Recounts</vt:lpstr>
      <vt:lpstr>Canvass and Recounts</vt:lpstr>
      <vt:lpstr>Canvass and Recounts</vt:lpstr>
      <vt:lpstr>Canvass and Recounts</vt:lpstr>
      <vt:lpstr>Canvass and Recounts</vt:lpstr>
      <vt:lpstr>Canvass and Recounts **</vt:lpstr>
      <vt:lpstr>Canvass and Recounts</vt:lpstr>
      <vt:lpstr>What’s Next? **</vt:lpstr>
      <vt:lpstr>What’s Next? ** </vt:lpstr>
      <vt:lpstr>Questions?</vt:lpstr>
      <vt:lpstr>END OF MODULE 03.</vt:lpstr>
      <vt:lpstr>Denise Williams  dwilliams@masbo.com (406) 461-3659  Nicole Thuotte nthuotte@mt.gov (406) 444-4524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Elections</dc:title>
  <dc:creator>Thuotte, Nicole</dc:creator>
  <cp:lastModifiedBy> </cp:lastModifiedBy>
  <cp:revision>134</cp:revision>
  <dcterms:created xsi:type="dcterms:W3CDTF">2020-11-25T21:33:03Z</dcterms:created>
  <dcterms:modified xsi:type="dcterms:W3CDTF">2020-12-15T18:08:37Z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