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89" r:id="rId6"/>
    <p:sldId id="274" r:id="rId7"/>
    <p:sldId id="275" r:id="rId8"/>
    <p:sldId id="273" r:id="rId9"/>
    <p:sldId id="277" r:id="rId10"/>
    <p:sldId id="290" r:id="rId11"/>
    <p:sldId id="291" r:id="rId12"/>
    <p:sldId id="292" r:id="rId13"/>
    <p:sldId id="276" r:id="rId14"/>
    <p:sldId id="259" r:id="rId15"/>
    <p:sldId id="260" r:id="rId16"/>
    <p:sldId id="262" r:id="rId17"/>
    <p:sldId id="264" r:id="rId18"/>
    <p:sldId id="285" r:id="rId19"/>
    <p:sldId id="286" r:id="rId20"/>
    <p:sldId id="287" r:id="rId21"/>
    <p:sldId id="288" r:id="rId22"/>
    <p:sldId id="282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Williams" initials="DW" lastIdx="0" clrIdx="0">
    <p:extLst>
      <p:ext uri="{19B8F6BF-5375-455C-9EA6-DF929625EA0E}">
        <p15:presenceInfo xmlns:p15="http://schemas.microsoft.com/office/powerpoint/2012/main" userId="Denis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988B-E24C-48DA-9291-C44F611B1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917D8-1944-4581-B848-955507574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C0C99-1D65-4F5E-A8BE-0C24648D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A1C03-D5CE-406F-81D6-A6882010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04E7C-9CFE-41F3-A86C-95E29077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2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859D-9F3E-4CDD-A15E-020F37B11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145E4-8361-48CF-A771-9FAD68552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530B0-9219-47D2-B3E4-05FDE8F7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23925-3CB6-4443-B094-8D11AFC5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16660-404B-41C0-871A-6EC38AA2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7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142F0-9217-4F0B-B123-8FC00CCED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573B8-D054-4B06-A941-A81AC633B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5E944-E83B-463B-B9E5-E324CE23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80894-C102-4313-917F-346FE306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F09E2-A381-414B-9BE9-5A819150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4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56F9-31F8-4D8E-AF8A-E5661EB9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68FF6-DFF4-40F0-90E0-5F5C6CA2B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D98CC-DA7C-4274-854F-8C3020C2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21111-CC8F-4120-827A-0AC6F8C9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40F30-B9C9-4BDA-9DF4-6BEF7260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2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C60-963D-4A13-BF71-42B48FA6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F32C-F437-4FD3-A768-77B7267DE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CFB4A-FE02-4A74-BD73-E16166B2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5DFAE-450F-436C-882D-E3C854C8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5ECEE-E3C7-4422-8791-46912F16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1967-2EEC-461B-9551-9C8B37CA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0B638-D41F-4033-9A01-5C7D8B2DF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047F-1BAB-4922-8E48-07774EDAD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1F77F-467C-416C-BE03-4C48C7BA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79C5D-79F4-469F-ADA3-B9B79804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ABA1C-5C13-4F5F-A5CC-F2D9354B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8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8EF2-4657-4975-A320-97DC1B0C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E8AA4-829A-4EE1-92D9-08FEED02D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93DB8-F816-4853-9853-9733D236E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E892C-C6D6-4246-AC18-C42372B6C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DF2F2-3377-46E8-9B22-7CD16A54C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8A3548-11E8-4CBE-85F3-31CBAB6D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0D213-9331-49DA-B37D-53B5DADA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2B797-0421-412D-A7D0-608A12D5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6807-2DC0-43E4-9845-7EC57977A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43ABD-244B-4789-B8FF-5FF82D0A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11F05-AA95-4F83-9075-D040A0F0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83628-DFBD-4DD3-B3D3-93409CA7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F0591-83BA-49DD-9E6C-CE3B929D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B82E9-85D7-4780-B3AC-2D6E7CF5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D4528-E771-4C08-9C15-1B3EAEEA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0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EBBB-E769-439B-89BB-4EED2F2F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584A8-2686-4B18-91D9-E08C75F04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D1540-46A0-49FD-AFE5-AB06CB67B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6BD0C-9961-419D-ABBF-F6AECB6B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3B2CD-8046-40E2-AF48-3FEC4365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2062E-EBC9-41C5-860A-9333A7A6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3626-3018-4FC1-8F21-3A369FE7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FFE63-A137-4C50-8A92-2CB9262A5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0DE95-F65C-46B4-AE5C-20C152B7F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CC38D-6B87-49DF-936C-10FC48A4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33656-44B9-4984-876C-18BF3668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7380A-39EA-4C62-B4ED-372D8F051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2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CFFAB-0547-467C-84A3-0D6EE0D8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0F2DD-FAF4-446B-BD7B-0CA600D89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B34C7-9EF8-41C6-8DA3-6D31CDFB7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9FD6-B227-4404-84ED-E5B5F09D99E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E14EE-FF6D-43EC-9F74-3727ED101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77D4B-CF0E-444D-9EC6-D8C008752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8521-D2EC-4DE3-9EF7-FE17B58B7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9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vpeterson@mt.gov" TargetMode="External"/><Relationship Id="rId2" Type="http://schemas.openxmlformats.org/officeDocument/2006/relationships/hyperlink" Target="http://opi.mt.gov/Portals/182/Page%20Files/School%20Accreditation/TEAMS/TEAMSSecurityForm.pdf?ver=2018-07-13-163527-14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zietz@mt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bo.com/i4a/pages/index.cfm?pageid=335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bo.com/i4a/pages/index.cfm?pageid=335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rules.org/gateway/RuleNo.asp?RN=10%2E20%2E10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rules.org/gateway/RuleNo.asp?RN=10%2E10%2E5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4FE14-41E9-423A-B85A-53D645A9C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38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MASBO Regional Meetings</a:t>
            </a:r>
            <a:br>
              <a:rPr lang="en-US" sz="4400" b="1" dirty="0"/>
            </a:br>
            <a:r>
              <a:rPr lang="en-US" sz="4400" b="1" dirty="0"/>
              <a:t>September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6169A-C1A0-41D1-87AD-E91A45377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461" y="3602037"/>
            <a:ext cx="9581321" cy="301079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Steve Hamel</a:t>
            </a:r>
            <a:r>
              <a:rPr lang="en-US" sz="2600" dirty="0"/>
              <a:t>, Interim Services/Trainer			406-431-0124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Marie Roach</a:t>
            </a:r>
            <a:r>
              <a:rPr lang="en-US" sz="2600" dirty="0"/>
              <a:t>, Association Services Coordinator		406-461-8804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600" b="1" dirty="0"/>
              <a:t>Denise Williams</a:t>
            </a:r>
            <a:r>
              <a:rPr lang="en-US" sz="2600" dirty="0"/>
              <a:t>, Executive Director			406-461-3659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15 @ 10:30 a.m. – Region 1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17 @ 10:30 a.m. – Regions 2 &amp; 4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September 18 @ 10:30 a.m. – Regions 3, 5 &amp; 6	</a:t>
            </a:r>
          </a:p>
        </p:txBody>
      </p:sp>
    </p:spTree>
    <p:extLst>
      <p:ext uri="{BB962C8B-B14F-4D97-AF65-F5344CB8AC3E}">
        <p14:creationId xmlns:p14="http://schemas.microsoft.com/office/powerpoint/2010/main" val="4182948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0CE1-F456-4EED-A8A5-9BB2929C6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828"/>
          </a:xfrm>
        </p:spPr>
        <p:txBody>
          <a:bodyPr/>
          <a:lstStyle/>
          <a:p>
            <a:pPr algn="ctr"/>
            <a:r>
              <a:rPr lang="en-US" dirty="0"/>
              <a:t>Submitting corrections to TFS in MAEFAIRS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0BFD4-9E71-4FE2-A3F2-9395CD6B2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4880823"/>
          </a:xfrm>
        </p:spPr>
        <p:txBody>
          <a:bodyPr/>
          <a:lstStyle/>
          <a:p>
            <a:r>
              <a:rPr lang="en-US" dirty="0"/>
              <a:t>Print pages that will need to be corrected</a:t>
            </a:r>
          </a:p>
          <a:p>
            <a:r>
              <a:rPr lang="en-US" dirty="0"/>
              <a:t>Draw a single line through any amounts that need to be changed.</a:t>
            </a:r>
          </a:p>
          <a:p>
            <a:pPr lvl="1"/>
            <a:r>
              <a:rPr lang="en-US" dirty="0"/>
              <a:t>Write in correct numbers adjacent to the amounts that need to be changed.</a:t>
            </a:r>
          </a:p>
          <a:p>
            <a:pPr lvl="1"/>
            <a:r>
              <a:rPr lang="en-US" dirty="0"/>
              <a:t>Sign and date each page that has adjustments.</a:t>
            </a:r>
          </a:p>
          <a:p>
            <a:endParaRPr lang="en-US" dirty="0"/>
          </a:p>
          <a:p>
            <a:r>
              <a:rPr lang="en-US" dirty="0"/>
              <a:t>Send to Renee Richter at the OPI:</a:t>
            </a:r>
          </a:p>
          <a:p>
            <a:pPr lvl="1"/>
            <a:r>
              <a:rPr lang="en-US" dirty="0"/>
              <a:t>Scan and email Richter.Renee@mt.gov (best)</a:t>
            </a:r>
          </a:p>
          <a:p>
            <a:pPr lvl="1"/>
            <a:r>
              <a:rPr lang="en-US" dirty="0"/>
              <a:t>Fax 444-0509 (ok, sure)</a:t>
            </a:r>
          </a:p>
          <a:p>
            <a:pPr lvl="1"/>
            <a:r>
              <a:rPr lang="en-US" dirty="0"/>
              <a:t>Snail Mail  (</a:t>
            </a:r>
            <a:r>
              <a:rPr lang="en-US" dirty="0" err="1"/>
              <a:t>nuff</a:t>
            </a:r>
            <a:r>
              <a:rPr lang="en-US" dirty="0"/>
              <a:t> said)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0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51F9D5-C42A-4654-BF0B-C9CA7786C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304" y="261677"/>
            <a:ext cx="5433392" cy="618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57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99420C-6B9B-4FBE-9C74-B32A22AFA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251969"/>
            <a:ext cx="6258798" cy="635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6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D326D-1791-4602-9988-76B09F993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Compensation Expenditure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023B3B-E4CB-4393-B7FD-648C17FF9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2019-2020 Salary and benefit report for each employee.</a:t>
            </a:r>
          </a:p>
          <a:p>
            <a:r>
              <a:rPr lang="en-US" dirty="0"/>
              <a:t>The report is part of MAEFAIRS.</a:t>
            </a:r>
          </a:p>
          <a:p>
            <a:r>
              <a:rPr lang="en-US" dirty="0"/>
              <a:t>Due </a:t>
            </a:r>
            <a:r>
              <a:rPr lang="en-US" b="1" dirty="0"/>
              <a:t>December 10, 2020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Works in conjunction with the 2019-2020 TEAMS report.</a:t>
            </a:r>
          </a:p>
          <a:p>
            <a:pPr lvl="1"/>
            <a:r>
              <a:rPr lang="en-US" dirty="0"/>
              <a:t>Make sure you have a TEAMS log in and have the correct user roles.</a:t>
            </a:r>
          </a:p>
          <a:p>
            <a:pPr lvl="1"/>
            <a:r>
              <a:rPr lang="en-US" dirty="0"/>
              <a:t>Needed to create/research State Employee Identifier numbers for each employee.</a:t>
            </a:r>
          </a:p>
          <a:p>
            <a:pPr lvl="1"/>
            <a:r>
              <a:rPr lang="en-US" dirty="0">
                <a:hlinkClick r:id="rId2"/>
              </a:rPr>
              <a:t>TEAMS SECURITY FORM </a:t>
            </a:r>
            <a:endParaRPr lang="en-US" dirty="0"/>
          </a:p>
          <a:p>
            <a:pPr lvl="1"/>
            <a:r>
              <a:rPr lang="en-US" u="sng" dirty="0">
                <a:hlinkClick r:id="rId3"/>
              </a:rPr>
              <a:t>Linda </a:t>
            </a:r>
            <a:r>
              <a:rPr lang="en-US" u="sng" dirty="0" err="1">
                <a:hlinkClick r:id="rId3"/>
              </a:rPr>
              <a:t>Vrooman</a:t>
            </a:r>
            <a:r>
              <a:rPr lang="en-US" u="sng" dirty="0">
                <a:hlinkClick r:id="rId3"/>
              </a:rPr>
              <a:t> Peterson</a:t>
            </a:r>
            <a:r>
              <a:rPr lang="en-US" dirty="0"/>
              <a:t>, Division Administrator, 406.444.5726</a:t>
            </a:r>
          </a:p>
          <a:p>
            <a:pPr lvl="1"/>
            <a:r>
              <a:rPr lang="en-US" u="sng" dirty="0">
                <a:hlinkClick r:id="rId4"/>
              </a:rPr>
              <a:t>Amber </a:t>
            </a:r>
            <a:r>
              <a:rPr lang="en-US" u="sng" dirty="0" err="1">
                <a:hlinkClick r:id="rId4"/>
              </a:rPr>
              <a:t>Zietz</a:t>
            </a:r>
            <a:r>
              <a:rPr lang="en-US" dirty="0"/>
              <a:t>, Administrative Specialist, 406.444.1852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Renee Richter of the OPI will be conducting a detailed ZOOM presentation on this topic in Mid-October, the specific date has yet to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92675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F3A28-DB3B-4BC6-B818-D0B721D4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272361"/>
            <a:ext cx="10515600" cy="102635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MASBO News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08AFD-0E1A-47B5-AF1C-F8290566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12"/>
            <a:ext cx="10515600" cy="5380383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1600" b="1" dirty="0"/>
              <a:t>P-Card Program</a:t>
            </a:r>
          </a:p>
          <a:p>
            <a:pPr lvl="1">
              <a:lnSpc>
                <a:spcPct val="70000"/>
              </a:lnSpc>
            </a:pPr>
            <a:r>
              <a:rPr lang="en-US" sz="1600" dirty="0"/>
              <a:t>Rebate checks were mailed July 27.  Please cash asap.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rgbClr val="FF0000"/>
                </a:solidFill>
              </a:rPr>
              <a:t>IMPORTANT: </a:t>
            </a:r>
            <a:r>
              <a:rPr lang="en-US" sz="1600" dirty="0"/>
              <a:t>Monthly payments must get to BMO in &lt;27 days.  BMO wont give an annual rebate to </a:t>
            </a:r>
            <a:r>
              <a:rPr lang="en-US" sz="1600"/>
              <a:t>districts with a  </a:t>
            </a:r>
            <a:r>
              <a:rPr lang="en-US" sz="1600" dirty="0"/>
              <a:t>monthly payment average &gt;27  days at the end of the rebate year (April </a:t>
            </a:r>
            <a:r>
              <a:rPr lang="en-US" sz="1600"/>
              <a:t>2020-March 2021.)</a:t>
            </a:r>
            <a:endParaRPr lang="en-US" sz="1600" dirty="0"/>
          </a:p>
          <a:p>
            <a:pPr lvl="1">
              <a:lnSpc>
                <a:spcPct val="70000"/>
              </a:lnSpc>
            </a:pPr>
            <a:r>
              <a:rPr lang="en-US" sz="1600" dirty="0"/>
              <a:t>Contact your bank or County Treasurer to set up ACH Pull or ACH Push and help get your payment to BMO faster!</a:t>
            </a:r>
            <a:endParaRPr lang="en-US" sz="1600" b="1" dirty="0"/>
          </a:p>
          <a:p>
            <a:pPr marL="0" indent="0">
              <a:lnSpc>
                <a:spcPct val="70000"/>
              </a:lnSpc>
              <a:buNone/>
            </a:pPr>
            <a:endParaRPr lang="en-US" sz="16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1" dirty="0"/>
              <a:t>2021 Membership Directory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Please email Marie a current picture.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Printed MASBO Membership Directory will be free to our members this year.  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Pre-Order thru the link on masbo.com home page.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Directories will be mailed starting in late October.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600" b="1" dirty="0"/>
              <a:t>MASBO website – new look</a:t>
            </a:r>
          </a:p>
          <a:p>
            <a:pPr lvl="1"/>
            <a:r>
              <a:rPr lang="en-US" sz="1600" dirty="0"/>
              <a:t>This fall the MASBO website will be updated. </a:t>
            </a:r>
          </a:p>
          <a:p>
            <a:pPr lvl="1">
              <a:lnSpc>
                <a:spcPct val="50000"/>
              </a:lnSpc>
            </a:pPr>
            <a:r>
              <a:rPr lang="en-US" sz="1600" dirty="0"/>
              <a:t>Items will be found in the same tabs to make the transition as easy as possible.</a:t>
            </a:r>
          </a:p>
          <a:p>
            <a:pPr marL="457200" lvl="1" indent="0">
              <a:lnSpc>
                <a:spcPct val="50000"/>
              </a:lnSpc>
              <a:buNone/>
            </a:pPr>
            <a:r>
              <a:rPr lang="en-US" sz="1600" dirty="0"/>
              <a:t> 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US" sz="1600" dirty="0"/>
          </a:p>
          <a:p>
            <a:pPr marL="0" indent="0">
              <a:lnSpc>
                <a:spcPct val="50000"/>
              </a:lnSpc>
              <a:spcAft>
                <a:spcPts val="600"/>
              </a:spcAft>
              <a:buNone/>
            </a:pPr>
            <a:r>
              <a:rPr lang="en-US" sz="1600" b="1" dirty="0"/>
              <a:t>Credit Card Payments to MASBO</a:t>
            </a:r>
          </a:p>
          <a:p>
            <a:pPr lvl="1">
              <a:lnSpc>
                <a:spcPct val="50000"/>
              </a:lnSpc>
            </a:pPr>
            <a:r>
              <a:rPr lang="en-US" sz="1600" dirty="0"/>
              <a:t>Members can pay QB invoices online now.  No more phone calls for credit card payments!</a:t>
            </a:r>
          </a:p>
        </p:txBody>
      </p:sp>
    </p:spTree>
    <p:extLst>
      <p:ext uri="{BB962C8B-B14F-4D97-AF65-F5344CB8AC3E}">
        <p14:creationId xmlns:p14="http://schemas.microsoft.com/office/powerpoint/2010/main" val="289684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FE74-A0CB-456B-9FAA-5CD1E995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Update on MASBO Fall Conference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4F31-8FC9-4DF5-AD6E-1C834A864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Scheduled for November 2 – 3, 2020 in Helena</a:t>
            </a:r>
          </a:p>
          <a:p>
            <a:pPr marL="0" indent="0">
              <a:buNone/>
            </a:pPr>
            <a:r>
              <a:rPr lang="en-US" dirty="0"/>
              <a:t>Abbreviated conference format (like summer conference, only smaller)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COVID-19 rules may limit participation to 50 or less</a:t>
            </a:r>
          </a:p>
          <a:p>
            <a:pPr marL="0" indent="0">
              <a:buNone/>
            </a:pPr>
            <a:r>
              <a:rPr lang="en-US" dirty="0"/>
              <a:t>We may postpone until November 2021</a:t>
            </a:r>
          </a:p>
          <a:p>
            <a:pPr marL="0" indent="0">
              <a:buNone/>
            </a:pPr>
            <a:r>
              <a:rPr lang="en-US" dirty="0"/>
              <a:t>Zoom workshops:</a:t>
            </a:r>
          </a:p>
          <a:p>
            <a:pPr marL="0" indent="0">
              <a:buNone/>
            </a:pPr>
            <a:r>
              <a:rPr lang="en-US" dirty="0"/>
              <a:t>	Technology</a:t>
            </a:r>
          </a:p>
          <a:p>
            <a:pPr marL="0" indent="0">
              <a:buNone/>
            </a:pPr>
            <a:r>
              <a:rPr lang="en-US" dirty="0"/>
              <a:t>	Elections</a:t>
            </a:r>
          </a:p>
        </p:txBody>
      </p:sp>
    </p:spTree>
    <p:extLst>
      <p:ext uri="{BB962C8B-B14F-4D97-AF65-F5344CB8AC3E}">
        <p14:creationId xmlns:p14="http://schemas.microsoft.com/office/powerpoint/2010/main" val="291289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Montana Conference of Education Leadership (MCEL)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4"/>
            <a:ext cx="10515600" cy="5160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October 15 – 16, 2020 - Virtual Conference format</a:t>
            </a:r>
          </a:p>
          <a:p>
            <a:pPr marL="0" indent="0">
              <a:buNone/>
            </a:pPr>
            <a:r>
              <a:rPr lang="en-US" sz="3000" dirty="0"/>
              <a:t>Opening session – candidates forum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All candidates were invited; these responded they will participate: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Steve Bullock		Kathleen Williams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Mike Cooney		Greg Gianforte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Elsie </a:t>
            </a:r>
            <a:r>
              <a:rPr lang="en-US" dirty="0" err="1"/>
              <a:t>Arntzen</a:t>
            </a:r>
            <a:r>
              <a:rPr lang="en-US" dirty="0"/>
              <a:t>		Kevin </a:t>
            </a:r>
            <a:r>
              <a:rPr lang="en-US" dirty="0" err="1"/>
              <a:t>Leatherbarrow</a:t>
            </a:r>
            <a:r>
              <a:rPr lang="en-US" dirty="0"/>
              <a:t>	Melissa Romano</a:t>
            </a:r>
            <a:r>
              <a:rPr lang="en-US" sz="2600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Clinic Sessions – 3 one-hour sessions; 4 choices each hour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/>
              <a:t>MASBO Tract:</a:t>
            </a:r>
          </a:p>
          <a:p>
            <a:r>
              <a:rPr lang="en-US" dirty="0"/>
              <a:t>Best Practices for Managing District Credit Cards</a:t>
            </a:r>
          </a:p>
          <a:p>
            <a:r>
              <a:rPr lang="en-US" dirty="0"/>
              <a:t>Review of Funding During the Pandemic</a:t>
            </a:r>
          </a:p>
          <a:p>
            <a:r>
              <a:rPr lang="en-US" dirty="0"/>
              <a:t>Crowdfunding Best Practices for K-12 School Business Officials</a:t>
            </a:r>
          </a:p>
          <a:p>
            <a:r>
              <a:rPr lang="en-US" dirty="0"/>
              <a:t>Best Practices for Planning and Managing School District Budgets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59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FY2020 Audits</a:t>
            </a:r>
          </a:p>
          <a:p>
            <a:pPr marL="0" indent="0">
              <a:buNone/>
            </a:pPr>
            <a:r>
              <a:rPr lang="en-US" dirty="0"/>
              <a:t>Found at opi.mt.gov/School Finance/Auditing/Information to Auditors</a:t>
            </a:r>
          </a:p>
          <a:p>
            <a:pPr marL="0" indent="0">
              <a:buNone/>
            </a:pPr>
            <a:r>
              <a:rPr lang="en-US" dirty="0"/>
              <a:t>Purpose:</a:t>
            </a:r>
          </a:p>
          <a:p>
            <a:r>
              <a:rPr lang="en-US" dirty="0"/>
              <a:t>To provide auditors with general information and updates on issues that affect FY2020 school audits</a:t>
            </a:r>
          </a:p>
          <a:p>
            <a:r>
              <a:rPr lang="en-US" dirty="0"/>
              <a:t>List special items OPI wants auditors to review for compliance with state law and administrative rules</a:t>
            </a:r>
          </a:p>
          <a:p>
            <a:r>
              <a:rPr lang="en-US" dirty="0"/>
              <a:t>Remind auditors to use the Enrollment Schedule</a:t>
            </a:r>
          </a:p>
        </p:txBody>
      </p:sp>
    </p:spTree>
    <p:extLst>
      <p:ext uri="{BB962C8B-B14F-4D97-AF65-F5344CB8AC3E}">
        <p14:creationId xmlns:p14="http://schemas.microsoft.com/office/powerpoint/2010/main" val="263487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Other Supplemental Information – School Year 2019-2020</a:t>
            </a:r>
          </a:p>
          <a:p>
            <a:r>
              <a:rPr lang="en-US" dirty="0"/>
              <a:t>Enrollment / ANB Schedule (Appendix A)</a:t>
            </a:r>
          </a:p>
          <a:p>
            <a:pPr lvl="1"/>
            <a:r>
              <a:rPr lang="en-US" dirty="0"/>
              <a:t>Compares district records to MAEFAIRS</a:t>
            </a:r>
          </a:p>
          <a:p>
            <a:r>
              <a:rPr lang="en-US" dirty="0"/>
              <a:t>Aggregate Hours Schedule (Appendix B)</a:t>
            </a:r>
          </a:p>
          <a:p>
            <a:pPr lvl="1"/>
            <a:r>
              <a:rPr lang="en-US" sz="2600" dirty="0"/>
              <a:t>Using the school calendar</a:t>
            </a:r>
          </a:p>
          <a:p>
            <a:pPr lvl="1"/>
            <a:r>
              <a:rPr lang="en-US" sz="2600" dirty="0"/>
              <a:t>For grades K-3, 4-6, 7-8 and 9-12:</a:t>
            </a:r>
          </a:p>
          <a:p>
            <a:pPr lvl="2"/>
            <a:r>
              <a:rPr lang="en-US" sz="2400" dirty="0"/>
              <a:t>July 1, 2019 – March 15, 2020 (pre-closure period)</a:t>
            </a:r>
          </a:p>
          <a:p>
            <a:pPr lvl="2"/>
            <a:r>
              <a:rPr lang="en-US" sz="2400" dirty="0"/>
              <a:t>March 16, 2019 – May 6, 2020 (aggregate hours requirement waived)</a:t>
            </a:r>
          </a:p>
          <a:p>
            <a:pPr lvl="2"/>
            <a:r>
              <a:rPr lang="en-US" sz="2400" dirty="0"/>
              <a:t>May 7, 2020 – end of the school year (board resolution on path used to finish out school year)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6CF458-B692-4F2C-869B-1F2E26E5C7A6}"/>
              </a:ext>
            </a:extLst>
          </p:cNvPr>
          <p:cNvSpPr txBox="1"/>
          <p:nvPr/>
        </p:nvSpPr>
        <p:spPr>
          <a:xfrm>
            <a:off x="7624693" y="3513408"/>
            <a:ext cx="388268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444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Has anyone done this?  What documentation did you have for the auditor?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1CB1A6C-F4C0-4039-8753-530B3D0041D2}"/>
              </a:ext>
            </a:extLst>
          </p:cNvPr>
          <p:cNvCxnSpPr/>
          <p:nvPr/>
        </p:nvCxnSpPr>
        <p:spPr>
          <a:xfrm flipH="1">
            <a:off x="6652591" y="4041913"/>
            <a:ext cx="940905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092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Management Discussion &amp; Analysis – add these items</a:t>
            </a:r>
          </a:p>
          <a:p>
            <a:r>
              <a:rPr lang="en-US" dirty="0"/>
              <a:t>Was your district assessed as High Risk or as Watch status based on your FY2019 audit? If so . . . </a:t>
            </a:r>
          </a:p>
          <a:p>
            <a:pPr lvl="1"/>
            <a:r>
              <a:rPr lang="en-US" sz="2800" dirty="0"/>
              <a:t>state ramifications that resulted from the assessment, and</a:t>
            </a:r>
          </a:p>
          <a:p>
            <a:pPr lvl="1"/>
            <a:r>
              <a:rPr lang="en-US" sz="2800" dirty="0"/>
              <a:t>state what progress has been made since the assessment</a:t>
            </a:r>
          </a:p>
          <a:p>
            <a:r>
              <a:rPr lang="en-US" dirty="0"/>
              <a:t>Disclose any changes in key personnel or accounting software changes since the FY2019 audit</a:t>
            </a:r>
          </a:p>
        </p:txBody>
      </p:sp>
    </p:spTree>
    <p:extLst>
      <p:ext uri="{BB962C8B-B14F-4D97-AF65-F5344CB8AC3E}">
        <p14:creationId xmlns:p14="http://schemas.microsoft.com/office/powerpoint/2010/main" val="420045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621D-D54A-49B7-ADF5-9BD0F800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560"/>
            <a:ext cx="10515600" cy="587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Power Point Posted on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FC65A-D0F9-4515-B221-3A617723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HOW TO FIND IT??</a:t>
            </a:r>
          </a:p>
          <a:p>
            <a:pPr algn="ctr"/>
            <a:endParaRPr lang="en-US" dirty="0">
              <a:hlinkClick r:id="rId2"/>
            </a:endParaRPr>
          </a:p>
          <a:p>
            <a:pPr algn="ctr"/>
            <a:r>
              <a:rPr lang="en-US" dirty="0">
                <a:hlinkClick r:id="rId2"/>
              </a:rPr>
              <a:t>Write this down!!</a:t>
            </a:r>
          </a:p>
          <a:p>
            <a:endParaRPr lang="en-US" dirty="0">
              <a:hlinkClick r:id="rId2"/>
            </a:endParaRPr>
          </a:p>
          <a:p>
            <a:r>
              <a:rPr lang="en-US" dirty="0"/>
              <a:t>MASBO.COM</a:t>
            </a:r>
          </a:p>
          <a:p>
            <a:pPr lvl="1"/>
            <a:r>
              <a:rPr lang="en-US" dirty="0"/>
              <a:t>RESOURCES</a:t>
            </a:r>
          </a:p>
          <a:p>
            <a:pPr lvl="2"/>
            <a:r>
              <a:rPr lang="en-US" dirty="0"/>
              <a:t>CONFERENCES</a:t>
            </a:r>
          </a:p>
          <a:p>
            <a:pPr lvl="3"/>
            <a:r>
              <a:rPr lang="en-US" dirty="0"/>
              <a:t>MASBO ZOOM PRESENTATION SEPT 2020</a:t>
            </a:r>
          </a:p>
          <a:p>
            <a:pPr marL="1371600" lvl="3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38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Corrective Action Plan Requirements</a:t>
            </a:r>
          </a:p>
          <a:p>
            <a:pPr marL="0" indent="0">
              <a:buNone/>
            </a:pPr>
            <a:r>
              <a:rPr lang="en-US" dirty="0"/>
              <a:t>Responses to audit findings must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Person responsible to complete the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timeline of actions to be taken with specific dates of expected completion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Specific actions to be taken by the responsible person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Type E Bus Analysis – provide cost analysis to auditor</a:t>
            </a:r>
          </a:p>
        </p:txBody>
      </p:sp>
    </p:spTree>
    <p:extLst>
      <p:ext uri="{BB962C8B-B14F-4D97-AF65-F5344CB8AC3E}">
        <p14:creationId xmlns:p14="http://schemas.microsoft.com/office/powerpoint/2010/main" val="3508013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21AB-4A5E-4E05-84BB-FA10C054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Letter to Auditors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F984-04E1-4D45-B26D-214EBA04C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Other items OPI is asking auditors to review:</a:t>
            </a:r>
          </a:p>
          <a:p>
            <a:pPr lvl="1"/>
            <a:r>
              <a:rPr lang="en-US" sz="2800" dirty="0"/>
              <a:t>Debt Service Fund (50) operating reserve</a:t>
            </a:r>
          </a:p>
          <a:p>
            <a:pPr lvl="1"/>
            <a:r>
              <a:rPr lang="en-US" sz="2800" dirty="0"/>
              <a:t>Notice of Intent to Increase Non-Voted Levies</a:t>
            </a:r>
          </a:p>
          <a:p>
            <a:pPr lvl="1"/>
            <a:r>
              <a:rPr lang="en-US" sz="2800" dirty="0"/>
              <a:t>Transportation Fund (10) – ensure levy was not increased to compensate for loss of the transportation block grant</a:t>
            </a:r>
          </a:p>
        </p:txBody>
      </p:sp>
    </p:spTree>
    <p:extLst>
      <p:ext uri="{BB962C8B-B14F-4D97-AF65-F5344CB8AC3E}">
        <p14:creationId xmlns:p14="http://schemas.microsoft.com/office/powerpoint/2010/main" val="103151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621D-D54A-49B7-ADF5-9BD0F800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560"/>
            <a:ext cx="10515600" cy="587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Power Point Posted on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FC65A-D0F9-4515-B221-3A617723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241"/>
            <a:ext cx="10515600" cy="496072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HOW TO FIND IT??</a:t>
            </a:r>
          </a:p>
          <a:p>
            <a:endParaRPr lang="en-US" dirty="0">
              <a:hlinkClick r:id="rId2"/>
            </a:endParaRPr>
          </a:p>
          <a:p>
            <a:r>
              <a:rPr lang="en-US" dirty="0"/>
              <a:t>MASBO.COM</a:t>
            </a:r>
          </a:p>
          <a:p>
            <a:pPr lvl="1"/>
            <a:r>
              <a:rPr lang="en-US" dirty="0"/>
              <a:t>RESOURCES</a:t>
            </a:r>
          </a:p>
          <a:p>
            <a:pPr lvl="2"/>
            <a:r>
              <a:rPr lang="en-US" dirty="0"/>
              <a:t>CONFERENCES</a:t>
            </a:r>
          </a:p>
          <a:p>
            <a:pPr lvl="3"/>
            <a:r>
              <a:rPr lang="en-US" dirty="0"/>
              <a:t>MASBO ZOOM PRESENTATION SEPTEMBER 2020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46C6-21DA-448C-A6F8-81F5466A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37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MASBO Regional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9DD0F-AEEC-4236-811C-1E97372E7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4598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u="sng" dirty="0"/>
              <a:t>Important Dates and Deadlines</a:t>
            </a:r>
            <a:r>
              <a:rPr lang="en-US" sz="3200" dirty="0"/>
              <a:t> (led by Steve Hamel)</a:t>
            </a:r>
          </a:p>
          <a:p>
            <a:r>
              <a:rPr lang="en-US" dirty="0"/>
              <a:t>October 5, 2020 Enrollment Counts</a:t>
            </a:r>
          </a:p>
          <a:p>
            <a:r>
              <a:rPr lang="en-US" dirty="0"/>
              <a:t>Grants that end September 30</a:t>
            </a:r>
          </a:p>
          <a:p>
            <a:r>
              <a:rPr lang="en-US" dirty="0"/>
              <a:t>Pupil Transportation</a:t>
            </a:r>
          </a:p>
          <a:p>
            <a:r>
              <a:rPr lang="en-US" dirty="0"/>
              <a:t>Submitting corrections to TFS in MAEFAIRS</a:t>
            </a:r>
          </a:p>
          <a:p>
            <a:r>
              <a:rPr lang="en-US" dirty="0"/>
              <a:t>Compensation Expenditure Report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3200" b="1" u="sng" dirty="0"/>
              <a:t>MASBO News</a:t>
            </a:r>
            <a:r>
              <a:rPr lang="en-US" sz="3200" dirty="0"/>
              <a:t> (led by Marie Roach)</a:t>
            </a:r>
          </a:p>
          <a:p>
            <a:r>
              <a:rPr lang="en-US" dirty="0"/>
              <a:t>P-card rebate checks</a:t>
            </a:r>
          </a:p>
          <a:p>
            <a:r>
              <a:rPr lang="en-US" dirty="0"/>
              <a:t>MASBO 2021 Membership Directory</a:t>
            </a:r>
          </a:p>
          <a:p>
            <a:r>
              <a:rPr lang="en-US" dirty="0"/>
              <a:t>New and improved website</a:t>
            </a:r>
          </a:p>
          <a:p>
            <a:r>
              <a:rPr lang="en-US" dirty="0"/>
              <a:t>MASBO can now accept credit card payments thru QuickBooks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3200" b="1" u="sng" dirty="0"/>
              <a:t>Legislative and Other </a:t>
            </a:r>
            <a:r>
              <a:rPr lang="en-US" sz="3200" dirty="0"/>
              <a:t>(led by Denise Williams)</a:t>
            </a:r>
          </a:p>
          <a:p>
            <a:r>
              <a:rPr lang="en-US" dirty="0"/>
              <a:t>Update on Fall Conference</a:t>
            </a:r>
          </a:p>
          <a:p>
            <a:r>
              <a:rPr lang="en-US" dirty="0"/>
              <a:t>MCEL</a:t>
            </a:r>
          </a:p>
          <a:p>
            <a:r>
              <a:rPr lang="en-US" dirty="0"/>
              <a:t>OPI Letter to Auditors</a:t>
            </a:r>
          </a:p>
        </p:txBody>
      </p:sp>
    </p:spTree>
    <p:extLst>
      <p:ext uri="{BB962C8B-B14F-4D97-AF65-F5344CB8AC3E}">
        <p14:creationId xmlns:p14="http://schemas.microsoft.com/office/powerpoint/2010/main" val="169583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F7A4-70AC-4264-9FE2-C203E88E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October 5, 2020 Enrollment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F1969-49AF-46DE-AA03-41CC1054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TIPS</a:t>
            </a:r>
          </a:p>
          <a:p>
            <a:r>
              <a:rPr lang="en-US" dirty="0"/>
              <a:t>Watch for communication from OPI</a:t>
            </a:r>
          </a:p>
          <a:p>
            <a:pPr lvl="1"/>
            <a:r>
              <a:rPr lang="en-US" dirty="0"/>
              <a:t>ANB Count Information</a:t>
            </a:r>
          </a:p>
          <a:p>
            <a:pPr lvl="1"/>
            <a:r>
              <a:rPr lang="en-US" dirty="0"/>
              <a:t>Student Count for ANB Instructions</a:t>
            </a:r>
          </a:p>
          <a:p>
            <a:pPr>
              <a:spcBef>
                <a:spcPts val="1200"/>
              </a:spcBef>
            </a:pPr>
            <a:r>
              <a:rPr lang="en-US" dirty="0"/>
              <a:t>Coordinate with staff responsible for AIM data</a:t>
            </a:r>
          </a:p>
          <a:p>
            <a:pPr lvl="1"/>
            <a:r>
              <a:rPr lang="en-US" dirty="0"/>
              <a:t>Usually building secretaries, but could be other staff . . . even you</a:t>
            </a:r>
          </a:p>
          <a:p>
            <a:pPr lvl="2"/>
            <a:r>
              <a:rPr lang="en-US" dirty="0"/>
              <a:t>Develop procedures and controls to make sure the count is correct.</a:t>
            </a:r>
          </a:p>
          <a:p>
            <a:pPr lvl="1"/>
            <a:r>
              <a:rPr lang="en-US" dirty="0"/>
              <a:t>Data in AIM must be correct before importing into MAEFAIRS</a:t>
            </a:r>
          </a:p>
          <a:p>
            <a:pPr>
              <a:spcBef>
                <a:spcPts val="1200"/>
              </a:spcBef>
            </a:pPr>
            <a:r>
              <a:rPr lang="en-US" dirty="0"/>
              <a:t>Do some test runs prior to the count date</a:t>
            </a:r>
          </a:p>
          <a:p>
            <a:pPr lvl="1"/>
            <a:r>
              <a:rPr lang="en-US" dirty="0"/>
              <a:t>Import AIM info into MAEFAIRS and run reports to check for accuracy</a:t>
            </a:r>
          </a:p>
          <a:p>
            <a:pPr lvl="1"/>
            <a:r>
              <a:rPr lang="en-US" dirty="0"/>
              <a:t>Make sure to run and submit after October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871F8-64D4-4F08-9429-D1B9E574129E}"/>
              </a:ext>
            </a:extLst>
          </p:cNvPr>
          <p:cNvSpPr txBox="1"/>
          <p:nvPr/>
        </p:nvSpPr>
        <p:spPr>
          <a:xfrm>
            <a:off x="6302326" y="2697481"/>
            <a:ext cx="544419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You can find these on the OPI website: Leadership/School Finance/Student Count for ANB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93D87A-6E58-420E-A9CD-35312FADBBDC}"/>
              </a:ext>
            </a:extLst>
          </p:cNvPr>
          <p:cNvCxnSpPr/>
          <p:nvPr/>
        </p:nvCxnSpPr>
        <p:spPr>
          <a:xfrm flipH="1">
            <a:off x="5739618" y="3052689"/>
            <a:ext cx="562708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3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F7A4-70AC-4264-9FE2-C203E88E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October 5, 2020 Enrollment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F1969-49AF-46DE-AA03-41CC1054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/>
              <a:t>TIPS – </a:t>
            </a:r>
            <a:r>
              <a:rPr lang="en-US" sz="3200" dirty="0"/>
              <a:t>special items to check</a:t>
            </a:r>
          </a:p>
          <a:p>
            <a:r>
              <a:rPr lang="en-US" dirty="0"/>
              <a:t>Students enrolled but absent more than 11 days up to and including count date</a:t>
            </a:r>
          </a:p>
          <a:p>
            <a:pPr lvl="1"/>
            <a:r>
              <a:rPr lang="en-US" dirty="0"/>
              <a:t>Don’t include in the enrollment count</a:t>
            </a:r>
          </a:p>
          <a:p>
            <a:pPr lvl="1"/>
            <a:r>
              <a:rPr lang="en-US" dirty="0">
                <a:hlinkClick r:id="rId2"/>
              </a:rPr>
              <a:t>ARM 10.20.102(11)</a:t>
            </a:r>
            <a:r>
              <a:rPr lang="en-US" dirty="0"/>
              <a:t> Exceptions due to extenuating circumstances should be communicated to OPI </a:t>
            </a:r>
            <a:r>
              <a:rPr lang="en-US" b="1" i="1" u="sng" dirty="0"/>
              <a:t>prior to the count date</a:t>
            </a:r>
          </a:p>
          <a:p>
            <a:r>
              <a:rPr lang="en-US" dirty="0"/>
              <a:t>Students identified as American Indian</a:t>
            </a:r>
          </a:p>
          <a:p>
            <a:pPr lvl="1"/>
            <a:r>
              <a:rPr lang="en-US" dirty="0"/>
              <a:t>Used to calculate the Student Achievement Gap payment for FY2022 GF budget</a:t>
            </a:r>
          </a:p>
          <a:p>
            <a:pPr lvl="1"/>
            <a:r>
              <a:rPr lang="en-US" dirty="0"/>
              <a:t>Run special report in MAEFAIRS and check for accuracy</a:t>
            </a:r>
          </a:p>
          <a:p>
            <a:r>
              <a:rPr lang="en-US" dirty="0"/>
              <a:t>Overlaps</a:t>
            </a:r>
          </a:p>
          <a:p>
            <a:pPr lvl="1"/>
            <a:r>
              <a:rPr lang="en-US" dirty="0"/>
              <a:t>AIM identifies students enrolled in more than one district</a:t>
            </a:r>
          </a:p>
          <a:p>
            <a:pPr lvl="1"/>
            <a:r>
              <a:rPr lang="en-US" dirty="0"/>
              <a:t>Usually students transferring from one district to another on or near the count date</a:t>
            </a:r>
          </a:p>
        </p:txBody>
      </p:sp>
    </p:spTree>
    <p:extLst>
      <p:ext uri="{BB962C8B-B14F-4D97-AF65-F5344CB8AC3E}">
        <p14:creationId xmlns:p14="http://schemas.microsoft.com/office/powerpoint/2010/main" val="207059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6BB7-286E-4C24-890C-65D9FA4C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that end September 30,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DC044-F645-4A6E-A557-F4EC80F59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A1A88D-589B-422E-9DE3-B85B129DF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2449"/>
              </p:ext>
            </p:extLst>
          </p:nvPr>
        </p:nvGraphicFramePr>
        <p:xfrm>
          <a:off x="172279" y="1825626"/>
          <a:ext cx="5194851" cy="4351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4851">
                  <a:extLst>
                    <a:ext uri="{9D8B030D-6E8A-4147-A177-3AD203B41FA5}">
                      <a16:colId xmlns:a16="http://schemas.microsoft.com/office/drawing/2014/main" val="1426997719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Part B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Regional CSPD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Preschool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IDEA, Part D: MTSS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A, Improving Basic Programs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A, Schoolwide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C, Migrant Education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Part D, Neglected &amp; Delinquent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School Support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479106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B5D89D-8532-4F9B-A94D-B3BF05B76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30425"/>
              </p:ext>
            </p:extLst>
          </p:nvPr>
        </p:nvGraphicFramePr>
        <p:xfrm>
          <a:off x="5751443" y="1825624"/>
          <a:ext cx="6268278" cy="4351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8278">
                  <a:extLst>
                    <a:ext uri="{9D8B030D-6E8A-4147-A177-3AD203B41FA5}">
                      <a16:colId xmlns:a16="http://schemas.microsoft.com/office/drawing/2014/main" val="1426997719"/>
                    </a:ext>
                  </a:extLst>
                </a:gridCol>
              </a:tblGrid>
              <a:tr h="43513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I, Targeted Support &amp; Improvement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A, Improving Teacher Quality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A, Improving Teacher Quality (state level)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II, Part B, Math Science Partnerships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III, Part A, English Language Acquisition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III, Part A, Emergency Immigrant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IV-A, Student Support &amp; Academic Enrichment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VI, Part B, Rural Low Income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Title X, Part C, McKinney-Vento Homeless Education</a:t>
                      </a:r>
                      <a:endParaRPr lang="en-US" sz="2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479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30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49F3D-EB07-4785-A553-C04CD973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>
            <a:normAutofit/>
          </a:bodyPr>
          <a:lstStyle/>
          <a:p>
            <a:r>
              <a:rPr lang="en-US" dirty="0"/>
              <a:t>Grants that end September 30,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B3728B-422E-4519-BDFA-4A55C98A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September 30 – last day to obligate funds</a:t>
            </a:r>
          </a:p>
          <a:p>
            <a:pPr marL="0" indent="0" algn="ctr">
              <a:buNone/>
            </a:pPr>
            <a:r>
              <a:rPr lang="en-US" sz="3200" dirty="0"/>
              <a:t>October 31 – last day to liquidate funds</a:t>
            </a:r>
          </a:p>
          <a:p>
            <a:pPr marL="0" indent="0" algn="ctr">
              <a:buNone/>
            </a:pPr>
            <a:r>
              <a:rPr lang="en-US" sz="3200" dirty="0"/>
              <a:t>November 10 – final expenditure report is due</a:t>
            </a:r>
          </a:p>
        </p:txBody>
      </p:sp>
    </p:spTree>
    <p:extLst>
      <p:ext uri="{BB962C8B-B14F-4D97-AF65-F5344CB8AC3E}">
        <p14:creationId xmlns:p14="http://schemas.microsoft.com/office/powerpoint/2010/main" val="36547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87EC-73DF-4863-9F2C-DB39A5F9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Pupil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D3F27-CC80-4D18-86F1-C00873DAC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October 1, 2020</a:t>
            </a:r>
          </a:p>
          <a:p>
            <a:pPr marL="0" indent="0">
              <a:buNone/>
            </a:pPr>
            <a:r>
              <a:rPr lang="en-US" dirty="0"/>
              <a:t>TR-4 Individual Transportation Contract – county superintendent verifies and approves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November 1, 2020</a:t>
            </a:r>
          </a:p>
          <a:p>
            <a:pPr marL="0" indent="0">
              <a:buNone/>
            </a:pPr>
            <a:r>
              <a:rPr lang="en-US" dirty="0"/>
              <a:t>TR-1 Bus Routes – district submits in OPI Pupil Transportation System</a:t>
            </a:r>
          </a:p>
          <a:p>
            <a:pPr marL="0" indent="0">
              <a:buNone/>
            </a:pPr>
            <a:r>
              <a:rPr lang="en-US" dirty="0"/>
              <a:t>	Board Chair must sign so plan ahead</a:t>
            </a:r>
          </a:p>
          <a:p>
            <a:pPr marL="0" indent="0">
              <a:buNone/>
            </a:pPr>
            <a:r>
              <a:rPr lang="en-US" dirty="0"/>
              <a:t>	Keep a paper copy for Auditor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November 10, 2020</a:t>
            </a:r>
          </a:p>
          <a:p>
            <a:pPr marL="0" indent="0">
              <a:buNone/>
            </a:pPr>
            <a:r>
              <a:rPr lang="en-US" dirty="0"/>
              <a:t>TR-1 Bus Routes – county superintendent verifies/approves</a:t>
            </a:r>
          </a:p>
        </p:txBody>
      </p:sp>
    </p:spTree>
    <p:extLst>
      <p:ext uri="{BB962C8B-B14F-4D97-AF65-F5344CB8AC3E}">
        <p14:creationId xmlns:p14="http://schemas.microsoft.com/office/powerpoint/2010/main" val="215600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7E97-52E7-4D27-80E5-78327961C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corrections to TFS in MAEFAIRS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E9378B-2353-4A57-8A4C-0263CDA9B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Administrative Rules of Montana (ARM) </a:t>
            </a:r>
            <a:r>
              <a:rPr lang="en-US" sz="3200" dirty="0">
                <a:hlinkClick r:id="rId2"/>
              </a:rPr>
              <a:t>10.10.504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(6) Material revisions to the annual trustees' financial summary submitted by </a:t>
            </a:r>
            <a:r>
              <a:rPr lang="en-US" b="1" dirty="0"/>
              <a:t>December 10 </a:t>
            </a:r>
            <a:r>
              <a:rPr lang="en-US" dirty="0"/>
              <a:t>shall be accepted, limited to the following types of adjustments:</a:t>
            </a:r>
          </a:p>
          <a:p>
            <a:pPr marL="457200" lvl="1" indent="0">
              <a:buNone/>
            </a:pPr>
            <a:r>
              <a:rPr lang="en-US" sz="2800" dirty="0"/>
              <a:t>(a) coding revisions between revenue or expenditure line items providing no change occurs in the fund balance of budgeted funds; and</a:t>
            </a:r>
          </a:p>
          <a:p>
            <a:pPr marL="457200" lvl="1" indent="0">
              <a:buNone/>
            </a:pPr>
            <a:r>
              <a:rPr lang="en-US" sz="2800" dirty="0"/>
              <a:t>(b) revisions in balance sheet accounts provided no change occurs in the fund balance of budgeted funds.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200" dirty="0"/>
              <a:t>DON’T EVEN THINK ABOUT MAKING CORRECTIONS THAT WILL ALTER THE FUND BALANCE OF A BUDGETED FUND!!!!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8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1603</Words>
  <Application>Microsoft Office PowerPoint</Application>
  <PresentationFormat>Widescreen</PresentationFormat>
  <Paragraphs>214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MASBO Regional Meetings September 2020</vt:lpstr>
      <vt:lpstr>Power Point Posted on Website</vt:lpstr>
      <vt:lpstr>MASBO Regional Meetings</vt:lpstr>
      <vt:lpstr>October 5, 2020 Enrollment Counts</vt:lpstr>
      <vt:lpstr>October 5, 2020 Enrollment Counts</vt:lpstr>
      <vt:lpstr>Grants that end September 30, 2020</vt:lpstr>
      <vt:lpstr>Grants that end September 30, 2020</vt:lpstr>
      <vt:lpstr>Pupil Transportation</vt:lpstr>
      <vt:lpstr>Submitting corrections to TFS in MAEFAIRS</vt:lpstr>
      <vt:lpstr>Submitting corrections to TFS in MAEFAIRS</vt:lpstr>
      <vt:lpstr>PowerPoint Presentation</vt:lpstr>
      <vt:lpstr>PowerPoint Presentation</vt:lpstr>
      <vt:lpstr>Compensation Expenditure Report</vt:lpstr>
      <vt:lpstr>MASBO News</vt:lpstr>
      <vt:lpstr>Update on MASBO Fall Conference</vt:lpstr>
      <vt:lpstr>Montana Conference of Education Leadership (MCEL)</vt:lpstr>
      <vt:lpstr>OPI Letter to Auditors</vt:lpstr>
      <vt:lpstr>OPI Letter to Auditors</vt:lpstr>
      <vt:lpstr>OPI Letter to Auditors</vt:lpstr>
      <vt:lpstr>OPI Letter to Auditors</vt:lpstr>
      <vt:lpstr>OPI Letter to Auditors</vt:lpstr>
      <vt:lpstr>Power Point Posted on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MASBO Regional Meetings July 2020</dc:title>
  <dc:creator>Denise Williams</dc:creator>
  <cp:lastModifiedBy>Marie Roach</cp:lastModifiedBy>
  <cp:revision>95</cp:revision>
  <cp:lastPrinted>2020-07-27T13:42:53Z</cp:lastPrinted>
  <dcterms:created xsi:type="dcterms:W3CDTF">2020-07-25T12:36:02Z</dcterms:created>
  <dcterms:modified xsi:type="dcterms:W3CDTF">2020-09-17T14:21:36Z</dcterms:modified>
</cp:coreProperties>
</file>