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7" r:id="rId4"/>
    <p:sldId id="258" r:id="rId5"/>
    <p:sldId id="288" r:id="rId6"/>
    <p:sldId id="290" r:id="rId7"/>
    <p:sldId id="291" r:id="rId8"/>
    <p:sldId id="287" r:id="rId9"/>
    <p:sldId id="285" r:id="rId10"/>
    <p:sldId id="294" r:id="rId11"/>
    <p:sldId id="286" r:id="rId12"/>
    <p:sldId id="296" r:id="rId13"/>
    <p:sldId id="295" r:id="rId14"/>
    <p:sldId id="297" r:id="rId15"/>
    <p:sldId id="292" r:id="rId16"/>
    <p:sldId id="293" r:id="rId17"/>
    <p:sldId id="298" r:id="rId18"/>
    <p:sldId id="300" r:id="rId19"/>
    <p:sldId id="302" r:id="rId20"/>
    <p:sldId id="303"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ise Williams" initials="DW" lastIdx="0" clrIdx="0">
    <p:extLst>
      <p:ext uri="{19B8F6BF-5375-455C-9EA6-DF929625EA0E}">
        <p15:presenceInfo xmlns:p15="http://schemas.microsoft.com/office/powerpoint/2012/main" userId="Denise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66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72" d="100"/>
          <a:sy n="72"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7988B-E24C-48DA-9291-C44F611B18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A917D8-1944-4581-B848-955507574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0C0C99-1D65-4F5E-A8BE-0C24648D7CCD}"/>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5" name="Footer Placeholder 4">
            <a:extLst>
              <a:ext uri="{FF2B5EF4-FFF2-40B4-BE49-F238E27FC236}">
                <a16:creationId xmlns:a16="http://schemas.microsoft.com/office/drawing/2014/main" id="{0CFA1C03-D5CE-406F-81D6-A688201083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D04E7C-9CFE-41F3-A86C-95E29077C509}"/>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250752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2859D-9F3E-4CDD-A15E-020F37B11B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C145E4-8361-48CF-A771-9FAD68552D3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3530B0-9219-47D2-B3E4-05FDE8F786E5}"/>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5" name="Footer Placeholder 4">
            <a:extLst>
              <a:ext uri="{FF2B5EF4-FFF2-40B4-BE49-F238E27FC236}">
                <a16:creationId xmlns:a16="http://schemas.microsoft.com/office/drawing/2014/main" id="{21323925-3CB6-4443-B094-8D11AFC5BA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316660-404B-41C0-871A-6EC38AA24F56}"/>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240057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5142F0-9217-4F0B-B123-8FC00CCEDB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4573B8-D054-4B06-A941-A81AC633B3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5E944-E83B-463B-B9E5-E324CE236FA5}"/>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5" name="Footer Placeholder 4">
            <a:extLst>
              <a:ext uri="{FF2B5EF4-FFF2-40B4-BE49-F238E27FC236}">
                <a16:creationId xmlns:a16="http://schemas.microsoft.com/office/drawing/2014/main" id="{28E80894-C102-4313-917F-346FE3064C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F09E2-A381-414B-9BE9-5A81915038D9}"/>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3849142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56F9-31F8-4D8E-AF8A-E5661EB96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C68FF6-DFF4-40F0-90E0-5F5C6CA2BE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6D98CC-DA7C-4274-854F-8C3020C2D57A}"/>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5" name="Footer Placeholder 4">
            <a:extLst>
              <a:ext uri="{FF2B5EF4-FFF2-40B4-BE49-F238E27FC236}">
                <a16:creationId xmlns:a16="http://schemas.microsoft.com/office/drawing/2014/main" id="{C4521111-CC8F-4120-827A-0AC6F8C9F9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B40F30-B9C9-4BDA-9DF4-6BEF7260D590}"/>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200642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7DC60-963D-4A13-BF71-42B48FA60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6CF32C-F437-4FD3-A768-77B7267DE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0CFB4A-FE02-4A74-BD73-E16166B2E80A}"/>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5" name="Footer Placeholder 4">
            <a:extLst>
              <a:ext uri="{FF2B5EF4-FFF2-40B4-BE49-F238E27FC236}">
                <a16:creationId xmlns:a16="http://schemas.microsoft.com/office/drawing/2014/main" id="{0F25DFAE-450F-436C-882D-E3C854C82B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75ECEE-E3C7-4422-8791-46912F169981}"/>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3839746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01967-2EEC-461B-9551-9C8B37CA4E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F0B638-D41F-4033-9A01-5C7D8B2DF6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2E047F-1BAB-4922-8E48-07774EDAD50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61F77F-467C-416C-BE03-4C48C7BA7B72}"/>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6" name="Footer Placeholder 5">
            <a:extLst>
              <a:ext uri="{FF2B5EF4-FFF2-40B4-BE49-F238E27FC236}">
                <a16:creationId xmlns:a16="http://schemas.microsoft.com/office/drawing/2014/main" id="{1D679C5D-79F4-469F-ADA3-B9B7980427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EABA1C-5C13-4F5F-A5CC-F2D9354BD131}"/>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4095887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58EF2-4657-4975-A320-97DC1B0CCC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5E8AA4-829A-4EE1-92D9-08FEED02D3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D93DB8-F816-4853-9853-9733D236E9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EE892C-C6D6-4246-AC18-C42372B6CB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ADDF2F2-3377-46E8-9B22-7CD16A54C3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8A3548-11E8-4CBE-85F3-31CBAB6D3BBC}"/>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8" name="Footer Placeholder 7">
            <a:extLst>
              <a:ext uri="{FF2B5EF4-FFF2-40B4-BE49-F238E27FC236}">
                <a16:creationId xmlns:a16="http://schemas.microsoft.com/office/drawing/2014/main" id="{4750D213-9331-49DA-B37D-53B5DADA54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02B797-0421-412D-A7D0-608A12D56311}"/>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1723185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96807-2DC0-43E4-9845-7EC57977A7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A43ABD-244B-4789-B8FF-5FF82D0A2BD6}"/>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4" name="Footer Placeholder 3">
            <a:extLst>
              <a:ext uri="{FF2B5EF4-FFF2-40B4-BE49-F238E27FC236}">
                <a16:creationId xmlns:a16="http://schemas.microsoft.com/office/drawing/2014/main" id="{0C611F05-AA95-4F83-9075-D040A0F0B3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183628-DFBD-4DD3-B3D3-93409CA7AFF3}"/>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3780659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8F0591-83BA-49DD-9E6C-CE3B929DF6A0}"/>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3" name="Footer Placeholder 2">
            <a:extLst>
              <a:ext uri="{FF2B5EF4-FFF2-40B4-BE49-F238E27FC236}">
                <a16:creationId xmlns:a16="http://schemas.microsoft.com/office/drawing/2014/main" id="{FC6B82E9-85D7-4780-B3AC-2D6E7CF59D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AD4528-E771-4C08-9C15-1B3EAEEA12C9}"/>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2435202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EBBB-E769-439B-89BB-4EED2F2F31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584A8-2686-4B18-91D9-E08C75F04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FD1540-46A0-49FD-AFE5-AB06CB67B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26BD0C-9961-419D-ABBF-F6AECB6B88EC}"/>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6" name="Footer Placeholder 5">
            <a:extLst>
              <a:ext uri="{FF2B5EF4-FFF2-40B4-BE49-F238E27FC236}">
                <a16:creationId xmlns:a16="http://schemas.microsoft.com/office/drawing/2014/main" id="{BFC3B2CD-8046-40E2-AF48-3FEC43652B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92062E-EBC9-41C5-860A-9333A7A617F7}"/>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1224060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23626-3018-4FC1-8F21-3A369FE7A6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DFFE63-A137-4C50-8A92-2CB9262A5A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E0DE95-F65C-46B4-AE5C-20C152B7FC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7CC38D-6B87-49DF-936C-10FC48A49132}"/>
              </a:ext>
            </a:extLst>
          </p:cNvPr>
          <p:cNvSpPr>
            <a:spLocks noGrp="1"/>
          </p:cNvSpPr>
          <p:nvPr>
            <p:ph type="dt" sz="half" idx="10"/>
          </p:nvPr>
        </p:nvSpPr>
        <p:spPr/>
        <p:txBody>
          <a:bodyPr/>
          <a:lstStyle/>
          <a:p>
            <a:fld id="{9A4B9FD6-B227-4404-84ED-E5B5F09D99E5}" type="datetimeFigureOut">
              <a:rPr lang="en-US" smtClean="0"/>
              <a:t>12/8/2020</a:t>
            </a:fld>
            <a:endParaRPr lang="en-US"/>
          </a:p>
        </p:txBody>
      </p:sp>
      <p:sp>
        <p:nvSpPr>
          <p:cNvPr id="6" name="Footer Placeholder 5">
            <a:extLst>
              <a:ext uri="{FF2B5EF4-FFF2-40B4-BE49-F238E27FC236}">
                <a16:creationId xmlns:a16="http://schemas.microsoft.com/office/drawing/2014/main" id="{CF033656-44B9-4984-876C-18BF366824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17380A-39EA-4C62-B4ED-372D8F051D9C}"/>
              </a:ext>
            </a:extLst>
          </p:cNvPr>
          <p:cNvSpPr>
            <a:spLocks noGrp="1"/>
          </p:cNvSpPr>
          <p:nvPr>
            <p:ph type="sldNum" sz="quarter" idx="12"/>
          </p:nvPr>
        </p:nvSpPr>
        <p:spPr/>
        <p:txBody>
          <a:bodyPr/>
          <a:lstStyle/>
          <a:p>
            <a:fld id="{748E8521-D2EC-4DE3-9EF7-FE17B58B76E4}" type="slidenum">
              <a:rPr lang="en-US" smtClean="0"/>
              <a:t>‹#›</a:t>
            </a:fld>
            <a:endParaRPr lang="en-US"/>
          </a:p>
        </p:txBody>
      </p:sp>
    </p:spTree>
    <p:extLst>
      <p:ext uri="{BB962C8B-B14F-4D97-AF65-F5344CB8AC3E}">
        <p14:creationId xmlns:p14="http://schemas.microsoft.com/office/powerpoint/2010/main" val="2916023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1CFFAB-0547-467C-84A3-0D6EE0D88C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60F2DD-FAF4-446B-BD7B-0CA600D89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AB34C7-9EF8-41C6-8DA3-6D31CDFB79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9FD6-B227-4404-84ED-E5B5F09D99E5}" type="datetimeFigureOut">
              <a:rPr lang="en-US" smtClean="0"/>
              <a:t>12/8/2020</a:t>
            </a:fld>
            <a:endParaRPr lang="en-US"/>
          </a:p>
        </p:txBody>
      </p:sp>
      <p:sp>
        <p:nvSpPr>
          <p:cNvPr id="5" name="Footer Placeholder 4">
            <a:extLst>
              <a:ext uri="{FF2B5EF4-FFF2-40B4-BE49-F238E27FC236}">
                <a16:creationId xmlns:a16="http://schemas.microsoft.com/office/drawing/2014/main" id="{3D9E14EE-FF6D-43EC-9F74-3727ED1017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177D4B-CF0E-444D-9EC6-D8C008752C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E8521-D2EC-4DE3-9EF7-FE17B58B76E4}" type="slidenum">
              <a:rPr lang="en-US" smtClean="0"/>
              <a:t>‹#›</a:t>
            </a:fld>
            <a:endParaRPr lang="en-US"/>
          </a:p>
        </p:txBody>
      </p:sp>
    </p:spTree>
    <p:extLst>
      <p:ext uri="{BB962C8B-B14F-4D97-AF65-F5344CB8AC3E}">
        <p14:creationId xmlns:p14="http://schemas.microsoft.com/office/powerpoint/2010/main" val="2851296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klcpa.com/wp-content/uploads/2020/08/Form-W-2-Reporting-FFCRA-Infographic_V2.pdf" TargetMode="External"/><Relationship Id="rId2" Type="http://schemas.openxmlformats.org/officeDocument/2006/relationships/hyperlink" Target="https://www.irs.gov/irb/2020-31_IRB#NOT-2020-5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opi.mt.gov/Portals/182/Page%20Files/School%20Finance/Accounting/Guidance%20and%20Manuals/FY%202021/GovernorsCOVID_Relief_Fund_Transportation.pdf?ver=2020-08-05-094817-713" TargetMode="External"/><Relationship Id="rId2" Type="http://schemas.openxmlformats.org/officeDocument/2006/relationships/hyperlink" Target="http://opi.mt.gov/LinkClick.aspx?fileticket=usi3pi51NS8%3d&amp;portalid=182" TargetMode="External"/><Relationship Id="rId1" Type="http://schemas.openxmlformats.org/officeDocument/2006/relationships/slideLayout" Target="../slideLayouts/slideLayout2.xml"/><Relationship Id="rId4" Type="http://schemas.openxmlformats.org/officeDocument/2006/relationships/hyperlink" Target="http://opi.mt.gov/Portals/182/Page%20Files/School%20Finance/Accounting/Guidance%20and%20Manuals/FY%202021/GovernorsCOVID_Relief_Fund_Technology2.pdf?ver=2020-11-23-081056-91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masbo.com/i4a/pages/index.cfm?pageid=335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sbo.com" TargetMode="External"/><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rs.gov/pub/irs-pdf/i1099msc.pdf" TargetMode="External"/><Relationship Id="rId2" Type="http://schemas.openxmlformats.org/officeDocument/2006/relationships/hyperlink" Target="https://www.irs.gov/pub/irs-pdf/fw9.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rs.gov/pub/irs-pdf/iw2w3.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FE14-41E9-423A-B85A-53D645A9CCAA}"/>
              </a:ext>
            </a:extLst>
          </p:cNvPr>
          <p:cNvSpPr>
            <a:spLocks noGrp="1"/>
          </p:cNvSpPr>
          <p:nvPr>
            <p:ph type="ctrTitle"/>
          </p:nvPr>
        </p:nvSpPr>
        <p:spPr>
          <a:xfrm>
            <a:off x="1524000" y="1122363"/>
            <a:ext cx="9144000" cy="1673846"/>
          </a:xfrm>
          <a:solidFill>
            <a:srgbClr val="FF0000"/>
          </a:solidFill>
        </p:spPr>
        <p:txBody>
          <a:bodyPr>
            <a:normAutofit/>
          </a:bodyPr>
          <a:lstStyle/>
          <a:p>
            <a:pPr>
              <a:lnSpc>
                <a:spcPct val="100000"/>
              </a:lnSpc>
            </a:pPr>
            <a:r>
              <a:rPr lang="en-US" sz="4400" b="1"/>
              <a:t>MASBO Regional Meetings</a:t>
            </a:r>
            <a:br>
              <a:rPr lang="en-US" sz="4400" b="1"/>
            </a:br>
            <a:r>
              <a:rPr lang="en-US" sz="4400" b="1"/>
              <a:t>December 2020</a:t>
            </a:r>
            <a:endParaRPr lang="en-US" sz="4400" b="1" dirty="0"/>
          </a:p>
        </p:txBody>
      </p:sp>
      <p:sp>
        <p:nvSpPr>
          <p:cNvPr id="3" name="Subtitle 2">
            <a:extLst>
              <a:ext uri="{FF2B5EF4-FFF2-40B4-BE49-F238E27FC236}">
                <a16:creationId xmlns:a16="http://schemas.microsoft.com/office/drawing/2014/main" id="{5816169A-C1A0-41D1-87AD-E91A4537765C}"/>
              </a:ext>
            </a:extLst>
          </p:cNvPr>
          <p:cNvSpPr>
            <a:spLocks noGrp="1"/>
          </p:cNvSpPr>
          <p:nvPr>
            <p:ph type="subTitle" idx="1"/>
          </p:nvPr>
        </p:nvSpPr>
        <p:spPr>
          <a:xfrm>
            <a:off x="1285461" y="3602037"/>
            <a:ext cx="9581321" cy="3010798"/>
          </a:xfrm>
          <a:solidFill>
            <a:srgbClr val="00FF00"/>
          </a:solidFill>
        </p:spPr>
        <p:txBody>
          <a:bodyPr>
            <a:normAutofit/>
          </a:bodyPr>
          <a:lstStyle/>
          <a:p>
            <a:pPr algn="l">
              <a:lnSpc>
                <a:spcPct val="100000"/>
              </a:lnSpc>
              <a:spcBef>
                <a:spcPts val="0"/>
              </a:spcBef>
              <a:spcAft>
                <a:spcPts val="300"/>
              </a:spcAft>
            </a:pPr>
            <a:r>
              <a:rPr lang="en-US" sz="2600" b="1"/>
              <a:t>Steve Hamel</a:t>
            </a:r>
            <a:r>
              <a:rPr lang="en-US" sz="2600"/>
              <a:t>, Interim Services/Trainer			406-431-0124</a:t>
            </a:r>
          </a:p>
          <a:p>
            <a:pPr algn="l">
              <a:lnSpc>
                <a:spcPct val="100000"/>
              </a:lnSpc>
              <a:spcBef>
                <a:spcPts val="0"/>
              </a:spcBef>
              <a:spcAft>
                <a:spcPts val="300"/>
              </a:spcAft>
            </a:pPr>
            <a:r>
              <a:rPr lang="en-US" sz="2600" b="1"/>
              <a:t>Marie Roach</a:t>
            </a:r>
            <a:r>
              <a:rPr lang="en-US" sz="2600"/>
              <a:t>, Association Services Coordinator		406-461-8804</a:t>
            </a:r>
          </a:p>
          <a:p>
            <a:pPr algn="l">
              <a:lnSpc>
                <a:spcPct val="100000"/>
              </a:lnSpc>
              <a:spcBef>
                <a:spcPts val="0"/>
              </a:spcBef>
              <a:spcAft>
                <a:spcPts val="300"/>
              </a:spcAft>
            </a:pPr>
            <a:r>
              <a:rPr lang="en-US" sz="2600" b="1"/>
              <a:t>Denise Williams</a:t>
            </a:r>
            <a:r>
              <a:rPr lang="en-US" sz="2600"/>
              <a:t>, Executive Director			406-461-3659</a:t>
            </a:r>
          </a:p>
          <a:p>
            <a:pPr algn="l">
              <a:lnSpc>
                <a:spcPct val="100000"/>
              </a:lnSpc>
              <a:spcBef>
                <a:spcPts val="0"/>
              </a:spcBef>
            </a:pPr>
            <a:endParaRPr lang="en-US"/>
          </a:p>
          <a:p>
            <a:pPr algn="l">
              <a:lnSpc>
                <a:spcPct val="100000"/>
              </a:lnSpc>
              <a:spcBef>
                <a:spcPts val="0"/>
              </a:spcBef>
            </a:pPr>
            <a:r>
              <a:rPr lang="en-US"/>
              <a:t>December 8 @ 2:00 p.m.</a:t>
            </a:r>
          </a:p>
          <a:p>
            <a:pPr algn="l">
              <a:lnSpc>
                <a:spcPct val="100000"/>
              </a:lnSpc>
              <a:spcBef>
                <a:spcPts val="0"/>
              </a:spcBef>
            </a:pPr>
            <a:r>
              <a:rPr lang="en-US"/>
              <a:t> --OR-- 	</a:t>
            </a:r>
          </a:p>
          <a:p>
            <a:pPr algn="l">
              <a:lnSpc>
                <a:spcPct val="100000"/>
              </a:lnSpc>
              <a:spcBef>
                <a:spcPts val="0"/>
              </a:spcBef>
            </a:pPr>
            <a:r>
              <a:rPr lang="en-US"/>
              <a:t>December 10 @ 10:00 a.m. 	</a:t>
            </a:r>
            <a:endParaRPr lang="en-US" dirty="0"/>
          </a:p>
        </p:txBody>
      </p:sp>
    </p:spTree>
    <p:extLst>
      <p:ext uri="{BB962C8B-B14F-4D97-AF65-F5344CB8AC3E}">
        <p14:creationId xmlns:p14="http://schemas.microsoft.com/office/powerpoint/2010/main" val="4182948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2DB05-4207-49A5-84C2-9544602C15DF}"/>
              </a:ext>
            </a:extLst>
          </p:cNvPr>
          <p:cNvSpPr>
            <a:spLocks noGrp="1"/>
          </p:cNvSpPr>
          <p:nvPr>
            <p:ph type="title"/>
          </p:nvPr>
        </p:nvSpPr>
        <p:spPr/>
        <p:txBody>
          <a:bodyPr>
            <a:normAutofit/>
          </a:bodyPr>
          <a:lstStyle/>
          <a:p>
            <a:r>
              <a:rPr lang="en-US" sz="4000" dirty="0"/>
              <a:t>2020 Form W-2 Wage &amp; Tax Statement</a:t>
            </a:r>
          </a:p>
        </p:txBody>
      </p:sp>
      <p:sp>
        <p:nvSpPr>
          <p:cNvPr id="3" name="Content Placeholder 2">
            <a:extLst>
              <a:ext uri="{FF2B5EF4-FFF2-40B4-BE49-F238E27FC236}">
                <a16:creationId xmlns:a16="http://schemas.microsoft.com/office/drawing/2014/main" id="{0231E3C8-11B9-4364-BD44-8DE1774E157C}"/>
              </a:ext>
            </a:extLst>
          </p:cNvPr>
          <p:cNvSpPr>
            <a:spLocks noGrp="1"/>
          </p:cNvSpPr>
          <p:nvPr>
            <p:ph idx="1"/>
          </p:nvPr>
        </p:nvSpPr>
        <p:spPr/>
        <p:txBody>
          <a:bodyPr/>
          <a:lstStyle/>
          <a:p>
            <a:pPr marL="0" indent="0" fontAlgn="base">
              <a:buNone/>
            </a:pPr>
            <a:r>
              <a:rPr lang="en-US" dirty="0"/>
              <a:t>What to report (separately)</a:t>
            </a:r>
          </a:p>
          <a:p>
            <a:pPr fontAlgn="base"/>
            <a:r>
              <a:rPr lang="en-US" dirty="0"/>
              <a:t>Sick leave wages subject to the $511 per day limit because of care the employee required;</a:t>
            </a:r>
          </a:p>
          <a:p>
            <a:pPr fontAlgn="base"/>
            <a:r>
              <a:rPr lang="en-US" dirty="0"/>
              <a:t>Sick leave wages subject to the $200 per day limit because of care the employee provided to others; and</a:t>
            </a:r>
          </a:p>
          <a:p>
            <a:pPr fontAlgn="base"/>
            <a:r>
              <a:rPr lang="en-US" dirty="0"/>
              <a:t>Emergency family leave wages up to $200 per day and $10,000 in the aggregate</a:t>
            </a:r>
          </a:p>
          <a:p>
            <a:pPr marL="0" indent="0">
              <a:buNone/>
            </a:pPr>
            <a:r>
              <a:rPr lang="en-US" dirty="0"/>
              <a:t>See </a:t>
            </a:r>
            <a:r>
              <a:rPr lang="en-US" dirty="0">
                <a:hlinkClick r:id="rId2"/>
              </a:rPr>
              <a:t>IRS Notice 2020-54 </a:t>
            </a:r>
            <a:r>
              <a:rPr lang="en-US" dirty="0"/>
              <a:t>for more information</a:t>
            </a:r>
          </a:p>
          <a:p>
            <a:pPr marL="0" indent="0">
              <a:buNone/>
            </a:pPr>
            <a:r>
              <a:rPr lang="en-US" dirty="0"/>
              <a:t>Sample separate statement language: click </a:t>
            </a:r>
            <a:r>
              <a:rPr lang="en-US" dirty="0">
                <a:hlinkClick r:id="rId3"/>
              </a:rPr>
              <a:t>here</a:t>
            </a:r>
            <a:endParaRPr lang="en-US" dirty="0"/>
          </a:p>
        </p:txBody>
      </p:sp>
    </p:spTree>
    <p:extLst>
      <p:ext uri="{BB962C8B-B14F-4D97-AF65-F5344CB8AC3E}">
        <p14:creationId xmlns:p14="http://schemas.microsoft.com/office/powerpoint/2010/main" val="888416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71F2-46A9-46C4-87CA-DBE34519C474}"/>
              </a:ext>
            </a:extLst>
          </p:cNvPr>
          <p:cNvSpPr>
            <a:spLocks noGrp="1"/>
          </p:cNvSpPr>
          <p:nvPr>
            <p:ph type="title"/>
          </p:nvPr>
        </p:nvSpPr>
        <p:spPr/>
        <p:txBody>
          <a:bodyPr>
            <a:normAutofit/>
          </a:bodyPr>
          <a:lstStyle/>
          <a:p>
            <a:r>
              <a:rPr lang="en-US" sz="4000" dirty="0"/>
              <a:t>Governor’s Coronavirus Relief Funds (CRF)</a:t>
            </a:r>
          </a:p>
        </p:txBody>
      </p:sp>
      <p:sp>
        <p:nvSpPr>
          <p:cNvPr id="3" name="Content Placeholder 2">
            <a:extLst>
              <a:ext uri="{FF2B5EF4-FFF2-40B4-BE49-F238E27FC236}">
                <a16:creationId xmlns:a16="http://schemas.microsoft.com/office/drawing/2014/main" id="{66FB986B-F1BC-44F0-B150-D745CE5BCB86}"/>
              </a:ext>
            </a:extLst>
          </p:cNvPr>
          <p:cNvSpPr>
            <a:spLocks noGrp="1"/>
          </p:cNvSpPr>
          <p:nvPr>
            <p:ph idx="1"/>
          </p:nvPr>
        </p:nvSpPr>
        <p:spPr>
          <a:xfrm>
            <a:off x="838200" y="1825625"/>
            <a:ext cx="10515600" cy="4840218"/>
          </a:xfrm>
        </p:spPr>
        <p:txBody>
          <a:bodyPr/>
          <a:lstStyle/>
          <a:p>
            <a:pPr marL="0" indent="0" algn="ctr">
              <a:buNone/>
            </a:pPr>
            <a:r>
              <a:rPr lang="en-US" sz="3200" b="1" dirty="0">
                <a:solidFill>
                  <a:srgbClr val="FF0000"/>
                </a:solidFill>
              </a:rPr>
              <a:t>SPEND BY DECEMBER 30, 2020</a:t>
            </a:r>
          </a:p>
          <a:p>
            <a:r>
              <a:rPr lang="en-US" dirty="0">
                <a:hlinkClick r:id="rId2"/>
              </a:rPr>
              <a:t>Per-ANB payments</a:t>
            </a:r>
            <a:endParaRPr lang="en-US" dirty="0"/>
          </a:p>
          <a:p>
            <a:pPr lvl="1"/>
            <a:r>
              <a:rPr lang="en-US" dirty="0"/>
              <a:t>Round 1 in August</a:t>
            </a:r>
          </a:p>
          <a:p>
            <a:pPr lvl="1"/>
            <a:r>
              <a:rPr lang="en-US" dirty="0"/>
              <a:t>Round 2 in November (had to respond to a survey)</a:t>
            </a:r>
          </a:p>
          <a:p>
            <a:pPr lvl="1"/>
            <a:r>
              <a:rPr lang="en-US" dirty="0"/>
              <a:t>Coding: Fund X15; revenue code 7700; exp program code 770; unique PRC</a:t>
            </a:r>
          </a:p>
          <a:p>
            <a:r>
              <a:rPr lang="en-US" dirty="0">
                <a:hlinkClick r:id="rId3"/>
              </a:rPr>
              <a:t>Transportation</a:t>
            </a:r>
            <a:endParaRPr lang="en-US" dirty="0"/>
          </a:p>
          <a:p>
            <a:pPr lvl="1"/>
            <a:r>
              <a:rPr lang="en-US" dirty="0"/>
              <a:t>Paid in September; refund unspent $$ to Gov’s office</a:t>
            </a:r>
          </a:p>
          <a:p>
            <a:pPr lvl="1"/>
            <a:r>
              <a:rPr lang="en-US" dirty="0"/>
              <a:t>Coding: Fund X10; revenue code 7710; exp program code 771</a:t>
            </a:r>
          </a:p>
          <a:p>
            <a:r>
              <a:rPr lang="en-US" dirty="0">
                <a:hlinkClick r:id="rId4"/>
              </a:rPr>
              <a:t>Technology</a:t>
            </a:r>
            <a:endParaRPr lang="en-US" dirty="0"/>
          </a:p>
          <a:p>
            <a:pPr lvl="1"/>
            <a:r>
              <a:rPr lang="en-US" dirty="0"/>
              <a:t>Paid in November if you responded to survey saying you needed it</a:t>
            </a:r>
          </a:p>
          <a:p>
            <a:pPr lvl="1"/>
            <a:r>
              <a:rPr lang="en-US" dirty="0"/>
              <a:t>Coding: Fund X15; revenue code 7720; exp program code 772; unique PRC</a:t>
            </a:r>
          </a:p>
        </p:txBody>
      </p:sp>
    </p:spTree>
    <p:extLst>
      <p:ext uri="{BB962C8B-B14F-4D97-AF65-F5344CB8AC3E}">
        <p14:creationId xmlns:p14="http://schemas.microsoft.com/office/powerpoint/2010/main" val="219398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F9AB1-2352-4479-A8CD-5C1B6474F8EF}"/>
              </a:ext>
            </a:extLst>
          </p:cNvPr>
          <p:cNvSpPr>
            <a:spLocks noGrp="1"/>
          </p:cNvSpPr>
          <p:nvPr>
            <p:ph type="title"/>
          </p:nvPr>
        </p:nvSpPr>
        <p:spPr/>
        <p:txBody>
          <a:bodyPr>
            <a:normAutofit/>
          </a:bodyPr>
          <a:lstStyle/>
          <a:p>
            <a:r>
              <a:rPr lang="en-US" sz="4000" dirty="0"/>
              <a:t>Governor’s Coronavirus Relief Funds (CRF)</a:t>
            </a:r>
          </a:p>
        </p:txBody>
      </p:sp>
      <p:sp>
        <p:nvSpPr>
          <p:cNvPr id="3" name="Content Placeholder 2">
            <a:extLst>
              <a:ext uri="{FF2B5EF4-FFF2-40B4-BE49-F238E27FC236}">
                <a16:creationId xmlns:a16="http://schemas.microsoft.com/office/drawing/2014/main" id="{84F71F25-564C-4C15-8816-A2C17DB61265}"/>
              </a:ext>
            </a:extLst>
          </p:cNvPr>
          <p:cNvSpPr>
            <a:spLocks noGrp="1"/>
          </p:cNvSpPr>
          <p:nvPr>
            <p:ph idx="1"/>
          </p:nvPr>
        </p:nvSpPr>
        <p:spPr>
          <a:xfrm>
            <a:off x="887896" y="1825625"/>
            <a:ext cx="10465904" cy="4351338"/>
          </a:xfrm>
        </p:spPr>
        <p:txBody>
          <a:bodyPr>
            <a:normAutofit lnSpcReduction="10000"/>
          </a:bodyPr>
          <a:lstStyle/>
          <a:p>
            <a:pPr marL="0" indent="0" algn="ctr">
              <a:buNone/>
            </a:pPr>
            <a:r>
              <a:rPr lang="en-US" sz="3200" b="1" dirty="0">
                <a:solidFill>
                  <a:srgbClr val="FF0000"/>
                </a:solidFill>
              </a:rPr>
              <a:t>SPEND BY DECEMBER 30, 2020</a:t>
            </a:r>
          </a:p>
          <a:p>
            <a:r>
              <a:rPr lang="en-US" sz="3200" b="1" dirty="0"/>
              <a:t>Items on Back Order</a:t>
            </a:r>
          </a:p>
          <a:p>
            <a:pPr lvl="1"/>
            <a:r>
              <a:rPr lang="en-US" sz="2800" dirty="0"/>
              <a:t>Gov’s office wants items in hand and cash paid out by 12/30/2020</a:t>
            </a:r>
          </a:p>
          <a:p>
            <a:pPr lvl="1"/>
            <a:r>
              <a:rPr lang="en-US" sz="2800" dirty="0"/>
              <a:t>Contact Nancy Hall to request a waiver</a:t>
            </a:r>
          </a:p>
          <a:p>
            <a:r>
              <a:rPr lang="en-US" sz="3200" b="1" dirty="0"/>
              <a:t>Bonuses vs. hazard pay</a:t>
            </a:r>
          </a:p>
          <a:p>
            <a:pPr lvl="1"/>
            <a:r>
              <a:rPr lang="en-US" sz="2800" dirty="0"/>
              <a:t>Federal guidance says bonuses are ineligible expenses</a:t>
            </a:r>
          </a:p>
          <a:p>
            <a:pPr lvl="2"/>
            <a:r>
              <a:rPr lang="en-US" sz="2400" dirty="0"/>
              <a:t>Consider paying from a different funding source (probably not ESSER, though)</a:t>
            </a:r>
          </a:p>
          <a:p>
            <a:pPr lvl="1"/>
            <a:r>
              <a:rPr lang="en-US" sz="2800" dirty="0"/>
              <a:t>See MTSBA advice sent 12/7/2020 - this was approved by Nancy Hall</a:t>
            </a:r>
          </a:p>
          <a:p>
            <a:pPr lvl="1"/>
            <a:endParaRPr lang="en-US" dirty="0"/>
          </a:p>
        </p:txBody>
      </p:sp>
    </p:spTree>
    <p:extLst>
      <p:ext uri="{BB962C8B-B14F-4D97-AF65-F5344CB8AC3E}">
        <p14:creationId xmlns:p14="http://schemas.microsoft.com/office/powerpoint/2010/main" val="437154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F9AB1-2352-4479-A8CD-5C1B6474F8EF}"/>
              </a:ext>
            </a:extLst>
          </p:cNvPr>
          <p:cNvSpPr>
            <a:spLocks noGrp="1"/>
          </p:cNvSpPr>
          <p:nvPr>
            <p:ph type="title"/>
          </p:nvPr>
        </p:nvSpPr>
        <p:spPr/>
        <p:txBody>
          <a:bodyPr>
            <a:normAutofit/>
          </a:bodyPr>
          <a:lstStyle/>
          <a:p>
            <a:r>
              <a:rPr lang="en-US" sz="4000" dirty="0"/>
              <a:t>Governor’s Coronavirus Relief Funds (CRF)</a:t>
            </a:r>
          </a:p>
        </p:txBody>
      </p:sp>
      <p:sp>
        <p:nvSpPr>
          <p:cNvPr id="3" name="Content Placeholder 2">
            <a:extLst>
              <a:ext uri="{FF2B5EF4-FFF2-40B4-BE49-F238E27FC236}">
                <a16:creationId xmlns:a16="http://schemas.microsoft.com/office/drawing/2014/main" id="{84F71F25-564C-4C15-8816-A2C17DB61265}"/>
              </a:ext>
            </a:extLst>
          </p:cNvPr>
          <p:cNvSpPr>
            <a:spLocks noGrp="1"/>
          </p:cNvSpPr>
          <p:nvPr>
            <p:ph idx="1"/>
          </p:nvPr>
        </p:nvSpPr>
        <p:spPr>
          <a:xfrm>
            <a:off x="838200" y="1838877"/>
            <a:ext cx="10515600" cy="4787210"/>
          </a:xfrm>
        </p:spPr>
        <p:txBody>
          <a:bodyPr>
            <a:normAutofit/>
          </a:bodyPr>
          <a:lstStyle/>
          <a:p>
            <a:pPr marL="0" indent="0">
              <a:buNone/>
            </a:pPr>
            <a:r>
              <a:rPr lang="en-US" sz="3200" dirty="0"/>
              <a:t>Reporting Requirements</a:t>
            </a:r>
          </a:p>
          <a:p>
            <a:pPr lvl="1"/>
            <a:r>
              <a:rPr lang="en-US" sz="2600" dirty="0"/>
              <a:t>Still being developed by the Gov’s office</a:t>
            </a:r>
          </a:p>
          <a:p>
            <a:pPr lvl="1"/>
            <a:r>
              <a:rPr lang="en-US" sz="2600" dirty="0"/>
              <a:t>May be a simple statement filed through their “</a:t>
            </a:r>
            <a:r>
              <a:rPr lang="en-US" sz="2600" dirty="0" err="1"/>
              <a:t>Submittable</a:t>
            </a:r>
            <a:r>
              <a:rPr lang="en-US" sz="2600" dirty="0"/>
              <a:t>” program</a:t>
            </a:r>
          </a:p>
          <a:p>
            <a:pPr lvl="1"/>
            <a:r>
              <a:rPr lang="en-US" sz="2600" dirty="0"/>
              <a:t>You spent the money on COVID-related expenses</a:t>
            </a:r>
          </a:p>
          <a:p>
            <a:pPr lvl="1"/>
            <a:r>
              <a:rPr lang="en-US" sz="2600" dirty="0"/>
              <a:t>You will send back any unspent money</a:t>
            </a:r>
          </a:p>
          <a:p>
            <a:pPr marL="0" indent="0">
              <a:spcBef>
                <a:spcPts val="1200"/>
              </a:spcBef>
              <a:buNone/>
            </a:pPr>
            <a:r>
              <a:rPr lang="en-US" i="1" dirty="0"/>
              <a:t>“It will be up to the districts to have records that auditors can check to see that the funds were spent on COVID related expenditures and that is where they will have to provide documentation.”</a:t>
            </a:r>
          </a:p>
          <a:p>
            <a:pPr marL="0" indent="0" algn="ctr">
              <a:buNone/>
            </a:pPr>
            <a:endParaRPr lang="en-US" sz="1200" b="1" dirty="0">
              <a:solidFill>
                <a:srgbClr val="00FF00"/>
              </a:solidFill>
            </a:endParaRPr>
          </a:p>
          <a:p>
            <a:pPr marL="0" indent="0" algn="ctr">
              <a:spcBef>
                <a:spcPts val="600"/>
              </a:spcBef>
              <a:buNone/>
            </a:pPr>
            <a:r>
              <a:rPr lang="en-US" sz="3000" b="1" dirty="0">
                <a:solidFill>
                  <a:srgbClr val="00FF00"/>
                </a:solidFill>
              </a:rPr>
              <a:t>Might want to budget for higher audit costs</a:t>
            </a:r>
          </a:p>
        </p:txBody>
      </p:sp>
    </p:spTree>
    <p:extLst>
      <p:ext uri="{BB962C8B-B14F-4D97-AF65-F5344CB8AC3E}">
        <p14:creationId xmlns:p14="http://schemas.microsoft.com/office/powerpoint/2010/main" val="371944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B76A7E-2232-4359-9370-8F93D2A99059}"/>
              </a:ext>
            </a:extLst>
          </p:cNvPr>
          <p:cNvSpPr>
            <a:spLocks noGrp="1"/>
          </p:cNvSpPr>
          <p:nvPr>
            <p:ph type="title"/>
          </p:nvPr>
        </p:nvSpPr>
        <p:spPr>
          <a:xfrm>
            <a:off x="651307" y="893074"/>
            <a:ext cx="3377183" cy="4804755"/>
          </a:xfrm>
          <a:noFill/>
        </p:spPr>
        <p:txBody>
          <a:bodyPr vert="horz" lIns="91440" tIns="45720" rIns="91440" bIns="45720" rtlCol="0" anchor="b">
            <a:normAutofit fontScale="90000"/>
          </a:bodyPr>
          <a:lstStyle/>
          <a:p>
            <a:pPr algn="ctr"/>
            <a:r>
              <a:rPr lang="en-US" b="1" dirty="0">
                <a:solidFill>
                  <a:srgbClr val="00FF00"/>
                </a:solidFill>
              </a:rPr>
              <a:t>Bill Schiele, Stevensville Schools </a:t>
            </a:r>
            <a:br>
              <a:rPr lang="en-US" dirty="0">
                <a:solidFill>
                  <a:schemeClr val="bg1"/>
                </a:solidFill>
              </a:rPr>
            </a:br>
            <a:br>
              <a:rPr lang="en-US" dirty="0">
                <a:solidFill>
                  <a:schemeClr val="bg1"/>
                </a:solidFill>
              </a:rPr>
            </a:br>
            <a:r>
              <a:rPr lang="en-US" dirty="0">
                <a:solidFill>
                  <a:srgbClr val="FF0000"/>
                </a:solidFill>
              </a:rPr>
              <a:t>2020 Outstanding Business Official</a:t>
            </a:r>
          </a:p>
        </p:txBody>
      </p:sp>
      <p:pic>
        <p:nvPicPr>
          <p:cNvPr id="4" name="Content Placeholder 3">
            <a:extLst>
              <a:ext uri="{FF2B5EF4-FFF2-40B4-BE49-F238E27FC236}">
                <a16:creationId xmlns:a16="http://schemas.microsoft.com/office/drawing/2014/main" id="{B25A2D10-EDAA-4C0D-9499-3EE1EF80F59E}"/>
              </a:ext>
            </a:extLst>
          </p:cNvPr>
          <p:cNvPicPr>
            <a:picLocks noGrp="1"/>
          </p:cNvPicPr>
          <p:nvPr>
            <p:ph idx="1"/>
          </p:nvPr>
        </p:nvPicPr>
        <p:blipFill rotWithShape="1">
          <a:blip r:embed="rId2">
            <a:extLst>
              <a:ext uri="{28A0092B-C50C-407E-A947-70E740481C1C}">
                <a14:useLocalDpi xmlns:a14="http://schemas.microsoft.com/office/drawing/2010/main" val="0"/>
              </a:ext>
            </a:extLst>
          </a:blip>
          <a:srcRect l="2131" r="29632" b="1"/>
          <a:stretch/>
        </p:blipFill>
        <p:spPr>
          <a:xfrm rot="5400000">
            <a:off x="4994149" y="-339852"/>
            <a:ext cx="6858000" cy="7537704"/>
          </a:xfrm>
          <a:prstGeom prst="rect">
            <a:avLst/>
          </a:prstGeom>
        </p:spPr>
      </p:pic>
    </p:spTree>
    <p:extLst>
      <p:ext uri="{BB962C8B-B14F-4D97-AF65-F5344CB8AC3E}">
        <p14:creationId xmlns:p14="http://schemas.microsoft.com/office/powerpoint/2010/main" val="918804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35BBFF0-A586-4A79-8BCE-4041F5E64D7C}"/>
              </a:ext>
            </a:extLst>
          </p:cNvPr>
          <p:cNvPicPr>
            <a:picLocks noChangeAspect="1"/>
          </p:cNvPicPr>
          <p:nvPr/>
        </p:nvPicPr>
        <p:blipFill>
          <a:blip r:embed="rId2"/>
          <a:stretch>
            <a:fillRect/>
          </a:stretch>
        </p:blipFill>
        <p:spPr>
          <a:xfrm>
            <a:off x="4055165" y="184265"/>
            <a:ext cx="4214192" cy="6700167"/>
          </a:xfrm>
          <a:prstGeom prst="rect">
            <a:avLst/>
          </a:prstGeom>
        </p:spPr>
      </p:pic>
    </p:spTree>
    <p:extLst>
      <p:ext uri="{BB962C8B-B14F-4D97-AF65-F5344CB8AC3E}">
        <p14:creationId xmlns:p14="http://schemas.microsoft.com/office/powerpoint/2010/main" val="3804465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80B2675-44B8-4FD4-9C32-E06F01FCA340}"/>
              </a:ext>
            </a:extLst>
          </p:cNvPr>
          <p:cNvSpPr txBox="1"/>
          <p:nvPr/>
        </p:nvSpPr>
        <p:spPr>
          <a:xfrm>
            <a:off x="5764696" y="675861"/>
            <a:ext cx="5645426" cy="5724939"/>
          </a:xfrm>
          <a:prstGeom prst="rect">
            <a:avLst/>
          </a:prstGeom>
          <a:noFill/>
        </p:spPr>
        <p:txBody>
          <a:bodyPr wrap="square" rtlCol="0">
            <a:spAutoFit/>
          </a:bodyPr>
          <a:lstStyle/>
          <a:p>
            <a:endParaRPr lang="en-US" dirty="0"/>
          </a:p>
        </p:txBody>
      </p:sp>
      <p:sp>
        <p:nvSpPr>
          <p:cNvPr id="5" name="Title 4">
            <a:extLst>
              <a:ext uri="{FF2B5EF4-FFF2-40B4-BE49-F238E27FC236}">
                <a16:creationId xmlns:a16="http://schemas.microsoft.com/office/drawing/2014/main" id="{EC27C00F-2583-4430-89B5-35678DE32393}"/>
              </a:ext>
            </a:extLst>
          </p:cNvPr>
          <p:cNvSpPr>
            <a:spLocks noGrp="1"/>
          </p:cNvSpPr>
          <p:nvPr>
            <p:ph type="title"/>
          </p:nvPr>
        </p:nvSpPr>
        <p:spPr>
          <a:xfrm>
            <a:off x="838199" y="365126"/>
            <a:ext cx="10515601" cy="948288"/>
          </a:xfrm>
        </p:spPr>
        <p:txBody>
          <a:bodyPr>
            <a:normAutofit/>
          </a:bodyPr>
          <a:lstStyle/>
          <a:p>
            <a:r>
              <a:rPr lang="en-US" sz="4000" b="1" i="1" dirty="0">
                <a:latin typeface="Calibri Light" panose="020F0302020204030204" pitchFamily="34" charset="0"/>
                <a:ea typeface="Calibri" panose="020F0502020204030204" pitchFamily="34" charset="0"/>
                <a:cs typeface="Calibri Light" panose="020F0302020204030204" pitchFamily="34" charset="0"/>
              </a:rPr>
              <a:t>CONGRATULATIONS RETIREES!!</a:t>
            </a:r>
            <a:endParaRPr lang="en-US" sz="4000" dirty="0">
              <a:latin typeface="Calibri Light" panose="020F0302020204030204" pitchFamily="34" charset="0"/>
              <a:cs typeface="Calibri Light" panose="020F0302020204030204" pitchFamily="34" charset="0"/>
            </a:endParaRPr>
          </a:p>
        </p:txBody>
      </p:sp>
      <p:pic>
        <p:nvPicPr>
          <p:cNvPr id="10" name="Content Placeholder 9">
            <a:extLst>
              <a:ext uri="{FF2B5EF4-FFF2-40B4-BE49-F238E27FC236}">
                <a16:creationId xmlns:a16="http://schemas.microsoft.com/office/drawing/2014/main" id="{31BA89EE-C854-45CC-B949-78753EA5FFA7}"/>
              </a:ext>
            </a:extLst>
          </p:cNvPr>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a:xfrm>
            <a:off x="1630017" y="1690689"/>
            <a:ext cx="4078357" cy="4339050"/>
          </a:xfrm>
          <a:prstGeom prst="rect">
            <a:avLst/>
          </a:prstGeom>
        </p:spPr>
      </p:pic>
      <p:sp>
        <p:nvSpPr>
          <p:cNvPr id="11" name="Text Box 26">
            <a:extLst>
              <a:ext uri="{FF2B5EF4-FFF2-40B4-BE49-F238E27FC236}">
                <a16:creationId xmlns:a16="http://schemas.microsoft.com/office/drawing/2014/main" id="{AFA7DBF9-D8C2-4937-A700-55E7914233C9}"/>
              </a:ext>
            </a:extLst>
          </p:cNvPr>
          <p:cNvSpPr txBox="1">
            <a:spLocks noGrp="1"/>
          </p:cNvSpPr>
          <p:nvPr>
            <p:ph sz="half" idx="2"/>
          </p:nvPr>
        </p:nvSpPr>
        <p:spPr>
          <a:xfrm>
            <a:off x="6172200" y="1537251"/>
            <a:ext cx="5181600" cy="4639711"/>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Ginny Holland – Plains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Jill Thornton – Potomac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Cindy Foley – West Valley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Charlene Aberg – Cut Bank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Scott Laird – Cut Bank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Steve Hamel – Fort Benton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Connie Miller – </a:t>
            </a:r>
            <a:r>
              <a:rPr lang="en-US" sz="2000" i="1" dirty="0" err="1">
                <a:effectLst/>
                <a:latin typeface="Calibri" panose="020F0502020204030204" pitchFamily="34" charset="0"/>
                <a:ea typeface="Calibri" panose="020F0502020204030204" pitchFamily="34" charset="0"/>
                <a:cs typeface="Calibri" panose="020F0502020204030204" pitchFamily="34" charset="0"/>
              </a:rPr>
              <a:t>Opheim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Donna Sorenson – Westby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Dennis Clague – Butte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Jeanne Carroll – Canyon Creek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Judy Arnold – Hardin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Kathy Pfister – Musselshell County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Cathy Kalmback - Terry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0030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33BC4E-50BA-441A-A33B-DA09F4AEBCDF}"/>
              </a:ext>
            </a:extLst>
          </p:cNvPr>
          <p:cNvSpPr>
            <a:spLocks noGrp="1"/>
          </p:cNvSpPr>
          <p:nvPr>
            <p:ph type="title"/>
          </p:nvPr>
        </p:nvSpPr>
        <p:spPr/>
        <p:txBody>
          <a:bodyPr>
            <a:normAutofit/>
          </a:bodyPr>
          <a:lstStyle/>
          <a:p>
            <a:r>
              <a:rPr lang="en-US" sz="4000" b="1" i="1" dirty="0">
                <a:latin typeface="Calibri Light" panose="020F0302020204030204" pitchFamily="34" charset="0"/>
                <a:ea typeface="Calibri" panose="020F0502020204030204" pitchFamily="34" charset="0"/>
                <a:cs typeface="Calibri Light" panose="020F0302020204030204" pitchFamily="34" charset="0"/>
              </a:rPr>
              <a:t>P-card Awards</a:t>
            </a:r>
            <a:endParaRPr lang="en-US" sz="4000" dirty="0"/>
          </a:p>
        </p:txBody>
      </p:sp>
      <p:sp>
        <p:nvSpPr>
          <p:cNvPr id="7" name="Content Placeholder 6">
            <a:extLst>
              <a:ext uri="{FF2B5EF4-FFF2-40B4-BE49-F238E27FC236}">
                <a16:creationId xmlns:a16="http://schemas.microsoft.com/office/drawing/2014/main" id="{F1CC5C71-B1FA-4704-AF5B-2501ED65893A}"/>
              </a:ext>
            </a:extLst>
          </p:cNvPr>
          <p:cNvSpPr>
            <a:spLocks noGrp="1"/>
          </p:cNvSpPr>
          <p:nvPr>
            <p:ph sz="half" idx="1"/>
          </p:nvPr>
        </p:nvSpPr>
        <p:spPr/>
        <p:txBody>
          <a:bodyPr/>
          <a:lstStyle/>
          <a:p>
            <a:pPr marL="0" indent="0">
              <a:buNone/>
            </a:pPr>
            <a:r>
              <a:rPr lang="en-US" b="1" i="1" dirty="0"/>
              <a:t>Top 5 Highest Total Purchases</a:t>
            </a:r>
            <a:r>
              <a:rPr lang="en-US" dirty="0"/>
              <a:t> </a:t>
            </a:r>
          </a:p>
          <a:p>
            <a:pPr marL="0" lvl="0" indent="0">
              <a:spcBef>
                <a:spcPts val="0"/>
              </a:spcBef>
              <a:buNone/>
            </a:pPr>
            <a:endParaRPr lang="en-US" dirty="0"/>
          </a:p>
          <a:p>
            <a:pPr lvl="0"/>
            <a:r>
              <a:rPr lang="en-US" dirty="0"/>
              <a:t>Sidney Schools ($1,630,859)</a:t>
            </a:r>
          </a:p>
          <a:p>
            <a:pPr lvl="0"/>
            <a:r>
              <a:rPr lang="en-US" dirty="0"/>
              <a:t>Havre Schools ($1,385,905)</a:t>
            </a:r>
          </a:p>
          <a:p>
            <a:pPr lvl="0"/>
            <a:r>
              <a:rPr lang="en-US" dirty="0"/>
              <a:t>Anaconda Schools ($1,163,014)</a:t>
            </a:r>
          </a:p>
          <a:p>
            <a:pPr lvl="0"/>
            <a:r>
              <a:rPr lang="en-US" dirty="0"/>
              <a:t>Polson Schools ($ 1,023,497)</a:t>
            </a:r>
          </a:p>
          <a:p>
            <a:pPr lvl="0"/>
            <a:r>
              <a:rPr lang="en-US" dirty="0"/>
              <a:t>Harlem ($817,722)</a:t>
            </a:r>
          </a:p>
          <a:p>
            <a:pPr marL="0" indent="0">
              <a:buNone/>
            </a:pPr>
            <a:endParaRPr lang="en-US" dirty="0"/>
          </a:p>
        </p:txBody>
      </p:sp>
      <p:sp>
        <p:nvSpPr>
          <p:cNvPr id="8" name="Content Placeholder 7">
            <a:extLst>
              <a:ext uri="{FF2B5EF4-FFF2-40B4-BE49-F238E27FC236}">
                <a16:creationId xmlns:a16="http://schemas.microsoft.com/office/drawing/2014/main" id="{CFAB685B-59DD-4365-99DF-FCCF19B1DAF6}"/>
              </a:ext>
            </a:extLst>
          </p:cNvPr>
          <p:cNvSpPr>
            <a:spLocks noGrp="1"/>
          </p:cNvSpPr>
          <p:nvPr>
            <p:ph sz="half" idx="2"/>
          </p:nvPr>
        </p:nvSpPr>
        <p:spPr/>
        <p:txBody>
          <a:bodyPr/>
          <a:lstStyle/>
          <a:p>
            <a:pPr marL="0" indent="0">
              <a:buNone/>
            </a:pPr>
            <a:r>
              <a:rPr lang="en-US" b="1" i="1" dirty="0"/>
              <a:t>Top 5 Highest Purchases per ANB</a:t>
            </a:r>
            <a:r>
              <a:rPr lang="en-US" dirty="0"/>
              <a:t> (based on FY2020 Budget Reports)</a:t>
            </a:r>
          </a:p>
          <a:p>
            <a:pPr lvl="0"/>
            <a:r>
              <a:rPr lang="en-US" dirty="0"/>
              <a:t>North Star ($3,006.36)</a:t>
            </a:r>
          </a:p>
          <a:p>
            <a:pPr lvl="0"/>
            <a:r>
              <a:rPr lang="en-US" dirty="0"/>
              <a:t>Ekalaka ($2,391.56)</a:t>
            </a:r>
          </a:p>
          <a:p>
            <a:pPr lvl="0"/>
            <a:r>
              <a:rPr lang="en-US" dirty="0"/>
              <a:t>Reed Point ($2,071.63)</a:t>
            </a:r>
          </a:p>
          <a:p>
            <a:pPr lvl="0"/>
            <a:r>
              <a:rPr lang="en-US" dirty="0"/>
              <a:t>Yellowstone Academy (2,037.77)</a:t>
            </a:r>
          </a:p>
          <a:p>
            <a:pPr lvl="0"/>
            <a:r>
              <a:rPr lang="en-US" dirty="0"/>
              <a:t>Heart Butte ($1,944.41)</a:t>
            </a:r>
          </a:p>
          <a:p>
            <a:pPr marL="0" indent="0">
              <a:buNone/>
            </a:pPr>
            <a:endParaRPr lang="en-US" dirty="0"/>
          </a:p>
        </p:txBody>
      </p:sp>
    </p:spTree>
    <p:extLst>
      <p:ext uri="{BB962C8B-B14F-4D97-AF65-F5344CB8AC3E}">
        <p14:creationId xmlns:p14="http://schemas.microsoft.com/office/powerpoint/2010/main" val="3799010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D3B02-BC0B-4C20-85C6-1A0D1214B2E5}"/>
              </a:ext>
            </a:extLst>
          </p:cNvPr>
          <p:cNvSpPr>
            <a:spLocks noGrp="1"/>
          </p:cNvSpPr>
          <p:nvPr>
            <p:ph type="title"/>
          </p:nvPr>
        </p:nvSpPr>
        <p:spPr/>
        <p:txBody>
          <a:bodyPr>
            <a:normAutofit/>
          </a:bodyPr>
          <a:lstStyle/>
          <a:p>
            <a:r>
              <a:rPr lang="en-US" sz="4000" b="1" i="1" dirty="0">
                <a:latin typeface="Calibri Light" panose="020F0302020204030204" pitchFamily="34" charset="0"/>
                <a:ea typeface="Calibri" panose="020F0502020204030204" pitchFamily="34" charset="0"/>
                <a:cs typeface="Calibri Light" panose="020F0302020204030204" pitchFamily="34" charset="0"/>
              </a:rPr>
              <a:t>CERTIFICATION PROGRAM ACCOMPLISHMENTS</a:t>
            </a:r>
            <a:endParaRPr lang="en-US" sz="4000" dirty="0"/>
          </a:p>
        </p:txBody>
      </p:sp>
      <p:sp>
        <p:nvSpPr>
          <p:cNvPr id="3" name="Content Placeholder 2">
            <a:extLst>
              <a:ext uri="{FF2B5EF4-FFF2-40B4-BE49-F238E27FC236}">
                <a16:creationId xmlns:a16="http://schemas.microsoft.com/office/drawing/2014/main" id="{B342FBAD-576B-4E53-A7BE-BB0B401D26EE}"/>
              </a:ext>
            </a:extLst>
          </p:cNvPr>
          <p:cNvSpPr>
            <a:spLocks noGrp="1"/>
          </p:cNvSpPr>
          <p:nvPr>
            <p:ph sz="half" idx="1"/>
          </p:nvPr>
        </p:nvSpPr>
        <p:spPr>
          <a:xfrm>
            <a:off x="838200" y="1825624"/>
            <a:ext cx="5181600" cy="4760705"/>
          </a:xfrm>
        </p:spPr>
        <p:txBody>
          <a:bodyPr>
            <a:normAutofit fontScale="92500" lnSpcReduction="20000"/>
          </a:bodyPr>
          <a:lstStyle/>
          <a:p>
            <a:pPr marL="0" indent="0">
              <a:buNone/>
            </a:pPr>
            <a:r>
              <a:rPr lang="en-US" b="1" dirty="0"/>
              <a:t>Standard Certificate Renewal</a:t>
            </a:r>
          </a:p>
          <a:p>
            <a:r>
              <a:rPr lang="en-US" dirty="0"/>
              <a:t>Patty Mellinger, Choteau</a:t>
            </a:r>
          </a:p>
          <a:p>
            <a:pPr marL="0" indent="0">
              <a:buNone/>
            </a:pPr>
            <a:r>
              <a:rPr lang="en-US" b="1" dirty="0"/>
              <a:t>Professional Level I</a:t>
            </a:r>
          </a:p>
          <a:p>
            <a:r>
              <a:rPr lang="en-US" dirty="0"/>
              <a:t>Ann </a:t>
            </a:r>
            <a:r>
              <a:rPr lang="en-US" dirty="0" err="1"/>
              <a:t>Econom</a:t>
            </a:r>
            <a:r>
              <a:rPr lang="en-US" dirty="0"/>
              <a:t>, </a:t>
            </a:r>
            <a:r>
              <a:rPr lang="en-US" dirty="0" err="1"/>
              <a:t>Winnett</a:t>
            </a:r>
            <a:endParaRPr lang="en-US" dirty="0"/>
          </a:p>
          <a:p>
            <a:r>
              <a:rPr lang="en-US" dirty="0"/>
              <a:t>TJ Harold-Marmon, </a:t>
            </a:r>
          </a:p>
          <a:p>
            <a:r>
              <a:rPr lang="en-US" dirty="0"/>
              <a:t>Della Van Horn, Vida and Circle</a:t>
            </a:r>
          </a:p>
          <a:p>
            <a:pPr marL="0" indent="0">
              <a:buNone/>
            </a:pPr>
            <a:r>
              <a:rPr lang="en-US" b="1" dirty="0"/>
              <a:t>Professional Level I &amp; II</a:t>
            </a:r>
          </a:p>
          <a:p>
            <a:r>
              <a:rPr lang="en-US" dirty="0"/>
              <a:t>Serina Nelson, Smith Valley </a:t>
            </a:r>
          </a:p>
          <a:p>
            <a:r>
              <a:rPr lang="en-US" dirty="0"/>
              <a:t>Shelley Struck, Fair-Mont-Egan</a:t>
            </a:r>
          </a:p>
          <a:p>
            <a:pPr marL="0" indent="0">
              <a:buNone/>
            </a:pPr>
            <a:r>
              <a:rPr lang="en-US" b="1" dirty="0"/>
              <a:t>Professional Level II</a:t>
            </a:r>
          </a:p>
          <a:p>
            <a:r>
              <a:rPr lang="en-US" dirty="0"/>
              <a:t>Cheri’ Nygard, Wolf Point </a:t>
            </a:r>
          </a:p>
        </p:txBody>
      </p:sp>
      <p:sp>
        <p:nvSpPr>
          <p:cNvPr id="4" name="Content Placeholder 3">
            <a:extLst>
              <a:ext uri="{FF2B5EF4-FFF2-40B4-BE49-F238E27FC236}">
                <a16:creationId xmlns:a16="http://schemas.microsoft.com/office/drawing/2014/main" id="{3B78F8E1-48B8-49A4-B42F-C11F3C32EB1C}"/>
              </a:ext>
            </a:extLst>
          </p:cNvPr>
          <p:cNvSpPr>
            <a:spLocks noGrp="1"/>
          </p:cNvSpPr>
          <p:nvPr>
            <p:ph sz="half" idx="2"/>
          </p:nvPr>
        </p:nvSpPr>
        <p:spPr/>
        <p:txBody>
          <a:bodyPr>
            <a:normAutofit fontScale="92500" lnSpcReduction="20000"/>
          </a:bodyPr>
          <a:lstStyle/>
          <a:p>
            <a:pPr marL="0" indent="0">
              <a:buNone/>
            </a:pPr>
            <a:r>
              <a:rPr lang="en-US" b="1" dirty="0"/>
              <a:t>Montana Certified School Business Official</a:t>
            </a:r>
          </a:p>
          <a:p>
            <a:r>
              <a:rPr lang="en-US" dirty="0"/>
              <a:t>Karsen Drury, Cascade</a:t>
            </a:r>
          </a:p>
          <a:p>
            <a:r>
              <a:rPr lang="en-US" dirty="0"/>
              <a:t>Arra Rausch, Alberton</a:t>
            </a:r>
          </a:p>
          <a:p>
            <a:r>
              <a:rPr lang="en-US" dirty="0"/>
              <a:t>Jen Mettler, Baker</a:t>
            </a:r>
          </a:p>
          <a:p>
            <a:r>
              <a:rPr lang="en-US" dirty="0"/>
              <a:t>Carrie Ruff, Bonner</a:t>
            </a:r>
          </a:p>
          <a:p>
            <a:r>
              <a:rPr lang="en-US" dirty="0"/>
              <a:t>Gwyn Andersen, Kalispell (renewal)</a:t>
            </a:r>
          </a:p>
          <a:p>
            <a:r>
              <a:rPr lang="en-US" dirty="0"/>
              <a:t>Bill Schiele, Stevensville (renewal)</a:t>
            </a:r>
          </a:p>
          <a:p>
            <a:pPr marL="0" indent="0">
              <a:buNone/>
            </a:pPr>
            <a:endParaRPr lang="en-US" dirty="0"/>
          </a:p>
        </p:txBody>
      </p:sp>
    </p:spTree>
    <p:extLst>
      <p:ext uri="{BB962C8B-B14F-4D97-AF65-F5344CB8AC3E}">
        <p14:creationId xmlns:p14="http://schemas.microsoft.com/office/powerpoint/2010/main" val="598931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D3B02-BC0B-4C20-85C6-1A0D1214B2E5}"/>
              </a:ext>
            </a:extLst>
          </p:cNvPr>
          <p:cNvSpPr>
            <a:spLocks noGrp="1"/>
          </p:cNvSpPr>
          <p:nvPr>
            <p:ph type="title"/>
          </p:nvPr>
        </p:nvSpPr>
        <p:spPr/>
        <p:txBody>
          <a:bodyPr>
            <a:normAutofit/>
          </a:bodyPr>
          <a:lstStyle/>
          <a:p>
            <a:r>
              <a:rPr lang="en-US" sz="4000" b="1" i="1" dirty="0">
                <a:latin typeface="Calibri Light" panose="020F0302020204030204" pitchFamily="34" charset="0"/>
                <a:ea typeface="Calibri" panose="020F0502020204030204" pitchFamily="34" charset="0"/>
                <a:cs typeface="Calibri Light" panose="020F0302020204030204" pitchFamily="34" charset="0"/>
              </a:rPr>
              <a:t>CERTIFICATION PROGRAM ACCOMPLISHMENTS</a:t>
            </a:r>
            <a:endParaRPr lang="en-US" sz="4000" dirty="0"/>
          </a:p>
        </p:txBody>
      </p:sp>
      <p:sp>
        <p:nvSpPr>
          <p:cNvPr id="3" name="Content Placeholder 2">
            <a:extLst>
              <a:ext uri="{FF2B5EF4-FFF2-40B4-BE49-F238E27FC236}">
                <a16:creationId xmlns:a16="http://schemas.microsoft.com/office/drawing/2014/main" id="{B342FBAD-576B-4E53-A7BE-BB0B401D26EE}"/>
              </a:ext>
            </a:extLst>
          </p:cNvPr>
          <p:cNvSpPr>
            <a:spLocks noGrp="1"/>
          </p:cNvSpPr>
          <p:nvPr>
            <p:ph sz="half" idx="1"/>
          </p:nvPr>
        </p:nvSpPr>
        <p:spPr/>
        <p:txBody>
          <a:bodyPr>
            <a:normAutofit/>
          </a:bodyPr>
          <a:lstStyle/>
          <a:p>
            <a:pPr marL="0" indent="0">
              <a:buNone/>
            </a:pPr>
            <a:r>
              <a:rPr lang="en-US" b="1" dirty="0"/>
              <a:t>Standard certificate</a:t>
            </a:r>
          </a:p>
          <a:p>
            <a:pPr>
              <a:spcBef>
                <a:spcPts val="600"/>
              </a:spcBef>
            </a:pPr>
            <a:r>
              <a:rPr lang="en-US" dirty="0"/>
              <a:t>Denise Grant, Fairfield (renewal)</a:t>
            </a:r>
          </a:p>
          <a:p>
            <a:pPr marL="0" indent="0">
              <a:buNone/>
            </a:pPr>
            <a:r>
              <a:rPr lang="en-US" b="1" dirty="0"/>
              <a:t>Professional Level I</a:t>
            </a:r>
          </a:p>
          <a:p>
            <a:pPr>
              <a:spcBef>
                <a:spcPts val="600"/>
              </a:spcBef>
            </a:pPr>
            <a:r>
              <a:rPr lang="en-US" dirty="0"/>
              <a:t>Heather Mumby, Cayuse Prairie</a:t>
            </a:r>
          </a:p>
          <a:p>
            <a:pPr marL="0" indent="0">
              <a:buNone/>
            </a:pPr>
            <a:r>
              <a:rPr lang="en-US" b="1" dirty="0"/>
              <a:t>Professional Level II</a:t>
            </a:r>
          </a:p>
          <a:p>
            <a:pPr>
              <a:spcBef>
                <a:spcPts val="600"/>
              </a:spcBef>
            </a:pPr>
            <a:r>
              <a:rPr lang="en-US" dirty="0"/>
              <a:t> Della Van Horn, Circle; Vida</a:t>
            </a:r>
          </a:p>
          <a:p>
            <a:pPr marL="0" indent="0">
              <a:buNone/>
            </a:pPr>
            <a:r>
              <a:rPr lang="en-US" b="1" dirty="0"/>
              <a:t>Professional Level III and MCSBO:</a:t>
            </a:r>
          </a:p>
          <a:p>
            <a:pPr>
              <a:spcBef>
                <a:spcPts val="600"/>
              </a:spcBef>
            </a:pPr>
            <a:r>
              <a:rPr lang="en-US" dirty="0"/>
              <a:t> Cheri’ Nygard, Wolf Point</a:t>
            </a:r>
          </a:p>
        </p:txBody>
      </p:sp>
      <p:sp>
        <p:nvSpPr>
          <p:cNvPr id="4" name="Content Placeholder 3">
            <a:extLst>
              <a:ext uri="{FF2B5EF4-FFF2-40B4-BE49-F238E27FC236}">
                <a16:creationId xmlns:a16="http://schemas.microsoft.com/office/drawing/2014/main" id="{D34EA961-84CE-41D5-A916-0CA8318BD8CA}"/>
              </a:ext>
            </a:extLst>
          </p:cNvPr>
          <p:cNvSpPr>
            <a:spLocks noGrp="1"/>
          </p:cNvSpPr>
          <p:nvPr>
            <p:ph sz="half" idx="2"/>
          </p:nvPr>
        </p:nvSpPr>
        <p:spPr/>
        <p:txBody>
          <a:bodyPr/>
          <a:lstStyle/>
          <a:p>
            <a:pPr marL="0" indent="0">
              <a:buNone/>
            </a:pPr>
            <a:r>
              <a:rPr lang="en-US" b="1" dirty="0"/>
              <a:t>MCSBO Renewal</a:t>
            </a:r>
          </a:p>
          <a:p>
            <a:r>
              <a:rPr lang="en-US" dirty="0"/>
              <a:t>Mike Waterman, Bozeman</a:t>
            </a:r>
          </a:p>
          <a:p>
            <a:r>
              <a:rPr lang="en-US" dirty="0"/>
              <a:t>Steve Johnson, Bozeman</a:t>
            </a:r>
          </a:p>
          <a:p>
            <a:r>
              <a:rPr lang="en-US" dirty="0"/>
              <a:t>Donnie McVee, Billings</a:t>
            </a:r>
          </a:p>
          <a:p>
            <a:r>
              <a:rPr lang="en-US" dirty="0"/>
              <a:t>Kathy </a:t>
            </a:r>
            <a:r>
              <a:rPr lang="en-US" dirty="0" err="1"/>
              <a:t>Preeshl</a:t>
            </a:r>
            <a:r>
              <a:rPr lang="en-US" dirty="0"/>
              <a:t>, North Star</a:t>
            </a:r>
          </a:p>
          <a:p>
            <a:r>
              <a:rPr lang="en-US" dirty="0"/>
              <a:t>Judi Ward, Harrison</a:t>
            </a:r>
          </a:p>
          <a:p>
            <a:pPr marL="0" indent="0">
              <a:buNone/>
            </a:pPr>
            <a:endParaRPr lang="en-US" dirty="0"/>
          </a:p>
        </p:txBody>
      </p:sp>
    </p:spTree>
    <p:extLst>
      <p:ext uri="{BB962C8B-B14F-4D97-AF65-F5344CB8AC3E}">
        <p14:creationId xmlns:p14="http://schemas.microsoft.com/office/powerpoint/2010/main" val="94362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7621D-D54A-49B7-ADF5-9BD0F800875D}"/>
              </a:ext>
            </a:extLst>
          </p:cNvPr>
          <p:cNvSpPr>
            <a:spLocks noGrp="1"/>
          </p:cNvSpPr>
          <p:nvPr>
            <p:ph type="title"/>
          </p:nvPr>
        </p:nvSpPr>
        <p:spPr>
          <a:xfrm>
            <a:off x="838200" y="486560"/>
            <a:ext cx="10515600" cy="587231"/>
          </a:xfrm>
        </p:spPr>
        <p:txBody>
          <a:bodyPr>
            <a:normAutofit fontScale="90000"/>
          </a:bodyPr>
          <a:lstStyle/>
          <a:p>
            <a:pPr algn="ctr"/>
            <a:r>
              <a:rPr lang="en-US" dirty="0"/>
              <a:t>How to find this PPT on the MASBO website</a:t>
            </a:r>
          </a:p>
        </p:txBody>
      </p:sp>
      <p:sp>
        <p:nvSpPr>
          <p:cNvPr id="3" name="Content Placeholder 2">
            <a:extLst>
              <a:ext uri="{FF2B5EF4-FFF2-40B4-BE49-F238E27FC236}">
                <a16:creationId xmlns:a16="http://schemas.microsoft.com/office/drawing/2014/main" id="{C5FFC65A-D0F9-4515-B221-3A617723F813}"/>
              </a:ext>
            </a:extLst>
          </p:cNvPr>
          <p:cNvSpPr>
            <a:spLocks noGrp="1"/>
          </p:cNvSpPr>
          <p:nvPr>
            <p:ph idx="1"/>
          </p:nvPr>
        </p:nvSpPr>
        <p:spPr>
          <a:xfrm>
            <a:off x="838200" y="1216241"/>
            <a:ext cx="10515600" cy="4960722"/>
          </a:xfrm>
        </p:spPr>
        <p:txBody>
          <a:bodyPr>
            <a:normAutofit/>
          </a:bodyPr>
          <a:lstStyle/>
          <a:p>
            <a:pPr algn="ctr"/>
            <a:endParaRPr lang="en-US" dirty="0">
              <a:hlinkClick r:id="rId2"/>
            </a:endParaRPr>
          </a:p>
          <a:p>
            <a:r>
              <a:rPr lang="en-US" sz="3200" dirty="0"/>
              <a:t>www.masbo.com</a:t>
            </a:r>
          </a:p>
          <a:p>
            <a:pPr lvl="1"/>
            <a:r>
              <a:rPr lang="en-US" sz="2800" dirty="0"/>
              <a:t>RESOURCES</a:t>
            </a:r>
          </a:p>
          <a:p>
            <a:pPr lvl="2"/>
            <a:r>
              <a:rPr lang="en-US" sz="2400" dirty="0"/>
              <a:t>Conferences</a:t>
            </a:r>
          </a:p>
          <a:p>
            <a:pPr lvl="3"/>
            <a:r>
              <a:rPr lang="en-US" sz="2000" dirty="0"/>
              <a:t>MASBO ZOOM PRESENTATION DEC 2020</a:t>
            </a:r>
          </a:p>
          <a:p>
            <a:pPr marL="1371600" lvl="3" indent="0">
              <a:buNone/>
            </a:pPr>
            <a:endParaRPr lang="en-US" dirty="0"/>
          </a:p>
          <a:p>
            <a:pPr lvl="1"/>
            <a:endParaRPr lang="en-US" dirty="0"/>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1126238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968EB073-27D4-42DD-B533-EFFE0B20B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5803871" y="0"/>
            <a:ext cx="6388129"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D56FEE-DBF8-44DE-9151-7B08D0D5A46E}"/>
              </a:ext>
            </a:extLst>
          </p:cNvPr>
          <p:cNvSpPr>
            <a:spLocks noGrp="1"/>
          </p:cNvSpPr>
          <p:nvPr>
            <p:ph type="title"/>
          </p:nvPr>
        </p:nvSpPr>
        <p:spPr>
          <a:xfrm>
            <a:off x="6745735" y="640081"/>
            <a:ext cx="4806184" cy="3637373"/>
          </a:xfrm>
          <a:noFill/>
        </p:spPr>
        <p:txBody>
          <a:bodyPr vert="horz" lIns="91440" tIns="45720" rIns="91440" bIns="45720" rtlCol="0" anchor="b">
            <a:normAutofit/>
          </a:bodyPr>
          <a:lstStyle/>
          <a:p>
            <a:pPr algn="ctr"/>
            <a:r>
              <a:rPr lang="en-US" sz="6000" dirty="0">
                <a:solidFill>
                  <a:srgbClr val="CC99FF"/>
                </a:solidFill>
              </a:rPr>
              <a:t>BE SAFE &amp; BE WELL!</a:t>
            </a:r>
          </a:p>
        </p:txBody>
      </p:sp>
      <p:pic>
        <p:nvPicPr>
          <p:cNvPr id="5" name="Content Placeholder 4">
            <a:extLst>
              <a:ext uri="{FF2B5EF4-FFF2-40B4-BE49-F238E27FC236}">
                <a16:creationId xmlns:a16="http://schemas.microsoft.com/office/drawing/2014/main" id="{205B7A98-EF31-4450-B495-0F69CAA8466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851" r="5120"/>
          <a:stretch/>
        </p:blipFill>
        <p:spPr>
          <a:xfrm>
            <a:off x="20" y="10"/>
            <a:ext cx="6105635" cy="6857990"/>
          </a:xfrm>
          <a:prstGeom prst="rect">
            <a:avLst/>
          </a:prstGeom>
        </p:spPr>
      </p:pic>
    </p:spTree>
    <p:extLst>
      <p:ext uri="{BB962C8B-B14F-4D97-AF65-F5344CB8AC3E}">
        <p14:creationId xmlns:p14="http://schemas.microsoft.com/office/powerpoint/2010/main" val="1613663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46C6-21DA-448C-A6F8-81F5466A970E}"/>
              </a:ext>
            </a:extLst>
          </p:cNvPr>
          <p:cNvSpPr>
            <a:spLocks noGrp="1"/>
          </p:cNvSpPr>
          <p:nvPr>
            <p:ph type="title"/>
          </p:nvPr>
        </p:nvSpPr>
        <p:spPr>
          <a:xfrm>
            <a:off x="838200" y="365125"/>
            <a:ext cx="10515600" cy="985373"/>
          </a:xfrm>
        </p:spPr>
        <p:txBody>
          <a:bodyPr>
            <a:normAutofit/>
          </a:bodyPr>
          <a:lstStyle/>
          <a:p>
            <a:pPr algn="ctr"/>
            <a:r>
              <a:rPr lang="en-US" sz="4000" dirty="0"/>
              <a:t>Agenda</a:t>
            </a:r>
          </a:p>
        </p:txBody>
      </p:sp>
      <p:sp>
        <p:nvSpPr>
          <p:cNvPr id="3" name="Content Placeholder 2">
            <a:extLst>
              <a:ext uri="{FF2B5EF4-FFF2-40B4-BE49-F238E27FC236}">
                <a16:creationId xmlns:a16="http://schemas.microsoft.com/office/drawing/2014/main" id="{FDE9DD0F-AEEC-4236-811C-1E97372E7A41}"/>
              </a:ext>
            </a:extLst>
          </p:cNvPr>
          <p:cNvSpPr>
            <a:spLocks noGrp="1"/>
          </p:cNvSpPr>
          <p:nvPr>
            <p:ph idx="1"/>
          </p:nvPr>
        </p:nvSpPr>
        <p:spPr>
          <a:xfrm>
            <a:off x="838200" y="1139687"/>
            <a:ext cx="10515600" cy="5459896"/>
          </a:xfrm>
        </p:spPr>
        <p:txBody>
          <a:bodyPr>
            <a:normAutofit/>
          </a:bodyPr>
          <a:lstStyle/>
          <a:p>
            <a:pPr marL="0" indent="0">
              <a:spcBef>
                <a:spcPts val="0"/>
              </a:spcBef>
              <a:buNone/>
            </a:pPr>
            <a:endParaRPr lang="en-US" sz="1100" dirty="0"/>
          </a:p>
          <a:p>
            <a:pPr marL="0" indent="0">
              <a:buNone/>
            </a:pPr>
            <a:r>
              <a:rPr lang="en-US" sz="3200" b="1" u="sng" dirty="0"/>
              <a:t>MASBO Website</a:t>
            </a:r>
            <a:r>
              <a:rPr lang="en-US" sz="3200" dirty="0"/>
              <a:t> </a:t>
            </a:r>
            <a:r>
              <a:rPr lang="en-US" sz="2400" dirty="0"/>
              <a:t>(led by Marie Roach)</a:t>
            </a:r>
          </a:p>
          <a:p>
            <a:r>
              <a:rPr lang="en-US" dirty="0"/>
              <a:t>Discussion Forum</a:t>
            </a:r>
          </a:p>
          <a:p>
            <a:pPr marL="0" indent="0">
              <a:buNone/>
            </a:pPr>
            <a:endParaRPr lang="en-US" sz="1200" dirty="0"/>
          </a:p>
          <a:p>
            <a:pPr marL="0" indent="0">
              <a:spcBef>
                <a:spcPts val="0"/>
              </a:spcBef>
              <a:buNone/>
            </a:pPr>
            <a:r>
              <a:rPr lang="en-US" sz="1400" dirty="0"/>
              <a:t> </a:t>
            </a:r>
            <a:r>
              <a:rPr lang="en-US" sz="3200" b="1" u="sng" dirty="0"/>
              <a:t>Technical Issues</a:t>
            </a:r>
            <a:r>
              <a:rPr lang="en-US" sz="3200" b="1" dirty="0"/>
              <a:t> </a:t>
            </a:r>
            <a:r>
              <a:rPr lang="en-US" sz="2400" dirty="0"/>
              <a:t>(led by Denise Williams)</a:t>
            </a:r>
          </a:p>
          <a:p>
            <a:r>
              <a:rPr lang="en-US" dirty="0"/>
              <a:t>Payroll reminders</a:t>
            </a:r>
          </a:p>
          <a:p>
            <a:pPr lvl="1"/>
            <a:r>
              <a:rPr lang="en-US" dirty="0"/>
              <a:t>1099-NEC and 1099-MISC</a:t>
            </a:r>
          </a:p>
          <a:p>
            <a:pPr lvl="1"/>
            <a:r>
              <a:rPr lang="en-US" dirty="0"/>
              <a:t>Form W-2</a:t>
            </a:r>
          </a:p>
          <a:p>
            <a:r>
              <a:rPr lang="en-US" dirty="0"/>
              <a:t>Governor’s Coronavirus Relief Funds</a:t>
            </a:r>
          </a:p>
          <a:p>
            <a:pPr lvl="1"/>
            <a:r>
              <a:rPr lang="en-US" dirty="0"/>
              <a:t>Hazard Pay</a:t>
            </a:r>
          </a:p>
          <a:p>
            <a:pPr lvl="1"/>
            <a:r>
              <a:rPr lang="en-US" dirty="0"/>
              <a:t>Items on backorder</a:t>
            </a:r>
            <a:endParaRPr lang="en-US" sz="1200" dirty="0"/>
          </a:p>
          <a:p>
            <a:pPr marL="0" indent="0">
              <a:buNone/>
            </a:pPr>
            <a:r>
              <a:rPr lang="en-US" sz="3200" b="1" u="sng" dirty="0"/>
              <a:t>MASBO Awards and Recognition</a:t>
            </a:r>
          </a:p>
        </p:txBody>
      </p:sp>
    </p:spTree>
    <p:extLst>
      <p:ext uri="{BB962C8B-B14F-4D97-AF65-F5344CB8AC3E}">
        <p14:creationId xmlns:p14="http://schemas.microsoft.com/office/powerpoint/2010/main" val="169583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8F7A4-70AC-4264-9FE2-C203E88E53A7}"/>
              </a:ext>
            </a:extLst>
          </p:cNvPr>
          <p:cNvSpPr>
            <a:spLocks noGrp="1"/>
          </p:cNvSpPr>
          <p:nvPr>
            <p:ph type="title"/>
          </p:nvPr>
        </p:nvSpPr>
        <p:spPr/>
        <p:txBody>
          <a:bodyPr>
            <a:normAutofit/>
          </a:bodyPr>
          <a:lstStyle/>
          <a:p>
            <a:r>
              <a:rPr lang="en-US" sz="4000" dirty="0"/>
              <a:t>MASBO Website </a:t>
            </a:r>
          </a:p>
        </p:txBody>
      </p:sp>
      <p:pic>
        <p:nvPicPr>
          <p:cNvPr id="8" name="Content Placeholder 7">
            <a:extLst>
              <a:ext uri="{FF2B5EF4-FFF2-40B4-BE49-F238E27FC236}">
                <a16:creationId xmlns:a16="http://schemas.microsoft.com/office/drawing/2014/main" id="{7AD41E7C-9AA1-4D5C-AD86-90980F514BD8}"/>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83674" y="1537856"/>
            <a:ext cx="4572010" cy="4955020"/>
          </a:xfrm>
          <a:prstGeom prst="rect">
            <a:avLst/>
          </a:prstGeom>
          <a:noFill/>
          <a:ln>
            <a:noFill/>
          </a:ln>
        </p:spPr>
      </p:pic>
      <p:sp>
        <p:nvSpPr>
          <p:cNvPr id="9" name="Text Box 6">
            <a:extLst>
              <a:ext uri="{FF2B5EF4-FFF2-40B4-BE49-F238E27FC236}">
                <a16:creationId xmlns:a16="http://schemas.microsoft.com/office/drawing/2014/main" id="{CE7E3BC9-3685-46DA-926A-ABB45799B23D}"/>
              </a:ext>
            </a:extLst>
          </p:cNvPr>
          <p:cNvSpPr txBox="1">
            <a:spLocks noGrp="1"/>
          </p:cNvSpPr>
          <p:nvPr>
            <p:ph sz="half" idx="2"/>
          </p:nvPr>
        </p:nvSpPr>
        <p:spPr>
          <a:xfrm>
            <a:off x="5902035" y="365125"/>
            <a:ext cx="5957455" cy="632662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indent="0">
              <a:lnSpc>
                <a:spcPct val="115000"/>
              </a:lnSpc>
              <a:spcBef>
                <a:spcPts val="0"/>
              </a:spcBef>
              <a:spcAft>
                <a:spcPts val="1000"/>
              </a:spcAft>
              <a:buNone/>
            </a:pPr>
            <a:r>
              <a:rPr lang="en-US" sz="24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Where are the discussion forum posts?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No worries - we still have our forum!  Our website host just changed how it works a bit. </a:t>
            </a:r>
            <a:r>
              <a:rPr lang="en-US" sz="1600" u="sng"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Email notifications for new posts have gone away.</a:t>
            </a: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  Log in at </a:t>
            </a:r>
            <a:r>
              <a:rPr lang="en-US" sz="1600" u="sng"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hlinkClick r:id="rId3"/>
              </a:rPr>
              <a:t>www.masbo.com</a:t>
            </a: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 often to see forum posts. </a:t>
            </a:r>
            <a:endParaRPr lang="en-US" sz="16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Every member has a personal feed on their welcome page.  Log in to see yours!  </a:t>
            </a:r>
            <a:r>
              <a:rPr lang="en-US" sz="1600" i="1"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And, if you move away from your welcome page, just click your picture (top right) to find it again.</a:t>
            </a:r>
            <a:endParaRPr lang="en-US" sz="16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You’ll see </a:t>
            </a:r>
            <a:r>
              <a:rPr lang="en-US" sz="1600" b="1"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My Feed/Notifications/Forums/Blogs</a:t>
            </a: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 tabs in the Communities box (left side of your Welcome Page).</a:t>
            </a:r>
            <a:endParaRPr lang="en-US" sz="16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600" b="1"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My Feed</a:t>
            </a: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 tab displays forum posts you have commented, liked or subscribed to</a:t>
            </a:r>
            <a:endParaRPr lang="en-US" sz="16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1600" b="1"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Forums</a:t>
            </a: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 tab displays all forum posts</a:t>
            </a:r>
            <a:endParaRPr lang="en-US" sz="16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Once in Forums, click on a post to subscribe to it; then you’ll </a:t>
            </a:r>
            <a:r>
              <a:rPr lang="en-US" sz="1600" u="sng"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receive email notifications</a:t>
            </a: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 related to the post.</a:t>
            </a:r>
            <a:b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br>
            <a:b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br>
            <a:r>
              <a:rPr lang="en-US" sz="1600" dirty="0">
                <a:solidFill>
                  <a:srgbClr val="003399"/>
                </a:solidFill>
                <a:effectLst/>
                <a:latin typeface="Arial Rounded MT Bold" panose="020F0704030504030204" pitchFamily="34" charset="0"/>
                <a:ea typeface="Calibri" panose="020F0502020204030204" pitchFamily="34" charset="0"/>
                <a:cs typeface="Arial" panose="020B0604020202020204" pitchFamily="34" charset="0"/>
              </a:rPr>
              <a:t>When you’re logged in, you’ll also receive real time alerts: direct messages, and forum posts, likes, or comments.</a:t>
            </a:r>
            <a:endParaRPr lang="en-US" sz="1600" dirty="0">
              <a:effectLst/>
              <a:latin typeface="Arial Rounded MT Bold" panose="020F07040305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113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EA9FD-D06D-4113-B14B-5F75EC0C068A}"/>
              </a:ext>
            </a:extLst>
          </p:cNvPr>
          <p:cNvSpPr>
            <a:spLocks noGrp="1"/>
          </p:cNvSpPr>
          <p:nvPr>
            <p:ph type="title"/>
          </p:nvPr>
        </p:nvSpPr>
        <p:spPr/>
        <p:txBody>
          <a:bodyPr>
            <a:normAutofit/>
          </a:bodyPr>
          <a:lstStyle/>
          <a:p>
            <a:r>
              <a:rPr lang="en-US" sz="4000" dirty="0"/>
              <a:t>2020 Form 1099-NEC </a:t>
            </a:r>
            <a:br>
              <a:rPr lang="en-US" sz="4000" dirty="0"/>
            </a:br>
            <a:r>
              <a:rPr lang="en-US" sz="4000" dirty="0"/>
              <a:t>Non-Employee Compensation</a:t>
            </a:r>
          </a:p>
        </p:txBody>
      </p:sp>
      <p:sp>
        <p:nvSpPr>
          <p:cNvPr id="3" name="Content Placeholder 2">
            <a:extLst>
              <a:ext uri="{FF2B5EF4-FFF2-40B4-BE49-F238E27FC236}">
                <a16:creationId xmlns:a16="http://schemas.microsoft.com/office/drawing/2014/main" id="{3D10BAE2-7C76-4A30-9475-EA45F4C78D48}"/>
              </a:ext>
            </a:extLst>
          </p:cNvPr>
          <p:cNvSpPr>
            <a:spLocks noGrp="1"/>
          </p:cNvSpPr>
          <p:nvPr>
            <p:ph idx="1"/>
          </p:nvPr>
        </p:nvSpPr>
        <p:spPr>
          <a:xfrm>
            <a:off x="838200" y="1825625"/>
            <a:ext cx="10515600" cy="4919732"/>
          </a:xfrm>
        </p:spPr>
        <p:txBody>
          <a:bodyPr>
            <a:normAutofit lnSpcReduction="10000"/>
          </a:bodyPr>
          <a:lstStyle/>
          <a:p>
            <a:r>
              <a:rPr lang="en-US" sz="3200" dirty="0"/>
              <a:t>New form used to report independent contractor income</a:t>
            </a:r>
            <a:endParaRPr lang="en-US" sz="2800" dirty="0"/>
          </a:p>
          <a:p>
            <a:pPr lvl="1"/>
            <a:r>
              <a:rPr lang="en-US" sz="2800" dirty="0"/>
              <a:t>Payments of $600 or more during the calendar year</a:t>
            </a:r>
          </a:p>
          <a:p>
            <a:pPr lvl="1"/>
            <a:r>
              <a:rPr lang="en-US" sz="2800" dirty="0"/>
              <a:t>Includes payments to attorneys for legal fees</a:t>
            </a:r>
          </a:p>
          <a:p>
            <a:r>
              <a:rPr lang="en-US" sz="3200" dirty="0"/>
              <a:t>Use 1099-MISC for rents, settlements paid to attorneys, etc.</a:t>
            </a:r>
          </a:p>
          <a:p>
            <a:r>
              <a:rPr lang="en-US" sz="3200" dirty="0"/>
              <a:t>Similarities with 1099-MISC</a:t>
            </a:r>
          </a:p>
          <a:p>
            <a:pPr lvl="1"/>
            <a:r>
              <a:rPr lang="en-US" sz="2800" dirty="0"/>
              <a:t>Use </a:t>
            </a:r>
            <a:r>
              <a:rPr lang="en-US" sz="2800" dirty="0">
                <a:hlinkClick r:id="rId2"/>
              </a:rPr>
              <a:t>Form W-9 </a:t>
            </a:r>
            <a:r>
              <a:rPr lang="en-US" sz="2800" dirty="0"/>
              <a:t>– Request for Taxpayer ID Number</a:t>
            </a:r>
          </a:p>
          <a:p>
            <a:pPr lvl="1"/>
            <a:r>
              <a:rPr lang="en-US" sz="2800" dirty="0"/>
              <a:t>Due dates for 1099 forms:</a:t>
            </a:r>
          </a:p>
          <a:p>
            <a:pPr lvl="2"/>
            <a:r>
              <a:rPr lang="en-US" sz="2400" dirty="0"/>
              <a:t>Recipients - February 1, 2021 (paper or electronic)</a:t>
            </a:r>
          </a:p>
          <a:p>
            <a:pPr lvl="2"/>
            <a:r>
              <a:rPr lang="en-US" sz="2400" dirty="0"/>
              <a:t>IRS copy – March 1, 2021 (paper); March 31, 2021 (electronic)</a:t>
            </a:r>
          </a:p>
          <a:p>
            <a:pPr lvl="2"/>
            <a:r>
              <a:rPr lang="en-US" sz="2400" dirty="0"/>
              <a:t>Use Form 1096 to transmit copies to IRS</a:t>
            </a:r>
          </a:p>
          <a:p>
            <a:r>
              <a:rPr lang="en-US" sz="3200" dirty="0"/>
              <a:t>Instructions for Forms 1099-MISC and 1099-NEC (click </a:t>
            </a:r>
            <a:r>
              <a:rPr lang="en-US" sz="3200" dirty="0">
                <a:hlinkClick r:id="rId3"/>
              </a:rPr>
              <a:t>here</a:t>
            </a:r>
            <a:r>
              <a:rPr lang="en-US" sz="3200" dirty="0"/>
              <a:t>)</a:t>
            </a:r>
          </a:p>
        </p:txBody>
      </p:sp>
    </p:spTree>
    <p:extLst>
      <p:ext uri="{BB962C8B-B14F-4D97-AF65-F5344CB8AC3E}">
        <p14:creationId xmlns:p14="http://schemas.microsoft.com/office/powerpoint/2010/main" val="403865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3CCDD1D-A058-4278-942D-B4424E772C7D}"/>
              </a:ext>
            </a:extLst>
          </p:cNvPr>
          <p:cNvPicPr>
            <a:picLocks noGrp="1" noChangeAspect="1"/>
          </p:cNvPicPr>
          <p:nvPr>
            <p:ph idx="1"/>
          </p:nvPr>
        </p:nvPicPr>
        <p:blipFill>
          <a:blip r:embed="rId2"/>
          <a:stretch>
            <a:fillRect/>
          </a:stretch>
        </p:blipFill>
        <p:spPr>
          <a:xfrm>
            <a:off x="1544085" y="65747"/>
            <a:ext cx="9733514" cy="6584436"/>
          </a:xfrm>
          <a:prstGeom prst="rect">
            <a:avLst/>
          </a:prstGeom>
        </p:spPr>
      </p:pic>
    </p:spTree>
    <p:extLst>
      <p:ext uri="{BB962C8B-B14F-4D97-AF65-F5344CB8AC3E}">
        <p14:creationId xmlns:p14="http://schemas.microsoft.com/office/powerpoint/2010/main" val="2707945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065BFC6-8A66-47E1-82F3-95005E312E84}"/>
              </a:ext>
            </a:extLst>
          </p:cNvPr>
          <p:cNvPicPr>
            <a:picLocks noGrp="1" noChangeAspect="1"/>
          </p:cNvPicPr>
          <p:nvPr>
            <p:ph idx="1"/>
          </p:nvPr>
        </p:nvPicPr>
        <p:blipFill>
          <a:blip r:embed="rId2"/>
          <a:stretch>
            <a:fillRect/>
          </a:stretch>
        </p:blipFill>
        <p:spPr>
          <a:xfrm>
            <a:off x="1126435" y="348421"/>
            <a:ext cx="9607826" cy="6435677"/>
          </a:xfrm>
          <a:prstGeom prst="rect">
            <a:avLst/>
          </a:prstGeom>
        </p:spPr>
      </p:pic>
    </p:spTree>
    <p:extLst>
      <p:ext uri="{BB962C8B-B14F-4D97-AF65-F5344CB8AC3E}">
        <p14:creationId xmlns:p14="http://schemas.microsoft.com/office/powerpoint/2010/main" val="54414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1B1D-2301-4C66-B4AA-1480E0EBE613}"/>
              </a:ext>
            </a:extLst>
          </p:cNvPr>
          <p:cNvSpPr>
            <a:spLocks noGrp="1"/>
          </p:cNvSpPr>
          <p:nvPr>
            <p:ph type="title"/>
          </p:nvPr>
        </p:nvSpPr>
        <p:spPr/>
        <p:txBody>
          <a:bodyPr>
            <a:normAutofit/>
          </a:bodyPr>
          <a:lstStyle/>
          <a:p>
            <a:r>
              <a:rPr lang="en-US" sz="4000" dirty="0"/>
              <a:t>2020 Form W-2 Wage &amp; Tax Statement</a:t>
            </a:r>
          </a:p>
        </p:txBody>
      </p:sp>
      <p:sp>
        <p:nvSpPr>
          <p:cNvPr id="3" name="Content Placeholder 2">
            <a:extLst>
              <a:ext uri="{FF2B5EF4-FFF2-40B4-BE49-F238E27FC236}">
                <a16:creationId xmlns:a16="http://schemas.microsoft.com/office/drawing/2014/main" id="{6FB64722-9D5C-4FD7-B3C3-EB5DB4010080}"/>
              </a:ext>
            </a:extLst>
          </p:cNvPr>
          <p:cNvSpPr>
            <a:spLocks noGrp="1"/>
          </p:cNvSpPr>
          <p:nvPr>
            <p:ph idx="1"/>
          </p:nvPr>
        </p:nvSpPr>
        <p:spPr/>
        <p:txBody>
          <a:bodyPr>
            <a:normAutofit/>
          </a:bodyPr>
          <a:lstStyle/>
          <a:p>
            <a:r>
              <a:rPr lang="en-US" dirty="0"/>
              <a:t>Due January 31, but for 2020, due </a:t>
            </a:r>
            <a:r>
              <a:rPr lang="en-US" b="1" dirty="0"/>
              <a:t>February 1, 2021</a:t>
            </a:r>
          </a:p>
          <a:p>
            <a:pPr lvl="1"/>
            <a:r>
              <a:rPr lang="en-US" dirty="0"/>
              <a:t>Social Security Administration (file with Form W-3 transmittal)</a:t>
            </a:r>
          </a:p>
          <a:p>
            <a:pPr lvl="1"/>
            <a:r>
              <a:rPr lang="en-US" dirty="0"/>
              <a:t>Employee copies</a:t>
            </a:r>
          </a:p>
          <a:p>
            <a:r>
              <a:rPr lang="en-US" dirty="0"/>
              <a:t>General Instructions for Forms W-2 and W-3 (click </a:t>
            </a:r>
            <a:r>
              <a:rPr lang="en-US" dirty="0">
                <a:hlinkClick r:id="rId2"/>
              </a:rPr>
              <a:t>here</a:t>
            </a:r>
            <a:r>
              <a:rPr lang="en-US" dirty="0"/>
              <a:t>)</a:t>
            </a:r>
          </a:p>
          <a:p>
            <a:r>
              <a:rPr lang="en-US" dirty="0"/>
              <a:t>FFCRA payments – report in Box 14 or on a separate form</a:t>
            </a:r>
          </a:p>
          <a:p>
            <a:pPr lvl="1"/>
            <a:r>
              <a:rPr lang="en-US" dirty="0"/>
              <a:t>Sick leave payments</a:t>
            </a:r>
          </a:p>
          <a:p>
            <a:pPr lvl="1"/>
            <a:r>
              <a:rPr lang="en-US" dirty="0"/>
              <a:t>Qualified family leave payments</a:t>
            </a:r>
          </a:p>
          <a:p>
            <a:pPr marL="0" indent="0">
              <a:buNone/>
            </a:pPr>
            <a:r>
              <a:rPr lang="en-US" dirty="0"/>
              <a:t>Why? </a:t>
            </a:r>
            <a:r>
              <a:rPr lang="en-US" i="1" dirty="0"/>
              <a:t>This provides employees who are also self-employed with amounts they may need to figure their qualified sick leave equivalent or qualified family leave equivalent credits.</a:t>
            </a:r>
          </a:p>
        </p:txBody>
      </p:sp>
    </p:spTree>
    <p:extLst>
      <p:ext uri="{BB962C8B-B14F-4D97-AF65-F5344CB8AC3E}">
        <p14:creationId xmlns:p14="http://schemas.microsoft.com/office/powerpoint/2010/main" val="1122849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17BB906-983F-4257-B6B4-507E5C5FCEFB}"/>
              </a:ext>
            </a:extLst>
          </p:cNvPr>
          <p:cNvPicPr>
            <a:picLocks noGrp="1" noChangeAspect="1"/>
          </p:cNvPicPr>
          <p:nvPr>
            <p:ph idx="1"/>
          </p:nvPr>
        </p:nvPicPr>
        <p:blipFill>
          <a:blip r:embed="rId2"/>
          <a:stretch>
            <a:fillRect/>
          </a:stretch>
        </p:blipFill>
        <p:spPr>
          <a:xfrm>
            <a:off x="1357741" y="205392"/>
            <a:ext cx="9601199" cy="6340900"/>
          </a:xfrm>
          <a:prstGeom prst="rect">
            <a:avLst/>
          </a:prstGeom>
        </p:spPr>
      </p:pic>
    </p:spTree>
    <p:extLst>
      <p:ext uri="{BB962C8B-B14F-4D97-AF65-F5344CB8AC3E}">
        <p14:creationId xmlns:p14="http://schemas.microsoft.com/office/powerpoint/2010/main" val="1596986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2730</TotalTime>
  <Words>1142</Words>
  <Application>Microsoft Office PowerPoint</Application>
  <PresentationFormat>Widescreen</PresentationFormat>
  <Paragraphs>159</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Rounded MT Bold</vt:lpstr>
      <vt:lpstr>Calibri</vt:lpstr>
      <vt:lpstr>Calibri Light</vt:lpstr>
      <vt:lpstr>Symbol</vt:lpstr>
      <vt:lpstr>Times New Roman</vt:lpstr>
      <vt:lpstr>Office Theme</vt:lpstr>
      <vt:lpstr>MASBO Regional Meetings December 2020</vt:lpstr>
      <vt:lpstr>How to find this PPT on the MASBO website</vt:lpstr>
      <vt:lpstr>Agenda</vt:lpstr>
      <vt:lpstr>MASBO Website </vt:lpstr>
      <vt:lpstr>2020 Form 1099-NEC  Non-Employee Compensation</vt:lpstr>
      <vt:lpstr>PowerPoint Presentation</vt:lpstr>
      <vt:lpstr>PowerPoint Presentation</vt:lpstr>
      <vt:lpstr>2020 Form W-2 Wage &amp; Tax Statement</vt:lpstr>
      <vt:lpstr>PowerPoint Presentation</vt:lpstr>
      <vt:lpstr>2020 Form W-2 Wage &amp; Tax Statement</vt:lpstr>
      <vt:lpstr>Governor’s Coronavirus Relief Funds (CRF)</vt:lpstr>
      <vt:lpstr>Governor’s Coronavirus Relief Funds (CRF)</vt:lpstr>
      <vt:lpstr>Governor’s Coronavirus Relief Funds (CRF)</vt:lpstr>
      <vt:lpstr>Bill Schiele, Stevensville Schools   2020 Outstanding Business Official</vt:lpstr>
      <vt:lpstr>PowerPoint Presentation</vt:lpstr>
      <vt:lpstr>CONGRATULATIONS RETIREES!!</vt:lpstr>
      <vt:lpstr>P-card Awards</vt:lpstr>
      <vt:lpstr>CERTIFICATION PROGRAM ACCOMPLISHMENTS</vt:lpstr>
      <vt:lpstr>CERTIFICATION PROGRAM ACCOMPLISHMENTS</vt:lpstr>
      <vt:lpstr>BE SAFE &amp; BE WELL!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MASBO Regional Meetings July 2020</dc:title>
  <dc:creator>Denise Williams</dc:creator>
  <cp:lastModifiedBy> </cp:lastModifiedBy>
  <cp:revision>131</cp:revision>
  <cp:lastPrinted>2020-07-27T13:42:53Z</cp:lastPrinted>
  <dcterms:created xsi:type="dcterms:W3CDTF">2020-07-25T12:36:02Z</dcterms:created>
  <dcterms:modified xsi:type="dcterms:W3CDTF">2020-12-08T20:25:10Z</dcterms:modified>
</cp:coreProperties>
</file>