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79" r:id="rId4"/>
    <p:sldId id="258" r:id="rId5"/>
    <p:sldId id="259" r:id="rId6"/>
    <p:sldId id="257" r:id="rId7"/>
    <p:sldId id="260" r:id="rId8"/>
    <p:sldId id="261" r:id="rId9"/>
    <p:sldId id="262" r:id="rId10"/>
    <p:sldId id="263" r:id="rId11"/>
    <p:sldId id="264" r:id="rId12"/>
    <p:sldId id="278" r:id="rId13"/>
    <p:sldId id="265" r:id="rId14"/>
    <p:sldId id="266" r:id="rId15"/>
    <p:sldId id="269" r:id="rId16"/>
    <p:sldId id="270" r:id="rId17"/>
    <p:sldId id="273" r:id="rId18"/>
    <p:sldId id="274" r:id="rId19"/>
    <p:sldId id="271" r:id="rId20"/>
    <p:sldId id="272"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leg.mt.gov/bills/mca/title_0200/chapter_0070/part_0040/section_0010/0200-0070-0040-0010.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ED30-7392-4158-ACA2-0B0BF4E66860}"/>
              </a:ext>
            </a:extLst>
          </p:cNvPr>
          <p:cNvSpPr>
            <a:spLocks noGrp="1"/>
          </p:cNvSpPr>
          <p:nvPr>
            <p:ph type="ctrTitle"/>
          </p:nvPr>
        </p:nvSpPr>
        <p:spPr>
          <a:xfrm>
            <a:off x="1507067" y="2404534"/>
            <a:ext cx="7766936" cy="2561749"/>
          </a:xfrm>
        </p:spPr>
        <p:txBody>
          <a:bodyPr/>
          <a:lstStyle/>
          <a:p>
            <a:pPr algn="ctr"/>
            <a:r>
              <a:rPr lang="en-US" dirty="0"/>
              <a:t>Preparing for MAEFAIRS BUDGET</a:t>
            </a:r>
            <a:br>
              <a:rPr lang="en-US" dirty="0"/>
            </a:br>
            <a:endParaRPr lang="en-US" dirty="0"/>
          </a:p>
        </p:txBody>
      </p:sp>
      <p:sp>
        <p:nvSpPr>
          <p:cNvPr id="3" name="Subtitle 2">
            <a:extLst>
              <a:ext uri="{FF2B5EF4-FFF2-40B4-BE49-F238E27FC236}">
                <a16:creationId xmlns:a16="http://schemas.microsoft.com/office/drawing/2014/main" id="{C96EE189-547F-4B28-B7B1-B8FB0FF61F6B}"/>
              </a:ext>
            </a:extLst>
          </p:cNvPr>
          <p:cNvSpPr>
            <a:spLocks noGrp="1"/>
          </p:cNvSpPr>
          <p:nvPr>
            <p:ph type="subTitle" idx="1"/>
          </p:nvPr>
        </p:nvSpPr>
        <p:spPr>
          <a:xfrm>
            <a:off x="1280564" y="4193446"/>
            <a:ext cx="7766936" cy="1096899"/>
          </a:xfrm>
        </p:spPr>
        <p:txBody>
          <a:bodyPr/>
          <a:lstStyle/>
          <a:p>
            <a:endParaRPr lang="en-US" dirty="0"/>
          </a:p>
        </p:txBody>
      </p:sp>
    </p:spTree>
    <p:extLst>
      <p:ext uri="{BB962C8B-B14F-4D97-AF65-F5344CB8AC3E}">
        <p14:creationId xmlns:p14="http://schemas.microsoft.com/office/powerpoint/2010/main" val="382210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DDA9-3CC0-4A85-B7F8-0D77C0F89CB6}"/>
              </a:ext>
            </a:extLst>
          </p:cNvPr>
          <p:cNvSpPr>
            <a:spLocks noGrp="1"/>
          </p:cNvSpPr>
          <p:nvPr>
            <p:ph type="title"/>
          </p:nvPr>
        </p:nvSpPr>
        <p:spPr>
          <a:xfrm>
            <a:off x="677334" y="609600"/>
            <a:ext cx="8596668" cy="623582"/>
          </a:xfrm>
        </p:spPr>
        <p:txBody>
          <a:bodyPr>
            <a:normAutofit fontScale="90000"/>
          </a:bodyPr>
          <a:lstStyle/>
          <a:p>
            <a:pPr algn="ctr"/>
            <a:r>
              <a:rPr lang="en-US" dirty="0"/>
              <a:t>STEPS 6 AND 7  DEBT SERVICE</a:t>
            </a:r>
          </a:p>
        </p:txBody>
      </p:sp>
      <p:sp>
        <p:nvSpPr>
          <p:cNvPr id="3" name="Content Placeholder 2">
            <a:extLst>
              <a:ext uri="{FF2B5EF4-FFF2-40B4-BE49-F238E27FC236}">
                <a16:creationId xmlns:a16="http://schemas.microsoft.com/office/drawing/2014/main" id="{05C21D2E-B5D8-4E81-B630-94474249B807}"/>
              </a:ext>
            </a:extLst>
          </p:cNvPr>
          <p:cNvSpPr>
            <a:spLocks noGrp="1"/>
          </p:cNvSpPr>
          <p:nvPr>
            <p:ph idx="1"/>
          </p:nvPr>
        </p:nvSpPr>
        <p:spPr>
          <a:xfrm>
            <a:off x="677334" y="1233183"/>
            <a:ext cx="8596668" cy="4808180"/>
          </a:xfrm>
        </p:spPr>
        <p:txBody>
          <a:bodyPr>
            <a:normAutofit/>
          </a:bodyPr>
          <a:lstStyle/>
          <a:p>
            <a:r>
              <a:rPr lang="en-US" sz="2400" dirty="0"/>
              <a:t>SID’S (Special Improvement Districts)</a:t>
            </a:r>
          </a:p>
          <a:p>
            <a:pPr lvl="1"/>
            <a:r>
              <a:rPr lang="en-US" sz="2400" dirty="0"/>
              <a:t>Curbs and Roads</a:t>
            </a:r>
          </a:p>
          <a:p>
            <a:r>
              <a:rPr lang="en-US" sz="2400" dirty="0"/>
              <a:t>BONDS</a:t>
            </a:r>
          </a:p>
          <a:p>
            <a:pPr lvl="1"/>
            <a:r>
              <a:rPr lang="en-US" sz="2400" dirty="0"/>
              <a:t>Bond schedule</a:t>
            </a:r>
          </a:p>
          <a:p>
            <a:endParaRPr lang="en-US" sz="2400" dirty="0"/>
          </a:p>
          <a:p>
            <a:r>
              <a:rPr lang="en-US" sz="2400" dirty="0"/>
              <a:t>LOOK TO LAST YEAR’S BUDGET MANY TIMES NOTHING CHANGES.</a:t>
            </a:r>
          </a:p>
        </p:txBody>
      </p:sp>
    </p:spTree>
    <p:extLst>
      <p:ext uri="{BB962C8B-B14F-4D97-AF65-F5344CB8AC3E}">
        <p14:creationId xmlns:p14="http://schemas.microsoft.com/office/powerpoint/2010/main" val="222817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6C4F-A826-4E1C-A310-8D548473EAB8}"/>
              </a:ext>
            </a:extLst>
          </p:cNvPr>
          <p:cNvSpPr>
            <a:spLocks noGrp="1"/>
          </p:cNvSpPr>
          <p:nvPr>
            <p:ph type="title"/>
          </p:nvPr>
        </p:nvSpPr>
        <p:spPr/>
        <p:txBody>
          <a:bodyPr/>
          <a:lstStyle/>
          <a:p>
            <a:pPr algn="ctr"/>
            <a:r>
              <a:rPr lang="en-US" dirty="0"/>
              <a:t>STEP 8   ENTER INDIVIDUAL BUDGET INFORMATION</a:t>
            </a:r>
          </a:p>
        </p:txBody>
      </p:sp>
      <p:sp>
        <p:nvSpPr>
          <p:cNvPr id="3" name="Content Placeholder 2">
            <a:extLst>
              <a:ext uri="{FF2B5EF4-FFF2-40B4-BE49-F238E27FC236}">
                <a16:creationId xmlns:a16="http://schemas.microsoft.com/office/drawing/2014/main" id="{E4DB6B25-D293-4DDA-8331-50273A31DAAA}"/>
              </a:ext>
            </a:extLst>
          </p:cNvPr>
          <p:cNvSpPr>
            <a:spLocks noGrp="1"/>
          </p:cNvSpPr>
          <p:nvPr>
            <p:ph idx="1"/>
          </p:nvPr>
        </p:nvSpPr>
        <p:spPr>
          <a:xfrm>
            <a:off x="677334" y="2160589"/>
            <a:ext cx="9105858" cy="3880773"/>
          </a:xfrm>
        </p:spPr>
        <p:txBody>
          <a:bodyPr/>
          <a:lstStyle/>
          <a:p>
            <a:r>
              <a:rPr lang="en-US" sz="3200" dirty="0"/>
              <a:t>General Fund</a:t>
            </a:r>
          </a:p>
          <a:p>
            <a:pPr lvl="1"/>
            <a:r>
              <a:rPr lang="en-US" sz="3200" dirty="0"/>
              <a:t>Preliminary Budget Data Sheet</a:t>
            </a:r>
          </a:p>
          <a:p>
            <a:pPr lvl="2"/>
            <a:r>
              <a:rPr lang="en-US" sz="3200" dirty="0"/>
              <a:t>Highest Budget Without a Vote</a:t>
            </a:r>
          </a:p>
          <a:p>
            <a:pPr lvl="2"/>
            <a:r>
              <a:rPr lang="en-US" sz="3200" dirty="0"/>
              <a:t>Highest Budget With a Vote</a:t>
            </a:r>
          </a:p>
          <a:p>
            <a:pPr marL="457200" lvl="1" indent="0">
              <a:buNone/>
            </a:pPr>
            <a:endParaRPr lang="en-US" dirty="0"/>
          </a:p>
        </p:txBody>
      </p:sp>
    </p:spTree>
    <p:extLst>
      <p:ext uri="{BB962C8B-B14F-4D97-AF65-F5344CB8AC3E}">
        <p14:creationId xmlns:p14="http://schemas.microsoft.com/office/powerpoint/2010/main" val="175459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08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A216-7EC7-44BB-9E89-7A38F69A9B81}"/>
              </a:ext>
            </a:extLst>
          </p:cNvPr>
          <p:cNvSpPr>
            <a:spLocks noGrp="1"/>
          </p:cNvSpPr>
          <p:nvPr>
            <p:ph type="title"/>
          </p:nvPr>
        </p:nvSpPr>
        <p:spPr>
          <a:xfrm>
            <a:off x="677334" y="355107"/>
            <a:ext cx="8596668" cy="1575293"/>
          </a:xfrm>
        </p:spPr>
        <p:txBody>
          <a:bodyPr>
            <a:normAutofit fontScale="90000"/>
          </a:bodyPr>
          <a:lstStyle/>
          <a:p>
            <a:pPr algn="ctr"/>
            <a:r>
              <a:rPr lang="en-US" dirty="0"/>
              <a:t>General fund</a:t>
            </a:r>
            <a:br>
              <a:rPr lang="en-US" dirty="0"/>
            </a:br>
            <a:r>
              <a:rPr lang="en-US" dirty="0"/>
              <a:t>Preliminary Budget Data Sheet</a:t>
            </a:r>
            <a:br>
              <a:rPr lang="en-US" dirty="0"/>
            </a:br>
            <a:r>
              <a:rPr lang="en-US" dirty="0"/>
              <a:t>Page 2</a:t>
            </a:r>
          </a:p>
        </p:txBody>
      </p:sp>
      <p:pic>
        <p:nvPicPr>
          <p:cNvPr id="5" name="Content Placeholder 4">
            <a:extLst>
              <a:ext uri="{FF2B5EF4-FFF2-40B4-BE49-F238E27FC236}">
                <a16:creationId xmlns:a16="http://schemas.microsoft.com/office/drawing/2014/main" id="{729370C1-BBF5-437E-95B7-39AEB2A358F9}"/>
              </a:ext>
            </a:extLst>
          </p:cNvPr>
          <p:cNvPicPr>
            <a:picLocks noGrp="1" noChangeAspect="1"/>
          </p:cNvPicPr>
          <p:nvPr>
            <p:ph idx="1"/>
          </p:nvPr>
        </p:nvPicPr>
        <p:blipFill>
          <a:blip r:embed="rId2"/>
          <a:stretch>
            <a:fillRect/>
          </a:stretch>
        </p:blipFill>
        <p:spPr>
          <a:xfrm>
            <a:off x="392703" y="2279550"/>
            <a:ext cx="9326330" cy="3810532"/>
          </a:xfrm>
          <a:prstGeom prst="rect">
            <a:avLst/>
          </a:prstGeom>
        </p:spPr>
      </p:pic>
    </p:spTree>
    <p:extLst>
      <p:ext uri="{BB962C8B-B14F-4D97-AF65-F5344CB8AC3E}">
        <p14:creationId xmlns:p14="http://schemas.microsoft.com/office/powerpoint/2010/main" val="240345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F416-1E74-4C8F-AC03-C0D226406449}"/>
              </a:ext>
            </a:extLst>
          </p:cNvPr>
          <p:cNvSpPr>
            <a:spLocks noGrp="1"/>
          </p:cNvSpPr>
          <p:nvPr>
            <p:ph type="title"/>
          </p:nvPr>
        </p:nvSpPr>
        <p:spPr>
          <a:xfrm>
            <a:off x="677334" y="609600"/>
            <a:ext cx="8596668" cy="659907"/>
          </a:xfrm>
        </p:spPr>
        <p:txBody>
          <a:bodyPr/>
          <a:lstStyle/>
          <a:p>
            <a:pPr algn="ctr"/>
            <a:r>
              <a:rPr lang="en-US" dirty="0"/>
              <a:t>Transportation Fund</a:t>
            </a:r>
          </a:p>
        </p:txBody>
      </p:sp>
      <p:sp>
        <p:nvSpPr>
          <p:cNvPr id="3" name="Content Placeholder 2">
            <a:extLst>
              <a:ext uri="{FF2B5EF4-FFF2-40B4-BE49-F238E27FC236}">
                <a16:creationId xmlns:a16="http://schemas.microsoft.com/office/drawing/2014/main" id="{06D5297A-6A2E-46B2-809A-0D88785F0DD2}"/>
              </a:ext>
            </a:extLst>
          </p:cNvPr>
          <p:cNvSpPr>
            <a:spLocks noGrp="1"/>
          </p:cNvSpPr>
          <p:nvPr>
            <p:ph idx="1"/>
          </p:nvPr>
        </p:nvSpPr>
        <p:spPr>
          <a:xfrm>
            <a:off x="677334" y="1349407"/>
            <a:ext cx="8596668" cy="4691956"/>
          </a:xfrm>
        </p:spPr>
        <p:txBody>
          <a:bodyPr>
            <a:normAutofit fontScale="92500" lnSpcReduction="10000"/>
          </a:bodyPr>
          <a:lstStyle/>
          <a:p>
            <a:r>
              <a:rPr lang="en-US" sz="2400" dirty="0"/>
              <a:t>Budget all costs associated with Transporting students to and from school only.</a:t>
            </a:r>
          </a:p>
          <a:p>
            <a:r>
              <a:rPr lang="en-US" sz="2400" dirty="0"/>
              <a:t>Historical costs?</a:t>
            </a:r>
          </a:p>
          <a:p>
            <a:r>
              <a:rPr lang="en-US" sz="2400" dirty="0"/>
              <a:t>More Bus Routes needed for social distancing???</a:t>
            </a:r>
          </a:p>
          <a:p>
            <a:endParaRPr lang="en-US" sz="2400" dirty="0"/>
          </a:p>
          <a:p>
            <a:r>
              <a:rPr lang="en-US" sz="2400" dirty="0"/>
              <a:t>Calculating “On-Schedule” costs = State and County Revenues</a:t>
            </a:r>
          </a:p>
          <a:p>
            <a:pPr lvl="1"/>
            <a:r>
              <a:rPr lang="en-US" sz="2400" dirty="0"/>
              <a:t>Steve, show them the spreadsheet on the OPI Transportation website.</a:t>
            </a:r>
          </a:p>
          <a:p>
            <a:endParaRPr lang="en-US" sz="2400" dirty="0"/>
          </a:p>
          <a:p>
            <a:endParaRPr lang="en-US" sz="2400" dirty="0"/>
          </a:p>
          <a:p>
            <a:r>
              <a:rPr lang="en-US" sz="2400" dirty="0"/>
              <a:t>Total Budget – “On Schedule” = District Levies</a:t>
            </a:r>
          </a:p>
          <a:p>
            <a:endParaRPr lang="en-US" dirty="0"/>
          </a:p>
          <a:p>
            <a:endParaRPr lang="en-US" dirty="0"/>
          </a:p>
        </p:txBody>
      </p:sp>
    </p:spTree>
    <p:extLst>
      <p:ext uri="{BB962C8B-B14F-4D97-AF65-F5344CB8AC3E}">
        <p14:creationId xmlns:p14="http://schemas.microsoft.com/office/powerpoint/2010/main" val="398773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B58A0C-3298-4E8C-B4B7-5ADF76B7E0BC}"/>
              </a:ext>
            </a:extLst>
          </p:cNvPr>
          <p:cNvPicPr>
            <a:picLocks noChangeAspect="1"/>
          </p:cNvPicPr>
          <p:nvPr/>
        </p:nvPicPr>
        <p:blipFill>
          <a:blip r:embed="rId2"/>
          <a:stretch>
            <a:fillRect/>
          </a:stretch>
        </p:blipFill>
        <p:spPr>
          <a:xfrm>
            <a:off x="2404119" y="324506"/>
            <a:ext cx="6226080" cy="6645216"/>
          </a:xfrm>
          <a:prstGeom prst="rect">
            <a:avLst/>
          </a:prstGeom>
        </p:spPr>
      </p:pic>
    </p:spTree>
    <p:extLst>
      <p:ext uri="{BB962C8B-B14F-4D97-AF65-F5344CB8AC3E}">
        <p14:creationId xmlns:p14="http://schemas.microsoft.com/office/powerpoint/2010/main" val="353335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91EE-9AB3-4EC3-B562-98CA4287C645}"/>
              </a:ext>
            </a:extLst>
          </p:cNvPr>
          <p:cNvSpPr>
            <a:spLocks noGrp="1"/>
          </p:cNvSpPr>
          <p:nvPr>
            <p:ph type="title"/>
          </p:nvPr>
        </p:nvSpPr>
        <p:spPr>
          <a:xfrm>
            <a:off x="677334" y="609600"/>
            <a:ext cx="8596668" cy="633274"/>
          </a:xfrm>
        </p:spPr>
        <p:txBody>
          <a:bodyPr>
            <a:normAutofit fontScale="90000"/>
          </a:bodyPr>
          <a:lstStyle/>
          <a:p>
            <a:pPr algn="ctr"/>
            <a:r>
              <a:rPr lang="en-US" dirty="0"/>
              <a:t>Tuition Fund</a:t>
            </a:r>
          </a:p>
        </p:txBody>
      </p:sp>
      <p:sp>
        <p:nvSpPr>
          <p:cNvPr id="3" name="Content Placeholder 2">
            <a:extLst>
              <a:ext uri="{FF2B5EF4-FFF2-40B4-BE49-F238E27FC236}">
                <a16:creationId xmlns:a16="http://schemas.microsoft.com/office/drawing/2014/main" id="{59CD23CF-FB75-47F2-98B7-8D9496F63FCA}"/>
              </a:ext>
            </a:extLst>
          </p:cNvPr>
          <p:cNvSpPr>
            <a:spLocks noGrp="1"/>
          </p:cNvSpPr>
          <p:nvPr>
            <p:ph idx="1"/>
          </p:nvPr>
        </p:nvSpPr>
        <p:spPr>
          <a:xfrm>
            <a:off x="677334" y="1242875"/>
            <a:ext cx="8596668" cy="4798488"/>
          </a:xfrm>
        </p:spPr>
        <p:txBody>
          <a:bodyPr>
            <a:normAutofit/>
          </a:bodyPr>
          <a:lstStyle/>
          <a:p>
            <a:r>
              <a:rPr lang="en-US" sz="2800" dirty="0"/>
              <a:t>May levy permissively to pay tuition for out-of-district attendance of a resident pupil.</a:t>
            </a:r>
          </a:p>
          <a:p>
            <a:r>
              <a:rPr lang="en-US" sz="2800" dirty="0"/>
              <a:t>May levy an amount necessary to pay for the full costs of providing a free appropriate public education, as defined in </a:t>
            </a:r>
            <a:r>
              <a:rPr lang="en-US" sz="2800" b="1" dirty="0">
                <a:hlinkClick r:id="rId2"/>
              </a:rPr>
              <a:t>20-7-401</a:t>
            </a:r>
            <a:r>
              <a:rPr lang="en-US" sz="2800" dirty="0"/>
              <a:t>, in the district to any child with a disability who lives in the district. </a:t>
            </a:r>
          </a:p>
          <a:p>
            <a:pPr lvl="1"/>
            <a:r>
              <a:rPr lang="en-US" sz="2800" dirty="0"/>
              <a:t>OPI has a spreadsheet to help determine levy amounts.</a:t>
            </a:r>
          </a:p>
          <a:p>
            <a:pPr lvl="1"/>
            <a:r>
              <a:rPr lang="en-US" sz="2800" dirty="0"/>
              <a:t>One student per spreadsheet.</a:t>
            </a:r>
          </a:p>
        </p:txBody>
      </p:sp>
    </p:spTree>
    <p:extLst>
      <p:ext uri="{BB962C8B-B14F-4D97-AF65-F5344CB8AC3E}">
        <p14:creationId xmlns:p14="http://schemas.microsoft.com/office/powerpoint/2010/main" val="50393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606F-E841-468C-AA37-A5801BCCAD0E}"/>
              </a:ext>
            </a:extLst>
          </p:cNvPr>
          <p:cNvSpPr>
            <a:spLocks noGrp="1"/>
          </p:cNvSpPr>
          <p:nvPr>
            <p:ph type="title"/>
          </p:nvPr>
        </p:nvSpPr>
        <p:spPr>
          <a:xfrm>
            <a:off x="624068" y="236738"/>
            <a:ext cx="8596668" cy="606641"/>
          </a:xfrm>
        </p:spPr>
        <p:txBody>
          <a:bodyPr>
            <a:normAutofit fontScale="90000"/>
          </a:bodyPr>
          <a:lstStyle/>
          <a:p>
            <a:pPr algn="ctr"/>
            <a:r>
              <a:rPr lang="en-US" dirty="0"/>
              <a:t>Tuition Levy Spreadsheet</a:t>
            </a:r>
          </a:p>
        </p:txBody>
      </p:sp>
      <p:pic>
        <p:nvPicPr>
          <p:cNvPr id="4" name="Content Placeholder 3">
            <a:extLst>
              <a:ext uri="{FF2B5EF4-FFF2-40B4-BE49-F238E27FC236}">
                <a16:creationId xmlns:a16="http://schemas.microsoft.com/office/drawing/2014/main" id="{0C742B4E-1839-4F58-A14E-F435BBA0373E}"/>
              </a:ext>
            </a:extLst>
          </p:cNvPr>
          <p:cNvPicPr>
            <a:picLocks noGrp="1" noChangeAspect="1"/>
          </p:cNvPicPr>
          <p:nvPr>
            <p:ph idx="1"/>
          </p:nvPr>
        </p:nvPicPr>
        <p:blipFill>
          <a:blip r:embed="rId2"/>
          <a:stretch>
            <a:fillRect/>
          </a:stretch>
        </p:blipFill>
        <p:spPr>
          <a:xfrm>
            <a:off x="1029810" y="940816"/>
            <a:ext cx="7331777" cy="5860572"/>
          </a:xfrm>
          <a:prstGeom prst="rect">
            <a:avLst/>
          </a:prstGeom>
        </p:spPr>
      </p:pic>
    </p:spTree>
    <p:extLst>
      <p:ext uri="{BB962C8B-B14F-4D97-AF65-F5344CB8AC3E}">
        <p14:creationId xmlns:p14="http://schemas.microsoft.com/office/powerpoint/2010/main" val="42975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E9AE-DB03-4670-9022-A2ED1866868D}"/>
              </a:ext>
            </a:extLst>
          </p:cNvPr>
          <p:cNvSpPr>
            <a:spLocks noGrp="1"/>
          </p:cNvSpPr>
          <p:nvPr>
            <p:ph type="title"/>
          </p:nvPr>
        </p:nvSpPr>
        <p:spPr/>
        <p:txBody>
          <a:bodyPr/>
          <a:lstStyle/>
          <a:p>
            <a:pPr algn="ctr"/>
            <a:r>
              <a:rPr lang="en-US" dirty="0"/>
              <a:t>Tuition Fund reserve limit</a:t>
            </a:r>
          </a:p>
        </p:txBody>
      </p:sp>
      <p:sp>
        <p:nvSpPr>
          <p:cNvPr id="3" name="Content Placeholder 2">
            <a:extLst>
              <a:ext uri="{FF2B5EF4-FFF2-40B4-BE49-F238E27FC236}">
                <a16:creationId xmlns:a16="http://schemas.microsoft.com/office/drawing/2014/main" id="{EAD33438-FE30-4646-9ED8-10ADEF442F29}"/>
              </a:ext>
            </a:extLst>
          </p:cNvPr>
          <p:cNvSpPr>
            <a:spLocks noGrp="1"/>
          </p:cNvSpPr>
          <p:nvPr>
            <p:ph idx="1"/>
          </p:nvPr>
        </p:nvSpPr>
        <p:spPr/>
        <p:txBody>
          <a:bodyPr/>
          <a:lstStyle/>
          <a:p>
            <a:pPr lvl="0">
              <a:buClr>
                <a:srgbClr val="90C226"/>
              </a:buClr>
            </a:pPr>
            <a:r>
              <a:rPr lang="en-US" sz="2400" dirty="0">
                <a:solidFill>
                  <a:prstClr val="black">
                    <a:lumMod val="75000"/>
                    <a:lumOff val="25000"/>
                  </a:prstClr>
                </a:solidFill>
              </a:rPr>
              <a:t>There is no reserve limit for the Tuition Fund</a:t>
            </a:r>
          </a:p>
          <a:p>
            <a:pPr lvl="0">
              <a:buClr>
                <a:srgbClr val="90C226"/>
              </a:buClr>
            </a:pPr>
            <a:r>
              <a:rPr lang="en-US" sz="2400" dirty="0">
                <a:solidFill>
                  <a:prstClr val="black">
                    <a:lumMod val="75000"/>
                    <a:lumOff val="25000"/>
                  </a:prstClr>
                </a:solidFill>
              </a:rPr>
              <a:t>All fund balance dollars must be re-appropriated to lower any potential levy.</a:t>
            </a:r>
          </a:p>
          <a:p>
            <a:pPr marL="0" indent="0">
              <a:buNone/>
            </a:pPr>
            <a:endParaRPr lang="en-US" dirty="0"/>
          </a:p>
        </p:txBody>
      </p:sp>
    </p:spTree>
    <p:extLst>
      <p:ext uri="{BB962C8B-B14F-4D97-AF65-F5344CB8AC3E}">
        <p14:creationId xmlns:p14="http://schemas.microsoft.com/office/powerpoint/2010/main" val="291932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9CC5-BFDA-4673-9141-0BC6C5C56175}"/>
              </a:ext>
            </a:extLst>
          </p:cNvPr>
          <p:cNvSpPr>
            <a:spLocks noGrp="1"/>
          </p:cNvSpPr>
          <p:nvPr>
            <p:ph type="title"/>
          </p:nvPr>
        </p:nvSpPr>
        <p:spPr>
          <a:xfrm>
            <a:off x="677334" y="609600"/>
            <a:ext cx="8596668" cy="732639"/>
          </a:xfrm>
        </p:spPr>
        <p:txBody>
          <a:bodyPr/>
          <a:lstStyle/>
          <a:p>
            <a:pPr algn="ctr"/>
            <a:r>
              <a:rPr lang="en-US" dirty="0"/>
              <a:t>Retirement Fund</a:t>
            </a:r>
          </a:p>
        </p:txBody>
      </p:sp>
      <p:sp>
        <p:nvSpPr>
          <p:cNvPr id="3" name="Content Placeholder 2">
            <a:extLst>
              <a:ext uri="{FF2B5EF4-FFF2-40B4-BE49-F238E27FC236}">
                <a16:creationId xmlns:a16="http://schemas.microsoft.com/office/drawing/2014/main" id="{F9458F13-4952-466D-B9E8-8B839186F223}"/>
              </a:ext>
            </a:extLst>
          </p:cNvPr>
          <p:cNvSpPr>
            <a:spLocks noGrp="1"/>
          </p:cNvSpPr>
          <p:nvPr>
            <p:ph idx="1"/>
          </p:nvPr>
        </p:nvSpPr>
        <p:spPr>
          <a:xfrm>
            <a:off x="677334" y="1451295"/>
            <a:ext cx="8596668" cy="4590067"/>
          </a:xfrm>
        </p:spPr>
        <p:txBody>
          <a:bodyPr/>
          <a:lstStyle/>
          <a:p>
            <a:r>
              <a:rPr lang="en-US" sz="2000" dirty="0"/>
              <a:t>Calculate amounts needed for each employees”</a:t>
            </a:r>
          </a:p>
          <a:p>
            <a:pPr lvl="1"/>
            <a:r>
              <a:rPr lang="en-US" sz="2000" dirty="0"/>
              <a:t>Retirement (TRS and PERS)</a:t>
            </a:r>
          </a:p>
          <a:p>
            <a:pPr lvl="1"/>
            <a:r>
              <a:rPr lang="en-US" sz="2000" dirty="0"/>
              <a:t>FICA</a:t>
            </a:r>
          </a:p>
          <a:p>
            <a:pPr lvl="1"/>
            <a:r>
              <a:rPr lang="en-US" sz="2000" dirty="0"/>
              <a:t>Unemployment</a:t>
            </a:r>
          </a:p>
          <a:p>
            <a:endParaRPr lang="en-US" sz="2000" dirty="0"/>
          </a:p>
          <a:p>
            <a:r>
              <a:rPr lang="en-US" sz="2000" dirty="0"/>
              <a:t>Be sure to add extra in case new employees are added or if you anticipate any teachers retiring at the end of the year.</a:t>
            </a:r>
          </a:p>
          <a:p>
            <a:endParaRPr lang="en-US" sz="2000" dirty="0"/>
          </a:p>
          <a:p>
            <a:r>
              <a:rPr lang="en-US" sz="2000" dirty="0"/>
              <a:t>Has your district used a spreadsheet?</a:t>
            </a:r>
          </a:p>
          <a:p>
            <a:r>
              <a:rPr lang="en-US" sz="2000" dirty="0"/>
              <a:t>Has your district used a budget planner?</a:t>
            </a:r>
          </a:p>
          <a:p>
            <a:r>
              <a:rPr lang="en-US" sz="2000" dirty="0"/>
              <a:t>Has your district budgeted the same amount every year?</a:t>
            </a:r>
          </a:p>
          <a:p>
            <a:endParaRPr lang="en-US" dirty="0"/>
          </a:p>
          <a:p>
            <a:pPr lvl="1"/>
            <a:endParaRPr lang="en-US" dirty="0"/>
          </a:p>
        </p:txBody>
      </p:sp>
    </p:spTree>
    <p:extLst>
      <p:ext uri="{BB962C8B-B14F-4D97-AF65-F5344CB8AC3E}">
        <p14:creationId xmlns:p14="http://schemas.microsoft.com/office/powerpoint/2010/main" val="277725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C540-67EA-423A-9CCE-6869DD8EDD68}"/>
              </a:ext>
            </a:extLst>
          </p:cNvPr>
          <p:cNvSpPr>
            <a:spLocks noGrp="1"/>
          </p:cNvSpPr>
          <p:nvPr>
            <p:ph type="title"/>
          </p:nvPr>
        </p:nvSpPr>
        <p:spPr/>
        <p:txBody>
          <a:bodyPr/>
          <a:lstStyle/>
          <a:p>
            <a:pPr algn="ctr"/>
            <a:r>
              <a:rPr lang="en-US" dirty="0"/>
              <a:t>Here is where we left off yesterday</a:t>
            </a:r>
            <a:br>
              <a:rPr lang="en-US" dirty="0"/>
            </a:br>
            <a:endParaRPr lang="en-US" dirty="0"/>
          </a:p>
        </p:txBody>
      </p:sp>
      <p:sp>
        <p:nvSpPr>
          <p:cNvPr id="3" name="Content Placeholder 2">
            <a:extLst>
              <a:ext uri="{FF2B5EF4-FFF2-40B4-BE49-F238E27FC236}">
                <a16:creationId xmlns:a16="http://schemas.microsoft.com/office/drawing/2014/main" id="{C5813E48-3AA3-406D-BD14-F3D8C086F184}"/>
              </a:ext>
            </a:extLst>
          </p:cNvPr>
          <p:cNvSpPr>
            <a:spLocks noGrp="1"/>
          </p:cNvSpPr>
          <p:nvPr>
            <p:ph idx="1"/>
          </p:nvPr>
        </p:nvSpPr>
        <p:spPr/>
        <p:txBody>
          <a:bodyPr/>
          <a:lstStyle/>
          <a:p>
            <a:endParaRPr lang="en-US" dirty="0"/>
          </a:p>
        </p:txBody>
      </p:sp>
      <p:pic>
        <p:nvPicPr>
          <p:cNvPr id="1026" name="Picture 2" descr="Sweat and Panic | Run Luau Run">
            <a:extLst>
              <a:ext uri="{FF2B5EF4-FFF2-40B4-BE49-F238E27FC236}">
                <a16:creationId xmlns:a16="http://schemas.microsoft.com/office/drawing/2014/main" id="{AE73E3C5-EFB8-4BF8-A363-7BB7A0186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577" y="2253973"/>
            <a:ext cx="7198522" cy="366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1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8070-260F-4BA0-BAA1-DFCEBD09AE54}"/>
              </a:ext>
            </a:extLst>
          </p:cNvPr>
          <p:cNvSpPr>
            <a:spLocks noGrp="1"/>
          </p:cNvSpPr>
          <p:nvPr>
            <p:ph type="title"/>
          </p:nvPr>
        </p:nvSpPr>
        <p:spPr/>
        <p:txBody>
          <a:bodyPr/>
          <a:lstStyle/>
          <a:p>
            <a:pPr algn="ctr"/>
            <a:r>
              <a:rPr lang="en-US" dirty="0"/>
              <a:t>Adult Education</a:t>
            </a:r>
          </a:p>
        </p:txBody>
      </p:sp>
      <p:sp>
        <p:nvSpPr>
          <p:cNvPr id="3" name="Content Placeholder 2">
            <a:extLst>
              <a:ext uri="{FF2B5EF4-FFF2-40B4-BE49-F238E27FC236}">
                <a16:creationId xmlns:a16="http://schemas.microsoft.com/office/drawing/2014/main" id="{221C4D69-8C07-4856-8B21-E1F77D02FE4B}"/>
              </a:ext>
            </a:extLst>
          </p:cNvPr>
          <p:cNvSpPr>
            <a:spLocks noGrp="1"/>
          </p:cNvSpPr>
          <p:nvPr>
            <p:ph idx="1"/>
          </p:nvPr>
        </p:nvSpPr>
        <p:spPr/>
        <p:txBody>
          <a:bodyPr/>
          <a:lstStyle/>
          <a:p>
            <a:r>
              <a:rPr lang="en-US" sz="2400" dirty="0"/>
              <a:t>Many districts set the same budget every year.</a:t>
            </a:r>
          </a:p>
          <a:p>
            <a:r>
              <a:rPr lang="en-US" sz="2400" dirty="0"/>
              <a:t>Do you have an adult ed coordinator?  If so, work with them to build the budget.</a:t>
            </a:r>
          </a:p>
          <a:p>
            <a:pPr marL="0" indent="0">
              <a:buNone/>
            </a:pPr>
            <a:endParaRPr lang="en-US" dirty="0"/>
          </a:p>
        </p:txBody>
      </p:sp>
    </p:spTree>
    <p:extLst>
      <p:ext uri="{BB962C8B-B14F-4D97-AF65-F5344CB8AC3E}">
        <p14:creationId xmlns:p14="http://schemas.microsoft.com/office/powerpoint/2010/main" val="3691770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9542-581F-42B6-9E5B-B728058DA108}"/>
              </a:ext>
            </a:extLst>
          </p:cNvPr>
          <p:cNvSpPr>
            <a:spLocks noGrp="1"/>
          </p:cNvSpPr>
          <p:nvPr>
            <p:ph type="title"/>
          </p:nvPr>
        </p:nvSpPr>
        <p:spPr>
          <a:xfrm>
            <a:off x="677334" y="609600"/>
            <a:ext cx="8596668" cy="810827"/>
          </a:xfrm>
        </p:spPr>
        <p:txBody>
          <a:bodyPr/>
          <a:lstStyle/>
          <a:p>
            <a:pPr algn="ctr"/>
            <a:r>
              <a:rPr lang="en-US" dirty="0"/>
              <a:t>Technology Fund</a:t>
            </a:r>
          </a:p>
        </p:txBody>
      </p:sp>
      <p:sp>
        <p:nvSpPr>
          <p:cNvPr id="3" name="Content Placeholder 2">
            <a:extLst>
              <a:ext uri="{FF2B5EF4-FFF2-40B4-BE49-F238E27FC236}">
                <a16:creationId xmlns:a16="http://schemas.microsoft.com/office/drawing/2014/main" id="{00AB5F0E-029F-4D20-B5B0-9FDECF7F0AAD}"/>
              </a:ext>
            </a:extLst>
          </p:cNvPr>
          <p:cNvSpPr>
            <a:spLocks noGrp="1"/>
          </p:cNvSpPr>
          <p:nvPr>
            <p:ph idx="1"/>
          </p:nvPr>
        </p:nvSpPr>
        <p:spPr>
          <a:xfrm>
            <a:off x="677334" y="1420427"/>
            <a:ext cx="8596668" cy="4620935"/>
          </a:xfrm>
        </p:spPr>
        <p:txBody>
          <a:bodyPr/>
          <a:lstStyle/>
          <a:p>
            <a:r>
              <a:rPr lang="en-US" sz="2400" dirty="0"/>
              <a:t>+Voted Levy</a:t>
            </a:r>
          </a:p>
          <a:p>
            <a:r>
              <a:rPr lang="en-US" sz="2400" dirty="0"/>
              <a:t>+Other Revenues (State Tech Aid, Interest, oil and gas)</a:t>
            </a:r>
          </a:p>
          <a:p>
            <a:r>
              <a:rPr lang="en-US" sz="2400" dirty="0"/>
              <a:t>+ fund balance re-appropriated </a:t>
            </a:r>
          </a:p>
          <a:p>
            <a:r>
              <a:rPr lang="en-US" sz="2400" dirty="0"/>
              <a:t>= Technology Fund Budget</a:t>
            </a:r>
          </a:p>
          <a:p>
            <a:endParaRPr lang="en-US" dirty="0"/>
          </a:p>
        </p:txBody>
      </p:sp>
    </p:spTree>
    <p:extLst>
      <p:ext uri="{BB962C8B-B14F-4D97-AF65-F5344CB8AC3E}">
        <p14:creationId xmlns:p14="http://schemas.microsoft.com/office/powerpoint/2010/main" val="225974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0F65-620F-4B20-AEFF-B349BFD073CD}"/>
              </a:ext>
            </a:extLst>
          </p:cNvPr>
          <p:cNvSpPr>
            <a:spLocks noGrp="1"/>
          </p:cNvSpPr>
          <p:nvPr>
            <p:ph type="title"/>
          </p:nvPr>
        </p:nvSpPr>
        <p:spPr/>
        <p:txBody>
          <a:bodyPr/>
          <a:lstStyle/>
          <a:p>
            <a:pPr algn="ctr"/>
            <a:r>
              <a:rPr lang="en-US" dirty="0"/>
              <a:t>Flexibility Fund</a:t>
            </a:r>
          </a:p>
        </p:txBody>
      </p:sp>
      <p:sp>
        <p:nvSpPr>
          <p:cNvPr id="3" name="Content Placeholder 2">
            <a:extLst>
              <a:ext uri="{FF2B5EF4-FFF2-40B4-BE49-F238E27FC236}">
                <a16:creationId xmlns:a16="http://schemas.microsoft.com/office/drawing/2014/main" id="{966F1C6F-257B-473A-BCAB-8AFAE59B731E}"/>
              </a:ext>
            </a:extLst>
          </p:cNvPr>
          <p:cNvSpPr>
            <a:spLocks noGrp="1"/>
          </p:cNvSpPr>
          <p:nvPr>
            <p:ph idx="1"/>
          </p:nvPr>
        </p:nvSpPr>
        <p:spPr>
          <a:xfrm>
            <a:off x="677334" y="1642369"/>
            <a:ext cx="8596668" cy="4398993"/>
          </a:xfrm>
        </p:spPr>
        <p:txBody>
          <a:bodyPr/>
          <a:lstStyle/>
          <a:p>
            <a:r>
              <a:rPr lang="en-US" sz="2400" dirty="0"/>
              <a:t>+ Fund balance </a:t>
            </a:r>
            <a:r>
              <a:rPr lang="en-US" sz="2400" dirty="0" err="1"/>
              <a:t>reappropriated</a:t>
            </a:r>
            <a:r>
              <a:rPr lang="en-US" sz="2400" dirty="0"/>
              <a:t> </a:t>
            </a:r>
          </a:p>
          <a:p>
            <a:r>
              <a:rPr lang="en-US" sz="2400" dirty="0"/>
              <a:t>+ other revenue (interest, oil and gas payments, rental dollars)</a:t>
            </a:r>
          </a:p>
          <a:p>
            <a:r>
              <a:rPr lang="en-US" sz="2400" dirty="0"/>
              <a:t>= budget</a:t>
            </a:r>
          </a:p>
          <a:p>
            <a:endParaRPr lang="en-US" dirty="0"/>
          </a:p>
        </p:txBody>
      </p:sp>
    </p:spTree>
    <p:extLst>
      <p:ext uri="{BB962C8B-B14F-4D97-AF65-F5344CB8AC3E}">
        <p14:creationId xmlns:p14="http://schemas.microsoft.com/office/powerpoint/2010/main" val="339041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DD55-BAAF-404B-80CE-CBB324AED4F3}"/>
              </a:ext>
            </a:extLst>
          </p:cNvPr>
          <p:cNvSpPr>
            <a:spLocks noGrp="1"/>
          </p:cNvSpPr>
          <p:nvPr>
            <p:ph type="title"/>
          </p:nvPr>
        </p:nvSpPr>
        <p:spPr>
          <a:xfrm>
            <a:off x="677334" y="609600"/>
            <a:ext cx="8596668" cy="757561"/>
          </a:xfrm>
        </p:spPr>
        <p:txBody>
          <a:bodyPr/>
          <a:lstStyle/>
          <a:p>
            <a:pPr algn="ctr"/>
            <a:r>
              <a:rPr lang="en-US" dirty="0"/>
              <a:t>Building Reserve Fund</a:t>
            </a:r>
          </a:p>
        </p:txBody>
      </p:sp>
      <p:sp>
        <p:nvSpPr>
          <p:cNvPr id="3" name="Content Placeholder 2">
            <a:extLst>
              <a:ext uri="{FF2B5EF4-FFF2-40B4-BE49-F238E27FC236}">
                <a16:creationId xmlns:a16="http://schemas.microsoft.com/office/drawing/2014/main" id="{3205E769-5F49-4FA1-B051-4B58EE58C593}"/>
              </a:ext>
            </a:extLst>
          </p:cNvPr>
          <p:cNvSpPr>
            <a:spLocks noGrp="1"/>
          </p:cNvSpPr>
          <p:nvPr>
            <p:ph idx="1"/>
          </p:nvPr>
        </p:nvSpPr>
        <p:spPr/>
        <p:txBody>
          <a:bodyPr/>
          <a:lstStyle/>
          <a:p>
            <a:r>
              <a:rPr lang="en-US" sz="2800" dirty="0"/>
              <a:t>+Voted and/or Permissive Levy</a:t>
            </a:r>
          </a:p>
          <a:p>
            <a:r>
              <a:rPr lang="en-US" sz="2800" dirty="0"/>
              <a:t>+Other Revenues (School Major Maintenance, oil and gas, rentals)</a:t>
            </a:r>
          </a:p>
          <a:p>
            <a:r>
              <a:rPr lang="en-US" sz="2800" dirty="0"/>
              <a:t>+ fund balance re-appropriated </a:t>
            </a:r>
          </a:p>
          <a:p>
            <a:r>
              <a:rPr lang="en-US" sz="2800" dirty="0"/>
              <a:t>= Building Reserve Fund Budget</a:t>
            </a:r>
          </a:p>
          <a:p>
            <a:endParaRPr lang="en-US" dirty="0"/>
          </a:p>
        </p:txBody>
      </p:sp>
    </p:spTree>
    <p:extLst>
      <p:ext uri="{BB962C8B-B14F-4D97-AF65-F5344CB8AC3E}">
        <p14:creationId xmlns:p14="http://schemas.microsoft.com/office/powerpoint/2010/main" val="256479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7C6C2-E713-41AE-ABD4-B9D7D168D6C3}"/>
              </a:ext>
            </a:extLst>
          </p:cNvPr>
          <p:cNvPicPr>
            <a:picLocks noChangeAspect="1"/>
          </p:cNvPicPr>
          <p:nvPr/>
        </p:nvPicPr>
        <p:blipFill>
          <a:blip r:embed="rId2"/>
          <a:stretch>
            <a:fillRect/>
          </a:stretch>
        </p:blipFill>
        <p:spPr>
          <a:xfrm>
            <a:off x="268563" y="252679"/>
            <a:ext cx="7881523" cy="6101824"/>
          </a:xfrm>
          <a:prstGeom prst="rect">
            <a:avLst/>
          </a:prstGeom>
        </p:spPr>
      </p:pic>
    </p:spTree>
    <p:extLst>
      <p:ext uri="{BB962C8B-B14F-4D97-AF65-F5344CB8AC3E}">
        <p14:creationId xmlns:p14="http://schemas.microsoft.com/office/powerpoint/2010/main" val="107530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226D8C-C0B3-49F1-974B-53A85D6DD617}"/>
              </a:ext>
            </a:extLst>
          </p:cNvPr>
          <p:cNvPicPr>
            <a:picLocks noChangeAspect="1"/>
          </p:cNvPicPr>
          <p:nvPr/>
        </p:nvPicPr>
        <p:blipFill>
          <a:blip r:embed="rId2"/>
          <a:stretch>
            <a:fillRect/>
          </a:stretch>
        </p:blipFill>
        <p:spPr>
          <a:xfrm>
            <a:off x="3114262" y="343949"/>
            <a:ext cx="6122018" cy="6392748"/>
          </a:xfrm>
          <a:prstGeom prst="rect">
            <a:avLst/>
          </a:prstGeom>
        </p:spPr>
      </p:pic>
    </p:spTree>
    <p:extLst>
      <p:ext uri="{BB962C8B-B14F-4D97-AF65-F5344CB8AC3E}">
        <p14:creationId xmlns:p14="http://schemas.microsoft.com/office/powerpoint/2010/main" val="337858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CEF2-3AA2-4DF5-9C4C-17C2A15D96CF}"/>
              </a:ext>
            </a:extLst>
          </p:cNvPr>
          <p:cNvSpPr>
            <a:spLocks noGrp="1"/>
          </p:cNvSpPr>
          <p:nvPr>
            <p:ph type="title"/>
          </p:nvPr>
        </p:nvSpPr>
        <p:spPr>
          <a:xfrm>
            <a:off x="545284" y="352059"/>
            <a:ext cx="8596668" cy="1101754"/>
          </a:xfrm>
        </p:spPr>
        <p:txBody>
          <a:bodyPr>
            <a:normAutofit fontScale="90000"/>
          </a:bodyPr>
          <a:lstStyle/>
          <a:p>
            <a:pPr algn="ctr"/>
            <a:r>
              <a:rPr lang="en-US" dirty="0"/>
              <a:t>Do you know your taxable valuation yet?</a:t>
            </a:r>
            <a:br>
              <a:rPr lang="en-US" dirty="0"/>
            </a:br>
            <a:r>
              <a:rPr lang="en-US" dirty="0"/>
              <a:t>It should be coming soon (Aug. 3)  </a:t>
            </a:r>
          </a:p>
        </p:txBody>
      </p:sp>
      <p:sp>
        <p:nvSpPr>
          <p:cNvPr id="3" name="Content Placeholder 2">
            <a:extLst>
              <a:ext uri="{FF2B5EF4-FFF2-40B4-BE49-F238E27FC236}">
                <a16:creationId xmlns:a16="http://schemas.microsoft.com/office/drawing/2014/main" id="{DCE49B28-40B8-4E27-9A8C-23FD2933815D}"/>
              </a:ext>
            </a:extLst>
          </p:cNvPr>
          <p:cNvSpPr>
            <a:spLocks noGrp="1"/>
          </p:cNvSpPr>
          <p:nvPr>
            <p:ph idx="1"/>
          </p:nvPr>
        </p:nvSpPr>
        <p:spPr>
          <a:xfrm>
            <a:off x="545283" y="1585520"/>
            <a:ext cx="8360177" cy="4177716"/>
          </a:xfrm>
        </p:spPr>
        <p:txBody>
          <a:bodyPr/>
          <a:lstStyle/>
          <a:p>
            <a:r>
              <a:rPr lang="en-US" dirty="0"/>
              <a:t>Hopefully this comes directly to you.</a:t>
            </a:r>
          </a:p>
          <a:p>
            <a:r>
              <a:rPr lang="en-US" dirty="0"/>
              <a:t>Sometimes it goes to your County Superintendent, stay in touch with them.</a:t>
            </a:r>
          </a:p>
          <a:p>
            <a:r>
              <a:rPr lang="en-US" dirty="0"/>
              <a:t>Line 4 has the magic number</a:t>
            </a:r>
          </a:p>
          <a:p>
            <a:endParaRPr lang="en-US" dirty="0"/>
          </a:p>
        </p:txBody>
      </p:sp>
      <p:pic>
        <p:nvPicPr>
          <p:cNvPr id="6" name="Picture 5">
            <a:extLst>
              <a:ext uri="{FF2B5EF4-FFF2-40B4-BE49-F238E27FC236}">
                <a16:creationId xmlns:a16="http://schemas.microsoft.com/office/drawing/2014/main" id="{F0C7B46C-3346-4F9E-91FA-1D6EF1F025D2}"/>
              </a:ext>
            </a:extLst>
          </p:cNvPr>
          <p:cNvPicPr>
            <a:picLocks noChangeAspect="1"/>
          </p:cNvPicPr>
          <p:nvPr/>
        </p:nvPicPr>
        <p:blipFill>
          <a:blip r:embed="rId2"/>
          <a:stretch>
            <a:fillRect/>
          </a:stretch>
        </p:blipFill>
        <p:spPr>
          <a:xfrm>
            <a:off x="428442" y="2925415"/>
            <a:ext cx="8700101" cy="3076941"/>
          </a:xfrm>
          <a:prstGeom prst="rect">
            <a:avLst/>
          </a:prstGeom>
        </p:spPr>
      </p:pic>
    </p:spTree>
    <p:extLst>
      <p:ext uri="{BB962C8B-B14F-4D97-AF65-F5344CB8AC3E}">
        <p14:creationId xmlns:p14="http://schemas.microsoft.com/office/powerpoint/2010/main" val="125938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5B7636-EF8D-49D6-952B-8518DC5B7B76}"/>
              </a:ext>
            </a:extLst>
          </p:cNvPr>
          <p:cNvPicPr>
            <a:picLocks noChangeAspect="1"/>
          </p:cNvPicPr>
          <p:nvPr/>
        </p:nvPicPr>
        <p:blipFill>
          <a:blip r:embed="rId2"/>
          <a:stretch>
            <a:fillRect/>
          </a:stretch>
        </p:blipFill>
        <p:spPr>
          <a:xfrm>
            <a:off x="353832" y="228322"/>
            <a:ext cx="11484335" cy="6401355"/>
          </a:xfrm>
          <a:prstGeom prst="rect">
            <a:avLst/>
          </a:prstGeom>
        </p:spPr>
      </p:pic>
    </p:spTree>
    <p:extLst>
      <p:ext uri="{BB962C8B-B14F-4D97-AF65-F5344CB8AC3E}">
        <p14:creationId xmlns:p14="http://schemas.microsoft.com/office/powerpoint/2010/main" val="19775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6AB4-1209-4F75-824A-EC18C14BD491}"/>
              </a:ext>
            </a:extLst>
          </p:cNvPr>
          <p:cNvSpPr>
            <a:spLocks noGrp="1"/>
          </p:cNvSpPr>
          <p:nvPr>
            <p:ph type="title"/>
          </p:nvPr>
        </p:nvSpPr>
        <p:spPr>
          <a:xfrm>
            <a:off x="677334" y="609600"/>
            <a:ext cx="8596668" cy="682305"/>
          </a:xfrm>
        </p:spPr>
        <p:txBody>
          <a:bodyPr>
            <a:normAutofit fontScale="90000"/>
          </a:bodyPr>
          <a:lstStyle/>
          <a:p>
            <a:pPr algn="ctr"/>
            <a:r>
              <a:rPr lang="en-US" dirty="0"/>
              <a:t>TAXING JURISDICTION</a:t>
            </a:r>
            <a:br>
              <a:rPr lang="en-US" dirty="0"/>
            </a:br>
            <a:endParaRPr lang="en-US" dirty="0"/>
          </a:p>
        </p:txBody>
      </p:sp>
      <p:sp>
        <p:nvSpPr>
          <p:cNvPr id="3" name="Content Placeholder 2">
            <a:extLst>
              <a:ext uri="{FF2B5EF4-FFF2-40B4-BE49-F238E27FC236}">
                <a16:creationId xmlns:a16="http://schemas.microsoft.com/office/drawing/2014/main" id="{FE9F5791-033E-407D-894C-50F4FB0F6104}"/>
              </a:ext>
            </a:extLst>
          </p:cNvPr>
          <p:cNvSpPr>
            <a:spLocks noGrp="1"/>
          </p:cNvSpPr>
          <p:nvPr>
            <p:ph idx="1"/>
          </p:nvPr>
        </p:nvSpPr>
        <p:spPr>
          <a:xfrm>
            <a:off x="677333" y="2160589"/>
            <a:ext cx="8691953" cy="3880773"/>
          </a:xfrm>
        </p:spPr>
        <p:txBody>
          <a:bodyPr/>
          <a:lstStyle/>
          <a:p>
            <a:r>
              <a:rPr lang="en-US" sz="2400" dirty="0"/>
              <a:t>For Debt Service only</a:t>
            </a:r>
          </a:p>
          <a:p>
            <a:r>
              <a:rPr lang="en-US" sz="2400" dirty="0"/>
              <a:t>Taxing Jurisdictions for Debt Service may be different than your general fund taxing jurisdiction for instance.</a:t>
            </a:r>
          </a:p>
          <a:p>
            <a:r>
              <a:rPr lang="en-US" sz="2400" dirty="0"/>
              <a:t>Contact OPI to add or expire a taxing jurisdiction.</a:t>
            </a:r>
          </a:p>
          <a:p>
            <a:r>
              <a:rPr lang="en-US" sz="2400" dirty="0"/>
              <a:t>If you have more than one taxing jurisdiction, you must enter the fund balance for each taxing jurisdiction and the total of all must equal the total fund balance for Fund 50.</a:t>
            </a:r>
          </a:p>
          <a:p>
            <a:pPr marL="0" indent="0">
              <a:buNone/>
            </a:pPr>
            <a:endParaRPr lang="en-US" dirty="0"/>
          </a:p>
        </p:txBody>
      </p:sp>
    </p:spTree>
    <p:extLst>
      <p:ext uri="{BB962C8B-B14F-4D97-AF65-F5344CB8AC3E}">
        <p14:creationId xmlns:p14="http://schemas.microsoft.com/office/powerpoint/2010/main" val="284634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2911-F70E-43E6-936A-13D4AF401A52}"/>
              </a:ext>
            </a:extLst>
          </p:cNvPr>
          <p:cNvSpPr>
            <a:spLocks noGrp="1"/>
          </p:cNvSpPr>
          <p:nvPr>
            <p:ph type="title"/>
          </p:nvPr>
        </p:nvSpPr>
        <p:spPr/>
        <p:txBody>
          <a:bodyPr/>
          <a:lstStyle/>
          <a:p>
            <a:pPr algn="ctr"/>
            <a:r>
              <a:rPr lang="en-US" dirty="0"/>
              <a:t>BUS DEPRECIATION</a:t>
            </a:r>
          </a:p>
        </p:txBody>
      </p:sp>
      <p:sp>
        <p:nvSpPr>
          <p:cNvPr id="3" name="Content Placeholder 2">
            <a:extLst>
              <a:ext uri="{FF2B5EF4-FFF2-40B4-BE49-F238E27FC236}">
                <a16:creationId xmlns:a16="http://schemas.microsoft.com/office/drawing/2014/main" id="{75B2ECEE-DCCE-4E16-A970-4BDED891BA26}"/>
              </a:ext>
            </a:extLst>
          </p:cNvPr>
          <p:cNvSpPr>
            <a:spLocks noGrp="1"/>
          </p:cNvSpPr>
          <p:nvPr>
            <p:ph idx="1"/>
          </p:nvPr>
        </p:nvSpPr>
        <p:spPr>
          <a:xfrm>
            <a:off x="677334" y="2160589"/>
            <a:ext cx="8596668" cy="3961915"/>
          </a:xfrm>
        </p:spPr>
        <p:txBody>
          <a:bodyPr/>
          <a:lstStyle/>
          <a:p>
            <a:r>
              <a:rPr lang="en-US" sz="2400" dirty="0"/>
              <a:t>Have all the info on any new bus(es) that your district purchased during the fiscal year.</a:t>
            </a:r>
          </a:p>
          <a:p>
            <a:pPr lvl="1"/>
            <a:r>
              <a:rPr lang="en-US" sz="2000" dirty="0"/>
              <a:t>The bus title will have the information you need.</a:t>
            </a:r>
          </a:p>
          <a:p>
            <a:pPr lvl="1"/>
            <a:r>
              <a:rPr lang="en-US" sz="2000" dirty="0"/>
              <a:t>Set up each bus in the Set Up a Bus/Radio section</a:t>
            </a:r>
          </a:p>
          <a:p>
            <a:pPr lvl="1"/>
            <a:r>
              <a:rPr lang="en-US" sz="2000" dirty="0"/>
              <a:t>You will decide how much to levy per bus in Step 3</a:t>
            </a:r>
          </a:p>
          <a:p>
            <a:pPr lvl="1"/>
            <a:r>
              <a:rPr lang="en-US" sz="2000" dirty="0"/>
              <a:t>This fund can also be used to “depreciate” radio systems for transportation.</a:t>
            </a:r>
          </a:p>
          <a:p>
            <a:pPr lvl="1"/>
            <a:r>
              <a:rPr lang="en-US" sz="2000" dirty="0"/>
              <a:t>There is no actual “depreciation”, this fund is for permissively levying dollars to replace current busses or radios in the future.</a:t>
            </a:r>
          </a:p>
        </p:txBody>
      </p:sp>
    </p:spTree>
    <p:extLst>
      <p:ext uri="{BB962C8B-B14F-4D97-AF65-F5344CB8AC3E}">
        <p14:creationId xmlns:p14="http://schemas.microsoft.com/office/powerpoint/2010/main" val="606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E8E8-EBE5-4A37-8459-514E10DBFEA9}"/>
              </a:ext>
            </a:extLst>
          </p:cNvPr>
          <p:cNvSpPr>
            <a:spLocks noGrp="1"/>
          </p:cNvSpPr>
          <p:nvPr>
            <p:ph type="title"/>
          </p:nvPr>
        </p:nvSpPr>
        <p:spPr>
          <a:xfrm>
            <a:off x="677334" y="609600"/>
            <a:ext cx="8596668" cy="665527"/>
          </a:xfrm>
        </p:spPr>
        <p:txBody>
          <a:bodyPr/>
          <a:lstStyle/>
          <a:p>
            <a:pPr algn="ctr"/>
            <a:r>
              <a:rPr lang="en-US" dirty="0"/>
              <a:t>Building Reserve</a:t>
            </a:r>
          </a:p>
        </p:txBody>
      </p:sp>
      <p:sp>
        <p:nvSpPr>
          <p:cNvPr id="3" name="Content Placeholder 2">
            <a:extLst>
              <a:ext uri="{FF2B5EF4-FFF2-40B4-BE49-F238E27FC236}">
                <a16:creationId xmlns:a16="http://schemas.microsoft.com/office/drawing/2014/main" id="{DDA3D27E-0871-44B5-B0EC-C780397F3650}"/>
              </a:ext>
            </a:extLst>
          </p:cNvPr>
          <p:cNvSpPr>
            <a:spLocks noGrp="1"/>
          </p:cNvSpPr>
          <p:nvPr>
            <p:ph idx="1"/>
          </p:nvPr>
        </p:nvSpPr>
        <p:spPr>
          <a:xfrm>
            <a:off x="677334" y="1275127"/>
            <a:ext cx="8596668" cy="4766235"/>
          </a:xfrm>
        </p:spPr>
        <p:txBody>
          <a:bodyPr>
            <a:normAutofit/>
          </a:bodyPr>
          <a:lstStyle/>
          <a:p>
            <a:r>
              <a:rPr lang="en-US" sz="2400" dirty="0"/>
              <a:t>Go to “set up a building reserve” and enter any information needed.</a:t>
            </a:r>
          </a:p>
          <a:p>
            <a:r>
              <a:rPr lang="en-US" sz="2400" dirty="0"/>
              <a:t>Go to step #4 Building Reserve elections and enter the information needed there.</a:t>
            </a:r>
          </a:p>
        </p:txBody>
      </p:sp>
    </p:spTree>
    <p:extLst>
      <p:ext uri="{BB962C8B-B14F-4D97-AF65-F5344CB8AC3E}">
        <p14:creationId xmlns:p14="http://schemas.microsoft.com/office/powerpoint/2010/main" val="33775694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716</TotalTime>
  <Words>653</Words>
  <Application>Microsoft Office PowerPoint</Application>
  <PresentationFormat>Widescreen</PresentationFormat>
  <Paragraphs>81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Preparing for MAEFAIRS BUDGET </vt:lpstr>
      <vt:lpstr>Here is where we left off yesterday </vt:lpstr>
      <vt:lpstr>PowerPoint Presentation</vt:lpstr>
      <vt:lpstr>PowerPoint Presentation</vt:lpstr>
      <vt:lpstr>Do you know your taxable valuation yet? It should be coming soon (Aug. 3)  </vt:lpstr>
      <vt:lpstr>PowerPoint Presentation</vt:lpstr>
      <vt:lpstr>TAXING JURISDICTION </vt:lpstr>
      <vt:lpstr>BUS DEPRECIATION</vt:lpstr>
      <vt:lpstr>Building Reserve</vt:lpstr>
      <vt:lpstr>STEPS 6 AND 7  DEBT SERVICE</vt:lpstr>
      <vt:lpstr>STEP 8   ENTER INDIVIDUAL BUDGET INFORMATION</vt:lpstr>
      <vt:lpstr>PowerPoint Presentation</vt:lpstr>
      <vt:lpstr>General fund Preliminary Budget Data Sheet Page 2</vt:lpstr>
      <vt:lpstr>Transportation Fund</vt:lpstr>
      <vt:lpstr>PowerPoint Presentation</vt:lpstr>
      <vt:lpstr>Tuition Fund</vt:lpstr>
      <vt:lpstr>Tuition Levy Spreadsheet</vt:lpstr>
      <vt:lpstr>Tuition Fund reserve limit</vt:lpstr>
      <vt:lpstr>Retirement Fund</vt:lpstr>
      <vt:lpstr>Adult Education</vt:lpstr>
      <vt:lpstr>Technology Fund</vt:lpstr>
      <vt:lpstr>Flexibility Fund</vt:lpstr>
      <vt:lpstr>Building Reserve Fund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MAEFAIRS BUDGET</dc:title>
  <dc:creator>Steve Hamel</dc:creator>
  <cp:lastModifiedBy>Denise Williams</cp:lastModifiedBy>
  <cp:revision>31</cp:revision>
  <dcterms:created xsi:type="dcterms:W3CDTF">2020-07-13T18:47:33Z</dcterms:created>
  <dcterms:modified xsi:type="dcterms:W3CDTF">2020-07-15T22:35:42Z</dcterms:modified>
</cp:coreProperties>
</file>