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738" r:id="rId4"/>
  </p:sldMasterIdLst>
  <p:sldIdLst>
    <p:sldId id="256" r:id="rId5"/>
    <p:sldId id="267" r:id="rId6"/>
    <p:sldId id="307" r:id="rId7"/>
    <p:sldId id="285" r:id="rId8"/>
    <p:sldId id="287" r:id="rId9"/>
    <p:sldId id="288" r:id="rId10"/>
    <p:sldId id="279" r:id="rId11"/>
    <p:sldId id="282" r:id="rId12"/>
    <p:sldId id="306" r:id="rId13"/>
    <p:sldId id="293" r:id="rId14"/>
    <p:sldId id="258" r:id="rId15"/>
    <p:sldId id="259" r:id="rId16"/>
    <p:sldId id="260" r:id="rId17"/>
    <p:sldId id="261" r:id="rId18"/>
    <p:sldId id="262" r:id="rId19"/>
    <p:sldId id="263" r:id="rId20"/>
    <p:sldId id="264" r:id="rId21"/>
    <p:sldId id="265" r:id="rId22"/>
    <p:sldId id="290" r:id="rId23"/>
    <p:sldId id="301" r:id="rId24"/>
    <p:sldId id="305" r:id="rId25"/>
    <p:sldId id="266" r:id="rId26"/>
    <p:sldId id="300" r:id="rId27"/>
    <p:sldId id="299" r:id="rId28"/>
    <p:sldId id="269" r:id="rId29"/>
    <p:sldId id="270" r:id="rId30"/>
    <p:sldId id="273" r:id="rId31"/>
    <p:sldId id="274" r:id="rId32"/>
    <p:sldId id="298" r:id="rId33"/>
    <p:sldId id="271" r:id="rId34"/>
    <p:sldId id="297" r:id="rId35"/>
    <p:sldId id="309" r:id="rId36"/>
    <p:sldId id="272" r:id="rId37"/>
    <p:sldId id="296" r:id="rId38"/>
    <p:sldId id="275" r:id="rId39"/>
    <p:sldId id="295" r:id="rId40"/>
    <p:sldId id="276" r:id="rId41"/>
    <p:sldId id="294" r:id="rId42"/>
    <p:sldId id="277" r:id="rId43"/>
    <p:sldId id="292" r:id="rId44"/>
    <p:sldId id="291" r:id="rId45"/>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p:cViewPr varScale="1">
        <p:scale>
          <a:sx n="97" d="100"/>
          <a:sy n="97" d="100"/>
        </p:scale>
        <p:origin x="96" y="11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viewProps" Target="viewProps.xml"/><Relationship Id="rId50" Type="http://schemas.microsoft.com/office/2016/11/relationships/changesInfo" Target="changesInfos/changesInfo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slide" Target="slides/slide37.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slide" Target="slides/slide40.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theme" Target="theme/theme1.xml"/><Relationship Id="rId8" Type="http://schemas.openxmlformats.org/officeDocument/2006/relationships/slide" Target="slides/slide4.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Steve Hamel" userId="21bfae93-8473-4ef1-9a32-28a4818d5df0" providerId="ADAL" clId="{BC21AD62-F377-4B1C-BD47-99C072BC86FC}"/>
    <pc:docChg chg="modSld">
      <pc:chgData name="Steve Hamel" userId="21bfae93-8473-4ef1-9a32-28a4818d5df0" providerId="ADAL" clId="{BC21AD62-F377-4B1C-BD47-99C072BC86FC}" dt="2022-07-05T03:00:07.904" v="0" actId="255"/>
      <pc:docMkLst>
        <pc:docMk/>
      </pc:docMkLst>
      <pc:sldChg chg="modSp">
        <pc:chgData name="Steve Hamel" userId="21bfae93-8473-4ef1-9a32-28a4818d5df0" providerId="ADAL" clId="{BC21AD62-F377-4B1C-BD47-99C072BC86FC}" dt="2022-07-05T03:00:07.904" v="0" actId="255"/>
        <pc:sldMkLst>
          <pc:docMk/>
          <pc:sldMk cId="1551609895" sldId="293"/>
        </pc:sldMkLst>
        <pc:spChg chg="mod">
          <ac:chgData name="Steve Hamel" userId="21bfae93-8473-4ef1-9a32-28a4818d5df0" providerId="ADAL" clId="{BC21AD62-F377-4B1C-BD47-99C072BC86FC}" dt="2022-07-05T03:00:07.904" v="0" actId="255"/>
          <ac:spMkLst>
            <pc:docMk/>
            <pc:sldMk cId="1551609895" sldId="293"/>
            <ac:spMk id="3" creationId="{03A175B5-B843-451B-97D0-12282052C24D}"/>
          </ac:spMkLst>
        </pc:spChg>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32" name="Straight Connector 31"/>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4"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0"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Isosceles Triangle 30"/>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en-US"/>
              <a:t>Click to edit Master title style</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7/4/2022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18127303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smtClean="0"/>
              <a:pPr/>
              <a:t>7/4/2022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85160398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smtClean="0"/>
              <a:pPr/>
              <a:t>7/4/2022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
        <p:nvSpPr>
          <p:cNvPr id="20" name="TextBox 19"/>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2" name="TextBox 21"/>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latin typeface="Arial"/>
              </a:rPr>
              <a:t>”</a:t>
            </a:r>
            <a:endParaRPr lang="en-US" dirty="0">
              <a:solidFill>
                <a:schemeClr val="accent1">
                  <a:lumMod val="60000"/>
                  <a:lumOff val="40000"/>
                </a:schemeClr>
              </a:solidFill>
              <a:latin typeface="Arial"/>
            </a:endParaRPr>
          </a:p>
        </p:txBody>
      </p:sp>
    </p:spTree>
    <p:extLst>
      <p:ext uri="{BB962C8B-B14F-4D97-AF65-F5344CB8AC3E}">
        <p14:creationId xmlns:p14="http://schemas.microsoft.com/office/powerpoint/2010/main" val="212468509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smtClean="0"/>
              <a:pPr/>
              <a:t>7/4/2022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10896510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smtClean="0"/>
              <a:pPr/>
              <a:t>7/4/2022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218875514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smtClean="0"/>
              <a:pPr/>
              <a:t>7/4/2022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66323162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5C6B4A9-1611-4792-9094-5F34BCA07E0B}" type="datetimeFigureOut">
              <a:rPr lang="en-US" smtClean="0"/>
              <a:t>7/4/2022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9333C77-0158-454C-844F-B7AB9BD7DAD4}" type="slidenum">
              <a:rPr lang="en-US" smtClean="0"/>
              <a:t>‹#›</a:t>
            </a:fld>
            <a:endParaRPr lang="en-US" dirty="0"/>
          </a:p>
        </p:txBody>
      </p:sp>
    </p:spTree>
    <p:extLst>
      <p:ext uri="{BB962C8B-B14F-4D97-AF65-F5344CB8AC3E}">
        <p14:creationId xmlns:p14="http://schemas.microsoft.com/office/powerpoint/2010/main" val="343724669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en-US"/>
              <a:t>Click to edit Master title style</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7/4/2022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81382798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7/4/2022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31386468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smtClean="0"/>
              <a:pPr/>
              <a:t>7/4/2022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44791233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EB712588-04B1-427B-82EE-E8DB90309F08}" type="datetimeFigureOut">
              <a:rPr lang="en-US" smtClean="0"/>
              <a:t>7/4/2022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FF9F0C5-380F-41C2-899A-BAC0F0927E16}" type="slidenum">
              <a:rPr lang="en-US" smtClean="0"/>
              <a:t>‹#›</a:t>
            </a:fld>
            <a:endParaRPr lang="en-US" dirty="0"/>
          </a:p>
        </p:txBody>
      </p:sp>
    </p:spTree>
    <p:extLst>
      <p:ext uri="{BB962C8B-B14F-4D97-AF65-F5344CB8AC3E}">
        <p14:creationId xmlns:p14="http://schemas.microsoft.com/office/powerpoint/2010/main" val="338208398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smtClean="0"/>
              <a:pPr/>
              <a:t>7/4/2022</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62398419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smtClean="0"/>
              <a:pPr/>
              <a:t>7/4/2022</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03009432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smtClean="0"/>
              <a:pPr/>
              <a:t>7/4/2022</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7457878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en-US"/>
              <a:t>Click to edit Master title style</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42A54C80-263E-416B-A8E0-580EDEADCBDC}" type="datetimeFigureOut">
              <a:rPr lang="en-US" smtClean="0"/>
              <a:t>7/4/2022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19954A3-9DFD-4C44-94BA-B95130A3BA1C}" type="slidenum">
              <a:rPr lang="en-US" smtClean="0"/>
              <a:t>‹#›</a:t>
            </a:fld>
            <a:endParaRPr lang="en-US" dirty="0"/>
          </a:p>
        </p:txBody>
      </p:sp>
    </p:spTree>
    <p:extLst>
      <p:ext uri="{BB962C8B-B14F-4D97-AF65-F5344CB8AC3E}">
        <p14:creationId xmlns:p14="http://schemas.microsoft.com/office/powerpoint/2010/main" val="367844039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smtClean="0"/>
              <a:pPr/>
              <a:t>7/4/2022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00309070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Isosceles Triangle 28"/>
            <p:cNvSpPr/>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B61BEF0D-F0BB-DE4B-95CE-6DB70DBA9567}" type="datetimeFigureOut">
              <a:rPr lang="en-US" smtClean="0"/>
              <a:pPr/>
              <a:t>7/4/2022</a:t>
            </a:fld>
            <a:endParaRPr lang="en-US" dirty="0"/>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961861017"/>
      </p:ext>
    </p:extLst>
  </p:cSld>
  <p:clrMap bg1="lt1" tx1="dk1" bg2="lt2" tx2="dk2" accent1="accent1" accent2="accent2" accent3="accent3" accent4="accent4" accent5="accent5" accent6="accent6" hlink="hlink" folHlink="folHlink"/>
  <p:sldLayoutIdLst>
    <p:sldLayoutId id="2147483739" r:id="rId1"/>
    <p:sldLayoutId id="2147483740" r:id="rId2"/>
    <p:sldLayoutId id="2147483741" r:id="rId3"/>
    <p:sldLayoutId id="2147483742" r:id="rId4"/>
    <p:sldLayoutId id="2147483743" r:id="rId5"/>
    <p:sldLayoutId id="2147483744" r:id="rId6"/>
    <p:sldLayoutId id="2147483745" r:id="rId7"/>
    <p:sldLayoutId id="2147483746" r:id="rId8"/>
    <p:sldLayoutId id="2147483747" r:id="rId9"/>
    <p:sldLayoutId id="2147483748" r:id="rId10"/>
    <p:sldLayoutId id="2147483749" r:id="rId11"/>
    <p:sldLayoutId id="2147483750" r:id="rId12"/>
    <p:sldLayoutId id="2147483751" r:id="rId13"/>
    <p:sldLayoutId id="2147483752" r:id="rId14"/>
    <p:sldLayoutId id="2147483753" r:id="rId15"/>
    <p:sldLayoutId id="2147483754" r:id="rId16"/>
  </p:sldLayoutIdLs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hyperlink" Target="http://opi.mt.gov/LinkClick.aspx?fileticket=mcBMcIB4i_U%3d&amp;portalid=182" TargetMode="Externa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hyperlink" Target="https://leg.mt.gov/bills/mca/title_0200/chapter_0070/part_0040/section_0010/0200-0070-0040-0010.html" TargetMode="Externa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D0ED30-7392-4158-ACA2-0B0BF4E66860}"/>
              </a:ext>
            </a:extLst>
          </p:cNvPr>
          <p:cNvSpPr>
            <a:spLocks noGrp="1"/>
          </p:cNvSpPr>
          <p:nvPr>
            <p:ph type="ctrTitle"/>
          </p:nvPr>
        </p:nvSpPr>
        <p:spPr>
          <a:xfrm>
            <a:off x="1507067" y="2404534"/>
            <a:ext cx="7766936" cy="2561749"/>
          </a:xfrm>
        </p:spPr>
        <p:txBody>
          <a:bodyPr>
            <a:normAutofit/>
          </a:bodyPr>
          <a:lstStyle/>
          <a:p>
            <a:pPr algn="ctr"/>
            <a:r>
              <a:rPr lang="en-US" dirty="0"/>
              <a:t>Preparing for</a:t>
            </a:r>
            <a:br>
              <a:rPr lang="en-US" dirty="0"/>
            </a:br>
            <a:r>
              <a:rPr lang="en-US" dirty="0"/>
              <a:t> MAEFAIRS BUDGET</a:t>
            </a:r>
            <a:br>
              <a:rPr lang="en-US" dirty="0"/>
            </a:br>
            <a:endParaRPr lang="en-US" dirty="0"/>
          </a:p>
        </p:txBody>
      </p:sp>
      <p:sp>
        <p:nvSpPr>
          <p:cNvPr id="3" name="Subtitle 2">
            <a:extLst>
              <a:ext uri="{FF2B5EF4-FFF2-40B4-BE49-F238E27FC236}">
                <a16:creationId xmlns:a16="http://schemas.microsoft.com/office/drawing/2014/main" id="{C96EE189-547F-4B28-B7B1-B8FB0FF61F6B}"/>
              </a:ext>
            </a:extLst>
          </p:cNvPr>
          <p:cNvSpPr>
            <a:spLocks noGrp="1"/>
          </p:cNvSpPr>
          <p:nvPr>
            <p:ph type="subTitle" idx="1"/>
          </p:nvPr>
        </p:nvSpPr>
        <p:spPr>
          <a:xfrm>
            <a:off x="1280564" y="4193446"/>
            <a:ext cx="7766936" cy="1096899"/>
          </a:xfrm>
        </p:spPr>
        <p:txBody>
          <a:bodyPr/>
          <a:lstStyle/>
          <a:p>
            <a:pPr algn="ctr"/>
            <a:endParaRPr lang="en-US" dirty="0"/>
          </a:p>
          <a:p>
            <a:pPr algn="ctr"/>
            <a:r>
              <a:rPr lang="en-US" dirty="0">
                <a:solidFill>
                  <a:srgbClr val="FF0000"/>
                </a:solidFill>
              </a:rPr>
              <a:t>I </a:t>
            </a:r>
            <a:r>
              <a:rPr lang="en-US" dirty="0" err="1">
                <a:solidFill>
                  <a:srgbClr val="FF0000"/>
                </a:solidFill>
              </a:rPr>
              <a:t>gotta</a:t>
            </a:r>
            <a:r>
              <a:rPr lang="en-US" dirty="0">
                <a:solidFill>
                  <a:srgbClr val="FF0000"/>
                </a:solidFill>
              </a:rPr>
              <a:t> do WHAT?</a:t>
            </a:r>
          </a:p>
        </p:txBody>
      </p:sp>
    </p:spTree>
    <p:extLst>
      <p:ext uri="{BB962C8B-B14F-4D97-AF65-F5344CB8AC3E}">
        <p14:creationId xmlns:p14="http://schemas.microsoft.com/office/powerpoint/2010/main" val="382210764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761966-DDB9-42DA-A92A-E4749EA52417}"/>
              </a:ext>
            </a:extLst>
          </p:cNvPr>
          <p:cNvSpPr>
            <a:spLocks noGrp="1"/>
          </p:cNvSpPr>
          <p:nvPr>
            <p:ph type="title"/>
          </p:nvPr>
        </p:nvSpPr>
        <p:spPr/>
        <p:txBody>
          <a:bodyPr/>
          <a:lstStyle/>
          <a:p>
            <a:r>
              <a:rPr lang="en-US" dirty="0"/>
              <a:t>MAEFAIRS BUDGET INSTRUCTIONS</a:t>
            </a:r>
          </a:p>
        </p:txBody>
      </p:sp>
      <p:sp>
        <p:nvSpPr>
          <p:cNvPr id="3" name="Content Placeholder 2">
            <a:extLst>
              <a:ext uri="{FF2B5EF4-FFF2-40B4-BE49-F238E27FC236}">
                <a16:creationId xmlns:a16="http://schemas.microsoft.com/office/drawing/2014/main" id="{03A175B5-B843-451B-97D0-12282052C24D}"/>
              </a:ext>
            </a:extLst>
          </p:cNvPr>
          <p:cNvSpPr>
            <a:spLocks noGrp="1"/>
          </p:cNvSpPr>
          <p:nvPr>
            <p:ph idx="1"/>
          </p:nvPr>
        </p:nvSpPr>
        <p:spPr/>
        <p:txBody>
          <a:bodyPr>
            <a:normAutofit/>
          </a:bodyPr>
          <a:lstStyle/>
          <a:p>
            <a:r>
              <a:rPr lang="en-US" sz="2800" dirty="0"/>
              <a:t>Here is a link to the budget instructions. </a:t>
            </a:r>
            <a:r>
              <a:rPr lang="en-US" sz="2800" dirty="0">
                <a:hlinkClick r:id="rId2"/>
              </a:rPr>
              <a:t>budget instructions</a:t>
            </a:r>
            <a:endParaRPr lang="en-US" sz="2800" dirty="0"/>
          </a:p>
          <a:p>
            <a:r>
              <a:rPr lang="en-US" sz="2800" dirty="0"/>
              <a:t>The items in the table of contents are also links to use.</a:t>
            </a:r>
          </a:p>
        </p:txBody>
      </p:sp>
    </p:spTree>
    <p:extLst>
      <p:ext uri="{BB962C8B-B14F-4D97-AF65-F5344CB8AC3E}">
        <p14:creationId xmlns:p14="http://schemas.microsoft.com/office/powerpoint/2010/main" val="155160989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48226D8C-C0B3-49F1-974B-53A85D6DD617}"/>
              </a:ext>
            </a:extLst>
          </p:cNvPr>
          <p:cNvPicPr>
            <a:picLocks noChangeAspect="1"/>
          </p:cNvPicPr>
          <p:nvPr/>
        </p:nvPicPr>
        <p:blipFill>
          <a:blip r:embed="rId2"/>
          <a:stretch>
            <a:fillRect/>
          </a:stretch>
        </p:blipFill>
        <p:spPr>
          <a:xfrm>
            <a:off x="3114262" y="343949"/>
            <a:ext cx="6122018" cy="6392748"/>
          </a:xfrm>
          <a:prstGeom prst="rect">
            <a:avLst/>
          </a:prstGeom>
        </p:spPr>
      </p:pic>
    </p:spTree>
    <p:extLst>
      <p:ext uri="{BB962C8B-B14F-4D97-AF65-F5344CB8AC3E}">
        <p14:creationId xmlns:p14="http://schemas.microsoft.com/office/powerpoint/2010/main" val="337858943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D9CEF2-3AA2-4DF5-9C4C-17C2A15D96CF}"/>
              </a:ext>
            </a:extLst>
          </p:cNvPr>
          <p:cNvSpPr>
            <a:spLocks noGrp="1"/>
          </p:cNvSpPr>
          <p:nvPr>
            <p:ph type="title"/>
          </p:nvPr>
        </p:nvSpPr>
        <p:spPr>
          <a:xfrm>
            <a:off x="545284" y="352059"/>
            <a:ext cx="8596668" cy="1101754"/>
          </a:xfrm>
        </p:spPr>
        <p:txBody>
          <a:bodyPr>
            <a:normAutofit fontScale="90000"/>
          </a:bodyPr>
          <a:lstStyle/>
          <a:p>
            <a:pPr algn="ctr"/>
            <a:r>
              <a:rPr lang="en-US" dirty="0"/>
              <a:t>Do you know your taxable valuation yet?</a:t>
            </a:r>
            <a:br>
              <a:rPr lang="en-US" dirty="0"/>
            </a:br>
            <a:r>
              <a:rPr lang="en-US" dirty="0"/>
              <a:t>It should be coming soon (Aug. 3)  </a:t>
            </a:r>
          </a:p>
        </p:txBody>
      </p:sp>
      <p:sp>
        <p:nvSpPr>
          <p:cNvPr id="3" name="Content Placeholder 2">
            <a:extLst>
              <a:ext uri="{FF2B5EF4-FFF2-40B4-BE49-F238E27FC236}">
                <a16:creationId xmlns:a16="http://schemas.microsoft.com/office/drawing/2014/main" id="{DCE49B28-40B8-4E27-9A8C-23FD2933815D}"/>
              </a:ext>
            </a:extLst>
          </p:cNvPr>
          <p:cNvSpPr>
            <a:spLocks noGrp="1"/>
          </p:cNvSpPr>
          <p:nvPr>
            <p:ph idx="1"/>
          </p:nvPr>
        </p:nvSpPr>
        <p:spPr>
          <a:xfrm>
            <a:off x="545283" y="1585520"/>
            <a:ext cx="8360177" cy="4177716"/>
          </a:xfrm>
        </p:spPr>
        <p:txBody>
          <a:bodyPr/>
          <a:lstStyle/>
          <a:p>
            <a:r>
              <a:rPr lang="en-US" dirty="0"/>
              <a:t>Hopefully this comes directly to you.</a:t>
            </a:r>
          </a:p>
          <a:p>
            <a:r>
              <a:rPr lang="en-US" dirty="0"/>
              <a:t>Sometimes it goes to your County Superintendent, stay in touch with them.</a:t>
            </a:r>
          </a:p>
          <a:p>
            <a:r>
              <a:rPr lang="en-US" dirty="0"/>
              <a:t>Line 4 has the magic number</a:t>
            </a:r>
          </a:p>
          <a:p>
            <a:endParaRPr lang="en-US" dirty="0"/>
          </a:p>
        </p:txBody>
      </p:sp>
      <p:pic>
        <p:nvPicPr>
          <p:cNvPr id="6" name="Picture 5">
            <a:extLst>
              <a:ext uri="{FF2B5EF4-FFF2-40B4-BE49-F238E27FC236}">
                <a16:creationId xmlns:a16="http://schemas.microsoft.com/office/drawing/2014/main" id="{F0C7B46C-3346-4F9E-91FA-1D6EF1F025D2}"/>
              </a:ext>
            </a:extLst>
          </p:cNvPr>
          <p:cNvPicPr>
            <a:picLocks noChangeAspect="1"/>
          </p:cNvPicPr>
          <p:nvPr/>
        </p:nvPicPr>
        <p:blipFill>
          <a:blip r:embed="rId2"/>
          <a:stretch>
            <a:fillRect/>
          </a:stretch>
        </p:blipFill>
        <p:spPr>
          <a:xfrm>
            <a:off x="428442" y="2925415"/>
            <a:ext cx="8700101" cy="3076941"/>
          </a:xfrm>
          <a:prstGeom prst="rect">
            <a:avLst/>
          </a:prstGeom>
        </p:spPr>
      </p:pic>
    </p:spTree>
    <p:extLst>
      <p:ext uri="{BB962C8B-B14F-4D97-AF65-F5344CB8AC3E}">
        <p14:creationId xmlns:p14="http://schemas.microsoft.com/office/powerpoint/2010/main" val="125938396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096AB4-1209-4F75-824A-EC18C14BD491}"/>
              </a:ext>
            </a:extLst>
          </p:cNvPr>
          <p:cNvSpPr>
            <a:spLocks noGrp="1"/>
          </p:cNvSpPr>
          <p:nvPr>
            <p:ph type="title"/>
          </p:nvPr>
        </p:nvSpPr>
        <p:spPr>
          <a:xfrm>
            <a:off x="677334" y="609600"/>
            <a:ext cx="8596668" cy="682305"/>
          </a:xfrm>
        </p:spPr>
        <p:txBody>
          <a:bodyPr>
            <a:normAutofit fontScale="90000"/>
          </a:bodyPr>
          <a:lstStyle/>
          <a:p>
            <a:pPr algn="ctr"/>
            <a:r>
              <a:rPr lang="en-US" dirty="0"/>
              <a:t>TAXING JURISDICTION</a:t>
            </a:r>
            <a:br>
              <a:rPr lang="en-US" dirty="0"/>
            </a:br>
            <a:endParaRPr lang="en-US" dirty="0"/>
          </a:p>
        </p:txBody>
      </p:sp>
      <p:sp>
        <p:nvSpPr>
          <p:cNvPr id="3" name="Content Placeholder 2">
            <a:extLst>
              <a:ext uri="{FF2B5EF4-FFF2-40B4-BE49-F238E27FC236}">
                <a16:creationId xmlns:a16="http://schemas.microsoft.com/office/drawing/2014/main" id="{FE9F5791-033E-407D-894C-50F4FB0F6104}"/>
              </a:ext>
            </a:extLst>
          </p:cNvPr>
          <p:cNvSpPr>
            <a:spLocks noGrp="1"/>
          </p:cNvSpPr>
          <p:nvPr>
            <p:ph idx="1"/>
          </p:nvPr>
        </p:nvSpPr>
        <p:spPr>
          <a:xfrm>
            <a:off x="677333" y="2160589"/>
            <a:ext cx="8691953" cy="3880773"/>
          </a:xfrm>
        </p:spPr>
        <p:txBody>
          <a:bodyPr/>
          <a:lstStyle/>
          <a:p>
            <a:r>
              <a:rPr lang="en-US" sz="2400" dirty="0"/>
              <a:t>For Debt Service only</a:t>
            </a:r>
          </a:p>
          <a:p>
            <a:r>
              <a:rPr lang="en-US" sz="2400" dirty="0"/>
              <a:t>Taxing Jurisdictions for Debt Service may be different than your general fund taxing jurisdiction for instance.</a:t>
            </a:r>
          </a:p>
          <a:p>
            <a:r>
              <a:rPr lang="en-US" sz="2400" dirty="0"/>
              <a:t>Contact OPI to add or expire a taxing jurisdiction.</a:t>
            </a:r>
          </a:p>
          <a:p>
            <a:r>
              <a:rPr lang="en-US" sz="2400" dirty="0"/>
              <a:t>If you have more than one taxing jurisdiction, you must enter the fund balance for each taxing jurisdiction and the total of all must equal the total fund balance for Fund 50.</a:t>
            </a:r>
          </a:p>
          <a:p>
            <a:pPr marL="0" indent="0">
              <a:buNone/>
            </a:pPr>
            <a:endParaRPr lang="en-US" dirty="0"/>
          </a:p>
        </p:txBody>
      </p:sp>
    </p:spTree>
    <p:extLst>
      <p:ext uri="{BB962C8B-B14F-4D97-AF65-F5344CB8AC3E}">
        <p14:creationId xmlns:p14="http://schemas.microsoft.com/office/powerpoint/2010/main" val="284634853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B92911-F70E-43E6-936A-13D4AF401A52}"/>
              </a:ext>
            </a:extLst>
          </p:cNvPr>
          <p:cNvSpPr>
            <a:spLocks noGrp="1"/>
          </p:cNvSpPr>
          <p:nvPr>
            <p:ph type="title"/>
          </p:nvPr>
        </p:nvSpPr>
        <p:spPr/>
        <p:txBody>
          <a:bodyPr/>
          <a:lstStyle/>
          <a:p>
            <a:pPr algn="ctr"/>
            <a:r>
              <a:rPr lang="en-US" dirty="0"/>
              <a:t>BUS DEPRECIATION</a:t>
            </a:r>
          </a:p>
        </p:txBody>
      </p:sp>
      <p:sp>
        <p:nvSpPr>
          <p:cNvPr id="3" name="Content Placeholder 2">
            <a:extLst>
              <a:ext uri="{FF2B5EF4-FFF2-40B4-BE49-F238E27FC236}">
                <a16:creationId xmlns:a16="http://schemas.microsoft.com/office/drawing/2014/main" id="{75B2ECEE-DCCE-4E16-A970-4BDED891BA26}"/>
              </a:ext>
            </a:extLst>
          </p:cNvPr>
          <p:cNvSpPr>
            <a:spLocks noGrp="1"/>
          </p:cNvSpPr>
          <p:nvPr>
            <p:ph idx="1"/>
          </p:nvPr>
        </p:nvSpPr>
        <p:spPr>
          <a:xfrm>
            <a:off x="677334" y="2160589"/>
            <a:ext cx="8596668" cy="3961915"/>
          </a:xfrm>
        </p:spPr>
        <p:txBody>
          <a:bodyPr>
            <a:normAutofit fontScale="92500" lnSpcReduction="10000"/>
          </a:bodyPr>
          <a:lstStyle/>
          <a:p>
            <a:r>
              <a:rPr lang="en-US" sz="2400" dirty="0"/>
              <a:t>Have all the info on any new bus(es) that your district purchased during the fiscal year.</a:t>
            </a:r>
          </a:p>
          <a:p>
            <a:pPr lvl="1"/>
            <a:r>
              <a:rPr lang="en-US" sz="2000" dirty="0"/>
              <a:t>The bus title will have the information you need.</a:t>
            </a:r>
          </a:p>
          <a:p>
            <a:pPr lvl="1"/>
            <a:r>
              <a:rPr lang="en-US" sz="2000" dirty="0"/>
              <a:t>Set up each bus in the Set Up a Bus/Radio section</a:t>
            </a:r>
          </a:p>
          <a:p>
            <a:pPr lvl="1"/>
            <a:r>
              <a:rPr lang="en-US" sz="2000" dirty="0"/>
              <a:t>You will decide how much to levy per bus in Step 3 of MAEFAIRS</a:t>
            </a:r>
          </a:p>
          <a:p>
            <a:pPr lvl="1"/>
            <a:endParaRPr lang="en-US" sz="2000" dirty="0"/>
          </a:p>
          <a:p>
            <a:pPr lvl="1"/>
            <a:r>
              <a:rPr lang="en-US" sz="2000" dirty="0"/>
              <a:t>This fund can also be used to “depreciate” radio systems for transportation.</a:t>
            </a:r>
          </a:p>
          <a:p>
            <a:pPr lvl="1"/>
            <a:r>
              <a:rPr lang="en-US" sz="2000" dirty="0"/>
              <a:t>There is no actual “depreciation”, this fund is for permissively levying dollars to replace current busses or radios in the future and using a depreciation type schedule to do so.</a:t>
            </a:r>
          </a:p>
        </p:txBody>
      </p:sp>
    </p:spTree>
    <p:extLst>
      <p:ext uri="{BB962C8B-B14F-4D97-AF65-F5344CB8AC3E}">
        <p14:creationId xmlns:p14="http://schemas.microsoft.com/office/powerpoint/2010/main" val="606063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44E8E8-EBE5-4A37-8459-514E10DBFEA9}"/>
              </a:ext>
            </a:extLst>
          </p:cNvPr>
          <p:cNvSpPr>
            <a:spLocks noGrp="1"/>
          </p:cNvSpPr>
          <p:nvPr>
            <p:ph type="title"/>
          </p:nvPr>
        </p:nvSpPr>
        <p:spPr>
          <a:xfrm>
            <a:off x="677334" y="609600"/>
            <a:ext cx="8596668" cy="665527"/>
          </a:xfrm>
        </p:spPr>
        <p:txBody>
          <a:bodyPr>
            <a:normAutofit/>
          </a:bodyPr>
          <a:lstStyle/>
          <a:p>
            <a:pPr algn="ctr"/>
            <a:r>
              <a:rPr lang="en-US" dirty="0"/>
              <a:t>Building Reserve</a:t>
            </a:r>
          </a:p>
        </p:txBody>
      </p:sp>
      <p:sp>
        <p:nvSpPr>
          <p:cNvPr id="3" name="Content Placeholder 2">
            <a:extLst>
              <a:ext uri="{FF2B5EF4-FFF2-40B4-BE49-F238E27FC236}">
                <a16:creationId xmlns:a16="http://schemas.microsoft.com/office/drawing/2014/main" id="{DDA3D27E-0871-44B5-B0EC-C780397F3650}"/>
              </a:ext>
            </a:extLst>
          </p:cNvPr>
          <p:cNvSpPr>
            <a:spLocks noGrp="1"/>
          </p:cNvSpPr>
          <p:nvPr>
            <p:ph idx="1"/>
          </p:nvPr>
        </p:nvSpPr>
        <p:spPr>
          <a:xfrm>
            <a:off x="677334" y="1275127"/>
            <a:ext cx="8596668" cy="4766235"/>
          </a:xfrm>
        </p:spPr>
        <p:txBody>
          <a:bodyPr>
            <a:normAutofit/>
          </a:bodyPr>
          <a:lstStyle/>
          <a:p>
            <a:r>
              <a:rPr lang="en-US" sz="2400" dirty="0"/>
              <a:t>Go to step #4 Building Reserve elections and enter the information needed there.</a:t>
            </a:r>
          </a:p>
          <a:p>
            <a:pPr lvl="1"/>
            <a:r>
              <a:rPr lang="en-US" sz="2200" dirty="0"/>
              <a:t>Election date</a:t>
            </a:r>
          </a:p>
          <a:p>
            <a:pPr lvl="1"/>
            <a:r>
              <a:rPr lang="en-US" sz="2200" dirty="0"/>
              <a:t>Amount of yearly levy approved by voters</a:t>
            </a:r>
          </a:p>
          <a:p>
            <a:pPr lvl="1"/>
            <a:r>
              <a:rPr lang="en-US" sz="2200" dirty="0"/>
              <a:t>Number of years approved by voters</a:t>
            </a:r>
          </a:p>
          <a:p>
            <a:pPr lvl="1"/>
            <a:endParaRPr lang="en-US" sz="2200" dirty="0"/>
          </a:p>
        </p:txBody>
      </p:sp>
    </p:spTree>
    <p:extLst>
      <p:ext uri="{BB962C8B-B14F-4D97-AF65-F5344CB8AC3E}">
        <p14:creationId xmlns:p14="http://schemas.microsoft.com/office/powerpoint/2010/main" val="337756943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A6DDA9-3CC0-4A85-B7F8-0D77C0F89CB6}"/>
              </a:ext>
            </a:extLst>
          </p:cNvPr>
          <p:cNvSpPr>
            <a:spLocks noGrp="1"/>
          </p:cNvSpPr>
          <p:nvPr>
            <p:ph type="title"/>
          </p:nvPr>
        </p:nvSpPr>
        <p:spPr>
          <a:xfrm>
            <a:off x="677334" y="609600"/>
            <a:ext cx="8596668" cy="623582"/>
          </a:xfrm>
        </p:spPr>
        <p:txBody>
          <a:bodyPr>
            <a:normAutofit fontScale="90000"/>
          </a:bodyPr>
          <a:lstStyle/>
          <a:p>
            <a:pPr algn="ctr"/>
            <a:r>
              <a:rPr lang="en-US" dirty="0"/>
              <a:t>STEPS 6 AND 7  DEBT SERVICE</a:t>
            </a:r>
          </a:p>
        </p:txBody>
      </p:sp>
      <p:sp>
        <p:nvSpPr>
          <p:cNvPr id="3" name="Content Placeholder 2">
            <a:extLst>
              <a:ext uri="{FF2B5EF4-FFF2-40B4-BE49-F238E27FC236}">
                <a16:creationId xmlns:a16="http://schemas.microsoft.com/office/drawing/2014/main" id="{05C21D2E-B5D8-4E81-B630-94474249B807}"/>
              </a:ext>
            </a:extLst>
          </p:cNvPr>
          <p:cNvSpPr>
            <a:spLocks noGrp="1"/>
          </p:cNvSpPr>
          <p:nvPr>
            <p:ph idx="1"/>
          </p:nvPr>
        </p:nvSpPr>
        <p:spPr>
          <a:xfrm>
            <a:off x="677334" y="1233183"/>
            <a:ext cx="8596668" cy="4808180"/>
          </a:xfrm>
        </p:spPr>
        <p:txBody>
          <a:bodyPr>
            <a:normAutofit/>
          </a:bodyPr>
          <a:lstStyle/>
          <a:p>
            <a:r>
              <a:rPr lang="en-US" sz="2400" dirty="0"/>
              <a:t>SID’S (Special Improvement Districts)</a:t>
            </a:r>
          </a:p>
          <a:p>
            <a:pPr lvl="1"/>
            <a:r>
              <a:rPr lang="en-US" sz="2400" dirty="0"/>
              <a:t>Curbs and Roads</a:t>
            </a:r>
          </a:p>
          <a:p>
            <a:r>
              <a:rPr lang="en-US" sz="2400" dirty="0"/>
              <a:t>BONDS</a:t>
            </a:r>
          </a:p>
          <a:p>
            <a:pPr lvl="1"/>
            <a:r>
              <a:rPr lang="en-US" sz="2400" dirty="0"/>
              <a:t>Bond schedule</a:t>
            </a:r>
          </a:p>
          <a:p>
            <a:endParaRPr lang="en-US" sz="2400" dirty="0"/>
          </a:p>
        </p:txBody>
      </p:sp>
    </p:spTree>
    <p:extLst>
      <p:ext uri="{BB962C8B-B14F-4D97-AF65-F5344CB8AC3E}">
        <p14:creationId xmlns:p14="http://schemas.microsoft.com/office/powerpoint/2010/main" val="222817540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C36C4F-A826-4E1C-A310-8D548473EAB8}"/>
              </a:ext>
            </a:extLst>
          </p:cNvPr>
          <p:cNvSpPr>
            <a:spLocks noGrp="1"/>
          </p:cNvSpPr>
          <p:nvPr>
            <p:ph type="title"/>
          </p:nvPr>
        </p:nvSpPr>
        <p:spPr/>
        <p:txBody>
          <a:bodyPr/>
          <a:lstStyle/>
          <a:p>
            <a:pPr algn="ctr"/>
            <a:r>
              <a:rPr lang="en-US" dirty="0"/>
              <a:t>STEP 8   ENTER INDIVIDUAL BUDGET INFORMATION</a:t>
            </a:r>
          </a:p>
        </p:txBody>
      </p:sp>
      <p:sp>
        <p:nvSpPr>
          <p:cNvPr id="3" name="Content Placeholder 2">
            <a:extLst>
              <a:ext uri="{FF2B5EF4-FFF2-40B4-BE49-F238E27FC236}">
                <a16:creationId xmlns:a16="http://schemas.microsoft.com/office/drawing/2014/main" id="{E4DB6B25-D293-4DDA-8331-50273A31DAAA}"/>
              </a:ext>
            </a:extLst>
          </p:cNvPr>
          <p:cNvSpPr>
            <a:spLocks noGrp="1"/>
          </p:cNvSpPr>
          <p:nvPr>
            <p:ph idx="1"/>
          </p:nvPr>
        </p:nvSpPr>
        <p:spPr>
          <a:xfrm>
            <a:off x="677334" y="2160589"/>
            <a:ext cx="9105858" cy="3880773"/>
          </a:xfrm>
        </p:spPr>
        <p:txBody>
          <a:bodyPr/>
          <a:lstStyle/>
          <a:p>
            <a:r>
              <a:rPr lang="en-US" sz="3200" dirty="0"/>
              <a:t>General Fund</a:t>
            </a:r>
          </a:p>
          <a:p>
            <a:pPr lvl="1"/>
            <a:r>
              <a:rPr lang="en-US" sz="3200" dirty="0"/>
              <a:t>Preliminary Budget Data Sheet</a:t>
            </a:r>
          </a:p>
          <a:p>
            <a:pPr lvl="2"/>
            <a:r>
              <a:rPr lang="en-US" sz="3200" dirty="0"/>
              <a:t>Highest Budget Without a Vote</a:t>
            </a:r>
          </a:p>
          <a:p>
            <a:pPr lvl="2"/>
            <a:r>
              <a:rPr lang="en-US" sz="3200" dirty="0"/>
              <a:t>Highest Budget With a Vote</a:t>
            </a:r>
          </a:p>
          <a:p>
            <a:pPr marL="457200" lvl="1" indent="0">
              <a:buNone/>
            </a:pPr>
            <a:endParaRPr lang="en-US" dirty="0"/>
          </a:p>
        </p:txBody>
      </p:sp>
    </p:spTree>
    <p:extLst>
      <p:ext uri="{BB962C8B-B14F-4D97-AF65-F5344CB8AC3E}">
        <p14:creationId xmlns:p14="http://schemas.microsoft.com/office/powerpoint/2010/main" val="175459286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2AA216-7EC7-44BB-9E89-7A38F69A9B81}"/>
              </a:ext>
            </a:extLst>
          </p:cNvPr>
          <p:cNvSpPr>
            <a:spLocks noGrp="1"/>
          </p:cNvSpPr>
          <p:nvPr>
            <p:ph type="title"/>
          </p:nvPr>
        </p:nvSpPr>
        <p:spPr>
          <a:xfrm>
            <a:off x="677334" y="355107"/>
            <a:ext cx="8596668" cy="1575293"/>
          </a:xfrm>
        </p:spPr>
        <p:txBody>
          <a:bodyPr>
            <a:normAutofit fontScale="90000"/>
          </a:bodyPr>
          <a:lstStyle/>
          <a:p>
            <a:pPr algn="ctr"/>
            <a:r>
              <a:rPr lang="en-US" dirty="0"/>
              <a:t>General fund</a:t>
            </a:r>
            <a:br>
              <a:rPr lang="en-US" dirty="0"/>
            </a:br>
            <a:r>
              <a:rPr lang="en-US" dirty="0"/>
              <a:t>Preliminary Budget Data Sheet</a:t>
            </a:r>
            <a:br>
              <a:rPr lang="en-US" dirty="0"/>
            </a:br>
            <a:r>
              <a:rPr lang="en-US" dirty="0"/>
              <a:t>Page 2</a:t>
            </a:r>
          </a:p>
        </p:txBody>
      </p:sp>
      <p:pic>
        <p:nvPicPr>
          <p:cNvPr id="5" name="Content Placeholder 4">
            <a:extLst>
              <a:ext uri="{FF2B5EF4-FFF2-40B4-BE49-F238E27FC236}">
                <a16:creationId xmlns:a16="http://schemas.microsoft.com/office/drawing/2014/main" id="{729370C1-BBF5-437E-95B7-39AEB2A358F9}"/>
              </a:ext>
            </a:extLst>
          </p:cNvPr>
          <p:cNvPicPr>
            <a:picLocks noGrp="1" noChangeAspect="1"/>
          </p:cNvPicPr>
          <p:nvPr>
            <p:ph idx="1"/>
          </p:nvPr>
        </p:nvPicPr>
        <p:blipFill>
          <a:blip r:embed="rId2"/>
          <a:stretch>
            <a:fillRect/>
          </a:stretch>
        </p:blipFill>
        <p:spPr>
          <a:xfrm>
            <a:off x="1600066" y="2721967"/>
            <a:ext cx="6751905" cy="2758679"/>
          </a:xfrm>
          <a:prstGeom prst="rect">
            <a:avLst/>
          </a:prstGeom>
        </p:spPr>
      </p:pic>
    </p:spTree>
    <p:extLst>
      <p:ext uri="{BB962C8B-B14F-4D97-AF65-F5344CB8AC3E}">
        <p14:creationId xmlns:p14="http://schemas.microsoft.com/office/powerpoint/2010/main" val="240345397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CA3BA7-53BB-48F8-90BA-B48400016475}"/>
              </a:ext>
            </a:extLst>
          </p:cNvPr>
          <p:cNvSpPr>
            <a:spLocks noGrp="1"/>
          </p:cNvSpPr>
          <p:nvPr>
            <p:ph type="title"/>
          </p:nvPr>
        </p:nvSpPr>
        <p:spPr>
          <a:xfrm>
            <a:off x="677334" y="609600"/>
            <a:ext cx="8596668" cy="782972"/>
          </a:xfrm>
        </p:spPr>
        <p:txBody>
          <a:bodyPr/>
          <a:lstStyle/>
          <a:p>
            <a:pPr algn="ctr"/>
            <a:r>
              <a:rPr lang="en-US" dirty="0"/>
              <a:t>Enter General Fund Levy Amount</a:t>
            </a:r>
          </a:p>
        </p:txBody>
      </p:sp>
      <p:sp>
        <p:nvSpPr>
          <p:cNvPr id="3" name="Content Placeholder 2">
            <a:extLst>
              <a:ext uri="{FF2B5EF4-FFF2-40B4-BE49-F238E27FC236}">
                <a16:creationId xmlns:a16="http://schemas.microsoft.com/office/drawing/2014/main" id="{BD61EC1D-F06D-40A8-A9A6-53A4C19BEA5A}"/>
              </a:ext>
            </a:extLst>
          </p:cNvPr>
          <p:cNvSpPr>
            <a:spLocks noGrp="1"/>
          </p:cNvSpPr>
          <p:nvPr>
            <p:ph idx="1"/>
          </p:nvPr>
        </p:nvSpPr>
        <p:spPr/>
        <p:txBody>
          <a:bodyPr>
            <a:normAutofit/>
          </a:bodyPr>
          <a:lstStyle/>
          <a:p>
            <a:r>
              <a:rPr lang="en-US" sz="2000" dirty="0"/>
              <a:t>There is a data entry point for Levy amounts approved last May.</a:t>
            </a:r>
          </a:p>
          <a:p>
            <a:r>
              <a:rPr lang="en-US" sz="2000" dirty="0"/>
              <a:t>If you were </a:t>
            </a:r>
          </a:p>
          <a:p>
            <a:pPr lvl="1"/>
            <a:r>
              <a:rPr lang="en-US" sz="2000" dirty="0"/>
              <a:t>Lucky enough to have passed a general fund levy…..</a:t>
            </a:r>
          </a:p>
          <a:p>
            <a:pPr lvl="1"/>
            <a:r>
              <a:rPr lang="en-US" sz="2000" dirty="0"/>
              <a:t>You need to enter that levy amount to be able to budget at the “Highest budget with a vote” amount.</a:t>
            </a:r>
          </a:p>
          <a:p>
            <a:pPr lvl="1"/>
            <a:r>
              <a:rPr lang="en-US" sz="2000" dirty="0"/>
              <a:t>Enter the amount of the approved levy in the appropriate data entry spot(Amount Approved on Ballot by Voters).  If you do not, you will not be able to budget at the amount the voters approved.</a:t>
            </a:r>
          </a:p>
        </p:txBody>
      </p:sp>
    </p:spTree>
    <p:extLst>
      <p:ext uri="{BB962C8B-B14F-4D97-AF65-F5344CB8AC3E}">
        <p14:creationId xmlns:p14="http://schemas.microsoft.com/office/powerpoint/2010/main" val="60240801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03C540-67EA-423A-9CCE-6869DD8EDD68}"/>
              </a:ext>
            </a:extLst>
          </p:cNvPr>
          <p:cNvSpPr>
            <a:spLocks noGrp="1"/>
          </p:cNvSpPr>
          <p:nvPr>
            <p:ph type="title"/>
          </p:nvPr>
        </p:nvSpPr>
        <p:spPr/>
        <p:txBody>
          <a:bodyPr>
            <a:normAutofit fontScale="90000"/>
          </a:bodyPr>
          <a:lstStyle/>
          <a:p>
            <a:pPr algn="ctr"/>
            <a:r>
              <a:rPr lang="en-US" dirty="0"/>
              <a:t>“I just want to tell you good luck, we’re all counting on you!</a:t>
            </a:r>
            <a:br>
              <a:rPr lang="en-US" dirty="0"/>
            </a:br>
            <a:endParaRPr lang="en-US" dirty="0"/>
          </a:p>
        </p:txBody>
      </p:sp>
      <p:sp>
        <p:nvSpPr>
          <p:cNvPr id="3" name="Content Placeholder 2">
            <a:extLst>
              <a:ext uri="{FF2B5EF4-FFF2-40B4-BE49-F238E27FC236}">
                <a16:creationId xmlns:a16="http://schemas.microsoft.com/office/drawing/2014/main" id="{C5813E48-3AA3-406D-BD14-F3D8C086F184}"/>
              </a:ext>
            </a:extLst>
          </p:cNvPr>
          <p:cNvSpPr>
            <a:spLocks noGrp="1"/>
          </p:cNvSpPr>
          <p:nvPr>
            <p:ph idx="1"/>
          </p:nvPr>
        </p:nvSpPr>
        <p:spPr/>
        <p:txBody>
          <a:bodyPr/>
          <a:lstStyle/>
          <a:p>
            <a:endParaRPr lang="en-US" dirty="0"/>
          </a:p>
        </p:txBody>
      </p:sp>
      <p:pic>
        <p:nvPicPr>
          <p:cNvPr id="1026" name="Picture 2" descr="Sweat and Panic | Run Luau Run">
            <a:extLst>
              <a:ext uri="{FF2B5EF4-FFF2-40B4-BE49-F238E27FC236}">
                <a16:creationId xmlns:a16="http://schemas.microsoft.com/office/drawing/2014/main" id="{AE73E3C5-EFB8-4BF8-A363-7BB7A018605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55577" y="2253973"/>
            <a:ext cx="7198522" cy="366026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0201625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16863A61-0942-4772-BD91-9DA557274DBB}"/>
              </a:ext>
            </a:extLst>
          </p:cNvPr>
          <p:cNvPicPr>
            <a:picLocks noChangeAspect="1"/>
          </p:cNvPicPr>
          <p:nvPr/>
        </p:nvPicPr>
        <p:blipFill>
          <a:blip r:embed="rId2"/>
          <a:stretch>
            <a:fillRect/>
          </a:stretch>
        </p:blipFill>
        <p:spPr>
          <a:xfrm>
            <a:off x="3106729" y="0"/>
            <a:ext cx="5978542" cy="6858000"/>
          </a:xfrm>
          <a:prstGeom prst="rect">
            <a:avLst/>
          </a:prstGeom>
        </p:spPr>
      </p:pic>
    </p:spTree>
    <p:extLst>
      <p:ext uri="{BB962C8B-B14F-4D97-AF65-F5344CB8AC3E}">
        <p14:creationId xmlns:p14="http://schemas.microsoft.com/office/powerpoint/2010/main" val="104492725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E26355F1-4075-47C0-BDE3-9F643AF1D0B8}"/>
              </a:ext>
            </a:extLst>
          </p:cNvPr>
          <p:cNvPicPr>
            <a:picLocks noChangeAspect="1"/>
          </p:cNvPicPr>
          <p:nvPr/>
        </p:nvPicPr>
        <p:blipFill>
          <a:blip r:embed="rId2"/>
          <a:stretch>
            <a:fillRect/>
          </a:stretch>
        </p:blipFill>
        <p:spPr>
          <a:xfrm>
            <a:off x="1015068" y="846887"/>
            <a:ext cx="9938226" cy="5050574"/>
          </a:xfrm>
          <a:prstGeom prst="rect">
            <a:avLst/>
          </a:prstGeom>
        </p:spPr>
      </p:pic>
    </p:spTree>
    <p:extLst>
      <p:ext uri="{BB962C8B-B14F-4D97-AF65-F5344CB8AC3E}">
        <p14:creationId xmlns:p14="http://schemas.microsoft.com/office/powerpoint/2010/main" val="121895598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14F416-1E74-4C8F-AC03-C0D226406449}"/>
              </a:ext>
            </a:extLst>
          </p:cNvPr>
          <p:cNvSpPr>
            <a:spLocks noGrp="1"/>
          </p:cNvSpPr>
          <p:nvPr>
            <p:ph type="title"/>
          </p:nvPr>
        </p:nvSpPr>
        <p:spPr>
          <a:xfrm>
            <a:off x="677334" y="223708"/>
            <a:ext cx="8596668" cy="531301"/>
          </a:xfrm>
        </p:spPr>
        <p:txBody>
          <a:bodyPr>
            <a:normAutofit fontScale="90000"/>
          </a:bodyPr>
          <a:lstStyle/>
          <a:p>
            <a:pPr algn="ctr"/>
            <a:r>
              <a:rPr lang="en-US" dirty="0"/>
              <a:t>Transportation Fund</a:t>
            </a:r>
          </a:p>
        </p:txBody>
      </p:sp>
      <p:sp>
        <p:nvSpPr>
          <p:cNvPr id="3" name="Content Placeholder 2">
            <a:extLst>
              <a:ext uri="{FF2B5EF4-FFF2-40B4-BE49-F238E27FC236}">
                <a16:creationId xmlns:a16="http://schemas.microsoft.com/office/drawing/2014/main" id="{06D5297A-6A2E-46B2-809A-0D88785F0DD2}"/>
              </a:ext>
            </a:extLst>
          </p:cNvPr>
          <p:cNvSpPr>
            <a:spLocks noGrp="1"/>
          </p:cNvSpPr>
          <p:nvPr>
            <p:ph idx="1"/>
          </p:nvPr>
        </p:nvSpPr>
        <p:spPr>
          <a:xfrm>
            <a:off x="677334" y="755009"/>
            <a:ext cx="8596668" cy="5286354"/>
          </a:xfrm>
        </p:spPr>
        <p:txBody>
          <a:bodyPr>
            <a:normAutofit fontScale="70000" lnSpcReduction="20000"/>
          </a:bodyPr>
          <a:lstStyle/>
          <a:p>
            <a:r>
              <a:rPr lang="en-US" sz="2400" dirty="0"/>
              <a:t>Budget all costs associated with Transporting students to and from school only.</a:t>
            </a:r>
          </a:p>
          <a:p>
            <a:r>
              <a:rPr lang="en-US" sz="2400" dirty="0"/>
              <a:t>Historical costs?  Check prior year budgets. </a:t>
            </a:r>
          </a:p>
          <a:p>
            <a:pPr lvl="1"/>
            <a:r>
              <a:rPr lang="en-US" sz="2200" dirty="0"/>
              <a:t>Fuel</a:t>
            </a:r>
          </a:p>
          <a:p>
            <a:pPr lvl="1"/>
            <a:r>
              <a:rPr lang="en-US" sz="2200" dirty="0"/>
              <a:t>Administrative costs</a:t>
            </a:r>
          </a:p>
          <a:p>
            <a:pPr lvl="1"/>
            <a:r>
              <a:rPr lang="en-US" sz="2200" dirty="0"/>
              <a:t>Bus Driver salaries/benefits/training/physicals/tests</a:t>
            </a:r>
          </a:p>
          <a:p>
            <a:pPr lvl="1"/>
            <a:r>
              <a:rPr lang="en-US" sz="2200" dirty="0"/>
              <a:t>Drug testing</a:t>
            </a:r>
          </a:p>
          <a:p>
            <a:pPr lvl="1"/>
            <a:r>
              <a:rPr lang="en-US" sz="2200" dirty="0"/>
              <a:t>Insurance</a:t>
            </a:r>
          </a:p>
          <a:p>
            <a:pPr lvl="1"/>
            <a:r>
              <a:rPr lang="en-US" sz="2200" dirty="0"/>
              <a:t>Repairs/maintenance</a:t>
            </a:r>
          </a:p>
          <a:p>
            <a:pPr lvl="1"/>
            <a:r>
              <a:rPr lang="en-US" sz="2200" dirty="0"/>
              <a:t>Individual transportation contracts</a:t>
            </a:r>
          </a:p>
          <a:p>
            <a:pPr lvl="1"/>
            <a:r>
              <a:rPr lang="en-US" sz="2200" dirty="0"/>
              <a:t>Or Bus Contractor costs  </a:t>
            </a:r>
          </a:p>
          <a:p>
            <a:endParaRPr lang="en-US" sz="2400" dirty="0"/>
          </a:p>
          <a:p>
            <a:endParaRPr lang="en-US" sz="2400" dirty="0"/>
          </a:p>
          <a:p>
            <a:r>
              <a:rPr lang="en-US" sz="2400" dirty="0"/>
              <a:t>Calculating “On-Schedule” costs = State and County Revenues</a:t>
            </a:r>
          </a:p>
          <a:p>
            <a:endParaRPr lang="en-US" sz="2400" dirty="0"/>
          </a:p>
          <a:p>
            <a:r>
              <a:rPr lang="en-US" sz="2400" dirty="0"/>
              <a:t>Total Budget - “On Schedule” – Contingency - Estimated Funding Sources= District Levies</a:t>
            </a:r>
          </a:p>
          <a:p>
            <a:endParaRPr lang="en-US" dirty="0"/>
          </a:p>
          <a:p>
            <a:endParaRPr lang="en-US" dirty="0"/>
          </a:p>
        </p:txBody>
      </p:sp>
    </p:spTree>
    <p:extLst>
      <p:ext uri="{BB962C8B-B14F-4D97-AF65-F5344CB8AC3E}">
        <p14:creationId xmlns:p14="http://schemas.microsoft.com/office/powerpoint/2010/main" val="398773219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6C3DF9CF-FD4E-417C-A963-87026293951D}"/>
              </a:ext>
            </a:extLst>
          </p:cNvPr>
          <p:cNvPicPr>
            <a:picLocks noChangeAspect="1"/>
          </p:cNvPicPr>
          <p:nvPr/>
        </p:nvPicPr>
        <p:blipFill>
          <a:blip r:embed="rId2"/>
          <a:stretch>
            <a:fillRect/>
          </a:stretch>
        </p:blipFill>
        <p:spPr>
          <a:xfrm>
            <a:off x="1484850" y="0"/>
            <a:ext cx="8328587" cy="6858000"/>
          </a:xfrm>
          <a:prstGeom prst="rect">
            <a:avLst/>
          </a:prstGeom>
        </p:spPr>
      </p:pic>
    </p:spTree>
    <p:extLst>
      <p:ext uri="{BB962C8B-B14F-4D97-AF65-F5344CB8AC3E}">
        <p14:creationId xmlns:p14="http://schemas.microsoft.com/office/powerpoint/2010/main" val="350064462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CCAF8E-EFBD-470E-A3D2-C2A9C4890C52}"/>
              </a:ext>
            </a:extLst>
          </p:cNvPr>
          <p:cNvSpPr>
            <a:spLocks noGrp="1"/>
          </p:cNvSpPr>
          <p:nvPr>
            <p:ph type="title"/>
          </p:nvPr>
        </p:nvSpPr>
        <p:spPr>
          <a:xfrm>
            <a:off x="677334" y="609600"/>
            <a:ext cx="8596668" cy="590026"/>
          </a:xfrm>
        </p:spPr>
        <p:txBody>
          <a:bodyPr>
            <a:normAutofit fontScale="90000"/>
          </a:bodyPr>
          <a:lstStyle/>
          <a:p>
            <a:pPr algn="ctr"/>
            <a:r>
              <a:rPr lang="en-US" dirty="0"/>
              <a:t>Bus Depreciation Fund</a:t>
            </a:r>
            <a:br>
              <a:rPr lang="en-US" dirty="0"/>
            </a:br>
            <a:endParaRPr lang="en-US" dirty="0"/>
          </a:p>
        </p:txBody>
      </p:sp>
      <p:sp>
        <p:nvSpPr>
          <p:cNvPr id="3" name="Content Placeholder 2">
            <a:extLst>
              <a:ext uri="{FF2B5EF4-FFF2-40B4-BE49-F238E27FC236}">
                <a16:creationId xmlns:a16="http://schemas.microsoft.com/office/drawing/2014/main" id="{D062D4C7-9F6C-4F0A-BF75-C7A0A8562066}"/>
              </a:ext>
            </a:extLst>
          </p:cNvPr>
          <p:cNvSpPr>
            <a:spLocks noGrp="1"/>
          </p:cNvSpPr>
          <p:nvPr>
            <p:ph idx="1"/>
          </p:nvPr>
        </p:nvSpPr>
        <p:spPr>
          <a:xfrm>
            <a:off x="677334" y="1350629"/>
            <a:ext cx="8596668" cy="4690734"/>
          </a:xfrm>
        </p:spPr>
        <p:txBody>
          <a:bodyPr/>
          <a:lstStyle/>
          <a:p>
            <a:r>
              <a:rPr lang="en-US" dirty="0"/>
              <a:t>Adopted Budget=</a:t>
            </a:r>
          </a:p>
          <a:p>
            <a:r>
              <a:rPr lang="en-US" dirty="0"/>
              <a:t>Fund Balance </a:t>
            </a:r>
            <a:r>
              <a:rPr lang="en-US" dirty="0" err="1"/>
              <a:t>Reappropriated</a:t>
            </a:r>
            <a:r>
              <a:rPr lang="en-US" dirty="0"/>
              <a:t>+</a:t>
            </a:r>
          </a:p>
          <a:p>
            <a:r>
              <a:rPr lang="en-US" dirty="0"/>
              <a:t>Estimated revenues+</a:t>
            </a:r>
          </a:p>
          <a:p>
            <a:r>
              <a:rPr lang="en-US" dirty="0"/>
              <a:t>District Tax Levy (derived from schedule on next slide)</a:t>
            </a:r>
          </a:p>
          <a:p>
            <a:pPr lvl="1"/>
            <a:r>
              <a:rPr lang="en-US" dirty="0"/>
              <a:t>Your district may levy up to 20% of the historical cost of each bus for 7.5 years.</a:t>
            </a:r>
          </a:p>
          <a:p>
            <a:pPr lvl="1"/>
            <a:r>
              <a:rPr lang="en-US" dirty="0"/>
              <a:t>Over its lifetime, the district may levy up to 150% of the historical cost of the bus.</a:t>
            </a:r>
          </a:p>
          <a:p>
            <a:pPr lvl="1"/>
            <a:r>
              <a:rPr lang="en-US" dirty="0"/>
              <a:t>The district does NOT have to levy the full 20% each year.</a:t>
            </a:r>
          </a:p>
          <a:p>
            <a:endParaRPr lang="en-US" dirty="0"/>
          </a:p>
        </p:txBody>
      </p:sp>
    </p:spTree>
    <p:extLst>
      <p:ext uri="{BB962C8B-B14F-4D97-AF65-F5344CB8AC3E}">
        <p14:creationId xmlns:p14="http://schemas.microsoft.com/office/powerpoint/2010/main" val="107709438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BDB58A0C-3298-4E8C-B4B7-5ADF76B7E0BC}"/>
              </a:ext>
            </a:extLst>
          </p:cNvPr>
          <p:cNvPicPr>
            <a:picLocks noChangeAspect="1"/>
          </p:cNvPicPr>
          <p:nvPr/>
        </p:nvPicPr>
        <p:blipFill>
          <a:blip r:embed="rId2"/>
          <a:stretch>
            <a:fillRect/>
          </a:stretch>
        </p:blipFill>
        <p:spPr>
          <a:xfrm>
            <a:off x="2404119" y="324506"/>
            <a:ext cx="6226080" cy="6645216"/>
          </a:xfrm>
          <a:prstGeom prst="rect">
            <a:avLst/>
          </a:prstGeom>
        </p:spPr>
      </p:pic>
    </p:spTree>
    <p:extLst>
      <p:ext uri="{BB962C8B-B14F-4D97-AF65-F5344CB8AC3E}">
        <p14:creationId xmlns:p14="http://schemas.microsoft.com/office/powerpoint/2010/main" val="353335671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0391EE-9AB3-4EC3-B562-98CA4287C645}"/>
              </a:ext>
            </a:extLst>
          </p:cNvPr>
          <p:cNvSpPr>
            <a:spLocks noGrp="1"/>
          </p:cNvSpPr>
          <p:nvPr>
            <p:ph type="title"/>
          </p:nvPr>
        </p:nvSpPr>
        <p:spPr>
          <a:xfrm>
            <a:off x="677334" y="609600"/>
            <a:ext cx="8596668" cy="633274"/>
          </a:xfrm>
        </p:spPr>
        <p:txBody>
          <a:bodyPr>
            <a:normAutofit fontScale="90000"/>
          </a:bodyPr>
          <a:lstStyle/>
          <a:p>
            <a:pPr algn="ctr"/>
            <a:r>
              <a:rPr lang="en-US" dirty="0"/>
              <a:t>Tuition Fund</a:t>
            </a:r>
          </a:p>
        </p:txBody>
      </p:sp>
      <p:sp>
        <p:nvSpPr>
          <p:cNvPr id="3" name="Content Placeholder 2">
            <a:extLst>
              <a:ext uri="{FF2B5EF4-FFF2-40B4-BE49-F238E27FC236}">
                <a16:creationId xmlns:a16="http://schemas.microsoft.com/office/drawing/2014/main" id="{59CD23CF-FB75-47F2-98B7-8D9496F63FCA}"/>
              </a:ext>
            </a:extLst>
          </p:cNvPr>
          <p:cNvSpPr>
            <a:spLocks noGrp="1"/>
          </p:cNvSpPr>
          <p:nvPr>
            <p:ph idx="1"/>
          </p:nvPr>
        </p:nvSpPr>
        <p:spPr>
          <a:xfrm>
            <a:off x="677334" y="1242875"/>
            <a:ext cx="8596668" cy="4798488"/>
          </a:xfrm>
        </p:spPr>
        <p:txBody>
          <a:bodyPr>
            <a:normAutofit/>
          </a:bodyPr>
          <a:lstStyle/>
          <a:p>
            <a:r>
              <a:rPr lang="en-US" sz="2800" dirty="0"/>
              <a:t>May levy permissively to pay tuition for out-of-district attendance of a resident pupil.</a:t>
            </a:r>
          </a:p>
          <a:p>
            <a:r>
              <a:rPr lang="en-US" sz="2800" dirty="0"/>
              <a:t>May levy an amount necessary to pay for the full costs of providing a free appropriate public education, as defined in </a:t>
            </a:r>
            <a:r>
              <a:rPr lang="en-US" sz="2800" b="1" dirty="0">
                <a:hlinkClick r:id="rId2"/>
              </a:rPr>
              <a:t>20-7-401</a:t>
            </a:r>
            <a:r>
              <a:rPr lang="en-US" sz="2800" dirty="0"/>
              <a:t>, in the district to any child with a disability who lives in the district. </a:t>
            </a:r>
          </a:p>
          <a:p>
            <a:pPr lvl="1"/>
            <a:r>
              <a:rPr lang="en-US" sz="2800" dirty="0"/>
              <a:t>OPI has a spreadsheet to help determine levy amounts.</a:t>
            </a:r>
          </a:p>
          <a:p>
            <a:pPr lvl="1"/>
            <a:r>
              <a:rPr lang="en-US" sz="2800" dirty="0"/>
              <a:t>One student per spreadsheet.</a:t>
            </a:r>
          </a:p>
        </p:txBody>
      </p:sp>
    </p:spTree>
    <p:extLst>
      <p:ext uri="{BB962C8B-B14F-4D97-AF65-F5344CB8AC3E}">
        <p14:creationId xmlns:p14="http://schemas.microsoft.com/office/powerpoint/2010/main" val="50393491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9B606F-E841-468C-AA37-A5801BCCAD0E}"/>
              </a:ext>
            </a:extLst>
          </p:cNvPr>
          <p:cNvSpPr>
            <a:spLocks noGrp="1"/>
          </p:cNvSpPr>
          <p:nvPr>
            <p:ph type="title"/>
          </p:nvPr>
        </p:nvSpPr>
        <p:spPr>
          <a:xfrm>
            <a:off x="624068" y="236738"/>
            <a:ext cx="8596668" cy="606641"/>
          </a:xfrm>
        </p:spPr>
        <p:txBody>
          <a:bodyPr>
            <a:normAutofit fontScale="90000"/>
          </a:bodyPr>
          <a:lstStyle/>
          <a:p>
            <a:pPr algn="ctr"/>
            <a:r>
              <a:rPr lang="en-US" dirty="0"/>
              <a:t>Tuition Levy Spreadsheet</a:t>
            </a:r>
          </a:p>
        </p:txBody>
      </p:sp>
      <p:pic>
        <p:nvPicPr>
          <p:cNvPr id="4" name="Content Placeholder 3">
            <a:extLst>
              <a:ext uri="{FF2B5EF4-FFF2-40B4-BE49-F238E27FC236}">
                <a16:creationId xmlns:a16="http://schemas.microsoft.com/office/drawing/2014/main" id="{0C742B4E-1839-4F58-A14E-F435BBA0373E}"/>
              </a:ext>
            </a:extLst>
          </p:cNvPr>
          <p:cNvPicPr>
            <a:picLocks noGrp="1" noChangeAspect="1"/>
          </p:cNvPicPr>
          <p:nvPr>
            <p:ph idx="1"/>
          </p:nvPr>
        </p:nvPicPr>
        <p:blipFill>
          <a:blip r:embed="rId2"/>
          <a:stretch>
            <a:fillRect/>
          </a:stretch>
        </p:blipFill>
        <p:spPr>
          <a:xfrm>
            <a:off x="1029810" y="940816"/>
            <a:ext cx="7331777" cy="5860572"/>
          </a:xfrm>
          <a:prstGeom prst="rect">
            <a:avLst/>
          </a:prstGeom>
        </p:spPr>
      </p:pic>
    </p:spTree>
    <p:extLst>
      <p:ext uri="{BB962C8B-B14F-4D97-AF65-F5344CB8AC3E}">
        <p14:creationId xmlns:p14="http://schemas.microsoft.com/office/powerpoint/2010/main" val="42975442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7AE9AE-DB03-4670-9022-A2ED1866868D}"/>
              </a:ext>
            </a:extLst>
          </p:cNvPr>
          <p:cNvSpPr>
            <a:spLocks noGrp="1"/>
          </p:cNvSpPr>
          <p:nvPr>
            <p:ph type="title"/>
          </p:nvPr>
        </p:nvSpPr>
        <p:spPr/>
        <p:txBody>
          <a:bodyPr/>
          <a:lstStyle/>
          <a:p>
            <a:pPr algn="ctr"/>
            <a:r>
              <a:rPr lang="en-US" dirty="0"/>
              <a:t>Tuition Fund reserve limit</a:t>
            </a:r>
          </a:p>
        </p:txBody>
      </p:sp>
      <p:sp>
        <p:nvSpPr>
          <p:cNvPr id="3" name="Content Placeholder 2">
            <a:extLst>
              <a:ext uri="{FF2B5EF4-FFF2-40B4-BE49-F238E27FC236}">
                <a16:creationId xmlns:a16="http://schemas.microsoft.com/office/drawing/2014/main" id="{EAD33438-FE30-4646-9ED8-10ADEF442F29}"/>
              </a:ext>
            </a:extLst>
          </p:cNvPr>
          <p:cNvSpPr>
            <a:spLocks noGrp="1"/>
          </p:cNvSpPr>
          <p:nvPr>
            <p:ph idx="1"/>
          </p:nvPr>
        </p:nvSpPr>
        <p:spPr/>
        <p:txBody>
          <a:bodyPr/>
          <a:lstStyle/>
          <a:p>
            <a:pPr lvl="0">
              <a:buClr>
                <a:srgbClr val="90C226"/>
              </a:buClr>
            </a:pPr>
            <a:r>
              <a:rPr lang="en-US" sz="2400" dirty="0">
                <a:solidFill>
                  <a:prstClr val="black">
                    <a:lumMod val="75000"/>
                    <a:lumOff val="25000"/>
                  </a:prstClr>
                </a:solidFill>
              </a:rPr>
              <a:t>There is no reserve limit for the Tuition Fund</a:t>
            </a:r>
          </a:p>
          <a:p>
            <a:pPr lvl="0">
              <a:buClr>
                <a:srgbClr val="90C226"/>
              </a:buClr>
            </a:pPr>
            <a:r>
              <a:rPr lang="en-US" sz="2400" dirty="0">
                <a:solidFill>
                  <a:prstClr val="black">
                    <a:lumMod val="75000"/>
                    <a:lumOff val="25000"/>
                  </a:prstClr>
                </a:solidFill>
              </a:rPr>
              <a:t>All fund balance dollars must be </a:t>
            </a:r>
            <a:r>
              <a:rPr lang="en-US" sz="2400" dirty="0" err="1">
                <a:solidFill>
                  <a:prstClr val="black">
                    <a:lumMod val="75000"/>
                    <a:lumOff val="25000"/>
                  </a:prstClr>
                </a:solidFill>
              </a:rPr>
              <a:t>reappropriated</a:t>
            </a:r>
            <a:r>
              <a:rPr lang="en-US" sz="2400" dirty="0">
                <a:solidFill>
                  <a:prstClr val="black">
                    <a:lumMod val="75000"/>
                    <a:lumOff val="25000"/>
                  </a:prstClr>
                </a:solidFill>
              </a:rPr>
              <a:t> to lower any potential levy.</a:t>
            </a:r>
          </a:p>
          <a:p>
            <a:pPr marL="0" indent="0">
              <a:buNone/>
            </a:pPr>
            <a:endParaRPr lang="en-US" dirty="0"/>
          </a:p>
        </p:txBody>
      </p:sp>
    </p:spTree>
    <p:extLst>
      <p:ext uri="{BB962C8B-B14F-4D97-AF65-F5344CB8AC3E}">
        <p14:creationId xmlns:p14="http://schemas.microsoft.com/office/powerpoint/2010/main" val="291932443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2DEB3B33-A58B-470F-A931-B8E4AC000FB3}"/>
              </a:ext>
            </a:extLst>
          </p:cNvPr>
          <p:cNvPicPr>
            <a:picLocks noChangeAspect="1"/>
          </p:cNvPicPr>
          <p:nvPr/>
        </p:nvPicPr>
        <p:blipFill>
          <a:blip r:embed="rId2"/>
          <a:stretch>
            <a:fillRect/>
          </a:stretch>
        </p:blipFill>
        <p:spPr>
          <a:xfrm>
            <a:off x="377505" y="247748"/>
            <a:ext cx="11442583" cy="6365615"/>
          </a:xfrm>
          <a:prstGeom prst="rect">
            <a:avLst/>
          </a:prstGeom>
        </p:spPr>
      </p:pic>
    </p:spTree>
    <p:extLst>
      <p:ext uri="{BB962C8B-B14F-4D97-AF65-F5344CB8AC3E}">
        <p14:creationId xmlns:p14="http://schemas.microsoft.com/office/powerpoint/2010/main" val="307661963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C39146-48C3-400D-9B51-89D0EE1D5798}"/>
              </a:ext>
            </a:extLst>
          </p:cNvPr>
          <p:cNvSpPr>
            <a:spLocks noGrp="1"/>
          </p:cNvSpPr>
          <p:nvPr>
            <p:ph type="title"/>
          </p:nvPr>
        </p:nvSpPr>
        <p:spPr>
          <a:xfrm>
            <a:off x="677334" y="609600"/>
            <a:ext cx="8596668" cy="631971"/>
          </a:xfrm>
        </p:spPr>
        <p:txBody>
          <a:bodyPr>
            <a:normAutofit fontScale="90000"/>
          </a:bodyPr>
          <a:lstStyle/>
          <a:p>
            <a:pPr algn="ctr"/>
            <a:r>
              <a:rPr lang="en-US" dirty="0"/>
              <a:t>Resources for Brand New Clerks</a:t>
            </a:r>
          </a:p>
        </p:txBody>
      </p:sp>
      <p:sp>
        <p:nvSpPr>
          <p:cNvPr id="3" name="Content Placeholder 2">
            <a:extLst>
              <a:ext uri="{FF2B5EF4-FFF2-40B4-BE49-F238E27FC236}">
                <a16:creationId xmlns:a16="http://schemas.microsoft.com/office/drawing/2014/main" id="{FC9CB874-919B-4D6B-BAD9-2007863BD38F}"/>
              </a:ext>
            </a:extLst>
          </p:cNvPr>
          <p:cNvSpPr>
            <a:spLocks noGrp="1"/>
          </p:cNvSpPr>
          <p:nvPr>
            <p:ph idx="1"/>
          </p:nvPr>
        </p:nvSpPr>
        <p:spPr>
          <a:xfrm>
            <a:off x="677334" y="1501629"/>
            <a:ext cx="8596668" cy="4539733"/>
          </a:xfrm>
        </p:spPr>
        <p:txBody>
          <a:bodyPr>
            <a:normAutofit lnSpcReduction="10000"/>
          </a:bodyPr>
          <a:lstStyle/>
          <a:p>
            <a:r>
              <a:rPr lang="en-US" sz="2800" dirty="0"/>
              <a:t>Check the district minutes to see if your district ran and passed any levies in the general fund, technology, building reserve, or debt service fund</a:t>
            </a:r>
          </a:p>
          <a:p>
            <a:endParaRPr lang="en-US" sz="2800" dirty="0"/>
          </a:p>
          <a:p>
            <a:r>
              <a:rPr lang="en-US" sz="2800" dirty="0"/>
              <a:t>Find last years’ budget report for reference and comparison</a:t>
            </a:r>
          </a:p>
          <a:p>
            <a:pPr lvl="1"/>
            <a:r>
              <a:rPr lang="en-US" sz="2600" dirty="0"/>
              <a:t>See what funds have been budgeted by your district.</a:t>
            </a:r>
          </a:p>
          <a:p>
            <a:pPr lvl="1"/>
            <a:r>
              <a:rPr lang="en-US" sz="2600" dirty="0"/>
              <a:t>When completed, compare budget/levy amounts for large variances that may indicate an error.</a:t>
            </a:r>
          </a:p>
        </p:txBody>
      </p:sp>
    </p:spTree>
    <p:extLst>
      <p:ext uri="{BB962C8B-B14F-4D97-AF65-F5344CB8AC3E}">
        <p14:creationId xmlns:p14="http://schemas.microsoft.com/office/powerpoint/2010/main" val="143794915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969CC5-BFDA-4673-9141-0BC6C5C56175}"/>
              </a:ext>
            </a:extLst>
          </p:cNvPr>
          <p:cNvSpPr>
            <a:spLocks noGrp="1"/>
          </p:cNvSpPr>
          <p:nvPr>
            <p:ph type="title"/>
          </p:nvPr>
        </p:nvSpPr>
        <p:spPr>
          <a:xfrm>
            <a:off x="677334" y="609600"/>
            <a:ext cx="8596668" cy="732639"/>
          </a:xfrm>
        </p:spPr>
        <p:txBody>
          <a:bodyPr/>
          <a:lstStyle/>
          <a:p>
            <a:pPr algn="ctr"/>
            <a:r>
              <a:rPr lang="en-US" dirty="0"/>
              <a:t>Retirement Fund</a:t>
            </a:r>
          </a:p>
        </p:txBody>
      </p:sp>
      <p:sp>
        <p:nvSpPr>
          <p:cNvPr id="3" name="Content Placeholder 2">
            <a:extLst>
              <a:ext uri="{FF2B5EF4-FFF2-40B4-BE49-F238E27FC236}">
                <a16:creationId xmlns:a16="http://schemas.microsoft.com/office/drawing/2014/main" id="{F9458F13-4952-466D-B9E8-8B839186F223}"/>
              </a:ext>
            </a:extLst>
          </p:cNvPr>
          <p:cNvSpPr>
            <a:spLocks noGrp="1"/>
          </p:cNvSpPr>
          <p:nvPr>
            <p:ph idx="1"/>
          </p:nvPr>
        </p:nvSpPr>
        <p:spPr>
          <a:xfrm>
            <a:off x="677334" y="1451295"/>
            <a:ext cx="8596668" cy="4590067"/>
          </a:xfrm>
        </p:spPr>
        <p:txBody>
          <a:bodyPr>
            <a:normAutofit fontScale="92500" lnSpcReduction="10000"/>
          </a:bodyPr>
          <a:lstStyle/>
          <a:p>
            <a:r>
              <a:rPr lang="en-US" sz="2000" dirty="0"/>
              <a:t>Calculate amounts needed for each employee”</a:t>
            </a:r>
          </a:p>
          <a:p>
            <a:pPr lvl="1"/>
            <a:r>
              <a:rPr lang="en-US" sz="2000" dirty="0"/>
              <a:t>Retirement (TRS and PERS)</a:t>
            </a:r>
          </a:p>
          <a:p>
            <a:pPr lvl="1"/>
            <a:r>
              <a:rPr lang="en-US" sz="2000" dirty="0"/>
              <a:t>FICA</a:t>
            </a:r>
          </a:p>
          <a:p>
            <a:pPr lvl="1"/>
            <a:r>
              <a:rPr lang="en-US" sz="2000" dirty="0"/>
              <a:t>Unemployment</a:t>
            </a:r>
          </a:p>
          <a:p>
            <a:endParaRPr lang="en-US" sz="2000" dirty="0"/>
          </a:p>
          <a:p>
            <a:r>
              <a:rPr lang="en-US" sz="2000" dirty="0"/>
              <a:t>Be sure to add extra in case:</a:t>
            </a:r>
          </a:p>
          <a:p>
            <a:pPr lvl="1"/>
            <a:r>
              <a:rPr lang="en-US" sz="1800" dirty="0"/>
              <a:t>new employees are added or </a:t>
            </a:r>
          </a:p>
          <a:p>
            <a:pPr lvl="1"/>
            <a:r>
              <a:rPr lang="en-US" sz="1800" dirty="0"/>
              <a:t>if you anticipate any teachers retiring at the end of the year.</a:t>
            </a:r>
          </a:p>
          <a:p>
            <a:endParaRPr lang="en-US" sz="2000" dirty="0"/>
          </a:p>
          <a:p>
            <a:r>
              <a:rPr lang="en-US" sz="2000" dirty="0"/>
              <a:t>Has your district used a spreadsheet?</a:t>
            </a:r>
          </a:p>
          <a:p>
            <a:r>
              <a:rPr lang="en-US" sz="2000" dirty="0"/>
              <a:t>Has your district used a budget planner from your accounting system?</a:t>
            </a:r>
          </a:p>
          <a:p>
            <a:r>
              <a:rPr lang="en-US" sz="2000" dirty="0"/>
              <a:t>Has your district budgeted the same amount every year?</a:t>
            </a:r>
          </a:p>
          <a:p>
            <a:endParaRPr lang="en-US" dirty="0"/>
          </a:p>
          <a:p>
            <a:pPr lvl="1"/>
            <a:endParaRPr lang="en-US" dirty="0"/>
          </a:p>
        </p:txBody>
      </p:sp>
    </p:spTree>
    <p:extLst>
      <p:ext uri="{BB962C8B-B14F-4D97-AF65-F5344CB8AC3E}">
        <p14:creationId xmlns:p14="http://schemas.microsoft.com/office/powerpoint/2010/main" val="277725229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51E51529-1AB5-4958-BA02-62BC559217BC}"/>
              </a:ext>
            </a:extLst>
          </p:cNvPr>
          <p:cNvPicPr>
            <a:picLocks noChangeAspect="1"/>
          </p:cNvPicPr>
          <p:nvPr/>
        </p:nvPicPr>
        <p:blipFill>
          <a:blip r:embed="rId2"/>
          <a:stretch>
            <a:fillRect/>
          </a:stretch>
        </p:blipFill>
        <p:spPr>
          <a:xfrm>
            <a:off x="92279" y="792445"/>
            <a:ext cx="11414546" cy="5012737"/>
          </a:xfrm>
          <a:prstGeom prst="rect">
            <a:avLst/>
          </a:prstGeom>
        </p:spPr>
      </p:pic>
    </p:spTree>
    <p:extLst>
      <p:ext uri="{BB962C8B-B14F-4D97-AF65-F5344CB8AC3E}">
        <p14:creationId xmlns:p14="http://schemas.microsoft.com/office/powerpoint/2010/main" val="320108283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B7F7C6C2-E713-41AE-ABD4-B9D7D168D6C3}"/>
              </a:ext>
            </a:extLst>
          </p:cNvPr>
          <p:cNvPicPr>
            <a:picLocks noChangeAspect="1"/>
          </p:cNvPicPr>
          <p:nvPr/>
        </p:nvPicPr>
        <p:blipFill>
          <a:blip r:embed="rId2"/>
          <a:stretch>
            <a:fillRect/>
          </a:stretch>
        </p:blipFill>
        <p:spPr>
          <a:xfrm>
            <a:off x="268563" y="252679"/>
            <a:ext cx="7881523" cy="6101824"/>
          </a:xfrm>
          <a:prstGeom prst="rect">
            <a:avLst/>
          </a:prstGeom>
        </p:spPr>
      </p:pic>
    </p:spTree>
    <p:extLst>
      <p:ext uri="{BB962C8B-B14F-4D97-AF65-F5344CB8AC3E}">
        <p14:creationId xmlns:p14="http://schemas.microsoft.com/office/powerpoint/2010/main" val="392166329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A88070-260F-4BA0-BAA1-DFCEBD09AE54}"/>
              </a:ext>
            </a:extLst>
          </p:cNvPr>
          <p:cNvSpPr>
            <a:spLocks noGrp="1"/>
          </p:cNvSpPr>
          <p:nvPr>
            <p:ph type="title"/>
          </p:nvPr>
        </p:nvSpPr>
        <p:spPr/>
        <p:txBody>
          <a:bodyPr/>
          <a:lstStyle/>
          <a:p>
            <a:pPr algn="ctr"/>
            <a:r>
              <a:rPr lang="en-US" dirty="0"/>
              <a:t>Adult Education</a:t>
            </a:r>
          </a:p>
        </p:txBody>
      </p:sp>
      <p:sp>
        <p:nvSpPr>
          <p:cNvPr id="3" name="Content Placeholder 2">
            <a:extLst>
              <a:ext uri="{FF2B5EF4-FFF2-40B4-BE49-F238E27FC236}">
                <a16:creationId xmlns:a16="http://schemas.microsoft.com/office/drawing/2014/main" id="{221C4D69-8C07-4856-8B21-E1F77D02FE4B}"/>
              </a:ext>
            </a:extLst>
          </p:cNvPr>
          <p:cNvSpPr>
            <a:spLocks noGrp="1"/>
          </p:cNvSpPr>
          <p:nvPr>
            <p:ph idx="1"/>
          </p:nvPr>
        </p:nvSpPr>
        <p:spPr/>
        <p:txBody>
          <a:bodyPr/>
          <a:lstStyle/>
          <a:p>
            <a:r>
              <a:rPr lang="en-US" sz="2400" dirty="0"/>
              <a:t>Many districts set the same budget every year.</a:t>
            </a:r>
          </a:p>
          <a:p>
            <a:r>
              <a:rPr lang="en-US" sz="2400" dirty="0"/>
              <a:t>Do you have an adult ed coordinator?  If so, work with them to build the budget.</a:t>
            </a:r>
          </a:p>
          <a:p>
            <a:pPr marL="0" indent="0">
              <a:buNone/>
            </a:pPr>
            <a:endParaRPr lang="en-US" dirty="0"/>
          </a:p>
        </p:txBody>
      </p:sp>
    </p:spTree>
    <p:extLst>
      <p:ext uri="{BB962C8B-B14F-4D97-AF65-F5344CB8AC3E}">
        <p14:creationId xmlns:p14="http://schemas.microsoft.com/office/powerpoint/2010/main" val="369177046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2C44CB2D-AB48-4ACC-AAB8-75256BC67989}"/>
              </a:ext>
            </a:extLst>
          </p:cNvPr>
          <p:cNvPicPr>
            <a:picLocks noChangeAspect="1"/>
          </p:cNvPicPr>
          <p:nvPr/>
        </p:nvPicPr>
        <p:blipFill>
          <a:blip r:embed="rId2"/>
          <a:stretch>
            <a:fillRect/>
          </a:stretch>
        </p:blipFill>
        <p:spPr>
          <a:xfrm>
            <a:off x="494950" y="57715"/>
            <a:ext cx="10733521" cy="6460531"/>
          </a:xfrm>
          <a:prstGeom prst="rect">
            <a:avLst/>
          </a:prstGeom>
        </p:spPr>
      </p:pic>
    </p:spTree>
    <p:extLst>
      <p:ext uri="{BB962C8B-B14F-4D97-AF65-F5344CB8AC3E}">
        <p14:creationId xmlns:p14="http://schemas.microsoft.com/office/powerpoint/2010/main" val="264062726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CC9542-581F-42B6-9E5B-B728058DA108}"/>
              </a:ext>
            </a:extLst>
          </p:cNvPr>
          <p:cNvSpPr>
            <a:spLocks noGrp="1"/>
          </p:cNvSpPr>
          <p:nvPr>
            <p:ph type="title"/>
          </p:nvPr>
        </p:nvSpPr>
        <p:spPr>
          <a:xfrm>
            <a:off x="677334" y="609600"/>
            <a:ext cx="8596668" cy="810827"/>
          </a:xfrm>
        </p:spPr>
        <p:txBody>
          <a:bodyPr/>
          <a:lstStyle/>
          <a:p>
            <a:pPr algn="ctr"/>
            <a:r>
              <a:rPr lang="en-US" dirty="0"/>
              <a:t>Technology Fund</a:t>
            </a:r>
          </a:p>
        </p:txBody>
      </p:sp>
      <p:sp>
        <p:nvSpPr>
          <p:cNvPr id="3" name="Content Placeholder 2">
            <a:extLst>
              <a:ext uri="{FF2B5EF4-FFF2-40B4-BE49-F238E27FC236}">
                <a16:creationId xmlns:a16="http://schemas.microsoft.com/office/drawing/2014/main" id="{00AB5F0E-029F-4D20-B5B0-9FDECF7F0AAD}"/>
              </a:ext>
            </a:extLst>
          </p:cNvPr>
          <p:cNvSpPr>
            <a:spLocks noGrp="1"/>
          </p:cNvSpPr>
          <p:nvPr>
            <p:ph idx="1"/>
          </p:nvPr>
        </p:nvSpPr>
        <p:spPr>
          <a:xfrm>
            <a:off x="677334" y="1420427"/>
            <a:ext cx="8596668" cy="4620935"/>
          </a:xfrm>
        </p:spPr>
        <p:txBody>
          <a:bodyPr/>
          <a:lstStyle/>
          <a:p>
            <a:r>
              <a:rPr lang="en-US" sz="2400" dirty="0"/>
              <a:t>+Voted Levy</a:t>
            </a:r>
          </a:p>
          <a:p>
            <a:r>
              <a:rPr lang="en-US" sz="2400" dirty="0"/>
              <a:t>+Other Revenues (State Tech Aid, Interest, oil and gas)</a:t>
            </a:r>
          </a:p>
          <a:p>
            <a:pPr lvl="1"/>
            <a:r>
              <a:rPr lang="en-US" sz="2200" dirty="0"/>
              <a:t>State Tech Aid can be found on the prefilled data verification sheet you printed at the beginning of the Trustees Financial Summary process.</a:t>
            </a:r>
          </a:p>
          <a:p>
            <a:r>
              <a:rPr lang="en-US" sz="2400" dirty="0"/>
              <a:t>+ fund balance </a:t>
            </a:r>
            <a:r>
              <a:rPr lang="en-US" sz="2400" dirty="0" err="1"/>
              <a:t>reappropriated</a:t>
            </a:r>
            <a:r>
              <a:rPr lang="en-US" sz="2400" dirty="0"/>
              <a:t> </a:t>
            </a:r>
          </a:p>
          <a:p>
            <a:r>
              <a:rPr lang="en-US" sz="2400" dirty="0"/>
              <a:t>= Technology Fund Budget</a:t>
            </a:r>
          </a:p>
          <a:p>
            <a:endParaRPr lang="en-US" dirty="0"/>
          </a:p>
        </p:txBody>
      </p:sp>
    </p:spTree>
    <p:extLst>
      <p:ext uri="{BB962C8B-B14F-4D97-AF65-F5344CB8AC3E}">
        <p14:creationId xmlns:p14="http://schemas.microsoft.com/office/powerpoint/2010/main" val="225974336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254BD09B-AC50-4885-A490-257746A35B77}"/>
              </a:ext>
            </a:extLst>
          </p:cNvPr>
          <p:cNvPicPr>
            <a:picLocks noChangeAspect="1"/>
          </p:cNvPicPr>
          <p:nvPr/>
        </p:nvPicPr>
        <p:blipFill>
          <a:blip r:embed="rId2"/>
          <a:stretch>
            <a:fillRect/>
          </a:stretch>
        </p:blipFill>
        <p:spPr>
          <a:xfrm>
            <a:off x="813732" y="71445"/>
            <a:ext cx="10287597" cy="6539080"/>
          </a:xfrm>
          <a:prstGeom prst="rect">
            <a:avLst/>
          </a:prstGeom>
        </p:spPr>
      </p:pic>
    </p:spTree>
    <p:extLst>
      <p:ext uri="{BB962C8B-B14F-4D97-AF65-F5344CB8AC3E}">
        <p14:creationId xmlns:p14="http://schemas.microsoft.com/office/powerpoint/2010/main" val="74351790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A70F65-620F-4B20-AEFF-B349BFD073CD}"/>
              </a:ext>
            </a:extLst>
          </p:cNvPr>
          <p:cNvSpPr>
            <a:spLocks noGrp="1"/>
          </p:cNvSpPr>
          <p:nvPr>
            <p:ph type="title"/>
          </p:nvPr>
        </p:nvSpPr>
        <p:spPr/>
        <p:txBody>
          <a:bodyPr/>
          <a:lstStyle/>
          <a:p>
            <a:pPr algn="ctr"/>
            <a:r>
              <a:rPr lang="en-US" dirty="0"/>
              <a:t>Flexibility Fund</a:t>
            </a:r>
          </a:p>
        </p:txBody>
      </p:sp>
      <p:sp>
        <p:nvSpPr>
          <p:cNvPr id="3" name="Content Placeholder 2">
            <a:extLst>
              <a:ext uri="{FF2B5EF4-FFF2-40B4-BE49-F238E27FC236}">
                <a16:creationId xmlns:a16="http://schemas.microsoft.com/office/drawing/2014/main" id="{966F1C6F-257B-473A-BCAB-8AFAE59B731E}"/>
              </a:ext>
            </a:extLst>
          </p:cNvPr>
          <p:cNvSpPr>
            <a:spLocks noGrp="1"/>
          </p:cNvSpPr>
          <p:nvPr>
            <p:ph idx="1"/>
          </p:nvPr>
        </p:nvSpPr>
        <p:spPr>
          <a:xfrm>
            <a:off x="677334" y="1642369"/>
            <a:ext cx="8596668" cy="4398993"/>
          </a:xfrm>
        </p:spPr>
        <p:txBody>
          <a:bodyPr/>
          <a:lstStyle/>
          <a:p>
            <a:r>
              <a:rPr lang="en-US" sz="2400" dirty="0"/>
              <a:t>+ Fund balance </a:t>
            </a:r>
            <a:r>
              <a:rPr lang="en-US" sz="2400" dirty="0" err="1"/>
              <a:t>reappropriated</a:t>
            </a:r>
            <a:r>
              <a:rPr lang="en-US" sz="2400" dirty="0"/>
              <a:t> </a:t>
            </a:r>
          </a:p>
          <a:p>
            <a:r>
              <a:rPr lang="en-US" sz="2400" dirty="0"/>
              <a:t>+ other revenue (interest, oil and gas payments, rental dollars, innovative educational </a:t>
            </a:r>
            <a:r>
              <a:rPr lang="en-US" sz="2400" dirty="0" err="1"/>
              <a:t>program,transformational</a:t>
            </a:r>
            <a:r>
              <a:rPr lang="en-US" sz="2400" dirty="0"/>
              <a:t> learning payment and/or levy)</a:t>
            </a:r>
          </a:p>
          <a:p>
            <a:r>
              <a:rPr lang="en-US" sz="2400" dirty="0"/>
              <a:t>= budget</a:t>
            </a:r>
          </a:p>
          <a:p>
            <a:endParaRPr lang="en-US" dirty="0"/>
          </a:p>
        </p:txBody>
      </p:sp>
    </p:spTree>
    <p:extLst>
      <p:ext uri="{BB962C8B-B14F-4D97-AF65-F5344CB8AC3E}">
        <p14:creationId xmlns:p14="http://schemas.microsoft.com/office/powerpoint/2010/main" val="3390418440"/>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B1316A55-4B76-47F2-BDC4-4225995E5136}"/>
              </a:ext>
            </a:extLst>
          </p:cNvPr>
          <p:cNvPicPr>
            <a:picLocks noChangeAspect="1"/>
          </p:cNvPicPr>
          <p:nvPr/>
        </p:nvPicPr>
        <p:blipFill>
          <a:blip r:embed="rId2"/>
          <a:stretch>
            <a:fillRect/>
          </a:stretch>
        </p:blipFill>
        <p:spPr>
          <a:xfrm>
            <a:off x="1132514" y="223275"/>
            <a:ext cx="9408915" cy="6076857"/>
          </a:xfrm>
          <a:prstGeom prst="rect">
            <a:avLst/>
          </a:prstGeom>
        </p:spPr>
      </p:pic>
    </p:spTree>
    <p:extLst>
      <p:ext uri="{BB962C8B-B14F-4D97-AF65-F5344CB8AC3E}">
        <p14:creationId xmlns:p14="http://schemas.microsoft.com/office/powerpoint/2010/main" val="1010251892"/>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8EDD55-BAAF-404B-80CE-CBB324AED4F3}"/>
              </a:ext>
            </a:extLst>
          </p:cNvPr>
          <p:cNvSpPr>
            <a:spLocks noGrp="1"/>
          </p:cNvSpPr>
          <p:nvPr>
            <p:ph type="title"/>
          </p:nvPr>
        </p:nvSpPr>
        <p:spPr>
          <a:xfrm>
            <a:off x="677334" y="609600"/>
            <a:ext cx="8596668" cy="757561"/>
          </a:xfrm>
        </p:spPr>
        <p:txBody>
          <a:bodyPr/>
          <a:lstStyle/>
          <a:p>
            <a:pPr algn="ctr"/>
            <a:r>
              <a:rPr lang="en-US" dirty="0"/>
              <a:t>Building Reserve Fund</a:t>
            </a:r>
          </a:p>
        </p:txBody>
      </p:sp>
      <p:sp>
        <p:nvSpPr>
          <p:cNvPr id="3" name="Content Placeholder 2">
            <a:extLst>
              <a:ext uri="{FF2B5EF4-FFF2-40B4-BE49-F238E27FC236}">
                <a16:creationId xmlns:a16="http://schemas.microsoft.com/office/drawing/2014/main" id="{3205E769-5F49-4FA1-B051-4B58EE58C593}"/>
              </a:ext>
            </a:extLst>
          </p:cNvPr>
          <p:cNvSpPr>
            <a:spLocks noGrp="1"/>
          </p:cNvSpPr>
          <p:nvPr>
            <p:ph idx="1"/>
          </p:nvPr>
        </p:nvSpPr>
        <p:spPr>
          <a:xfrm>
            <a:off x="677334" y="1367161"/>
            <a:ext cx="8596668" cy="4674201"/>
          </a:xfrm>
        </p:spPr>
        <p:txBody>
          <a:bodyPr>
            <a:normAutofit lnSpcReduction="10000"/>
          </a:bodyPr>
          <a:lstStyle/>
          <a:p>
            <a:r>
              <a:rPr lang="en-US" sz="2800" dirty="0"/>
              <a:t>+Voted and/or</a:t>
            </a:r>
          </a:p>
          <a:p>
            <a:r>
              <a:rPr lang="en-US" sz="2800" dirty="0"/>
              <a:t>+Permissive Levy</a:t>
            </a:r>
          </a:p>
          <a:p>
            <a:r>
              <a:rPr lang="en-US" sz="2800" dirty="0"/>
              <a:t>+Other Revenues (State School Major Maintenance, oil and gas, rentals)</a:t>
            </a:r>
          </a:p>
          <a:p>
            <a:r>
              <a:rPr lang="en-US" sz="2800" dirty="0"/>
              <a:t>+ fund balance </a:t>
            </a:r>
            <a:r>
              <a:rPr lang="en-US" sz="2800" dirty="0" err="1"/>
              <a:t>reappropriated</a:t>
            </a:r>
            <a:r>
              <a:rPr lang="en-US" sz="2800" dirty="0"/>
              <a:t> </a:t>
            </a:r>
          </a:p>
          <a:p>
            <a:r>
              <a:rPr lang="en-US" sz="2800" dirty="0"/>
              <a:t>= Building Reserve Fund Budget</a:t>
            </a:r>
          </a:p>
          <a:p>
            <a:endParaRPr lang="en-US" sz="2800" dirty="0"/>
          </a:p>
          <a:p>
            <a:r>
              <a:rPr lang="en-US" sz="2800" dirty="0"/>
              <a:t>See OPI General fund budget spreadsheet for School Major Maintenance breakdown by district.</a:t>
            </a:r>
          </a:p>
          <a:p>
            <a:endParaRPr lang="en-US" dirty="0"/>
          </a:p>
        </p:txBody>
      </p:sp>
    </p:spTree>
    <p:extLst>
      <p:ext uri="{BB962C8B-B14F-4D97-AF65-F5344CB8AC3E}">
        <p14:creationId xmlns:p14="http://schemas.microsoft.com/office/powerpoint/2010/main" val="256479551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7ABF7C-62CE-48EF-AE6D-55A227525EC9}"/>
              </a:ext>
            </a:extLst>
          </p:cNvPr>
          <p:cNvSpPr>
            <a:spLocks noGrp="1"/>
          </p:cNvSpPr>
          <p:nvPr>
            <p:ph type="title"/>
          </p:nvPr>
        </p:nvSpPr>
        <p:spPr/>
        <p:txBody>
          <a:bodyPr/>
          <a:lstStyle/>
          <a:p>
            <a:pPr algn="ctr"/>
            <a:r>
              <a:rPr lang="en-US" dirty="0"/>
              <a:t>A little discussion on Permissive</a:t>
            </a:r>
            <a:br>
              <a:rPr lang="en-US" dirty="0"/>
            </a:br>
            <a:r>
              <a:rPr lang="en-US" dirty="0"/>
              <a:t> (Non-Voted Levies)</a:t>
            </a:r>
          </a:p>
        </p:txBody>
      </p:sp>
      <p:sp>
        <p:nvSpPr>
          <p:cNvPr id="3" name="Content Placeholder 2">
            <a:extLst>
              <a:ext uri="{FF2B5EF4-FFF2-40B4-BE49-F238E27FC236}">
                <a16:creationId xmlns:a16="http://schemas.microsoft.com/office/drawing/2014/main" id="{3DA58677-A2C6-45DC-A1EF-516B91E9D949}"/>
              </a:ext>
            </a:extLst>
          </p:cNvPr>
          <p:cNvSpPr>
            <a:spLocks noGrp="1"/>
          </p:cNvSpPr>
          <p:nvPr>
            <p:ph idx="1"/>
          </p:nvPr>
        </p:nvSpPr>
        <p:spPr/>
        <p:txBody>
          <a:bodyPr/>
          <a:lstStyle/>
          <a:p>
            <a:endParaRPr lang="en-US" dirty="0"/>
          </a:p>
          <a:p>
            <a:endParaRPr lang="en-US" dirty="0"/>
          </a:p>
        </p:txBody>
      </p:sp>
      <p:pic>
        <p:nvPicPr>
          <p:cNvPr id="4" name="Picture 3">
            <a:extLst>
              <a:ext uri="{FF2B5EF4-FFF2-40B4-BE49-F238E27FC236}">
                <a16:creationId xmlns:a16="http://schemas.microsoft.com/office/drawing/2014/main" id="{4EC0C8A7-4289-46AD-9F61-6E08C3ED92C1}"/>
              </a:ext>
            </a:extLst>
          </p:cNvPr>
          <p:cNvPicPr>
            <a:picLocks noChangeAspect="1"/>
          </p:cNvPicPr>
          <p:nvPr/>
        </p:nvPicPr>
        <p:blipFill>
          <a:blip r:embed="rId2"/>
          <a:stretch>
            <a:fillRect/>
          </a:stretch>
        </p:blipFill>
        <p:spPr>
          <a:xfrm>
            <a:off x="1108183" y="2002872"/>
            <a:ext cx="7734970" cy="4580017"/>
          </a:xfrm>
          <a:prstGeom prst="rect">
            <a:avLst/>
          </a:prstGeom>
        </p:spPr>
      </p:pic>
    </p:spTree>
    <p:extLst>
      <p:ext uri="{BB962C8B-B14F-4D97-AF65-F5344CB8AC3E}">
        <p14:creationId xmlns:p14="http://schemas.microsoft.com/office/powerpoint/2010/main" val="1252660334"/>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E8B75AE0-7BB6-4563-AB31-380F4993F954}"/>
              </a:ext>
            </a:extLst>
          </p:cNvPr>
          <p:cNvPicPr>
            <a:picLocks noChangeAspect="1"/>
          </p:cNvPicPr>
          <p:nvPr/>
        </p:nvPicPr>
        <p:blipFill>
          <a:blip r:embed="rId2"/>
          <a:stretch>
            <a:fillRect/>
          </a:stretch>
        </p:blipFill>
        <p:spPr>
          <a:xfrm>
            <a:off x="0" y="0"/>
            <a:ext cx="12192000" cy="6877876"/>
          </a:xfrm>
          <a:prstGeom prst="rect">
            <a:avLst/>
          </a:prstGeom>
        </p:spPr>
      </p:pic>
    </p:spTree>
    <p:extLst>
      <p:ext uri="{BB962C8B-B14F-4D97-AF65-F5344CB8AC3E}">
        <p14:creationId xmlns:p14="http://schemas.microsoft.com/office/powerpoint/2010/main" val="2066628409"/>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F9E59207-02B5-48E5-9843-5A5FBA676321}"/>
              </a:ext>
            </a:extLst>
          </p:cNvPr>
          <p:cNvPicPr>
            <a:picLocks noChangeAspect="1"/>
          </p:cNvPicPr>
          <p:nvPr/>
        </p:nvPicPr>
        <p:blipFill>
          <a:blip r:embed="rId2"/>
          <a:stretch>
            <a:fillRect/>
          </a:stretch>
        </p:blipFill>
        <p:spPr>
          <a:xfrm>
            <a:off x="216394" y="106095"/>
            <a:ext cx="9007621" cy="6751905"/>
          </a:xfrm>
          <a:prstGeom prst="rect">
            <a:avLst/>
          </a:prstGeom>
        </p:spPr>
      </p:pic>
    </p:spTree>
    <p:extLst>
      <p:ext uri="{BB962C8B-B14F-4D97-AF65-F5344CB8AC3E}">
        <p14:creationId xmlns:p14="http://schemas.microsoft.com/office/powerpoint/2010/main" val="320626433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1D0C08-0393-4ADF-929B-97744F628948}"/>
              </a:ext>
            </a:extLst>
          </p:cNvPr>
          <p:cNvSpPr>
            <a:spLocks noGrp="1"/>
          </p:cNvSpPr>
          <p:nvPr>
            <p:ph type="title"/>
          </p:nvPr>
        </p:nvSpPr>
        <p:spPr>
          <a:xfrm>
            <a:off x="677334" y="226503"/>
            <a:ext cx="8596668" cy="1703897"/>
          </a:xfrm>
        </p:spPr>
        <p:txBody>
          <a:bodyPr>
            <a:normAutofit/>
          </a:bodyPr>
          <a:lstStyle/>
          <a:p>
            <a:pPr algn="ctr"/>
            <a:r>
              <a:rPr lang="en-US" sz="2800" dirty="0"/>
              <a:t>Model Resolution</a:t>
            </a:r>
            <a:br>
              <a:rPr lang="en-US" sz="2800" dirty="0"/>
            </a:br>
            <a:r>
              <a:rPr lang="en-US" sz="2800" dirty="0"/>
              <a:t>Always include Each fund</a:t>
            </a:r>
            <a:br>
              <a:rPr lang="en-US" sz="2800" dirty="0"/>
            </a:br>
            <a:r>
              <a:rPr lang="en-US" sz="2800" dirty="0"/>
              <a:t>Always ESTIMATE a dollar amount, even if $0.00</a:t>
            </a:r>
          </a:p>
        </p:txBody>
      </p:sp>
      <p:pic>
        <p:nvPicPr>
          <p:cNvPr id="4" name="Content Placeholder 3">
            <a:extLst>
              <a:ext uri="{FF2B5EF4-FFF2-40B4-BE49-F238E27FC236}">
                <a16:creationId xmlns:a16="http://schemas.microsoft.com/office/drawing/2014/main" id="{B49D88EF-920B-4C7D-A115-768EA1995514}"/>
              </a:ext>
            </a:extLst>
          </p:cNvPr>
          <p:cNvPicPr>
            <a:picLocks noGrp="1" noChangeAspect="1"/>
          </p:cNvPicPr>
          <p:nvPr>
            <p:ph idx="1"/>
          </p:nvPr>
        </p:nvPicPr>
        <p:blipFill>
          <a:blip r:embed="rId2"/>
          <a:stretch>
            <a:fillRect/>
          </a:stretch>
        </p:blipFill>
        <p:spPr>
          <a:xfrm>
            <a:off x="2100199" y="2160588"/>
            <a:ext cx="5751639" cy="3881437"/>
          </a:xfrm>
          <a:prstGeom prst="rect">
            <a:avLst/>
          </a:prstGeom>
        </p:spPr>
      </p:pic>
    </p:spTree>
    <p:extLst>
      <p:ext uri="{BB962C8B-B14F-4D97-AF65-F5344CB8AC3E}">
        <p14:creationId xmlns:p14="http://schemas.microsoft.com/office/powerpoint/2010/main" val="297459730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3A7E69-B748-4AE6-A662-043E1AF82AA7}"/>
              </a:ext>
            </a:extLst>
          </p:cNvPr>
          <p:cNvSpPr>
            <a:spLocks noGrp="1"/>
          </p:cNvSpPr>
          <p:nvPr>
            <p:ph type="title"/>
          </p:nvPr>
        </p:nvSpPr>
        <p:spPr>
          <a:xfrm>
            <a:off x="1591735" y="1518408"/>
            <a:ext cx="8596668" cy="2220476"/>
          </a:xfrm>
        </p:spPr>
        <p:txBody>
          <a:bodyPr>
            <a:normAutofit/>
          </a:bodyPr>
          <a:lstStyle/>
          <a:p>
            <a:pPr algn="ctr"/>
            <a:r>
              <a:rPr lang="en-US" dirty="0"/>
              <a:t>WHAT FUNDS ARE INCLUDED IN THE MAEFAIRS BUDGET REPORT?</a:t>
            </a:r>
          </a:p>
        </p:txBody>
      </p:sp>
      <p:sp>
        <p:nvSpPr>
          <p:cNvPr id="3" name="Text Placeholder 2">
            <a:extLst>
              <a:ext uri="{FF2B5EF4-FFF2-40B4-BE49-F238E27FC236}">
                <a16:creationId xmlns:a16="http://schemas.microsoft.com/office/drawing/2014/main" id="{FF0656BA-E572-4B26-99E1-023864505462}"/>
              </a:ext>
            </a:extLst>
          </p:cNvPr>
          <p:cNvSpPr>
            <a:spLocks noGrp="1"/>
          </p:cNvSpPr>
          <p:nvPr>
            <p:ph type="body" idx="1"/>
          </p:nvPr>
        </p:nvSpPr>
        <p:spPr/>
        <p:txBody>
          <a:bodyPr/>
          <a:lstStyle/>
          <a:p>
            <a:pPr algn="ctr"/>
            <a:r>
              <a:rPr lang="en-US" dirty="0"/>
              <a:t>All funds reported on the Trustees Financial Summary are not necessarily budgeted.</a:t>
            </a:r>
          </a:p>
        </p:txBody>
      </p:sp>
    </p:spTree>
    <p:extLst>
      <p:ext uri="{BB962C8B-B14F-4D97-AF65-F5344CB8AC3E}">
        <p14:creationId xmlns:p14="http://schemas.microsoft.com/office/powerpoint/2010/main" val="3978351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B7F7C6C2-E713-41AE-ABD4-B9D7D168D6C3}"/>
              </a:ext>
            </a:extLst>
          </p:cNvPr>
          <p:cNvPicPr>
            <a:picLocks noChangeAspect="1"/>
          </p:cNvPicPr>
          <p:nvPr/>
        </p:nvPicPr>
        <p:blipFill>
          <a:blip r:embed="rId2"/>
          <a:stretch>
            <a:fillRect/>
          </a:stretch>
        </p:blipFill>
        <p:spPr>
          <a:xfrm>
            <a:off x="268563" y="252679"/>
            <a:ext cx="7881523" cy="6101824"/>
          </a:xfrm>
          <a:prstGeom prst="rect">
            <a:avLst/>
          </a:prstGeom>
        </p:spPr>
      </p:pic>
    </p:spTree>
    <p:extLst>
      <p:ext uri="{BB962C8B-B14F-4D97-AF65-F5344CB8AC3E}">
        <p14:creationId xmlns:p14="http://schemas.microsoft.com/office/powerpoint/2010/main" val="107530329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10538E-4264-40B1-BC30-16FEFD8CFE35}"/>
              </a:ext>
            </a:extLst>
          </p:cNvPr>
          <p:cNvSpPr>
            <a:spLocks noGrp="1"/>
          </p:cNvSpPr>
          <p:nvPr>
            <p:ph type="title"/>
          </p:nvPr>
        </p:nvSpPr>
        <p:spPr>
          <a:xfrm>
            <a:off x="660556" y="181762"/>
            <a:ext cx="8596668" cy="597763"/>
          </a:xfrm>
        </p:spPr>
        <p:txBody>
          <a:bodyPr>
            <a:normAutofit fontScale="90000"/>
          </a:bodyPr>
          <a:lstStyle/>
          <a:p>
            <a:r>
              <a:rPr lang="en-US" dirty="0"/>
              <a:t>Information from the TFS Balance Sheet</a:t>
            </a:r>
          </a:p>
        </p:txBody>
      </p:sp>
      <p:pic>
        <p:nvPicPr>
          <p:cNvPr id="4" name="Content Placeholder 3">
            <a:extLst>
              <a:ext uri="{FF2B5EF4-FFF2-40B4-BE49-F238E27FC236}">
                <a16:creationId xmlns:a16="http://schemas.microsoft.com/office/drawing/2014/main" id="{22619EC2-8810-4265-95DB-101F1FFCFFBA}"/>
              </a:ext>
            </a:extLst>
          </p:cNvPr>
          <p:cNvPicPr>
            <a:picLocks noGrp="1" noChangeAspect="1"/>
          </p:cNvPicPr>
          <p:nvPr>
            <p:ph idx="1"/>
          </p:nvPr>
        </p:nvPicPr>
        <p:blipFill>
          <a:blip r:embed="rId2"/>
          <a:stretch>
            <a:fillRect/>
          </a:stretch>
        </p:blipFill>
        <p:spPr>
          <a:xfrm>
            <a:off x="1219673" y="779525"/>
            <a:ext cx="7286273" cy="5373268"/>
          </a:xfrm>
          <a:prstGeom prst="rect">
            <a:avLst/>
          </a:prstGeom>
        </p:spPr>
      </p:pic>
    </p:spTree>
    <p:extLst>
      <p:ext uri="{BB962C8B-B14F-4D97-AF65-F5344CB8AC3E}">
        <p14:creationId xmlns:p14="http://schemas.microsoft.com/office/powerpoint/2010/main" val="315924319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4B99D271-016B-4387-B7EA-6E2F39587CB8}"/>
              </a:ext>
            </a:extLst>
          </p:cNvPr>
          <p:cNvPicPr>
            <a:picLocks noChangeAspect="1"/>
          </p:cNvPicPr>
          <p:nvPr/>
        </p:nvPicPr>
        <p:blipFill>
          <a:blip r:embed="rId2"/>
          <a:stretch>
            <a:fillRect/>
          </a:stretch>
        </p:blipFill>
        <p:spPr>
          <a:xfrm>
            <a:off x="244746" y="1166071"/>
            <a:ext cx="9679868" cy="3414318"/>
          </a:xfrm>
          <a:prstGeom prst="rect">
            <a:avLst/>
          </a:prstGeom>
        </p:spPr>
      </p:pic>
    </p:spTree>
    <p:extLst>
      <p:ext uri="{BB962C8B-B14F-4D97-AF65-F5344CB8AC3E}">
        <p14:creationId xmlns:p14="http://schemas.microsoft.com/office/powerpoint/2010/main" val="4158369702"/>
      </p:ext>
    </p:extLst>
  </p:cSld>
  <p:clrMapOvr>
    <a:masterClrMapping/>
  </p:clrMapOvr>
</p:sld>
</file>

<file path=ppt/theme/theme1.xml><?xml version="1.0" encoding="utf-8"?>
<a:theme xmlns:a="http://schemas.openxmlformats.org/drawingml/2006/main" name="Facet">
  <a:themeElements>
    <a:clrScheme name="Facet">
      <a:dk1>
        <a:sysClr val="windowText" lastClr="000000"/>
      </a:dk1>
      <a:lt1>
        <a:sysClr val="window" lastClr="FFFFFF"/>
      </a:lt1>
      <a:dk2>
        <a:srgbClr val="2C3C43"/>
      </a:dk2>
      <a:lt2>
        <a:srgbClr val="EBEBEB"/>
      </a:lt2>
      <a:accent1>
        <a:srgbClr val="90C226"/>
      </a:accent1>
      <a:accent2>
        <a:srgbClr val="54A021"/>
      </a:accent2>
      <a:accent3>
        <a:srgbClr val="E6B91E"/>
      </a:accent3>
      <a:accent4>
        <a:srgbClr val="E76618"/>
      </a:accent4>
      <a:accent5>
        <a:srgbClr val="C42F1A"/>
      </a:accent5>
      <a:accent6>
        <a:srgbClr val="918655"/>
      </a:accent6>
      <a:hlink>
        <a:srgbClr val="99CA3C"/>
      </a:hlink>
      <a:folHlink>
        <a:srgbClr val="B9D181"/>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CFBC31BA-B70F-4F30-BCAA-4F3011E16C4D}"/>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lcf76f155ced4ddcb4097134ff3c332f xmlns="1a2c92fb-0e4d-46c0-85d8-24e83fa38f28">
      <Terms xmlns="http://schemas.microsoft.com/office/infopath/2007/PartnerControls"/>
    </lcf76f155ced4ddcb4097134ff3c332f>
    <TaxCatchAll xmlns="b65a1f18-811b-40e2-a020-b6a7f93eafee"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E4D185C0859BC24BAC23783DDDC467A5" ma:contentTypeVersion="16" ma:contentTypeDescription="Create a new document." ma:contentTypeScope="" ma:versionID="1300b87da57e78f43decee64e20fc305">
  <xsd:schema xmlns:xsd="http://www.w3.org/2001/XMLSchema" xmlns:xs="http://www.w3.org/2001/XMLSchema" xmlns:p="http://schemas.microsoft.com/office/2006/metadata/properties" xmlns:ns2="1a2c92fb-0e4d-46c0-85d8-24e83fa38f28" xmlns:ns3="b65a1f18-811b-40e2-a020-b6a7f93eafee" targetNamespace="http://schemas.microsoft.com/office/2006/metadata/properties" ma:root="true" ma:fieldsID="a5c913cef28222e95c45e11750ef949e" ns2:_="" ns3:_="">
    <xsd:import namespace="1a2c92fb-0e4d-46c0-85d8-24e83fa38f28"/>
    <xsd:import namespace="b65a1f18-811b-40e2-a020-b6a7f93eafee"/>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AutoTags" minOccurs="0"/>
                <xsd:element ref="ns2:MediaServiceOCR" minOccurs="0"/>
                <xsd:element ref="ns2:MediaServiceGenerationTime" minOccurs="0"/>
                <xsd:element ref="ns2:MediaServiceEventHashCode" minOccurs="0"/>
                <xsd:element ref="ns2:MediaServiceDateTaken" minOccurs="0"/>
                <xsd:element ref="ns2:MediaServiceLocation" minOccurs="0"/>
                <xsd:element ref="ns2:MediaLengthInSeconds" minOccurs="0"/>
                <xsd:element ref="ns3:SharedWithUsers" minOccurs="0"/>
                <xsd:element ref="ns3:SharedWithDetails" minOccurs="0"/>
                <xsd:element ref="ns2:lcf76f155ced4ddcb4097134ff3c332f" minOccurs="0"/>
                <xsd:element ref="ns3:TaxCatchAl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1a2c92fb-0e4d-46c0-85d8-24e83fa38f28"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AutoTags" ma:index="12" nillable="true" ma:displayName="Tags" ma:internalName="MediaServiceAutoTags" ma:readOnly="true">
      <xsd:simpleType>
        <xsd:restriction base="dms:Text"/>
      </xsd:simpleType>
    </xsd:element>
    <xsd:element name="MediaServiceOCR" ma:index="13" nillable="true" ma:displayName="Extracted Text" ma:internalName="MediaServiceOCR" ma:readOnly="true">
      <xsd:simpleType>
        <xsd:restriction base="dms:Note">
          <xsd:maxLength value="255"/>
        </xsd:restriction>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DateTaken" ma:index="16" nillable="true" ma:displayName="MediaServiceDateTaken" ma:hidden="true" ma:internalName="MediaServiceDateTaken" ma:readOnly="true">
      <xsd:simpleType>
        <xsd:restriction base="dms:Text"/>
      </xsd:simpleType>
    </xsd:element>
    <xsd:element name="MediaServiceLocation" ma:index="17" nillable="true" ma:displayName="Location" ma:internalName="MediaServiceLocation" ma:readOnly="true">
      <xsd:simpleType>
        <xsd:restriction base="dms:Text"/>
      </xsd:simpleType>
    </xsd:element>
    <xsd:element name="MediaLengthInSeconds" ma:index="18" nillable="true" ma:displayName="Length (seconds)" ma:internalName="MediaLengthInSeconds" ma:readOnly="true">
      <xsd:simpleType>
        <xsd:restriction base="dms:Unknown"/>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5d565784-66ed-4480-aa53-983feeb31a92" ma:termSetId="09814cd3-568e-fe90-9814-8d621ff8fb84" ma:anchorId="fba54fb3-c3e1-fe81-a776-ca4b69148c4d"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b65a1f18-811b-40e2-a020-b6a7f93eafee" elementFormDefault="qualified">
    <xsd:import namespace="http://schemas.microsoft.com/office/2006/documentManagement/types"/>
    <xsd:import namespace="http://schemas.microsoft.com/office/infopath/2007/PartnerControls"/>
    <xsd:element name="SharedWithUsers" ma:index="19"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0" nillable="true" ma:displayName="Shared With Details" ma:internalName="SharedWithDetails" ma:readOnly="true">
      <xsd:simpleType>
        <xsd:restriction base="dms:Note">
          <xsd:maxLength value="255"/>
        </xsd:restriction>
      </xsd:simpleType>
    </xsd:element>
    <xsd:element name="TaxCatchAll" ma:index="23" nillable="true" ma:displayName="Taxonomy Catch All Column" ma:hidden="true" ma:list="{46e77382-e69a-4c7f-b2a8-8482155b3971}" ma:internalName="TaxCatchAll" ma:showField="CatchAllData" ma:web="b65a1f18-811b-40e2-a020-b6a7f93eafee">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8035DE2D-3D53-4AC2-B66A-D02457272382}">
  <ds:schemaRefs>
    <ds:schemaRef ds:uri="http://purl.org/dc/terms/"/>
    <ds:schemaRef ds:uri="1a2c92fb-0e4d-46c0-85d8-24e83fa38f28"/>
    <ds:schemaRef ds:uri="http://schemas.microsoft.com/office/2006/documentManagement/types"/>
    <ds:schemaRef ds:uri="http://purl.org/dc/dcmitype/"/>
    <ds:schemaRef ds:uri="http://purl.org/dc/elements/1.1/"/>
    <ds:schemaRef ds:uri="http://schemas.microsoft.com/office/2006/metadata/properties"/>
    <ds:schemaRef ds:uri="http://schemas.openxmlformats.org/package/2006/metadata/core-properties"/>
    <ds:schemaRef ds:uri="http://schemas.microsoft.com/office/infopath/2007/PartnerControls"/>
    <ds:schemaRef ds:uri="b65a1f18-811b-40e2-a020-b6a7f93eafee"/>
    <ds:schemaRef ds:uri="http://www.w3.org/XML/1998/namespace"/>
  </ds:schemaRefs>
</ds:datastoreItem>
</file>

<file path=customXml/itemProps2.xml><?xml version="1.0" encoding="utf-8"?>
<ds:datastoreItem xmlns:ds="http://schemas.openxmlformats.org/officeDocument/2006/customXml" ds:itemID="{04F981CB-329D-4110-B2E2-D9E42DD29E06}">
  <ds:schemaRefs>
    <ds:schemaRef ds:uri="http://schemas.microsoft.com/sharepoint/v3/contenttype/forms"/>
  </ds:schemaRefs>
</ds:datastoreItem>
</file>

<file path=customXml/itemProps3.xml><?xml version="1.0" encoding="utf-8"?>
<ds:datastoreItem xmlns:ds="http://schemas.openxmlformats.org/officeDocument/2006/customXml" ds:itemID="{059A4599-6056-4B15-939F-B906BB5E8861}">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1a2c92fb-0e4d-46c0-85d8-24e83fa38f28"/>
    <ds:schemaRef ds:uri="b65a1f18-811b-40e2-a020-b6a7f93eafe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Facet</Template>
  <TotalTime>2017</TotalTime>
  <Words>1072</Words>
  <Application>Microsoft Office PowerPoint</Application>
  <PresentationFormat>Widescreen</PresentationFormat>
  <Paragraphs>124</Paragraphs>
  <Slides>41</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41</vt:i4>
      </vt:variant>
    </vt:vector>
  </HeadingPairs>
  <TitlesOfParts>
    <vt:vector size="45" baseType="lpstr">
      <vt:lpstr>Arial</vt:lpstr>
      <vt:lpstr>Trebuchet MS</vt:lpstr>
      <vt:lpstr>Wingdings 3</vt:lpstr>
      <vt:lpstr>Facet</vt:lpstr>
      <vt:lpstr>Preparing for  MAEFAIRS BUDGET </vt:lpstr>
      <vt:lpstr>“I just want to tell you good luck, we’re all counting on you! </vt:lpstr>
      <vt:lpstr>Resources for Brand New Clerks</vt:lpstr>
      <vt:lpstr>A little discussion on Permissive  (Non-Voted Levies)</vt:lpstr>
      <vt:lpstr>Model Resolution Always include Each fund Always ESTIMATE a dollar amount, even if $0.00</vt:lpstr>
      <vt:lpstr>WHAT FUNDS ARE INCLUDED IN THE MAEFAIRS BUDGET REPORT?</vt:lpstr>
      <vt:lpstr>PowerPoint Presentation</vt:lpstr>
      <vt:lpstr>Information from the TFS Balance Sheet</vt:lpstr>
      <vt:lpstr>PowerPoint Presentation</vt:lpstr>
      <vt:lpstr>MAEFAIRS BUDGET INSTRUCTIONS</vt:lpstr>
      <vt:lpstr>PowerPoint Presentation</vt:lpstr>
      <vt:lpstr>Do you know your taxable valuation yet? It should be coming soon (Aug. 3)  </vt:lpstr>
      <vt:lpstr>TAXING JURISDICTION </vt:lpstr>
      <vt:lpstr>BUS DEPRECIATION</vt:lpstr>
      <vt:lpstr>Building Reserve</vt:lpstr>
      <vt:lpstr>STEPS 6 AND 7  DEBT SERVICE</vt:lpstr>
      <vt:lpstr>STEP 8   ENTER INDIVIDUAL BUDGET INFORMATION</vt:lpstr>
      <vt:lpstr>General fund Preliminary Budget Data Sheet Page 2</vt:lpstr>
      <vt:lpstr>Enter General Fund Levy Amount</vt:lpstr>
      <vt:lpstr>PowerPoint Presentation</vt:lpstr>
      <vt:lpstr>PowerPoint Presentation</vt:lpstr>
      <vt:lpstr>Transportation Fund</vt:lpstr>
      <vt:lpstr>PowerPoint Presentation</vt:lpstr>
      <vt:lpstr>Bus Depreciation Fund </vt:lpstr>
      <vt:lpstr>PowerPoint Presentation</vt:lpstr>
      <vt:lpstr>Tuition Fund</vt:lpstr>
      <vt:lpstr>Tuition Levy Spreadsheet</vt:lpstr>
      <vt:lpstr>Tuition Fund reserve limit</vt:lpstr>
      <vt:lpstr>PowerPoint Presentation</vt:lpstr>
      <vt:lpstr>Retirement Fund</vt:lpstr>
      <vt:lpstr>PowerPoint Presentation</vt:lpstr>
      <vt:lpstr>PowerPoint Presentation</vt:lpstr>
      <vt:lpstr>Adult Education</vt:lpstr>
      <vt:lpstr>PowerPoint Presentation</vt:lpstr>
      <vt:lpstr>Technology Fund</vt:lpstr>
      <vt:lpstr>PowerPoint Presentation</vt:lpstr>
      <vt:lpstr>Flexibility Fund</vt:lpstr>
      <vt:lpstr>PowerPoint Presentation</vt:lpstr>
      <vt:lpstr>Building Reserve Fund</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Preparing for MAEFAIRS BUDGET</dc:title>
  <dc:creator>Steve Hamel</dc:creator>
  <cp:lastModifiedBy>Steve Hamel</cp:lastModifiedBy>
  <cp:revision>65</cp:revision>
  <dcterms:created xsi:type="dcterms:W3CDTF">2020-07-13T18:47:33Z</dcterms:created>
  <dcterms:modified xsi:type="dcterms:W3CDTF">2022-07-05T04:18:39Z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0x010100E4D185C0859BC24BAC23783DDDC467A5</vt:lpwstr>
  </property>
  <property fmtid="{D5CDD505-2E9C-101B-9397-08002B2CF9AE}" pid="3" name="MediaServiceImageTags">
    <vt:lpwstr/>
  </property>
</Properties>
</file>