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4" r:id="rId8"/>
    <p:sldId id="261" r:id="rId9"/>
    <p:sldId id="262" r:id="rId10"/>
    <p:sldId id="265" r:id="rId11"/>
    <p:sldId id="266" r:id="rId12"/>
    <p:sldId id="268" r:id="rId13"/>
    <p:sldId id="259" r:id="rId14"/>
    <p:sldId id="267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Hamel" userId="21bfae93-8473-4ef1-9a32-28a4818d5df0" providerId="ADAL" clId="{AD61732A-6390-4265-A562-CAED71F3451D}"/>
    <pc:docChg chg="undo redo modSld">
      <pc:chgData name="Steve Hamel" userId="21bfae93-8473-4ef1-9a32-28a4818d5df0" providerId="ADAL" clId="{AD61732A-6390-4265-A562-CAED71F3451D}" dt="2022-01-27T06:11:21.228" v="125" actId="20577"/>
      <pc:docMkLst>
        <pc:docMk/>
      </pc:docMkLst>
      <pc:sldChg chg="addSp delSp modSp">
        <pc:chgData name="Steve Hamel" userId="21bfae93-8473-4ef1-9a32-28a4818d5df0" providerId="ADAL" clId="{AD61732A-6390-4265-A562-CAED71F3451D}" dt="2022-01-27T05:42:58.146" v="55" actId="14100"/>
        <pc:sldMkLst>
          <pc:docMk/>
          <pc:sldMk cId="1839660204" sldId="259"/>
        </pc:sldMkLst>
        <pc:picChg chg="del">
          <ac:chgData name="Steve Hamel" userId="21bfae93-8473-4ef1-9a32-28a4818d5df0" providerId="ADAL" clId="{AD61732A-6390-4265-A562-CAED71F3451D}" dt="2022-01-27T05:42:29.900" v="50"/>
          <ac:picMkLst>
            <pc:docMk/>
            <pc:sldMk cId="1839660204" sldId="259"/>
            <ac:picMk id="4" creationId="{9E3A59F2-6E66-4272-949F-E9C97919FA08}"/>
          </ac:picMkLst>
        </pc:picChg>
        <pc:picChg chg="add mod">
          <ac:chgData name="Steve Hamel" userId="21bfae93-8473-4ef1-9a32-28a4818d5df0" providerId="ADAL" clId="{AD61732A-6390-4265-A562-CAED71F3451D}" dt="2022-01-27T05:42:58.146" v="55" actId="14100"/>
          <ac:picMkLst>
            <pc:docMk/>
            <pc:sldMk cId="1839660204" sldId="259"/>
            <ac:picMk id="8" creationId="{31A714AF-636A-468A-836E-EF3E152968F3}"/>
          </ac:picMkLst>
        </pc:picChg>
      </pc:sldChg>
      <pc:sldChg chg="addSp delSp modSp">
        <pc:chgData name="Steve Hamel" userId="21bfae93-8473-4ef1-9a32-28a4818d5df0" providerId="ADAL" clId="{AD61732A-6390-4265-A562-CAED71F3451D}" dt="2022-01-27T05:31:57.335" v="11" actId="14100"/>
        <pc:sldMkLst>
          <pc:docMk/>
          <pc:sldMk cId="1772616665" sldId="261"/>
        </pc:sldMkLst>
        <pc:picChg chg="add mod">
          <ac:chgData name="Steve Hamel" userId="21bfae93-8473-4ef1-9a32-28a4818d5df0" providerId="ADAL" clId="{AD61732A-6390-4265-A562-CAED71F3451D}" dt="2022-01-27T05:31:57.335" v="11" actId="14100"/>
          <ac:picMkLst>
            <pc:docMk/>
            <pc:sldMk cId="1772616665" sldId="261"/>
            <ac:picMk id="2" creationId="{2668E158-2D9C-4CCC-A01C-F0E178CEABD9}"/>
          </ac:picMkLst>
        </pc:picChg>
        <pc:picChg chg="del">
          <ac:chgData name="Steve Hamel" userId="21bfae93-8473-4ef1-9a32-28a4818d5df0" providerId="ADAL" clId="{AD61732A-6390-4265-A562-CAED71F3451D}" dt="2022-01-27T05:31:44.822" v="8"/>
          <ac:picMkLst>
            <pc:docMk/>
            <pc:sldMk cId="1772616665" sldId="261"/>
            <ac:picMk id="3" creationId="{89E63A05-8E2A-4B94-BF53-475D4BFA14A3}"/>
          </ac:picMkLst>
        </pc:picChg>
      </pc:sldChg>
      <pc:sldChg chg="addSp delSp modSp">
        <pc:chgData name="Steve Hamel" userId="21bfae93-8473-4ef1-9a32-28a4818d5df0" providerId="ADAL" clId="{AD61732A-6390-4265-A562-CAED71F3451D}" dt="2022-01-27T05:34:04.465" v="19" actId="14100"/>
        <pc:sldMkLst>
          <pc:docMk/>
          <pc:sldMk cId="4092926828" sldId="262"/>
        </pc:sldMkLst>
        <pc:picChg chg="add mod">
          <ac:chgData name="Steve Hamel" userId="21bfae93-8473-4ef1-9a32-28a4818d5df0" providerId="ADAL" clId="{AD61732A-6390-4265-A562-CAED71F3451D}" dt="2022-01-27T05:34:04.465" v="19" actId="14100"/>
          <ac:picMkLst>
            <pc:docMk/>
            <pc:sldMk cId="4092926828" sldId="262"/>
            <ac:picMk id="2" creationId="{E44A02EA-9B2A-43EB-BCC4-73C412195FA4}"/>
          </ac:picMkLst>
        </pc:picChg>
        <pc:picChg chg="del">
          <ac:chgData name="Steve Hamel" userId="21bfae93-8473-4ef1-9a32-28a4818d5df0" providerId="ADAL" clId="{AD61732A-6390-4265-A562-CAED71F3451D}" dt="2022-01-27T05:33:47.537" v="15"/>
          <ac:picMkLst>
            <pc:docMk/>
            <pc:sldMk cId="4092926828" sldId="262"/>
            <ac:picMk id="3" creationId="{C3A6A06A-46DF-4898-9A77-96BBE3459F22}"/>
          </ac:picMkLst>
        </pc:picChg>
      </pc:sldChg>
      <pc:sldChg chg="addSp delSp modSp">
        <pc:chgData name="Steve Hamel" userId="21bfae93-8473-4ef1-9a32-28a4818d5df0" providerId="ADAL" clId="{AD61732A-6390-4265-A562-CAED71F3451D}" dt="2022-01-27T05:35:59.916" v="21" actId="14100"/>
        <pc:sldMkLst>
          <pc:docMk/>
          <pc:sldMk cId="4218858567" sldId="264"/>
        </pc:sldMkLst>
        <pc:picChg chg="del">
          <ac:chgData name="Steve Hamel" userId="21bfae93-8473-4ef1-9a32-28a4818d5df0" providerId="ADAL" clId="{AD61732A-6390-4265-A562-CAED71F3451D}" dt="2022-01-27T05:30:32.411" v="3"/>
          <ac:picMkLst>
            <pc:docMk/>
            <pc:sldMk cId="4218858567" sldId="264"/>
            <ac:picMk id="2" creationId="{1642630C-559E-479F-9846-8AFFF266A86A}"/>
          </ac:picMkLst>
        </pc:picChg>
        <pc:picChg chg="add mod">
          <ac:chgData name="Steve Hamel" userId="21bfae93-8473-4ef1-9a32-28a4818d5df0" providerId="ADAL" clId="{AD61732A-6390-4265-A562-CAED71F3451D}" dt="2022-01-27T05:35:59.916" v="21" actId="14100"/>
          <ac:picMkLst>
            <pc:docMk/>
            <pc:sldMk cId="4218858567" sldId="264"/>
            <ac:picMk id="3" creationId="{82DDA05A-AB7B-4C48-8B50-5FFA24066286}"/>
          </ac:picMkLst>
        </pc:picChg>
      </pc:sldChg>
      <pc:sldChg chg="addSp delSp modSp">
        <pc:chgData name="Steve Hamel" userId="21bfae93-8473-4ef1-9a32-28a4818d5df0" providerId="ADAL" clId="{AD61732A-6390-4265-A562-CAED71F3451D}" dt="2022-01-27T05:39:03.637" v="43" actId="1076"/>
        <pc:sldMkLst>
          <pc:docMk/>
          <pc:sldMk cId="1077384204" sldId="265"/>
        </pc:sldMkLst>
        <pc:spChg chg="add del mod">
          <ac:chgData name="Steve Hamel" userId="21bfae93-8473-4ef1-9a32-28a4818d5df0" providerId="ADAL" clId="{AD61732A-6390-4265-A562-CAED71F3451D}" dt="2022-01-27T05:37:35.764" v="33"/>
          <ac:spMkLst>
            <pc:docMk/>
            <pc:sldMk cId="1077384204" sldId="265"/>
            <ac:spMk id="4" creationId="{C9B79FC3-B047-43B2-88A3-ADB1A6FFBCBA}"/>
          </ac:spMkLst>
        </pc:spChg>
        <pc:picChg chg="add del mod">
          <ac:chgData name="Steve Hamel" userId="21bfae93-8473-4ef1-9a32-28a4818d5df0" providerId="ADAL" clId="{AD61732A-6390-4265-A562-CAED71F3451D}" dt="2022-01-27T05:39:03.637" v="43" actId="1076"/>
          <ac:picMkLst>
            <pc:docMk/>
            <pc:sldMk cId="1077384204" sldId="265"/>
            <ac:picMk id="3" creationId="{C560B140-5921-49B4-B311-AD363EBDBEA8}"/>
          </ac:picMkLst>
        </pc:picChg>
        <pc:picChg chg="add del">
          <ac:chgData name="Steve Hamel" userId="21bfae93-8473-4ef1-9a32-28a4818d5df0" providerId="ADAL" clId="{AD61732A-6390-4265-A562-CAED71F3451D}" dt="2022-01-27T05:37:35.764" v="33"/>
          <ac:picMkLst>
            <pc:docMk/>
            <pc:sldMk cId="1077384204" sldId="265"/>
            <ac:picMk id="8" creationId="{C45E8EBA-BF94-45C7-8132-0B6BF80903F8}"/>
          </ac:picMkLst>
        </pc:picChg>
      </pc:sldChg>
      <pc:sldChg chg="modSp">
        <pc:chgData name="Steve Hamel" userId="21bfae93-8473-4ef1-9a32-28a4818d5df0" providerId="ADAL" clId="{AD61732A-6390-4265-A562-CAED71F3451D}" dt="2022-01-27T06:11:21.228" v="125" actId="20577"/>
        <pc:sldMkLst>
          <pc:docMk/>
          <pc:sldMk cId="3264332443" sldId="267"/>
        </pc:sldMkLst>
        <pc:spChg chg="mod">
          <ac:chgData name="Steve Hamel" userId="21bfae93-8473-4ef1-9a32-28a4818d5df0" providerId="ADAL" clId="{AD61732A-6390-4265-A562-CAED71F3451D}" dt="2022-01-27T06:11:21.228" v="125" actId="20577"/>
          <ac:spMkLst>
            <pc:docMk/>
            <pc:sldMk cId="3264332443" sldId="267"/>
            <ac:spMk id="5" creationId="{7E28C73D-B3B9-4B35-AFDD-52EC32B98654}"/>
          </ac:spMkLst>
        </pc:spChg>
      </pc:sldChg>
      <pc:sldChg chg="addSp delSp modSp">
        <pc:chgData name="Steve Hamel" userId="21bfae93-8473-4ef1-9a32-28a4818d5df0" providerId="ADAL" clId="{AD61732A-6390-4265-A562-CAED71F3451D}" dt="2022-01-27T05:41:08.062" v="48" actId="14100"/>
        <pc:sldMkLst>
          <pc:docMk/>
          <pc:sldMk cId="2624852638" sldId="268"/>
        </pc:sldMkLst>
        <pc:spChg chg="add mod">
          <ac:chgData name="Steve Hamel" userId="21bfae93-8473-4ef1-9a32-28a4818d5df0" providerId="ADAL" clId="{AD61732A-6390-4265-A562-CAED71F3451D}" dt="2022-01-27T05:40:55.412" v="45"/>
          <ac:spMkLst>
            <pc:docMk/>
            <pc:sldMk cId="2624852638" sldId="268"/>
            <ac:spMk id="7" creationId="{A936DE01-3F3B-4E03-A36E-7DC7AC16DD8B}"/>
          </ac:spMkLst>
        </pc:spChg>
        <pc:picChg chg="add mod">
          <ac:chgData name="Steve Hamel" userId="21bfae93-8473-4ef1-9a32-28a4818d5df0" providerId="ADAL" clId="{AD61732A-6390-4265-A562-CAED71F3451D}" dt="2022-01-27T05:41:08.062" v="48" actId="14100"/>
          <ac:picMkLst>
            <pc:docMk/>
            <pc:sldMk cId="2624852638" sldId="268"/>
            <ac:picMk id="3" creationId="{1FA1855F-A0F0-4755-8F85-C8ACD7C841C5}"/>
          </ac:picMkLst>
        </pc:picChg>
        <pc:picChg chg="del">
          <ac:chgData name="Steve Hamel" userId="21bfae93-8473-4ef1-9a32-28a4818d5df0" providerId="ADAL" clId="{AD61732A-6390-4265-A562-CAED71F3451D}" dt="2022-01-27T05:40:55.412" v="45"/>
          <ac:picMkLst>
            <pc:docMk/>
            <pc:sldMk cId="2624852638" sldId="268"/>
            <ac:picMk id="4" creationId="{9BECC14F-9F92-4D8D-B395-91BA935DD951}"/>
          </ac:picMkLst>
        </pc:picChg>
      </pc:sldChg>
      <pc:sldChg chg="addSp delSp modSp">
        <pc:chgData name="Steve Hamel" userId="21bfae93-8473-4ef1-9a32-28a4818d5df0" providerId="ADAL" clId="{AD61732A-6390-4265-A562-CAED71F3451D}" dt="2022-01-27T05:46:54.178" v="61" actId="1076"/>
        <pc:sldMkLst>
          <pc:docMk/>
          <pc:sldMk cId="3474646940" sldId="269"/>
        </pc:sldMkLst>
        <pc:picChg chg="del">
          <ac:chgData name="Steve Hamel" userId="21bfae93-8473-4ef1-9a32-28a4818d5df0" providerId="ADAL" clId="{AD61732A-6390-4265-A562-CAED71F3451D}" dt="2022-01-27T05:44:10.045" v="57"/>
          <ac:picMkLst>
            <pc:docMk/>
            <pc:sldMk cId="3474646940" sldId="269"/>
            <ac:picMk id="4" creationId="{FB1A5F01-754B-48B5-A9CF-4ACB1BFB6025}"/>
          </ac:picMkLst>
        </pc:picChg>
        <pc:picChg chg="add mod">
          <ac:chgData name="Steve Hamel" userId="21bfae93-8473-4ef1-9a32-28a4818d5df0" providerId="ADAL" clId="{AD61732A-6390-4265-A562-CAED71F3451D}" dt="2022-01-27T05:46:54.178" v="61" actId="1076"/>
          <ac:picMkLst>
            <pc:docMk/>
            <pc:sldMk cId="3474646940" sldId="269"/>
            <ac:picMk id="5" creationId="{C379DFAA-A2FB-42A7-BF04-C41B4D92C518}"/>
          </ac:picMkLst>
        </pc:picChg>
      </pc:sldChg>
      <pc:sldChg chg="addSp delSp modSp">
        <pc:chgData name="Steve Hamel" userId="21bfae93-8473-4ef1-9a32-28a4818d5df0" providerId="ADAL" clId="{AD61732A-6390-4265-A562-CAED71F3451D}" dt="2022-01-27T06:10:08.997" v="121" actId="20577"/>
        <pc:sldMkLst>
          <pc:docMk/>
          <pc:sldMk cId="499731990" sldId="270"/>
        </pc:sldMkLst>
        <pc:spChg chg="mod">
          <ac:chgData name="Steve Hamel" userId="21bfae93-8473-4ef1-9a32-28a4818d5df0" providerId="ADAL" clId="{AD61732A-6390-4265-A562-CAED71F3451D}" dt="2022-01-27T06:10:08.997" v="121" actId="20577"/>
          <ac:spMkLst>
            <pc:docMk/>
            <pc:sldMk cId="499731990" sldId="270"/>
            <ac:spMk id="3" creationId="{82E2E955-401E-44CD-8A2D-227E20AE1C0C}"/>
          </ac:spMkLst>
        </pc:spChg>
        <pc:picChg chg="add del mod">
          <ac:chgData name="Steve Hamel" userId="21bfae93-8473-4ef1-9a32-28a4818d5df0" providerId="ADAL" clId="{AD61732A-6390-4265-A562-CAED71F3451D}" dt="2022-01-27T06:09:56.623" v="108" actId="14100"/>
          <ac:picMkLst>
            <pc:docMk/>
            <pc:sldMk cId="499731990" sldId="270"/>
            <ac:picMk id="4" creationId="{2AC6DDC2-3C8A-4462-926E-3D1C608C7FEE}"/>
          </ac:picMkLst>
        </pc:picChg>
        <pc:picChg chg="add del">
          <ac:chgData name="Steve Hamel" userId="21bfae93-8473-4ef1-9a32-28a4818d5df0" providerId="ADAL" clId="{AD61732A-6390-4265-A562-CAED71F3451D}" dt="2022-01-27T06:01:41.777" v="89"/>
          <ac:picMkLst>
            <pc:docMk/>
            <pc:sldMk cId="499731990" sldId="270"/>
            <ac:picMk id="6" creationId="{4AA8CC8B-ADB5-4508-B15F-98E165D261E1}"/>
          </ac:picMkLst>
        </pc:picChg>
      </pc:sldChg>
      <pc:sldChg chg="modSp">
        <pc:chgData name="Steve Hamel" userId="21bfae93-8473-4ef1-9a32-28a4818d5df0" providerId="ADAL" clId="{AD61732A-6390-4265-A562-CAED71F3451D}" dt="2022-01-14T21:50:53.891" v="1" actId="20577"/>
        <pc:sldMkLst>
          <pc:docMk/>
          <pc:sldMk cId="2846059549" sldId="272"/>
        </pc:sldMkLst>
        <pc:spChg chg="mod">
          <ac:chgData name="Steve Hamel" userId="21bfae93-8473-4ef1-9a32-28a4818d5df0" providerId="ADAL" clId="{AD61732A-6390-4265-A562-CAED71F3451D}" dt="2022-01-14T21:50:53.891" v="1" actId="20577"/>
          <ac:spMkLst>
            <pc:docMk/>
            <pc:sldMk cId="2846059549" sldId="272"/>
            <ac:spMk id="3" creationId="{4DB41D30-1CEA-4790-9309-852529429C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Leadership/Finance-Grants/School-Finance/School-Finance-Budge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970A-2B37-4D22-B421-E73A2CBC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378476"/>
          </a:xfrm>
        </p:spPr>
        <p:txBody>
          <a:bodyPr/>
          <a:lstStyle/>
          <a:p>
            <a:pPr algn="ctr"/>
            <a:r>
              <a:rPr lang="en-US" dirty="0"/>
              <a:t>Preliminary Budget Data Sheets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003F0-D9EA-414C-AFDE-F919C1E63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Or, show me the money</a:t>
            </a:r>
          </a:p>
        </p:txBody>
      </p:sp>
    </p:spTree>
    <p:extLst>
      <p:ext uri="{BB962C8B-B14F-4D97-AF65-F5344CB8AC3E}">
        <p14:creationId xmlns:p14="http://schemas.microsoft.com/office/powerpoint/2010/main" val="2266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9810-480C-4921-9707-BCFD69E0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874"/>
          </a:xfrm>
        </p:spPr>
        <p:txBody>
          <a:bodyPr/>
          <a:lstStyle/>
          <a:p>
            <a:pPr algn="ctr"/>
            <a:r>
              <a:rPr lang="en-US" dirty="0"/>
              <a:t>The Main information as of March 1</a:t>
            </a:r>
            <a:br>
              <a:rPr lang="en-US" dirty="0"/>
            </a:br>
            <a:r>
              <a:rPr lang="en-US" sz="2400" dirty="0"/>
              <a:t>Page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D7A9-87D4-4DA1-B660-25C99889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3592"/>
            <a:ext cx="8946541" cy="5031766"/>
          </a:xfrm>
        </p:spPr>
        <p:txBody>
          <a:bodyPr/>
          <a:lstStyle/>
          <a:p>
            <a:r>
              <a:rPr lang="en-US" dirty="0"/>
              <a:t>Will you need/want/try to run a levy and if so,</a:t>
            </a:r>
          </a:p>
          <a:p>
            <a:r>
              <a:rPr lang="en-US" dirty="0"/>
              <a:t>How much can it be.</a:t>
            </a:r>
          </a:p>
          <a:p>
            <a:pPr lvl="1"/>
            <a:r>
              <a:rPr lang="en-US" dirty="0"/>
              <a:t>Doesn’t have to b the full amount. (f)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A66ED50-F70D-4FC6-9886-AE01180D55AB}"/>
              </a:ext>
            </a:extLst>
          </p:cNvPr>
          <p:cNvSpPr/>
          <p:nvPr/>
        </p:nvSpPr>
        <p:spPr>
          <a:xfrm>
            <a:off x="9623560" y="4203795"/>
            <a:ext cx="883660" cy="15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91DB11A-4125-4EF0-B9FB-7D072B15AB24}"/>
              </a:ext>
            </a:extLst>
          </p:cNvPr>
          <p:cNvSpPr/>
          <p:nvPr/>
        </p:nvSpPr>
        <p:spPr>
          <a:xfrm>
            <a:off x="9636008" y="4668481"/>
            <a:ext cx="883660" cy="15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AA8066E-E4BC-4C5C-B4ED-ECF6E33E7AC1}"/>
              </a:ext>
            </a:extLst>
          </p:cNvPr>
          <p:cNvSpPr/>
          <p:nvPr/>
        </p:nvSpPr>
        <p:spPr>
          <a:xfrm>
            <a:off x="9623394" y="4436138"/>
            <a:ext cx="883660" cy="15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714AF-636A-468A-836E-EF3E1529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3119655"/>
            <a:ext cx="8262536" cy="30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6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D618-C7FF-467D-988C-6FC29F6C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your district qualify for Guaranteed Tax Base aide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(GTB)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8C73D-B3B9-4B35-AFDD-52EC32B98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Another state payment to the General Fund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district qualifies if its taxable value&lt;average taxable value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state “equalization” mechanism, don’t ask.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you receiving it now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you coded revenue 3120 in your General fund?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YES, you are.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NO, so sorry</a:t>
            </a:r>
          </a:p>
        </p:txBody>
      </p:sp>
    </p:spTree>
    <p:extLst>
      <p:ext uri="{BB962C8B-B14F-4D97-AF65-F5344CB8AC3E}">
        <p14:creationId xmlns:p14="http://schemas.microsoft.com/office/powerpoint/2010/main" val="326433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530A-F862-4515-BA4E-A979BA46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8113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GTB = A fairly complicated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AB81-5D5E-4F8F-881F-E4B8179A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00832"/>
            <a:ext cx="8946541" cy="5147568"/>
          </a:xfrm>
        </p:spPr>
        <p:txBody>
          <a:bodyPr/>
          <a:lstStyle/>
          <a:p>
            <a:r>
              <a:rPr lang="en-US" dirty="0"/>
              <a:t>Found on page 3 of your Data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9DFAA-A2FB-42A7-BF04-C41B4D92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89" y="1558222"/>
            <a:ext cx="6642966" cy="46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4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5322-DC8B-4689-84DE-E2ADD00D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6486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District Major Maintenance Amount (SMMA) "Box"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Found in the Building Reserve Fund (X61)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2E955-401E-44CD-8A2D-227E20AE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7060"/>
            <a:ext cx="8946541" cy="4801339"/>
          </a:xfrm>
        </p:spPr>
        <p:txBody>
          <a:bodyPr/>
          <a:lstStyle/>
          <a:p>
            <a:r>
              <a:rPr lang="en-US" dirty="0"/>
              <a:t>Calculation:  $15,000 per district+(prior year ANB X $110)</a:t>
            </a:r>
          </a:p>
          <a:p>
            <a:pPr lvl="1"/>
            <a:r>
              <a:rPr lang="en-US" dirty="0"/>
              <a:t>For K-12 Districts the Calculation is  $30,000+(prior year ANB X $110)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6DDC2-3C8A-4462-926E-3D1C608C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35" y="2672862"/>
            <a:ext cx="10439330" cy="28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81C9-583C-45CC-AB19-AE4E60A4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Confused yet?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 the Crowd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30F80-2632-4ECD-94A2-D75CAF85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first focus is on the budget limitations on Page 2.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your district need to run a levy to get to the highest budget with a vote General Fund Budget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districts don’t: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Sometimes the possible levy amount is so small an election would cost more than the levy.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History: Some districts have never been able to pass a levy.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Politics:  I won’t go there but, talk to administration or Board Members.  The Board makes the final decision.</a:t>
            </a:r>
          </a:p>
        </p:txBody>
      </p:sp>
    </p:spTree>
    <p:extLst>
      <p:ext uri="{BB962C8B-B14F-4D97-AF65-F5344CB8AC3E}">
        <p14:creationId xmlns:p14="http://schemas.microsoft.com/office/powerpoint/2010/main" val="3957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D0E2-73DC-46B1-939F-80BFE63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Are the March 1 Data sheets final?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41D30-1CEA-4790-9309-852529429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legislative years, many times NO.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recently, educational funding bills were some of the last addressed.  The last few sessions, they have been some of the first addressed.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any educational funding bills are passed and signed by the governor after March 1, the OPI will reissue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data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sheets.  They will usually be titled “Post Session”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non-legislative years, usually YES.</a:t>
            </a:r>
          </a:p>
        </p:txBody>
      </p:sp>
    </p:spTree>
    <p:extLst>
      <p:ext uri="{BB962C8B-B14F-4D97-AF65-F5344CB8AC3E}">
        <p14:creationId xmlns:p14="http://schemas.microsoft.com/office/powerpoint/2010/main" val="284605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2781-B024-415B-96FA-1AB0EE80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05252" cy="967709"/>
          </a:xfrm>
        </p:spPr>
        <p:txBody>
          <a:bodyPr/>
          <a:lstStyle/>
          <a:p>
            <a:pPr algn="ctr"/>
            <a:r>
              <a:rPr lang="en-US" dirty="0"/>
              <a:t>SHOW ME THE MONEY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D53B-DF2D-4523-B81D-1F2FC2DE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Calculates each districts general fund budget limits for the upcoming year.</a:t>
            </a:r>
          </a:p>
          <a:p>
            <a:pPr lvl="1"/>
            <a:r>
              <a:rPr lang="en-US" dirty="0"/>
              <a:t>Sets the amounts a district may levy if they so choose.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If you are a member of a special ed co-op it calculates the amount your district will need to budget to pay that co-op next year.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Also calculates each district’s potential State Major Maintenance amount for the building reserve fund.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8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DD8A-2FD4-4483-8E31-8862C9DD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THE DATA SHEET</a:t>
            </a:r>
            <a:r>
              <a:rPr lang="en-US" dirty="0">
                <a:latin typeface="Arial Narrow" panose="020B0606020202030204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0CDA2-0A72-4758-90B1-FD81AEE8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be receiving an email announcing that the Data Sheets are available.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/>
              <a:t>Current and Prior year sheets are always available at:  </a:t>
            </a:r>
            <a:r>
              <a:rPr lang="en-US" dirty="0">
                <a:hlinkClick r:id="rId2"/>
              </a:rPr>
              <a:t>Preliminary Budget Data Sheets</a:t>
            </a:r>
            <a:endParaRPr lang="en-US" dirty="0"/>
          </a:p>
          <a:p>
            <a:endParaRPr lang="en-US" dirty="0"/>
          </a:p>
          <a:p>
            <a:r>
              <a:rPr lang="en-US" dirty="0"/>
              <a:t>Grouped by county</a:t>
            </a:r>
          </a:p>
          <a:p>
            <a:pPr lvl="1"/>
            <a:r>
              <a:rPr lang="en-US" dirty="0"/>
              <a:t>Show Cascade County and Great Falls revisions</a:t>
            </a:r>
          </a:p>
          <a:p>
            <a:r>
              <a:rPr lang="en-US" dirty="0"/>
              <a:t>Open your county and scroll down to find your district.</a:t>
            </a:r>
          </a:p>
        </p:txBody>
      </p:sp>
    </p:spTree>
    <p:extLst>
      <p:ext uri="{BB962C8B-B14F-4D97-AF65-F5344CB8AC3E}">
        <p14:creationId xmlns:p14="http://schemas.microsoft.com/office/powerpoint/2010/main" val="28306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DA05A-AB7B-4C48-8B50-5FFA2406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1" y="54708"/>
            <a:ext cx="8956431" cy="66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68E158-2D9C-4CCC-A01C-F0E178CE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46" y="300718"/>
            <a:ext cx="9823939" cy="64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A02EA-9B2A-43EB-BCC4-73C41219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38" y="78154"/>
            <a:ext cx="8198339" cy="66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9843-6C03-409D-902C-8293AE45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4342"/>
          </a:xfrm>
        </p:spPr>
        <p:txBody>
          <a:bodyPr/>
          <a:lstStyle/>
          <a:p>
            <a:pPr algn="ctr"/>
            <a:r>
              <a:rPr lang="en-US" sz="3200" dirty="0"/>
              <a:t>General Fund revenue components</a:t>
            </a:r>
            <a:br>
              <a:rPr lang="en-US" sz="3200" dirty="0"/>
            </a:br>
            <a:r>
              <a:rPr lang="en-US" sz="3200" dirty="0"/>
              <a:t>3XXX revenues you have been entering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B722787-56F3-4943-BEB4-054C4556EBE1}"/>
              </a:ext>
            </a:extLst>
          </p:cNvPr>
          <p:cNvSpPr/>
          <p:nvPr/>
        </p:nvSpPr>
        <p:spPr>
          <a:xfrm>
            <a:off x="9374819" y="3411800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5E9E8B8-D632-49CA-9817-A81EB7CCAA25}"/>
              </a:ext>
            </a:extLst>
          </p:cNvPr>
          <p:cNvSpPr/>
          <p:nvPr/>
        </p:nvSpPr>
        <p:spPr>
          <a:xfrm>
            <a:off x="9374819" y="3587688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E7FD2DB-DC5B-4621-B0AD-B1E94AF0C4CF}"/>
              </a:ext>
            </a:extLst>
          </p:cNvPr>
          <p:cNvSpPr/>
          <p:nvPr/>
        </p:nvSpPr>
        <p:spPr>
          <a:xfrm>
            <a:off x="9374819" y="3762281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34F749B-9EFF-419A-8E46-D39281A389D7}"/>
              </a:ext>
            </a:extLst>
          </p:cNvPr>
          <p:cNvSpPr/>
          <p:nvPr/>
        </p:nvSpPr>
        <p:spPr>
          <a:xfrm>
            <a:off x="9397063" y="3922507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D8108351-9E46-4B55-B89B-D809CCEF16BB}"/>
              </a:ext>
            </a:extLst>
          </p:cNvPr>
          <p:cNvSpPr/>
          <p:nvPr/>
        </p:nvSpPr>
        <p:spPr>
          <a:xfrm>
            <a:off x="9397063" y="4272988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BAA5F99C-BB7C-40E0-83E7-F13B635CA23B}"/>
              </a:ext>
            </a:extLst>
          </p:cNvPr>
          <p:cNvSpPr/>
          <p:nvPr/>
        </p:nvSpPr>
        <p:spPr>
          <a:xfrm>
            <a:off x="9397063" y="4082733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A78F788D-EC95-4C8C-AEFF-E0735B310880}"/>
              </a:ext>
            </a:extLst>
          </p:cNvPr>
          <p:cNvSpPr/>
          <p:nvPr/>
        </p:nvSpPr>
        <p:spPr>
          <a:xfrm>
            <a:off x="9402764" y="6431870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0B140-5921-49B4-B311-AD363EBD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1447060"/>
            <a:ext cx="8309951" cy="511280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9FC3-B047-43B2-88A3-ADB1A6FFB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8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D618-C7FF-467D-988C-6FC29F6C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 Fund Special Education Information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Keep in mind for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4291D-2ED6-4341-9F77-4FD547280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belong to a special ed. Co-Op you will know in March the minimum amount you will have to send to the Co-op.</a:t>
            </a:r>
          </a:p>
          <a:p>
            <a:endParaRPr lang="en-US" dirty="0"/>
          </a:p>
          <a:p>
            <a:r>
              <a:rPr lang="en-US" dirty="0"/>
              <a:t>It also tells you how much you have to spend on special education to avoid reversion (losing state money next year)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3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E349-9B6F-42E9-BF10-2CD06879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 Fund Special Education Information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Keep in mind for later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C65E460-E61D-4DBD-8F20-966805EE4CFE}"/>
              </a:ext>
            </a:extLst>
          </p:cNvPr>
          <p:cNvSpPr/>
          <p:nvPr/>
        </p:nvSpPr>
        <p:spPr>
          <a:xfrm>
            <a:off x="9232777" y="5564968"/>
            <a:ext cx="497149" cy="152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89723C0-A94E-4AE5-BD4D-B7AC163728DA}"/>
              </a:ext>
            </a:extLst>
          </p:cNvPr>
          <p:cNvSpPr/>
          <p:nvPr/>
        </p:nvSpPr>
        <p:spPr>
          <a:xfrm>
            <a:off x="9232777" y="6161103"/>
            <a:ext cx="497149" cy="152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1855F-A0F0-4755-8F85-C8ACD7C8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936499"/>
            <a:ext cx="7953315" cy="437685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6DE01-3F3B-4E03-A36E-7DC7AC16D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52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185C0859BC24BAC23783DDDC467A5" ma:contentTypeVersion="11" ma:contentTypeDescription="Create a new document." ma:contentTypeScope="" ma:versionID="4a7c4b5b92c641e323d473e494391abc">
  <xsd:schema xmlns:xsd="http://www.w3.org/2001/XMLSchema" xmlns:xs="http://www.w3.org/2001/XMLSchema" xmlns:p="http://schemas.microsoft.com/office/2006/metadata/properties" xmlns:ns2="1a2c92fb-0e4d-46c0-85d8-24e83fa38f28" targetNamespace="http://schemas.microsoft.com/office/2006/metadata/properties" ma:root="true" ma:fieldsID="2615cdfae3699c3defa0c2c4ecc25be9" ns2:_="">
    <xsd:import namespace="1a2c92fb-0e4d-46c0-85d8-24e83fa38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c92fb-0e4d-46c0-85d8-24e83fa38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25B6A0-5AFF-4FB2-B89A-02E34953226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a2c92fb-0e4d-46c0-85d8-24e83fa38f2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33E859-3143-4E95-9499-64E47FDE8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c92fb-0e4d-46c0-85d8-24e83fa38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A8B2EE-598F-4A6D-8A85-9C5FCD6866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1071</TotalTime>
  <Words>575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Century Gothic</vt:lpstr>
      <vt:lpstr>Wingdings 3</vt:lpstr>
      <vt:lpstr>Ion</vt:lpstr>
      <vt:lpstr>Preliminary Budget Data Sheets</vt:lpstr>
      <vt:lpstr>SHOW ME THE MONEY!! </vt:lpstr>
      <vt:lpstr>WHERE DO I FIND THE DATA SHEET?</vt:lpstr>
      <vt:lpstr>PowerPoint Presentation</vt:lpstr>
      <vt:lpstr>PowerPoint Presentation</vt:lpstr>
      <vt:lpstr>PowerPoint Presentation</vt:lpstr>
      <vt:lpstr>General Fund revenue components 3XXX revenues you have been entering</vt:lpstr>
      <vt:lpstr>General Fund Special Education Information Keep in mind for later</vt:lpstr>
      <vt:lpstr>General Fund Special Education Information Keep in mind for later Part 2</vt:lpstr>
      <vt:lpstr>The Main information as of March 1 Page 2</vt:lpstr>
      <vt:lpstr>Does your district qualify for Guaranteed Tax Base aide (GTB)</vt:lpstr>
      <vt:lpstr>GTB = A fairly complicated calculation</vt:lpstr>
      <vt:lpstr>District Major Maintenance Amount (SMMA) "Box"  Found in the Building Reserve Fund (X61)</vt:lpstr>
      <vt:lpstr>Confused yet? Join the Crowd</vt:lpstr>
      <vt:lpstr>Are the March 1 Data sheets final?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Hamel</dc:creator>
  <cp:lastModifiedBy>Steve Hamel</cp:lastModifiedBy>
  <cp:revision>38</cp:revision>
  <dcterms:created xsi:type="dcterms:W3CDTF">2021-01-08T05:24:22Z</dcterms:created>
  <dcterms:modified xsi:type="dcterms:W3CDTF">2022-01-27T06:12:28Z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0x010100E4D185C0859BC24BAC23783DDDC467A5</vt:lpwstr>
  </property>
</Properties>
</file>