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9" r:id="rId5"/>
    <p:sldId id="260" r:id="rId6"/>
    <p:sldId id="261" r:id="rId7"/>
    <p:sldId id="257" r:id="rId8"/>
    <p:sldId id="290" r:id="rId9"/>
    <p:sldId id="258" r:id="rId10"/>
    <p:sldId id="278" r:id="rId11"/>
    <p:sldId id="276" r:id="rId12"/>
    <p:sldId id="264" r:id="rId13"/>
    <p:sldId id="262" r:id="rId14"/>
    <p:sldId id="263" r:id="rId15"/>
    <p:sldId id="267" r:id="rId16"/>
    <p:sldId id="268" r:id="rId17"/>
    <p:sldId id="269" r:id="rId18"/>
    <p:sldId id="270" r:id="rId19"/>
    <p:sldId id="271" r:id="rId20"/>
    <p:sldId id="272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73" r:id="rId31"/>
    <p:sldId id="286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100"/>
    <a:srgbClr val="FFCC00"/>
    <a:srgbClr val="FF9900"/>
    <a:srgbClr val="CC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21D67-3D33-4EB3-A1A6-DB823CDEA955}" v="20" dt="2021-09-14T17:30:11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5d796b8-faf8-45bc-8977-c0a3a7f8afae" providerId="ADAL" clId="{B9B5E7D9-5E0B-4875-96E3-0C058729B039}"/>
    <pc:docChg chg="modSld">
      <pc:chgData name=" " userId="b5d796b8-faf8-45bc-8977-c0a3a7f8afae" providerId="ADAL" clId="{B9B5E7D9-5E0B-4875-96E3-0C058729B039}" dt="2021-09-07T19:37:15.197" v="2" actId="1035"/>
      <pc:docMkLst>
        <pc:docMk/>
      </pc:docMkLst>
      <pc:sldChg chg="modSp">
        <pc:chgData name=" " userId="b5d796b8-faf8-45bc-8977-c0a3a7f8afae" providerId="ADAL" clId="{B9B5E7D9-5E0B-4875-96E3-0C058729B039}" dt="2021-09-07T19:37:15.197" v="2" actId="1035"/>
        <pc:sldMkLst>
          <pc:docMk/>
          <pc:sldMk cId="2273203097" sldId="259"/>
        </pc:sldMkLst>
        <pc:picChg chg="mod">
          <ac:chgData name=" " userId="b5d796b8-faf8-45bc-8977-c0a3a7f8afae" providerId="ADAL" clId="{B9B5E7D9-5E0B-4875-96E3-0C058729B039}" dt="2021-09-07T19:37:15.197" v="2" actId="1035"/>
          <ac:picMkLst>
            <pc:docMk/>
            <pc:sldMk cId="2273203097" sldId="259"/>
            <ac:picMk id="5" creationId="{00000000-0000-0000-0000-000000000000}"/>
          </ac:picMkLst>
        </pc:picChg>
      </pc:sldChg>
    </pc:docChg>
  </pc:docChgLst>
  <pc:docChgLst>
    <pc:chgData name="Denise Williams" userId="b5d796b8-faf8-45bc-8977-c0a3a7f8afae" providerId="ADAL" clId="{05721D67-3D33-4EB3-A1A6-DB823CDEA955}"/>
    <pc:docChg chg="modSld">
      <pc:chgData name="Denise Williams" userId="b5d796b8-faf8-45bc-8977-c0a3a7f8afae" providerId="ADAL" clId="{05721D67-3D33-4EB3-A1A6-DB823CDEA955}" dt="2021-09-12T14:49:01.923" v="1" actId="14100"/>
      <pc:docMkLst>
        <pc:docMk/>
      </pc:docMkLst>
      <pc:sldChg chg="modSp">
        <pc:chgData name="Denise Williams" userId="b5d796b8-faf8-45bc-8977-c0a3a7f8afae" providerId="ADAL" clId="{05721D67-3D33-4EB3-A1A6-DB823CDEA955}" dt="2021-09-12T14:49:01.923" v="1" actId="14100"/>
        <pc:sldMkLst>
          <pc:docMk/>
          <pc:sldMk cId="231683612" sldId="278"/>
        </pc:sldMkLst>
        <pc:spChg chg="mod">
          <ac:chgData name="Denise Williams" userId="b5d796b8-faf8-45bc-8977-c0a3a7f8afae" providerId="ADAL" clId="{05721D67-3D33-4EB3-A1A6-DB823CDEA955}" dt="2021-09-12T14:49:01.923" v="1" actId="14100"/>
          <ac:spMkLst>
            <pc:docMk/>
            <pc:sldMk cId="231683612" sldId="278"/>
            <ac:spMk id="3" creationId="{00000000-0000-0000-0000-000000000000}"/>
          </ac:spMkLst>
        </pc:spChg>
      </pc:sldChg>
    </pc:docChg>
  </pc:docChgLst>
  <pc:docChgLst>
    <pc:chgData name=" " userId="b5d796b8-faf8-45bc-8977-c0a3a7f8afae" providerId="ADAL" clId="{05721D67-3D33-4EB3-A1A6-DB823CDEA955}"/>
    <pc:docChg chg="custSel modSld">
      <pc:chgData name=" " userId="b5d796b8-faf8-45bc-8977-c0a3a7f8afae" providerId="ADAL" clId="{05721D67-3D33-4EB3-A1A6-DB823CDEA955}" dt="2021-09-14T17:30:11.443" v="13" actId="167"/>
      <pc:docMkLst>
        <pc:docMk/>
      </pc:docMkLst>
      <pc:sldChg chg="modSp">
        <pc:chgData name=" " userId="b5d796b8-faf8-45bc-8977-c0a3a7f8afae" providerId="ADAL" clId="{05721D67-3D33-4EB3-A1A6-DB823CDEA955}" dt="2021-09-14T17:27:43.815" v="8" actId="20577"/>
        <pc:sldMkLst>
          <pc:docMk/>
          <pc:sldMk cId="2049844839" sldId="262"/>
        </pc:sldMkLst>
        <pc:spChg chg="mod">
          <ac:chgData name=" " userId="b5d796b8-faf8-45bc-8977-c0a3a7f8afae" providerId="ADAL" clId="{05721D67-3D33-4EB3-A1A6-DB823CDEA955}" dt="2021-09-14T17:27:43.815" v="8" actId="20577"/>
          <ac:spMkLst>
            <pc:docMk/>
            <pc:sldMk cId="2049844839" sldId="262"/>
            <ac:spMk id="3" creationId="{00000000-0000-0000-0000-000000000000}"/>
          </ac:spMkLst>
        </pc:spChg>
      </pc:sldChg>
      <pc:sldChg chg="modSp">
        <pc:chgData name=" " userId="b5d796b8-faf8-45bc-8977-c0a3a7f8afae" providerId="ADAL" clId="{05721D67-3D33-4EB3-A1A6-DB823CDEA955}" dt="2021-09-14T17:30:11.443" v="13" actId="167"/>
        <pc:sldMkLst>
          <pc:docMk/>
          <pc:sldMk cId="2060573573" sldId="284"/>
        </pc:sldMkLst>
        <pc:spChg chg="mod">
          <ac:chgData name=" " userId="b5d796b8-faf8-45bc-8977-c0a3a7f8afae" providerId="ADAL" clId="{05721D67-3D33-4EB3-A1A6-DB823CDEA955}" dt="2021-09-14T17:30:00.528" v="11" actId="6549"/>
          <ac:spMkLst>
            <pc:docMk/>
            <pc:sldMk cId="2060573573" sldId="284"/>
            <ac:spMk id="3" creationId="{00000000-0000-0000-0000-000000000000}"/>
          </ac:spMkLst>
        </pc:spChg>
        <pc:picChg chg="mod ord">
          <ac:chgData name=" " userId="b5d796b8-faf8-45bc-8977-c0a3a7f8afae" providerId="ADAL" clId="{05721D67-3D33-4EB3-A1A6-DB823CDEA955}" dt="2021-09-14T17:30:11.443" v="13" actId="167"/>
          <ac:picMkLst>
            <pc:docMk/>
            <pc:sldMk cId="2060573573" sldId="284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DBC0-D720-4533-AA7E-1558396905A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D8595-0D8A-44D1-942D-AF0960311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3" y="4343400"/>
            <a:ext cx="5486399" cy="4114800"/>
          </a:xfrm>
          <a:prstGeom prst="rect">
            <a:avLst/>
          </a:prstGeom>
        </p:spPr>
        <p:txBody>
          <a:bodyPr lIns="91415" tIns="91415" rIns="91415" bIns="9141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7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3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4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0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E4A23-244C-44D3-A971-612EFB0ADA18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HyVRtlDGmL4%3d&amp;portalid=18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rOLez2GbE" TargetMode="External"/><Relationship Id="rId2" Type="http://schemas.openxmlformats.org/officeDocument/2006/relationships/hyperlink" Target="https://www.youtube.com/watch?v=YSrOLez2GbE#action=share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rules.org/gateway/RuleNo.asp?RN=10.20.10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Leadership/Data-Reporting/AIM-Achievement-in-Montana/AIM-User-Guide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JHMqutwIEKE%3d&amp;portalid=1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574" y="4648200"/>
            <a:ext cx="1647825" cy="9894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Enrollment 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962400"/>
            <a:ext cx="4267200" cy="1752600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solidFill>
                  <a:schemeClr val="tx1"/>
                </a:solidFill>
              </a:rPr>
              <a:t>New Clerk Academy Webinar</a:t>
            </a:r>
          </a:p>
          <a:p>
            <a:pPr algn="l"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September 17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Denise Williams, MASBO Executive Director</a:t>
            </a:r>
          </a:p>
        </p:txBody>
      </p:sp>
      <p:pic>
        <p:nvPicPr>
          <p:cNvPr id="1026" name="Picture 2" descr="Image result for clipart banner of stud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66800"/>
            <a:ext cx="360997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20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Grade level</a:t>
            </a:r>
          </a:p>
          <a:p>
            <a:pPr lvl="1"/>
            <a:r>
              <a:rPr lang="en-US" dirty="0"/>
              <a:t>Enrollment start and end dates (in AIM)</a:t>
            </a:r>
          </a:p>
          <a:p>
            <a:pPr lvl="1"/>
            <a:r>
              <a:rPr lang="en-US" dirty="0"/>
              <a:t>Minimum aggregate hours</a:t>
            </a:r>
          </a:p>
          <a:p>
            <a:r>
              <a:rPr lang="en-US" dirty="0"/>
              <a:t>American Indian students (October count)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44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Full time students</a:t>
            </a:r>
          </a:p>
          <a:p>
            <a:pPr lvl="1"/>
            <a:r>
              <a:rPr lang="en-US" dirty="0"/>
              <a:t>Part time students ( ¼, ½, ¾ )</a:t>
            </a:r>
          </a:p>
          <a:p>
            <a:pPr lvl="1"/>
            <a:r>
              <a:rPr lang="en-US" dirty="0"/>
              <a:t>Proficient students</a:t>
            </a:r>
          </a:p>
          <a:p>
            <a:pPr lvl="1"/>
            <a:r>
              <a:rPr lang="en-US" dirty="0"/>
              <a:t>Special high school data</a:t>
            </a:r>
          </a:p>
          <a:p>
            <a:pPr lvl="2"/>
            <a:r>
              <a:rPr lang="en-US" dirty="0"/>
              <a:t>19-year old enrollment</a:t>
            </a:r>
          </a:p>
          <a:p>
            <a:pPr lvl="2"/>
            <a:r>
              <a:rPr lang="en-US" dirty="0"/>
              <a:t>Job Corps</a:t>
            </a:r>
          </a:p>
          <a:p>
            <a:pPr lvl="2"/>
            <a:r>
              <a:rPr lang="en-US" dirty="0"/>
              <a:t>Montana Youth </a:t>
            </a:r>
            <a:r>
              <a:rPr lang="en-US" dirty="0" err="1"/>
              <a:t>ChalleNGe</a:t>
            </a:r>
            <a:r>
              <a:rPr lang="en-US" dirty="0"/>
              <a:t> Academy</a:t>
            </a:r>
          </a:p>
          <a:p>
            <a:pPr lvl="2"/>
            <a:r>
              <a:rPr lang="en-US" dirty="0"/>
              <a:t>Early graduates</a:t>
            </a:r>
          </a:p>
        </p:txBody>
      </p:sp>
      <p:sp>
        <p:nvSpPr>
          <p:cNvPr id="5" name="Left Arrow 4"/>
          <p:cNvSpPr/>
          <p:nvPr/>
        </p:nvSpPr>
        <p:spPr>
          <a:xfrm>
            <a:off x="5486400" y="2286000"/>
            <a:ext cx="3352800" cy="1295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590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Aggregate hours of instruction for purposes of ANB counts</a:t>
            </a:r>
          </a:p>
        </p:txBody>
      </p:sp>
    </p:spTree>
    <p:extLst>
      <p:ext uri="{BB962C8B-B14F-4D97-AF65-F5344CB8AC3E}">
        <p14:creationId xmlns:p14="http://schemas.microsoft.com/office/powerpoint/2010/main" val="110347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Aggregate hours of instruction 20-9-311, MCA</a:t>
            </a:r>
          </a:p>
          <a:p>
            <a:r>
              <a:rPr lang="en-US" sz="2800" dirty="0"/>
              <a:t>Hours of pupil instruction for a course or program</a:t>
            </a:r>
          </a:p>
          <a:p>
            <a:r>
              <a:rPr lang="en-US" sz="2800" dirty="0"/>
              <a:t>Doesn’t include lunchtime or unstructured recess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11266"/>
              </p:ext>
            </p:extLst>
          </p:nvPr>
        </p:nvGraphicFramePr>
        <p:xfrm>
          <a:off x="685800" y="3276600"/>
          <a:ext cx="8001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for ANB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aggregate 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pupil instruction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Designation in AIM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&lt; 179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1/4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1/2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539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3/4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720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514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52209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16782" y="41148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400800" y="4648200"/>
            <a:ext cx="1295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083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62481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3/4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1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88887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54102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____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____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213764" y="41148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724400"/>
            <a:ext cx="1184564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95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044935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54102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3/4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10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attends two different school districts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One school is designated as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Other school(s) designated as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Total student count for ANB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cannot exceed 1.0 full time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between the two schools.</a:t>
            </a:r>
          </a:p>
          <a:p>
            <a:pPr marL="0" indent="0" algn="ctr">
              <a:buNone/>
            </a:pP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Advice:  contact the other school and coordinate the proper designation in AIM</a:t>
            </a:r>
          </a:p>
        </p:txBody>
      </p:sp>
    </p:spTree>
    <p:extLst>
      <p:ext uri="{BB962C8B-B14F-4D97-AF65-F5344CB8AC3E}">
        <p14:creationId xmlns:p14="http://schemas.microsoft.com/office/powerpoint/2010/main" val="3439628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  <a:r>
              <a:rPr lang="en-US" dirty="0"/>
              <a:t> – use </a:t>
            </a:r>
            <a:r>
              <a:rPr lang="en-US" i="1" dirty="0"/>
              <a:t>annualized aggregate hours as of the count date </a:t>
            </a:r>
            <a:r>
              <a:rPr lang="en-US" b="1" i="1" dirty="0"/>
              <a:t>for each school</a:t>
            </a:r>
            <a:r>
              <a:rPr lang="en-US" i="1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1038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41020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 A = </a:t>
            </a:r>
            <a:r>
              <a:rPr lang="en-US" sz="2800" b="1" dirty="0"/>
              <a:t>3/4 time </a:t>
            </a:r>
            <a:r>
              <a:rPr lang="en-US" sz="2800" dirty="0"/>
              <a:t>or  .75 (T)</a:t>
            </a:r>
            <a:endParaRPr lang="en-US" sz="2800" b="1" dirty="0"/>
          </a:p>
          <a:p>
            <a:r>
              <a:rPr lang="en-US" sz="2800" dirty="0"/>
              <a:t>School B = </a:t>
            </a:r>
            <a:r>
              <a:rPr lang="en-US" sz="2800" b="1" dirty="0"/>
              <a:t>1/2</a:t>
            </a:r>
            <a:r>
              <a:rPr lang="en-US" sz="2800" dirty="0"/>
              <a:t> </a:t>
            </a:r>
            <a:r>
              <a:rPr lang="en-US" sz="2800" b="1" dirty="0"/>
              <a:t>time</a:t>
            </a:r>
            <a:r>
              <a:rPr lang="en-US" sz="2800" dirty="0"/>
              <a:t> or </a:t>
            </a:r>
            <a:r>
              <a:rPr lang="en-US" sz="2800" b="1" u="sng" dirty="0"/>
              <a:t> </a:t>
            </a:r>
            <a:r>
              <a:rPr lang="en-US" sz="2800" u="sng" dirty="0"/>
              <a:t>.50</a:t>
            </a:r>
            <a:r>
              <a:rPr lang="en-US" sz="2800" dirty="0"/>
              <a:t> (H) </a:t>
            </a:r>
          </a:p>
          <a:p>
            <a:r>
              <a:rPr lang="en-US" sz="2800" dirty="0"/>
              <a:t>                                        1.25</a:t>
            </a:r>
            <a:endParaRPr lang="en-US" sz="2800" b="1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72200" y="45720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715000" y="6557665"/>
            <a:ext cx="2286000" cy="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616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 can do</a:t>
            </a:r>
          </a:p>
        </p:txBody>
      </p:sp>
    </p:spTree>
    <p:extLst>
      <p:ext uri="{BB962C8B-B14F-4D97-AF65-F5344CB8AC3E}">
        <p14:creationId xmlns:p14="http://schemas.microsoft.com/office/powerpoint/2010/main" val="2057098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Proficient Students </a:t>
            </a:r>
            <a:r>
              <a:rPr lang="en-US" dirty="0"/>
              <a:t>20-9-311(4)(d),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School may include in its ANB calculation a student enrolled in a program providing fewer than the required aggregate hours of instruction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has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“ . . .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demonstrated proficiency in the content ordinarily covered by the instruction as determined by the school board using district assessment.”</a:t>
            </a: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More information in </a:t>
            </a: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OPI Guidance</a:t>
            </a: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4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Student Enrollment Counts</a:t>
            </a:r>
            <a:endParaRPr lang="en" dirty="0"/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indent="0">
              <a:buClr>
                <a:schemeClr val="dk1"/>
              </a:buClr>
              <a:buSzPct val="43750"/>
              <a:buNone/>
            </a:pPr>
            <a:r>
              <a:rPr lang="en" dirty="0"/>
              <a:t>Agenda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Why?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Where?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</a:t>
            </a:r>
            <a:r>
              <a:rPr lang="en-US" dirty="0"/>
              <a:t>o/What</a:t>
            </a:r>
            <a:r>
              <a:rPr lang="en" dirty="0"/>
              <a:t>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When?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642597017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19 year olds </a:t>
            </a:r>
            <a:r>
              <a:rPr lang="en-US" dirty="0"/>
              <a:t>20-5-101,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reaches age 19 on or before September 10 of the current school year.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Include in enrollment count for the grade level the student is 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also appear in the “Other Enrollment” section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Do not include in part-time enrollment counts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Does not count toward ANB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(see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9 of Instructions)</a:t>
            </a:r>
            <a:endParaRPr lang="en-US" sz="28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45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Job Corp Program and MT Youth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ChalleNGe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Students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District must have </a:t>
            </a:r>
            <a:r>
              <a:rPr lang="en-US" sz="2800" dirty="0" err="1"/>
              <a:t>interlocal</a:t>
            </a:r>
            <a:r>
              <a:rPr lang="en-US" sz="2800" dirty="0"/>
              <a:t> agreement with JC or MTYC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Must be enrolled in district of residence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require approval of resident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meet graduation requirements of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taught by instructor with MT high school certification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reported by JC or MTYC to student’s resident school district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19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Early Graduates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20-9-313(6), MCA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Can apply for increased ANB under the following circumstances/requirements: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graduated from high school early, at the end of their 7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on October count date; but not enrolled on February count date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Completed graduation requirements at end of 1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 of the current school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age 19 on or before September 10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See page 11 of Enrollment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20687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373312"/>
            <a:ext cx="4040188" cy="446088"/>
          </a:xfrm>
        </p:spPr>
        <p:txBody>
          <a:bodyPr>
            <a:noAutofit/>
          </a:bodyPr>
          <a:lstStyle/>
          <a:p>
            <a:r>
              <a:rPr lang="en-US" sz="2800" dirty="0"/>
              <a:t>Half Time Program (KH)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26669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360 or more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count as ½ time for ANB purposes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73313"/>
            <a:ext cx="4041775" cy="446087"/>
          </a:xfrm>
        </p:spPr>
        <p:txBody>
          <a:bodyPr>
            <a:noAutofit/>
          </a:bodyPr>
          <a:lstStyle/>
          <a:p>
            <a:r>
              <a:rPr lang="en-US" sz="2800" dirty="0"/>
              <a:t>Full Time Program (KF)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2971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720 or more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receive 720 or more aggregate hours of pupil instruction to count as full time for ANB purposes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hlinkClick r:id="rId2"/>
              </a:rPr>
              <a:t>Kindergarten Students</a:t>
            </a:r>
            <a:r>
              <a:rPr lang="en-US" sz="3200" b="1" dirty="0">
                <a:hlinkClick r:id="rId3"/>
              </a:rPr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2651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066800"/>
            <a:ext cx="1295561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“10-day Rule”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enrolled student is absent 11 or more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consecutive days prior to and including the count day, DO NOT COUNT for purposes of ANB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Exceptions: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homebound students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ARM 10.20.102(8))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Extenuating circumstances for a student being absent beyond the 10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consecutive day prior to count date.  </a:t>
            </a:r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to OPI prior to the official count date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for approval to include the student in the enrollment count.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73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Enrollment End Dates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leaving your district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Request for records from the new school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Notice from parent or student or OPI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End date in AIM is the last day the student was present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 can be argued that the end date could be the date you received notice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are absent and you don’t know their status and haven’t received a notice of transfer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follow district policy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absent for 11 or more consecutive days up to and prior to count date, you still cannot count them for ANB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81200"/>
            <a:ext cx="1525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328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American Indian Students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Student Achievement Gap (SAG)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One of the General Fund funding components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# of American Indian students as of the fall enrollment count date drives the amount each district will receive for SAG in the ensuing year.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Run a “Students Imported from AIM in SAG” report and review it for accuracy.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Corrections must be submitted by </a:t>
            </a:r>
            <a:r>
              <a:rPr lang="en-US" sz="30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31, 2021.</a:t>
            </a:r>
          </a:p>
        </p:txBody>
      </p:sp>
    </p:spTree>
    <p:extLst>
      <p:ext uri="{BB962C8B-B14F-4D97-AF65-F5344CB8AC3E}">
        <p14:creationId xmlns:p14="http://schemas.microsoft.com/office/powerpoint/2010/main" val="3472992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150" y="2372811"/>
            <a:ext cx="3448050" cy="3342189"/>
          </a:xfrm>
        </p:spPr>
      </p:pic>
      <p:sp>
        <p:nvSpPr>
          <p:cNvPr id="5" name="TextBox 4"/>
          <p:cNvSpPr txBox="1"/>
          <p:nvPr/>
        </p:nvSpPr>
        <p:spPr>
          <a:xfrm>
            <a:off x="457200" y="1647140"/>
            <a:ext cx="48006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/>
              <a:t>IMPORTANT!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Enrollment counts submitted in MAEFAIRS must match supporting documentation.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Auditors are required to audit enrollment counts and report any differences.  </a:t>
            </a:r>
          </a:p>
        </p:txBody>
      </p:sp>
    </p:spTree>
    <p:extLst>
      <p:ext uri="{BB962C8B-B14F-4D97-AF65-F5344CB8AC3E}">
        <p14:creationId xmlns:p14="http://schemas.microsoft.com/office/powerpoint/2010/main" val="1220654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How</a:t>
            </a:r>
            <a:r>
              <a:rPr lang="en-US" b="1" dirty="0"/>
              <a:t>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AIM data must be correct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AIM User Guides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dates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pupil instruction codes</a:t>
            </a:r>
          </a:p>
          <a:p>
            <a:pPr marL="1257300" lvl="2" indent="-457200">
              <a:buFont typeface="Courier New" panose="02070309020205020404" pitchFamily="49" charset="0"/>
              <a:buChar char="o"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rimary; </a:t>
            </a: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econdary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Kindergarten codes: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 applicable checkboxes and codes</a:t>
            </a:r>
          </a:p>
        </p:txBody>
      </p:sp>
    </p:spTree>
    <p:extLst>
      <p:ext uri="{BB962C8B-B14F-4D97-AF65-F5344CB8AC3E}">
        <p14:creationId xmlns:p14="http://schemas.microsoft.com/office/powerpoint/2010/main" val="2627224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How</a:t>
            </a:r>
            <a:r>
              <a:rPr lang="en-US" b="1" dirty="0"/>
              <a:t>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MAEFAIRS/AIM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Instructions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pages 8 – 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Print blank forms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Import Student Count for ANB Data from AIM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Run MAEFAIRS Student Count for ANB Reports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School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not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Imported from AIM in SAG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6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</a:t>
            </a:r>
            <a:r>
              <a:rPr lang="en-US" dirty="0"/>
              <a:t> do an enrollment 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Staffing</a:t>
            </a:r>
          </a:p>
          <a:p>
            <a:r>
              <a:rPr lang="en-US" dirty="0"/>
              <a:t>Facility needs</a:t>
            </a:r>
          </a:p>
          <a:p>
            <a:r>
              <a:rPr lang="en-US" dirty="0" err="1"/>
              <a:t>Texbooks</a:t>
            </a:r>
            <a:r>
              <a:rPr lang="en-US" dirty="0"/>
              <a:t>, supplies, etc.</a:t>
            </a:r>
          </a:p>
          <a:p>
            <a:r>
              <a:rPr lang="en-US" dirty="0"/>
              <a:t>Rates of achievement, graduation, etc.</a:t>
            </a:r>
          </a:p>
          <a:p>
            <a:r>
              <a:rPr lang="en-US" dirty="0"/>
              <a:t>Accreditation standards</a:t>
            </a:r>
          </a:p>
          <a:p>
            <a:r>
              <a:rPr lang="en-US" dirty="0"/>
              <a:t>Budgets and Funding</a:t>
            </a:r>
          </a:p>
          <a:p>
            <a:pPr lvl="1"/>
            <a:r>
              <a:rPr lang="en-US" b="1" i="1" dirty="0">
                <a:solidFill>
                  <a:srgbClr val="002060"/>
                </a:solidFill>
              </a:rPr>
              <a:t>Calculate ANB (</a:t>
            </a:r>
            <a:r>
              <a:rPr lang="en-US" b="1" i="1" u="sng" dirty="0">
                <a:solidFill>
                  <a:srgbClr val="002060"/>
                </a:solidFill>
              </a:rPr>
              <a:t>A</a:t>
            </a:r>
            <a:r>
              <a:rPr lang="en-US" b="1" i="1" dirty="0">
                <a:solidFill>
                  <a:srgbClr val="002060"/>
                </a:solidFill>
              </a:rPr>
              <a:t>verage </a:t>
            </a:r>
            <a:r>
              <a:rPr lang="en-US" b="1" i="1" u="sng" dirty="0">
                <a:solidFill>
                  <a:srgbClr val="002060"/>
                </a:solidFill>
              </a:rPr>
              <a:t>N</a:t>
            </a:r>
            <a:r>
              <a:rPr lang="en-US" b="1" i="1" dirty="0">
                <a:solidFill>
                  <a:srgbClr val="002060"/>
                </a:solidFill>
              </a:rPr>
              <a:t>umber </a:t>
            </a:r>
            <a:r>
              <a:rPr lang="en-US" b="1" i="1" u="sng" dirty="0">
                <a:solidFill>
                  <a:srgbClr val="002060"/>
                </a:solidFill>
              </a:rPr>
              <a:t>B</a:t>
            </a:r>
            <a:r>
              <a:rPr lang="en-US" b="1" i="1" dirty="0">
                <a:solidFill>
                  <a:srgbClr val="002060"/>
                </a:solidFill>
              </a:rPr>
              <a:t>elonging)</a:t>
            </a:r>
          </a:p>
          <a:p>
            <a:pPr lvl="1"/>
            <a:r>
              <a:rPr lang="en-US" dirty="0"/>
              <a:t>Student Child Count for IDEA Part-B funding</a:t>
            </a:r>
          </a:p>
        </p:txBody>
      </p:sp>
    </p:spTree>
    <p:extLst>
      <p:ext uri="{BB962C8B-B14F-4D97-AF65-F5344CB8AC3E}">
        <p14:creationId xmlns:p14="http://schemas.microsoft.com/office/powerpoint/2010/main" val="2187644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How</a:t>
            </a:r>
            <a:r>
              <a:rPr lang="en-US" b="1" dirty="0"/>
              <a:t>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Review for accuracy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Make corrections in AIM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Re-import from AIM to MAEFAIRS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Re-run Student Count for ANB Reports</a:t>
            </a:r>
          </a:p>
          <a:p>
            <a:pPr marL="40005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Review and repeat as necessary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7. Run final reports and submit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038600"/>
            <a:ext cx="2000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8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2824133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/>
              <a:t>divided by 2</a:t>
            </a:r>
            <a:endParaRPr lang="en-US" sz="2600" b="1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/>
              <a:t>180 + PIR Days</a:t>
            </a:r>
            <a:r>
              <a:rPr lang="en-US" sz="2600" dirty="0">
                <a:solidFill>
                  <a:srgbClr val="FF0000"/>
                </a:solidFill>
              </a:rPr>
              <a:t>*</a:t>
            </a:r>
            <a:r>
              <a:rPr lang="en-US" sz="2600" u="sng" dirty="0"/>
              <a:t> </a:t>
            </a:r>
            <a:r>
              <a:rPr lang="en-US" sz="2600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1" y="5631359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*</a:t>
            </a:r>
            <a:r>
              <a:rPr lang="en-US" sz="2200" dirty="0"/>
              <a:t>PIR Days are “pupil instruction related” days for teacher in-service training and recordkeeping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219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2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3119973"/>
            <a:ext cx="584791" cy="18977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91299" y="2133600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150</a:t>
            </a:r>
          </a:p>
          <a:p>
            <a:r>
              <a:rPr lang="en-US" sz="2000" dirty="0"/>
              <a:t>Feb count = 166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(150 + 166)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dirty="0"/>
              <a:t>=  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48500" y="43434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4506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Enrollment counts in the current fiscal year generate ANB numbers used for the ensuing year’s general fund budget calculations: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October 4, 2021 count</a:t>
            </a:r>
          </a:p>
          <a:p>
            <a:pPr marL="0" indent="0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 7, 2022 count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A8D8146-D9CF-4848-A2C4-B92722EE033B}"/>
              </a:ext>
            </a:extLst>
          </p:cNvPr>
          <p:cNvSpPr/>
          <p:nvPr/>
        </p:nvSpPr>
        <p:spPr>
          <a:xfrm>
            <a:off x="5334000" y="3886200"/>
            <a:ext cx="2971800" cy="1371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0EBC31-100A-4618-A94B-9AEF46580B72}"/>
              </a:ext>
            </a:extLst>
          </p:cNvPr>
          <p:cNvCxnSpPr>
            <a:cxnSpLocks/>
          </p:cNvCxnSpPr>
          <p:nvPr/>
        </p:nvCxnSpPr>
        <p:spPr>
          <a:xfrm>
            <a:off x="4191000" y="4038600"/>
            <a:ext cx="1066800" cy="457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96BB676-83C7-4C1D-B27F-D9B52285BE02}"/>
              </a:ext>
            </a:extLst>
          </p:cNvPr>
          <p:cNvCxnSpPr>
            <a:cxnSpLocks/>
          </p:cNvCxnSpPr>
          <p:nvPr/>
        </p:nvCxnSpPr>
        <p:spPr>
          <a:xfrm flipV="1">
            <a:off x="4343400" y="4572001"/>
            <a:ext cx="914400" cy="4969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41C973-FE7C-4ACC-B369-66650E44E281}"/>
              </a:ext>
            </a:extLst>
          </p:cNvPr>
          <p:cNvSpPr txBox="1"/>
          <p:nvPr/>
        </p:nvSpPr>
        <p:spPr>
          <a:xfrm>
            <a:off x="5562600" y="41148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FY2023 General Fund Budget</a:t>
            </a:r>
          </a:p>
        </p:txBody>
      </p:sp>
    </p:spTree>
    <p:extLst>
      <p:ext uri="{BB962C8B-B14F-4D97-AF65-F5344CB8AC3E}">
        <p14:creationId xmlns:p14="http://schemas.microsoft.com/office/powerpoint/2010/main" val="144253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ANB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generates the greatest maximum general fund budget</a:t>
            </a:r>
            <a:r>
              <a:rPr lang="en-US" sz="2800" dirty="0"/>
              <a:t>: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Year ANB (CY ANB)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for the budget unit for the ensuing school year (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FY2023 ANB is based on FY2022 enrollment counts)</a:t>
            </a: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3-Year Average ANB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current year ANB to the current ANB for the previous two school fiscal years and divide by 3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(FY2023 ANB is the average of FY2023, FY2022 and FY2021)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1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914400"/>
            <a:ext cx="5638800" cy="1524000"/>
          </a:xfrm>
          <a:prstGeom prst="roundRect">
            <a:avLst/>
          </a:prstGeom>
          <a:solidFill>
            <a:srgbClr val="DAA1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DISTRICT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School, Infinite Campus DE, others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maintained by building secretaries or other staff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00200" y="2590799"/>
            <a:ext cx="5638800" cy="1828801"/>
          </a:xfrm>
          <a:prstGeom prst="roundRect">
            <a:avLst/>
          </a:prstGeom>
          <a:solidFill>
            <a:srgbClr val="FF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OPI - AIM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chievement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 data collection using Infinite Campus 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Districts upload enrollment, attendance and demographic information for each student into AIM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95600" y="4572000"/>
            <a:ext cx="5638800" cy="1981200"/>
          </a:xfrm>
          <a:prstGeom prst="roundRect">
            <a:avLst/>
          </a:prstGeom>
          <a:solidFill>
            <a:srgbClr val="FFCC00"/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OPI - MAEFAIRS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utomated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inancial and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ccounting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nformation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eporting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ystem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imports certain data from AIM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generates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Count for ANB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budgeting and funding purposes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286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 does the info come from?</a:t>
            </a:r>
          </a:p>
        </p:txBody>
      </p:sp>
    </p:spTree>
    <p:extLst>
      <p:ext uri="{BB962C8B-B14F-4D97-AF65-F5344CB8AC3E}">
        <p14:creationId xmlns:p14="http://schemas.microsoft.com/office/powerpoint/2010/main" val="23168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291796"/>
              </p:ext>
            </p:extLst>
          </p:nvPr>
        </p:nvGraphicFramePr>
        <p:xfrm>
          <a:off x="533400" y="355605"/>
          <a:ext cx="8077199" cy="612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DATA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MAEFAIRS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Enrollment Count by Grade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Part Time Enrollment Data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19 Year Old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Job Corps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Youth </a:t>
                      </a:r>
                      <a:r>
                        <a:rPr lang="en-US" dirty="0" err="1"/>
                        <a:t>ChalleNGe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Digital Academy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Early Graduation (spring</a:t>
                      </a:r>
                      <a:r>
                        <a:rPr lang="en-US" baseline="0" dirty="0"/>
                        <a:t> only)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Pre‐Kindergarten Enrollments (Special Education)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Kindergarten Enrollments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Exclude from Fall &amp; Spring ANB count – 10 day rule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American Indian Students (SAG payment) fall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Aggregate Hours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Attendance</a:t>
                      </a:r>
                      <a:r>
                        <a:rPr lang="en-US" baseline="0" dirty="0"/>
                        <a:t> on count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Program participation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92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Who/What</a:t>
            </a:r>
            <a:r>
              <a:rPr lang="en-US" i="1" dirty="0"/>
              <a:t> </a:t>
            </a:r>
            <a:r>
              <a:rPr lang="en-US" dirty="0"/>
              <a:t>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included in the MAEFAIRS Student Count for ANB, students must: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enrolled on the count date</a:t>
            </a:r>
          </a:p>
          <a:p>
            <a:pPr lvl="2"/>
            <a:r>
              <a:rPr lang="en-US" dirty="0"/>
              <a:t>October 4, 2021</a:t>
            </a:r>
          </a:p>
          <a:p>
            <a:pPr lvl="2"/>
            <a:r>
              <a:rPr lang="en-US" dirty="0"/>
              <a:t>February 7, 2022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aggregate hours marked (N, Q, H, T, or F)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 service type of Primary or Secondary for grades K-12 in AIM</a:t>
            </a:r>
          </a:p>
        </p:txBody>
      </p:sp>
    </p:spTree>
    <p:extLst>
      <p:ext uri="{BB962C8B-B14F-4D97-AF65-F5344CB8AC3E}">
        <p14:creationId xmlns:p14="http://schemas.microsoft.com/office/powerpoint/2010/main" val="331264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0DF7A7-0C53-45CF-905B-B35E8E095D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B6B903-ECB4-46AA-B45C-B319CD14E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11AA0C-6A25-45BE-BA81-946920B2B180}">
  <ds:schemaRefs>
    <ds:schemaRef ds:uri="http://purl.org/dc/terms/"/>
    <ds:schemaRef ds:uri="http://purl.org/dc/elements/1.1/"/>
    <ds:schemaRef ds:uri="http://schemas.microsoft.com/office/2006/documentManagement/types"/>
    <ds:schemaRef ds:uri="1a2c92fb-0e4d-46c0-85d8-24e83fa38f28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1898</Words>
  <Application>Microsoft Office PowerPoint</Application>
  <PresentationFormat>On-screen Show (4:3)</PresentationFormat>
  <Paragraphs>386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Tahoma</vt:lpstr>
      <vt:lpstr>Wingdings</vt:lpstr>
      <vt:lpstr>Office Theme</vt:lpstr>
      <vt:lpstr>Student Enrollment Counts</vt:lpstr>
      <vt:lpstr>Student Enrollment Counts</vt:lpstr>
      <vt:lpstr>Why do an enrollment count?</vt:lpstr>
      <vt:lpstr>General Fund - ANB</vt:lpstr>
      <vt:lpstr>General Fund - ANB</vt:lpstr>
      <vt:lpstr>General Fund - ANB</vt:lpstr>
      <vt:lpstr>PowerPoint Presentation</vt:lpstr>
      <vt:lpstr>PowerPoint Presentation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Who/What are we counting?</vt:lpstr>
      <vt:lpstr>General Fund - ANB</vt:lpstr>
      <vt:lpstr>How do we submit enrollment counts?</vt:lpstr>
      <vt:lpstr>How do we submit enrollment counts?</vt:lpstr>
      <vt:lpstr>How do we submit enrollment counts?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</dc:creator>
  <cp:lastModifiedBy> </cp:lastModifiedBy>
  <cp:revision>78</cp:revision>
  <dcterms:created xsi:type="dcterms:W3CDTF">2018-09-21T18:55:30Z</dcterms:created>
  <dcterms:modified xsi:type="dcterms:W3CDTF">2021-09-14T17:30:20Z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