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301" r:id="rId10"/>
    <p:sldId id="299" r:id="rId11"/>
    <p:sldId id="268" r:id="rId12"/>
    <p:sldId id="264" r:id="rId13"/>
    <p:sldId id="265" r:id="rId14"/>
    <p:sldId id="263" r:id="rId15"/>
    <p:sldId id="266" r:id="rId16"/>
    <p:sldId id="262" r:id="rId17"/>
    <p:sldId id="267" r:id="rId18"/>
    <p:sldId id="270" r:id="rId19"/>
    <p:sldId id="300" r:id="rId20"/>
    <p:sldId id="271" r:id="rId21"/>
    <p:sldId id="272" r:id="rId22"/>
    <p:sldId id="291" r:id="rId23"/>
    <p:sldId id="273" r:id="rId24"/>
    <p:sldId id="274" r:id="rId25"/>
    <p:sldId id="292" r:id="rId26"/>
    <p:sldId id="293" r:id="rId27"/>
    <p:sldId id="276" r:id="rId28"/>
    <p:sldId id="277" r:id="rId29"/>
    <p:sldId id="341" r:id="rId30"/>
    <p:sldId id="342" r:id="rId31"/>
    <p:sldId id="302" r:id="rId32"/>
    <p:sldId id="303" r:id="rId33"/>
    <p:sldId id="304" r:id="rId34"/>
    <p:sldId id="311" r:id="rId35"/>
    <p:sldId id="305" r:id="rId36"/>
    <p:sldId id="306" r:id="rId37"/>
    <p:sldId id="307" r:id="rId38"/>
    <p:sldId id="308" r:id="rId39"/>
    <p:sldId id="309" r:id="rId40"/>
    <p:sldId id="310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6" r:id="rId62"/>
    <p:sldId id="337" r:id="rId63"/>
    <p:sldId id="338" r:id="rId64"/>
    <p:sldId id="339" r:id="rId65"/>
    <p:sldId id="340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b5d796b8-faf8-45bc-8977-c0a3a7f8afae" providerId="ADAL" clId="{9A41D46B-7C08-43C0-8322-ADF95764105E}"/>
    <pc:docChg chg="addSld modSld">
      <pc:chgData name=" " userId="b5d796b8-faf8-45bc-8977-c0a3a7f8afae" providerId="ADAL" clId="{9A41D46B-7C08-43C0-8322-ADF95764105E}" dt="2021-09-17T20:57:49.766" v="0"/>
      <pc:docMkLst>
        <pc:docMk/>
      </pc:docMkLst>
      <pc:sldChg chg="add">
        <pc:chgData name=" " userId="b5d796b8-faf8-45bc-8977-c0a3a7f8afae" providerId="ADAL" clId="{9A41D46B-7C08-43C0-8322-ADF95764105E}" dt="2021-09-17T20:57:49.766" v="0"/>
        <pc:sldMkLst>
          <pc:docMk/>
          <pc:sldMk cId="1350437538" sldId="318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3530296064" sldId="319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713892804" sldId="320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3813777866" sldId="321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3084783543" sldId="322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2384565412" sldId="323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2566147028" sldId="324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3132375536" sldId="325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3007707778" sldId="326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1958254087" sldId="327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4091438050" sldId="328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711926442" sldId="329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2813727820" sldId="330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2034815397" sldId="331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4222451948" sldId="332"/>
        </pc:sldMkLst>
      </pc:sldChg>
      <pc:sldChg chg="add">
        <pc:chgData name=" " userId="b5d796b8-faf8-45bc-8977-c0a3a7f8afae" providerId="ADAL" clId="{9A41D46B-7C08-43C0-8322-ADF95764105E}" dt="2021-09-17T20:57:49.766" v="0"/>
        <pc:sldMkLst>
          <pc:docMk/>
          <pc:sldMk cId="2074509465" sldId="333"/>
        </pc:sldMkLst>
      </pc:sldChg>
    </pc:docChg>
  </pc:docChgLst>
  <pc:docChgLst>
    <pc:chgData name=" " userId="b5d796b8-faf8-45bc-8977-c0a3a7f8afae" providerId="ADAL" clId="{453E7D3A-9B47-4580-B480-503E28943D76}"/>
    <pc:docChg chg="modSld">
      <pc:chgData name=" " userId="b5d796b8-faf8-45bc-8977-c0a3a7f8afae" providerId="ADAL" clId="{453E7D3A-9B47-4580-B480-503E28943D76}" dt="2021-10-25T23:21:12.957" v="15" actId="12385"/>
      <pc:docMkLst>
        <pc:docMk/>
      </pc:docMkLst>
      <pc:sldChg chg="modSp">
        <pc:chgData name=" " userId="b5d796b8-faf8-45bc-8977-c0a3a7f8afae" providerId="ADAL" clId="{453E7D3A-9B47-4580-B480-503E28943D76}" dt="2021-10-25T23:19:03.778" v="0" actId="12385"/>
        <pc:sldMkLst>
          <pc:docMk/>
          <pc:sldMk cId="1350437538" sldId="318"/>
        </pc:sldMkLst>
        <pc:graphicFrameChg chg="mod">
          <ac:chgData name=" " userId="b5d796b8-faf8-45bc-8977-c0a3a7f8afae" providerId="ADAL" clId="{453E7D3A-9B47-4580-B480-503E28943D76}" dt="2021-10-25T23:19:03.778" v="0" actId="12385"/>
          <ac:graphicFrameMkLst>
            <pc:docMk/>
            <pc:sldMk cId="1350437538" sldId="318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19:12.499" v="1" actId="12385"/>
        <pc:sldMkLst>
          <pc:docMk/>
          <pc:sldMk cId="3530296064" sldId="319"/>
        </pc:sldMkLst>
        <pc:graphicFrameChg chg="mod">
          <ac:chgData name=" " userId="b5d796b8-faf8-45bc-8977-c0a3a7f8afae" providerId="ADAL" clId="{453E7D3A-9B47-4580-B480-503E28943D76}" dt="2021-10-25T23:19:12.499" v="1" actId="12385"/>
          <ac:graphicFrameMkLst>
            <pc:docMk/>
            <pc:sldMk cId="3530296064" sldId="319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19:29.098" v="2" actId="12385"/>
        <pc:sldMkLst>
          <pc:docMk/>
          <pc:sldMk cId="713892804" sldId="320"/>
        </pc:sldMkLst>
        <pc:graphicFrameChg chg="mod">
          <ac:chgData name=" " userId="b5d796b8-faf8-45bc-8977-c0a3a7f8afae" providerId="ADAL" clId="{453E7D3A-9B47-4580-B480-503E28943D76}" dt="2021-10-25T23:19:29.098" v="2" actId="12385"/>
          <ac:graphicFrameMkLst>
            <pc:docMk/>
            <pc:sldMk cId="713892804" sldId="320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19:35.581" v="3" actId="12385"/>
        <pc:sldMkLst>
          <pc:docMk/>
          <pc:sldMk cId="3813777866" sldId="321"/>
        </pc:sldMkLst>
        <pc:graphicFrameChg chg="mod">
          <ac:chgData name=" " userId="b5d796b8-faf8-45bc-8977-c0a3a7f8afae" providerId="ADAL" clId="{453E7D3A-9B47-4580-B480-503E28943D76}" dt="2021-10-25T23:19:35.581" v="3" actId="12385"/>
          <ac:graphicFrameMkLst>
            <pc:docMk/>
            <pc:sldMk cId="3813777866" sldId="321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19:47.089" v="4" actId="12385"/>
        <pc:sldMkLst>
          <pc:docMk/>
          <pc:sldMk cId="3084783543" sldId="322"/>
        </pc:sldMkLst>
        <pc:graphicFrameChg chg="mod">
          <ac:chgData name=" " userId="b5d796b8-faf8-45bc-8977-c0a3a7f8afae" providerId="ADAL" clId="{453E7D3A-9B47-4580-B480-503E28943D76}" dt="2021-10-25T23:19:47.089" v="4" actId="12385"/>
          <ac:graphicFrameMkLst>
            <pc:docMk/>
            <pc:sldMk cId="3084783543" sldId="322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04.579" v="5" actId="12385"/>
        <pc:sldMkLst>
          <pc:docMk/>
          <pc:sldMk cId="2384565412" sldId="323"/>
        </pc:sldMkLst>
        <pc:graphicFrameChg chg="mod">
          <ac:chgData name=" " userId="b5d796b8-faf8-45bc-8977-c0a3a7f8afae" providerId="ADAL" clId="{453E7D3A-9B47-4580-B480-503E28943D76}" dt="2021-10-25T23:20:04.579" v="5" actId="12385"/>
          <ac:graphicFrameMkLst>
            <pc:docMk/>
            <pc:sldMk cId="2384565412" sldId="323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11.168" v="6" actId="12385"/>
        <pc:sldMkLst>
          <pc:docMk/>
          <pc:sldMk cId="2566147028" sldId="324"/>
        </pc:sldMkLst>
        <pc:graphicFrameChg chg="mod">
          <ac:chgData name=" " userId="b5d796b8-faf8-45bc-8977-c0a3a7f8afae" providerId="ADAL" clId="{453E7D3A-9B47-4580-B480-503E28943D76}" dt="2021-10-25T23:20:11.168" v="6" actId="12385"/>
          <ac:graphicFrameMkLst>
            <pc:docMk/>
            <pc:sldMk cId="2566147028" sldId="324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24.559" v="7" actId="12385"/>
        <pc:sldMkLst>
          <pc:docMk/>
          <pc:sldMk cId="3132375536" sldId="325"/>
        </pc:sldMkLst>
        <pc:graphicFrameChg chg="mod">
          <ac:chgData name=" " userId="b5d796b8-faf8-45bc-8977-c0a3a7f8afae" providerId="ADAL" clId="{453E7D3A-9B47-4580-B480-503E28943D76}" dt="2021-10-25T23:20:24.559" v="7" actId="12385"/>
          <ac:graphicFrameMkLst>
            <pc:docMk/>
            <pc:sldMk cId="3132375536" sldId="325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36.013" v="8" actId="12385"/>
        <pc:sldMkLst>
          <pc:docMk/>
          <pc:sldMk cId="3007707778" sldId="326"/>
        </pc:sldMkLst>
        <pc:graphicFrameChg chg="mod">
          <ac:chgData name=" " userId="b5d796b8-faf8-45bc-8977-c0a3a7f8afae" providerId="ADAL" clId="{453E7D3A-9B47-4580-B480-503E28943D76}" dt="2021-10-25T23:20:36.013" v="8" actId="12385"/>
          <ac:graphicFrameMkLst>
            <pc:docMk/>
            <pc:sldMk cId="3007707778" sldId="326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40.650" v="9" actId="12385"/>
        <pc:sldMkLst>
          <pc:docMk/>
          <pc:sldMk cId="1958254087" sldId="327"/>
        </pc:sldMkLst>
        <pc:graphicFrameChg chg="mod">
          <ac:chgData name=" " userId="b5d796b8-faf8-45bc-8977-c0a3a7f8afae" providerId="ADAL" clId="{453E7D3A-9B47-4580-B480-503E28943D76}" dt="2021-10-25T23:20:40.650" v="9" actId="12385"/>
          <ac:graphicFrameMkLst>
            <pc:docMk/>
            <pc:sldMk cId="1958254087" sldId="327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43.605" v="10" actId="12385"/>
        <pc:sldMkLst>
          <pc:docMk/>
          <pc:sldMk cId="4091438050" sldId="328"/>
        </pc:sldMkLst>
        <pc:graphicFrameChg chg="mod">
          <ac:chgData name=" " userId="b5d796b8-faf8-45bc-8977-c0a3a7f8afae" providerId="ADAL" clId="{453E7D3A-9B47-4580-B480-503E28943D76}" dt="2021-10-25T23:20:43.605" v="10" actId="12385"/>
          <ac:graphicFrameMkLst>
            <pc:docMk/>
            <pc:sldMk cId="4091438050" sldId="328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46.315" v="11" actId="12385"/>
        <pc:sldMkLst>
          <pc:docMk/>
          <pc:sldMk cId="711926442" sldId="329"/>
        </pc:sldMkLst>
        <pc:graphicFrameChg chg="mod">
          <ac:chgData name=" " userId="b5d796b8-faf8-45bc-8977-c0a3a7f8afae" providerId="ADAL" clId="{453E7D3A-9B47-4580-B480-503E28943D76}" dt="2021-10-25T23:20:46.315" v="11" actId="12385"/>
          <ac:graphicFrameMkLst>
            <pc:docMk/>
            <pc:sldMk cId="711926442" sldId="329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54.801" v="12" actId="12385"/>
        <pc:sldMkLst>
          <pc:docMk/>
          <pc:sldMk cId="2813727820" sldId="330"/>
        </pc:sldMkLst>
        <pc:graphicFrameChg chg="mod">
          <ac:chgData name=" " userId="b5d796b8-faf8-45bc-8977-c0a3a7f8afae" providerId="ADAL" clId="{453E7D3A-9B47-4580-B480-503E28943D76}" dt="2021-10-25T23:20:54.801" v="12" actId="12385"/>
          <ac:graphicFrameMkLst>
            <pc:docMk/>
            <pc:sldMk cId="2813727820" sldId="330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0:58.447" v="13" actId="12385"/>
        <pc:sldMkLst>
          <pc:docMk/>
          <pc:sldMk cId="2034815397" sldId="331"/>
        </pc:sldMkLst>
        <pc:graphicFrameChg chg="mod">
          <ac:chgData name=" " userId="b5d796b8-faf8-45bc-8977-c0a3a7f8afae" providerId="ADAL" clId="{453E7D3A-9B47-4580-B480-503E28943D76}" dt="2021-10-25T23:20:58.447" v="13" actId="12385"/>
          <ac:graphicFrameMkLst>
            <pc:docMk/>
            <pc:sldMk cId="2034815397" sldId="331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1:01.805" v="14" actId="12385"/>
        <pc:sldMkLst>
          <pc:docMk/>
          <pc:sldMk cId="4222451948" sldId="332"/>
        </pc:sldMkLst>
        <pc:graphicFrameChg chg="mod">
          <ac:chgData name=" " userId="b5d796b8-faf8-45bc-8977-c0a3a7f8afae" providerId="ADAL" clId="{453E7D3A-9B47-4580-B480-503E28943D76}" dt="2021-10-25T23:21:01.805" v="14" actId="12385"/>
          <ac:graphicFrameMkLst>
            <pc:docMk/>
            <pc:sldMk cId="4222451948" sldId="332"/>
            <ac:graphicFrameMk id="4" creationId="{8BACF027-E25B-43EE-BF55-6397E23CDDA0}"/>
          </ac:graphicFrameMkLst>
        </pc:graphicFrameChg>
      </pc:sldChg>
      <pc:sldChg chg="modSp">
        <pc:chgData name=" " userId="b5d796b8-faf8-45bc-8977-c0a3a7f8afae" providerId="ADAL" clId="{453E7D3A-9B47-4580-B480-503E28943D76}" dt="2021-10-25T23:21:12.957" v="15" actId="12385"/>
        <pc:sldMkLst>
          <pc:docMk/>
          <pc:sldMk cId="2074509465" sldId="333"/>
        </pc:sldMkLst>
        <pc:graphicFrameChg chg="mod">
          <ac:chgData name=" " userId="b5d796b8-faf8-45bc-8977-c0a3a7f8afae" providerId="ADAL" clId="{453E7D3A-9B47-4580-B480-503E28943D76}" dt="2021-10-25T23:21:12.957" v="15" actId="12385"/>
          <ac:graphicFrameMkLst>
            <pc:docMk/>
            <pc:sldMk cId="2074509465" sldId="333"/>
            <ac:graphicFrameMk id="4" creationId="{8BACF027-E25B-43EE-BF55-6397E23CDDA0}"/>
          </ac:graphicFrameMkLst>
        </pc:graphicFrameChg>
      </pc:sldChg>
    </pc:docChg>
  </pc:docChgLst>
  <pc:docChgLst>
    <pc:chgData name=" " userId="b5d796b8-faf8-45bc-8977-c0a3a7f8afae" providerId="ADAL" clId="{82CA1939-BF6B-4CB6-99D1-A7C8069CD610}"/>
    <pc:docChg chg="undo custSel addSld delSld modSld">
      <pc:chgData name=" " userId="b5d796b8-faf8-45bc-8977-c0a3a7f8afae" providerId="ADAL" clId="{82CA1939-BF6B-4CB6-99D1-A7C8069CD610}" dt="2021-09-17T20:51:59.940" v="345" actId="20577"/>
      <pc:docMkLst>
        <pc:docMk/>
      </pc:docMkLst>
      <pc:sldChg chg="del">
        <pc:chgData name=" " userId="b5d796b8-faf8-45bc-8977-c0a3a7f8afae" providerId="ADAL" clId="{82CA1939-BF6B-4CB6-99D1-A7C8069CD610}" dt="2021-09-17T20:41:00.035" v="0" actId="2696"/>
        <pc:sldMkLst>
          <pc:docMk/>
          <pc:sldMk cId="1350437538" sldId="318"/>
        </pc:sldMkLst>
      </pc:sldChg>
      <pc:sldChg chg="del">
        <pc:chgData name=" " userId="b5d796b8-faf8-45bc-8977-c0a3a7f8afae" providerId="ADAL" clId="{82CA1939-BF6B-4CB6-99D1-A7C8069CD610}" dt="2021-09-17T20:41:00.050" v="1" actId="2696"/>
        <pc:sldMkLst>
          <pc:docMk/>
          <pc:sldMk cId="3530296064" sldId="319"/>
        </pc:sldMkLst>
      </pc:sldChg>
      <pc:sldChg chg="del">
        <pc:chgData name=" " userId="b5d796b8-faf8-45bc-8977-c0a3a7f8afae" providerId="ADAL" clId="{82CA1939-BF6B-4CB6-99D1-A7C8069CD610}" dt="2021-09-17T20:41:00.065" v="2" actId="2696"/>
        <pc:sldMkLst>
          <pc:docMk/>
          <pc:sldMk cId="713892804" sldId="320"/>
        </pc:sldMkLst>
      </pc:sldChg>
      <pc:sldChg chg="del">
        <pc:chgData name=" " userId="b5d796b8-faf8-45bc-8977-c0a3a7f8afae" providerId="ADAL" clId="{82CA1939-BF6B-4CB6-99D1-A7C8069CD610}" dt="2021-09-17T20:41:00.082" v="3" actId="2696"/>
        <pc:sldMkLst>
          <pc:docMk/>
          <pc:sldMk cId="3813777866" sldId="321"/>
        </pc:sldMkLst>
      </pc:sldChg>
      <pc:sldChg chg="del">
        <pc:chgData name=" " userId="b5d796b8-faf8-45bc-8977-c0a3a7f8afae" providerId="ADAL" clId="{82CA1939-BF6B-4CB6-99D1-A7C8069CD610}" dt="2021-09-17T20:41:00.098" v="4" actId="2696"/>
        <pc:sldMkLst>
          <pc:docMk/>
          <pc:sldMk cId="3084783543" sldId="322"/>
        </pc:sldMkLst>
      </pc:sldChg>
      <pc:sldChg chg="del">
        <pc:chgData name=" " userId="b5d796b8-faf8-45bc-8977-c0a3a7f8afae" providerId="ADAL" clId="{82CA1939-BF6B-4CB6-99D1-A7C8069CD610}" dt="2021-09-17T20:41:00.114" v="5" actId="2696"/>
        <pc:sldMkLst>
          <pc:docMk/>
          <pc:sldMk cId="2384565412" sldId="323"/>
        </pc:sldMkLst>
      </pc:sldChg>
      <pc:sldChg chg="del">
        <pc:chgData name=" " userId="b5d796b8-faf8-45bc-8977-c0a3a7f8afae" providerId="ADAL" clId="{82CA1939-BF6B-4CB6-99D1-A7C8069CD610}" dt="2021-09-17T20:41:00.129" v="6" actId="2696"/>
        <pc:sldMkLst>
          <pc:docMk/>
          <pc:sldMk cId="2566147028" sldId="324"/>
        </pc:sldMkLst>
      </pc:sldChg>
      <pc:sldChg chg="del">
        <pc:chgData name=" " userId="b5d796b8-faf8-45bc-8977-c0a3a7f8afae" providerId="ADAL" clId="{82CA1939-BF6B-4CB6-99D1-A7C8069CD610}" dt="2021-09-17T20:41:00.142" v="7" actId="2696"/>
        <pc:sldMkLst>
          <pc:docMk/>
          <pc:sldMk cId="3132375536" sldId="325"/>
        </pc:sldMkLst>
      </pc:sldChg>
      <pc:sldChg chg="del">
        <pc:chgData name=" " userId="b5d796b8-faf8-45bc-8977-c0a3a7f8afae" providerId="ADAL" clId="{82CA1939-BF6B-4CB6-99D1-A7C8069CD610}" dt="2021-09-17T20:41:00.158" v="8" actId="2696"/>
        <pc:sldMkLst>
          <pc:docMk/>
          <pc:sldMk cId="3007707778" sldId="326"/>
        </pc:sldMkLst>
      </pc:sldChg>
      <pc:sldChg chg="del">
        <pc:chgData name=" " userId="b5d796b8-faf8-45bc-8977-c0a3a7f8afae" providerId="ADAL" clId="{82CA1939-BF6B-4CB6-99D1-A7C8069CD610}" dt="2021-09-17T20:41:00.174" v="9" actId="2696"/>
        <pc:sldMkLst>
          <pc:docMk/>
          <pc:sldMk cId="1958254087" sldId="327"/>
        </pc:sldMkLst>
      </pc:sldChg>
      <pc:sldChg chg="del">
        <pc:chgData name=" " userId="b5d796b8-faf8-45bc-8977-c0a3a7f8afae" providerId="ADAL" clId="{82CA1939-BF6B-4CB6-99D1-A7C8069CD610}" dt="2021-09-17T20:41:00.191" v="10" actId="2696"/>
        <pc:sldMkLst>
          <pc:docMk/>
          <pc:sldMk cId="4091438050" sldId="328"/>
        </pc:sldMkLst>
      </pc:sldChg>
      <pc:sldChg chg="del">
        <pc:chgData name=" " userId="b5d796b8-faf8-45bc-8977-c0a3a7f8afae" providerId="ADAL" clId="{82CA1939-BF6B-4CB6-99D1-A7C8069CD610}" dt="2021-09-17T20:41:00.208" v="11" actId="2696"/>
        <pc:sldMkLst>
          <pc:docMk/>
          <pc:sldMk cId="711926442" sldId="329"/>
        </pc:sldMkLst>
      </pc:sldChg>
      <pc:sldChg chg="del">
        <pc:chgData name=" " userId="b5d796b8-faf8-45bc-8977-c0a3a7f8afae" providerId="ADAL" clId="{82CA1939-BF6B-4CB6-99D1-A7C8069CD610}" dt="2021-09-17T20:41:00.226" v="12" actId="2696"/>
        <pc:sldMkLst>
          <pc:docMk/>
          <pc:sldMk cId="2813727820" sldId="330"/>
        </pc:sldMkLst>
      </pc:sldChg>
      <pc:sldChg chg="del">
        <pc:chgData name=" " userId="b5d796b8-faf8-45bc-8977-c0a3a7f8afae" providerId="ADAL" clId="{82CA1939-BF6B-4CB6-99D1-A7C8069CD610}" dt="2021-09-17T20:41:00.242" v="13" actId="2696"/>
        <pc:sldMkLst>
          <pc:docMk/>
          <pc:sldMk cId="2034815397" sldId="331"/>
        </pc:sldMkLst>
      </pc:sldChg>
      <pc:sldChg chg="del">
        <pc:chgData name=" " userId="b5d796b8-faf8-45bc-8977-c0a3a7f8afae" providerId="ADAL" clId="{82CA1939-BF6B-4CB6-99D1-A7C8069CD610}" dt="2021-09-17T20:41:00.257" v="14" actId="2696"/>
        <pc:sldMkLst>
          <pc:docMk/>
          <pc:sldMk cId="4222451948" sldId="332"/>
        </pc:sldMkLst>
      </pc:sldChg>
      <pc:sldChg chg="del">
        <pc:chgData name=" " userId="b5d796b8-faf8-45bc-8977-c0a3a7f8afae" providerId="ADAL" clId="{82CA1939-BF6B-4CB6-99D1-A7C8069CD610}" dt="2021-09-17T20:41:00.271" v="15" actId="2696"/>
        <pc:sldMkLst>
          <pc:docMk/>
          <pc:sldMk cId="2074509465" sldId="333"/>
        </pc:sldMkLst>
      </pc:sldChg>
      <pc:sldChg chg="modSp">
        <pc:chgData name=" " userId="b5d796b8-faf8-45bc-8977-c0a3a7f8afae" providerId="ADAL" clId="{82CA1939-BF6B-4CB6-99D1-A7C8069CD610}" dt="2021-09-17T20:43:37.650" v="61" actId="27636"/>
        <pc:sldMkLst>
          <pc:docMk/>
          <pc:sldMk cId="1309337622" sldId="334"/>
        </pc:sldMkLst>
        <pc:spChg chg="mod">
          <ac:chgData name=" " userId="b5d796b8-faf8-45bc-8977-c0a3a7f8afae" providerId="ADAL" clId="{82CA1939-BF6B-4CB6-99D1-A7C8069CD610}" dt="2021-09-17T20:43:37.650" v="61" actId="27636"/>
          <ac:spMkLst>
            <pc:docMk/>
            <pc:sldMk cId="1309337622" sldId="334"/>
            <ac:spMk id="3" creationId="{F8CFA1A5-0D84-469E-A3E7-0E4A62828DFA}"/>
          </ac:spMkLst>
        </pc:spChg>
      </pc:sldChg>
      <pc:sldChg chg="modSp">
        <pc:chgData name=" " userId="b5d796b8-faf8-45bc-8977-c0a3a7f8afae" providerId="ADAL" clId="{82CA1939-BF6B-4CB6-99D1-A7C8069CD610}" dt="2021-09-17T20:46:49.997" v="88" actId="20577"/>
        <pc:sldMkLst>
          <pc:docMk/>
          <pc:sldMk cId="3005235549" sldId="336"/>
        </pc:sldMkLst>
        <pc:spChg chg="mod">
          <ac:chgData name=" " userId="b5d796b8-faf8-45bc-8977-c0a3a7f8afae" providerId="ADAL" clId="{82CA1939-BF6B-4CB6-99D1-A7C8069CD610}" dt="2021-09-17T20:46:49.997" v="88" actId="20577"/>
          <ac:spMkLst>
            <pc:docMk/>
            <pc:sldMk cId="3005235549" sldId="336"/>
            <ac:spMk id="2" creationId="{901DB156-1907-43C8-A575-68672DE086A3}"/>
          </ac:spMkLst>
        </pc:spChg>
      </pc:sldChg>
      <pc:sldChg chg="modSp">
        <pc:chgData name=" " userId="b5d796b8-faf8-45bc-8977-c0a3a7f8afae" providerId="ADAL" clId="{82CA1939-BF6B-4CB6-99D1-A7C8069CD610}" dt="2021-09-17T20:46:59.529" v="105" actId="20577"/>
        <pc:sldMkLst>
          <pc:docMk/>
          <pc:sldMk cId="215737433" sldId="338"/>
        </pc:sldMkLst>
        <pc:spChg chg="mod">
          <ac:chgData name=" " userId="b5d796b8-faf8-45bc-8977-c0a3a7f8afae" providerId="ADAL" clId="{82CA1939-BF6B-4CB6-99D1-A7C8069CD610}" dt="2021-09-17T20:46:59.529" v="105" actId="20577"/>
          <ac:spMkLst>
            <pc:docMk/>
            <pc:sldMk cId="215737433" sldId="338"/>
            <ac:spMk id="2" creationId="{00000000-0000-0000-0000-000000000000}"/>
          </ac:spMkLst>
        </pc:spChg>
      </pc:sldChg>
      <pc:sldChg chg="addSp delSp modSp add">
        <pc:chgData name=" " userId="b5d796b8-faf8-45bc-8977-c0a3a7f8afae" providerId="ADAL" clId="{82CA1939-BF6B-4CB6-99D1-A7C8069CD610}" dt="2021-09-17T20:46:03.023" v="67" actId="14100"/>
        <pc:sldMkLst>
          <pc:docMk/>
          <pc:sldMk cId="411286537" sldId="339"/>
        </pc:sldMkLst>
        <pc:spChg chg="del">
          <ac:chgData name=" " userId="b5d796b8-faf8-45bc-8977-c0a3a7f8afae" providerId="ADAL" clId="{82CA1939-BF6B-4CB6-99D1-A7C8069CD610}" dt="2021-09-17T20:44:41.339" v="63"/>
          <ac:spMkLst>
            <pc:docMk/>
            <pc:sldMk cId="411286537" sldId="339"/>
            <ac:spMk id="2" creationId="{52ECC0C9-1022-4B50-9EC7-104B7C7629FE}"/>
          </ac:spMkLst>
        </pc:spChg>
        <pc:spChg chg="del">
          <ac:chgData name=" " userId="b5d796b8-faf8-45bc-8977-c0a3a7f8afae" providerId="ADAL" clId="{82CA1939-BF6B-4CB6-99D1-A7C8069CD610}" dt="2021-09-17T20:44:41.339" v="63"/>
          <ac:spMkLst>
            <pc:docMk/>
            <pc:sldMk cId="411286537" sldId="339"/>
            <ac:spMk id="3" creationId="{D6DD02D4-14E1-4B72-B791-A990978E8607}"/>
          </ac:spMkLst>
        </pc:spChg>
        <pc:picChg chg="add mod">
          <ac:chgData name=" " userId="b5d796b8-faf8-45bc-8977-c0a3a7f8afae" providerId="ADAL" clId="{82CA1939-BF6B-4CB6-99D1-A7C8069CD610}" dt="2021-09-17T20:46:03.023" v="67" actId="14100"/>
          <ac:picMkLst>
            <pc:docMk/>
            <pc:sldMk cId="411286537" sldId="339"/>
            <ac:picMk id="4" creationId="{9DB6CDB3-E8EB-4F74-BD0B-69761EE69BCC}"/>
          </ac:picMkLst>
        </pc:picChg>
      </pc:sldChg>
      <pc:sldChg chg="modSp add">
        <pc:chgData name=" " userId="b5d796b8-faf8-45bc-8977-c0a3a7f8afae" providerId="ADAL" clId="{82CA1939-BF6B-4CB6-99D1-A7C8069CD610}" dt="2021-09-17T20:51:59.940" v="345" actId="20577"/>
        <pc:sldMkLst>
          <pc:docMk/>
          <pc:sldMk cId="708200248" sldId="340"/>
        </pc:sldMkLst>
        <pc:spChg chg="mod">
          <ac:chgData name=" " userId="b5d796b8-faf8-45bc-8977-c0a3a7f8afae" providerId="ADAL" clId="{82CA1939-BF6B-4CB6-99D1-A7C8069CD610}" dt="2021-09-17T20:47:11.590" v="122" actId="20577"/>
          <ac:spMkLst>
            <pc:docMk/>
            <pc:sldMk cId="708200248" sldId="340"/>
            <ac:spMk id="2" creationId="{00000000-0000-0000-0000-000000000000}"/>
          </ac:spMkLst>
        </pc:spChg>
        <pc:spChg chg="mod">
          <ac:chgData name=" " userId="b5d796b8-faf8-45bc-8977-c0a3a7f8afae" providerId="ADAL" clId="{82CA1939-BF6B-4CB6-99D1-A7C8069CD610}" dt="2021-09-17T20:51:59.940" v="345" actId="20577"/>
          <ac:spMkLst>
            <pc:docMk/>
            <pc:sldMk cId="708200248" sldId="340"/>
            <ac:spMk id="3" creationId="{00000000-0000-0000-0000-000000000000}"/>
          </ac:spMkLst>
        </pc:spChg>
      </pc:sldChg>
    </pc:docChg>
  </pc:docChgLst>
  <pc:docChgLst>
    <pc:chgData name="Steve Hamel" userId="21bfae93-8473-4ef1-9a32-28a4818d5df0" providerId="ADAL" clId="{5EA19A47-0C7A-4F3E-884C-F66C0AB1C044}"/>
    <pc:docChg chg="custSel addSld modSld">
      <pc:chgData name="Steve Hamel" userId="21bfae93-8473-4ef1-9a32-28a4818d5df0" providerId="ADAL" clId="{5EA19A47-0C7A-4F3E-884C-F66C0AB1C044}" dt="2021-12-07T04:48:23.444" v="70" actId="20577"/>
      <pc:docMkLst>
        <pc:docMk/>
      </pc:docMkLst>
      <pc:sldChg chg="modSp">
        <pc:chgData name="Steve Hamel" userId="21bfae93-8473-4ef1-9a32-28a4818d5df0" providerId="ADAL" clId="{5EA19A47-0C7A-4F3E-884C-F66C0AB1C044}" dt="2021-12-07T04:48:23.444" v="70" actId="20577"/>
        <pc:sldMkLst>
          <pc:docMk/>
          <pc:sldMk cId="3584712485" sldId="256"/>
        </pc:sldMkLst>
        <pc:spChg chg="mod">
          <ac:chgData name="Steve Hamel" userId="21bfae93-8473-4ef1-9a32-28a4818d5df0" providerId="ADAL" clId="{5EA19A47-0C7A-4F3E-884C-F66C0AB1C044}" dt="2021-12-07T04:48:23.444" v="70" actId="20577"/>
          <ac:spMkLst>
            <pc:docMk/>
            <pc:sldMk cId="3584712485" sldId="256"/>
            <ac:spMk id="3" creationId="{00000000-0000-0000-0000-000000000000}"/>
          </ac:spMkLst>
        </pc:spChg>
      </pc:sldChg>
      <pc:sldChg chg="addSp modSp add">
        <pc:chgData name="Steve Hamel" userId="21bfae93-8473-4ef1-9a32-28a4818d5df0" providerId="ADAL" clId="{5EA19A47-0C7A-4F3E-884C-F66C0AB1C044}" dt="2021-12-07T04:45:53.739" v="65" actId="14100"/>
        <pc:sldMkLst>
          <pc:docMk/>
          <pc:sldMk cId="3372469542" sldId="341"/>
        </pc:sldMkLst>
        <pc:picChg chg="add mod">
          <ac:chgData name="Steve Hamel" userId="21bfae93-8473-4ef1-9a32-28a4818d5df0" providerId="ADAL" clId="{5EA19A47-0C7A-4F3E-884C-F66C0AB1C044}" dt="2021-12-07T04:45:53.739" v="65" actId="14100"/>
          <ac:picMkLst>
            <pc:docMk/>
            <pc:sldMk cId="3372469542" sldId="341"/>
            <ac:picMk id="2" creationId="{F2712763-A5FA-465C-8CF2-82F273525A9B}"/>
          </ac:picMkLst>
        </pc:picChg>
      </pc:sldChg>
      <pc:sldChg chg="addSp modSp add">
        <pc:chgData name="Steve Hamel" userId="21bfae93-8473-4ef1-9a32-28a4818d5df0" providerId="ADAL" clId="{5EA19A47-0C7A-4F3E-884C-F66C0AB1C044}" dt="2021-12-07T04:46:02.265" v="67" actId="14100"/>
        <pc:sldMkLst>
          <pc:docMk/>
          <pc:sldMk cId="1899431156" sldId="342"/>
        </pc:sldMkLst>
        <pc:picChg chg="add mod">
          <ac:chgData name="Steve Hamel" userId="21bfae93-8473-4ef1-9a32-28a4818d5df0" providerId="ADAL" clId="{5EA19A47-0C7A-4F3E-884C-F66C0AB1C044}" dt="2021-12-07T04:46:02.265" v="67" actId="14100"/>
          <ac:picMkLst>
            <pc:docMk/>
            <pc:sldMk cId="1899431156" sldId="342"/>
            <ac:picMk id="2" creationId="{694C8C03-7C03-438D-8BEA-EFD684C8CA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5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49A8-FFE3-4426-99C2-A21AAA581FD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4619-7428-4587-9252-F78940A9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opi.mt.gov/Portals/182/Page%20Files/School%20Finance/Accounting/Guidance%20and%20Manuals/FY%202021/ChartOfAccountsFY21%20Updated_.pdf?ver=2021-01-04-084317-61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1900"/>
            <a:ext cx="7772400" cy="1079500"/>
          </a:xfrm>
        </p:spPr>
        <p:txBody>
          <a:bodyPr/>
          <a:lstStyle/>
          <a:p>
            <a:r>
              <a:rPr lang="en-US" dirty="0"/>
              <a:t>Governmental Accounting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57600"/>
            <a:ext cx="5334000" cy="2667000"/>
          </a:xfrm>
        </p:spPr>
        <p:txBody>
          <a:bodyPr>
            <a:normAutofit fontScale="55000" lnSpcReduction="20000"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4500" dirty="0">
                <a:solidFill>
                  <a:schemeClr val="tx1"/>
                </a:solidFill>
              </a:rPr>
              <a:t>New Clerk Academy Fall 2021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</a:rPr>
              <a:t>September 22 – Great Falls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</a:rPr>
              <a:t>September 23 – Missoula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</a:rPr>
              <a:t>September 30 – Billings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800">
                <a:solidFill>
                  <a:schemeClr val="tx1"/>
                </a:solidFill>
              </a:rPr>
              <a:t>December    7 </a:t>
            </a:r>
            <a:r>
              <a:rPr lang="en-US" sz="3800" dirty="0">
                <a:solidFill>
                  <a:schemeClr val="tx1"/>
                </a:solidFill>
              </a:rPr>
              <a:t>– Via Zoom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3800" dirty="0">
                <a:solidFill>
                  <a:schemeClr val="tx1"/>
                </a:solidFill>
              </a:rPr>
              <a:t>Denise Williams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solidFill>
                  <a:schemeClr val="tx1"/>
                </a:solidFill>
              </a:rPr>
              <a:t>MASBO Executive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7B34-50E0-4C43-8940-752D400F8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52950"/>
            <a:ext cx="1647825" cy="989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4031BB-9EE0-4F0A-99C6-E3A8A387F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4475"/>
            <a:ext cx="2362200" cy="20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ACCOUNT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Revenue</a:t>
            </a:r>
            <a:r>
              <a:rPr lang="en-US" dirty="0"/>
              <a:t> – resources coming in during fiscal year</a:t>
            </a:r>
            <a:endParaRPr lang="en-US" b="1" dirty="0"/>
          </a:p>
          <a:p>
            <a:r>
              <a:rPr lang="en-US" dirty="0"/>
              <a:t>Direct State Aid and other state funding</a:t>
            </a:r>
          </a:p>
          <a:p>
            <a:r>
              <a:rPr lang="en-US" dirty="0"/>
              <a:t>Property taxes</a:t>
            </a:r>
          </a:p>
          <a:p>
            <a:r>
              <a:rPr lang="en-US" dirty="0"/>
              <a:t>Interest earnings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Expenditures </a:t>
            </a:r>
            <a:r>
              <a:rPr lang="en-US" dirty="0"/>
              <a:t>– resources paid out during the fiscal year</a:t>
            </a:r>
          </a:p>
          <a:p>
            <a:r>
              <a:rPr lang="en-US" dirty="0"/>
              <a:t>Salaries and benefits</a:t>
            </a:r>
          </a:p>
          <a:p>
            <a:r>
              <a:rPr lang="en-US" dirty="0"/>
              <a:t>Supplies, utility bills, insurance, repairs</a:t>
            </a:r>
          </a:p>
        </p:txBody>
      </p:sp>
    </p:spTree>
    <p:extLst>
      <p:ext uri="{BB962C8B-B14F-4D97-AF65-F5344CB8AC3E}">
        <p14:creationId xmlns:p14="http://schemas.microsoft.com/office/powerpoint/2010/main" val="93800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48078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Difference in revenues vs. expenditures is “closed out” to fund balance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 FINANCIAL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267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Balance Sheet </a:t>
            </a:r>
            <a:r>
              <a:rPr lang="en-US" dirty="0"/>
              <a:t>(ongoing balances as of a given date)</a:t>
            </a:r>
          </a:p>
          <a:p>
            <a:r>
              <a:rPr lang="en-US" dirty="0"/>
              <a:t>Assets</a:t>
            </a:r>
          </a:p>
          <a:p>
            <a:r>
              <a:rPr lang="en-US" dirty="0"/>
              <a:t>Liabilities</a:t>
            </a:r>
          </a:p>
          <a:p>
            <a:r>
              <a:rPr lang="en-US" dirty="0"/>
              <a:t>Fund Balance (equity)</a:t>
            </a:r>
          </a:p>
          <a:p>
            <a:pPr marL="0" indent="0">
              <a:buNone/>
            </a:pPr>
            <a:r>
              <a:rPr lang="en-US" b="1" dirty="0"/>
              <a:t>Revenues, Expenditures &amp; Changes in Fund Balance </a:t>
            </a:r>
            <a:r>
              <a:rPr lang="en-US" dirty="0"/>
              <a:t>(activity for a fiscal year)</a:t>
            </a:r>
          </a:p>
          <a:p>
            <a:pPr>
              <a:spcBef>
                <a:spcPts val="300"/>
              </a:spcBef>
            </a:pPr>
            <a:r>
              <a:rPr lang="en-US" dirty="0"/>
              <a:t>Revenues</a:t>
            </a:r>
          </a:p>
          <a:p>
            <a:pPr>
              <a:spcBef>
                <a:spcPts val="300"/>
              </a:spcBef>
            </a:pPr>
            <a:r>
              <a:rPr lang="en-US" dirty="0"/>
              <a:t>Expenditures</a:t>
            </a:r>
          </a:p>
        </p:txBody>
      </p:sp>
      <p:sp>
        <p:nvSpPr>
          <p:cNvPr id="5" name="Left Brace 4"/>
          <p:cNvSpPr/>
          <p:nvPr/>
        </p:nvSpPr>
        <p:spPr>
          <a:xfrm>
            <a:off x="3200400" y="4800600"/>
            <a:ext cx="457200" cy="830997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4343400" y="3505200"/>
            <a:ext cx="441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3505200"/>
            <a:ext cx="0" cy="1905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77200" y="5410200"/>
            <a:ext cx="68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9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Recording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Account</a:t>
            </a:r>
            <a:r>
              <a:rPr lang="en-US" dirty="0"/>
              <a:t>: </a:t>
            </a:r>
          </a:p>
          <a:p>
            <a:r>
              <a:rPr lang="en-US" sz="2800" dirty="0"/>
              <a:t>an accounting record of increases and decreases in a specific asset, liability, revenue, expenditure or fund balance item</a:t>
            </a:r>
          </a:p>
          <a:p>
            <a:r>
              <a:rPr lang="en-US" sz="2800" dirty="0"/>
              <a:t>In its simplest form an account consists of 3 items: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4800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4800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4262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8768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469" y="48768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</p:txBody>
      </p:sp>
    </p:spTree>
    <p:extLst>
      <p:ext uri="{BB962C8B-B14F-4D97-AF65-F5344CB8AC3E}">
        <p14:creationId xmlns:p14="http://schemas.microsoft.com/office/powerpoint/2010/main" val="172961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Recording Transactions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Accounts that normally have </a:t>
            </a:r>
            <a:r>
              <a:rPr lang="en-US" b="1" dirty="0"/>
              <a:t>Debit Balances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Expenditures</a:t>
            </a:r>
          </a:p>
          <a:p>
            <a:pPr marL="0" indent="0">
              <a:buNone/>
            </a:pPr>
            <a:r>
              <a:rPr lang="en-US" dirty="0"/>
              <a:t>Accounts that normally have </a:t>
            </a:r>
            <a:r>
              <a:rPr lang="en-US" b="1" dirty="0"/>
              <a:t>Credit Balances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Liabilities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Fund Balance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Revenues</a:t>
            </a:r>
          </a:p>
        </p:txBody>
      </p:sp>
    </p:spTree>
    <p:extLst>
      <p:ext uri="{BB962C8B-B14F-4D97-AF65-F5344CB8AC3E}">
        <p14:creationId xmlns:p14="http://schemas.microsoft.com/office/powerpoint/2010/main" val="214753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Recording Transactions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448126"/>
              </p:ext>
            </p:extLst>
          </p:nvPr>
        </p:nvGraphicFramePr>
        <p:xfrm>
          <a:off x="304800" y="1600200"/>
          <a:ext cx="8610600" cy="400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Account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Normal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Effect</a:t>
                      </a:r>
                      <a:r>
                        <a:rPr lang="en-US" sz="2600" baseline="0" dirty="0"/>
                        <a:t> of a Debit entry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Effect of a Credit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dirty="0"/>
                        <a:t>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8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Recording Transactions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2133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04331" y="2133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5230" y="1524000"/>
            <a:ext cx="145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209800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Debit side</a:t>
            </a:r>
          </a:p>
          <a:p>
            <a:r>
              <a:rPr lang="en-US" sz="2400" dirty="0"/>
              <a:t>(increase)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209800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  <a:p>
            <a:r>
              <a:rPr lang="en-US" sz="2400" dirty="0"/>
              <a:t>(decrease)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4343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LIABILITY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49530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04331" y="49530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6069" y="5100935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  <a:p>
            <a:r>
              <a:rPr lang="en-US" sz="2400" dirty="0"/>
              <a:t>(decrease)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4469" y="5100935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Credit side</a:t>
            </a:r>
          </a:p>
          <a:p>
            <a:r>
              <a:rPr lang="en-US" sz="2400" dirty="0"/>
              <a:t>(increase)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0BD72-B7D9-45E9-A920-2ACF991953DE}"/>
              </a:ext>
            </a:extLst>
          </p:cNvPr>
          <p:cNvSpPr txBox="1"/>
          <p:nvPr/>
        </p:nvSpPr>
        <p:spPr>
          <a:xfrm>
            <a:off x="445669" y="5721401"/>
            <a:ext cx="152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normal balance</a:t>
            </a:r>
          </a:p>
        </p:txBody>
      </p:sp>
    </p:spTree>
    <p:extLst>
      <p:ext uri="{BB962C8B-B14F-4D97-AF65-F5344CB8AC3E}">
        <p14:creationId xmlns:p14="http://schemas.microsoft.com/office/powerpoint/2010/main" val="147072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Recording Transactions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2133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04331" y="2133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5633" y="1610380"/>
            <a:ext cx="18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REVENUE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209800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  <a:p>
            <a:r>
              <a:rPr lang="en-US" sz="2400" dirty="0"/>
              <a:t>(decrease)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209800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Credit side</a:t>
            </a:r>
          </a:p>
          <a:p>
            <a:r>
              <a:rPr lang="en-US" sz="2400" dirty="0"/>
              <a:t>(increase)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4" y="4429780"/>
            <a:ext cx="236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EXPENDITURE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49530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04331" y="49530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6069" y="5100935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Debit side</a:t>
            </a:r>
          </a:p>
          <a:p>
            <a:r>
              <a:rPr lang="en-US" sz="2400" dirty="0"/>
              <a:t>(increase)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4469" y="5100935"/>
            <a:ext cx="2089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  <a:p>
            <a:r>
              <a:rPr lang="en-US" sz="2400" dirty="0"/>
              <a:t>(decrease)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0BD72-B7D9-45E9-A920-2ACF991953DE}"/>
              </a:ext>
            </a:extLst>
          </p:cNvPr>
          <p:cNvSpPr txBox="1"/>
          <p:nvPr/>
        </p:nvSpPr>
        <p:spPr>
          <a:xfrm>
            <a:off x="445669" y="5721401"/>
            <a:ext cx="152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normal balance</a:t>
            </a:r>
          </a:p>
        </p:txBody>
      </p:sp>
    </p:spTree>
    <p:extLst>
      <p:ext uri="{BB962C8B-B14F-4D97-AF65-F5344CB8AC3E}">
        <p14:creationId xmlns:p14="http://schemas.microsoft.com/office/powerpoint/2010/main" val="382793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Recording Revenue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2133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2133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7230" y="1524000"/>
            <a:ext cx="107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8069" y="2209800"/>
            <a:ext cx="2089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  <a:p>
            <a:r>
              <a:rPr lang="en-US" sz="2400" dirty="0"/>
              <a:t>(increase)</a:t>
            </a:r>
          </a:p>
          <a:p>
            <a:r>
              <a:rPr lang="en-US" sz="2400" dirty="0"/>
              <a:t>$200,000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4343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REVENUE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24200" y="49530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0200" y="49530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5100935"/>
            <a:ext cx="2089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  <a:p>
            <a:r>
              <a:rPr lang="en-US" sz="2400" dirty="0"/>
              <a:t>(increase)</a:t>
            </a:r>
          </a:p>
          <a:p>
            <a:r>
              <a:rPr lang="en-US" sz="2400" dirty="0"/>
              <a:t>$200,000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34405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Transaction 1</a:t>
            </a:r>
          </a:p>
          <a:p>
            <a:r>
              <a:rPr lang="en-US" sz="2800" dirty="0"/>
              <a:t>Received Direct State Aid from OPI:  $200,000</a:t>
            </a:r>
          </a:p>
        </p:txBody>
      </p:sp>
    </p:spTree>
    <p:extLst>
      <p:ext uri="{BB962C8B-B14F-4D97-AF65-F5344CB8AC3E}">
        <p14:creationId xmlns:p14="http://schemas.microsoft.com/office/powerpoint/2010/main" val="397633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Recording Expenditures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2133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2600" y="2133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1524000"/>
            <a:ext cx="335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ACCOUNTS PAYABLE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8869" y="2209800"/>
            <a:ext cx="2089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  <a:p>
            <a:r>
              <a:rPr lang="en-US" sz="2400" dirty="0"/>
              <a:t>(increase)</a:t>
            </a:r>
          </a:p>
          <a:p>
            <a:r>
              <a:rPr lang="en-US" sz="2400" dirty="0"/>
              <a:t>$5,000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343400"/>
            <a:ext cx="230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EXPENDITURE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49530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49530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5100935"/>
            <a:ext cx="2089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  <a:p>
            <a:r>
              <a:rPr lang="en-US" sz="2400" dirty="0"/>
              <a:t>(increase)</a:t>
            </a:r>
          </a:p>
          <a:p>
            <a:r>
              <a:rPr lang="en-US" sz="2400" dirty="0"/>
              <a:t>$5,000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447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Transaction 2-A</a:t>
            </a:r>
          </a:p>
          <a:p>
            <a:r>
              <a:rPr lang="en-US" sz="2800" dirty="0"/>
              <a:t>Received utility bill $5,000</a:t>
            </a:r>
          </a:p>
        </p:txBody>
      </p:sp>
    </p:spTree>
    <p:extLst>
      <p:ext uri="{BB962C8B-B14F-4D97-AF65-F5344CB8AC3E}">
        <p14:creationId xmlns:p14="http://schemas.microsoft.com/office/powerpoint/2010/main" val="712382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Recording Expenditures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2133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2600" y="2133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152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8869" y="2209800"/>
            <a:ext cx="2089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  <a:p>
            <a:r>
              <a:rPr lang="en-US" sz="2400" dirty="0"/>
              <a:t>(decrease)</a:t>
            </a:r>
          </a:p>
          <a:p>
            <a:r>
              <a:rPr lang="en-US" sz="2400" dirty="0"/>
              <a:t>$5,000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4343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ACCOUNTS PAYABLE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49530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49530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5100935"/>
            <a:ext cx="2089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  <a:p>
            <a:r>
              <a:rPr lang="en-US" sz="2400" dirty="0"/>
              <a:t>(decrease)</a:t>
            </a:r>
          </a:p>
          <a:p>
            <a:r>
              <a:rPr lang="en-US" sz="2400" dirty="0"/>
              <a:t>$5,000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4478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Transaction 2-B</a:t>
            </a:r>
          </a:p>
          <a:p>
            <a:r>
              <a:rPr lang="en-US" sz="2800" dirty="0"/>
              <a:t>Paid utility bill $5,000</a:t>
            </a:r>
          </a:p>
        </p:txBody>
      </p:sp>
    </p:spTree>
    <p:extLst>
      <p:ext uri="{BB962C8B-B14F-4D97-AF65-F5344CB8AC3E}">
        <p14:creationId xmlns:p14="http://schemas.microsoft.com/office/powerpoint/2010/main" val="326301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a fund?</a:t>
            </a:r>
          </a:p>
          <a:p>
            <a:r>
              <a:rPr lang="en-US" sz="2800" dirty="0"/>
              <a:t>self-balancing set of accounts</a:t>
            </a:r>
          </a:p>
          <a:p>
            <a:pPr lvl="1"/>
            <a:r>
              <a:rPr lang="en-US" dirty="0"/>
              <a:t>Cash and other financial resources</a:t>
            </a:r>
          </a:p>
          <a:p>
            <a:pPr lvl="1"/>
            <a:r>
              <a:rPr lang="en-US" dirty="0"/>
              <a:t>Liabilities</a:t>
            </a:r>
          </a:p>
          <a:p>
            <a:pPr lvl="1"/>
            <a:r>
              <a:rPr lang="en-US" dirty="0"/>
              <a:t>Residual equities or fund balances</a:t>
            </a:r>
          </a:p>
          <a:p>
            <a:r>
              <a:rPr lang="en-US" sz="2800" dirty="0"/>
              <a:t>segregated for the purpose of carrying on specific activities or attaining certain objectives</a:t>
            </a:r>
          </a:p>
          <a:p>
            <a:r>
              <a:rPr lang="en-US" sz="2800" dirty="0"/>
              <a:t>in accordance with special regulations, restrictions, or limitations (GAAP, state law, GASB)</a:t>
            </a:r>
          </a:p>
        </p:txBody>
      </p:sp>
    </p:spTree>
    <p:extLst>
      <p:ext uri="{BB962C8B-B14F-4D97-AF65-F5344CB8AC3E}">
        <p14:creationId xmlns:p14="http://schemas.microsoft.com/office/powerpoint/2010/main" val="241769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Recording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Journalizing the transactions</a:t>
            </a:r>
          </a:p>
          <a:p>
            <a:r>
              <a:rPr lang="en-US" dirty="0"/>
              <a:t>Date of the transaction</a:t>
            </a:r>
          </a:p>
          <a:p>
            <a:r>
              <a:rPr lang="en-US" dirty="0"/>
              <a:t>Accounts and amounts to be debited and credited</a:t>
            </a:r>
          </a:p>
          <a:p>
            <a:r>
              <a:rPr lang="en-US" dirty="0"/>
              <a:t>Brief explanation of the transaction</a:t>
            </a:r>
          </a:p>
          <a:p>
            <a:r>
              <a:rPr lang="en-US" dirty="0"/>
              <a:t>Each transaction must balance debits to credits (double entry accounting)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4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Journalizing the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Transaction 1: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u="sng" dirty="0"/>
              <a:t>Account</a:t>
            </a:r>
            <a:r>
              <a:rPr lang="en-US" sz="3000" dirty="0"/>
              <a:t>		</a:t>
            </a:r>
            <a:r>
              <a:rPr lang="en-US" sz="3000" u="sng" dirty="0"/>
              <a:t>Debit</a:t>
            </a:r>
            <a:r>
              <a:rPr lang="en-US" sz="3000" dirty="0"/>
              <a:t>			</a:t>
            </a:r>
            <a:r>
              <a:rPr lang="en-US" sz="3000" u="sng" dirty="0"/>
              <a:t>Credit</a:t>
            </a:r>
          </a:p>
          <a:p>
            <a:pPr marL="0" indent="0">
              <a:buNone/>
            </a:pPr>
            <a:r>
              <a:rPr lang="en-US" sz="3000" dirty="0"/>
              <a:t>	Cash			$200,000</a:t>
            </a:r>
          </a:p>
          <a:p>
            <a:pPr marL="0" indent="0">
              <a:buNone/>
            </a:pPr>
            <a:r>
              <a:rPr lang="en-US" sz="3000" dirty="0"/>
              <a:t>	Revenue					$200,000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		</a:t>
            </a:r>
            <a:r>
              <a:rPr lang="en-US" sz="3000" i="1" dirty="0"/>
              <a:t>Received Direct State Aid from OPI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Journalizing the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Transaction 2-A: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u="sng" dirty="0"/>
              <a:t>Account</a:t>
            </a:r>
            <a:r>
              <a:rPr lang="en-US" sz="3000" dirty="0"/>
              <a:t>			</a:t>
            </a:r>
            <a:r>
              <a:rPr lang="en-US" sz="3000" u="sng" dirty="0"/>
              <a:t>Debit</a:t>
            </a:r>
            <a:r>
              <a:rPr lang="en-US" sz="3000" dirty="0"/>
              <a:t>		</a:t>
            </a:r>
            <a:r>
              <a:rPr lang="en-US" sz="3000" u="sng" dirty="0"/>
              <a:t>Credit</a:t>
            </a:r>
          </a:p>
          <a:p>
            <a:pPr marL="0" indent="0">
              <a:buNone/>
            </a:pPr>
            <a:r>
              <a:rPr lang="en-US" sz="3000" dirty="0"/>
              <a:t>	Expenditure		$5,000</a:t>
            </a:r>
          </a:p>
          <a:p>
            <a:pPr marL="0" indent="0">
              <a:buNone/>
            </a:pPr>
            <a:r>
              <a:rPr lang="en-US" sz="3000" dirty="0"/>
              <a:t>	Accounts Payable				$5,000</a:t>
            </a:r>
          </a:p>
          <a:p>
            <a:pPr marL="0" indent="0">
              <a:buNone/>
            </a:pPr>
            <a:r>
              <a:rPr lang="en-US" sz="3000" dirty="0"/>
              <a:t>		</a:t>
            </a:r>
            <a:r>
              <a:rPr lang="en-US" sz="3000" i="1" dirty="0"/>
              <a:t>Record utility bill claim $5,000</a:t>
            </a:r>
          </a:p>
        </p:txBody>
      </p:sp>
    </p:spTree>
    <p:extLst>
      <p:ext uri="{BB962C8B-B14F-4D97-AF65-F5344CB8AC3E}">
        <p14:creationId xmlns:p14="http://schemas.microsoft.com/office/powerpoint/2010/main" val="11471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Journalizing the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Transaction 2-B: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u="sng" dirty="0"/>
              <a:t>Account</a:t>
            </a:r>
            <a:r>
              <a:rPr lang="en-US" sz="3000" dirty="0"/>
              <a:t>			</a:t>
            </a:r>
            <a:r>
              <a:rPr lang="en-US" sz="3000" u="sng" dirty="0"/>
              <a:t>Debit</a:t>
            </a:r>
            <a:r>
              <a:rPr lang="en-US" sz="3000" dirty="0"/>
              <a:t>		</a:t>
            </a:r>
            <a:r>
              <a:rPr lang="en-US" sz="3000" u="sng" dirty="0"/>
              <a:t>Credit</a:t>
            </a:r>
          </a:p>
          <a:p>
            <a:pPr marL="0" indent="0">
              <a:buNone/>
            </a:pPr>
            <a:r>
              <a:rPr lang="en-US" sz="3000" dirty="0"/>
              <a:t>	Cash						$5,000</a:t>
            </a:r>
          </a:p>
          <a:p>
            <a:pPr marL="0" indent="0">
              <a:buNone/>
            </a:pPr>
            <a:r>
              <a:rPr lang="en-US" sz="3000" dirty="0"/>
              <a:t>	Accounts Payable		$5,000</a:t>
            </a:r>
          </a:p>
          <a:p>
            <a:pPr marL="0" indent="0">
              <a:buNone/>
            </a:pPr>
            <a:r>
              <a:rPr lang="en-US" sz="3000" dirty="0"/>
              <a:t>		</a:t>
            </a:r>
            <a:r>
              <a:rPr lang="en-US" sz="3000" i="1" dirty="0"/>
              <a:t>Paid utility bill claim $5,000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8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Recording Transactions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2133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2133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7230" y="1524000"/>
            <a:ext cx="107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8069" y="22098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$200,000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4343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REVENUE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24200" y="49530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0200" y="49530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11269" y="5100935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$200,000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87A03-9B5C-4751-BA53-B97551793741}"/>
              </a:ext>
            </a:extLst>
          </p:cNvPr>
          <p:cNvSpPr txBox="1"/>
          <p:nvPr/>
        </p:nvSpPr>
        <p:spPr>
          <a:xfrm>
            <a:off x="685799" y="2297668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91817-3D9D-4572-9A8A-F2F44A1487F7}"/>
              </a:ext>
            </a:extLst>
          </p:cNvPr>
          <p:cNvSpPr txBox="1"/>
          <p:nvPr/>
        </p:nvSpPr>
        <p:spPr>
          <a:xfrm>
            <a:off x="685800" y="2831068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 2-B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8C7A7-F06C-44AA-B9C9-D3F09BB913AB}"/>
              </a:ext>
            </a:extLst>
          </p:cNvPr>
          <p:cNvSpPr txBox="1"/>
          <p:nvPr/>
        </p:nvSpPr>
        <p:spPr>
          <a:xfrm>
            <a:off x="5911269" y="2702867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$5,000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EFD401-734A-4F21-A46D-02D2CB36E785}"/>
              </a:ext>
            </a:extLst>
          </p:cNvPr>
          <p:cNvSpPr txBox="1"/>
          <p:nvPr/>
        </p:nvSpPr>
        <p:spPr>
          <a:xfrm>
            <a:off x="3047999" y="3440668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= $195,000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564C7C-3A22-407F-8A4C-E4351CCF4F36}"/>
              </a:ext>
            </a:extLst>
          </p:cNvPr>
          <p:cNvSpPr txBox="1"/>
          <p:nvPr/>
        </p:nvSpPr>
        <p:spPr>
          <a:xfrm>
            <a:off x="788962" y="5213865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BD9CA7-4BD3-4257-A0AF-0FA5C09EC222}"/>
              </a:ext>
            </a:extLst>
          </p:cNvPr>
          <p:cNvSpPr txBox="1"/>
          <p:nvPr/>
        </p:nvSpPr>
        <p:spPr>
          <a:xfrm>
            <a:off x="6019800" y="621403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= $200,000</a:t>
            </a:r>
          </a:p>
        </p:txBody>
      </p:sp>
    </p:spTree>
    <p:extLst>
      <p:ext uri="{BB962C8B-B14F-4D97-AF65-F5344CB8AC3E}">
        <p14:creationId xmlns:p14="http://schemas.microsoft.com/office/powerpoint/2010/main" val="444713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Recording Transactions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1524000"/>
            <a:ext cx="230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EXPENDITURE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20574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20574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70192" y="21336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$5,000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D9D36E-7194-40A6-B1C9-5E87533CEDA3}"/>
              </a:ext>
            </a:extLst>
          </p:cNvPr>
          <p:cNvSpPr txBox="1"/>
          <p:nvPr/>
        </p:nvSpPr>
        <p:spPr>
          <a:xfrm>
            <a:off x="685799" y="2221468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 2-A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0A3E6-F326-488D-B9F8-CE1F96F596BC}"/>
              </a:ext>
            </a:extLst>
          </p:cNvPr>
          <p:cNvSpPr txBox="1"/>
          <p:nvPr/>
        </p:nvSpPr>
        <p:spPr>
          <a:xfrm>
            <a:off x="2361028" y="33528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= $5,000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3803E-A59F-47B9-85D5-4714DC5761D3}"/>
              </a:ext>
            </a:extLst>
          </p:cNvPr>
          <p:cNvSpPr txBox="1"/>
          <p:nvPr/>
        </p:nvSpPr>
        <p:spPr>
          <a:xfrm>
            <a:off x="3124200" y="432427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ACCOUNTS PAYABLE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740DC-95CA-4102-B87D-83420A6117B3}"/>
              </a:ext>
            </a:extLst>
          </p:cNvPr>
          <p:cNvCxnSpPr/>
          <p:nvPr/>
        </p:nvCxnSpPr>
        <p:spPr>
          <a:xfrm>
            <a:off x="2362200" y="4855698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89CFD2-7E8E-458D-B9CE-F65DC068D9F6}"/>
              </a:ext>
            </a:extLst>
          </p:cNvPr>
          <p:cNvCxnSpPr/>
          <p:nvPr/>
        </p:nvCxnSpPr>
        <p:spPr>
          <a:xfrm>
            <a:off x="4815840" y="4847492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1BFC57-9C9E-4487-88D6-5A651EFEE976}"/>
              </a:ext>
            </a:extLst>
          </p:cNvPr>
          <p:cNvSpPr txBox="1"/>
          <p:nvPr/>
        </p:nvSpPr>
        <p:spPr>
          <a:xfrm>
            <a:off x="5032793" y="6047582"/>
            <a:ext cx="231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Balance = .00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45D57B-98C5-424C-8363-E437942E1644}"/>
              </a:ext>
            </a:extLst>
          </p:cNvPr>
          <p:cNvSpPr txBox="1"/>
          <p:nvPr/>
        </p:nvSpPr>
        <p:spPr>
          <a:xfrm>
            <a:off x="685800" y="5017531"/>
            <a:ext cx="170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 2-A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E3EA8B-141B-435B-9C73-C8A5D9C030B0}"/>
              </a:ext>
            </a:extLst>
          </p:cNvPr>
          <p:cNvSpPr txBox="1"/>
          <p:nvPr/>
        </p:nvSpPr>
        <p:spPr>
          <a:xfrm>
            <a:off x="5147091" y="4881767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$5,000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5AB622-C823-4478-91D4-4AFBF8277D0C}"/>
              </a:ext>
            </a:extLst>
          </p:cNvPr>
          <p:cNvSpPr txBox="1"/>
          <p:nvPr/>
        </p:nvSpPr>
        <p:spPr>
          <a:xfrm>
            <a:off x="685799" y="5574268"/>
            <a:ext cx="170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 2-B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AC1D78-5456-4AE0-8519-B1706F8B745F}"/>
              </a:ext>
            </a:extLst>
          </p:cNvPr>
          <p:cNvSpPr txBox="1"/>
          <p:nvPr/>
        </p:nvSpPr>
        <p:spPr>
          <a:xfrm>
            <a:off x="2622947" y="5514164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$5,000</a:t>
            </a:r>
          </a:p>
        </p:txBody>
      </p:sp>
    </p:spTree>
    <p:extLst>
      <p:ext uri="{BB962C8B-B14F-4D97-AF65-F5344CB8AC3E}">
        <p14:creationId xmlns:p14="http://schemas.microsoft.com/office/powerpoint/2010/main" val="2896117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12763-A5FA-465C-8CF2-82F27352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9" y="685800"/>
            <a:ext cx="881458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9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4C8C03-7C03-438D-8BEA-EFD684C8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599"/>
            <a:ext cx="8520394" cy="57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3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Posted on the OPI website (opi.mt.gov)</a:t>
            </a:r>
          </a:p>
          <a:p>
            <a:pPr marL="0" indent="0">
              <a:buNone/>
            </a:pPr>
            <a:r>
              <a:rPr lang="en-US" dirty="0"/>
              <a:t>Leadership/School Finance</a:t>
            </a:r>
          </a:p>
          <a:p>
            <a:pPr marL="0" indent="0">
              <a:buNone/>
            </a:pPr>
            <a:r>
              <a:rPr lang="en-US" dirty="0"/>
              <a:t>	Accounting</a:t>
            </a:r>
          </a:p>
          <a:p>
            <a:pPr marL="0" indent="0">
              <a:buNone/>
            </a:pPr>
            <a:r>
              <a:rPr lang="en-US" dirty="0"/>
              <a:t>		Guidance &amp; Manuals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hlinkClick r:id="rId2"/>
              </a:rPr>
              <a:t>Chart of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98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Balance Sheet Account Structure:</a:t>
            </a:r>
          </a:p>
          <a:p>
            <a:pPr marL="0" indent="0">
              <a:buNone/>
            </a:pPr>
            <a:r>
              <a:rPr lang="en-US" dirty="0"/>
              <a:t>	X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			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X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/>
              <a:t>       District/Fund 	   Balance Sheet Account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100 - 399 </a:t>
            </a:r>
            <a:r>
              <a:rPr lang="en-US" sz="2800" dirty="0"/>
              <a:t>Assets and Other Debits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600 - 699 </a:t>
            </a:r>
            <a:r>
              <a:rPr lang="en-US" sz="2800" dirty="0"/>
              <a:t>Liabilities, Deferred Inflow, and Other Credits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900 - 999 </a:t>
            </a:r>
            <a:r>
              <a:rPr lang="en-US" sz="2800" dirty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295454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TYPES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Governmental		Fiduciary</a:t>
            </a:r>
          </a:p>
          <a:p>
            <a:pPr lvl="1"/>
            <a:r>
              <a:rPr lang="en-US" dirty="0"/>
              <a:t>General			- Trust </a:t>
            </a:r>
          </a:p>
          <a:p>
            <a:pPr lvl="1"/>
            <a:r>
              <a:rPr lang="en-US" dirty="0"/>
              <a:t>Special revenue		- Custodial</a:t>
            </a:r>
          </a:p>
          <a:p>
            <a:pPr lvl="1"/>
            <a:r>
              <a:rPr lang="en-US" dirty="0"/>
              <a:t>Permanent	</a:t>
            </a:r>
          </a:p>
          <a:p>
            <a:pPr lvl="1"/>
            <a:r>
              <a:rPr lang="en-US" dirty="0"/>
              <a:t>Debt Service</a:t>
            </a:r>
          </a:p>
          <a:p>
            <a:pPr lvl="1"/>
            <a:r>
              <a:rPr lang="en-US" dirty="0"/>
              <a:t>Capital Projects</a:t>
            </a:r>
          </a:p>
          <a:p>
            <a:r>
              <a:rPr lang="en-US" b="1" dirty="0"/>
              <a:t>Proprietary</a:t>
            </a:r>
          </a:p>
          <a:p>
            <a:pPr lvl="1"/>
            <a:r>
              <a:rPr lang="en-US" dirty="0"/>
              <a:t>Enterprise</a:t>
            </a:r>
          </a:p>
          <a:p>
            <a:pPr lvl="1"/>
            <a:r>
              <a:rPr lang="en-US" dirty="0"/>
              <a:t>Internal Service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4E2B3-F384-4669-9D44-74ADA7AB5826}"/>
              </a:ext>
            </a:extLst>
          </p:cNvPr>
          <p:cNvSpPr txBox="1"/>
          <p:nvPr/>
        </p:nvSpPr>
        <p:spPr>
          <a:xfrm>
            <a:off x="4267200" y="3679210"/>
            <a:ext cx="44196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/>
              <a:t>Fund Codes have 3 digits (XXX)</a:t>
            </a:r>
          </a:p>
          <a:p>
            <a:r>
              <a:rPr lang="en-US" sz="2200" dirty="0"/>
              <a:t>First digit is the school structure:</a:t>
            </a:r>
          </a:p>
          <a:p>
            <a:pPr lvl="1"/>
            <a:r>
              <a:rPr lang="en-US" sz="2200" dirty="0"/>
              <a:t>1 = elementary district</a:t>
            </a:r>
          </a:p>
          <a:p>
            <a:pPr lvl="1"/>
            <a:r>
              <a:rPr lang="en-US" sz="2200" dirty="0"/>
              <a:t>2 = K-12 or high school district</a:t>
            </a:r>
          </a:p>
          <a:p>
            <a:pPr lvl="1"/>
            <a:r>
              <a:rPr lang="en-US" sz="2200" dirty="0"/>
              <a:t>3 = special education cooperative</a:t>
            </a:r>
          </a:p>
          <a:p>
            <a:endParaRPr lang="en-US" sz="1000" dirty="0"/>
          </a:p>
          <a:p>
            <a:r>
              <a:rPr lang="en-US" sz="2200" dirty="0"/>
              <a:t>Next two digits = fund number </a:t>
            </a:r>
          </a:p>
        </p:txBody>
      </p:sp>
    </p:spTree>
    <p:extLst>
      <p:ext uri="{BB962C8B-B14F-4D97-AF65-F5344CB8AC3E}">
        <p14:creationId xmlns:p14="http://schemas.microsoft.com/office/powerpoint/2010/main" val="1049390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Revenue/Other Financing Account Structure: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/>
              <a:t>		    </a:t>
            </a:r>
            <a:r>
              <a:rPr lang="en-US" b="1" dirty="0">
                <a:solidFill>
                  <a:srgbClr val="00B050"/>
                </a:solidFill>
              </a:rPr>
              <a:t>X </a:t>
            </a:r>
            <a:r>
              <a:rPr lang="en-US" b="1" dirty="0" err="1">
                <a:solidFill>
                  <a:srgbClr val="00B050"/>
                </a:solidFill>
              </a:rPr>
              <a:t>X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X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	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</a:t>
            </a:r>
            <a:r>
              <a:rPr lang="en-US" sz="2400" dirty="0"/>
              <a:t>		Subsidiary Source	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Project Reporter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1000</a:t>
            </a:r>
            <a:r>
              <a:rPr lang="en-US" sz="3000" dirty="0"/>
              <a:t> – Revenue from Local Sources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2000</a:t>
            </a:r>
            <a:r>
              <a:rPr lang="en-US" sz="3000" dirty="0"/>
              <a:t> – Revenue from County Sources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3000</a:t>
            </a:r>
            <a:r>
              <a:rPr lang="en-US" sz="3000" dirty="0"/>
              <a:t> – Revenue from State Sources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4000</a:t>
            </a:r>
            <a:r>
              <a:rPr lang="en-US" sz="3000" dirty="0"/>
              <a:t> – Revenue from Federal Sources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5000 </a:t>
            </a:r>
            <a:r>
              <a:rPr lang="en-US" sz="3000" dirty="0"/>
              <a:t>– Other Financing Sources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6000 </a:t>
            </a:r>
            <a:r>
              <a:rPr lang="en-US" sz="3000" dirty="0"/>
              <a:t>– Adjustments to Beginning Fund Balance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D7740C-6DBC-44FE-B617-1312D2AA328B}"/>
              </a:ext>
            </a:extLst>
          </p:cNvPr>
          <p:cNvCxnSpPr>
            <a:cxnSpLocks/>
          </p:cNvCxnSpPr>
          <p:nvPr/>
        </p:nvCxnSpPr>
        <p:spPr>
          <a:xfrm flipH="1">
            <a:off x="1066800" y="2971800"/>
            <a:ext cx="25908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4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 Reporter Code: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X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		    X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    </a:t>
            </a:r>
            <a:r>
              <a:rPr lang="en-US" b="1" dirty="0">
                <a:solidFill>
                  <a:srgbClr val="7030A0"/>
                </a:solidFill>
              </a:rPr>
              <a:t>X </a:t>
            </a:r>
            <a:r>
              <a:rPr lang="en-US" b="1" dirty="0" err="1">
                <a:solidFill>
                  <a:srgbClr val="7030A0"/>
                </a:solidFill>
              </a:rPr>
              <a:t>X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X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		Subsidiary Source</a:t>
            </a:r>
            <a:r>
              <a:rPr lang="en-US" sz="2400" dirty="0"/>
              <a:t>	Project Reporter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000" dirty="0"/>
              <a:t>Use a project reporter code to keep track of grants or other special pots of money within a fund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001 - 899 </a:t>
            </a:r>
            <a:r>
              <a:rPr lang="en-US" sz="2600" dirty="0"/>
              <a:t>To be assigned by districts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910 - 949 </a:t>
            </a:r>
            <a:r>
              <a:rPr lang="en-US" sz="2600" dirty="0"/>
              <a:t>Assigned by the OPI for budget amendments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950 - 959 </a:t>
            </a:r>
            <a:r>
              <a:rPr lang="en-US" sz="2600" dirty="0"/>
              <a:t>Assigned by the OPI for budget transfers</a:t>
            </a:r>
          </a:p>
        </p:txBody>
      </p:sp>
    </p:spTree>
    <p:extLst>
      <p:ext uri="{BB962C8B-B14F-4D97-AF65-F5344CB8AC3E}">
        <p14:creationId xmlns:p14="http://schemas.microsoft.com/office/powerpoint/2010/main" val="296911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Expenditure/Other Financing Uses Account Structure: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/>
              <a:t>	  </a:t>
            </a:r>
            <a:r>
              <a:rPr lang="en-US" sz="3000" b="1" dirty="0">
                <a:solidFill>
                  <a:srgbClr val="FF0000"/>
                </a:solidFill>
              </a:rPr>
              <a:t>X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  </a:t>
            </a:r>
            <a:r>
              <a:rPr lang="en-US" sz="2400" dirty="0"/>
              <a:t>	 Program   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Function       Object     Project Reporter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100</a:t>
            </a:r>
            <a:r>
              <a:rPr lang="en-US" sz="2400" dirty="0"/>
              <a:t> Regular Programs	 </a:t>
            </a:r>
            <a:r>
              <a:rPr lang="en-US" sz="2400" b="1" dirty="0">
                <a:solidFill>
                  <a:srgbClr val="FF0000"/>
                </a:solidFill>
              </a:rPr>
              <a:t>500</a:t>
            </a:r>
            <a:r>
              <a:rPr lang="en-US" sz="2400" dirty="0"/>
              <a:t> Non-Public School Programs 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200 </a:t>
            </a:r>
            <a:r>
              <a:rPr lang="en-US" sz="2400" dirty="0"/>
              <a:t>Special Programs	 </a:t>
            </a:r>
            <a:r>
              <a:rPr lang="en-US" sz="2400" b="1" dirty="0">
                <a:solidFill>
                  <a:srgbClr val="FF0000"/>
                </a:solidFill>
              </a:rPr>
              <a:t>600</a:t>
            </a:r>
            <a:r>
              <a:rPr lang="en-US" sz="2400" dirty="0"/>
              <a:t> Adult Education Programs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300</a:t>
            </a:r>
            <a:r>
              <a:rPr lang="en-US" sz="2400" dirty="0"/>
              <a:t> State Grants		 </a:t>
            </a:r>
            <a:r>
              <a:rPr lang="en-US" sz="2400" b="1" dirty="0">
                <a:solidFill>
                  <a:srgbClr val="FF0000"/>
                </a:solidFill>
              </a:rPr>
              <a:t>700</a:t>
            </a:r>
            <a:r>
              <a:rPr lang="en-US" sz="2400" dirty="0"/>
              <a:t> Extracurricular Programs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400</a:t>
            </a:r>
            <a:r>
              <a:rPr lang="en-US" sz="2400" dirty="0"/>
              <a:t> Federal Grants		 </a:t>
            </a:r>
            <a:r>
              <a:rPr lang="en-US" sz="2400" b="1" dirty="0">
                <a:solidFill>
                  <a:srgbClr val="FF0000"/>
                </a:solidFill>
              </a:rPr>
              <a:t>800</a:t>
            </a:r>
            <a:r>
              <a:rPr lang="en-US" sz="2400" dirty="0"/>
              <a:t> Community Services Programs</a:t>
            </a:r>
          </a:p>
          <a:p>
            <a:pPr marL="400050" lvl="1" indent="0">
              <a:buNone/>
            </a:pPr>
            <a:r>
              <a:rPr lang="en-US" sz="2400" dirty="0"/>
              <a:t>				 </a:t>
            </a:r>
            <a:r>
              <a:rPr lang="en-US" sz="2400" b="1" dirty="0">
                <a:solidFill>
                  <a:srgbClr val="FF0000"/>
                </a:solidFill>
              </a:rPr>
              <a:t>900</a:t>
            </a:r>
            <a:r>
              <a:rPr lang="en-US" sz="2400" dirty="0"/>
              <a:t> Enterprise Programs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984D0D-5931-4737-929D-928F1B2ED4F6}"/>
              </a:ext>
            </a:extLst>
          </p:cNvPr>
          <p:cNvCxnSpPr/>
          <p:nvPr/>
        </p:nvCxnSpPr>
        <p:spPr>
          <a:xfrm flipH="1">
            <a:off x="2133600" y="3200400"/>
            <a:ext cx="6858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06AA33-4E91-4637-B1BC-3F7CEF4C287F}"/>
              </a:ext>
            </a:extLst>
          </p:cNvPr>
          <p:cNvCxnSpPr>
            <a:cxnSpLocks/>
          </p:cNvCxnSpPr>
          <p:nvPr/>
        </p:nvCxnSpPr>
        <p:spPr>
          <a:xfrm>
            <a:off x="2819400" y="3200400"/>
            <a:ext cx="14478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32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831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Expenditure/Other Financing Uses Account Structure: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/>
              <a:t>	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       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  </a:t>
            </a:r>
            <a:r>
              <a:rPr lang="en-US" sz="2400" dirty="0"/>
              <a:t>	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Program</a:t>
            </a:r>
            <a:r>
              <a:rPr lang="en-US" sz="2400" dirty="0"/>
              <a:t>        Function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    Object     Project Reporter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1000 </a:t>
            </a:r>
            <a:r>
              <a:rPr lang="en-US" sz="2400" dirty="0"/>
              <a:t>Instruction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2000</a:t>
            </a:r>
            <a:r>
              <a:rPr lang="en-US" sz="2400" dirty="0"/>
              <a:t> Support Services (SS)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2100</a:t>
            </a:r>
            <a:r>
              <a:rPr lang="en-US" sz="2400" dirty="0"/>
              <a:t> SS – Students			</a:t>
            </a:r>
            <a:r>
              <a:rPr lang="en-US" sz="2400" b="1" dirty="0">
                <a:solidFill>
                  <a:srgbClr val="FF0000"/>
                </a:solidFill>
              </a:rPr>
              <a:t>2500</a:t>
            </a:r>
            <a:r>
              <a:rPr lang="en-US" sz="2400" dirty="0"/>
              <a:t> SS – Business Services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2200</a:t>
            </a:r>
            <a:r>
              <a:rPr lang="en-US" sz="2400" dirty="0"/>
              <a:t> SS – Instructional Staff	    	</a:t>
            </a:r>
            <a:r>
              <a:rPr lang="en-US" sz="2400" b="1" dirty="0">
                <a:solidFill>
                  <a:srgbClr val="FF0000"/>
                </a:solidFill>
              </a:rPr>
              <a:t>2580</a:t>
            </a:r>
            <a:r>
              <a:rPr lang="en-US" sz="2400" dirty="0"/>
              <a:t> SS – Admin Tech Services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2300</a:t>
            </a:r>
            <a:r>
              <a:rPr lang="en-US" sz="2400" dirty="0"/>
              <a:t> SS – General Administration    	</a:t>
            </a:r>
            <a:r>
              <a:rPr lang="en-US" sz="2400" b="1" dirty="0">
                <a:solidFill>
                  <a:srgbClr val="FF0000"/>
                </a:solidFill>
              </a:rPr>
              <a:t>2600</a:t>
            </a:r>
            <a:r>
              <a:rPr lang="en-US" sz="2400" dirty="0"/>
              <a:t> SS – Operations &amp; </a:t>
            </a:r>
            <a:r>
              <a:rPr lang="en-US" sz="2400" dirty="0" err="1"/>
              <a:t>Maint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2400</a:t>
            </a:r>
            <a:r>
              <a:rPr lang="en-US" sz="2400" dirty="0"/>
              <a:t> SS – School Administration	</a:t>
            </a:r>
            <a:r>
              <a:rPr lang="en-US" sz="2400" b="1" dirty="0">
                <a:solidFill>
                  <a:srgbClr val="FF0000"/>
                </a:solidFill>
              </a:rPr>
              <a:t>2700</a:t>
            </a:r>
            <a:r>
              <a:rPr lang="en-US" sz="2400" dirty="0"/>
              <a:t> SS – Student Transportation	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984D0D-5931-4737-929D-928F1B2ED4F6}"/>
              </a:ext>
            </a:extLst>
          </p:cNvPr>
          <p:cNvCxnSpPr>
            <a:cxnSpLocks/>
          </p:cNvCxnSpPr>
          <p:nvPr/>
        </p:nvCxnSpPr>
        <p:spPr>
          <a:xfrm flipH="1">
            <a:off x="2633004" y="3048000"/>
            <a:ext cx="1447799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06AA33-4E91-4637-B1BC-3F7CEF4C287F}"/>
              </a:ext>
            </a:extLst>
          </p:cNvPr>
          <p:cNvCxnSpPr>
            <a:cxnSpLocks/>
          </p:cNvCxnSpPr>
          <p:nvPr/>
        </p:nvCxnSpPr>
        <p:spPr>
          <a:xfrm>
            <a:off x="4080803" y="3048000"/>
            <a:ext cx="1176997" cy="1143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06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Expenditure/Other Financing Uses Account Structure: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/>
              <a:t>	 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  </a:t>
            </a:r>
            <a:r>
              <a:rPr lang="en-US" sz="2400" dirty="0"/>
              <a:t>	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Program   </a:t>
            </a:r>
            <a:r>
              <a:rPr lang="en-US" sz="2400" dirty="0"/>
              <a:t>     Function  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Object     Project Reporter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3000 </a:t>
            </a:r>
            <a:r>
              <a:rPr lang="en-US" sz="2400" dirty="0"/>
              <a:t>Non-Educational Services (NES)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3100</a:t>
            </a:r>
            <a:r>
              <a:rPr lang="en-US" sz="2400" dirty="0"/>
              <a:t> NES – Food Services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3200</a:t>
            </a:r>
            <a:r>
              <a:rPr lang="en-US" sz="2400" dirty="0"/>
              <a:t> NES – Other Enterprise Services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3300</a:t>
            </a:r>
            <a:r>
              <a:rPr lang="en-US" sz="2400" dirty="0"/>
              <a:t> NES – Community Services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3400</a:t>
            </a:r>
            <a:r>
              <a:rPr lang="en-US" sz="2400" dirty="0"/>
              <a:t> NES – Extracurricular Activities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3500 </a:t>
            </a:r>
            <a:r>
              <a:rPr lang="en-US" sz="2400" dirty="0"/>
              <a:t>NES – Extracurricular Athletics		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984D0D-5931-4737-929D-928F1B2ED4F6}"/>
              </a:ext>
            </a:extLst>
          </p:cNvPr>
          <p:cNvCxnSpPr>
            <a:cxnSpLocks/>
          </p:cNvCxnSpPr>
          <p:nvPr/>
        </p:nvCxnSpPr>
        <p:spPr>
          <a:xfrm flipH="1">
            <a:off x="2286000" y="2971800"/>
            <a:ext cx="2099603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1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Expenditure/Other Financing Uses Account Structure: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	  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  	 Program        </a:t>
            </a:r>
            <a:r>
              <a:rPr lang="en-US" sz="2400" dirty="0"/>
              <a:t>Function  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Object     Project Reporter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4000</a:t>
            </a:r>
            <a:r>
              <a:rPr lang="en-US" sz="2400" dirty="0"/>
              <a:t> Facilities Acquisitions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5000</a:t>
            </a:r>
            <a:r>
              <a:rPr lang="en-US" sz="2400" dirty="0"/>
              <a:t> Debt Service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6000</a:t>
            </a:r>
            <a:r>
              <a:rPr lang="en-US" sz="2400" dirty="0"/>
              <a:t> Other Financing Uses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984D0D-5931-4737-929D-928F1B2ED4F6}"/>
              </a:ext>
            </a:extLst>
          </p:cNvPr>
          <p:cNvCxnSpPr>
            <a:cxnSpLocks/>
          </p:cNvCxnSpPr>
          <p:nvPr/>
        </p:nvCxnSpPr>
        <p:spPr>
          <a:xfrm flipH="1">
            <a:off x="2209800" y="3200400"/>
            <a:ext cx="2099603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023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Expenditure/Other Financing Uses Account Structure: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	  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 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  	 Program        Function       </a:t>
            </a:r>
            <a:r>
              <a:rPr lang="en-US" sz="2400" dirty="0"/>
              <a:t>Object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Project Reporter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100</a:t>
            </a:r>
            <a:r>
              <a:rPr lang="en-US" sz="2400" dirty="0"/>
              <a:t> Personal Services—Salaries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200 </a:t>
            </a:r>
            <a:r>
              <a:rPr lang="en-US" sz="2400" dirty="0"/>
              <a:t>Personal Services—Employee Benefits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300</a:t>
            </a:r>
            <a:r>
              <a:rPr lang="en-US" sz="2400" dirty="0"/>
              <a:t> Purchased Professional and Technical Services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400</a:t>
            </a:r>
            <a:r>
              <a:rPr lang="en-US" sz="2400" dirty="0"/>
              <a:t> Purchased Property Services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500</a:t>
            </a:r>
            <a:r>
              <a:rPr lang="en-US" sz="2400" dirty="0"/>
              <a:t> Other Purchased Services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600</a:t>
            </a:r>
            <a:r>
              <a:rPr lang="en-US" sz="2400" dirty="0"/>
              <a:t> Supplies and Materials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700</a:t>
            </a:r>
            <a:r>
              <a:rPr lang="en-US" sz="2400" dirty="0"/>
              <a:t> Property and Equipment Acquisition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800</a:t>
            </a:r>
            <a:r>
              <a:rPr lang="en-US" sz="2400" dirty="0"/>
              <a:t> Other Expenditures		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984D0D-5931-4737-929D-928F1B2ED4F6}"/>
              </a:ext>
            </a:extLst>
          </p:cNvPr>
          <p:cNvCxnSpPr>
            <a:cxnSpLocks/>
          </p:cNvCxnSpPr>
          <p:nvPr/>
        </p:nvCxnSpPr>
        <p:spPr>
          <a:xfrm flipH="1">
            <a:off x="4114800" y="2971800"/>
            <a:ext cx="16002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0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297D-6137-4FF2-B56D-30DE9B2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OPI 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7AA0-0754-4C59-825C-8F9CA112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Expenditure/Other Financing Uses Account Structure: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	  X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>
                <a:solidFill>
                  <a:srgbClr val="FF0000"/>
                </a:solidFill>
              </a:rPr>
              <a:t>         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District/Fund   	 Program        Function       </a:t>
            </a:r>
            <a:r>
              <a:rPr lang="en-US" sz="2400" dirty="0"/>
              <a:t>Object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Project Reporter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Adjustments to Beginning Fund Balance: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892</a:t>
            </a:r>
            <a:r>
              <a:rPr lang="en-US" sz="2400" dirty="0"/>
              <a:t> Material Prior Period Expenditure Adjustments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 Other Uses of Funds: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900</a:t>
            </a:r>
            <a:r>
              <a:rPr lang="en-US" sz="2400" dirty="0"/>
              <a:t> Other Uses of Funds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984D0D-5931-4737-929D-928F1B2ED4F6}"/>
              </a:ext>
            </a:extLst>
          </p:cNvPr>
          <p:cNvCxnSpPr>
            <a:cxnSpLocks/>
          </p:cNvCxnSpPr>
          <p:nvPr/>
        </p:nvCxnSpPr>
        <p:spPr>
          <a:xfrm flipH="1">
            <a:off x="4419600" y="3200400"/>
            <a:ext cx="13716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24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Journalizing the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Transaction 1: </a:t>
            </a:r>
          </a:p>
          <a:p>
            <a:pPr marL="0" indent="0">
              <a:buNone/>
            </a:pPr>
            <a:r>
              <a:rPr lang="en-US" sz="3000" u="sng" dirty="0"/>
              <a:t>Account</a:t>
            </a:r>
            <a:r>
              <a:rPr lang="en-US" sz="3000" dirty="0"/>
              <a:t>			            </a:t>
            </a:r>
            <a:r>
              <a:rPr lang="en-US" sz="3000" u="sng" dirty="0"/>
              <a:t>Debit</a:t>
            </a:r>
            <a:r>
              <a:rPr lang="en-US" sz="3000" dirty="0"/>
              <a:t>	</a:t>
            </a:r>
            <a:r>
              <a:rPr lang="en-US" sz="3000" u="sng" dirty="0"/>
              <a:t>Credit</a:t>
            </a:r>
          </a:p>
          <a:p>
            <a:pPr marL="0" indent="0">
              <a:buNone/>
            </a:pPr>
            <a:r>
              <a:rPr lang="en-US" sz="3000" dirty="0"/>
              <a:t>101-</a:t>
            </a:r>
            <a:r>
              <a:rPr lang="en-US" sz="3000" b="1" dirty="0">
                <a:solidFill>
                  <a:srgbClr val="002060"/>
                </a:solidFill>
              </a:rPr>
              <a:t>101</a:t>
            </a:r>
            <a:r>
              <a:rPr lang="en-US" sz="3000" dirty="0"/>
              <a:t>   Cash		     $200,000</a:t>
            </a:r>
          </a:p>
          <a:p>
            <a:pPr marL="0" indent="0">
              <a:buNone/>
            </a:pPr>
            <a:r>
              <a:rPr lang="en-US" sz="3000" dirty="0"/>
              <a:t>101-</a:t>
            </a:r>
            <a:r>
              <a:rPr lang="en-US" sz="3000" b="1" dirty="0">
                <a:solidFill>
                  <a:srgbClr val="00B050"/>
                </a:solidFill>
              </a:rPr>
              <a:t>3110</a:t>
            </a:r>
            <a:r>
              <a:rPr lang="en-US" sz="3000" dirty="0"/>
              <a:t> Direct State Aid		      $200,000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	</a:t>
            </a:r>
            <a:r>
              <a:rPr lang="en-US" sz="3000" i="1" dirty="0"/>
              <a:t>Received Direct State Aid from OPI</a:t>
            </a:r>
          </a:p>
        </p:txBody>
      </p:sp>
    </p:spTree>
    <p:extLst>
      <p:ext uri="{BB962C8B-B14F-4D97-AF65-F5344CB8AC3E}">
        <p14:creationId xmlns:p14="http://schemas.microsoft.com/office/powerpoint/2010/main" val="1758281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Journalizing the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Transaction 2-A: </a:t>
            </a:r>
          </a:p>
          <a:p>
            <a:pPr marL="0" indent="0">
              <a:buNone/>
            </a:pPr>
            <a:r>
              <a:rPr lang="en-US" sz="3000" u="sng" dirty="0"/>
              <a:t>Account</a:t>
            </a:r>
            <a:r>
              <a:rPr lang="en-US" sz="3000" dirty="0"/>
              <a:t>			  	  </a:t>
            </a:r>
            <a:r>
              <a:rPr lang="en-US" sz="3000" u="sng" dirty="0"/>
              <a:t>Debit</a:t>
            </a:r>
            <a:r>
              <a:rPr lang="en-US" sz="3000" dirty="0"/>
              <a:t>	</a:t>
            </a:r>
            <a:r>
              <a:rPr lang="en-US" sz="3000" u="sng" dirty="0"/>
              <a:t>Credit</a:t>
            </a:r>
          </a:p>
          <a:p>
            <a:pPr marL="0" indent="0">
              <a:buNone/>
            </a:pPr>
            <a:r>
              <a:rPr lang="en-US" sz="3000" dirty="0"/>
              <a:t>101-</a:t>
            </a:r>
            <a:r>
              <a:rPr lang="en-US" sz="3000" b="1" dirty="0">
                <a:solidFill>
                  <a:srgbClr val="FF0000"/>
                </a:solidFill>
              </a:rPr>
              <a:t>100-2600-410 </a:t>
            </a:r>
            <a:r>
              <a:rPr lang="en-US" sz="3000" dirty="0"/>
              <a:t>Utilities	$5,000</a:t>
            </a:r>
          </a:p>
          <a:p>
            <a:pPr marL="0" indent="0">
              <a:buNone/>
            </a:pPr>
            <a:r>
              <a:rPr lang="en-US" sz="3000" dirty="0"/>
              <a:t>101-</a:t>
            </a:r>
            <a:r>
              <a:rPr lang="en-US" sz="3000" b="1" dirty="0">
                <a:solidFill>
                  <a:srgbClr val="002060"/>
                </a:solidFill>
              </a:rPr>
              <a:t>621</a:t>
            </a:r>
            <a:r>
              <a:rPr lang="en-US" sz="3000" dirty="0"/>
              <a:t>  Accounts Payable			$5,000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		</a:t>
            </a:r>
            <a:r>
              <a:rPr lang="en-US" sz="3000" i="1" dirty="0"/>
              <a:t>Record utility bill claim $5,000</a:t>
            </a:r>
          </a:p>
        </p:txBody>
      </p:sp>
    </p:spTree>
    <p:extLst>
      <p:ext uri="{BB962C8B-B14F-4D97-AF65-F5344CB8AC3E}">
        <p14:creationId xmlns:p14="http://schemas.microsoft.com/office/powerpoint/2010/main" val="83844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87016"/>
              </p:ext>
            </p:extLst>
          </p:nvPr>
        </p:nvGraphicFramePr>
        <p:xfrm>
          <a:off x="685800" y="792480"/>
          <a:ext cx="7620000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12"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BUDDGETED</a:t>
                      </a:r>
                      <a:r>
                        <a:rPr lang="en-US" sz="4000" b="0" baseline="0" dirty="0"/>
                        <a:t> FUNDS</a:t>
                      </a:r>
                      <a:endParaRPr lang="en-US" sz="4000" b="0" dirty="0"/>
                    </a:p>
                  </a:txBody>
                  <a:tcPr marL="0" marR="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FUND #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FUND NAME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FUND TYPE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Bus 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Adult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Non-Operating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Special Revenue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Debt</a:t>
                      </a:r>
                      <a:r>
                        <a:rPr lang="en-US" sz="2200" baseline="0" dirty="0"/>
                        <a:t> Service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Building</a:t>
                      </a:r>
                      <a:r>
                        <a:rPr lang="en-US" sz="2200" baseline="0" dirty="0"/>
                        <a:t> Reserve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Capital</a:t>
                      </a:r>
                      <a:r>
                        <a:rPr lang="en-US" sz="2200" baseline="0" dirty="0"/>
                        <a:t> Projects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29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Journalizing the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Transaction 2-B: </a:t>
            </a:r>
          </a:p>
          <a:p>
            <a:pPr marL="0" indent="0">
              <a:buNone/>
            </a:pPr>
            <a:r>
              <a:rPr lang="en-US" sz="3000" u="sng" dirty="0"/>
              <a:t>Account</a:t>
            </a:r>
            <a:r>
              <a:rPr lang="en-US" sz="3000" dirty="0"/>
              <a:t>				</a:t>
            </a:r>
            <a:r>
              <a:rPr lang="en-US" sz="3000" u="sng" dirty="0"/>
              <a:t>Debit</a:t>
            </a:r>
            <a:r>
              <a:rPr lang="en-US" sz="3000" dirty="0"/>
              <a:t>		</a:t>
            </a:r>
            <a:r>
              <a:rPr lang="en-US" sz="3000" u="sng" dirty="0"/>
              <a:t>Credit</a:t>
            </a:r>
          </a:p>
          <a:p>
            <a:pPr marL="0" indent="0">
              <a:buNone/>
            </a:pPr>
            <a:r>
              <a:rPr lang="en-US" sz="3000" dirty="0"/>
              <a:t>101-</a:t>
            </a:r>
            <a:r>
              <a:rPr lang="en-US" sz="3000" b="1" dirty="0">
                <a:solidFill>
                  <a:srgbClr val="002060"/>
                </a:solidFill>
              </a:rPr>
              <a:t>101</a:t>
            </a:r>
            <a:r>
              <a:rPr lang="en-US" sz="3000" dirty="0"/>
              <a:t>  Cash					$5,000</a:t>
            </a:r>
          </a:p>
          <a:p>
            <a:pPr marL="0" indent="0">
              <a:buNone/>
            </a:pPr>
            <a:r>
              <a:rPr lang="en-US" sz="3000" dirty="0"/>
              <a:t>101-</a:t>
            </a:r>
            <a:r>
              <a:rPr lang="en-US" sz="3000" b="1" dirty="0">
                <a:solidFill>
                  <a:srgbClr val="002060"/>
                </a:solidFill>
              </a:rPr>
              <a:t>621</a:t>
            </a:r>
            <a:r>
              <a:rPr lang="en-US" sz="3000" dirty="0"/>
              <a:t>  Accounts Payable	$5,000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/>
              <a:t>		</a:t>
            </a:r>
            <a:r>
              <a:rPr lang="en-US" sz="3000" i="1" dirty="0"/>
              <a:t>Paid utility bill claim $5,000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6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Commonly Used Balance Sheet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1584"/>
              </p:ext>
            </p:extLst>
          </p:nvPr>
        </p:nvGraphicFramePr>
        <p:xfrm>
          <a:off x="457200" y="1600200"/>
          <a:ext cx="8229600" cy="465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Taxes Receivable – Real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Taxes Receivable – Personal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Interfund Loan/Receivable from Other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Due from Other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Due from Other Governments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Prepaid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Deposits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Deferred Outflows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437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Commonly Used Balance Sheet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633833"/>
              </p:ext>
            </p:extLst>
          </p:nvPr>
        </p:nvGraphicFramePr>
        <p:xfrm>
          <a:off x="457200" y="1600200"/>
          <a:ext cx="8229600" cy="465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Interfund/Loan Payable to Other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Due to Other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Due to Other Governments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Warrants Payable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Accounts Payable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Payroll Deductions &amp; Withholdings Payable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Deferred Inflows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Fund Balance Reserved for Encumbrances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Unreserved Fund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96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Commonly Used Revenue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749365"/>
              </p:ext>
            </p:extLst>
          </p:nvPr>
        </p:nvGraphicFramePr>
        <p:xfrm>
          <a:off x="457200" y="1600200"/>
          <a:ext cx="8229600" cy="465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District Tax Levy – Real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District Tax Levy – Personal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Penalties and Interest on Taxes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 Tuition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Drivers Education Fees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Interest Earnings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School Nutrition Lunch Sales - reimbursable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Student Extracurricular Activity Receipts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892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Commonly Used Revenue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22529"/>
              </p:ext>
            </p:extLst>
          </p:nvPr>
        </p:nvGraphicFramePr>
        <p:xfrm>
          <a:off x="457200" y="1600200"/>
          <a:ext cx="8229600" cy="511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County Transportation Reimbursement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County Retirement 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Direct State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Quality Educator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At-Risk Student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Indian Education for All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American Indian Achievement Gap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Special Education Allowable Cost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 for Achievement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Guaranteed Tax Base Aid (GTB)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777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Commonly Used Revenue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02875"/>
              </p:ext>
            </p:extLst>
          </p:nvPr>
        </p:nvGraphicFramePr>
        <p:xfrm>
          <a:off x="457200" y="1600200"/>
          <a:ext cx="8305800" cy="511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358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15221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Transportation Reimbursement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School Nutrition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Special Education–Direct Payment to Cooperatives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Quality Educator Payment to Cooperatives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Montana Digital Academy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Driver’s Education Reimbursement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Technology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School Major Maintenance Aid (SMMA)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 State 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Montana Oil and Gas Tax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783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Commonly Used Revenue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6090"/>
              </p:ext>
            </p:extLst>
          </p:nvPr>
        </p:nvGraphicFramePr>
        <p:xfrm>
          <a:off x="304800" y="1600200"/>
          <a:ext cx="8534400" cy="511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Federal Miscellaneous Grants – direct from Fed Govt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 V, Part B – Small Rural Schools (SRS)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 I, Part A Improving Basic Programs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 II, Part A Supporting Effective Instruction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Carl Perkins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Adult Basic and Literacy Education (ABLE)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Federal School Nutrition Reimbursement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IDEA, Part B Special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Miscellaneous Federal Grants – passed thru OPI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Miscellaneous Federal Grants – thru other state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65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Commonly Used Revenue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21993"/>
              </p:ext>
            </p:extLst>
          </p:nvPr>
        </p:nvGraphicFramePr>
        <p:xfrm>
          <a:off x="304800" y="1600200"/>
          <a:ext cx="8534400" cy="511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Federal Impact Aid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Sale of Bonds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Sale or Compensation for Loss of Assets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Operating Transfers from Other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Transfers for School Safety &amp;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Transfers for Building Reserve Permissive Sub-Fund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Resources Transferred from Other School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Special Educ Resources </a:t>
                      </a:r>
                      <a:r>
                        <a:rPr lang="en-US" sz="2400" dirty="0" err="1"/>
                        <a:t>Trsfrd</a:t>
                      </a:r>
                      <a:r>
                        <a:rPr lang="en-US" sz="2400" dirty="0"/>
                        <a:t> from Other School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Material Prior Period Revenue Adjustments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Residual Equity Transfers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147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Commonly Used Expenditure Program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581663"/>
              </p:ext>
            </p:extLst>
          </p:nvPr>
        </p:nvGraphicFramePr>
        <p:xfrm>
          <a:off x="304800" y="1600200"/>
          <a:ext cx="8534400" cy="501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Regular Education  - Elementary/Secondary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Distance Learning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Summer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Special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 State 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Indian Education for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State Career and Technical Education (CTE)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Miscellaneous Federal 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Note:  drop the 4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digit from revenue source code (example: 4200 Title I expenditure program code is 420)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375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Commonly Used Expenditure Program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629440"/>
              </p:ext>
            </p:extLst>
          </p:nvPr>
        </p:nvGraphicFramePr>
        <p:xfrm>
          <a:off x="304800" y="1600200"/>
          <a:ext cx="8534400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497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422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School Sponsored Extracurricular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422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School Sponsored Athletics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4226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Transfers for School Safety and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422660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Residual Equity Transfers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42266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Operating Transfers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42266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Transfers for Building Reserve Permissive Sub-Fund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42266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Resources Transferred to Other School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42266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Resources Transferred to Special Education Cooperatives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42266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Material Prior Period Expenditure Adjustments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70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79000"/>
              </p:ext>
            </p:extLst>
          </p:nvPr>
        </p:nvGraphicFramePr>
        <p:xfrm>
          <a:off x="380999" y="304800"/>
          <a:ext cx="8229601" cy="637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16">
                  <a:txBody>
                    <a:bodyPr/>
                    <a:lstStyle/>
                    <a:p>
                      <a:pPr algn="ctr"/>
                      <a:r>
                        <a:rPr lang="en-US" sz="4000" b="0" dirty="0"/>
                        <a:t>NON-BUDDGETED</a:t>
                      </a:r>
                      <a:r>
                        <a:rPr lang="en-US" sz="4000" b="0" baseline="0" dirty="0"/>
                        <a:t> FUNDS</a:t>
                      </a:r>
                      <a:endParaRPr lang="en-US" sz="4000" b="0" dirty="0"/>
                    </a:p>
                  </a:txBody>
                  <a:tcPr marL="0" marR="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#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NAME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 TYPE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Foods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Miscellaneous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  <a:r>
                        <a:rPr lang="en-US" sz="20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Education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Lease Rental Agreement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Compensated</a:t>
                      </a:r>
                      <a:r>
                        <a:rPr lang="en-US" sz="20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Absences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 Mines Tax Reserve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Mining Impact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 Aid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Litigation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Reserve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Permanent Endowment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Permanent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Proprietary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Internal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Proprietary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Interlocal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Fiduciary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General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81-85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Trust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Funds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Fiduciary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305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Commonly Used Expenditure Function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506768"/>
              </p:ext>
            </p:extLst>
          </p:nvPr>
        </p:nvGraphicFramePr>
        <p:xfrm>
          <a:off x="304800" y="1600200"/>
          <a:ext cx="853440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Support Services - Students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Support Services – Educational Media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Support Services – General Admin (</a:t>
                      </a:r>
                      <a:r>
                        <a:rPr kumimoji="0" lang="en-US" sz="2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supt’s</a:t>
                      </a: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office)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Support Services – School Admin (principal’s office)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Support Services – Business Services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Support Services – Operations and Maintenance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Support Services – Student Transportation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Food Services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254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Commonly Used Expenditure Function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0008"/>
              </p:ext>
            </p:extLst>
          </p:nvPr>
        </p:nvGraphicFramePr>
        <p:xfrm>
          <a:off x="304800" y="1600200"/>
          <a:ext cx="8534400" cy="52556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183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Extracurricular -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Extracurricular - Athletics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Facilities Acquisition and Construction Services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Debt Service – Bonds, Special Assessments, SIDS, Interest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Capital Leases or INTERCAP Loans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Operating Transfers to Other Funds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792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Resource Transfers to Other School Districts or Special Education Cooperatives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Residual Equity Transfer Out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71397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Material Prior Period Expenditure Adjustments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438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Commonly Used Expenditure Object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81371"/>
              </p:ext>
            </p:extLst>
          </p:nvPr>
        </p:nvGraphicFramePr>
        <p:xfrm>
          <a:off x="304800" y="1600200"/>
          <a:ext cx="8534400" cy="511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- Administrative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– Certified Teaching Staff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– Other Certified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– Custodial/Maintenance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– Office/Clerical/Technology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- Cooks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– Para Educators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– Bus Drivers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Salaries – Other Supervisory (</a:t>
                      </a:r>
                      <a:r>
                        <a:rPr lang="en-US" sz="2400" dirty="0" err="1"/>
                        <a:t>Transp</a:t>
                      </a:r>
                      <a:r>
                        <a:rPr lang="en-US" sz="2400" dirty="0"/>
                        <a:t>/Food/AD/Building)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Stipends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926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Commonly Used Expenditure Object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262693"/>
              </p:ext>
            </p:extLst>
          </p:nvPr>
        </p:nvGraphicFramePr>
        <p:xfrm>
          <a:off x="304800" y="1600200"/>
          <a:ext cx="8534400" cy="511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Employer Contributions – social security and </a:t>
                      </a:r>
                      <a:r>
                        <a:rPr lang="en-US" sz="2400" dirty="0" err="1"/>
                        <a:t>medicare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Employer Contributions – TRS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Employer Contributions – PERS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Employer Contributions – Unemployment insurance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Employer Contributions – Workers compensation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Employer Contributions – Health insurance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Employer Contributions – Life and disability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Employer Contributions – Other employee benefits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Contracted Services with other School Districts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Contracted Services with Cooperatives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727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Commonly Used Expenditure Object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54940"/>
              </p:ext>
            </p:extLst>
          </p:nvPr>
        </p:nvGraphicFramePr>
        <p:xfrm>
          <a:off x="304800" y="1600200"/>
          <a:ext cx="8534400" cy="511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Gas and electricity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Water/Sewage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Cleaning Services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Repair and Maintenance Services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Rentals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Minor Construction Services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Student Transportation Services – Private Bus Contractors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Insurance (other than employee benefits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Travel In-District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Travel Out-of-District/In-service Training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815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Commonly Used Expenditure Object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558315"/>
              </p:ext>
            </p:extLst>
          </p:nvPr>
        </p:nvGraphicFramePr>
        <p:xfrm>
          <a:off x="304800" y="1600200"/>
          <a:ext cx="8534400" cy="511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Supplies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Vehicle/Equipment Fuel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Food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Books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Minor Equipment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Major Construction Services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Major Equipment - New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Dues and Fees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Principal on Debt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9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Interest on Debt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6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451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BA06-AC8E-4AAD-85DC-8BABE23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Commonly Used Expenditure Object Codes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CF027-E25B-43EE-BF55-6397E23CD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393554"/>
              </p:ext>
            </p:extLst>
          </p:nvPr>
        </p:nvGraphicFramePr>
        <p:xfrm>
          <a:off x="304800" y="1600200"/>
          <a:ext cx="8534400" cy="410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33">
                  <a:extLst>
                    <a:ext uri="{9D8B030D-6E8A-4147-A177-3AD203B41FA5}">
                      <a16:colId xmlns:a16="http://schemas.microsoft.com/office/drawing/2014/main" val="1856489863"/>
                    </a:ext>
                  </a:extLst>
                </a:gridCol>
                <a:gridCol w="7349067">
                  <a:extLst>
                    <a:ext uri="{9D8B030D-6E8A-4147-A177-3AD203B41FA5}">
                      <a16:colId xmlns:a16="http://schemas.microsoft.com/office/drawing/2014/main" val="791533556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Student 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Material Prior Period Expenditure Adjustments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Operating Transfers to Other Funds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7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Transfers for School Safety and Security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Transfers for Building Reserve Permissive Sub-Fund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Resource Transfers to Other School Districts or Cooperatives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9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Residual Equity Transfers Out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5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509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B156-1907-43C8-A575-68672DE0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 OF CODE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A1A5-0D84-469E-A3E7-0E4A6282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Balance Sheet:</a:t>
            </a:r>
            <a:r>
              <a:rPr lang="en-US" sz="2400" dirty="0"/>
              <a:t> XXX – XXX - PRC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dirty="0"/>
              <a:t>X X </a:t>
            </a:r>
            <a:r>
              <a:rPr lang="en-US" sz="2200" dirty="0" err="1"/>
              <a:t>X</a:t>
            </a:r>
            <a:r>
              <a:rPr lang="en-US" sz="2200" dirty="0"/>
              <a:t> 		     X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     District/Fund             Account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Revenue/Other Financing: </a:t>
            </a:r>
            <a:r>
              <a:rPr lang="en-US" sz="2400" dirty="0"/>
              <a:t>XXX – XXXX - PRC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200" dirty="0"/>
              <a:t>X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		    X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	        </a:t>
            </a:r>
            <a:r>
              <a:rPr lang="en-US" sz="2200" dirty="0"/>
              <a:t>X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District/Fund 	    Source	Project Reporter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Expenditure/Other Financing Uses: </a:t>
            </a:r>
            <a:r>
              <a:rPr lang="en-US" sz="2400" dirty="0"/>
              <a:t>XXX – XXX – XXXX – XXX - PRC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200" dirty="0"/>
              <a:t>X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	  	     X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b="1" dirty="0">
                <a:solidFill>
                  <a:srgbClr val="FF0000"/>
                </a:solidFill>
              </a:rPr>
              <a:t>           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         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            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/>
              <a:t>X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District/Fund   	 Program        Function       Object     Project Reporter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9337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B156-1907-43C8-A575-68672DE0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EXAMPLES – Recording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A1A5-0D84-469E-A3E7-0E4A62828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OPI State School Payments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Leadership/School Finance/State School Payments/FY2022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FE73F-CEB4-4252-8236-070D49A7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4114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0371C9-3908-45F9-A5CE-88894D04AC13}"/>
              </a:ext>
            </a:extLst>
          </p:cNvPr>
          <p:cNvSpPr/>
          <p:nvPr/>
        </p:nvSpPr>
        <p:spPr>
          <a:xfrm>
            <a:off x="609600" y="49530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E48F8-9F55-43EB-A7CA-27DB698DA1D1}"/>
              </a:ext>
            </a:extLst>
          </p:cNvPr>
          <p:cNvSpPr txBox="1"/>
          <p:nvPr/>
        </p:nvSpPr>
        <p:spPr>
          <a:xfrm>
            <a:off x="3429000" y="2895600"/>
            <a:ext cx="3276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Current Fiscal Year by Month and in PDF files by County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5BF2D3-37F6-4B49-942C-B6BDB2EEA7EA}"/>
              </a:ext>
            </a:extLst>
          </p:cNvPr>
          <p:cNvCxnSpPr/>
          <p:nvPr/>
        </p:nvCxnSpPr>
        <p:spPr>
          <a:xfrm flipH="1">
            <a:off x="1600200" y="3603486"/>
            <a:ext cx="1828800" cy="15019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C3D429-13AE-4395-B191-DCE24D5B766E}"/>
              </a:ext>
            </a:extLst>
          </p:cNvPr>
          <p:cNvCxnSpPr/>
          <p:nvPr/>
        </p:nvCxnSpPr>
        <p:spPr>
          <a:xfrm flipH="1">
            <a:off x="2133600" y="3603486"/>
            <a:ext cx="1295400" cy="5072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35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AE8069-7BF7-40E6-9B3B-32920827D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59140"/>
            <a:ext cx="8644993" cy="55130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FB112B-1373-41BC-82B9-DFF3BE13390B}"/>
              </a:ext>
            </a:extLst>
          </p:cNvPr>
          <p:cNvSpPr/>
          <p:nvPr/>
        </p:nvSpPr>
        <p:spPr>
          <a:xfrm>
            <a:off x="381000" y="4495800"/>
            <a:ext cx="845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5464A-188C-441A-956D-7C5B5D75C536}"/>
              </a:ext>
            </a:extLst>
          </p:cNvPr>
          <p:cNvSpPr txBox="1"/>
          <p:nvPr/>
        </p:nvSpPr>
        <p:spPr>
          <a:xfrm>
            <a:off x="838200" y="1676400"/>
            <a:ext cx="2438400" cy="8309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Fund and revenue codes provided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58D2C2-8CB9-42B8-96E7-686A99C07C67}"/>
              </a:ext>
            </a:extLst>
          </p:cNvPr>
          <p:cNvCxnSpPr>
            <a:stCxn id="6" idx="2"/>
          </p:cNvCxnSpPr>
          <p:nvPr/>
        </p:nvCxnSpPr>
        <p:spPr>
          <a:xfrm>
            <a:off x="2057400" y="2507397"/>
            <a:ext cx="0" cy="5406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E79E3C-8E70-4B54-AD1F-DC08370B58F0}"/>
              </a:ext>
            </a:extLst>
          </p:cNvPr>
          <p:cNvCxnSpPr>
            <a:cxnSpLocks/>
          </p:cNvCxnSpPr>
          <p:nvPr/>
        </p:nvCxnSpPr>
        <p:spPr>
          <a:xfrm>
            <a:off x="2514601" y="2507397"/>
            <a:ext cx="609598" cy="2674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4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98B2-C365-4202-AACE-DCD17D62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Fiduciary Funds X82 and X84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016F-F0AB-4CD8-B39D-18A4A080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activity in these funds will typically be reported on the financial statements as governmental activity (not fiduciary)</a:t>
            </a:r>
          </a:p>
          <a:p>
            <a:r>
              <a:rPr lang="en-US" dirty="0"/>
              <a:t>X82 Interlocal Agreement Fund</a:t>
            </a:r>
          </a:p>
          <a:p>
            <a:pPr lvl="1"/>
            <a:r>
              <a:rPr lang="en-US" dirty="0"/>
              <a:t>multi-district agreements</a:t>
            </a:r>
          </a:p>
          <a:p>
            <a:r>
              <a:rPr lang="en-US" dirty="0"/>
              <a:t>X84 Student Activity Fund</a:t>
            </a:r>
          </a:p>
          <a:p>
            <a:pPr lvl="1"/>
            <a:r>
              <a:rPr lang="en-US" dirty="0"/>
              <a:t>Focus on who has control over the money and how it is spent</a:t>
            </a:r>
          </a:p>
        </p:txBody>
      </p:sp>
    </p:spTree>
    <p:extLst>
      <p:ext uri="{BB962C8B-B14F-4D97-AF65-F5344CB8AC3E}">
        <p14:creationId xmlns:p14="http://schemas.microsoft.com/office/powerpoint/2010/main" val="12016716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EXAMPLES – Recording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Record August state payments from OPI </a:t>
            </a:r>
          </a:p>
          <a:p>
            <a:pPr marL="0" indent="0">
              <a:buNone/>
            </a:pPr>
            <a:r>
              <a:rPr lang="en-US" sz="2400" u="sng" dirty="0"/>
              <a:t>Account</a:t>
            </a:r>
            <a:r>
              <a:rPr lang="en-US" sz="2400" dirty="0"/>
              <a:t>				       </a:t>
            </a:r>
            <a:r>
              <a:rPr lang="en-US" sz="2400" u="sng" dirty="0"/>
              <a:t>Debit</a:t>
            </a:r>
            <a:r>
              <a:rPr lang="en-US" sz="2400" dirty="0"/>
              <a:t>	         </a:t>
            </a:r>
            <a:r>
              <a:rPr lang="en-US" sz="2400" u="sng" dirty="0"/>
              <a:t>Credit</a:t>
            </a:r>
          </a:p>
          <a:p>
            <a:pPr marL="0" indent="0">
              <a:buNone/>
            </a:pPr>
            <a:r>
              <a:rPr lang="en-US" sz="2400" dirty="0"/>
              <a:t>201-101 Cash			            $58,924.49</a:t>
            </a:r>
          </a:p>
          <a:p>
            <a:pPr marL="0" indent="0">
              <a:buNone/>
            </a:pPr>
            <a:r>
              <a:rPr lang="en-US" sz="2400" dirty="0"/>
              <a:t>201-3110 DSA						$52,046.19</a:t>
            </a:r>
          </a:p>
          <a:p>
            <a:pPr marL="0" indent="0">
              <a:buNone/>
            </a:pPr>
            <a:r>
              <a:rPr lang="en-US" sz="2400" dirty="0"/>
              <a:t>201-3111 Quality Educator				$  4,204.17</a:t>
            </a:r>
          </a:p>
          <a:p>
            <a:pPr marL="0" indent="0">
              <a:buNone/>
            </a:pPr>
            <a:r>
              <a:rPr lang="en-US" sz="2400" dirty="0"/>
              <a:t>201-3112 At Risk Student				$      288.33</a:t>
            </a:r>
          </a:p>
          <a:p>
            <a:pPr marL="0" indent="0">
              <a:buNone/>
            </a:pPr>
            <a:r>
              <a:rPr lang="en-US" sz="2400" dirty="0"/>
              <a:t>201-3113 Indian Education for All			$      227.00</a:t>
            </a:r>
          </a:p>
          <a:p>
            <a:pPr marL="0" indent="0">
              <a:buNone/>
            </a:pPr>
            <a:r>
              <a:rPr lang="en-US" sz="2400" dirty="0"/>
              <a:t>201-3116 Data for Achievement			$      217.30</a:t>
            </a:r>
          </a:p>
          <a:p>
            <a:pPr marL="0" indent="0">
              <a:buNone/>
            </a:pPr>
            <a:r>
              <a:rPr lang="en-US" sz="2400" dirty="0"/>
              <a:t>201-3114 Amer. Indian Achievement Gap		$        22.30</a:t>
            </a:r>
          </a:p>
          <a:p>
            <a:pPr marL="0" indent="0">
              <a:buNone/>
            </a:pPr>
            <a:r>
              <a:rPr lang="en-US" sz="2400" dirty="0"/>
              <a:t>201-3115 Special Education				$   1,919.20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74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6CDB3-E8EB-4F74-BD0B-69761EE6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1" y="990600"/>
            <a:ext cx="885181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5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EXAMPLES – Recording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Record August state payments from OPI </a:t>
            </a:r>
          </a:p>
          <a:p>
            <a:pPr marL="0" indent="0">
              <a:buNone/>
            </a:pPr>
            <a:r>
              <a:rPr lang="en-US" sz="2400" u="sng" dirty="0"/>
              <a:t>Account</a:t>
            </a:r>
            <a:r>
              <a:rPr lang="en-US" sz="2400" dirty="0"/>
              <a:t>				       </a:t>
            </a:r>
            <a:r>
              <a:rPr lang="en-US" sz="2400" u="sng" dirty="0"/>
              <a:t>Debit</a:t>
            </a:r>
            <a:r>
              <a:rPr lang="en-US" sz="2400" dirty="0"/>
              <a:t>	         </a:t>
            </a:r>
            <a:r>
              <a:rPr lang="en-US" sz="2400" u="sng" dirty="0"/>
              <a:t>Credit</a:t>
            </a:r>
          </a:p>
          <a:p>
            <a:pPr marL="0" indent="0">
              <a:buNone/>
            </a:pPr>
            <a:r>
              <a:rPr lang="en-US" sz="2400" dirty="0"/>
              <a:t>228-101   Cash			                $767.11</a:t>
            </a:r>
          </a:p>
          <a:p>
            <a:pPr marL="0" indent="0">
              <a:buNone/>
            </a:pPr>
            <a:r>
              <a:rPr lang="en-US" sz="2400" dirty="0"/>
              <a:t>228-3281 State Technology Aid			$      767.11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210-101   Cash				$6,979.31</a:t>
            </a:r>
          </a:p>
          <a:p>
            <a:pPr marL="0" indent="0">
              <a:buNone/>
            </a:pPr>
            <a:r>
              <a:rPr lang="en-US" sz="2400" dirty="0"/>
              <a:t>210-3210 State Transp. </a:t>
            </a:r>
            <a:r>
              <a:rPr lang="en-US" sz="2400" dirty="0" err="1"/>
              <a:t>Reimb</a:t>
            </a:r>
            <a:r>
              <a:rPr lang="en-US" sz="2400" dirty="0"/>
              <a:t>.	</a:t>
            </a:r>
            <a:r>
              <a:rPr lang="en-US" sz="2400"/>
              <a:t>		$   </a:t>
            </a:r>
            <a:r>
              <a:rPr lang="en-US" sz="2400" dirty="0"/>
              <a:t>6,979.31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Account</a:t>
            </a:r>
            <a:r>
              <a:rPr lang="en-US" dirty="0"/>
              <a:t>: </a:t>
            </a:r>
          </a:p>
          <a:p>
            <a:r>
              <a:rPr lang="en-US" sz="2800" dirty="0"/>
              <a:t>an accounting record of increases and decreases in a specific asset, liability, revenue, expenditure or fund balance item</a:t>
            </a:r>
          </a:p>
          <a:p>
            <a:r>
              <a:rPr lang="en-US" sz="2800" dirty="0"/>
              <a:t>In its simplest form an account consists of 3 items: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4800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4800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4262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8768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469" y="48768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</p:txBody>
      </p:sp>
    </p:spTree>
    <p:extLst>
      <p:ext uri="{BB962C8B-B14F-4D97-AF65-F5344CB8AC3E}">
        <p14:creationId xmlns:p14="http://schemas.microsoft.com/office/powerpoint/2010/main" val="355247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2133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04331" y="213360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5231" y="1524000"/>
            <a:ext cx="107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2098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Debit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209800"/>
            <a:ext cx="2089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Credit 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489A3-9FF1-42D9-87D5-DE53C289B7A5}"/>
              </a:ext>
            </a:extLst>
          </p:cNvPr>
          <p:cNvSpPr txBox="1"/>
          <p:nvPr/>
        </p:nvSpPr>
        <p:spPr>
          <a:xfrm>
            <a:off x="1219199" y="4536664"/>
            <a:ext cx="670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type and title of an account will dictate how transactions are recorded</a:t>
            </a:r>
          </a:p>
        </p:txBody>
      </p:sp>
    </p:spTree>
    <p:extLst>
      <p:ext uri="{BB962C8B-B14F-4D97-AF65-F5344CB8AC3E}">
        <p14:creationId xmlns:p14="http://schemas.microsoft.com/office/powerpoint/2010/main" val="326860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ACCOUNT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Assets</a:t>
            </a:r>
            <a:r>
              <a:rPr lang="en-US" dirty="0"/>
              <a:t> – what is owned</a:t>
            </a:r>
            <a:endParaRPr lang="en-US" b="1" dirty="0"/>
          </a:p>
          <a:p>
            <a:r>
              <a:rPr lang="en-US" dirty="0"/>
              <a:t>Cash and investments</a:t>
            </a:r>
          </a:p>
          <a:p>
            <a:r>
              <a:rPr lang="en-US" dirty="0"/>
              <a:t>Taxes Receivable</a:t>
            </a:r>
          </a:p>
          <a:p>
            <a:r>
              <a:rPr lang="en-US" dirty="0"/>
              <a:t>Due From Other Governments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Liabilities </a:t>
            </a:r>
            <a:r>
              <a:rPr lang="en-US" dirty="0"/>
              <a:t>– what is owed</a:t>
            </a:r>
          </a:p>
          <a:p>
            <a:r>
              <a:rPr lang="en-US" dirty="0"/>
              <a:t>Accounts payable</a:t>
            </a:r>
          </a:p>
          <a:p>
            <a:r>
              <a:rPr lang="en-US" dirty="0"/>
              <a:t>Due to Other Governments</a:t>
            </a:r>
          </a:p>
        </p:txBody>
      </p:sp>
    </p:spTree>
    <p:extLst>
      <p:ext uri="{BB962C8B-B14F-4D97-AF65-F5344CB8AC3E}">
        <p14:creationId xmlns:p14="http://schemas.microsoft.com/office/powerpoint/2010/main" val="272572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185C0859BC24BAC23783DDDC467A5" ma:contentTypeVersion="11" ma:contentTypeDescription="Create a new document." ma:contentTypeScope="" ma:versionID="4a7c4b5b92c641e323d473e494391abc">
  <xsd:schema xmlns:xsd="http://www.w3.org/2001/XMLSchema" xmlns:xs="http://www.w3.org/2001/XMLSchema" xmlns:p="http://schemas.microsoft.com/office/2006/metadata/properties" xmlns:ns2="1a2c92fb-0e4d-46c0-85d8-24e83fa38f28" targetNamespace="http://schemas.microsoft.com/office/2006/metadata/properties" ma:root="true" ma:fieldsID="2615cdfae3699c3defa0c2c4ecc25be9" ns2:_="">
    <xsd:import namespace="1a2c92fb-0e4d-46c0-85d8-24e83fa38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c92fb-0e4d-46c0-85d8-24e83fa38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8C0BA2-B622-4FFD-B495-9B7C30E297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6451DC-D5DE-4961-B085-75C1B8870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c92fb-0e4d-46c0-85d8-24e83fa38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A75F87-E4A7-49AC-A6FB-7BDCB24D34EE}">
  <ds:schemaRefs>
    <ds:schemaRef ds:uri="http://purl.org/dc/dcmitype/"/>
    <ds:schemaRef ds:uri="http://schemas.microsoft.com/office/infopath/2007/PartnerControls"/>
    <ds:schemaRef ds:uri="1a2c92fb-0e4d-46c0-85d8-24e83fa38f28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3030</Words>
  <Application>Microsoft Office PowerPoint</Application>
  <PresentationFormat>On-screen Show (4:3)</PresentationFormat>
  <Paragraphs>807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Wingdings</vt:lpstr>
      <vt:lpstr>Office Theme</vt:lpstr>
      <vt:lpstr>Governmental Accounting</vt:lpstr>
      <vt:lpstr>FUND ACCOUNTING</vt:lpstr>
      <vt:lpstr>TYPES OF FUNDS</vt:lpstr>
      <vt:lpstr>PowerPoint Presentation</vt:lpstr>
      <vt:lpstr>PowerPoint Presentation</vt:lpstr>
      <vt:lpstr>Fiduciary Funds X82 and X84</vt:lpstr>
      <vt:lpstr>FUND ACCOUNTING</vt:lpstr>
      <vt:lpstr>Example</vt:lpstr>
      <vt:lpstr>ACCOUNT TYPES</vt:lpstr>
      <vt:lpstr>ACCOUNT TYPES</vt:lpstr>
      <vt:lpstr>BASIC FINANCIAL STATEMENTS</vt:lpstr>
      <vt:lpstr>Recording Transactions</vt:lpstr>
      <vt:lpstr>Recording Transactions </vt:lpstr>
      <vt:lpstr>Recording Transactions</vt:lpstr>
      <vt:lpstr>Recording Transactions</vt:lpstr>
      <vt:lpstr>Recording Transactions</vt:lpstr>
      <vt:lpstr>Recording Revenue</vt:lpstr>
      <vt:lpstr>Recording Expenditures</vt:lpstr>
      <vt:lpstr>Recording Expenditures</vt:lpstr>
      <vt:lpstr>Recording Transactions</vt:lpstr>
      <vt:lpstr>Journalizing the Transactions</vt:lpstr>
      <vt:lpstr>Journalizing the Transactions</vt:lpstr>
      <vt:lpstr>Journalizing the Transactions</vt:lpstr>
      <vt:lpstr>Recording Transactions</vt:lpstr>
      <vt:lpstr>Recording Transactions</vt:lpstr>
      <vt:lpstr>PowerPoint Presentation</vt:lpstr>
      <vt:lpstr>PowerPoint Presentation</vt:lpstr>
      <vt:lpstr>OPI CHART OF ACCOUNTS</vt:lpstr>
      <vt:lpstr>OPI CHART OF ACCOUNTS</vt:lpstr>
      <vt:lpstr>OPI CHART OF ACCOUNTS</vt:lpstr>
      <vt:lpstr>OPI CHART OF ACCOUNTS</vt:lpstr>
      <vt:lpstr>OPI CHART OF ACCOUNTS</vt:lpstr>
      <vt:lpstr>OPI CHART OF ACCOUNTS</vt:lpstr>
      <vt:lpstr>OPI CHART OF ACCOUNTS</vt:lpstr>
      <vt:lpstr>OPI CHART OF ACCOUNTS</vt:lpstr>
      <vt:lpstr>OPI CHART OF ACCOUNTS</vt:lpstr>
      <vt:lpstr>OPI CHART OF ACCOUNTS</vt:lpstr>
      <vt:lpstr>Journalizing the Transactions</vt:lpstr>
      <vt:lpstr>Journalizing the Transactions</vt:lpstr>
      <vt:lpstr>Journalizing the Transactions</vt:lpstr>
      <vt:lpstr>Commonly Used Balance Sheet Accounts</vt:lpstr>
      <vt:lpstr>Commonly Used Balance Sheet Accounts</vt:lpstr>
      <vt:lpstr>Commonly Used Revenue Accounts</vt:lpstr>
      <vt:lpstr>Commonly Used Revenue Accounts</vt:lpstr>
      <vt:lpstr>Commonly Used Revenue Accounts</vt:lpstr>
      <vt:lpstr>Commonly Used Revenue Accounts</vt:lpstr>
      <vt:lpstr>Commonly Used Revenue Accounts</vt:lpstr>
      <vt:lpstr>Commonly Used Expenditure Program Codes</vt:lpstr>
      <vt:lpstr>Commonly Used Expenditure Program Codes</vt:lpstr>
      <vt:lpstr>Commonly Used Expenditure Function Codes</vt:lpstr>
      <vt:lpstr>Commonly Used Expenditure Function Codes</vt:lpstr>
      <vt:lpstr>Commonly Used Expenditure Object Codes</vt:lpstr>
      <vt:lpstr>Commonly Used Expenditure Object Codes</vt:lpstr>
      <vt:lpstr>Commonly Used Expenditure Object Codes</vt:lpstr>
      <vt:lpstr>Commonly Used Expenditure Object Codes</vt:lpstr>
      <vt:lpstr>Commonly Used Expenditure Object Codes</vt:lpstr>
      <vt:lpstr>SUMMARY OF CODE STRUCTURES</vt:lpstr>
      <vt:lpstr>EXAMPLES – Recording Revenue</vt:lpstr>
      <vt:lpstr>PowerPoint Presentation</vt:lpstr>
      <vt:lpstr>EXAMPLES – Recording Revenue</vt:lpstr>
      <vt:lpstr>PowerPoint Presentation</vt:lpstr>
      <vt:lpstr>EXAMPLES – Recording Revenue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GOVERNMENTAL ACCOUNTING</dc:title>
  <dc:creator>Denise</dc:creator>
  <cp:lastModifiedBy>Steve Hamel</cp:lastModifiedBy>
  <cp:revision>67</cp:revision>
  <cp:lastPrinted>2021-09-17T20:39:33Z</cp:lastPrinted>
  <dcterms:created xsi:type="dcterms:W3CDTF">2019-09-27T02:13:47Z</dcterms:created>
  <dcterms:modified xsi:type="dcterms:W3CDTF">2021-12-07T04:48:26Z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0x010100E4D185C0859BC24BAC23783DDDC467A5</vt:lpwstr>
  </property>
</Properties>
</file>