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2" r:id="rId1"/>
  </p:sldMasterIdLst>
  <p:notesMasterIdLst>
    <p:notesMasterId r:id="rId49"/>
  </p:notesMasterIdLst>
  <p:handoutMasterIdLst>
    <p:handoutMasterId r:id="rId50"/>
  </p:handoutMasterIdLst>
  <p:sldIdLst>
    <p:sldId id="314" r:id="rId2"/>
    <p:sldId id="1191" r:id="rId3"/>
    <p:sldId id="1315" r:id="rId4"/>
    <p:sldId id="307" r:id="rId5"/>
    <p:sldId id="1270" r:id="rId6"/>
    <p:sldId id="979" r:id="rId7"/>
    <p:sldId id="1348" r:id="rId8"/>
    <p:sldId id="1275" r:id="rId9"/>
    <p:sldId id="1280" r:id="rId10"/>
    <p:sldId id="1331" r:id="rId11"/>
    <p:sldId id="1281" r:id="rId12"/>
    <p:sldId id="1282" r:id="rId13"/>
    <p:sldId id="1327" r:id="rId14"/>
    <p:sldId id="1328" r:id="rId15"/>
    <p:sldId id="1276" r:id="rId16"/>
    <p:sldId id="1285" r:id="rId17"/>
    <p:sldId id="1286" r:id="rId18"/>
    <p:sldId id="1289" r:id="rId19"/>
    <p:sldId id="1295" r:id="rId20"/>
    <p:sldId id="1317" r:id="rId21"/>
    <p:sldId id="1296" r:id="rId22"/>
    <p:sldId id="1312" r:id="rId23"/>
    <p:sldId id="1313" r:id="rId24"/>
    <p:sldId id="1349" r:id="rId25"/>
    <p:sldId id="1287" r:id="rId26"/>
    <p:sldId id="1350" r:id="rId27"/>
    <p:sldId id="1290" r:id="rId28"/>
    <p:sldId id="1291" r:id="rId29"/>
    <p:sldId id="1319" r:id="rId30"/>
    <p:sldId id="1277" r:id="rId31"/>
    <p:sldId id="1279" r:id="rId32"/>
    <p:sldId id="1333" r:id="rId33"/>
    <p:sldId id="1341" r:id="rId34"/>
    <p:sldId id="1334" r:id="rId35"/>
    <p:sldId id="1344" r:id="rId36"/>
    <p:sldId id="1278" r:id="rId37"/>
    <p:sldId id="1343" r:id="rId38"/>
    <p:sldId id="1342" r:id="rId39"/>
    <p:sldId id="1345" r:id="rId40"/>
    <p:sldId id="1320" r:id="rId41"/>
    <p:sldId id="1321" r:id="rId42"/>
    <p:sldId id="1346" r:id="rId43"/>
    <p:sldId id="1347" r:id="rId44"/>
    <p:sldId id="1352" r:id="rId45"/>
    <p:sldId id="1314" r:id="rId46"/>
    <p:sldId id="1261" r:id="rId47"/>
    <p:sldId id="308" r:id="rId48"/>
  </p:sldIdLst>
  <p:sldSz cx="9144000" cy="6858000" type="screen4x3"/>
  <p:notesSz cx="7010400" cy="9296400"/>
  <p:custDataLst>
    <p:tags r:id="rId5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rath, Ashley"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2730"/>
    <a:srgbClr val="25408E"/>
    <a:srgbClr val="E0A221"/>
    <a:srgbClr val="B8CCE4"/>
    <a:srgbClr val="9E9A97"/>
    <a:srgbClr val="0000FF"/>
    <a:srgbClr val="0085AD"/>
    <a:srgbClr val="58585A"/>
    <a:srgbClr val="8A0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F3E84-C9AC-461E-86B8-8D3190C7DA94}" v="3" dt="2021-07-29T14:45:23.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63" autoAdjust="0"/>
    <p:restoredTop sz="95380" autoAdjust="0"/>
  </p:normalViewPr>
  <p:slideViewPr>
    <p:cSldViewPr snapToGrid="0" snapToObjects="1">
      <p:cViewPr varScale="1">
        <p:scale>
          <a:sx n="109" d="100"/>
          <a:sy n="109" d="100"/>
        </p:scale>
        <p:origin x="420" y="96"/>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 d="1"/>
        <a:sy n="1" d="1"/>
      </p:scale>
      <p:origin x="0" y="0"/>
    </p:cViewPr>
  </p:sorterViewPr>
  <p:notesViewPr>
    <p:cSldViewPr snapToGrid="0" snapToObjects="1">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ksey, Jeff" userId="e32bb0e2-0e1f-402a-a434-a06f67c9df75" providerId="ADAL" clId="{BED3B484-05AD-4609-AFD3-286358D63B66}"/>
    <pc:docChg chg="modSld">
      <pc:chgData name="Kirksey, Jeff" userId="e32bb0e2-0e1f-402a-a434-a06f67c9df75" providerId="ADAL" clId="{BED3B484-05AD-4609-AFD3-286358D63B66}" dt="2021-07-27T03:05:50.306" v="3" actId="20577"/>
      <pc:docMkLst>
        <pc:docMk/>
      </pc:docMkLst>
      <pc:sldChg chg="modSp mod">
        <pc:chgData name="Kirksey, Jeff" userId="e32bb0e2-0e1f-402a-a434-a06f67c9df75" providerId="ADAL" clId="{BED3B484-05AD-4609-AFD3-286358D63B66}" dt="2021-07-26T19:30:45.224" v="1" actId="20577"/>
        <pc:sldMkLst>
          <pc:docMk/>
          <pc:sldMk cId="3301456443" sldId="1280"/>
        </pc:sldMkLst>
        <pc:spChg chg="mod">
          <ac:chgData name="Kirksey, Jeff" userId="e32bb0e2-0e1f-402a-a434-a06f67c9df75" providerId="ADAL" clId="{BED3B484-05AD-4609-AFD3-286358D63B66}" dt="2021-07-26T19:30:45.224" v="1" actId="20577"/>
          <ac:spMkLst>
            <pc:docMk/>
            <pc:sldMk cId="3301456443" sldId="1280"/>
            <ac:spMk id="2" creationId="{66335954-CEC3-4AA4-A1F1-8D2A3365A699}"/>
          </ac:spMkLst>
        </pc:spChg>
      </pc:sldChg>
      <pc:sldChg chg="modSp mod">
        <pc:chgData name="Kirksey, Jeff" userId="e32bb0e2-0e1f-402a-a434-a06f67c9df75" providerId="ADAL" clId="{BED3B484-05AD-4609-AFD3-286358D63B66}" dt="2021-07-27T03:05:50.306" v="3" actId="20577"/>
        <pc:sldMkLst>
          <pc:docMk/>
          <pc:sldMk cId="2876067669" sldId="1281"/>
        </pc:sldMkLst>
        <pc:spChg chg="mod">
          <ac:chgData name="Kirksey, Jeff" userId="e32bb0e2-0e1f-402a-a434-a06f67c9df75" providerId="ADAL" clId="{BED3B484-05AD-4609-AFD3-286358D63B66}" dt="2021-07-27T03:05:50.306" v="3" actId="20577"/>
          <ac:spMkLst>
            <pc:docMk/>
            <pc:sldMk cId="2876067669" sldId="1281"/>
            <ac:spMk id="2" creationId="{9045A017-4337-4FC1-889D-2DCCAE0B5B46}"/>
          </ac:spMkLst>
        </pc:spChg>
      </pc:sldChg>
      <pc:sldChg chg="modSp mod">
        <pc:chgData name="Kirksey, Jeff" userId="e32bb0e2-0e1f-402a-a434-a06f67c9df75" providerId="ADAL" clId="{BED3B484-05AD-4609-AFD3-286358D63B66}" dt="2021-07-26T19:30:30.188" v="0" actId="20577"/>
        <pc:sldMkLst>
          <pc:docMk/>
          <pc:sldMk cId="1504064380" sldId="1296"/>
        </pc:sldMkLst>
        <pc:spChg chg="mod">
          <ac:chgData name="Kirksey, Jeff" userId="e32bb0e2-0e1f-402a-a434-a06f67c9df75" providerId="ADAL" clId="{BED3B484-05AD-4609-AFD3-286358D63B66}" dt="2021-07-26T19:30:30.188" v="0" actId="20577"/>
          <ac:spMkLst>
            <pc:docMk/>
            <pc:sldMk cId="1504064380" sldId="1296"/>
            <ac:spMk id="2" creationId="{F40120C8-B76F-4479-BBD3-90795758403B}"/>
          </ac:spMkLst>
        </pc:spChg>
      </pc:sldChg>
      <pc:sldChg chg="modSp mod">
        <pc:chgData name="Kirksey, Jeff" userId="e32bb0e2-0e1f-402a-a434-a06f67c9df75" providerId="ADAL" clId="{BED3B484-05AD-4609-AFD3-286358D63B66}" dt="2021-07-27T03:00:50.612" v="2" actId="1076"/>
        <pc:sldMkLst>
          <pc:docMk/>
          <pc:sldMk cId="553077198" sldId="1343"/>
        </pc:sldMkLst>
        <pc:spChg chg="mod">
          <ac:chgData name="Kirksey, Jeff" userId="e32bb0e2-0e1f-402a-a434-a06f67c9df75" providerId="ADAL" clId="{BED3B484-05AD-4609-AFD3-286358D63B66}" dt="2021-07-27T03:00:50.612" v="2" actId="1076"/>
          <ac:spMkLst>
            <pc:docMk/>
            <pc:sldMk cId="553077198" sldId="1343"/>
            <ac:spMk id="8" creationId="{577DE906-BDAA-4574-A82F-2B72DDAD3403}"/>
          </ac:spMkLst>
        </pc:spChg>
      </pc:sldChg>
    </pc:docChg>
  </pc:docChgLst>
  <pc:docChgLst>
    <pc:chgData name="Kirksey, Jeff" userId="e32bb0e2-0e1f-402a-a434-a06f67c9df75" providerId="ADAL" clId="{A3FF3E84-C9AC-461E-86B8-8D3190C7DA94}"/>
    <pc:docChg chg="custSel modSld sldOrd">
      <pc:chgData name="Kirksey, Jeff" userId="e32bb0e2-0e1f-402a-a434-a06f67c9df75" providerId="ADAL" clId="{A3FF3E84-C9AC-461E-86B8-8D3190C7DA94}" dt="2021-07-29T16:52:01.260" v="366" actId="20577"/>
      <pc:docMkLst>
        <pc:docMk/>
      </pc:docMkLst>
      <pc:sldChg chg="modSp mod">
        <pc:chgData name="Kirksey, Jeff" userId="e32bb0e2-0e1f-402a-a434-a06f67c9df75" providerId="ADAL" clId="{A3FF3E84-C9AC-461E-86B8-8D3190C7DA94}" dt="2021-07-29T14:48:51.800" v="321" actId="14100"/>
        <pc:sldMkLst>
          <pc:docMk/>
          <pc:sldMk cId="436820339" sldId="979"/>
        </pc:sldMkLst>
        <pc:picChg chg="mod">
          <ac:chgData name="Kirksey, Jeff" userId="e32bb0e2-0e1f-402a-a434-a06f67c9df75" providerId="ADAL" clId="{A3FF3E84-C9AC-461E-86B8-8D3190C7DA94}" dt="2021-07-29T14:48:51.800" v="321" actId="14100"/>
          <ac:picMkLst>
            <pc:docMk/>
            <pc:sldMk cId="436820339" sldId="979"/>
            <ac:picMk id="7" creationId="{6C08C6CB-3750-499D-84D2-977EA677917F}"/>
          </ac:picMkLst>
        </pc:picChg>
      </pc:sldChg>
      <pc:sldChg chg="modNotesTx">
        <pc:chgData name="Kirksey, Jeff" userId="e32bb0e2-0e1f-402a-a434-a06f67c9df75" providerId="ADAL" clId="{A3FF3E84-C9AC-461E-86B8-8D3190C7DA94}" dt="2021-07-29T15:14:03.187" v="354" actId="20577"/>
        <pc:sldMkLst>
          <pc:docMk/>
          <pc:sldMk cId="2651239669" sldId="1277"/>
        </pc:sldMkLst>
      </pc:sldChg>
      <pc:sldChg chg="modSp mod">
        <pc:chgData name="Kirksey, Jeff" userId="e32bb0e2-0e1f-402a-a434-a06f67c9df75" providerId="ADAL" clId="{A3FF3E84-C9AC-461E-86B8-8D3190C7DA94}" dt="2021-07-29T16:52:01.260" v="366" actId="20577"/>
        <pc:sldMkLst>
          <pc:docMk/>
          <pc:sldMk cId="3134365746" sldId="1287"/>
        </pc:sldMkLst>
        <pc:spChg chg="mod">
          <ac:chgData name="Kirksey, Jeff" userId="e32bb0e2-0e1f-402a-a434-a06f67c9df75" providerId="ADAL" clId="{A3FF3E84-C9AC-461E-86B8-8D3190C7DA94}" dt="2021-07-29T16:52:01.260" v="366" actId="20577"/>
          <ac:spMkLst>
            <pc:docMk/>
            <pc:sldMk cId="3134365746" sldId="1287"/>
            <ac:spMk id="2" creationId="{130992E0-8DAA-4E9F-9C5C-DD309CB991EE}"/>
          </ac:spMkLst>
        </pc:spChg>
      </pc:sldChg>
      <pc:sldChg chg="modSp mod">
        <pc:chgData name="Kirksey, Jeff" userId="e32bb0e2-0e1f-402a-a434-a06f67c9df75" providerId="ADAL" clId="{A3FF3E84-C9AC-461E-86B8-8D3190C7DA94}" dt="2021-07-29T14:45:01.995" v="177" actId="20577"/>
        <pc:sldMkLst>
          <pc:docMk/>
          <pc:sldMk cId="575717842" sldId="1290"/>
        </pc:sldMkLst>
        <pc:spChg chg="mod">
          <ac:chgData name="Kirksey, Jeff" userId="e32bb0e2-0e1f-402a-a434-a06f67c9df75" providerId="ADAL" clId="{A3FF3E84-C9AC-461E-86B8-8D3190C7DA94}" dt="2021-07-29T14:45:01.995" v="177" actId="20577"/>
          <ac:spMkLst>
            <pc:docMk/>
            <pc:sldMk cId="575717842" sldId="1290"/>
            <ac:spMk id="2" creationId="{A56E9FA9-24C2-4D6D-BF3B-206AACEC8A5A}"/>
          </ac:spMkLst>
        </pc:spChg>
      </pc:sldChg>
      <pc:sldChg chg="modSp mod">
        <pc:chgData name="Kirksey, Jeff" userId="e32bb0e2-0e1f-402a-a434-a06f67c9df75" providerId="ADAL" clId="{A3FF3E84-C9AC-461E-86B8-8D3190C7DA94}" dt="2021-07-29T14:46:02.116" v="240" actId="255"/>
        <pc:sldMkLst>
          <pc:docMk/>
          <pc:sldMk cId="859205049" sldId="1291"/>
        </pc:sldMkLst>
        <pc:spChg chg="mod">
          <ac:chgData name="Kirksey, Jeff" userId="e32bb0e2-0e1f-402a-a434-a06f67c9df75" providerId="ADAL" clId="{A3FF3E84-C9AC-461E-86B8-8D3190C7DA94}" dt="2021-07-29T14:46:02.116" v="240" actId="255"/>
          <ac:spMkLst>
            <pc:docMk/>
            <pc:sldMk cId="859205049" sldId="1291"/>
            <ac:spMk id="2" creationId="{9A8D6DDA-C845-485E-B199-9A0F20F4E850}"/>
          </ac:spMkLst>
        </pc:spChg>
      </pc:sldChg>
      <pc:sldChg chg="modSp mod">
        <pc:chgData name="Kirksey, Jeff" userId="e32bb0e2-0e1f-402a-a434-a06f67c9df75" providerId="ADAL" clId="{A3FF3E84-C9AC-461E-86B8-8D3190C7DA94}" dt="2021-07-29T14:50:28.342" v="330" actId="20577"/>
        <pc:sldMkLst>
          <pc:docMk/>
          <pc:sldMk cId="352548602" sldId="1315"/>
        </pc:sldMkLst>
        <pc:spChg chg="mod">
          <ac:chgData name="Kirksey, Jeff" userId="e32bb0e2-0e1f-402a-a434-a06f67c9df75" providerId="ADAL" clId="{A3FF3E84-C9AC-461E-86B8-8D3190C7DA94}" dt="2021-07-29T14:50:28.342" v="330" actId="20577"/>
          <ac:spMkLst>
            <pc:docMk/>
            <pc:sldMk cId="352548602" sldId="1315"/>
            <ac:spMk id="2" creationId="{77C00DB9-0CE6-4D5A-8633-01B3B36E8A66}"/>
          </ac:spMkLst>
        </pc:spChg>
      </pc:sldChg>
      <pc:sldChg chg="ord">
        <pc:chgData name="Kirksey, Jeff" userId="e32bb0e2-0e1f-402a-a434-a06f67c9df75" providerId="ADAL" clId="{A3FF3E84-C9AC-461E-86B8-8D3190C7DA94}" dt="2021-07-29T14:37:52.653" v="1"/>
        <pc:sldMkLst>
          <pc:docMk/>
          <pc:sldMk cId="4106025306" sldId="1348"/>
        </pc:sldMkLst>
      </pc:sldChg>
      <pc:sldChg chg="modSp mod">
        <pc:chgData name="Kirksey, Jeff" userId="e32bb0e2-0e1f-402a-a434-a06f67c9df75" providerId="ADAL" clId="{A3FF3E84-C9AC-461E-86B8-8D3190C7DA94}" dt="2021-07-29T14:43:58.738" v="113" actId="6549"/>
        <pc:sldMkLst>
          <pc:docMk/>
          <pc:sldMk cId="3325963993" sldId="1350"/>
        </pc:sldMkLst>
        <pc:spChg chg="mod">
          <ac:chgData name="Kirksey, Jeff" userId="e32bb0e2-0e1f-402a-a434-a06f67c9df75" providerId="ADAL" clId="{A3FF3E84-C9AC-461E-86B8-8D3190C7DA94}" dt="2021-07-29T14:43:58.738" v="113" actId="6549"/>
          <ac:spMkLst>
            <pc:docMk/>
            <pc:sldMk cId="3325963993" sldId="1350"/>
            <ac:spMk id="2" creationId="{F45C792A-B040-4A81-B814-7E09FDCFA1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C462AD85-E676-4626-8524-1B675E7E225F}" type="datetime1">
              <a:rPr lang="en-US"/>
              <a:pPr/>
              <a:t>7/29/2021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B320F0B6-5E06-4907-B46F-10161FB73ADB}" type="slidenum">
              <a:rPr lang="en-US"/>
              <a:pPr/>
              <a:t>‹#›</a:t>
            </a:fld>
            <a:endParaRPr lang="en-US" dirty="0"/>
          </a:p>
        </p:txBody>
      </p:sp>
    </p:spTree>
    <p:extLst>
      <p:ext uri="{BB962C8B-B14F-4D97-AF65-F5344CB8AC3E}">
        <p14:creationId xmlns:p14="http://schemas.microsoft.com/office/powerpoint/2010/main" val="40171505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5T00:09:00.128"/>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 0,'51'19,"42"-11,-67-7,0 1,-1 1,9 3,234 69,-233-69,2-2,-1-1,0-1,1-3,21-2,36 0,-71 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5T00:09:04.51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 0,'10'2,"0"-1,0 1,0 1,0 0,0 0,0 1,-1 0,1 1,48 17,-39-17,0 1,-1 1,17 9,-22-9,0-1,0 0,1-1,-1-1,1 0,0-1,0-1,7 1,36 2,0 3,-1 2,2 4,-9-2,1-3,0-1,1-3,10-2,7-3,-52-1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5T00:09:17.27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3,'78'-1,"-14"-1,38 6,-81 0,-1 2,0 0,0 1,-1 0,0 2,0 1,-1 0,14 10,0-1,6 4,1 0,2-2,10 4,-35-19,0 0,0-1,0-1,1-1,0 0,-1-1,17 0,-5-3,-1-2,-1 0,1-2,3-1,-14 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E74B72E5-39A0-4B81-AB5C-D50BC5F9B1E7}" type="datetime1">
              <a:rPr lang="en-US"/>
              <a:pPr/>
              <a:t>7/28/2021</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pPr lvl="0"/>
            <a:endParaRPr lang="en-US" noProof="0"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FBABF853-1CC4-491C-8BEF-92E0171C0538}" type="slidenum">
              <a:rPr lang="en-US"/>
              <a:pPr/>
              <a:t>‹#›</a:t>
            </a:fld>
            <a:endParaRPr lang="en-US" dirty="0"/>
          </a:p>
        </p:txBody>
      </p:sp>
    </p:spTree>
    <p:extLst>
      <p:ext uri="{BB962C8B-B14F-4D97-AF65-F5344CB8AC3E}">
        <p14:creationId xmlns:p14="http://schemas.microsoft.com/office/powerpoint/2010/main" val="315447593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11"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BF853-1CC4-491C-8BEF-92E0171C0538}" type="slidenum">
              <a:rPr lang="en-US" smtClean="0"/>
              <a:pPr/>
              <a:t>1</a:t>
            </a:fld>
            <a:endParaRPr lang="en-US" dirty="0"/>
          </a:p>
        </p:txBody>
      </p:sp>
    </p:spTree>
    <p:extLst>
      <p:ext uri="{BB962C8B-B14F-4D97-AF65-F5344CB8AC3E}">
        <p14:creationId xmlns:p14="http://schemas.microsoft.com/office/powerpoint/2010/main" val="174578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BABF853-1CC4-491C-8BEF-92E0171C0538}" type="slidenum">
              <a:rPr lang="en-US" smtClean="0"/>
              <a:pPr/>
              <a:t>4</a:t>
            </a:fld>
            <a:endParaRPr lang="en-US" dirty="0"/>
          </a:p>
        </p:txBody>
      </p:sp>
      <p:sp>
        <p:nvSpPr>
          <p:cNvPr id="5" name="Date Placeholder 4">
            <a:extLst>
              <a:ext uri="{FF2B5EF4-FFF2-40B4-BE49-F238E27FC236}">
                <a16:creationId xmlns:a16="http://schemas.microsoft.com/office/drawing/2014/main" id="{70A5BBC2-5D94-47E1-836B-5235B24B2F94}"/>
              </a:ext>
            </a:extLst>
          </p:cNvPr>
          <p:cNvSpPr>
            <a:spLocks noGrp="1"/>
          </p:cNvSpPr>
          <p:nvPr>
            <p:ph type="dt" idx="1"/>
          </p:nvPr>
        </p:nvSpPr>
        <p:spPr/>
        <p:txBody>
          <a:bodyPr/>
          <a:lstStyle/>
          <a:p>
            <a:fld id="{D9ED05CB-BFB0-4DCC-B33D-D6A97F2A5925}" type="datetime1">
              <a:rPr lang="en-US" smtClean="0"/>
              <a:t>7/28/2021</a:t>
            </a:fld>
            <a:endParaRPr lang="en-US" dirty="0"/>
          </a:p>
        </p:txBody>
      </p:sp>
    </p:spTree>
    <p:extLst>
      <p:ext uri="{BB962C8B-B14F-4D97-AF65-F5344CB8AC3E}">
        <p14:creationId xmlns:p14="http://schemas.microsoft.com/office/powerpoint/2010/main" val="229166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 Clarity.  Pause Here for Question before Transitioning into Construction.</a:t>
            </a:r>
          </a:p>
        </p:txBody>
      </p:sp>
      <p:sp>
        <p:nvSpPr>
          <p:cNvPr id="4" name="Slide Number Placeholder 3"/>
          <p:cNvSpPr>
            <a:spLocks noGrp="1"/>
          </p:cNvSpPr>
          <p:nvPr>
            <p:ph type="sldNum" sz="quarter" idx="5"/>
          </p:nvPr>
        </p:nvSpPr>
        <p:spPr/>
        <p:txBody>
          <a:bodyPr/>
          <a:lstStyle/>
          <a:p>
            <a:fld id="{FBABF853-1CC4-491C-8BEF-92E0171C0538}" type="slidenum">
              <a:rPr lang="en-US" smtClean="0"/>
              <a:pPr/>
              <a:t>30</a:t>
            </a:fld>
            <a:endParaRPr lang="en-US" dirty="0"/>
          </a:p>
        </p:txBody>
      </p:sp>
    </p:spTree>
    <p:extLst>
      <p:ext uri="{BB962C8B-B14F-4D97-AF65-F5344CB8AC3E}">
        <p14:creationId xmlns:p14="http://schemas.microsoft.com/office/powerpoint/2010/main" val="426861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from</a:t>
            </a:r>
            <a:r>
              <a:rPr lang="en-US" baseline="0" dirty="0"/>
              <a:t> this presentation? </a:t>
            </a:r>
            <a:endParaRPr lang="en-US" dirty="0"/>
          </a:p>
        </p:txBody>
      </p:sp>
      <p:sp>
        <p:nvSpPr>
          <p:cNvPr id="4" name="Slide Number Placeholder 3"/>
          <p:cNvSpPr>
            <a:spLocks noGrp="1"/>
          </p:cNvSpPr>
          <p:nvPr>
            <p:ph type="sldNum" sz="quarter" idx="10"/>
          </p:nvPr>
        </p:nvSpPr>
        <p:spPr/>
        <p:txBody>
          <a:bodyPr/>
          <a:lstStyle/>
          <a:p>
            <a:fld id="{FBABF853-1CC4-491C-8BEF-92E0171C0538}" type="slidenum">
              <a:rPr lang="en-US" smtClean="0"/>
              <a:pPr/>
              <a:t>47</a:t>
            </a:fld>
            <a:endParaRPr lang="en-US" dirty="0"/>
          </a:p>
        </p:txBody>
      </p:sp>
    </p:spTree>
    <p:extLst>
      <p:ext uri="{BB962C8B-B14F-4D97-AF65-F5344CB8AC3E}">
        <p14:creationId xmlns:p14="http://schemas.microsoft.com/office/powerpoint/2010/main" val="323549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sites.google.com/a/opiconnect.org/2020-montana-waiver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557652"/>
            <a:ext cx="8229599" cy="698685"/>
          </a:xfrm>
        </p:spPr>
        <p:txBody>
          <a:bodyPr/>
          <a:lstStyle>
            <a:lvl1pPr marL="0" indent="0" algn="ctr">
              <a:buNone/>
              <a:defRPr sz="2400">
                <a:solidFill>
                  <a:schemeClr val="tx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C2E5B24-686E-4C97-945D-CFFDD2F6B298}" type="slidenum">
              <a:rPr lang="en-US" smtClean="0"/>
              <a:pPr/>
              <a:t>‹#›</a:t>
            </a:fld>
            <a:endParaRPr lang="en-US" dirty="0"/>
          </a:p>
        </p:txBody>
      </p:sp>
      <p:sp>
        <p:nvSpPr>
          <p:cNvPr id="7" name="Rectangle 6">
            <a:extLst>
              <a:ext uri="{FF2B5EF4-FFF2-40B4-BE49-F238E27FC236}">
                <a16:creationId xmlns:a16="http://schemas.microsoft.com/office/drawing/2014/main" id="{577D20AE-F6DC-43A1-9407-260BF70AAC70}"/>
              </a:ext>
            </a:extLst>
          </p:cNvPr>
          <p:cNvSpPr/>
          <p:nvPr userDrawn="1"/>
        </p:nvSpPr>
        <p:spPr>
          <a:xfrm>
            <a:off x="0" y="2672184"/>
            <a:ext cx="9144000" cy="2332141"/>
          </a:xfrm>
          <a:prstGeom prst="rect">
            <a:avLst/>
          </a:prstGeom>
          <a:solidFill>
            <a:srgbClr val="58585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DFAADA0-96A0-49B9-991D-362CC459DEA5}"/>
              </a:ext>
            </a:extLst>
          </p:cNvPr>
          <p:cNvSpPr txBox="1">
            <a:spLocks/>
          </p:cNvSpPr>
          <p:nvPr userDrawn="1"/>
        </p:nvSpPr>
        <p:spPr bwMode="auto">
          <a:xfrm>
            <a:off x="1434645" y="5969507"/>
            <a:ext cx="6923933"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bg1"/>
                </a:solidFill>
              </a:rPr>
              <a:t>Ashley McGrath, Assessment Director</a:t>
            </a:r>
          </a:p>
        </p:txBody>
      </p:sp>
      <p:sp>
        <p:nvSpPr>
          <p:cNvPr id="16" name="Title 15">
            <a:extLst>
              <a:ext uri="{FF2B5EF4-FFF2-40B4-BE49-F238E27FC236}">
                <a16:creationId xmlns:a16="http://schemas.microsoft.com/office/drawing/2014/main" id="{D1C5EC57-7C48-47AC-9040-584E9B7DE670}"/>
              </a:ext>
            </a:extLst>
          </p:cNvPr>
          <p:cNvSpPr>
            <a:spLocks noGrp="1"/>
          </p:cNvSpPr>
          <p:nvPr>
            <p:ph type="title"/>
          </p:nvPr>
        </p:nvSpPr>
        <p:spPr>
          <a:xfrm>
            <a:off x="358856" y="2963006"/>
            <a:ext cx="8440760" cy="1824194"/>
          </a:xfrm>
        </p:spPr>
        <p:txBody>
          <a:bodyPr/>
          <a:lstStyle>
            <a:lvl1pPr>
              <a:defRPr sz="4400" b="1">
                <a:solidFill>
                  <a:schemeClr val="bg1"/>
                </a:solidFill>
                <a:latin typeface="Candara" panose="020E0502030303020204" pitchFamily="34" charset="0"/>
              </a:defRPr>
            </a:lvl1pPr>
          </a:lstStyle>
          <a:p>
            <a:r>
              <a:rPr lang="en-US" dirty="0"/>
              <a:t>Click to edit Master title style</a:t>
            </a:r>
          </a:p>
        </p:txBody>
      </p:sp>
      <p:pic>
        <p:nvPicPr>
          <p:cNvPr id="18" name="Picture 17" descr="A close up of a sign&#10;&#10;Description automatically generated">
            <a:extLst>
              <a:ext uri="{FF2B5EF4-FFF2-40B4-BE49-F238E27FC236}">
                <a16:creationId xmlns:a16="http://schemas.microsoft.com/office/drawing/2014/main" id="{6321DF35-AFFA-4234-9166-D6C36760E9D7}"/>
              </a:ext>
            </a:extLst>
          </p:cNvPr>
          <p:cNvPicPr>
            <a:picLocks noChangeAspect="1"/>
          </p:cNvPicPr>
          <p:nvPr userDrawn="1"/>
        </p:nvPicPr>
        <p:blipFill rotWithShape="1">
          <a:blip r:embed="rId2"/>
          <a:srcRect l="10410" t="4171" r="10540" b="27444"/>
          <a:stretch/>
        </p:blipFill>
        <p:spPr>
          <a:xfrm>
            <a:off x="441121" y="171036"/>
            <a:ext cx="2216725" cy="1758842"/>
          </a:xfrm>
          <a:prstGeom prst="rect">
            <a:avLst/>
          </a:prstGeom>
        </p:spPr>
      </p:pic>
      <p:sp>
        <p:nvSpPr>
          <p:cNvPr id="21" name="TextBox 20">
            <a:extLst>
              <a:ext uri="{FF2B5EF4-FFF2-40B4-BE49-F238E27FC236}">
                <a16:creationId xmlns:a16="http://schemas.microsoft.com/office/drawing/2014/main" id="{36DC94AE-DE3F-4BF4-B878-054B9A277042}"/>
              </a:ext>
            </a:extLst>
          </p:cNvPr>
          <p:cNvSpPr txBox="1"/>
          <p:nvPr userDrawn="1"/>
        </p:nvSpPr>
        <p:spPr>
          <a:xfrm>
            <a:off x="2479721" y="753252"/>
            <a:ext cx="6392879" cy="1631216"/>
          </a:xfrm>
          <a:prstGeom prst="rect">
            <a:avLst/>
          </a:prstGeom>
          <a:noFill/>
        </p:spPr>
        <p:txBody>
          <a:bodyPr wrap="square" rtlCol="0">
            <a:spAutoFit/>
          </a:bodyPr>
          <a:lstStyle/>
          <a:p>
            <a:r>
              <a:rPr lang="en-US" sz="6000" b="1" dirty="0">
                <a:solidFill>
                  <a:srgbClr val="58585A"/>
                </a:solidFill>
                <a:latin typeface="Candara" panose="020E0502030303020204" pitchFamily="34" charset="0"/>
              </a:rPr>
              <a:t>Montana</a:t>
            </a:r>
            <a:r>
              <a:rPr lang="en-US" sz="4000" dirty="0">
                <a:latin typeface="Candara" panose="020E0502030303020204" pitchFamily="34" charset="0"/>
              </a:rPr>
              <a:t> </a:t>
            </a:r>
          </a:p>
          <a:p>
            <a:r>
              <a:rPr lang="en-US" sz="4000" b="1" dirty="0">
                <a:solidFill>
                  <a:srgbClr val="C12730"/>
                </a:solidFill>
                <a:latin typeface="Candara" panose="020E0502030303020204" pitchFamily="34" charset="0"/>
              </a:rPr>
              <a:t>Office of Public Instruction</a:t>
            </a:r>
          </a:p>
        </p:txBody>
      </p:sp>
      <p:sp>
        <p:nvSpPr>
          <p:cNvPr id="23" name="Rectangle 22">
            <a:extLst>
              <a:ext uri="{FF2B5EF4-FFF2-40B4-BE49-F238E27FC236}">
                <a16:creationId xmlns:a16="http://schemas.microsoft.com/office/drawing/2014/main" id="{42327C31-B2F0-4EB4-97F8-00A168A0DFE9}"/>
              </a:ext>
            </a:extLst>
          </p:cNvPr>
          <p:cNvSpPr/>
          <p:nvPr userDrawn="1"/>
        </p:nvSpPr>
        <p:spPr>
          <a:xfrm>
            <a:off x="551369" y="1844454"/>
            <a:ext cx="1925782" cy="376246"/>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2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A4337813-F881-4376-BBF5-31423BA919BB}"/>
              </a:ext>
            </a:extLst>
          </p:cNvPr>
          <p:cNvPicPr>
            <a:picLocks noChangeAspect="1"/>
          </p:cNvPicPr>
          <p:nvPr userDrawn="1"/>
        </p:nvPicPr>
        <p:blipFill>
          <a:blip r:embed="rId2"/>
          <a:stretch>
            <a:fillRect/>
          </a:stretch>
        </p:blipFill>
        <p:spPr>
          <a:xfrm>
            <a:off x="7327178" y="40372"/>
            <a:ext cx="1816822" cy="1600200"/>
          </a:xfrm>
          <a:prstGeom prst="rect">
            <a:avLst/>
          </a:prstGeom>
        </p:spPr>
      </p:pic>
      <p:pic>
        <p:nvPicPr>
          <p:cNvPr id="8" name="Picture 7">
            <a:extLst>
              <a:ext uri="{FF2B5EF4-FFF2-40B4-BE49-F238E27FC236}">
                <a16:creationId xmlns:a16="http://schemas.microsoft.com/office/drawing/2014/main" id="{B4CBB9A2-D02E-4B4F-9EAF-B4281546D08A}"/>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C2696F43-45F1-40E6-9EAA-3BD0E6DF74CB}"/>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4AAFA6FA-B14E-4235-9095-AF26F7186F27}"/>
              </a:ext>
            </a:extLst>
          </p:cNvPr>
          <p:cNvSpPr>
            <a:spLocks noGrp="1"/>
          </p:cNvSpPr>
          <p:nvPr>
            <p:ph type="sldNum" sz="quarter" idx="12"/>
          </p:nvPr>
        </p:nvSpPr>
        <p:spPr>
          <a:xfrm>
            <a:off x="7010400" y="6356349"/>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370432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pic>
        <p:nvPicPr>
          <p:cNvPr id="8" name="Picture 7">
            <a:extLst>
              <a:ext uri="{FF2B5EF4-FFF2-40B4-BE49-F238E27FC236}">
                <a16:creationId xmlns:a16="http://schemas.microsoft.com/office/drawing/2014/main" id="{4829C57B-9267-4A28-AD55-792D377B94A1}"/>
              </a:ext>
            </a:extLst>
          </p:cNvPr>
          <p:cNvPicPr>
            <a:picLocks noChangeAspect="1"/>
          </p:cNvPicPr>
          <p:nvPr userDrawn="1"/>
        </p:nvPicPr>
        <p:blipFill>
          <a:blip r:embed="rId3"/>
          <a:stretch>
            <a:fillRect/>
          </a:stretch>
        </p:blipFill>
        <p:spPr>
          <a:xfrm>
            <a:off x="7260579" y="1"/>
            <a:ext cx="1883421" cy="1600200"/>
          </a:xfrm>
          <a:prstGeom prst="rect">
            <a:avLst/>
          </a:prstGeom>
        </p:spPr>
      </p:pic>
      <p:sp>
        <p:nvSpPr>
          <p:cNvPr id="10" name="Rectangle 9">
            <a:extLst>
              <a:ext uri="{FF2B5EF4-FFF2-40B4-BE49-F238E27FC236}">
                <a16:creationId xmlns:a16="http://schemas.microsoft.com/office/drawing/2014/main" id="{8F5DD440-90E8-48E3-8187-A58B54CD0684}"/>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986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8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907B341-0712-4680-BC68-08ACB2A01543}"/>
              </a:ext>
            </a:extLst>
          </p:cNvPr>
          <p:cNvSpPr>
            <a:spLocks noGrp="1"/>
          </p:cNvSpPr>
          <p:nvPr>
            <p:ph type="ctrTitle" idx="4294967295"/>
          </p:nvPr>
        </p:nvSpPr>
        <p:spPr>
          <a:xfrm>
            <a:off x="276225" y="454025"/>
            <a:ext cx="8504484" cy="1470025"/>
          </a:xfrm>
        </p:spPr>
        <p:txBody>
          <a:bodyPr/>
          <a:lstStyle>
            <a:lvl1pPr>
              <a:defRPr>
                <a:latin typeface="Candara" panose="020E0502030303020204" pitchFamily="34" charset="0"/>
              </a:defRPr>
            </a:lvl1pPr>
          </a:lstStyle>
          <a:p>
            <a:r>
              <a:rPr lang="en-US" sz="5400" b="1" dirty="0">
                <a:solidFill>
                  <a:schemeClr val="tx1"/>
                </a:solidFill>
              </a:rPr>
              <a:t>Questions?</a:t>
            </a:r>
          </a:p>
        </p:txBody>
      </p:sp>
      <p:sp>
        <p:nvSpPr>
          <p:cNvPr id="13" name="Rectangle 12">
            <a:extLst>
              <a:ext uri="{FF2B5EF4-FFF2-40B4-BE49-F238E27FC236}">
                <a16:creationId xmlns:a16="http://schemas.microsoft.com/office/drawing/2014/main" id="{86E6D347-039A-4233-840C-3C17BE4564DA}"/>
              </a:ext>
            </a:extLst>
          </p:cNvPr>
          <p:cNvSpPr/>
          <p:nvPr userDrawn="1"/>
        </p:nvSpPr>
        <p:spPr>
          <a:xfrm>
            <a:off x="275898" y="1970683"/>
            <a:ext cx="8504811" cy="772511"/>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280AD53-662A-40EC-905C-85BC8919F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26" y="5961487"/>
            <a:ext cx="3011214" cy="759988"/>
          </a:xfrm>
          <a:prstGeom prst="rect">
            <a:avLst/>
          </a:prstGeom>
        </p:spPr>
      </p:pic>
    </p:spTree>
    <p:extLst>
      <p:ext uri="{BB962C8B-B14F-4D97-AF65-F5344CB8AC3E}">
        <p14:creationId xmlns:p14="http://schemas.microsoft.com/office/powerpoint/2010/main" val="259948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E29089-E4B8-44B0-ACD8-0365158AD39A}"/>
              </a:ext>
            </a:extLst>
          </p:cNvPr>
          <p:cNvSpPr/>
          <p:nvPr userDrawn="1"/>
        </p:nvSpPr>
        <p:spPr>
          <a:xfrm>
            <a:off x="304799" y="200025"/>
            <a:ext cx="8534401" cy="6362700"/>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21DB31-3A1E-4213-8F84-B1BA08E6BB48}"/>
              </a:ext>
            </a:extLst>
          </p:cNvPr>
          <p:cNvSpPr/>
          <p:nvPr userDrawn="1"/>
        </p:nvSpPr>
        <p:spPr>
          <a:xfrm>
            <a:off x="666750" y="609601"/>
            <a:ext cx="7829550" cy="19240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6C4D494-CCDD-48C0-952F-6CCE8C8D4B4E}"/>
              </a:ext>
            </a:extLst>
          </p:cNvPr>
          <p:cNvSpPr txBox="1"/>
          <p:nvPr userDrawn="1"/>
        </p:nvSpPr>
        <p:spPr>
          <a:xfrm>
            <a:off x="1190848" y="4444408"/>
            <a:ext cx="6592186" cy="1323439"/>
          </a:xfrm>
          <a:prstGeom prst="rect">
            <a:avLst/>
          </a:prstGeom>
          <a:solidFill>
            <a:schemeClr val="bg1"/>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000" b="1" i="0" u="none" strike="noStrike" kern="1200" dirty="0">
                <a:solidFill>
                  <a:schemeClr val="tx1"/>
                </a:solidFill>
                <a:effectLst/>
                <a:latin typeface="Arial" panose="020B0604020202020204" pitchFamily="34" charset="0"/>
                <a:ea typeface="ＭＳ Ｐゴシック" pitchFamily="-111" charset="-128"/>
                <a:cs typeface="Arial" panose="020B0604020202020204" pitchFamily="34" charset="0"/>
                <a:hlinkClick r:id="rId2"/>
              </a:rPr>
              <a:t>2020 Montana Waivers</a:t>
            </a:r>
            <a:endParaRPr lang="en-US" sz="4000" b="1" i="0" kern="1200" dirty="0">
              <a:solidFill>
                <a:schemeClr val="tx1"/>
              </a:solidFill>
              <a:effectLst/>
              <a:latin typeface="Arial" panose="020B0604020202020204" pitchFamily="34" charset="0"/>
              <a:ea typeface="ＭＳ Ｐゴシック" pitchFamily="-111" charset="-128"/>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Public Comment Process </a:t>
            </a:r>
          </a:p>
        </p:txBody>
      </p:sp>
    </p:spTree>
    <p:extLst>
      <p:ext uri="{BB962C8B-B14F-4D97-AF65-F5344CB8AC3E}">
        <p14:creationId xmlns:p14="http://schemas.microsoft.com/office/powerpoint/2010/main" val="237688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273628" y="274637"/>
            <a:ext cx="7719231" cy="1143000"/>
          </a:xfrm>
          <a:prstGeom prst="rect">
            <a:avLst/>
          </a:prstGeom>
          <a:solidFill>
            <a:srgbClr val="C1273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73626" y="274638"/>
            <a:ext cx="7719233" cy="1143000"/>
          </a:xfrm>
        </p:spPr>
        <p:txBody>
          <a:bodyPr/>
          <a:lstStyle>
            <a:lvl1pPr>
              <a:defRPr>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264999"/>
            <a:ext cx="1195807" cy="1203099"/>
          </a:xfrm>
          <a:prstGeom prst="rect">
            <a:avLst/>
          </a:prstGeom>
        </p:spPr>
      </p:pic>
    </p:spTree>
    <p:extLst>
      <p:ext uri="{BB962C8B-B14F-4D97-AF65-F5344CB8AC3E}">
        <p14:creationId xmlns:p14="http://schemas.microsoft.com/office/powerpoint/2010/main" val="2213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60668" y="1466850"/>
            <a:ext cx="8860766"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C12730"/>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198324"/>
            <a:ext cx="1195807" cy="1203099"/>
          </a:xfrm>
          <a:prstGeom prst="rect">
            <a:avLst/>
          </a:prstGeom>
        </p:spPr>
      </p:pic>
      <p:pic>
        <p:nvPicPr>
          <p:cNvPr id="8" name="Picture 7">
            <a:extLst>
              <a:ext uri="{FF2B5EF4-FFF2-40B4-BE49-F238E27FC236}">
                <a16:creationId xmlns:a16="http://schemas.microsoft.com/office/drawing/2014/main" id="{DDCE73BB-1D19-46DF-A75B-678A67DD1B19}"/>
              </a:ext>
            </a:extLst>
          </p:cNvPr>
          <p:cNvPicPr>
            <a:picLocks noChangeAspect="1"/>
          </p:cNvPicPr>
          <p:nvPr userDrawn="1"/>
        </p:nvPicPr>
        <p:blipFill>
          <a:blip r:embed="rId3"/>
          <a:stretch>
            <a:fillRect/>
          </a:stretch>
        </p:blipFill>
        <p:spPr>
          <a:xfrm>
            <a:off x="3708203" y="6472128"/>
            <a:ext cx="1727594" cy="330275"/>
          </a:xfrm>
          <a:prstGeom prst="rect">
            <a:avLst/>
          </a:prstGeom>
        </p:spPr>
      </p:pic>
    </p:spTree>
    <p:extLst>
      <p:ext uri="{BB962C8B-B14F-4D97-AF65-F5344CB8AC3E}">
        <p14:creationId xmlns:p14="http://schemas.microsoft.com/office/powerpoint/2010/main" val="257538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8860766"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C12730"/>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198324"/>
            <a:ext cx="1195807" cy="1203099"/>
          </a:xfrm>
          <a:prstGeom prst="rect">
            <a:avLst/>
          </a:prstGeom>
        </p:spPr>
      </p:pic>
    </p:spTree>
    <p:extLst>
      <p:ext uri="{BB962C8B-B14F-4D97-AF65-F5344CB8AC3E}">
        <p14:creationId xmlns:p14="http://schemas.microsoft.com/office/powerpoint/2010/main" val="228908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pic>
        <p:nvPicPr>
          <p:cNvPr id="5" name="Picture 4">
            <a:extLst>
              <a:ext uri="{FF2B5EF4-FFF2-40B4-BE49-F238E27FC236}">
                <a16:creationId xmlns:a16="http://schemas.microsoft.com/office/drawing/2014/main" id="{A8E47766-9080-47BA-8B2E-3CFB8C419428}"/>
              </a:ext>
            </a:extLst>
          </p:cNvPr>
          <p:cNvPicPr>
            <a:picLocks noChangeAspect="1"/>
          </p:cNvPicPr>
          <p:nvPr userDrawn="1"/>
        </p:nvPicPr>
        <p:blipFill>
          <a:blip r:embed="rId3"/>
          <a:stretch>
            <a:fillRect/>
          </a:stretch>
        </p:blipFill>
        <p:spPr>
          <a:xfrm>
            <a:off x="7325590" y="0"/>
            <a:ext cx="1818409" cy="1600200"/>
          </a:xfrm>
          <a:prstGeom prst="rect">
            <a:avLst/>
          </a:prstGeom>
        </p:spPr>
      </p:pic>
      <p:sp>
        <p:nvSpPr>
          <p:cNvPr id="8" name="Slide Number Placeholder 2">
            <a:extLst>
              <a:ext uri="{FF2B5EF4-FFF2-40B4-BE49-F238E27FC236}">
                <a16:creationId xmlns:a16="http://schemas.microsoft.com/office/drawing/2014/main" id="{FCC291FD-2D90-4D63-87A8-3090B4A8BC8C}"/>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140652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57501D2-805C-48AF-9049-7BF6105F7B33}"/>
              </a:ext>
            </a:extLst>
          </p:cNvPr>
          <p:cNvPicPr>
            <a:picLocks noChangeAspect="1"/>
          </p:cNvPicPr>
          <p:nvPr userDrawn="1"/>
        </p:nvPicPr>
        <p:blipFill>
          <a:blip r:embed="rId2"/>
          <a:stretch>
            <a:fillRect/>
          </a:stretch>
        </p:blipFill>
        <p:spPr>
          <a:xfrm>
            <a:off x="7315200" y="0"/>
            <a:ext cx="1811946" cy="1600435"/>
          </a:xfrm>
          <a:prstGeom prst="rect">
            <a:avLst/>
          </a:prstGeom>
        </p:spPr>
      </p:pic>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9" name="Slide Number Placeholder 2">
            <a:extLst>
              <a:ext uri="{FF2B5EF4-FFF2-40B4-BE49-F238E27FC236}">
                <a16:creationId xmlns:a16="http://schemas.microsoft.com/office/drawing/2014/main" id="{7A638086-1CB5-4898-8AD4-7FD7AB2F654E}"/>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14652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B1C2DC0-263D-423F-B4C9-5CE22412887E}"/>
              </a:ext>
            </a:extLst>
          </p:cNvPr>
          <p:cNvPicPr>
            <a:picLocks noChangeAspect="1"/>
          </p:cNvPicPr>
          <p:nvPr userDrawn="1"/>
        </p:nvPicPr>
        <p:blipFill>
          <a:blip r:embed="rId2"/>
          <a:stretch>
            <a:fillRect/>
          </a:stretch>
        </p:blipFill>
        <p:spPr>
          <a:xfrm>
            <a:off x="7323513" y="0"/>
            <a:ext cx="1822726" cy="1619422"/>
          </a:xfrm>
          <a:prstGeom prst="rect">
            <a:avLst/>
          </a:prstGeom>
        </p:spPr>
      </p:pic>
      <p:pic>
        <p:nvPicPr>
          <p:cNvPr id="8" name="Picture 7">
            <a:extLst>
              <a:ext uri="{FF2B5EF4-FFF2-40B4-BE49-F238E27FC236}">
                <a16:creationId xmlns:a16="http://schemas.microsoft.com/office/drawing/2014/main" id="{40608A53-1CC7-41B6-93B2-48245DDD82B0}"/>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1" name="Rectangle 10">
            <a:extLst>
              <a:ext uri="{FF2B5EF4-FFF2-40B4-BE49-F238E27FC236}">
                <a16:creationId xmlns:a16="http://schemas.microsoft.com/office/drawing/2014/main" id="{5D1F3A0B-02E1-4312-AC67-737EBF1A909C}"/>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CA6522A5-0D4A-4CE5-A297-3E128C6A5186}"/>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397568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39898F69-E5A6-41C4-90F8-C392168B509D}"/>
              </a:ext>
            </a:extLst>
          </p:cNvPr>
          <p:cNvPicPr>
            <a:picLocks noChangeAspect="1"/>
          </p:cNvPicPr>
          <p:nvPr userDrawn="1"/>
        </p:nvPicPr>
        <p:blipFill>
          <a:blip r:embed="rId2"/>
          <a:stretch>
            <a:fillRect/>
          </a:stretch>
        </p:blipFill>
        <p:spPr>
          <a:xfrm>
            <a:off x="7335079" y="46038"/>
            <a:ext cx="1808921" cy="1600200"/>
          </a:xfrm>
          <a:prstGeom prst="rect">
            <a:avLst/>
          </a:prstGeom>
        </p:spPr>
      </p:pic>
      <p:pic>
        <p:nvPicPr>
          <p:cNvPr id="8" name="Picture 7">
            <a:extLst>
              <a:ext uri="{FF2B5EF4-FFF2-40B4-BE49-F238E27FC236}">
                <a16:creationId xmlns:a16="http://schemas.microsoft.com/office/drawing/2014/main" id="{CCE76F81-1397-4110-9ECC-54B8D313D2D7}"/>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C1ACC9B0-3A10-4E68-A2BC-05724A864333}"/>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0DF0AD93-122F-4EC0-95F6-D44E8B616FCB}"/>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149778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465E1E8E-9078-4944-BC94-2B6080D53752}"/>
              </a:ext>
            </a:extLst>
          </p:cNvPr>
          <p:cNvPicPr>
            <a:picLocks noChangeAspect="1"/>
          </p:cNvPicPr>
          <p:nvPr userDrawn="1"/>
        </p:nvPicPr>
        <p:blipFill>
          <a:blip r:embed="rId2"/>
          <a:stretch>
            <a:fillRect/>
          </a:stretch>
        </p:blipFill>
        <p:spPr>
          <a:xfrm>
            <a:off x="7290262" y="0"/>
            <a:ext cx="1836884" cy="1602841"/>
          </a:xfrm>
          <a:prstGeom prst="rect">
            <a:avLst/>
          </a:prstGeom>
        </p:spPr>
      </p:pic>
      <p:pic>
        <p:nvPicPr>
          <p:cNvPr id="8" name="Picture 7">
            <a:extLst>
              <a:ext uri="{FF2B5EF4-FFF2-40B4-BE49-F238E27FC236}">
                <a16:creationId xmlns:a16="http://schemas.microsoft.com/office/drawing/2014/main" id="{6B9F37A8-B271-4C0C-A3C3-A99D3EBF75BF}"/>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6137B11E-78B7-4F84-A6F1-1660871FB2DB}"/>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15F4110D-610D-4CEA-A156-6E70C98B3727}"/>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73797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3163573B-12F6-468F-9995-EC59ACE436A2}"/>
              </a:ext>
            </a:extLst>
          </p:cNvPr>
          <p:cNvPicPr>
            <a:picLocks noChangeAspect="1"/>
          </p:cNvPicPr>
          <p:nvPr userDrawn="1"/>
        </p:nvPicPr>
        <p:blipFill>
          <a:blip r:embed="rId2"/>
          <a:stretch>
            <a:fillRect/>
          </a:stretch>
        </p:blipFill>
        <p:spPr>
          <a:xfrm>
            <a:off x="7348992" y="29412"/>
            <a:ext cx="1795008" cy="1600200"/>
          </a:xfrm>
          <a:prstGeom prst="rect">
            <a:avLst/>
          </a:prstGeom>
        </p:spPr>
      </p:pic>
      <p:pic>
        <p:nvPicPr>
          <p:cNvPr id="8" name="Picture 7">
            <a:extLst>
              <a:ext uri="{FF2B5EF4-FFF2-40B4-BE49-F238E27FC236}">
                <a16:creationId xmlns:a16="http://schemas.microsoft.com/office/drawing/2014/main" id="{9EB11D1A-9582-4C11-BF5D-4CDCC70BF99C}"/>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A807B2D1-AFE8-45BF-A41F-3A617F5C3752}"/>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C545B8D9-E9D3-467E-8462-A953BD5016A7}"/>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7430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111" charset="0"/>
              </a:defRPr>
            </a:lvl1pPr>
          </a:lstStyle>
          <a:p>
            <a:r>
              <a:rPr lang="en-US" dirty="0"/>
              <a:t>May 5, 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defRPr>
            </a:lvl1pPr>
          </a:lstStyle>
          <a:p>
            <a:pPr>
              <a:defRPr/>
            </a:pPr>
            <a:endParaRPr lang="en-US" dirty="0"/>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algn="r">
              <a:defRPr>
                <a:solidFill>
                  <a:schemeClr val="tx1"/>
                </a:solidFill>
              </a:defRPr>
            </a:lvl1pPr>
          </a:lstStyle>
          <a:p>
            <a:fld id="{C7B74FFA-6B24-49FE-B393-BA6A26D46B60}" type="slidenum">
              <a:rPr lang="en-US" smtClean="0"/>
              <a:pPr/>
              <a:t>‹#›</a:t>
            </a:fld>
            <a:endParaRPr lang="en-US" dirty="0"/>
          </a:p>
        </p:txBody>
      </p:sp>
    </p:spTree>
    <p:extLst>
      <p:ext uri="{BB962C8B-B14F-4D97-AF65-F5344CB8AC3E}">
        <p14:creationId xmlns:p14="http://schemas.microsoft.com/office/powerpoint/2010/main" val="45336074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72"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56" r:id="rId13"/>
    <p:sldLayoutId id="2147483657" r:id="rId14"/>
    <p:sldLayoutId id="2147483658" r:id="rId15"/>
  </p:sldLayoutIdLst>
  <p:hf hdr="0" dt="0"/>
  <p:txStyles>
    <p:titleStyle>
      <a:lvl1pPr algn="ctr" defTabSz="457200" rtl="0" eaLnBrk="1" fontAlgn="base" hangingPunct="1">
        <a:spcBef>
          <a:spcPct val="0"/>
        </a:spcBef>
        <a:spcAft>
          <a:spcPct val="0"/>
        </a:spcAft>
        <a:defRPr sz="4400" kern="1200">
          <a:solidFill>
            <a:schemeClr val="bg1"/>
          </a:solidFill>
          <a:latin typeface="+mj-lt"/>
          <a:ea typeface="ＭＳ Ｐゴシック" pitchFamily="-111" charset="-128"/>
          <a:cs typeface="+mj-cs"/>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pi.mt.gov/COVID-19-Information/ESS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opi.mt.gov/COVID-19-Information/ESSER" TargetMode="External"/><Relationship Id="rId3" Type="http://schemas.openxmlformats.org/officeDocument/2006/relationships/hyperlink" Target="https://documentcloud.adobe.com/link/review?uri=urn:aaid:scds:US:a5729d7b-890e-4dc5-b709-453156107ce7" TargetMode="External"/><Relationship Id="rId7" Type="http://schemas.openxmlformats.org/officeDocument/2006/relationships/hyperlink" Target="http://opi.mt.gov/Portals/182/ARP%20ESSER%20Comms/21-0099-MOEq-FAQs.-final.docx?ver=2021-06-14-134645-787" TargetMode="External"/><Relationship Id="rId2" Type="http://schemas.openxmlformats.org/officeDocument/2006/relationships/hyperlink" Target="http://opi.mt.gov/Educators/Teaching-Learning/K-12-Standards-Revision#97903727-evidenced-based-instructional-material-selection" TargetMode="External"/><Relationship Id="rId1" Type="http://schemas.openxmlformats.org/officeDocument/2006/relationships/slideLayout" Target="../slideLayouts/slideLayout2.xml"/><Relationship Id="rId6" Type="http://schemas.openxmlformats.org/officeDocument/2006/relationships/hyperlink" Target="https://oese.ed.gov/files/2021/05/ESSER.GEER_.FAQs_5.26.21_745AM_FINALb0cd6833f6f46e03ba2d97d30aff953260028045f9ef3b18ea602db4b32b1d99.pdf" TargetMode="External"/><Relationship Id="rId5" Type="http://schemas.openxmlformats.org/officeDocument/2006/relationships/hyperlink" Target="https://docs.google.com/document/d/1JLLbzn6rgtdY10QHXxkyO5ny_H7tA6ho/edit" TargetMode="External"/><Relationship Id="rId4" Type="http://schemas.openxmlformats.org/officeDocument/2006/relationships/hyperlink" Target="https://docs.google.com/document/d/14Zc2HI--jyJP9_I_Lghxrtylebs0BMrzxAP5QiB_u70/edit?usp=sharing" TargetMode="External"/><Relationship Id="rId9" Type="http://schemas.openxmlformats.org/officeDocument/2006/relationships/hyperlink" Target="https://casel.org/wp-content/uploads/2021/05/SEL-Policy-Brief-on-ARP.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 TargetMode="External"/><Relationship Id="rId2" Type="http://schemas.openxmlformats.org/officeDocument/2006/relationships/hyperlink" Target="https://www.federalregister.gov/documents/2021/04/22/2021-08359/american-rescue-plan-act-elementary-and-secondary-school-emergency-relief-fund" TargetMode="External"/><Relationship Id="rId1" Type="http://schemas.openxmlformats.org/officeDocument/2006/relationships/slideLayout" Target="../slideLayouts/slideLayout2.xml"/><Relationship Id="rId5" Type="http://schemas.openxmlformats.org/officeDocument/2006/relationships/hyperlink" Target="http://opi.mt.gov/COVID-19-Information/ESSER#9922711126-guidance" TargetMode="External"/><Relationship Id="rId4" Type="http://schemas.openxmlformats.org/officeDocument/2006/relationships/hyperlink" Target="http://opi.mt.gov/Portals/182/ARP%20ESSER%20Comms/ESSER%20II%20Guidance%20Document.pdf?ver=2021-06-14-125736-02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oese.ed.gov/files/2021/05/ESSER.GEER_.FAQs_5.26.21_745AM_FINALb0cd6833f6f46e03ba2d97d30aff953260028045f9ef3b18ea602db4b32b1d99.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forms/d/e/1FAIpQLSdp7YZU_ksHyOOFic_0HMJgLiGEceAknUYBMacuMCqAgFrChg/viewform?usp=sf_link"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customXml" Target="../ink/ink2.xml"/><Relationship Id="rId4" Type="http://schemas.openxmlformats.org/officeDocument/2006/relationships/image" Target="../media/image2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mailto:Jeffrey.Kirksey@mt.gov"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mailto:Mindi.Askelson@mt.gov" TargetMode="External"/><Relationship Id="rId2" Type="http://schemas.openxmlformats.org/officeDocument/2006/relationships/hyperlink" Target="mailto:Jeffrey.Kirksey@mt.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opi.mt.gov/Portals/182/ESSER%20Funds%20Review%20PDF.pdf?ver=2021-05-26-092010-9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pi.mt.gov/Portals/182/ESSER%20III%20Guidance%20Document%205.21.21%20PDF.pdf?ver=2021-05-26-091958-190" TargetMode="External"/><Relationship Id="rId2" Type="http://schemas.openxmlformats.org/officeDocument/2006/relationships/hyperlink" Target="http://opi.mt.gov/Portals/182/ARP%20ESSER%20Comms/ESSER%20II%20Guidance%20Document.pdf?ver=2021-06-14-125736-027" TargetMode="External"/><Relationship Id="rId1" Type="http://schemas.openxmlformats.org/officeDocument/2006/relationships/slideLayout" Target="../slideLayouts/slideLayout2.xml"/><Relationship Id="rId4" Type="http://schemas.openxmlformats.org/officeDocument/2006/relationships/hyperlink" Target="https://oese.ed.gov/files/2021/05/ESSER.GEER_.FAQs_5.26.21_745AM_FINALb0cd6833f6f46e03ba2d97d30aff953260028045f9ef3b18ea602db4b32b1d9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3E74A-2FC2-4B53-B6D5-F8FEBEE4C86D}"/>
              </a:ext>
            </a:extLst>
          </p:cNvPr>
          <p:cNvSpPr/>
          <p:nvPr/>
        </p:nvSpPr>
        <p:spPr>
          <a:xfrm>
            <a:off x="2313709" y="3860754"/>
            <a:ext cx="4461164" cy="45719"/>
          </a:xfrm>
          <a:prstGeom prst="rect">
            <a:avLst/>
          </a:prstGeom>
          <a:solidFill>
            <a:srgbClr val="DBDBDB"/>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5C449D4-61F1-4672-B9D3-CE0A7229A5E8}"/>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AF38E6-233E-4628-AB77-37E4F8809EF6}"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5" name="Title 4">
            <a:extLst>
              <a:ext uri="{FF2B5EF4-FFF2-40B4-BE49-F238E27FC236}">
                <a16:creationId xmlns:a16="http://schemas.microsoft.com/office/drawing/2014/main" id="{9BCCAE7A-A6BF-4862-8250-39A74C560704}"/>
              </a:ext>
            </a:extLst>
          </p:cNvPr>
          <p:cNvSpPr>
            <a:spLocks noGrp="1"/>
          </p:cNvSpPr>
          <p:nvPr>
            <p:ph type="title"/>
          </p:nvPr>
        </p:nvSpPr>
        <p:spPr>
          <a:xfrm>
            <a:off x="358856" y="2963006"/>
            <a:ext cx="8440760" cy="1824194"/>
          </a:xfrm>
        </p:spPr>
        <p:txBody>
          <a:bodyPr/>
          <a:lstStyle/>
          <a:p>
            <a:br>
              <a:rPr lang="en-US" sz="2400" dirty="0"/>
            </a:br>
            <a:br>
              <a:rPr lang="en-US" sz="2400" dirty="0"/>
            </a:br>
            <a:r>
              <a:rPr lang="en-US" sz="3200" dirty="0"/>
              <a:t>MASBO ESSER II &amp; III Session</a:t>
            </a:r>
            <a:br>
              <a:rPr lang="en-US" dirty="0"/>
            </a:br>
            <a:br>
              <a:rPr lang="en-US" sz="3600" dirty="0"/>
            </a:br>
            <a:r>
              <a:rPr lang="en-US" sz="2400" dirty="0"/>
              <a:t>July 29, 2021</a:t>
            </a:r>
            <a:br>
              <a:rPr lang="en-US" sz="3600" dirty="0"/>
            </a:br>
            <a:endParaRPr lang="en-US" sz="3600" dirty="0"/>
          </a:p>
        </p:txBody>
      </p:sp>
      <p:sp>
        <p:nvSpPr>
          <p:cNvPr id="10" name="Rectangle 9">
            <a:extLst>
              <a:ext uri="{FF2B5EF4-FFF2-40B4-BE49-F238E27FC236}">
                <a16:creationId xmlns:a16="http://schemas.microsoft.com/office/drawing/2014/main" id="{DD9349FF-B6DF-4159-8553-D4CBA037BD24}"/>
              </a:ext>
            </a:extLst>
          </p:cNvPr>
          <p:cNvSpPr/>
          <p:nvPr/>
        </p:nvSpPr>
        <p:spPr>
          <a:xfrm>
            <a:off x="1193800" y="5091310"/>
            <a:ext cx="7171267" cy="12650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A904210-9BDD-4314-A236-886BAD21236B}"/>
              </a:ext>
            </a:extLst>
          </p:cNvPr>
          <p:cNvSpPr txBox="1"/>
          <p:nvPr/>
        </p:nvSpPr>
        <p:spPr>
          <a:xfrm>
            <a:off x="1380067" y="5308600"/>
            <a:ext cx="6790266" cy="646331"/>
          </a:xfrm>
          <a:prstGeom prst="rect">
            <a:avLst/>
          </a:prstGeom>
          <a:noFill/>
        </p:spPr>
        <p:txBody>
          <a:bodyPr wrap="square" rtlCol="0">
            <a:spAutoFit/>
          </a:bodyPr>
          <a:lstStyle/>
          <a:p>
            <a:pPr algn="ctr"/>
            <a:r>
              <a:rPr lang="en-US" dirty="0">
                <a:latin typeface="Candara" panose="020E0502030303020204" pitchFamily="34" charset="0"/>
              </a:rPr>
              <a:t>Jeff Kirksey, OPI ESSER Program Manager</a:t>
            </a:r>
          </a:p>
          <a:p>
            <a:pPr algn="ctr"/>
            <a:r>
              <a:rPr lang="en-US" dirty="0">
                <a:latin typeface="Candara" panose="020E0502030303020204" pitchFamily="34" charset="0"/>
              </a:rPr>
              <a:t>Mindi Askelson, OPI Grants Management Systems Analyst</a:t>
            </a:r>
          </a:p>
        </p:txBody>
      </p:sp>
    </p:spTree>
    <p:extLst>
      <p:ext uri="{BB962C8B-B14F-4D97-AF65-F5344CB8AC3E}">
        <p14:creationId xmlns:p14="http://schemas.microsoft.com/office/powerpoint/2010/main" val="368948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67E3E2-BE76-4B72-B89F-DF76E4B751E8}"/>
              </a:ext>
            </a:extLst>
          </p:cNvPr>
          <p:cNvSpPr>
            <a:spLocks noGrp="1"/>
          </p:cNvSpPr>
          <p:nvPr>
            <p:ph idx="1"/>
          </p:nvPr>
        </p:nvSpPr>
        <p:spPr/>
        <p:txBody>
          <a:bodyPr/>
          <a:lstStyle/>
          <a:p>
            <a:pPr marL="0" indent="0">
              <a:buNone/>
            </a:pPr>
            <a:r>
              <a:rPr lang="en-US" sz="2000" b="1" dirty="0"/>
              <a:t>How do you determine if an activity is an allowable use of funds?</a:t>
            </a:r>
          </a:p>
          <a:p>
            <a:pPr marL="0" indent="0">
              <a:buNone/>
            </a:pPr>
            <a:r>
              <a:rPr lang="en-US" sz="2000" b="1" dirty="0"/>
              <a:t>Answer:  </a:t>
            </a:r>
            <a:r>
              <a:rPr lang="en-US" sz="2000" dirty="0"/>
              <a:t>Generally, in determining whether an activity is an allowable use of funds, a State or LEA must determine:</a:t>
            </a:r>
          </a:p>
          <a:p>
            <a:r>
              <a:rPr lang="en-US" sz="2000" dirty="0"/>
              <a:t>Is the use of funds intended to </a:t>
            </a:r>
            <a:r>
              <a:rPr lang="en-US" sz="2000" b="1" dirty="0"/>
              <a:t>prevent, prepare for, or respond to the COVID-19 pandemic</a:t>
            </a:r>
            <a:r>
              <a:rPr lang="en-US" sz="2000" dirty="0"/>
              <a:t>, including its Impact on the social, emotional, mental health, and academic needs of students?</a:t>
            </a:r>
          </a:p>
          <a:p>
            <a:r>
              <a:rPr lang="en-US" sz="2000" dirty="0"/>
              <a:t>Does the use of funds fall under one of the </a:t>
            </a:r>
            <a:r>
              <a:rPr lang="en-US" sz="2000" b="1" dirty="0"/>
              <a:t>authorized uses of ESSER funds</a:t>
            </a:r>
            <a:r>
              <a:rPr lang="en-US" sz="2000" dirty="0"/>
              <a:t>?</a:t>
            </a:r>
          </a:p>
          <a:p>
            <a:r>
              <a:rPr lang="en-US" sz="2000" dirty="0"/>
              <a:t>Is the </a:t>
            </a:r>
            <a:r>
              <a:rPr lang="en-US" sz="2000" b="1" dirty="0"/>
              <a:t>use of funds permissible under</a:t>
            </a:r>
            <a:r>
              <a:rPr lang="en-US" sz="2000" dirty="0"/>
              <a:t> the Uniform Administrative Requirements, Cost Principles, and Audit Requirements for Federal Awards (Uniform Guidance, 2 CFR Part 200)? In particular, </a:t>
            </a:r>
            <a:r>
              <a:rPr lang="en-US" sz="2000" b="1" dirty="0"/>
              <a:t>is it necessary and reasonable </a:t>
            </a:r>
            <a:r>
              <a:rPr lang="en-US" sz="2000" dirty="0"/>
              <a:t>for the performance of the ESSER or GEER award?</a:t>
            </a:r>
          </a:p>
          <a:p>
            <a:pPr marL="0" indent="0">
              <a:buNone/>
            </a:pPr>
            <a:endParaRPr lang="en-US" dirty="0"/>
          </a:p>
        </p:txBody>
      </p:sp>
      <p:sp>
        <p:nvSpPr>
          <p:cNvPr id="3" name="Slide Number Placeholder 2">
            <a:extLst>
              <a:ext uri="{FF2B5EF4-FFF2-40B4-BE49-F238E27FC236}">
                <a16:creationId xmlns:a16="http://schemas.microsoft.com/office/drawing/2014/main" id="{6F710737-A6AC-4BE4-89C7-6C19FDC18419}"/>
              </a:ext>
            </a:extLst>
          </p:cNvPr>
          <p:cNvSpPr>
            <a:spLocks noGrp="1"/>
          </p:cNvSpPr>
          <p:nvPr>
            <p:ph type="sldNum" sz="quarter" idx="12"/>
          </p:nvPr>
        </p:nvSpPr>
        <p:spPr/>
        <p:txBody>
          <a:bodyPr/>
          <a:lstStyle/>
          <a:p>
            <a:fld id="{D3AF38E6-233E-4628-AB77-37E4F8809EF6}" type="slidenum">
              <a:rPr lang="en-US" smtClean="0"/>
              <a:pPr/>
              <a:t>10</a:t>
            </a:fld>
            <a:endParaRPr lang="en-US" dirty="0"/>
          </a:p>
        </p:txBody>
      </p:sp>
      <p:sp>
        <p:nvSpPr>
          <p:cNvPr id="4" name="Title 3">
            <a:extLst>
              <a:ext uri="{FF2B5EF4-FFF2-40B4-BE49-F238E27FC236}">
                <a16:creationId xmlns:a16="http://schemas.microsoft.com/office/drawing/2014/main" id="{E6C7A3AE-D27F-4210-80D3-E387013BC33B}"/>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209369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5A017-4337-4FC1-889D-2DCCAE0B5B46}"/>
              </a:ext>
            </a:extLst>
          </p:cNvPr>
          <p:cNvSpPr>
            <a:spLocks noGrp="1"/>
          </p:cNvSpPr>
          <p:nvPr>
            <p:ph idx="1"/>
          </p:nvPr>
        </p:nvSpPr>
        <p:spPr/>
        <p:txBody>
          <a:bodyPr/>
          <a:lstStyle/>
          <a:p>
            <a:pPr marL="0" indent="0">
              <a:buNone/>
            </a:pPr>
            <a:r>
              <a:rPr lang="en-US" sz="2400" b="1" dirty="0"/>
              <a:t>Do we need to articulate how our proposed budget expenses connect to COVID prevention, preparation, and response?	</a:t>
            </a:r>
            <a:endParaRPr lang="en-US" sz="2400" dirty="0"/>
          </a:p>
          <a:p>
            <a:pPr marL="0" indent="0">
              <a:buNone/>
            </a:pPr>
            <a:r>
              <a:rPr lang="en-US" sz="2400" b="1" dirty="0"/>
              <a:t>Answer:</a:t>
            </a:r>
            <a:r>
              <a:rPr lang="en-US" sz="2400" dirty="0"/>
              <a:t>  Yes, In E-Grants you should make the expenditures connection to COVID clear in your budget descriptions.</a:t>
            </a:r>
          </a:p>
          <a:p>
            <a:r>
              <a:rPr lang="en-US" sz="2400" dirty="0"/>
              <a:t>An example could be:  "____________ salary to hire specialist to help support students whose learning was adversely impacted by the pandemic in order to help students reach grade level expectations."  OR “Purchasing ____________ to enable the district to easily transition to online learning as part of our COVID preparation strategy.”</a:t>
            </a:r>
          </a:p>
          <a:p>
            <a:pPr marL="0" indent="0">
              <a:buNone/>
            </a:pPr>
            <a:endParaRPr lang="en-US" dirty="0"/>
          </a:p>
        </p:txBody>
      </p:sp>
      <p:sp>
        <p:nvSpPr>
          <p:cNvPr id="3" name="Slide Number Placeholder 2">
            <a:extLst>
              <a:ext uri="{FF2B5EF4-FFF2-40B4-BE49-F238E27FC236}">
                <a16:creationId xmlns:a16="http://schemas.microsoft.com/office/drawing/2014/main" id="{F3BBF34E-0C8F-40B4-B4C6-352C549798AA}"/>
              </a:ext>
            </a:extLst>
          </p:cNvPr>
          <p:cNvSpPr>
            <a:spLocks noGrp="1"/>
          </p:cNvSpPr>
          <p:nvPr>
            <p:ph type="sldNum" sz="quarter" idx="12"/>
          </p:nvPr>
        </p:nvSpPr>
        <p:spPr/>
        <p:txBody>
          <a:bodyPr/>
          <a:lstStyle/>
          <a:p>
            <a:fld id="{D3AF38E6-233E-4628-AB77-37E4F8809EF6}" type="slidenum">
              <a:rPr lang="en-US" smtClean="0"/>
              <a:pPr/>
              <a:t>11</a:t>
            </a:fld>
            <a:endParaRPr lang="en-US" dirty="0"/>
          </a:p>
        </p:txBody>
      </p:sp>
      <p:sp>
        <p:nvSpPr>
          <p:cNvPr id="4" name="Title 3">
            <a:extLst>
              <a:ext uri="{FF2B5EF4-FFF2-40B4-BE49-F238E27FC236}">
                <a16:creationId xmlns:a16="http://schemas.microsoft.com/office/drawing/2014/main" id="{2DAC833B-E2A0-410E-A5FA-D66C5B8452C1}"/>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287606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36EADA-F844-4E82-8C36-F8E54447D714}"/>
              </a:ext>
            </a:extLst>
          </p:cNvPr>
          <p:cNvSpPr>
            <a:spLocks noGrp="1"/>
          </p:cNvSpPr>
          <p:nvPr>
            <p:ph idx="1"/>
          </p:nvPr>
        </p:nvSpPr>
        <p:spPr/>
        <p:txBody>
          <a:bodyPr/>
          <a:lstStyle/>
          <a:p>
            <a:pPr marL="0" indent="0">
              <a:buNone/>
            </a:pPr>
            <a:r>
              <a:rPr lang="en-US" sz="2800" b="1" dirty="0"/>
              <a:t>Are there recommended uses of ESSER II &amp; III funds that will assist LEAs to address the impact of the COVID pandemic and disruptions leading lost instructional time?</a:t>
            </a:r>
            <a:r>
              <a:rPr lang="en-US" sz="2800" dirty="0"/>
              <a:t>	</a:t>
            </a:r>
          </a:p>
          <a:p>
            <a:pPr marL="0" indent="0">
              <a:buNone/>
            </a:pPr>
            <a:endParaRPr lang="en-US" sz="2800" b="1" dirty="0"/>
          </a:p>
          <a:p>
            <a:pPr marL="0" indent="0">
              <a:buNone/>
            </a:pPr>
            <a:r>
              <a:rPr lang="en-US" sz="2800" b="1" dirty="0"/>
              <a:t>Answer:</a:t>
            </a:r>
            <a:r>
              <a:rPr lang="en-US" sz="2800" dirty="0"/>
              <a:t>  The LEA should use their local data, conduct a gap analysis, and a comprehensive needs assessment process to determine the best uses of funds for their students and staff. </a:t>
            </a:r>
          </a:p>
          <a:p>
            <a:pPr marL="0" indent="0">
              <a:buNone/>
            </a:pPr>
            <a:endParaRPr lang="en-US" dirty="0"/>
          </a:p>
        </p:txBody>
      </p:sp>
      <p:sp>
        <p:nvSpPr>
          <p:cNvPr id="3" name="Slide Number Placeholder 2">
            <a:extLst>
              <a:ext uri="{FF2B5EF4-FFF2-40B4-BE49-F238E27FC236}">
                <a16:creationId xmlns:a16="http://schemas.microsoft.com/office/drawing/2014/main" id="{AD5FB4C3-6368-4545-8744-7C1DD850D385}"/>
              </a:ext>
            </a:extLst>
          </p:cNvPr>
          <p:cNvSpPr>
            <a:spLocks noGrp="1"/>
          </p:cNvSpPr>
          <p:nvPr>
            <p:ph type="sldNum" sz="quarter" idx="12"/>
          </p:nvPr>
        </p:nvSpPr>
        <p:spPr/>
        <p:txBody>
          <a:bodyPr/>
          <a:lstStyle/>
          <a:p>
            <a:fld id="{D3AF38E6-233E-4628-AB77-37E4F8809EF6}" type="slidenum">
              <a:rPr lang="en-US" smtClean="0"/>
              <a:pPr/>
              <a:t>12</a:t>
            </a:fld>
            <a:endParaRPr lang="en-US" dirty="0"/>
          </a:p>
        </p:txBody>
      </p:sp>
      <p:sp>
        <p:nvSpPr>
          <p:cNvPr id="4" name="Title 3">
            <a:extLst>
              <a:ext uri="{FF2B5EF4-FFF2-40B4-BE49-F238E27FC236}">
                <a16:creationId xmlns:a16="http://schemas.microsoft.com/office/drawing/2014/main" id="{C8588F3B-91C8-4935-9DE3-2836A0426F0C}"/>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33241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1F9AE-93E2-45B9-B7D0-DD80C467DB0C}"/>
              </a:ext>
            </a:extLst>
          </p:cNvPr>
          <p:cNvSpPr>
            <a:spLocks noGrp="1"/>
          </p:cNvSpPr>
          <p:nvPr>
            <p:ph idx="1"/>
          </p:nvPr>
        </p:nvSpPr>
        <p:spPr/>
        <p:txBody>
          <a:bodyPr/>
          <a:lstStyle/>
          <a:p>
            <a:pPr marL="0" lvl="0" indent="0">
              <a:buNone/>
            </a:pPr>
            <a:r>
              <a:rPr lang="en-US" sz="2800" b="1" dirty="0"/>
              <a:t>Are there strings attached to the funds?  </a:t>
            </a:r>
          </a:p>
          <a:p>
            <a:pPr marL="0" lvl="0" indent="0">
              <a:buNone/>
            </a:pPr>
            <a:endParaRPr lang="en-US" sz="2800" b="1" dirty="0"/>
          </a:p>
          <a:p>
            <a:pPr marL="0" lvl="0" indent="0">
              <a:buNone/>
            </a:pPr>
            <a:r>
              <a:rPr lang="en-US" sz="2800" b="1" dirty="0"/>
              <a:t>Answer:  </a:t>
            </a:r>
            <a:r>
              <a:rPr lang="en-US" sz="2800" dirty="0"/>
              <a:t>Yes, specifically in ESSER III including Safe Return to In-Person Plan, to be updated every six months, the LEA plan, to be updated every six months, and data collection and monitoring of the use of funds. In addition, there is a 20% set aside with specific uses. </a:t>
            </a:r>
          </a:p>
        </p:txBody>
      </p:sp>
      <p:sp>
        <p:nvSpPr>
          <p:cNvPr id="3" name="Slide Number Placeholder 2">
            <a:extLst>
              <a:ext uri="{FF2B5EF4-FFF2-40B4-BE49-F238E27FC236}">
                <a16:creationId xmlns:a16="http://schemas.microsoft.com/office/drawing/2014/main" id="{DEA29781-D51D-4237-A855-2C0646D036B2}"/>
              </a:ext>
            </a:extLst>
          </p:cNvPr>
          <p:cNvSpPr>
            <a:spLocks noGrp="1"/>
          </p:cNvSpPr>
          <p:nvPr>
            <p:ph type="sldNum" sz="quarter" idx="12"/>
          </p:nvPr>
        </p:nvSpPr>
        <p:spPr/>
        <p:txBody>
          <a:bodyPr/>
          <a:lstStyle/>
          <a:p>
            <a:fld id="{D3AF38E6-233E-4628-AB77-37E4F8809EF6}" type="slidenum">
              <a:rPr lang="en-US" smtClean="0"/>
              <a:pPr/>
              <a:t>13</a:t>
            </a:fld>
            <a:endParaRPr lang="en-US" dirty="0"/>
          </a:p>
        </p:txBody>
      </p:sp>
      <p:sp>
        <p:nvSpPr>
          <p:cNvPr id="4" name="Title 3">
            <a:extLst>
              <a:ext uri="{FF2B5EF4-FFF2-40B4-BE49-F238E27FC236}">
                <a16:creationId xmlns:a16="http://schemas.microsoft.com/office/drawing/2014/main" id="{C2C8ED08-345C-421C-A05B-62CD15504569}"/>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6669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89FEB1-B70D-489E-9287-2F8A24144D35}"/>
              </a:ext>
            </a:extLst>
          </p:cNvPr>
          <p:cNvSpPr>
            <a:spLocks noGrp="1"/>
          </p:cNvSpPr>
          <p:nvPr>
            <p:ph idx="1"/>
          </p:nvPr>
        </p:nvSpPr>
        <p:spPr/>
        <p:txBody>
          <a:bodyPr/>
          <a:lstStyle/>
          <a:p>
            <a:pPr marL="0" lvl="0" indent="0">
              <a:buNone/>
            </a:pPr>
            <a:r>
              <a:rPr lang="en-US" sz="2800" b="1" dirty="0"/>
              <a:t>Can districts innovate on the use of funds?  </a:t>
            </a:r>
          </a:p>
          <a:p>
            <a:pPr marL="0" lvl="0" indent="0">
              <a:buNone/>
            </a:pPr>
            <a:endParaRPr lang="en-US" sz="2800" b="1" dirty="0"/>
          </a:p>
          <a:p>
            <a:pPr marL="0" lvl="0" indent="0">
              <a:buNone/>
            </a:pPr>
            <a:r>
              <a:rPr lang="en-US" sz="2800" b="1" dirty="0"/>
              <a:t>Answer:  </a:t>
            </a:r>
            <a:r>
              <a:rPr lang="en-US" sz="2800" dirty="0"/>
              <a:t>Yes, and it is strongly encouraged that districts use these unprecedented funding allocations to innovate and implement the improvements that have been aspirations for your students.  </a:t>
            </a:r>
          </a:p>
        </p:txBody>
      </p:sp>
      <p:sp>
        <p:nvSpPr>
          <p:cNvPr id="3" name="Slide Number Placeholder 2">
            <a:extLst>
              <a:ext uri="{FF2B5EF4-FFF2-40B4-BE49-F238E27FC236}">
                <a16:creationId xmlns:a16="http://schemas.microsoft.com/office/drawing/2014/main" id="{0EBBC960-7B73-4654-AE79-549DC112546C}"/>
              </a:ext>
            </a:extLst>
          </p:cNvPr>
          <p:cNvSpPr>
            <a:spLocks noGrp="1"/>
          </p:cNvSpPr>
          <p:nvPr>
            <p:ph type="sldNum" sz="quarter" idx="12"/>
          </p:nvPr>
        </p:nvSpPr>
        <p:spPr/>
        <p:txBody>
          <a:bodyPr/>
          <a:lstStyle/>
          <a:p>
            <a:fld id="{D3AF38E6-233E-4628-AB77-37E4F8809EF6}" type="slidenum">
              <a:rPr lang="en-US" smtClean="0"/>
              <a:pPr/>
              <a:t>14</a:t>
            </a:fld>
            <a:endParaRPr lang="en-US" dirty="0"/>
          </a:p>
        </p:txBody>
      </p:sp>
      <p:sp>
        <p:nvSpPr>
          <p:cNvPr id="4" name="Title 3">
            <a:extLst>
              <a:ext uri="{FF2B5EF4-FFF2-40B4-BE49-F238E27FC236}">
                <a16:creationId xmlns:a16="http://schemas.microsoft.com/office/drawing/2014/main" id="{9AE1F747-8476-4B6B-9256-46F357DEC5A9}"/>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205209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027A78-496E-49E3-9CD3-588BD502B010}"/>
              </a:ext>
            </a:extLst>
          </p:cNvPr>
          <p:cNvSpPr>
            <a:spLocks noGrp="1"/>
          </p:cNvSpPr>
          <p:nvPr>
            <p:ph idx="1"/>
          </p:nvPr>
        </p:nvSpPr>
        <p:spPr/>
        <p:txBody>
          <a:bodyPr/>
          <a:lstStyle/>
          <a:p>
            <a:pPr marL="0" indent="0">
              <a:buNone/>
            </a:pPr>
            <a:r>
              <a:rPr lang="en-US" sz="2800" b="1" dirty="0"/>
              <a:t>Are agencies that provide out of school time or other general support to LEAs able to apply for ESSER III funds?</a:t>
            </a:r>
            <a:r>
              <a:rPr lang="en-US" sz="2800" dirty="0"/>
              <a:t>	</a:t>
            </a:r>
          </a:p>
          <a:p>
            <a:pPr marL="0" indent="0">
              <a:buNone/>
            </a:pPr>
            <a:endParaRPr lang="en-US" sz="2800" b="1" dirty="0"/>
          </a:p>
          <a:p>
            <a:pPr marL="0" indent="0">
              <a:buNone/>
            </a:pPr>
            <a:r>
              <a:rPr lang="en-US" sz="2800" b="1" dirty="0"/>
              <a:t>Answer:</a:t>
            </a:r>
            <a:r>
              <a:rPr lang="en-US" sz="2800" dirty="0"/>
              <a:t>  No, this is a change for ESSER III, organizations other than LEAs are not eligible for the formula ESSER III funding. Organizations who can provide eligible services to LEAs should reach out to those LEAs to identify if their services meet the LEA’s identified needs.</a:t>
            </a:r>
          </a:p>
          <a:p>
            <a:pPr marL="0" indent="0">
              <a:buNone/>
            </a:pPr>
            <a:endParaRPr lang="en-US" dirty="0"/>
          </a:p>
        </p:txBody>
      </p:sp>
      <p:sp>
        <p:nvSpPr>
          <p:cNvPr id="3" name="Slide Number Placeholder 2">
            <a:extLst>
              <a:ext uri="{FF2B5EF4-FFF2-40B4-BE49-F238E27FC236}">
                <a16:creationId xmlns:a16="http://schemas.microsoft.com/office/drawing/2014/main" id="{FF006250-D27C-4648-A735-616FA6ADEA48}"/>
              </a:ext>
            </a:extLst>
          </p:cNvPr>
          <p:cNvSpPr>
            <a:spLocks noGrp="1"/>
          </p:cNvSpPr>
          <p:nvPr>
            <p:ph type="sldNum" sz="quarter" idx="12"/>
          </p:nvPr>
        </p:nvSpPr>
        <p:spPr/>
        <p:txBody>
          <a:bodyPr/>
          <a:lstStyle/>
          <a:p>
            <a:fld id="{D3AF38E6-233E-4628-AB77-37E4F8809EF6}" type="slidenum">
              <a:rPr lang="en-US" smtClean="0"/>
              <a:pPr/>
              <a:t>15</a:t>
            </a:fld>
            <a:endParaRPr lang="en-US" dirty="0"/>
          </a:p>
        </p:txBody>
      </p:sp>
      <p:sp>
        <p:nvSpPr>
          <p:cNvPr id="4" name="Title 3">
            <a:extLst>
              <a:ext uri="{FF2B5EF4-FFF2-40B4-BE49-F238E27FC236}">
                <a16:creationId xmlns:a16="http://schemas.microsoft.com/office/drawing/2014/main" id="{4497124C-B9E1-4463-A6E1-750DE2FD283E}"/>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419174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49C5DD-F2BC-4FCF-82BA-1B54AE6C512D}"/>
              </a:ext>
            </a:extLst>
          </p:cNvPr>
          <p:cNvSpPr>
            <a:spLocks noGrp="1"/>
          </p:cNvSpPr>
          <p:nvPr>
            <p:ph idx="1"/>
          </p:nvPr>
        </p:nvSpPr>
        <p:spPr/>
        <p:txBody>
          <a:bodyPr/>
          <a:lstStyle/>
          <a:p>
            <a:pPr marL="0" indent="0">
              <a:buNone/>
            </a:pPr>
            <a:r>
              <a:rPr lang="en-US" sz="2200" b="1" dirty="0"/>
              <a:t>What is required in the Return to In-Person Instruction and Continuity of Services Plan?</a:t>
            </a:r>
            <a:endParaRPr lang="en-US" sz="2200" dirty="0"/>
          </a:p>
          <a:p>
            <a:pPr marL="0" indent="0">
              <a:buNone/>
            </a:pPr>
            <a:r>
              <a:rPr lang="en-US" sz="2200" b="1" dirty="0"/>
              <a:t>Answer</a:t>
            </a:r>
            <a:r>
              <a:rPr lang="en-US" sz="2200" dirty="0"/>
              <a:t>:  The LEA’s plan must include how it will maintain the health and safety of students, educators, and other school and LEA staff, the extent to which it has adopted policies, and a description of any such policies on each of the CDC’s safety recommendations. </a:t>
            </a:r>
          </a:p>
          <a:p>
            <a:pPr marL="0" indent="0">
              <a:buNone/>
            </a:pPr>
            <a:endParaRPr lang="en-US" sz="2200" dirty="0"/>
          </a:p>
          <a:p>
            <a:pPr marL="0" indent="0">
              <a:buNone/>
            </a:pPr>
            <a:r>
              <a:rPr lang="en-US" sz="2200" dirty="0"/>
              <a:t>The plan must also describe how the LEA will ensure continuity of services, including but not limited to services to address students’ academic needs and students’ and staff social, emotional, mental health and other needs, which may include student health and food services.</a:t>
            </a:r>
          </a:p>
          <a:p>
            <a:pPr marL="0" indent="0">
              <a:buNone/>
            </a:pPr>
            <a:endParaRPr lang="en-US" sz="2200" dirty="0"/>
          </a:p>
        </p:txBody>
      </p:sp>
      <p:sp>
        <p:nvSpPr>
          <p:cNvPr id="3" name="Slide Number Placeholder 2">
            <a:extLst>
              <a:ext uri="{FF2B5EF4-FFF2-40B4-BE49-F238E27FC236}">
                <a16:creationId xmlns:a16="http://schemas.microsoft.com/office/drawing/2014/main" id="{C6DB19E3-E67C-4E19-85E5-D83709DCAC3A}"/>
              </a:ext>
            </a:extLst>
          </p:cNvPr>
          <p:cNvSpPr>
            <a:spLocks noGrp="1"/>
          </p:cNvSpPr>
          <p:nvPr>
            <p:ph type="sldNum" sz="quarter" idx="12"/>
          </p:nvPr>
        </p:nvSpPr>
        <p:spPr/>
        <p:txBody>
          <a:bodyPr/>
          <a:lstStyle/>
          <a:p>
            <a:fld id="{D3AF38E6-233E-4628-AB77-37E4F8809EF6}" type="slidenum">
              <a:rPr lang="en-US" smtClean="0"/>
              <a:pPr/>
              <a:t>16</a:t>
            </a:fld>
            <a:endParaRPr lang="en-US" dirty="0"/>
          </a:p>
        </p:txBody>
      </p:sp>
      <p:sp>
        <p:nvSpPr>
          <p:cNvPr id="4" name="Title 3">
            <a:extLst>
              <a:ext uri="{FF2B5EF4-FFF2-40B4-BE49-F238E27FC236}">
                <a16:creationId xmlns:a16="http://schemas.microsoft.com/office/drawing/2014/main" id="{04AC210A-8D8B-458A-83D8-5668341EA022}"/>
              </a:ext>
            </a:extLst>
          </p:cNvPr>
          <p:cNvSpPr>
            <a:spLocks noGrp="1"/>
          </p:cNvSpPr>
          <p:nvPr>
            <p:ph type="title"/>
          </p:nvPr>
        </p:nvSpPr>
        <p:spPr/>
        <p:txBody>
          <a:bodyPr/>
          <a:lstStyle/>
          <a:p>
            <a:r>
              <a:rPr lang="en-US" sz="3200" b="1" dirty="0"/>
              <a:t>Return to In-Person Instruction and Continuity of Services Plan</a:t>
            </a:r>
            <a:endParaRPr lang="en-US" sz="3200" dirty="0"/>
          </a:p>
        </p:txBody>
      </p:sp>
    </p:spTree>
    <p:extLst>
      <p:ext uri="{BB962C8B-B14F-4D97-AF65-F5344CB8AC3E}">
        <p14:creationId xmlns:p14="http://schemas.microsoft.com/office/powerpoint/2010/main" val="69119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9B969C-6AE3-4E99-A260-0688B8EE766D}"/>
              </a:ext>
            </a:extLst>
          </p:cNvPr>
          <p:cNvSpPr>
            <a:spLocks noGrp="1"/>
          </p:cNvSpPr>
          <p:nvPr>
            <p:ph idx="1"/>
          </p:nvPr>
        </p:nvSpPr>
        <p:spPr/>
        <p:txBody>
          <a:bodyPr/>
          <a:lstStyle/>
          <a:p>
            <a:pPr marL="0" indent="0">
              <a:buNone/>
            </a:pPr>
            <a:r>
              <a:rPr lang="en-US" sz="2400" b="1" dirty="0"/>
              <a:t>Is it a requirement for a district to adopt CDC guidance as part of the development of the Return to In-Person Instruction and Continuity of Services Plan?</a:t>
            </a:r>
            <a:endParaRPr lang="en-US" sz="2400" dirty="0"/>
          </a:p>
          <a:p>
            <a:pPr marL="0" indent="0">
              <a:buNone/>
            </a:pPr>
            <a:endParaRPr lang="en-US" sz="2400" b="1" dirty="0"/>
          </a:p>
          <a:p>
            <a:pPr marL="0" indent="0">
              <a:buNone/>
            </a:pPr>
            <a:r>
              <a:rPr lang="en-US" sz="2400" b="1" dirty="0"/>
              <a:t>Answer:</a:t>
            </a:r>
            <a:r>
              <a:rPr lang="en-US" sz="2400" dirty="0"/>
              <a:t>  No, the Interim Final Rule (IFR) clarifies that: “the requirement does not mandate that an LEA adopt the CDC guidance, but only requires that the LEA describe in its plan the extent to which it has adopted the key prevention and mitigation strategies identified in the guidance.”</a:t>
            </a:r>
          </a:p>
          <a:p>
            <a:pPr marL="0" indent="0">
              <a:buNone/>
            </a:pPr>
            <a:endParaRPr lang="en-US" dirty="0"/>
          </a:p>
        </p:txBody>
      </p:sp>
      <p:sp>
        <p:nvSpPr>
          <p:cNvPr id="3" name="Slide Number Placeholder 2">
            <a:extLst>
              <a:ext uri="{FF2B5EF4-FFF2-40B4-BE49-F238E27FC236}">
                <a16:creationId xmlns:a16="http://schemas.microsoft.com/office/drawing/2014/main" id="{C87C9351-99F9-46D8-BB6D-8C72FA071F3D}"/>
              </a:ext>
            </a:extLst>
          </p:cNvPr>
          <p:cNvSpPr>
            <a:spLocks noGrp="1"/>
          </p:cNvSpPr>
          <p:nvPr>
            <p:ph type="sldNum" sz="quarter" idx="12"/>
          </p:nvPr>
        </p:nvSpPr>
        <p:spPr/>
        <p:txBody>
          <a:bodyPr/>
          <a:lstStyle/>
          <a:p>
            <a:fld id="{D3AF38E6-233E-4628-AB77-37E4F8809EF6}" type="slidenum">
              <a:rPr lang="en-US" smtClean="0"/>
              <a:pPr/>
              <a:t>17</a:t>
            </a:fld>
            <a:endParaRPr lang="en-US" dirty="0"/>
          </a:p>
        </p:txBody>
      </p:sp>
      <p:sp>
        <p:nvSpPr>
          <p:cNvPr id="4" name="Title 3">
            <a:extLst>
              <a:ext uri="{FF2B5EF4-FFF2-40B4-BE49-F238E27FC236}">
                <a16:creationId xmlns:a16="http://schemas.microsoft.com/office/drawing/2014/main" id="{3BB42C13-E89C-4CE1-A0FD-AF004C7A7878}"/>
              </a:ext>
            </a:extLst>
          </p:cNvPr>
          <p:cNvSpPr>
            <a:spLocks noGrp="1"/>
          </p:cNvSpPr>
          <p:nvPr>
            <p:ph type="title"/>
          </p:nvPr>
        </p:nvSpPr>
        <p:spPr/>
        <p:txBody>
          <a:bodyPr/>
          <a:lstStyle/>
          <a:p>
            <a:r>
              <a:rPr lang="en-US" sz="3600" b="1" dirty="0"/>
              <a:t>Return to In-Person Instruction and Continuity of Services Plan</a:t>
            </a:r>
            <a:endParaRPr lang="en-US" sz="3600" dirty="0"/>
          </a:p>
        </p:txBody>
      </p:sp>
    </p:spTree>
    <p:extLst>
      <p:ext uri="{BB962C8B-B14F-4D97-AF65-F5344CB8AC3E}">
        <p14:creationId xmlns:p14="http://schemas.microsoft.com/office/powerpoint/2010/main" val="320041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2A47A0-C748-47CF-8E92-B5D1BD6FD665}"/>
              </a:ext>
            </a:extLst>
          </p:cNvPr>
          <p:cNvSpPr>
            <a:spLocks noGrp="1"/>
          </p:cNvSpPr>
          <p:nvPr>
            <p:ph idx="1"/>
          </p:nvPr>
        </p:nvSpPr>
        <p:spPr/>
        <p:txBody>
          <a:bodyPr/>
          <a:lstStyle/>
          <a:p>
            <a:pPr marL="0" indent="0">
              <a:buNone/>
            </a:pPr>
            <a:r>
              <a:rPr lang="en-US" sz="2000" b="1" dirty="0"/>
              <a:t>When and where does the Return to In-Person Instruction and Continuity of Services Plan need to be developed and made publicly available. </a:t>
            </a:r>
            <a:endParaRPr lang="en-US" sz="2000" dirty="0"/>
          </a:p>
          <a:p>
            <a:pPr marL="0" indent="0">
              <a:buNone/>
            </a:pPr>
            <a:endParaRPr lang="en-US" sz="2000" dirty="0"/>
          </a:p>
          <a:p>
            <a:pPr marL="0" indent="0">
              <a:buNone/>
            </a:pPr>
            <a:r>
              <a:rPr lang="en-US" sz="2000" dirty="0"/>
              <a:t>Answer:  ESSER III requires LEAs to submit a plan to return to in-person instruction, gather public comment on that plan, and post it on the district or school’s public website within 30 days of receiving ESSER III funds [Sec. 2001(i)]. This will require LEAs to post their return to in-person instruction plans within 30 days of receiving their ESSER III award. In Montana, districts were awarded funds on May 24, 2021 thus the return to in-person instruction and continuity of service plan needs to be posted no later than June 24, 2021.</a:t>
            </a:r>
          </a:p>
          <a:p>
            <a:pPr marL="0" indent="0">
              <a:buNone/>
            </a:pPr>
            <a:endParaRPr lang="en-US" sz="2000" dirty="0"/>
          </a:p>
          <a:p>
            <a:pPr marL="0" indent="0">
              <a:buNone/>
            </a:pPr>
            <a:r>
              <a:rPr lang="en-US" sz="2000" dirty="0"/>
              <a:t>Each LEA will be required to submit the website address that links directly to the plan to the OPI through the ESSER III-E-grant Application.  </a:t>
            </a:r>
          </a:p>
          <a:p>
            <a:pPr marL="0" indent="0">
              <a:buNone/>
            </a:pPr>
            <a:endParaRPr lang="en-US" dirty="0"/>
          </a:p>
        </p:txBody>
      </p:sp>
      <p:sp>
        <p:nvSpPr>
          <p:cNvPr id="3" name="Slide Number Placeholder 2">
            <a:extLst>
              <a:ext uri="{FF2B5EF4-FFF2-40B4-BE49-F238E27FC236}">
                <a16:creationId xmlns:a16="http://schemas.microsoft.com/office/drawing/2014/main" id="{BF4E81C2-665E-4765-BD99-566D18B2BC0E}"/>
              </a:ext>
            </a:extLst>
          </p:cNvPr>
          <p:cNvSpPr>
            <a:spLocks noGrp="1"/>
          </p:cNvSpPr>
          <p:nvPr>
            <p:ph type="sldNum" sz="quarter" idx="12"/>
          </p:nvPr>
        </p:nvSpPr>
        <p:spPr/>
        <p:txBody>
          <a:bodyPr/>
          <a:lstStyle/>
          <a:p>
            <a:fld id="{D3AF38E6-233E-4628-AB77-37E4F8809EF6}" type="slidenum">
              <a:rPr lang="en-US" smtClean="0"/>
              <a:pPr/>
              <a:t>18</a:t>
            </a:fld>
            <a:endParaRPr lang="en-US" dirty="0"/>
          </a:p>
        </p:txBody>
      </p:sp>
      <p:sp>
        <p:nvSpPr>
          <p:cNvPr id="4" name="Title 3">
            <a:extLst>
              <a:ext uri="{FF2B5EF4-FFF2-40B4-BE49-F238E27FC236}">
                <a16:creationId xmlns:a16="http://schemas.microsoft.com/office/drawing/2014/main" id="{E81B4DF0-E11F-4B9E-A130-EB5C69AF9167}"/>
              </a:ext>
            </a:extLst>
          </p:cNvPr>
          <p:cNvSpPr>
            <a:spLocks noGrp="1"/>
          </p:cNvSpPr>
          <p:nvPr>
            <p:ph type="title"/>
          </p:nvPr>
        </p:nvSpPr>
        <p:spPr/>
        <p:txBody>
          <a:bodyPr/>
          <a:lstStyle/>
          <a:p>
            <a:r>
              <a:rPr lang="en-US" sz="3600" b="1" dirty="0"/>
              <a:t>Return to In-Person Instruction and Continuity of Services Plan</a:t>
            </a:r>
            <a:endParaRPr lang="en-US" sz="3600" dirty="0"/>
          </a:p>
        </p:txBody>
      </p:sp>
    </p:spTree>
    <p:extLst>
      <p:ext uri="{BB962C8B-B14F-4D97-AF65-F5344CB8AC3E}">
        <p14:creationId xmlns:p14="http://schemas.microsoft.com/office/powerpoint/2010/main" val="264153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35372C-8D32-4502-B678-2854D7A076E0}"/>
              </a:ext>
            </a:extLst>
          </p:cNvPr>
          <p:cNvSpPr>
            <a:spLocks noGrp="1"/>
          </p:cNvSpPr>
          <p:nvPr>
            <p:ph idx="1"/>
          </p:nvPr>
        </p:nvSpPr>
        <p:spPr/>
        <p:txBody>
          <a:bodyPr/>
          <a:lstStyle/>
          <a:p>
            <a:pPr marL="0" indent="0">
              <a:buNone/>
            </a:pPr>
            <a:r>
              <a:rPr lang="en-US" sz="2400" b="1" dirty="0"/>
              <a:t>What is required in the District ARP ESSER (ESSER III) Plan?</a:t>
            </a:r>
            <a:endParaRPr lang="en-US" sz="2400" dirty="0"/>
          </a:p>
          <a:p>
            <a:pPr marL="0" indent="0">
              <a:buNone/>
            </a:pPr>
            <a:r>
              <a:rPr lang="en-US" sz="2400" b="1" dirty="0"/>
              <a:t>Answer:  </a:t>
            </a:r>
            <a:r>
              <a:rPr lang="en-US" sz="2400" dirty="0"/>
              <a:t>The requirements for the district ARP ESSER (ESSER III) plans, must include at a minimum:</a:t>
            </a:r>
          </a:p>
          <a:p>
            <a:pPr lvl="0"/>
            <a:r>
              <a:rPr lang="en-US" sz="2400" dirty="0"/>
              <a:t>The extent to which and how funds will be used by the District to implement prevention and mitigation strategies,</a:t>
            </a:r>
          </a:p>
          <a:p>
            <a:pPr lvl="0"/>
            <a:r>
              <a:rPr lang="en-US" sz="2400" dirty="0"/>
              <a:t>How the District will use the mandatory 20% set-aside for to address the academic impact of “lost instructional time” through the implementation of evidence-based interventions,</a:t>
            </a:r>
          </a:p>
          <a:p>
            <a:pPr lvl="0"/>
            <a:r>
              <a:rPr lang="en-US" sz="2400" dirty="0"/>
              <a:t>How the District will use the remaining ARP ESSER funds consistent with statutory requirements,</a:t>
            </a:r>
          </a:p>
          <a:p>
            <a:pPr marL="0" indent="0">
              <a:buNone/>
            </a:pPr>
            <a:endParaRPr lang="en-US" dirty="0"/>
          </a:p>
        </p:txBody>
      </p:sp>
      <p:sp>
        <p:nvSpPr>
          <p:cNvPr id="3" name="Slide Number Placeholder 2">
            <a:extLst>
              <a:ext uri="{FF2B5EF4-FFF2-40B4-BE49-F238E27FC236}">
                <a16:creationId xmlns:a16="http://schemas.microsoft.com/office/drawing/2014/main" id="{F09530B7-5AE5-497F-9374-B8FD59027873}"/>
              </a:ext>
            </a:extLst>
          </p:cNvPr>
          <p:cNvSpPr>
            <a:spLocks noGrp="1"/>
          </p:cNvSpPr>
          <p:nvPr>
            <p:ph type="sldNum" sz="quarter" idx="12"/>
          </p:nvPr>
        </p:nvSpPr>
        <p:spPr/>
        <p:txBody>
          <a:bodyPr/>
          <a:lstStyle/>
          <a:p>
            <a:fld id="{D3AF38E6-233E-4628-AB77-37E4F8809EF6}" type="slidenum">
              <a:rPr lang="en-US" smtClean="0"/>
              <a:pPr/>
              <a:t>19</a:t>
            </a:fld>
            <a:endParaRPr lang="en-US" dirty="0"/>
          </a:p>
        </p:txBody>
      </p:sp>
      <p:sp>
        <p:nvSpPr>
          <p:cNvPr id="4" name="Title 3">
            <a:extLst>
              <a:ext uri="{FF2B5EF4-FFF2-40B4-BE49-F238E27FC236}">
                <a16:creationId xmlns:a16="http://schemas.microsoft.com/office/drawing/2014/main" id="{38ECCFEA-71B5-484C-A558-731A17D3CA54}"/>
              </a:ext>
            </a:extLst>
          </p:cNvPr>
          <p:cNvSpPr>
            <a:spLocks noGrp="1"/>
          </p:cNvSpPr>
          <p:nvPr>
            <p:ph type="title"/>
          </p:nvPr>
        </p:nvSpPr>
        <p:spPr/>
        <p:txBody>
          <a:bodyPr/>
          <a:lstStyle/>
          <a:p>
            <a:r>
              <a:rPr lang="en-US" dirty="0"/>
              <a:t>District ARP ESSER Plan</a:t>
            </a:r>
          </a:p>
        </p:txBody>
      </p:sp>
    </p:spTree>
    <p:extLst>
      <p:ext uri="{BB962C8B-B14F-4D97-AF65-F5344CB8AC3E}">
        <p14:creationId xmlns:p14="http://schemas.microsoft.com/office/powerpoint/2010/main" val="163818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F5FF88-3881-4810-A655-289E94A760E5}"/>
              </a:ext>
            </a:extLst>
          </p:cNvPr>
          <p:cNvSpPr>
            <a:spLocks noGrp="1"/>
          </p:cNvSpPr>
          <p:nvPr>
            <p:ph idx="1"/>
          </p:nvPr>
        </p:nvSpPr>
        <p:spPr>
          <a:xfrm>
            <a:off x="156117" y="1600200"/>
            <a:ext cx="8846267" cy="4983162"/>
          </a:xfrm>
        </p:spPr>
        <p:txBody>
          <a:bodyPr/>
          <a:lstStyle/>
          <a:p>
            <a:r>
              <a:rPr lang="en-US" sz="2000" dirty="0"/>
              <a:t>Provide an overview of ESSER II &amp; ESSER III (ARP) Funds including how they are different.</a:t>
            </a:r>
          </a:p>
          <a:p>
            <a:r>
              <a:rPr lang="en-US" sz="2000" dirty="0"/>
              <a:t>Review of time-lines for ESSER II &amp; III</a:t>
            </a:r>
          </a:p>
          <a:p>
            <a:r>
              <a:rPr lang="en-US" sz="2000" dirty="0"/>
              <a:t>Review allowable uses for ESSER II &amp; III funding.</a:t>
            </a:r>
          </a:p>
          <a:p>
            <a:r>
              <a:rPr lang="en-US" sz="2000" dirty="0"/>
              <a:t>Dig Deeper into ESSER III plan requirements</a:t>
            </a:r>
          </a:p>
          <a:p>
            <a:r>
              <a:rPr lang="en-US" sz="2000" dirty="0"/>
              <a:t>Explore Frequently Asked Questions specifically related to:</a:t>
            </a:r>
          </a:p>
          <a:p>
            <a:pPr lvl="1"/>
            <a:r>
              <a:rPr lang="en-US" sz="1600" dirty="0"/>
              <a:t>Construction and Capital Expenditures including Thresholds and Pre-approval processes</a:t>
            </a:r>
          </a:p>
          <a:p>
            <a:pPr lvl="1"/>
            <a:r>
              <a:rPr lang="en-US" sz="1600" dirty="0"/>
              <a:t>Clarifying use of Object Codes</a:t>
            </a:r>
          </a:p>
          <a:p>
            <a:pPr lvl="1"/>
            <a:r>
              <a:rPr lang="en-US" sz="1600" dirty="0"/>
              <a:t>Management Requirements for Non-capitalized Electronic Equipment</a:t>
            </a:r>
          </a:p>
        </p:txBody>
      </p:sp>
      <p:sp>
        <p:nvSpPr>
          <p:cNvPr id="4" name="Title 3">
            <a:extLst>
              <a:ext uri="{FF2B5EF4-FFF2-40B4-BE49-F238E27FC236}">
                <a16:creationId xmlns:a16="http://schemas.microsoft.com/office/drawing/2014/main" id="{EB991DEC-896F-461E-A48A-E7798CFAE78A}"/>
              </a:ext>
            </a:extLst>
          </p:cNvPr>
          <p:cNvSpPr>
            <a:spLocks noGrp="1"/>
          </p:cNvSpPr>
          <p:nvPr>
            <p:ph type="title"/>
          </p:nvPr>
        </p:nvSpPr>
        <p:spPr/>
        <p:txBody>
          <a:bodyPr/>
          <a:lstStyle/>
          <a:p>
            <a:r>
              <a:rPr lang="en-US" dirty="0"/>
              <a:t>Session Purpose</a:t>
            </a:r>
          </a:p>
        </p:txBody>
      </p:sp>
      <p:sp>
        <p:nvSpPr>
          <p:cNvPr id="3" name="Slide Number Placeholder 2">
            <a:extLst>
              <a:ext uri="{FF2B5EF4-FFF2-40B4-BE49-F238E27FC236}">
                <a16:creationId xmlns:a16="http://schemas.microsoft.com/office/drawing/2014/main" id="{EB2BA4DB-3126-49FB-9429-738AF41C6EA8}"/>
              </a:ext>
            </a:extLst>
          </p:cNvPr>
          <p:cNvSpPr>
            <a:spLocks noGrp="1"/>
          </p:cNvSpPr>
          <p:nvPr>
            <p:ph type="sldNum" sz="quarter" idx="4294967295"/>
          </p:nvPr>
        </p:nvSpPr>
        <p:spPr>
          <a:xfrm>
            <a:off x="7010400" y="6492875"/>
            <a:ext cx="2133600" cy="365125"/>
          </a:xfrm>
        </p:spPr>
        <p:txBody>
          <a:bodyPr/>
          <a:lstStyle/>
          <a:p>
            <a:fld id="{D3AF38E6-233E-4628-AB77-37E4F8809EF6}" type="slidenum">
              <a:rPr lang="en-US" smtClean="0"/>
              <a:pPr/>
              <a:t>2</a:t>
            </a:fld>
            <a:endParaRPr lang="en-US" dirty="0"/>
          </a:p>
        </p:txBody>
      </p:sp>
    </p:spTree>
    <p:extLst>
      <p:ext uri="{BB962C8B-B14F-4D97-AF65-F5344CB8AC3E}">
        <p14:creationId xmlns:p14="http://schemas.microsoft.com/office/powerpoint/2010/main" val="69057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35372C-8D32-4502-B678-2854D7A076E0}"/>
              </a:ext>
            </a:extLst>
          </p:cNvPr>
          <p:cNvSpPr>
            <a:spLocks noGrp="1"/>
          </p:cNvSpPr>
          <p:nvPr>
            <p:ph idx="1"/>
          </p:nvPr>
        </p:nvSpPr>
        <p:spPr/>
        <p:txBody>
          <a:bodyPr/>
          <a:lstStyle/>
          <a:p>
            <a:pPr marL="0" indent="0">
              <a:buNone/>
            </a:pPr>
            <a:r>
              <a:rPr lang="en-US" b="1" dirty="0">
                <a:highlight>
                  <a:srgbClr val="FFFF00"/>
                </a:highlight>
              </a:rPr>
              <a:t>Continued:  </a:t>
            </a:r>
            <a:r>
              <a:rPr lang="en-US" b="1" dirty="0"/>
              <a:t>What is required in the District ARP ESSER (ESSER III) Plan?</a:t>
            </a:r>
            <a:endParaRPr lang="en-US" dirty="0"/>
          </a:p>
          <a:p>
            <a:pPr lvl="0"/>
            <a:r>
              <a:rPr lang="en-US" sz="2000" dirty="0"/>
              <a:t>How the District will ensure that the ARP ESSER funded interventions, including but not limited to the 20% set-aside, will respond to the academic, social, emotional, and mental health needs of all students, and particularly those students disproportionately impacted, and</a:t>
            </a:r>
          </a:p>
          <a:p>
            <a:pPr lvl="0"/>
            <a:r>
              <a:rPr lang="en-US" sz="2000" dirty="0"/>
              <a:t>Consultation with a wide variety of stakeholders when developing the plan.</a:t>
            </a:r>
          </a:p>
          <a:p>
            <a:pPr lvl="0"/>
            <a:r>
              <a:rPr lang="en-US" sz="2000" dirty="0"/>
              <a:t>The LEA ARP ESSER plan should be clear, in a uniform format, and available to all, which may require written or oral translations for non-English speakers or providing the document in an accessible format for individuals with disabilities, and </a:t>
            </a:r>
          </a:p>
          <a:p>
            <a:pPr lvl="0"/>
            <a:r>
              <a:rPr lang="en-US" sz="2000" dirty="0"/>
              <a:t>It should also be available on the LEA website. </a:t>
            </a:r>
          </a:p>
          <a:p>
            <a:pPr marL="0" indent="0">
              <a:buNone/>
            </a:pPr>
            <a:endParaRPr lang="en-US" dirty="0"/>
          </a:p>
        </p:txBody>
      </p:sp>
      <p:sp>
        <p:nvSpPr>
          <p:cNvPr id="3" name="Slide Number Placeholder 2">
            <a:extLst>
              <a:ext uri="{FF2B5EF4-FFF2-40B4-BE49-F238E27FC236}">
                <a16:creationId xmlns:a16="http://schemas.microsoft.com/office/drawing/2014/main" id="{F09530B7-5AE5-497F-9374-B8FD59027873}"/>
              </a:ext>
            </a:extLst>
          </p:cNvPr>
          <p:cNvSpPr>
            <a:spLocks noGrp="1"/>
          </p:cNvSpPr>
          <p:nvPr>
            <p:ph type="sldNum" sz="quarter" idx="12"/>
          </p:nvPr>
        </p:nvSpPr>
        <p:spPr/>
        <p:txBody>
          <a:bodyPr/>
          <a:lstStyle/>
          <a:p>
            <a:fld id="{D3AF38E6-233E-4628-AB77-37E4F8809EF6}" type="slidenum">
              <a:rPr lang="en-US" smtClean="0"/>
              <a:pPr/>
              <a:t>20</a:t>
            </a:fld>
            <a:endParaRPr lang="en-US" dirty="0"/>
          </a:p>
        </p:txBody>
      </p:sp>
      <p:sp>
        <p:nvSpPr>
          <p:cNvPr id="4" name="Title 3">
            <a:extLst>
              <a:ext uri="{FF2B5EF4-FFF2-40B4-BE49-F238E27FC236}">
                <a16:creationId xmlns:a16="http://schemas.microsoft.com/office/drawing/2014/main" id="{38ECCFEA-71B5-484C-A558-731A17D3CA54}"/>
              </a:ext>
            </a:extLst>
          </p:cNvPr>
          <p:cNvSpPr>
            <a:spLocks noGrp="1"/>
          </p:cNvSpPr>
          <p:nvPr>
            <p:ph type="title"/>
          </p:nvPr>
        </p:nvSpPr>
        <p:spPr/>
        <p:txBody>
          <a:bodyPr/>
          <a:lstStyle/>
          <a:p>
            <a:r>
              <a:rPr lang="en-US" dirty="0"/>
              <a:t>District ARP ESSER Plan</a:t>
            </a:r>
          </a:p>
        </p:txBody>
      </p:sp>
    </p:spTree>
    <p:extLst>
      <p:ext uri="{BB962C8B-B14F-4D97-AF65-F5344CB8AC3E}">
        <p14:creationId xmlns:p14="http://schemas.microsoft.com/office/powerpoint/2010/main" val="223895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120C8-B76F-4479-BBD3-90795758403B}"/>
              </a:ext>
            </a:extLst>
          </p:cNvPr>
          <p:cNvSpPr>
            <a:spLocks noGrp="1"/>
          </p:cNvSpPr>
          <p:nvPr>
            <p:ph idx="1"/>
          </p:nvPr>
        </p:nvSpPr>
        <p:spPr/>
        <p:txBody>
          <a:bodyPr/>
          <a:lstStyle/>
          <a:p>
            <a:pPr marL="0" indent="0">
              <a:buNone/>
            </a:pPr>
            <a:r>
              <a:rPr lang="en-US" sz="2400" b="1" dirty="0"/>
              <a:t>Will the District ARP ESSER Plan be a PDF document emailed to OPI?</a:t>
            </a:r>
            <a:endParaRPr lang="en-US" sz="2400" dirty="0"/>
          </a:p>
          <a:p>
            <a:r>
              <a:rPr lang="en-US" sz="2400" b="1" dirty="0"/>
              <a:t>Answer:</a:t>
            </a:r>
            <a:r>
              <a:rPr lang="en-US" sz="2400" dirty="0"/>
              <a:t>  No.  LEAs must submit an ARP ESSER Plan to the OPI through the Terms of Employment, Accreditation, and Master Schedule (TEAMS).</a:t>
            </a:r>
            <a:r>
              <a:rPr lang="en-US" sz="2400" b="1" dirty="0"/>
              <a:t>   </a:t>
            </a:r>
            <a:r>
              <a:rPr lang="en-US" sz="2400" dirty="0"/>
              <a:t>The</a:t>
            </a:r>
            <a:r>
              <a:rPr lang="en-US" sz="2400" b="1" dirty="0"/>
              <a:t> District ARP ESSER Plan </a:t>
            </a:r>
            <a:r>
              <a:rPr lang="en-US" sz="2400" dirty="0"/>
              <a:t>template opened July 1st and will close on August 24</a:t>
            </a:r>
            <a:r>
              <a:rPr lang="en-US" sz="2400" baseline="30000" dirty="0"/>
              <a:t>th</a:t>
            </a:r>
            <a:r>
              <a:rPr lang="en-US" sz="2400" dirty="0"/>
              <a:t> in TEAMS</a:t>
            </a:r>
            <a:r>
              <a:rPr lang="en-US" sz="2400" b="1" dirty="0"/>
              <a:t>.  </a:t>
            </a:r>
            <a:endParaRPr lang="en-US" sz="2400" dirty="0"/>
          </a:p>
          <a:p>
            <a:r>
              <a:rPr lang="en-US" sz="2400" dirty="0"/>
              <a:t>The OPI will continue to release information on the OPI </a:t>
            </a:r>
            <a:r>
              <a:rPr lang="en-US" sz="2400" u="sng" dirty="0">
                <a:hlinkClick r:id="rId2"/>
              </a:rPr>
              <a:t>website</a:t>
            </a:r>
            <a:r>
              <a:rPr lang="en-US" sz="2400" dirty="0"/>
              <a:t> under the ESSER Info page, so that LEAs can begin work in anticipation of the opening of the template in TEAMs.  </a:t>
            </a:r>
          </a:p>
          <a:p>
            <a:pPr marL="0" indent="0">
              <a:buNone/>
            </a:pPr>
            <a:endParaRPr lang="en-US" dirty="0"/>
          </a:p>
        </p:txBody>
      </p:sp>
      <p:sp>
        <p:nvSpPr>
          <p:cNvPr id="3" name="Slide Number Placeholder 2">
            <a:extLst>
              <a:ext uri="{FF2B5EF4-FFF2-40B4-BE49-F238E27FC236}">
                <a16:creationId xmlns:a16="http://schemas.microsoft.com/office/drawing/2014/main" id="{F6E4CE10-6440-4045-ADBF-073CC697E177}"/>
              </a:ext>
            </a:extLst>
          </p:cNvPr>
          <p:cNvSpPr>
            <a:spLocks noGrp="1"/>
          </p:cNvSpPr>
          <p:nvPr>
            <p:ph type="sldNum" sz="quarter" idx="12"/>
          </p:nvPr>
        </p:nvSpPr>
        <p:spPr/>
        <p:txBody>
          <a:bodyPr/>
          <a:lstStyle/>
          <a:p>
            <a:fld id="{D3AF38E6-233E-4628-AB77-37E4F8809EF6}" type="slidenum">
              <a:rPr lang="en-US" smtClean="0"/>
              <a:pPr/>
              <a:t>21</a:t>
            </a:fld>
            <a:endParaRPr lang="en-US" dirty="0"/>
          </a:p>
        </p:txBody>
      </p:sp>
      <p:sp>
        <p:nvSpPr>
          <p:cNvPr id="4" name="Title 3">
            <a:extLst>
              <a:ext uri="{FF2B5EF4-FFF2-40B4-BE49-F238E27FC236}">
                <a16:creationId xmlns:a16="http://schemas.microsoft.com/office/drawing/2014/main" id="{033B10FF-A77B-46EE-BCA0-E4AC422AFBA2}"/>
              </a:ext>
            </a:extLst>
          </p:cNvPr>
          <p:cNvSpPr>
            <a:spLocks noGrp="1"/>
          </p:cNvSpPr>
          <p:nvPr>
            <p:ph type="title"/>
          </p:nvPr>
        </p:nvSpPr>
        <p:spPr/>
        <p:txBody>
          <a:bodyPr/>
          <a:lstStyle/>
          <a:p>
            <a:r>
              <a:rPr lang="en-US" dirty="0"/>
              <a:t>District ARP ESSER Plan</a:t>
            </a:r>
          </a:p>
        </p:txBody>
      </p:sp>
    </p:spTree>
    <p:extLst>
      <p:ext uri="{BB962C8B-B14F-4D97-AF65-F5344CB8AC3E}">
        <p14:creationId xmlns:p14="http://schemas.microsoft.com/office/powerpoint/2010/main" val="150406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C3CC82DE-266C-41A0-8D02-83BA4B5CB883}"/>
              </a:ext>
            </a:extLst>
          </p:cNvPr>
          <p:cNvPicPr>
            <a:picLocks noGrp="1" noChangeAspect="1"/>
          </p:cNvPicPr>
          <p:nvPr>
            <p:ph idx="1"/>
          </p:nvPr>
        </p:nvPicPr>
        <p:blipFill>
          <a:blip r:embed="rId2"/>
          <a:stretch>
            <a:fillRect/>
          </a:stretch>
        </p:blipFill>
        <p:spPr>
          <a:xfrm>
            <a:off x="570843" y="1772737"/>
            <a:ext cx="3134883" cy="2072819"/>
          </a:xfrm>
        </p:spPr>
      </p:pic>
      <p:sp>
        <p:nvSpPr>
          <p:cNvPr id="3" name="Slide Number Placeholder 2">
            <a:extLst>
              <a:ext uri="{FF2B5EF4-FFF2-40B4-BE49-F238E27FC236}">
                <a16:creationId xmlns:a16="http://schemas.microsoft.com/office/drawing/2014/main" id="{B4ECF803-FC7B-453C-AEE3-DC6CE78BA4D8}"/>
              </a:ext>
            </a:extLst>
          </p:cNvPr>
          <p:cNvSpPr>
            <a:spLocks noGrp="1"/>
          </p:cNvSpPr>
          <p:nvPr>
            <p:ph type="sldNum" sz="quarter" idx="12"/>
          </p:nvPr>
        </p:nvSpPr>
        <p:spPr/>
        <p:txBody>
          <a:bodyPr/>
          <a:lstStyle/>
          <a:p>
            <a:fld id="{D3AF38E6-233E-4628-AB77-37E4F8809EF6}" type="slidenum">
              <a:rPr lang="en-US" smtClean="0"/>
              <a:pPr/>
              <a:t>22</a:t>
            </a:fld>
            <a:endParaRPr lang="en-US" dirty="0"/>
          </a:p>
        </p:txBody>
      </p:sp>
      <p:sp>
        <p:nvSpPr>
          <p:cNvPr id="4" name="Title 3">
            <a:extLst>
              <a:ext uri="{FF2B5EF4-FFF2-40B4-BE49-F238E27FC236}">
                <a16:creationId xmlns:a16="http://schemas.microsoft.com/office/drawing/2014/main" id="{4799CE59-621F-444C-B9B8-D203542896E5}"/>
              </a:ext>
            </a:extLst>
          </p:cNvPr>
          <p:cNvSpPr>
            <a:spLocks noGrp="1"/>
          </p:cNvSpPr>
          <p:nvPr>
            <p:ph type="title"/>
          </p:nvPr>
        </p:nvSpPr>
        <p:spPr/>
        <p:txBody>
          <a:bodyPr/>
          <a:lstStyle/>
          <a:p>
            <a:r>
              <a:rPr lang="en-US" dirty="0"/>
              <a:t>TEAMS Login: </a:t>
            </a:r>
            <a:r>
              <a:rPr lang="en-US" sz="1400" dirty="0"/>
              <a:t>http://opi.mt.gov/Leadership/Assessment-Accountability/School-Accreditation </a:t>
            </a:r>
          </a:p>
        </p:txBody>
      </p:sp>
      <p:pic>
        <p:nvPicPr>
          <p:cNvPr id="8" name="Picture 7" descr="Graphical user interface, text, application&#10;&#10;Description automatically generated">
            <a:extLst>
              <a:ext uri="{FF2B5EF4-FFF2-40B4-BE49-F238E27FC236}">
                <a16:creationId xmlns:a16="http://schemas.microsoft.com/office/drawing/2014/main" id="{C52BA121-C9F7-4430-A4B5-8B3488F89B28}"/>
              </a:ext>
            </a:extLst>
          </p:cNvPr>
          <p:cNvPicPr>
            <a:picLocks noChangeAspect="1"/>
          </p:cNvPicPr>
          <p:nvPr/>
        </p:nvPicPr>
        <p:blipFill>
          <a:blip r:embed="rId3"/>
          <a:stretch>
            <a:fillRect/>
          </a:stretch>
        </p:blipFill>
        <p:spPr>
          <a:xfrm>
            <a:off x="489284" y="4200655"/>
            <a:ext cx="8162030" cy="1678777"/>
          </a:xfrm>
          <a:prstGeom prst="rect">
            <a:avLst/>
          </a:prstGeom>
        </p:spPr>
      </p:pic>
    </p:spTree>
    <p:extLst>
      <p:ext uri="{BB962C8B-B14F-4D97-AF65-F5344CB8AC3E}">
        <p14:creationId xmlns:p14="http://schemas.microsoft.com/office/powerpoint/2010/main" val="175314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ECF803-FC7B-453C-AEE3-DC6CE78BA4D8}"/>
              </a:ext>
            </a:extLst>
          </p:cNvPr>
          <p:cNvSpPr>
            <a:spLocks noGrp="1"/>
          </p:cNvSpPr>
          <p:nvPr>
            <p:ph type="sldNum" sz="quarter" idx="12"/>
          </p:nvPr>
        </p:nvSpPr>
        <p:spPr/>
        <p:txBody>
          <a:bodyPr/>
          <a:lstStyle/>
          <a:p>
            <a:fld id="{D3AF38E6-233E-4628-AB77-37E4F8809EF6}" type="slidenum">
              <a:rPr lang="en-US" smtClean="0"/>
              <a:pPr/>
              <a:t>23</a:t>
            </a:fld>
            <a:endParaRPr lang="en-US" dirty="0"/>
          </a:p>
        </p:txBody>
      </p:sp>
      <p:sp>
        <p:nvSpPr>
          <p:cNvPr id="4" name="Title 3">
            <a:extLst>
              <a:ext uri="{FF2B5EF4-FFF2-40B4-BE49-F238E27FC236}">
                <a16:creationId xmlns:a16="http://schemas.microsoft.com/office/drawing/2014/main" id="{4799CE59-621F-444C-B9B8-D203542896E5}"/>
              </a:ext>
            </a:extLst>
          </p:cNvPr>
          <p:cNvSpPr>
            <a:spLocks noGrp="1"/>
          </p:cNvSpPr>
          <p:nvPr>
            <p:ph type="title"/>
          </p:nvPr>
        </p:nvSpPr>
        <p:spPr/>
        <p:txBody>
          <a:bodyPr/>
          <a:lstStyle/>
          <a:p>
            <a:r>
              <a:rPr lang="en-US" dirty="0"/>
              <a:t>TEAMS Login: </a:t>
            </a:r>
            <a:r>
              <a:rPr lang="en-US" sz="1800" dirty="0"/>
              <a:t>OPITEAMS@mt.gov  </a:t>
            </a:r>
          </a:p>
        </p:txBody>
      </p:sp>
      <p:pic>
        <p:nvPicPr>
          <p:cNvPr id="9" name="Content Placeholder 8" descr="Graphical user interface, text, application&#10;&#10;Description automatically generated">
            <a:extLst>
              <a:ext uri="{FF2B5EF4-FFF2-40B4-BE49-F238E27FC236}">
                <a16:creationId xmlns:a16="http://schemas.microsoft.com/office/drawing/2014/main" id="{F6E4BAA7-76D5-4A44-A572-04405DF35BDF}"/>
              </a:ext>
            </a:extLst>
          </p:cNvPr>
          <p:cNvPicPr>
            <a:picLocks noGrp="1" noChangeAspect="1"/>
          </p:cNvPicPr>
          <p:nvPr>
            <p:ph idx="1"/>
          </p:nvPr>
        </p:nvPicPr>
        <p:blipFill>
          <a:blip r:embed="rId2"/>
          <a:stretch>
            <a:fillRect/>
          </a:stretch>
        </p:blipFill>
        <p:spPr>
          <a:xfrm>
            <a:off x="3416968" y="3596674"/>
            <a:ext cx="5269832" cy="1744108"/>
          </a:xfrm>
        </p:spPr>
      </p:pic>
      <p:pic>
        <p:nvPicPr>
          <p:cNvPr id="10" name="Content Placeholder 5" descr="Timeline&#10;&#10;Description automatically generated">
            <a:extLst>
              <a:ext uri="{FF2B5EF4-FFF2-40B4-BE49-F238E27FC236}">
                <a16:creationId xmlns:a16="http://schemas.microsoft.com/office/drawing/2014/main" id="{5E89E131-B7A5-4712-8474-5F5F3A943DFF}"/>
              </a:ext>
            </a:extLst>
          </p:cNvPr>
          <p:cNvPicPr>
            <a:picLocks noChangeAspect="1"/>
          </p:cNvPicPr>
          <p:nvPr/>
        </p:nvPicPr>
        <p:blipFill>
          <a:blip r:embed="rId3"/>
          <a:stretch>
            <a:fillRect/>
          </a:stretch>
        </p:blipFill>
        <p:spPr bwMode="auto">
          <a:xfrm>
            <a:off x="570843" y="1772737"/>
            <a:ext cx="3134883" cy="2072819"/>
          </a:xfrm>
          <a:prstGeom prst="rect">
            <a:avLst/>
          </a:prstGeom>
          <a:noFill/>
          <a:ln w="9525">
            <a:noFill/>
            <a:miter lim="800000"/>
            <a:headEnd/>
            <a:tailEnd/>
          </a:ln>
        </p:spPr>
      </p:pic>
    </p:spTree>
    <p:extLst>
      <p:ext uri="{BB962C8B-B14F-4D97-AF65-F5344CB8AC3E}">
        <p14:creationId xmlns:p14="http://schemas.microsoft.com/office/powerpoint/2010/main" val="361841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ECF803-FC7B-453C-AEE3-DC6CE78BA4D8}"/>
              </a:ext>
            </a:extLst>
          </p:cNvPr>
          <p:cNvSpPr>
            <a:spLocks noGrp="1"/>
          </p:cNvSpPr>
          <p:nvPr>
            <p:ph type="sldNum" sz="quarter" idx="12"/>
          </p:nvPr>
        </p:nvSpPr>
        <p:spPr/>
        <p:txBody>
          <a:bodyPr/>
          <a:lstStyle/>
          <a:p>
            <a:fld id="{D3AF38E6-233E-4628-AB77-37E4F8809EF6}" type="slidenum">
              <a:rPr lang="en-US" smtClean="0"/>
              <a:pPr/>
              <a:t>24</a:t>
            </a:fld>
            <a:endParaRPr lang="en-US" dirty="0"/>
          </a:p>
        </p:txBody>
      </p:sp>
      <p:sp>
        <p:nvSpPr>
          <p:cNvPr id="4" name="Title 3">
            <a:extLst>
              <a:ext uri="{FF2B5EF4-FFF2-40B4-BE49-F238E27FC236}">
                <a16:creationId xmlns:a16="http://schemas.microsoft.com/office/drawing/2014/main" id="{4799CE59-621F-444C-B9B8-D203542896E5}"/>
              </a:ext>
            </a:extLst>
          </p:cNvPr>
          <p:cNvSpPr>
            <a:spLocks noGrp="1"/>
          </p:cNvSpPr>
          <p:nvPr>
            <p:ph type="title"/>
          </p:nvPr>
        </p:nvSpPr>
        <p:spPr/>
        <p:txBody>
          <a:bodyPr/>
          <a:lstStyle/>
          <a:p>
            <a:r>
              <a:rPr lang="en-US" dirty="0"/>
              <a:t>TEAMS Login: </a:t>
            </a:r>
            <a:r>
              <a:rPr lang="en-US" sz="1400" dirty="0"/>
              <a:t>http://opi.mt.gov/Leadership/Assessment-Accountability/School-Accreditation </a:t>
            </a:r>
          </a:p>
        </p:txBody>
      </p:sp>
      <p:pic>
        <p:nvPicPr>
          <p:cNvPr id="9" name="Content Placeholder 8" descr="Graphical user interface, text&#10;&#10;Description automatically generated">
            <a:extLst>
              <a:ext uri="{FF2B5EF4-FFF2-40B4-BE49-F238E27FC236}">
                <a16:creationId xmlns:a16="http://schemas.microsoft.com/office/drawing/2014/main" id="{1E715AB5-7A12-4660-B345-C247ECD26BD5}"/>
              </a:ext>
            </a:extLst>
          </p:cNvPr>
          <p:cNvPicPr>
            <a:picLocks noGrp="1" noChangeAspect="1"/>
          </p:cNvPicPr>
          <p:nvPr>
            <p:ph idx="1"/>
          </p:nvPr>
        </p:nvPicPr>
        <p:blipFill>
          <a:blip r:embed="rId2"/>
          <a:stretch>
            <a:fillRect/>
          </a:stretch>
        </p:blipFill>
        <p:spPr>
          <a:xfrm>
            <a:off x="260350" y="1942638"/>
            <a:ext cx="8426450" cy="3960150"/>
          </a:xfrm>
        </p:spPr>
      </p:pic>
    </p:spTree>
    <p:extLst>
      <p:ext uri="{BB962C8B-B14F-4D97-AF65-F5344CB8AC3E}">
        <p14:creationId xmlns:p14="http://schemas.microsoft.com/office/powerpoint/2010/main" val="128367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992E0-8DAA-4E9F-9C5C-DD309CB991EE}"/>
              </a:ext>
            </a:extLst>
          </p:cNvPr>
          <p:cNvSpPr>
            <a:spLocks noGrp="1"/>
          </p:cNvSpPr>
          <p:nvPr>
            <p:ph idx="1"/>
          </p:nvPr>
        </p:nvSpPr>
        <p:spPr>
          <a:xfrm>
            <a:off x="457200" y="1600200"/>
            <a:ext cx="8229600" cy="4756150"/>
          </a:xfrm>
        </p:spPr>
        <p:txBody>
          <a:bodyPr/>
          <a:lstStyle/>
          <a:p>
            <a:pPr marL="0" indent="0">
              <a:buNone/>
            </a:pPr>
            <a:r>
              <a:rPr lang="en-US" sz="2000" b="1" dirty="0"/>
              <a:t>What should be considered before crafting the plan?</a:t>
            </a:r>
          </a:p>
          <a:p>
            <a:pPr marL="0" indent="0">
              <a:buNone/>
            </a:pPr>
            <a:endParaRPr lang="en-US" sz="2000" b="1" dirty="0"/>
          </a:p>
          <a:p>
            <a:pPr marL="0" indent="0">
              <a:buNone/>
            </a:pPr>
            <a:r>
              <a:rPr lang="en-US" sz="2000" b="1" dirty="0"/>
              <a:t>Answer: </a:t>
            </a:r>
            <a:r>
              <a:rPr lang="en-US" sz="2000" dirty="0"/>
              <a:t>Prior to beginning your school district ARP ESSER plan, consider the following: </a:t>
            </a:r>
          </a:p>
          <a:p>
            <a:r>
              <a:rPr lang="en-US" sz="2000" dirty="0"/>
              <a:t>Has your district and/or individual schools within the district completed a Gap Analysis to assist in</a:t>
            </a:r>
            <a:r>
              <a:rPr lang="en-US" sz="2000" b="1" dirty="0"/>
              <a:t> identifying the top needs</a:t>
            </a:r>
            <a:r>
              <a:rPr lang="en-US" sz="2000" dirty="0"/>
              <a:t> due to COVID 19? If no, click on Gap Analysis. </a:t>
            </a:r>
          </a:p>
          <a:p>
            <a:r>
              <a:rPr lang="en-US" sz="2000" dirty="0"/>
              <a:t>What kinds of data assisted you in </a:t>
            </a:r>
            <a:r>
              <a:rPr lang="en-US" sz="2000" b="1" dirty="0"/>
              <a:t>identifying the gaps</a:t>
            </a:r>
            <a:r>
              <a:rPr lang="en-US" sz="2000" dirty="0"/>
              <a:t>? </a:t>
            </a:r>
          </a:p>
          <a:p>
            <a:r>
              <a:rPr lang="en-US" sz="2000" dirty="0"/>
              <a:t>What were the </a:t>
            </a:r>
            <a:r>
              <a:rPr lang="en-US" sz="2000" b="1" dirty="0"/>
              <a:t>needs you identified in </a:t>
            </a:r>
            <a:r>
              <a:rPr lang="en-US" sz="2000" b="1"/>
              <a:t>your student </a:t>
            </a:r>
            <a:r>
              <a:rPr lang="en-US" sz="2000" b="1" dirty="0"/>
              <a:t>subgroups</a:t>
            </a:r>
            <a:r>
              <a:rPr lang="en-US" sz="2000" dirty="0"/>
              <a:t>? </a:t>
            </a:r>
          </a:p>
          <a:p>
            <a:r>
              <a:rPr lang="en-US" sz="2000" dirty="0"/>
              <a:t>Did you meet with </a:t>
            </a:r>
            <a:r>
              <a:rPr lang="en-US" sz="2000" b="1" dirty="0"/>
              <a:t>all stakeholders </a:t>
            </a:r>
            <a:r>
              <a:rPr lang="en-US" sz="2000" dirty="0"/>
              <a:t>to get input on needs and possible solutions to formulate a plan for the funds? (Parents, Students, Teachers, Staff, Community Members, Tribal Members, School Board, etc.…) If not, how will you make this happen prior to creating your plan? </a:t>
            </a:r>
          </a:p>
        </p:txBody>
      </p:sp>
      <p:sp>
        <p:nvSpPr>
          <p:cNvPr id="3" name="Slide Number Placeholder 2">
            <a:extLst>
              <a:ext uri="{FF2B5EF4-FFF2-40B4-BE49-F238E27FC236}">
                <a16:creationId xmlns:a16="http://schemas.microsoft.com/office/drawing/2014/main" id="{0E937945-A697-4D39-B570-BD2DC57E6EF8}"/>
              </a:ext>
            </a:extLst>
          </p:cNvPr>
          <p:cNvSpPr>
            <a:spLocks noGrp="1"/>
          </p:cNvSpPr>
          <p:nvPr>
            <p:ph type="sldNum" sz="quarter" idx="12"/>
          </p:nvPr>
        </p:nvSpPr>
        <p:spPr/>
        <p:txBody>
          <a:bodyPr/>
          <a:lstStyle/>
          <a:p>
            <a:fld id="{D3AF38E6-233E-4628-AB77-37E4F8809EF6}" type="slidenum">
              <a:rPr lang="en-US" smtClean="0"/>
              <a:pPr/>
              <a:t>25</a:t>
            </a:fld>
            <a:endParaRPr lang="en-US" dirty="0"/>
          </a:p>
        </p:txBody>
      </p:sp>
      <p:sp>
        <p:nvSpPr>
          <p:cNvPr id="4" name="Title 3">
            <a:extLst>
              <a:ext uri="{FF2B5EF4-FFF2-40B4-BE49-F238E27FC236}">
                <a16:creationId xmlns:a16="http://schemas.microsoft.com/office/drawing/2014/main" id="{308BC8E5-883F-4CBC-9C43-3D68978074CF}"/>
              </a:ext>
            </a:extLst>
          </p:cNvPr>
          <p:cNvSpPr>
            <a:spLocks noGrp="1"/>
          </p:cNvSpPr>
          <p:nvPr>
            <p:ph type="title"/>
          </p:nvPr>
        </p:nvSpPr>
        <p:spPr/>
        <p:txBody>
          <a:bodyPr/>
          <a:lstStyle/>
          <a:p>
            <a:r>
              <a:rPr lang="en-US" dirty="0"/>
              <a:t>Pre-planning</a:t>
            </a:r>
          </a:p>
        </p:txBody>
      </p:sp>
    </p:spTree>
    <p:extLst>
      <p:ext uri="{BB962C8B-B14F-4D97-AF65-F5344CB8AC3E}">
        <p14:creationId xmlns:p14="http://schemas.microsoft.com/office/powerpoint/2010/main" val="3134365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5C792A-B040-4A81-B814-7E09FDCFA1E9}"/>
              </a:ext>
            </a:extLst>
          </p:cNvPr>
          <p:cNvSpPr>
            <a:spLocks noGrp="1"/>
          </p:cNvSpPr>
          <p:nvPr>
            <p:ph idx="1"/>
          </p:nvPr>
        </p:nvSpPr>
        <p:spPr/>
        <p:txBody>
          <a:bodyPr/>
          <a:lstStyle/>
          <a:p>
            <a:pPr marL="0" indent="0">
              <a:buNone/>
            </a:pPr>
            <a:r>
              <a:rPr lang="en-US" sz="2400" b="1" dirty="0"/>
              <a:t>What should be considered while crafting the plan?</a:t>
            </a:r>
          </a:p>
          <a:p>
            <a:pPr marL="0" indent="0">
              <a:buNone/>
            </a:pPr>
            <a:r>
              <a:rPr lang="en-US" sz="2400" b="1" dirty="0"/>
              <a:t>Answer:</a:t>
            </a:r>
          </a:p>
          <a:p>
            <a:r>
              <a:rPr lang="en-US" sz="2400" dirty="0"/>
              <a:t>Ask questions like: What would you like to achieve before the funding ends in September of 2024? What goals will need to be established in order to get there? </a:t>
            </a:r>
          </a:p>
          <a:p>
            <a:r>
              <a:rPr lang="en-US" sz="2400" dirty="0"/>
              <a:t>You may need to leave and come back to this form as you formulate your plan. </a:t>
            </a:r>
          </a:p>
          <a:p>
            <a:r>
              <a:rPr lang="en-US" sz="2400" dirty="0"/>
              <a:t>You will still need to complete the eGrants application for ESSER III that is due September 1, 2021. It is important that your school district ARP ESSER plan aligns with the budget amounts reported in eGrants. </a:t>
            </a:r>
          </a:p>
        </p:txBody>
      </p:sp>
      <p:sp>
        <p:nvSpPr>
          <p:cNvPr id="3" name="Slide Number Placeholder 2">
            <a:extLst>
              <a:ext uri="{FF2B5EF4-FFF2-40B4-BE49-F238E27FC236}">
                <a16:creationId xmlns:a16="http://schemas.microsoft.com/office/drawing/2014/main" id="{50305C23-E76B-4245-80A0-B361D1A4FC6D}"/>
              </a:ext>
            </a:extLst>
          </p:cNvPr>
          <p:cNvSpPr>
            <a:spLocks noGrp="1"/>
          </p:cNvSpPr>
          <p:nvPr>
            <p:ph type="sldNum" sz="quarter" idx="12"/>
          </p:nvPr>
        </p:nvSpPr>
        <p:spPr/>
        <p:txBody>
          <a:bodyPr/>
          <a:lstStyle/>
          <a:p>
            <a:fld id="{D3AF38E6-233E-4628-AB77-37E4F8809EF6}" type="slidenum">
              <a:rPr lang="en-US" smtClean="0"/>
              <a:pPr/>
              <a:t>26</a:t>
            </a:fld>
            <a:endParaRPr lang="en-US" dirty="0"/>
          </a:p>
        </p:txBody>
      </p:sp>
      <p:sp>
        <p:nvSpPr>
          <p:cNvPr id="4" name="Title 3">
            <a:extLst>
              <a:ext uri="{FF2B5EF4-FFF2-40B4-BE49-F238E27FC236}">
                <a16:creationId xmlns:a16="http://schemas.microsoft.com/office/drawing/2014/main" id="{CD17B0FE-B053-4166-82E5-43DEA4417027}"/>
              </a:ext>
            </a:extLst>
          </p:cNvPr>
          <p:cNvSpPr>
            <a:spLocks noGrp="1"/>
          </p:cNvSpPr>
          <p:nvPr>
            <p:ph type="title"/>
          </p:nvPr>
        </p:nvSpPr>
        <p:spPr/>
        <p:txBody>
          <a:bodyPr/>
          <a:lstStyle/>
          <a:p>
            <a:r>
              <a:rPr lang="en-US" sz="3600" dirty="0"/>
              <a:t>While completing your school plan</a:t>
            </a:r>
          </a:p>
        </p:txBody>
      </p:sp>
    </p:spTree>
    <p:extLst>
      <p:ext uri="{BB962C8B-B14F-4D97-AF65-F5344CB8AC3E}">
        <p14:creationId xmlns:p14="http://schemas.microsoft.com/office/powerpoint/2010/main" val="332596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E9FA9-24C2-4D6D-BF3B-206AACEC8A5A}"/>
              </a:ext>
            </a:extLst>
          </p:cNvPr>
          <p:cNvSpPr>
            <a:spLocks noGrp="1"/>
          </p:cNvSpPr>
          <p:nvPr>
            <p:ph idx="1"/>
          </p:nvPr>
        </p:nvSpPr>
        <p:spPr/>
        <p:txBody>
          <a:bodyPr/>
          <a:lstStyle/>
          <a:p>
            <a:pPr marL="0" indent="0">
              <a:buNone/>
            </a:pPr>
            <a:r>
              <a:rPr lang="en-US" sz="2400" b="1" dirty="0"/>
              <a:t>Are there resources that will aid in crafting the plan?</a:t>
            </a:r>
          </a:p>
          <a:p>
            <a:pPr marL="0" indent="0">
              <a:buNone/>
            </a:pPr>
            <a:endParaRPr lang="en-US" sz="2400" b="1" dirty="0"/>
          </a:p>
          <a:p>
            <a:pPr marL="0" indent="0">
              <a:buNone/>
            </a:pPr>
            <a:r>
              <a:rPr lang="en-US" sz="2400" b="1" dirty="0"/>
              <a:t>Answer:  </a:t>
            </a:r>
            <a:r>
              <a:rPr lang="en-US" sz="2400" dirty="0"/>
              <a:t>Yes!</a:t>
            </a:r>
            <a:endParaRPr lang="en-US" sz="2400" b="1" dirty="0"/>
          </a:p>
          <a:p>
            <a:pPr marL="0">
              <a:spcBef>
                <a:spcPts val="0"/>
              </a:spcBef>
              <a:spcAft>
                <a:spcPts val="0"/>
              </a:spcAft>
              <a:buFont typeface="Arial" panose="020B0604020202020204" pitchFamily="34" charset="0"/>
              <a:buChar char="•"/>
            </a:pPr>
            <a:r>
              <a:rPr lang="en-US" sz="2400" u="sng" dirty="0">
                <a:solidFill>
                  <a:srgbClr val="1155CC"/>
                </a:solidFill>
                <a:latin typeface="Arial" panose="020B0604020202020204" pitchFamily="34" charset="0"/>
                <a:hlinkClick r:id="rId2">
                  <a:extLst>
                    <a:ext uri="{A12FA001-AC4F-418D-AE19-62706E023703}">
                      <ahyp:hlinkClr xmlns:ahyp="http://schemas.microsoft.com/office/drawing/2018/hyperlinkcolor" val="tx"/>
                    </a:ext>
                  </a:extLst>
                </a:hlinkClick>
              </a:rPr>
              <a:t>Curriculum Selection</a:t>
            </a:r>
            <a:endParaRPr lang="en-US" sz="2400" dirty="0">
              <a:solidFill>
                <a:srgbClr val="333333"/>
              </a:solidFill>
              <a:latin typeface="Arial" panose="020B0604020202020204" pitchFamily="34" charset="0"/>
            </a:endParaRPr>
          </a:p>
          <a:p>
            <a:pPr marL="0">
              <a:spcBef>
                <a:spcPts val="0"/>
              </a:spcBef>
              <a:spcAft>
                <a:spcPts val="0"/>
              </a:spcAft>
              <a:buFont typeface="Arial" panose="020B0604020202020204" pitchFamily="34" charset="0"/>
              <a:buChar char="•"/>
            </a:pPr>
            <a:r>
              <a:rPr lang="en-US" sz="2400" u="sng" dirty="0">
                <a:solidFill>
                  <a:srgbClr val="1155CC"/>
                </a:solidFill>
                <a:latin typeface="Arial" panose="020B0604020202020204" pitchFamily="34" charset="0"/>
                <a:hlinkClick r:id="rId3">
                  <a:extLst>
                    <a:ext uri="{A12FA001-AC4F-418D-AE19-62706E023703}">
                      <ahyp:hlinkClr xmlns:ahyp="http://schemas.microsoft.com/office/drawing/2018/hyperlinkcolor" val="tx"/>
                    </a:ext>
                  </a:extLst>
                </a:hlinkClick>
              </a:rPr>
              <a:t>Acceleration Guidance </a:t>
            </a:r>
            <a:endParaRPr lang="en-US" sz="2400" dirty="0">
              <a:solidFill>
                <a:srgbClr val="333333"/>
              </a:solidFill>
              <a:latin typeface="Arial" panose="020B0604020202020204" pitchFamily="34" charset="0"/>
            </a:endParaRPr>
          </a:p>
          <a:p>
            <a:pPr marL="0">
              <a:spcBef>
                <a:spcPts val="0"/>
              </a:spcBef>
              <a:spcAft>
                <a:spcPts val="0"/>
              </a:spcAft>
              <a:buFont typeface="Arial" panose="020B0604020202020204" pitchFamily="34" charset="0"/>
              <a:buChar char="•"/>
            </a:pPr>
            <a:r>
              <a:rPr lang="en-US" sz="2400" u="sng" dirty="0">
                <a:solidFill>
                  <a:srgbClr val="1155CC"/>
                </a:solidFill>
                <a:latin typeface="Arial" panose="020B0604020202020204" pitchFamily="34" charset="0"/>
                <a:hlinkClick r:id="rId4">
                  <a:extLst>
                    <a:ext uri="{A12FA001-AC4F-418D-AE19-62706E023703}">
                      <ahyp:hlinkClr xmlns:ahyp="http://schemas.microsoft.com/office/drawing/2018/hyperlinkcolor" val="tx"/>
                    </a:ext>
                  </a:extLst>
                </a:hlinkClick>
              </a:rPr>
              <a:t>ESSA Tiers of Evidence</a:t>
            </a:r>
            <a:endParaRPr lang="en-US" sz="2400" dirty="0">
              <a:solidFill>
                <a:srgbClr val="333333"/>
              </a:solidFill>
              <a:latin typeface="Arial" panose="020B0604020202020204" pitchFamily="34" charset="0"/>
            </a:endParaRPr>
          </a:p>
          <a:p>
            <a:pPr marL="0">
              <a:spcBef>
                <a:spcPts val="0"/>
              </a:spcBef>
              <a:spcAft>
                <a:spcPts val="0"/>
              </a:spcAft>
              <a:buFont typeface="Arial" panose="020B0604020202020204" pitchFamily="34" charset="0"/>
              <a:buChar char="•"/>
            </a:pPr>
            <a:r>
              <a:rPr lang="en-US" sz="2400" u="sng" dirty="0">
                <a:solidFill>
                  <a:srgbClr val="1155CC"/>
                </a:solidFill>
                <a:latin typeface="Arial" panose="020B0604020202020204" pitchFamily="34" charset="0"/>
                <a:hlinkClick r:id="rId5">
                  <a:extLst>
                    <a:ext uri="{A12FA001-AC4F-418D-AE19-62706E023703}">
                      <ahyp:hlinkClr xmlns:ahyp="http://schemas.microsoft.com/office/drawing/2018/hyperlinkcolor" val="tx"/>
                    </a:ext>
                  </a:extLst>
                </a:hlinkClick>
              </a:rPr>
              <a:t>Gap Analysis Tool</a:t>
            </a:r>
            <a:endParaRPr lang="en-US" sz="2400" dirty="0">
              <a:solidFill>
                <a:srgbClr val="333333"/>
              </a:solidFill>
              <a:latin typeface="Arial" panose="020B0604020202020204" pitchFamily="34" charset="0"/>
            </a:endParaRPr>
          </a:p>
          <a:p>
            <a:pPr marL="0">
              <a:spcBef>
                <a:spcPts val="0"/>
              </a:spcBef>
              <a:spcAft>
                <a:spcPts val="0"/>
              </a:spcAft>
              <a:buFont typeface="Arial" panose="020B0604020202020204" pitchFamily="34" charset="0"/>
              <a:buChar char="•"/>
            </a:pPr>
            <a:r>
              <a:rPr lang="en-US" sz="2400" u="sng" dirty="0">
                <a:solidFill>
                  <a:srgbClr val="1155CC"/>
                </a:solidFill>
                <a:latin typeface="Arial" panose="020B0604020202020204" pitchFamily="34" charset="0"/>
                <a:hlinkClick r:id="rId6">
                  <a:extLst>
                    <a:ext uri="{A12FA001-AC4F-418D-AE19-62706E023703}">
                      <ahyp:hlinkClr xmlns:ahyp="http://schemas.microsoft.com/office/drawing/2018/hyperlinkcolor" val="tx"/>
                    </a:ext>
                  </a:extLst>
                </a:hlinkClick>
              </a:rPr>
              <a:t>U.S. Department of Education FAQ - ESSER/GEERS</a:t>
            </a:r>
            <a:endParaRPr lang="en-US" sz="2400" dirty="0">
              <a:solidFill>
                <a:srgbClr val="333333"/>
              </a:solidFill>
              <a:latin typeface="Arial" panose="020B0604020202020204" pitchFamily="34" charset="0"/>
            </a:endParaRPr>
          </a:p>
          <a:p>
            <a:pPr marL="0">
              <a:spcBef>
                <a:spcPts val="0"/>
              </a:spcBef>
              <a:spcAft>
                <a:spcPts val="0"/>
              </a:spcAft>
              <a:buFont typeface="Arial" panose="020B0604020202020204" pitchFamily="34" charset="0"/>
              <a:buChar char="•"/>
            </a:pPr>
            <a:r>
              <a:rPr lang="en-US" sz="2400" u="sng" dirty="0">
                <a:solidFill>
                  <a:srgbClr val="1155CC"/>
                </a:solidFill>
                <a:latin typeface="Arial" panose="020B0604020202020204" pitchFamily="34" charset="0"/>
                <a:hlinkClick r:id="rId7">
                  <a:extLst>
                    <a:ext uri="{A12FA001-AC4F-418D-AE19-62706E023703}">
                      <ahyp:hlinkClr xmlns:ahyp="http://schemas.microsoft.com/office/drawing/2018/hyperlinkcolor" val="tx"/>
                    </a:ext>
                  </a:extLst>
                </a:hlinkClick>
              </a:rPr>
              <a:t>FAQ’s of Maintenance of Equity Requirements</a:t>
            </a:r>
            <a:endParaRPr lang="en-US" sz="2400" dirty="0">
              <a:solidFill>
                <a:srgbClr val="333333"/>
              </a:solidFill>
              <a:latin typeface="Arial" panose="020B0604020202020204" pitchFamily="34" charset="0"/>
            </a:endParaRPr>
          </a:p>
          <a:p>
            <a:pPr marL="0">
              <a:spcBef>
                <a:spcPts val="0"/>
              </a:spcBef>
              <a:spcAft>
                <a:spcPts val="0"/>
              </a:spcAft>
              <a:buFont typeface="Arial" panose="020B0604020202020204" pitchFamily="34" charset="0"/>
              <a:buChar char="•"/>
            </a:pPr>
            <a:r>
              <a:rPr lang="en-US" sz="2400" u="sng" dirty="0">
                <a:solidFill>
                  <a:srgbClr val="1155CC"/>
                </a:solidFill>
                <a:latin typeface="Arial" panose="020B0604020202020204" pitchFamily="34" charset="0"/>
                <a:hlinkClick r:id="rId8">
                  <a:extLst>
                    <a:ext uri="{A12FA001-AC4F-418D-AE19-62706E023703}">
                      <ahyp:hlinkClr xmlns:ahyp="http://schemas.microsoft.com/office/drawing/2018/hyperlinkcolor" val="tx"/>
                    </a:ext>
                  </a:extLst>
                </a:hlinkClick>
              </a:rPr>
              <a:t>Montana Office of Public Instruction ESSER website</a:t>
            </a:r>
            <a:endParaRPr lang="en-US" sz="2400" dirty="0">
              <a:solidFill>
                <a:srgbClr val="333333"/>
              </a:solidFill>
              <a:latin typeface="Arial" panose="020B0604020202020204" pitchFamily="34" charset="0"/>
            </a:endParaRPr>
          </a:p>
          <a:p>
            <a:pPr marL="0">
              <a:spcBef>
                <a:spcPts val="0"/>
              </a:spcBef>
              <a:spcAft>
                <a:spcPts val="0"/>
              </a:spcAft>
              <a:buFont typeface="Arial" panose="020B0604020202020204" pitchFamily="34" charset="0"/>
              <a:buChar char="•"/>
            </a:pPr>
            <a:r>
              <a:rPr lang="en-US" sz="2400" u="sng" dirty="0">
                <a:solidFill>
                  <a:srgbClr val="1155CC"/>
                </a:solidFill>
                <a:latin typeface="Arial" panose="020B0604020202020204" pitchFamily="34" charset="0"/>
                <a:hlinkClick r:id="rId9">
                  <a:extLst>
                    <a:ext uri="{A12FA001-AC4F-418D-AE19-62706E023703}">
                      <ahyp:hlinkClr xmlns:ahyp="http://schemas.microsoft.com/office/drawing/2018/hyperlinkcolor" val="tx"/>
                    </a:ext>
                  </a:extLst>
                </a:hlinkClick>
              </a:rPr>
              <a:t>SEL Priorities</a:t>
            </a:r>
            <a:endParaRPr lang="en-US" sz="2400" dirty="0">
              <a:solidFill>
                <a:srgbClr val="333333"/>
              </a:solidFill>
              <a:latin typeface="Arial" panose="020B06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29F75782-7CFA-4297-B286-EE24876DA790}"/>
              </a:ext>
            </a:extLst>
          </p:cNvPr>
          <p:cNvSpPr>
            <a:spLocks noGrp="1"/>
          </p:cNvSpPr>
          <p:nvPr>
            <p:ph type="sldNum" sz="quarter" idx="12"/>
          </p:nvPr>
        </p:nvSpPr>
        <p:spPr/>
        <p:txBody>
          <a:bodyPr/>
          <a:lstStyle/>
          <a:p>
            <a:fld id="{D3AF38E6-233E-4628-AB77-37E4F8809EF6}" type="slidenum">
              <a:rPr lang="en-US" smtClean="0"/>
              <a:pPr/>
              <a:t>27</a:t>
            </a:fld>
            <a:endParaRPr lang="en-US" dirty="0"/>
          </a:p>
        </p:txBody>
      </p:sp>
      <p:sp>
        <p:nvSpPr>
          <p:cNvPr id="4" name="Title 3">
            <a:extLst>
              <a:ext uri="{FF2B5EF4-FFF2-40B4-BE49-F238E27FC236}">
                <a16:creationId xmlns:a16="http://schemas.microsoft.com/office/drawing/2014/main" id="{E8F6C6EF-6474-411B-BB50-F2BA1F18F229}"/>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575717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D6DDA-C845-485E-B199-9A0F20F4E850}"/>
              </a:ext>
            </a:extLst>
          </p:cNvPr>
          <p:cNvSpPr>
            <a:spLocks noGrp="1"/>
          </p:cNvSpPr>
          <p:nvPr>
            <p:ph idx="1"/>
          </p:nvPr>
        </p:nvSpPr>
        <p:spPr>
          <a:xfrm>
            <a:off x="457200" y="1600200"/>
            <a:ext cx="8229600" cy="4756150"/>
          </a:xfrm>
        </p:spPr>
        <p:txBody>
          <a:bodyPr/>
          <a:lstStyle/>
          <a:p>
            <a:pPr marL="0" indent="0">
              <a:buNone/>
            </a:pPr>
            <a:r>
              <a:rPr lang="en-US" sz="2000" b="1" dirty="0"/>
              <a:t>What happens after the plan is submitted?</a:t>
            </a:r>
          </a:p>
          <a:p>
            <a:pPr marL="0" indent="0">
              <a:buNone/>
            </a:pPr>
            <a:r>
              <a:rPr lang="en-US" sz="2000" b="1" dirty="0"/>
              <a:t>Answer:</a:t>
            </a:r>
            <a:endParaRPr lang="en-US" sz="2000" dirty="0"/>
          </a:p>
          <a:p>
            <a:r>
              <a:rPr lang="en-US" sz="2000" dirty="0"/>
              <a:t>The OPI will confirm your submission via the email you provide at the start of your plan. </a:t>
            </a:r>
          </a:p>
          <a:p>
            <a:r>
              <a:rPr lang="en-US" sz="2000" dirty="0"/>
              <a:t>The OPI will reach out with questions and support as needed. Districts will need to set up their own monitoring which needs to be paired with implementation. </a:t>
            </a:r>
          </a:p>
          <a:p>
            <a:r>
              <a:rPr lang="en-US" sz="2000" dirty="0"/>
              <a:t>Districts will be able to answer these same question every 6 months. The OPI created this temporary form as a means to meet the federal timelines; it will be put in a more permanent location where you can access and update your plan. </a:t>
            </a:r>
          </a:p>
          <a:p>
            <a:r>
              <a:rPr lang="en-US" sz="2000" dirty="0"/>
              <a:t>The OPI will use this form to collect best practices to share with other districts.</a:t>
            </a:r>
          </a:p>
        </p:txBody>
      </p:sp>
      <p:sp>
        <p:nvSpPr>
          <p:cNvPr id="3" name="Slide Number Placeholder 2">
            <a:extLst>
              <a:ext uri="{FF2B5EF4-FFF2-40B4-BE49-F238E27FC236}">
                <a16:creationId xmlns:a16="http://schemas.microsoft.com/office/drawing/2014/main" id="{E391D92D-8E54-465A-93BE-BDBA17CB0C3C}"/>
              </a:ext>
            </a:extLst>
          </p:cNvPr>
          <p:cNvSpPr>
            <a:spLocks noGrp="1"/>
          </p:cNvSpPr>
          <p:nvPr>
            <p:ph type="sldNum" sz="quarter" idx="12"/>
          </p:nvPr>
        </p:nvSpPr>
        <p:spPr/>
        <p:txBody>
          <a:bodyPr/>
          <a:lstStyle/>
          <a:p>
            <a:fld id="{D3AF38E6-233E-4628-AB77-37E4F8809EF6}" type="slidenum">
              <a:rPr lang="en-US" smtClean="0"/>
              <a:pPr/>
              <a:t>28</a:t>
            </a:fld>
            <a:endParaRPr lang="en-US" dirty="0"/>
          </a:p>
        </p:txBody>
      </p:sp>
      <p:sp>
        <p:nvSpPr>
          <p:cNvPr id="4" name="Title 3">
            <a:extLst>
              <a:ext uri="{FF2B5EF4-FFF2-40B4-BE49-F238E27FC236}">
                <a16:creationId xmlns:a16="http://schemas.microsoft.com/office/drawing/2014/main" id="{D33DAAD4-7CC8-4F8F-8A3D-D46F4E5951A7}"/>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859205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8809EC-CD7A-487E-80FF-00677ABCA9A9}"/>
              </a:ext>
            </a:extLst>
          </p:cNvPr>
          <p:cNvSpPr>
            <a:spLocks noGrp="1"/>
          </p:cNvSpPr>
          <p:nvPr>
            <p:ph idx="1"/>
          </p:nvPr>
        </p:nvSpPr>
        <p:spPr/>
        <p:txBody>
          <a:bodyPr/>
          <a:lstStyle/>
          <a:p>
            <a:pPr marL="0" indent="0">
              <a:buNone/>
            </a:pPr>
            <a:r>
              <a:rPr lang="en-US" sz="2000" b="1" dirty="0"/>
              <a:t>Will more guidance be provided from the OPI on developing the District ARP ESSER Plan?</a:t>
            </a:r>
            <a:endParaRPr lang="en-US" sz="2000" dirty="0"/>
          </a:p>
          <a:p>
            <a:pPr marL="0" indent="0">
              <a:buNone/>
            </a:pPr>
            <a:endParaRPr lang="en-US" sz="2000" dirty="0"/>
          </a:p>
          <a:p>
            <a:pPr marL="0" indent="0">
              <a:buNone/>
            </a:pPr>
            <a:r>
              <a:rPr lang="en-US" sz="2000" b="1" dirty="0"/>
              <a:t>Answer</a:t>
            </a:r>
            <a:r>
              <a:rPr lang="en-US" sz="2000" dirty="0"/>
              <a:t>:</a:t>
            </a:r>
            <a:endParaRPr lang="en-US" dirty="0"/>
          </a:p>
          <a:p>
            <a:pPr marL="0" indent="0">
              <a:buNone/>
            </a:pPr>
            <a:r>
              <a:rPr lang="en-US" sz="2000" dirty="0"/>
              <a:t>The OPI has hosted three </a:t>
            </a:r>
            <a:r>
              <a:rPr lang="en-US" sz="2000" b="1" dirty="0"/>
              <a:t>ARP ESSER Webinars</a:t>
            </a:r>
            <a:r>
              <a:rPr lang="en-US" sz="2000" dirty="0"/>
              <a:t> during the month of July to assist districts in developing and submitting District ARP ESSER Plans. The webinars were recorded and posted for viewing on the OPI webpage.  </a:t>
            </a:r>
          </a:p>
          <a:p>
            <a:pPr marL="0" indent="0">
              <a:buNone/>
            </a:pPr>
            <a:endParaRPr lang="en-US" sz="2000" dirty="0"/>
          </a:p>
          <a:p>
            <a:pPr marL="0" indent="0">
              <a:buNone/>
            </a:pPr>
            <a:r>
              <a:rPr lang="en-US" sz="2000" dirty="0"/>
              <a:t>Note:  Additional Q &amp; A sessions, technical assistance and webinars will be conducted as needed.</a:t>
            </a:r>
          </a:p>
          <a:p>
            <a:pPr marL="0" indent="0">
              <a:buNone/>
            </a:pPr>
            <a:endParaRPr lang="en-US" dirty="0"/>
          </a:p>
        </p:txBody>
      </p:sp>
      <p:sp>
        <p:nvSpPr>
          <p:cNvPr id="3" name="Slide Number Placeholder 2">
            <a:extLst>
              <a:ext uri="{FF2B5EF4-FFF2-40B4-BE49-F238E27FC236}">
                <a16:creationId xmlns:a16="http://schemas.microsoft.com/office/drawing/2014/main" id="{F9EF2E9F-720D-45D9-AF71-AF697EA1DB36}"/>
              </a:ext>
            </a:extLst>
          </p:cNvPr>
          <p:cNvSpPr>
            <a:spLocks noGrp="1"/>
          </p:cNvSpPr>
          <p:nvPr>
            <p:ph type="sldNum" sz="quarter" idx="12"/>
          </p:nvPr>
        </p:nvSpPr>
        <p:spPr/>
        <p:txBody>
          <a:bodyPr/>
          <a:lstStyle/>
          <a:p>
            <a:fld id="{D3AF38E6-233E-4628-AB77-37E4F8809EF6}" type="slidenum">
              <a:rPr lang="en-US" smtClean="0"/>
              <a:pPr/>
              <a:t>29</a:t>
            </a:fld>
            <a:endParaRPr lang="en-US" dirty="0"/>
          </a:p>
        </p:txBody>
      </p:sp>
      <p:sp>
        <p:nvSpPr>
          <p:cNvPr id="4" name="Title 3">
            <a:extLst>
              <a:ext uri="{FF2B5EF4-FFF2-40B4-BE49-F238E27FC236}">
                <a16:creationId xmlns:a16="http://schemas.microsoft.com/office/drawing/2014/main" id="{FD382D11-F846-40D4-A178-CFED344C0AEE}"/>
              </a:ext>
            </a:extLst>
          </p:cNvPr>
          <p:cNvSpPr>
            <a:spLocks noGrp="1"/>
          </p:cNvSpPr>
          <p:nvPr>
            <p:ph type="title"/>
          </p:nvPr>
        </p:nvSpPr>
        <p:spPr/>
        <p:txBody>
          <a:bodyPr/>
          <a:lstStyle/>
          <a:p>
            <a:r>
              <a:rPr lang="en-US" dirty="0"/>
              <a:t>District ARP ESSER Plan</a:t>
            </a:r>
          </a:p>
        </p:txBody>
      </p:sp>
    </p:spTree>
    <p:extLst>
      <p:ext uri="{BB962C8B-B14F-4D97-AF65-F5344CB8AC3E}">
        <p14:creationId xmlns:p14="http://schemas.microsoft.com/office/powerpoint/2010/main" val="385508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00DB9-0CE6-4D5A-8633-01B3B36E8A66}"/>
              </a:ext>
            </a:extLst>
          </p:cNvPr>
          <p:cNvSpPr>
            <a:spLocks noGrp="1"/>
          </p:cNvSpPr>
          <p:nvPr>
            <p:ph idx="1"/>
          </p:nvPr>
        </p:nvSpPr>
        <p:spPr/>
        <p:txBody>
          <a:bodyPr/>
          <a:lstStyle/>
          <a:p>
            <a:r>
              <a:rPr lang="en-US" sz="2200" dirty="0"/>
              <a:t>The requirements in section 2001(i) of the ARP Act relating to the ARP ESSER funds are published in the </a:t>
            </a:r>
            <a:r>
              <a:rPr lang="en-US" sz="2200" u="sng" dirty="0">
                <a:hlinkClick r:id="rId2"/>
              </a:rPr>
              <a:t>Federal Register</a:t>
            </a:r>
            <a:r>
              <a:rPr lang="en-US" sz="2200" dirty="0">
                <a:hlinkClick r:id="rId2"/>
              </a:rPr>
              <a:t> </a:t>
            </a:r>
            <a:r>
              <a:rPr lang="en-US" sz="2200" dirty="0"/>
              <a:t>and also outlined by the Department in the </a:t>
            </a:r>
            <a:r>
              <a:rPr lang="en-US" sz="2200" u="sng" dirty="0">
                <a:hlinkClick r:id="rId3"/>
              </a:rPr>
              <a:t>ESSER and GEER FAQ</a:t>
            </a:r>
            <a:r>
              <a:rPr lang="en-US" sz="2200" dirty="0"/>
              <a:t> document. </a:t>
            </a:r>
          </a:p>
          <a:p>
            <a:r>
              <a:rPr lang="en-US" sz="2200" dirty="0"/>
              <a:t>The OPI has developed a FAQ document to provide LEAs information about the grant, including eligibility, and grant requirements.  </a:t>
            </a:r>
          </a:p>
          <a:p>
            <a:r>
              <a:rPr lang="en-US" sz="2200" dirty="0">
                <a:hlinkClick r:id="rId4"/>
              </a:rPr>
              <a:t>ESSER II </a:t>
            </a:r>
            <a:r>
              <a:rPr lang="en-US" sz="2200" dirty="0"/>
              <a:t>and </a:t>
            </a:r>
            <a:r>
              <a:rPr lang="en-US" sz="2200" u="sng" dirty="0">
                <a:hlinkClick r:id="rId5"/>
              </a:rPr>
              <a:t>ESSER III guidance document</a:t>
            </a:r>
            <a:r>
              <a:rPr lang="en-US" sz="2200" u="sng" dirty="0"/>
              <a:t>s</a:t>
            </a:r>
            <a:r>
              <a:rPr lang="en-US" sz="2200" dirty="0"/>
              <a:t> are available on the OPI website, which outlines allowable uses for the grant. </a:t>
            </a:r>
          </a:p>
          <a:p>
            <a:r>
              <a:rPr lang="en-US" sz="2200" b="1" dirty="0"/>
              <a:t>Disclaimer:</a:t>
            </a:r>
            <a:r>
              <a:rPr lang="en-US" sz="2200" dirty="0"/>
              <a:t> Similar to the FAQ document issued by the USED on ESSER and GEER, “the contents of this document do not have the force and effect of law and are not meant to bind the public in any way.  The information is subject to change as additional information is released by the USED.  </a:t>
            </a:r>
          </a:p>
          <a:p>
            <a:endParaRPr lang="en-US" dirty="0"/>
          </a:p>
        </p:txBody>
      </p:sp>
      <p:sp>
        <p:nvSpPr>
          <p:cNvPr id="3" name="Slide Number Placeholder 2">
            <a:extLst>
              <a:ext uri="{FF2B5EF4-FFF2-40B4-BE49-F238E27FC236}">
                <a16:creationId xmlns:a16="http://schemas.microsoft.com/office/drawing/2014/main" id="{34BA3C2A-DD41-4FA7-BB8F-81A21E9D535B}"/>
              </a:ext>
            </a:extLst>
          </p:cNvPr>
          <p:cNvSpPr>
            <a:spLocks noGrp="1"/>
          </p:cNvSpPr>
          <p:nvPr>
            <p:ph type="sldNum" sz="quarter" idx="12"/>
          </p:nvPr>
        </p:nvSpPr>
        <p:spPr/>
        <p:txBody>
          <a:bodyPr/>
          <a:lstStyle/>
          <a:p>
            <a:fld id="{D3AF38E6-233E-4628-AB77-37E4F8809EF6}" type="slidenum">
              <a:rPr lang="en-US" smtClean="0"/>
              <a:pPr/>
              <a:t>3</a:t>
            </a:fld>
            <a:endParaRPr lang="en-US" dirty="0"/>
          </a:p>
        </p:txBody>
      </p:sp>
      <p:sp>
        <p:nvSpPr>
          <p:cNvPr id="4" name="Title 3">
            <a:extLst>
              <a:ext uri="{FF2B5EF4-FFF2-40B4-BE49-F238E27FC236}">
                <a16:creationId xmlns:a16="http://schemas.microsoft.com/office/drawing/2014/main" id="{6CAC55BA-2B77-496E-B29D-A363745BD373}"/>
              </a:ext>
            </a:extLst>
          </p:cNvPr>
          <p:cNvSpPr>
            <a:spLocks noGrp="1"/>
          </p:cNvSpPr>
          <p:nvPr>
            <p:ph type="title"/>
          </p:nvPr>
        </p:nvSpPr>
        <p:spPr/>
        <p:txBody>
          <a:bodyPr/>
          <a:lstStyle/>
          <a:p>
            <a:r>
              <a:rPr lang="en-US" dirty="0"/>
              <a:t>Session Details</a:t>
            </a:r>
          </a:p>
        </p:txBody>
      </p:sp>
    </p:spTree>
    <p:extLst>
      <p:ext uri="{BB962C8B-B14F-4D97-AF65-F5344CB8AC3E}">
        <p14:creationId xmlns:p14="http://schemas.microsoft.com/office/powerpoint/2010/main" val="352548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C887C5-4B99-4060-A84B-723A6091AF60}"/>
              </a:ext>
            </a:extLst>
          </p:cNvPr>
          <p:cNvSpPr>
            <a:spLocks noGrp="1"/>
          </p:cNvSpPr>
          <p:nvPr>
            <p:ph idx="1"/>
          </p:nvPr>
        </p:nvSpPr>
        <p:spPr/>
        <p:txBody>
          <a:bodyPr/>
          <a:lstStyle/>
          <a:p>
            <a:pPr marL="0" indent="0">
              <a:buNone/>
            </a:pPr>
            <a:r>
              <a:rPr lang="en-US" sz="2800" b="1" dirty="0"/>
              <a:t>Must the LEA submit a grant application to the OPI through the E-grant Management System to receive the ARP ESSER III funds?	</a:t>
            </a:r>
            <a:endParaRPr lang="en-US" sz="2800" dirty="0"/>
          </a:p>
          <a:p>
            <a:pPr marL="0" indent="0">
              <a:buNone/>
            </a:pPr>
            <a:endParaRPr lang="en-US" sz="2800" b="1" dirty="0"/>
          </a:p>
          <a:p>
            <a:pPr marL="0" indent="0">
              <a:buNone/>
            </a:pPr>
            <a:r>
              <a:rPr lang="en-US" sz="2800" b="1" dirty="0"/>
              <a:t>Answer:</a:t>
            </a:r>
            <a:r>
              <a:rPr lang="en-US" sz="2800" dirty="0"/>
              <a:t>  Yes, the LEA must submit the grant application to OPI by September 1, 2021.  Each LEA must also submit by August 24, 2021, the District ARP ESSER Plan to the OPI for approval.   As a reminder, the plan and budget are separate. </a:t>
            </a:r>
          </a:p>
          <a:p>
            <a:endParaRPr lang="en-US" dirty="0"/>
          </a:p>
        </p:txBody>
      </p:sp>
      <p:sp>
        <p:nvSpPr>
          <p:cNvPr id="3" name="Slide Number Placeholder 2">
            <a:extLst>
              <a:ext uri="{FF2B5EF4-FFF2-40B4-BE49-F238E27FC236}">
                <a16:creationId xmlns:a16="http://schemas.microsoft.com/office/drawing/2014/main" id="{72DAD744-276B-4B49-B813-E8E8C2F6C9E6}"/>
              </a:ext>
            </a:extLst>
          </p:cNvPr>
          <p:cNvSpPr>
            <a:spLocks noGrp="1"/>
          </p:cNvSpPr>
          <p:nvPr>
            <p:ph type="sldNum" sz="quarter" idx="12"/>
          </p:nvPr>
        </p:nvSpPr>
        <p:spPr/>
        <p:txBody>
          <a:bodyPr/>
          <a:lstStyle/>
          <a:p>
            <a:fld id="{D3AF38E6-233E-4628-AB77-37E4F8809EF6}" type="slidenum">
              <a:rPr lang="en-US" smtClean="0"/>
              <a:pPr/>
              <a:t>30</a:t>
            </a:fld>
            <a:endParaRPr lang="en-US" dirty="0"/>
          </a:p>
        </p:txBody>
      </p:sp>
      <p:sp>
        <p:nvSpPr>
          <p:cNvPr id="4" name="Title 3">
            <a:extLst>
              <a:ext uri="{FF2B5EF4-FFF2-40B4-BE49-F238E27FC236}">
                <a16:creationId xmlns:a16="http://schemas.microsoft.com/office/drawing/2014/main" id="{DE1175E8-026B-467E-ACDB-329B3EC00301}"/>
              </a:ext>
            </a:extLst>
          </p:cNvPr>
          <p:cNvSpPr>
            <a:spLocks noGrp="1"/>
          </p:cNvSpPr>
          <p:nvPr>
            <p:ph type="title"/>
          </p:nvPr>
        </p:nvSpPr>
        <p:spPr/>
        <p:txBody>
          <a:bodyPr/>
          <a:lstStyle/>
          <a:p>
            <a:r>
              <a:rPr lang="en-US" dirty="0"/>
              <a:t>ESSER III Requirements</a:t>
            </a:r>
          </a:p>
        </p:txBody>
      </p:sp>
    </p:spTree>
    <p:extLst>
      <p:ext uri="{BB962C8B-B14F-4D97-AF65-F5344CB8AC3E}">
        <p14:creationId xmlns:p14="http://schemas.microsoft.com/office/powerpoint/2010/main" val="2651239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D68F1-A134-4309-89A6-54D04CB55797}"/>
              </a:ext>
            </a:extLst>
          </p:cNvPr>
          <p:cNvSpPr>
            <a:spLocks noGrp="1"/>
          </p:cNvSpPr>
          <p:nvPr>
            <p:ph idx="1"/>
          </p:nvPr>
        </p:nvSpPr>
        <p:spPr/>
        <p:txBody>
          <a:bodyPr/>
          <a:lstStyle/>
          <a:p>
            <a:pPr marL="0" indent="0">
              <a:buNone/>
            </a:pPr>
            <a:r>
              <a:rPr lang="en-US" sz="2800" b="1" dirty="0"/>
              <a:t>What is the guidance on construction costs?  </a:t>
            </a:r>
            <a:endParaRPr lang="en-US" sz="2800" dirty="0"/>
          </a:p>
          <a:p>
            <a:pPr marL="0" indent="0">
              <a:buNone/>
            </a:pPr>
            <a:endParaRPr lang="en-US" sz="2800" b="1" dirty="0"/>
          </a:p>
          <a:p>
            <a:pPr marL="0" indent="0">
              <a:buNone/>
            </a:pPr>
            <a:r>
              <a:rPr lang="en-US" sz="2800" b="1" dirty="0"/>
              <a:t>Answer:</a:t>
            </a:r>
            <a:r>
              <a:rPr lang="en-US" sz="2800" dirty="0"/>
              <a:t>  The </a:t>
            </a:r>
            <a:r>
              <a:rPr lang="en-US" sz="2800" u="sng" dirty="0">
                <a:hlinkClick r:id="rId2"/>
              </a:rPr>
              <a:t>ESSER and GEER FAQ</a:t>
            </a:r>
            <a:r>
              <a:rPr lang="en-US" sz="2800" u="sng" dirty="0"/>
              <a:t> addresses uses of ESSER and GEER funding for construction.  (See section B-6 &amp; B-7).  </a:t>
            </a:r>
            <a:endParaRPr lang="en-US" sz="2800" dirty="0"/>
          </a:p>
          <a:p>
            <a:pPr marL="0" indent="0">
              <a:buNone/>
            </a:pPr>
            <a:endParaRPr lang="en-US" dirty="0"/>
          </a:p>
        </p:txBody>
      </p:sp>
      <p:sp>
        <p:nvSpPr>
          <p:cNvPr id="3" name="Slide Number Placeholder 2">
            <a:extLst>
              <a:ext uri="{FF2B5EF4-FFF2-40B4-BE49-F238E27FC236}">
                <a16:creationId xmlns:a16="http://schemas.microsoft.com/office/drawing/2014/main" id="{28318908-16ED-4B61-955D-9092F63BF276}"/>
              </a:ext>
            </a:extLst>
          </p:cNvPr>
          <p:cNvSpPr>
            <a:spLocks noGrp="1"/>
          </p:cNvSpPr>
          <p:nvPr>
            <p:ph type="sldNum" sz="quarter" idx="12"/>
          </p:nvPr>
        </p:nvSpPr>
        <p:spPr/>
        <p:txBody>
          <a:bodyPr/>
          <a:lstStyle/>
          <a:p>
            <a:fld id="{D3AF38E6-233E-4628-AB77-37E4F8809EF6}" type="slidenum">
              <a:rPr lang="en-US" smtClean="0"/>
              <a:pPr/>
              <a:t>31</a:t>
            </a:fld>
            <a:endParaRPr lang="en-US" dirty="0"/>
          </a:p>
        </p:txBody>
      </p:sp>
      <p:sp>
        <p:nvSpPr>
          <p:cNvPr id="4" name="Title 3">
            <a:extLst>
              <a:ext uri="{FF2B5EF4-FFF2-40B4-BE49-F238E27FC236}">
                <a16:creationId xmlns:a16="http://schemas.microsoft.com/office/drawing/2014/main" id="{4457FE49-D389-440A-9DE2-9A9631BC378C}"/>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191506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9394BE-8E54-4E1A-B0B0-500CD8D5B350}"/>
              </a:ext>
            </a:extLst>
          </p:cNvPr>
          <p:cNvSpPr>
            <a:spLocks noGrp="1"/>
          </p:cNvSpPr>
          <p:nvPr>
            <p:ph idx="1"/>
          </p:nvPr>
        </p:nvSpPr>
        <p:spPr>
          <a:xfrm>
            <a:off x="457200" y="1600200"/>
            <a:ext cx="8229600" cy="4838307"/>
          </a:xfrm>
        </p:spPr>
        <p:txBody>
          <a:bodyPr/>
          <a:lstStyle/>
          <a:p>
            <a:pPr marL="0" indent="0">
              <a:buNone/>
            </a:pPr>
            <a:r>
              <a:rPr lang="en-US" sz="2000" b="1" dirty="0"/>
              <a:t>Is Construction an allowable use of ESSER Funds?</a:t>
            </a:r>
          </a:p>
          <a:p>
            <a:pPr marL="0" indent="0">
              <a:buNone/>
            </a:pPr>
            <a:r>
              <a:rPr lang="en-US" sz="2000" b="1" dirty="0"/>
              <a:t>Answer:  </a:t>
            </a:r>
            <a:r>
              <a:rPr lang="en-US" sz="2000" dirty="0"/>
              <a:t>Construction is authorized under Title VII of the ESEA (Impact Aid) and therefore is an allowable use of GEER and ESSER funds under sections 18002(c)(3) and 18003(d)(1) of the CARES Act, sections 312(c)(3) and 313(d)(1) of the CRRSA Act and section 2001(e)(2) of the ARP Act. </a:t>
            </a:r>
          </a:p>
          <a:p>
            <a:r>
              <a:rPr lang="en-US" sz="2000" dirty="0"/>
              <a:t>The broad Impact Aid definition of “construction” includes new construction as well as remodeling, alterations, renovations, and repairs under which many activities related to COVID-19 would likely fall. </a:t>
            </a:r>
          </a:p>
          <a:p>
            <a:r>
              <a:rPr lang="en-US" sz="2000" dirty="0"/>
              <a:t>However, the Department discourages LEAs from using ESSER and GEER funds for new construction. This use of funds may limit an LEA’s ability to support other essential needs or initiatives. Remodeling, renovation, and new construction are often time-consuming, which may not be workable under the shorter timelines associated with ESSER and GEER funds. These types of activities are also subject to several additional Federal requirements, as detailed below.</a:t>
            </a:r>
          </a:p>
          <a:p>
            <a:pPr marL="0" indent="0">
              <a:buNone/>
            </a:pPr>
            <a:endParaRPr lang="en-US" dirty="0"/>
          </a:p>
        </p:txBody>
      </p:sp>
      <p:sp>
        <p:nvSpPr>
          <p:cNvPr id="3" name="Slide Number Placeholder 2">
            <a:extLst>
              <a:ext uri="{FF2B5EF4-FFF2-40B4-BE49-F238E27FC236}">
                <a16:creationId xmlns:a16="http://schemas.microsoft.com/office/drawing/2014/main" id="{17274D63-536D-4AEB-9DF2-6410FBECAFA0}"/>
              </a:ext>
            </a:extLst>
          </p:cNvPr>
          <p:cNvSpPr>
            <a:spLocks noGrp="1"/>
          </p:cNvSpPr>
          <p:nvPr>
            <p:ph type="sldNum" sz="quarter" idx="12"/>
          </p:nvPr>
        </p:nvSpPr>
        <p:spPr/>
        <p:txBody>
          <a:bodyPr/>
          <a:lstStyle/>
          <a:p>
            <a:fld id="{D3AF38E6-233E-4628-AB77-37E4F8809EF6}" type="slidenum">
              <a:rPr lang="en-US" smtClean="0"/>
              <a:pPr/>
              <a:t>32</a:t>
            </a:fld>
            <a:endParaRPr lang="en-US" dirty="0"/>
          </a:p>
        </p:txBody>
      </p:sp>
      <p:sp>
        <p:nvSpPr>
          <p:cNvPr id="4" name="Title 3">
            <a:extLst>
              <a:ext uri="{FF2B5EF4-FFF2-40B4-BE49-F238E27FC236}">
                <a16:creationId xmlns:a16="http://schemas.microsoft.com/office/drawing/2014/main" id="{46B6784B-F15E-4816-A2D6-EABC15D659D3}"/>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295951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3E773-AD88-4952-9492-C8CDCDB41B68}"/>
              </a:ext>
            </a:extLst>
          </p:cNvPr>
          <p:cNvSpPr>
            <a:spLocks noGrp="1"/>
          </p:cNvSpPr>
          <p:nvPr>
            <p:ph idx="1"/>
          </p:nvPr>
        </p:nvSpPr>
        <p:spPr>
          <a:xfrm>
            <a:off x="457200" y="1600200"/>
            <a:ext cx="8229600" cy="4525963"/>
          </a:xfrm>
        </p:spPr>
        <p:txBody>
          <a:bodyPr/>
          <a:lstStyle/>
          <a:p>
            <a:pPr marL="0" indent="0">
              <a:buNone/>
            </a:pPr>
            <a:r>
              <a:rPr lang="en-US" sz="2400" b="1" dirty="0"/>
              <a:t>What is the federal definition for construction?</a:t>
            </a:r>
          </a:p>
          <a:p>
            <a:pPr marL="0" indent="0">
              <a:buNone/>
            </a:pPr>
            <a:r>
              <a:rPr lang="en-US" sz="2400" b="1" dirty="0"/>
              <a:t>Answer:  </a:t>
            </a:r>
            <a:r>
              <a:rPr lang="en-US" sz="2400" dirty="0"/>
              <a:t>The Impact Aid program statute defines “construction” as “(A) the preparation of drawings and specifications for school facilities; (B) erecting, building, acquiring, altering, remodeling, repairing, or extending school facilities; (C) inspecting and supervising the construction of school facilities; and (D) debt service for such activities.” </a:t>
            </a:r>
          </a:p>
          <a:p>
            <a:r>
              <a:rPr lang="en-US" sz="2400" dirty="0"/>
              <a:t>As is the case with all construction contracts using laborers and mechanics financed by Federal education funds, an LEA that uses ESSER or GEER funds for minor remodeling, renovation, repair, or construction contracts over $2,000 must meet all Davis-Bacon prevailing wage requirements.</a:t>
            </a:r>
          </a:p>
          <a:p>
            <a:pPr marL="0" indent="0">
              <a:buNone/>
            </a:pPr>
            <a:endParaRPr lang="en-US" dirty="0"/>
          </a:p>
        </p:txBody>
      </p:sp>
      <p:sp>
        <p:nvSpPr>
          <p:cNvPr id="3" name="Slide Number Placeholder 2">
            <a:extLst>
              <a:ext uri="{FF2B5EF4-FFF2-40B4-BE49-F238E27FC236}">
                <a16:creationId xmlns:a16="http://schemas.microsoft.com/office/drawing/2014/main" id="{B8363E96-4D0B-44C2-A8E2-CFDC28F06F58}"/>
              </a:ext>
            </a:extLst>
          </p:cNvPr>
          <p:cNvSpPr>
            <a:spLocks noGrp="1"/>
          </p:cNvSpPr>
          <p:nvPr>
            <p:ph type="sldNum" sz="quarter" idx="12"/>
          </p:nvPr>
        </p:nvSpPr>
        <p:spPr/>
        <p:txBody>
          <a:bodyPr/>
          <a:lstStyle/>
          <a:p>
            <a:fld id="{D3AF38E6-233E-4628-AB77-37E4F8809EF6}" type="slidenum">
              <a:rPr lang="en-US" smtClean="0"/>
              <a:pPr/>
              <a:t>33</a:t>
            </a:fld>
            <a:endParaRPr lang="en-US" dirty="0"/>
          </a:p>
        </p:txBody>
      </p:sp>
      <p:sp>
        <p:nvSpPr>
          <p:cNvPr id="4" name="Title 3">
            <a:extLst>
              <a:ext uri="{FF2B5EF4-FFF2-40B4-BE49-F238E27FC236}">
                <a16:creationId xmlns:a16="http://schemas.microsoft.com/office/drawing/2014/main" id="{0B08EE8E-681C-4507-9969-B688BC9FDFBD}"/>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2795827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97DA93-F749-49EB-BD0E-BD8AECCA6257}"/>
              </a:ext>
            </a:extLst>
          </p:cNvPr>
          <p:cNvSpPr>
            <a:spLocks noGrp="1"/>
          </p:cNvSpPr>
          <p:nvPr>
            <p:ph idx="1"/>
          </p:nvPr>
        </p:nvSpPr>
        <p:spPr>
          <a:xfrm>
            <a:off x="457200" y="1600200"/>
            <a:ext cx="8229600" cy="4904295"/>
          </a:xfrm>
        </p:spPr>
        <p:txBody>
          <a:bodyPr/>
          <a:lstStyle/>
          <a:p>
            <a:pPr marL="0" indent="0">
              <a:buNone/>
            </a:pPr>
            <a:r>
              <a:rPr lang="en-US" sz="2000" b="1" dirty="0"/>
              <a:t>Who determines if a construction project is an allowable use of funds?</a:t>
            </a:r>
          </a:p>
          <a:p>
            <a:pPr marL="0" indent="0">
              <a:buNone/>
            </a:pPr>
            <a:r>
              <a:rPr lang="en-US" sz="2000" b="1" dirty="0"/>
              <a:t>Answer:  </a:t>
            </a:r>
            <a:r>
              <a:rPr lang="en-US" sz="2000" dirty="0"/>
              <a:t>While construction is generally allowable, it is the responsibility of a Governor, SEA, LEA, or other subgrantee to assure that individual costs:</a:t>
            </a:r>
          </a:p>
          <a:p>
            <a:pPr marL="0" indent="0">
              <a:buNone/>
            </a:pPr>
            <a:r>
              <a:rPr lang="en-US" sz="2000" dirty="0"/>
              <a:t>1) comply with the Cost Principles in 2 CFR Part 200, subpart E (e.g., the cost must be “necessary and reasonable” (2 CFR §§ 200.403-200.404)); </a:t>
            </a:r>
          </a:p>
          <a:p>
            <a:pPr marL="0" indent="0">
              <a:buNone/>
            </a:pPr>
            <a:r>
              <a:rPr lang="en-US" sz="2000" dirty="0"/>
              <a:t>2) meet the overall purpose of the CARES Act, CRRSA Act, or ARP Act programs, which is “to prevent, prepare for, and respond to” COVID-19; and </a:t>
            </a:r>
          </a:p>
          <a:p>
            <a:pPr marL="0" indent="0">
              <a:buNone/>
            </a:pPr>
            <a:r>
              <a:rPr lang="en-US" sz="2000" dirty="0"/>
              <a:t>3) are consistent with the proper and efficient administration of those programs.</a:t>
            </a:r>
          </a:p>
          <a:p>
            <a:pPr marL="0" indent="0">
              <a:buNone/>
            </a:pPr>
            <a:r>
              <a:rPr lang="en-US" sz="2000" dirty="0"/>
              <a:t>Note:  Under these general principles, any construction activities, including renovations or remodeling, that are necessary for an LEA to prevent, prepare for, and respond to COVID-19 could be permissible, though the burden remains on grantees and subgrantees to maintain the appropriate documentation that supports the expenditure.</a:t>
            </a:r>
          </a:p>
          <a:p>
            <a:pPr marL="0" indent="0">
              <a:buNone/>
            </a:pPr>
            <a:endParaRPr lang="en-US" dirty="0"/>
          </a:p>
        </p:txBody>
      </p:sp>
      <p:sp>
        <p:nvSpPr>
          <p:cNvPr id="3" name="Slide Number Placeholder 2">
            <a:extLst>
              <a:ext uri="{FF2B5EF4-FFF2-40B4-BE49-F238E27FC236}">
                <a16:creationId xmlns:a16="http://schemas.microsoft.com/office/drawing/2014/main" id="{7916FB53-7AE9-4D4F-8950-3AA853DB9DE4}"/>
              </a:ext>
            </a:extLst>
          </p:cNvPr>
          <p:cNvSpPr>
            <a:spLocks noGrp="1"/>
          </p:cNvSpPr>
          <p:nvPr>
            <p:ph type="sldNum" sz="quarter" idx="12"/>
          </p:nvPr>
        </p:nvSpPr>
        <p:spPr/>
        <p:txBody>
          <a:bodyPr/>
          <a:lstStyle/>
          <a:p>
            <a:fld id="{D3AF38E6-233E-4628-AB77-37E4F8809EF6}" type="slidenum">
              <a:rPr lang="en-US" smtClean="0"/>
              <a:pPr/>
              <a:t>34</a:t>
            </a:fld>
            <a:endParaRPr lang="en-US" dirty="0"/>
          </a:p>
        </p:txBody>
      </p:sp>
      <p:sp>
        <p:nvSpPr>
          <p:cNvPr id="4" name="Title 3">
            <a:extLst>
              <a:ext uri="{FF2B5EF4-FFF2-40B4-BE49-F238E27FC236}">
                <a16:creationId xmlns:a16="http://schemas.microsoft.com/office/drawing/2014/main" id="{3CFEA7F6-C4E4-4FF0-9102-252289D7BFE8}"/>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298886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4AFB93-B9CF-45F6-BA01-6EAD8BBCAFD0}"/>
              </a:ext>
            </a:extLst>
          </p:cNvPr>
          <p:cNvSpPr>
            <a:spLocks noGrp="1"/>
          </p:cNvSpPr>
          <p:nvPr>
            <p:ph idx="1"/>
          </p:nvPr>
        </p:nvSpPr>
        <p:spPr>
          <a:xfrm>
            <a:off x="457200" y="1600200"/>
            <a:ext cx="5556738" cy="4525963"/>
          </a:xfrm>
        </p:spPr>
        <p:txBody>
          <a:bodyPr/>
          <a:lstStyle/>
          <a:p>
            <a:pPr marL="0" indent="0">
              <a:buNone/>
            </a:pPr>
            <a:r>
              <a:rPr lang="en-US" b="1" dirty="0"/>
              <a:t>What capital costs must be pre-approved?</a:t>
            </a:r>
          </a:p>
          <a:p>
            <a:pPr marL="0" indent="0">
              <a:buNone/>
            </a:pPr>
            <a:r>
              <a:rPr lang="en-US" b="1" dirty="0"/>
              <a:t>Answer: </a:t>
            </a:r>
            <a:r>
              <a:rPr lang="en-US" dirty="0"/>
              <a:t>If your planned ESSER funded capital expenditures meet or exceed these State Asset Thresholds you will need pre-approval. Items less than these thresholds still must meet allowable use criteria.</a:t>
            </a:r>
          </a:p>
        </p:txBody>
      </p:sp>
      <p:sp>
        <p:nvSpPr>
          <p:cNvPr id="3" name="Slide Number Placeholder 2">
            <a:extLst>
              <a:ext uri="{FF2B5EF4-FFF2-40B4-BE49-F238E27FC236}">
                <a16:creationId xmlns:a16="http://schemas.microsoft.com/office/drawing/2014/main" id="{BA5BEE4C-648E-4D26-ADFD-8475B99AB20D}"/>
              </a:ext>
            </a:extLst>
          </p:cNvPr>
          <p:cNvSpPr>
            <a:spLocks noGrp="1"/>
          </p:cNvSpPr>
          <p:nvPr>
            <p:ph type="sldNum" sz="quarter" idx="12"/>
          </p:nvPr>
        </p:nvSpPr>
        <p:spPr/>
        <p:txBody>
          <a:bodyPr/>
          <a:lstStyle/>
          <a:p>
            <a:fld id="{D3AF38E6-233E-4628-AB77-37E4F8809EF6}" type="slidenum">
              <a:rPr lang="en-US" smtClean="0"/>
              <a:pPr/>
              <a:t>35</a:t>
            </a:fld>
            <a:endParaRPr lang="en-US" dirty="0"/>
          </a:p>
        </p:txBody>
      </p:sp>
      <p:sp>
        <p:nvSpPr>
          <p:cNvPr id="4" name="Title 3">
            <a:extLst>
              <a:ext uri="{FF2B5EF4-FFF2-40B4-BE49-F238E27FC236}">
                <a16:creationId xmlns:a16="http://schemas.microsoft.com/office/drawing/2014/main" id="{2E5829B5-DB7E-4CFD-9891-1DFD6BEBAC7C}"/>
              </a:ext>
            </a:extLst>
          </p:cNvPr>
          <p:cNvSpPr>
            <a:spLocks noGrp="1"/>
          </p:cNvSpPr>
          <p:nvPr>
            <p:ph type="title"/>
          </p:nvPr>
        </p:nvSpPr>
        <p:spPr/>
        <p:txBody>
          <a:bodyPr/>
          <a:lstStyle/>
          <a:p>
            <a:r>
              <a:rPr lang="en-US" dirty="0"/>
              <a:t>Construction and Capital Costs</a:t>
            </a:r>
          </a:p>
        </p:txBody>
      </p:sp>
      <p:pic>
        <p:nvPicPr>
          <p:cNvPr id="6" name="Picture 5">
            <a:extLst>
              <a:ext uri="{FF2B5EF4-FFF2-40B4-BE49-F238E27FC236}">
                <a16:creationId xmlns:a16="http://schemas.microsoft.com/office/drawing/2014/main" id="{F6A0A030-DC5B-461B-A112-25E497105BD1}"/>
              </a:ext>
            </a:extLst>
          </p:cNvPr>
          <p:cNvPicPr>
            <a:picLocks noChangeAspect="1"/>
          </p:cNvPicPr>
          <p:nvPr/>
        </p:nvPicPr>
        <p:blipFill rotWithShape="1">
          <a:blip r:embed="rId2"/>
          <a:srcRect l="1" t="18693" r="33083"/>
          <a:stretch/>
        </p:blipFill>
        <p:spPr>
          <a:xfrm>
            <a:off x="5927331" y="1707785"/>
            <a:ext cx="2970743" cy="4525962"/>
          </a:xfrm>
          <a:prstGeom prst="rect">
            <a:avLst/>
          </a:prstGeom>
        </p:spPr>
      </p:pic>
    </p:spTree>
    <p:extLst>
      <p:ext uri="{BB962C8B-B14F-4D97-AF65-F5344CB8AC3E}">
        <p14:creationId xmlns:p14="http://schemas.microsoft.com/office/powerpoint/2010/main" val="274194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A9D1A2-8B61-4DC0-9B6B-870FC8B6DF5E}"/>
              </a:ext>
            </a:extLst>
          </p:cNvPr>
          <p:cNvSpPr>
            <a:spLocks noGrp="1"/>
          </p:cNvSpPr>
          <p:nvPr>
            <p:ph idx="1"/>
          </p:nvPr>
        </p:nvSpPr>
        <p:spPr>
          <a:xfrm>
            <a:off x="457200" y="1600200"/>
            <a:ext cx="8229600" cy="4756150"/>
          </a:xfrm>
        </p:spPr>
        <p:txBody>
          <a:bodyPr/>
          <a:lstStyle/>
          <a:p>
            <a:pPr marL="0" indent="0">
              <a:buNone/>
            </a:pPr>
            <a:r>
              <a:rPr lang="en-US" sz="2400" b="1" dirty="0"/>
              <a:t>How does an LEA request preapproval of Construction costs from the OPI?</a:t>
            </a:r>
            <a:endParaRPr lang="en-US" sz="2400" dirty="0"/>
          </a:p>
          <a:p>
            <a:pPr marL="0" indent="0">
              <a:buNone/>
            </a:pPr>
            <a:endParaRPr lang="en-US" sz="2400" b="1" dirty="0"/>
          </a:p>
          <a:p>
            <a:pPr marL="0" indent="0">
              <a:buNone/>
            </a:pPr>
            <a:r>
              <a:rPr lang="en-US" sz="2400" b="1" dirty="0"/>
              <a:t>Answer: </a:t>
            </a:r>
            <a:r>
              <a:rPr lang="en-US" sz="2400" dirty="0"/>
              <a:t>The LEA needs to submit the Capital Expenditure Pre-approval Form in E-Grants.  This is a simple google form that includes a review of Federal Requirements and District Specific content.</a:t>
            </a:r>
          </a:p>
          <a:p>
            <a:pPr marL="0" indent="0">
              <a:buNone/>
            </a:pPr>
            <a:endParaRPr lang="en-US" sz="2400"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262AABED-C606-4521-ADB6-2077C16E2CEB}"/>
              </a:ext>
            </a:extLst>
          </p:cNvPr>
          <p:cNvSpPr>
            <a:spLocks noGrp="1"/>
          </p:cNvSpPr>
          <p:nvPr>
            <p:ph type="sldNum" sz="quarter" idx="12"/>
          </p:nvPr>
        </p:nvSpPr>
        <p:spPr/>
        <p:txBody>
          <a:bodyPr/>
          <a:lstStyle/>
          <a:p>
            <a:fld id="{D3AF38E6-233E-4628-AB77-37E4F8809EF6}" type="slidenum">
              <a:rPr lang="en-US" smtClean="0"/>
              <a:pPr/>
              <a:t>36</a:t>
            </a:fld>
            <a:endParaRPr lang="en-US" dirty="0"/>
          </a:p>
        </p:txBody>
      </p:sp>
      <p:sp>
        <p:nvSpPr>
          <p:cNvPr id="4" name="Title 3">
            <a:extLst>
              <a:ext uri="{FF2B5EF4-FFF2-40B4-BE49-F238E27FC236}">
                <a16:creationId xmlns:a16="http://schemas.microsoft.com/office/drawing/2014/main" id="{8A5943E7-C728-459F-8623-FC5EFDF1C2C0}"/>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571740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075B80-9715-447C-A501-BB439BDA826B}"/>
              </a:ext>
            </a:extLst>
          </p:cNvPr>
          <p:cNvPicPr>
            <a:picLocks noGrp="1" noChangeAspect="1"/>
          </p:cNvPicPr>
          <p:nvPr>
            <p:ph idx="1"/>
          </p:nvPr>
        </p:nvPicPr>
        <p:blipFill>
          <a:blip r:embed="rId2"/>
          <a:stretch>
            <a:fillRect/>
          </a:stretch>
        </p:blipFill>
        <p:spPr>
          <a:xfrm>
            <a:off x="518748" y="3360706"/>
            <a:ext cx="8229600" cy="1839315"/>
          </a:xfrm>
        </p:spPr>
      </p:pic>
      <p:sp>
        <p:nvSpPr>
          <p:cNvPr id="4" name="Title 3">
            <a:extLst>
              <a:ext uri="{FF2B5EF4-FFF2-40B4-BE49-F238E27FC236}">
                <a16:creationId xmlns:a16="http://schemas.microsoft.com/office/drawing/2014/main" id="{AD4BF240-2D2E-4312-8486-E6C722644A66}"/>
              </a:ext>
            </a:extLst>
          </p:cNvPr>
          <p:cNvSpPr>
            <a:spLocks noGrp="1"/>
          </p:cNvSpPr>
          <p:nvPr>
            <p:ph type="title"/>
          </p:nvPr>
        </p:nvSpPr>
        <p:spPr/>
        <p:txBody>
          <a:bodyPr/>
          <a:lstStyle/>
          <a:p>
            <a:r>
              <a:rPr lang="en-US" dirty="0"/>
              <a:t>Construction and Capital Costs</a:t>
            </a:r>
          </a:p>
        </p:txBody>
      </p:sp>
      <p:sp>
        <p:nvSpPr>
          <p:cNvPr id="3" name="Slide Number Placeholder 2">
            <a:extLst>
              <a:ext uri="{FF2B5EF4-FFF2-40B4-BE49-F238E27FC236}">
                <a16:creationId xmlns:a16="http://schemas.microsoft.com/office/drawing/2014/main" id="{C82CCCFB-4B16-4B5A-ADF1-EB705A3C231D}"/>
              </a:ext>
            </a:extLst>
          </p:cNvPr>
          <p:cNvSpPr>
            <a:spLocks noGrp="1"/>
          </p:cNvSpPr>
          <p:nvPr>
            <p:ph type="sldNum" sz="quarter" idx="4294967295"/>
          </p:nvPr>
        </p:nvSpPr>
        <p:spPr>
          <a:xfrm>
            <a:off x="7010400" y="6356350"/>
            <a:ext cx="2133600" cy="365125"/>
          </a:xfrm>
        </p:spPr>
        <p:txBody>
          <a:bodyPr/>
          <a:lstStyle/>
          <a:p>
            <a:fld id="{D3AF38E6-233E-4628-AB77-37E4F8809EF6}" type="slidenum">
              <a:rPr lang="en-US" smtClean="0"/>
              <a:pPr/>
              <a:t>37</a:t>
            </a:fld>
            <a:endParaRPr lang="en-US" dirty="0"/>
          </a:p>
        </p:txBody>
      </p:sp>
      <p:sp>
        <p:nvSpPr>
          <p:cNvPr id="8" name="Rectangle 7">
            <a:extLst>
              <a:ext uri="{FF2B5EF4-FFF2-40B4-BE49-F238E27FC236}">
                <a16:creationId xmlns:a16="http://schemas.microsoft.com/office/drawing/2014/main" id="{577DE906-BDAA-4574-A82F-2B72DDAD3403}"/>
              </a:ext>
            </a:extLst>
          </p:cNvPr>
          <p:cNvSpPr/>
          <p:nvPr/>
        </p:nvSpPr>
        <p:spPr>
          <a:xfrm>
            <a:off x="395652" y="1835303"/>
            <a:ext cx="8291147" cy="1477328"/>
          </a:xfrm>
          <a:prstGeom prst="rect">
            <a:avLst/>
          </a:prstGeom>
        </p:spPr>
        <p:txBody>
          <a:bodyPr wrap="square">
            <a:spAutoFit/>
          </a:bodyPr>
          <a:lstStyle/>
          <a:p>
            <a:pPr marL="0" indent="0">
              <a:buNone/>
            </a:pPr>
            <a:r>
              <a:rPr lang="en-US" b="1" dirty="0"/>
              <a:t>Where can I find the ESSER Capital Expenditure Pre-approval form?</a:t>
            </a:r>
          </a:p>
          <a:p>
            <a:pPr marL="0" indent="0">
              <a:buNone/>
            </a:pPr>
            <a:endParaRPr lang="en-US" b="1" dirty="0"/>
          </a:p>
          <a:p>
            <a:pPr marL="0" indent="0">
              <a:buNone/>
            </a:pPr>
            <a:r>
              <a:rPr lang="en-US" b="1" dirty="0"/>
              <a:t>Answer: </a:t>
            </a:r>
            <a:r>
              <a:rPr lang="en-US" dirty="0"/>
              <a:t>The form can be found on the Property and Equipment Budget page in E-Grants (show below) or you can </a:t>
            </a:r>
            <a:r>
              <a:rPr lang="en-US" dirty="0">
                <a:hlinkClick r:id="rId3"/>
              </a:rPr>
              <a:t>access the link directly</a:t>
            </a:r>
            <a:r>
              <a:rPr lang="en-US" dirty="0"/>
              <a:t>.</a:t>
            </a:r>
            <a:endParaRPr lang="en-US" b="1" dirty="0"/>
          </a:p>
          <a:p>
            <a:pPr marL="0" indent="0">
              <a:buNone/>
            </a:pPr>
            <a:endParaRPr lang="en-US" dirty="0"/>
          </a:p>
        </p:txBody>
      </p:sp>
    </p:spTree>
    <p:extLst>
      <p:ext uri="{BB962C8B-B14F-4D97-AF65-F5344CB8AC3E}">
        <p14:creationId xmlns:p14="http://schemas.microsoft.com/office/powerpoint/2010/main" val="553077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FD47B6-BEB0-4065-95A7-5613AD2EB5FA}"/>
              </a:ext>
            </a:extLst>
          </p:cNvPr>
          <p:cNvPicPr>
            <a:picLocks noChangeAspect="1"/>
          </p:cNvPicPr>
          <p:nvPr/>
        </p:nvPicPr>
        <p:blipFill>
          <a:blip r:embed="rId2"/>
          <a:stretch>
            <a:fillRect/>
          </a:stretch>
        </p:blipFill>
        <p:spPr>
          <a:xfrm>
            <a:off x="5088655" y="2195512"/>
            <a:ext cx="3509380" cy="4343400"/>
          </a:xfrm>
          <a:prstGeom prst="rect">
            <a:avLst/>
          </a:prstGeom>
        </p:spPr>
      </p:pic>
      <p:sp>
        <p:nvSpPr>
          <p:cNvPr id="3" name="Slide Number Placeholder 2">
            <a:extLst>
              <a:ext uri="{FF2B5EF4-FFF2-40B4-BE49-F238E27FC236}">
                <a16:creationId xmlns:a16="http://schemas.microsoft.com/office/drawing/2014/main" id="{3F17E216-7CCA-4A67-A373-8740994B791C}"/>
              </a:ext>
            </a:extLst>
          </p:cNvPr>
          <p:cNvSpPr>
            <a:spLocks noGrp="1"/>
          </p:cNvSpPr>
          <p:nvPr>
            <p:ph type="sldNum" sz="quarter" idx="12"/>
          </p:nvPr>
        </p:nvSpPr>
        <p:spPr/>
        <p:txBody>
          <a:bodyPr/>
          <a:lstStyle/>
          <a:p>
            <a:fld id="{D3AF38E6-233E-4628-AB77-37E4F8809EF6}" type="slidenum">
              <a:rPr lang="en-US" smtClean="0"/>
              <a:pPr/>
              <a:t>38</a:t>
            </a:fld>
            <a:endParaRPr lang="en-US" dirty="0"/>
          </a:p>
        </p:txBody>
      </p:sp>
      <p:sp>
        <p:nvSpPr>
          <p:cNvPr id="4" name="Title 3">
            <a:extLst>
              <a:ext uri="{FF2B5EF4-FFF2-40B4-BE49-F238E27FC236}">
                <a16:creationId xmlns:a16="http://schemas.microsoft.com/office/drawing/2014/main" id="{364D002E-CF20-4766-8EE9-EFDB73E6A7A3}"/>
              </a:ext>
            </a:extLst>
          </p:cNvPr>
          <p:cNvSpPr>
            <a:spLocks noGrp="1"/>
          </p:cNvSpPr>
          <p:nvPr>
            <p:ph type="title"/>
          </p:nvPr>
        </p:nvSpPr>
        <p:spPr/>
        <p:txBody>
          <a:bodyPr/>
          <a:lstStyle/>
          <a:p>
            <a:r>
              <a:rPr lang="en-US" dirty="0"/>
              <a:t>Construction and Capital Costs</a:t>
            </a:r>
          </a:p>
        </p:txBody>
      </p:sp>
      <p:pic>
        <p:nvPicPr>
          <p:cNvPr id="8" name="Content Placeholder 7">
            <a:extLst>
              <a:ext uri="{FF2B5EF4-FFF2-40B4-BE49-F238E27FC236}">
                <a16:creationId xmlns:a16="http://schemas.microsoft.com/office/drawing/2014/main" id="{B2F0DF20-5773-4226-90AF-CBD52B6670CF}"/>
              </a:ext>
            </a:extLst>
          </p:cNvPr>
          <p:cNvPicPr>
            <a:picLocks noGrp="1" noChangeAspect="1"/>
          </p:cNvPicPr>
          <p:nvPr>
            <p:ph idx="1"/>
          </p:nvPr>
        </p:nvPicPr>
        <p:blipFill rotWithShape="1">
          <a:blip r:embed="rId3"/>
          <a:srcRect l="2500"/>
          <a:stretch/>
        </p:blipFill>
        <p:spPr>
          <a:xfrm>
            <a:off x="1969478" y="2650392"/>
            <a:ext cx="3099298" cy="3635620"/>
          </a:xfrm>
          <a:prstGeom prst="rect">
            <a:avLst/>
          </a:prstGeom>
        </p:spPr>
      </p:pic>
      <p:sp>
        <p:nvSpPr>
          <p:cNvPr id="12" name="Rectangle 11">
            <a:extLst>
              <a:ext uri="{FF2B5EF4-FFF2-40B4-BE49-F238E27FC236}">
                <a16:creationId xmlns:a16="http://schemas.microsoft.com/office/drawing/2014/main" id="{B4362056-0D18-4E11-827F-FCAE27E96BB6}"/>
              </a:ext>
            </a:extLst>
          </p:cNvPr>
          <p:cNvSpPr/>
          <p:nvPr/>
        </p:nvSpPr>
        <p:spPr>
          <a:xfrm>
            <a:off x="281353" y="1647825"/>
            <a:ext cx="6893169" cy="1668149"/>
          </a:xfrm>
          <a:prstGeom prst="rect">
            <a:avLst/>
          </a:prstGeom>
        </p:spPr>
        <p:txBody>
          <a:bodyPr wrap="square">
            <a:spAutoFit/>
          </a:bodyPr>
          <a:lstStyle/>
          <a:p>
            <a:pPr lvl="0">
              <a:spcBef>
                <a:spcPct val="20000"/>
              </a:spcBef>
            </a:pPr>
            <a:r>
              <a:rPr lang="en-US" sz="3200" b="1" dirty="0">
                <a:solidFill>
                  <a:prstClr val="black"/>
                </a:solidFill>
                <a:latin typeface="Candara" panose="020E0502030303020204" pitchFamily="34" charset="0"/>
              </a:rPr>
              <a:t>What are the primary elements of the pre-approval form? </a:t>
            </a:r>
          </a:p>
          <a:p>
            <a:pPr lvl="0">
              <a:spcBef>
                <a:spcPct val="20000"/>
              </a:spcBef>
            </a:pPr>
            <a:r>
              <a:rPr lang="en-US" sz="3200" b="1" dirty="0">
                <a:solidFill>
                  <a:prstClr val="black"/>
                </a:solidFill>
                <a:latin typeface="Candara" panose="020E0502030303020204" pitchFamily="34" charset="0"/>
              </a:rPr>
              <a:t>Answer :</a:t>
            </a:r>
          </a:p>
        </p:txBody>
      </p:sp>
    </p:spTree>
    <p:extLst>
      <p:ext uri="{BB962C8B-B14F-4D97-AF65-F5344CB8AC3E}">
        <p14:creationId xmlns:p14="http://schemas.microsoft.com/office/powerpoint/2010/main" val="295901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17E216-7CCA-4A67-A373-8740994B791C}"/>
              </a:ext>
            </a:extLst>
          </p:cNvPr>
          <p:cNvSpPr>
            <a:spLocks noGrp="1"/>
          </p:cNvSpPr>
          <p:nvPr>
            <p:ph type="sldNum" sz="quarter" idx="12"/>
          </p:nvPr>
        </p:nvSpPr>
        <p:spPr/>
        <p:txBody>
          <a:bodyPr/>
          <a:lstStyle/>
          <a:p>
            <a:fld id="{D3AF38E6-233E-4628-AB77-37E4F8809EF6}" type="slidenum">
              <a:rPr lang="en-US" smtClean="0"/>
              <a:pPr/>
              <a:t>39</a:t>
            </a:fld>
            <a:endParaRPr lang="en-US" dirty="0"/>
          </a:p>
        </p:txBody>
      </p:sp>
      <p:sp>
        <p:nvSpPr>
          <p:cNvPr id="4" name="Title 3">
            <a:extLst>
              <a:ext uri="{FF2B5EF4-FFF2-40B4-BE49-F238E27FC236}">
                <a16:creationId xmlns:a16="http://schemas.microsoft.com/office/drawing/2014/main" id="{364D002E-CF20-4766-8EE9-EFDB73E6A7A3}"/>
              </a:ext>
            </a:extLst>
          </p:cNvPr>
          <p:cNvSpPr>
            <a:spLocks noGrp="1"/>
          </p:cNvSpPr>
          <p:nvPr>
            <p:ph type="title"/>
          </p:nvPr>
        </p:nvSpPr>
        <p:spPr/>
        <p:txBody>
          <a:bodyPr/>
          <a:lstStyle/>
          <a:p>
            <a:r>
              <a:rPr lang="en-US" dirty="0"/>
              <a:t>Construction and Capital Costs</a:t>
            </a:r>
          </a:p>
        </p:txBody>
      </p:sp>
      <p:sp>
        <p:nvSpPr>
          <p:cNvPr id="5" name="Content Placeholder 4">
            <a:extLst>
              <a:ext uri="{FF2B5EF4-FFF2-40B4-BE49-F238E27FC236}">
                <a16:creationId xmlns:a16="http://schemas.microsoft.com/office/drawing/2014/main" id="{FAE17768-F2F6-4595-9AD6-55D3DF270E65}"/>
              </a:ext>
            </a:extLst>
          </p:cNvPr>
          <p:cNvSpPr>
            <a:spLocks noGrp="1"/>
          </p:cNvSpPr>
          <p:nvPr>
            <p:ph idx="1"/>
          </p:nvPr>
        </p:nvSpPr>
        <p:spPr/>
        <p:txBody>
          <a:bodyPr/>
          <a:lstStyle/>
          <a:p>
            <a:pPr marL="0" indent="0">
              <a:buNone/>
            </a:pPr>
            <a:r>
              <a:rPr lang="en-US" b="1" dirty="0"/>
              <a:t>What are the primary elements of the pre-approval form (cont.)? </a:t>
            </a:r>
          </a:p>
          <a:p>
            <a:pPr marL="0" indent="0">
              <a:buNone/>
            </a:pPr>
            <a:r>
              <a:rPr lang="en-US" b="1" dirty="0"/>
              <a:t>Answer:</a:t>
            </a:r>
          </a:p>
        </p:txBody>
      </p:sp>
      <p:pic>
        <p:nvPicPr>
          <p:cNvPr id="6" name="Picture 5">
            <a:extLst>
              <a:ext uri="{FF2B5EF4-FFF2-40B4-BE49-F238E27FC236}">
                <a16:creationId xmlns:a16="http://schemas.microsoft.com/office/drawing/2014/main" id="{A03C7065-8F4F-48BC-94D9-0DACD0A04221}"/>
              </a:ext>
            </a:extLst>
          </p:cNvPr>
          <p:cNvPicPr>
            <a:picLocks noChangeAspect="1"/>
          </p:cNvPicPr>
          <p:nvPr/>
        </p:nvPicPr>
        <p:blipFill>
          <a:blip r:embed="rId2"/>
          <a:stretch>
            <a:fillRect/>
          </a:stretch>
        </p:blipFill>
        <p:spPr>
          <a:xfrm>
            <a:off x="2117799" y="2812255"/>
            <a:ext cx="3247998" cy="3429001"/>
          </a:xfrm>
          <a:prstGeom prst="rect">
            <a:avLst/>
          </a:prstGeom>
        </p:spPr>
      </p:pic>
      <p:pic>
        <p:nvPicPr>
          <p:cNvPr id="7" name="Picture 6">
            <a:extLst>
              <a:ext uri="{FF2B5EF4-FFF2-40B4-BE49-F238E27FC236}">
                <a16:creationId xmlns:a16="http://schemas.microsoft.com/office/drawing/2014/main" id="{33DDA1DF-5095-466C-BFEF-0219D7E7BD13}"/>
              </a:ext>
            </a:extLst>
          </p:cNvPr>
          <p:cNvPicPr>
            <a:picLocks noChangeAspect="1"/>
          </p:cNvPicPr>
          <p:nvPr/>
        </p:nvPicPr>
        <p:blipFill>
          <a:blip r:embed="rId3"/>
          <a:stretch>
            <a:fillRect/>
          </a:stretch>
        </p:blipFill>
        <p:spPr>
          <a:xfrm>
            <a:off x="5365797" y="2812255"/>
            <a:ext cx="3504245" cy="3429000"/>
          </a:xfrm>
          <a:prstGeom prst="rect">
            <a:avLst/>
          </a:prstGeom>
        </p:spPr>
      </p:pic>
    </p:spTree>
    <p:extLst>
      <p:ext uri="{BB962C8B-B14F-4D97-AF65-F5344CB8AC3E}">
        <p14:creationId xmlns:p14="http://schemas.microsoft.com/office/powerpoint/2010/main" val="270152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FA87BA-7499-46CA-A886-1528F559889F}"/>
              </a:ext>
            </a:extLst>
          </p:cNvPr>
          <p:cNvGrpSpPr/>
          <p:nvPr/>
        </p:nvGrpSpPr>
        <p:grpSpPr>
          <a:xfrm>
            <a:off x="175944" y="188976"/>
            <a:ext cx="9187691" cy="6480048"/>
            <a:chOff x="146304" y="164592"/>
            <a:chExt cx="9187691" cy="6480048"/>
          </a:xfrm>
        </p:grpSpPr>
        <p:sp>
          <p:nvSpPr>
            <p:cNvPr id="5" name="Rectangle 4"/>
            <p:cNvSpPr/>
            <p:nvPr/>
          </p:nvSpPr>
          <p:spPr>
            <a:xfrm>
              <a:off x="146304" y="164592"/>
              <a:ext cx="8796528" cy="6480048"/>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12730"/>
                </a:solidFill>
              </a:endParaRPr>
            </a:p>
          </p:txBody>
        </p:sp>
        <p:pic>
          <p:nvPicPr>
            <p:cNvPr id="7" name="Picture 6"/>
            <p:cNvPicPr>
              <a:picLocks noChangeAspect="1"/>
            </p:cNvPicPr>
            <p:nvPr/>
          </p:nvPicPr>
          <p:blipFill>
            <a:blip r:embed="rId3"/>
            <a:stretch>
              <a:fillRect/>
            </a:stretch>
          </p:blipFill>
          <p:spPr>
            <a:xfrm>
              <a:off x="929005" y="714706"/>
              <a:ext cx="7231501" cy="5417344"/>
            </a:xfrm>
            <a:prstGeom prst="rect">
              <a:avLst/>
            </a:prstGeom>
          </p:spPr>
        </p:pic>
        <p:sp>
          <p:nvSpPr>
            <p:cNvPr id="9" name="Subtitle 2"/>
            <p:cNvSpPr txBox="1">
              <a:spLocks/>
            </p:cNvSpPr>
            <p:nvPr/>
          </p:nvSpPr>
          <p:spPr bwMode="auto">
            <a:xfrm>
              <a:off x="2933195" y="437945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Candara" panose="020E0502030303020204" pitchFamily="34" charset="0"/>
                  <a:ea typeface="ＭＳ Ｐゴシック" pitchFamily="-111" charset="-128"/>
                  <a:cs typeface="+mn-c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pitchFamily="-111" charset="-128"/>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11" charset="-128"/>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11" charset="-128"/>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11"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solidFill>
                  <a:srgbClr val="C12730"/>
                </a:solidFill>
              </a:endParaRPr>
            </a:p>
            <a:p>
              <a:r>
                <a:rPr lang="en-US" sz="4800" b="1" dirty="0">
                  <a:solidFill>
                    <a:srgbClr val="C12730"/>
                  </a:solidFill>
                </a:rPr>
                <a:t>WELCOME!</a:t>
              </a: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094" y="5052728"/>
            <a:ext cx="1069299" cy="1066182"/>
          </a:xfrm>
          <a:prstGeom prst="rect">
            <a:avLst/>
          </a:prstGeom>
        </p:spPr>
      </p:pic>
      <p:sp>
        <p:nvSpPr>
          <p:cNvPr id="6" name="TextBox 5">
            <a:extLst>
              <a:ext uri="{FF2B5EF4-FFF2-40B4-BE49-F238E27FC236}">
                <a16:creationId xmlns:a16="http://schemas.microsoft.com/office/drawing/2014/main" id="{B55B380E-75EC-4699-BF31-60E6E86F441A}"/>
              </a:ext>
            </a:extLst>
          </p:cNvPr>
          <p:cNvSpPr txBox="1"/>
          <p:nvPr/>
        </p:nvSpPr>
        <p:spPr>
          <a:xfrm>
            <a:off x="2752591" y="1788013"/>
            <a:ext cx="4398960" cy="2123658"/>
          </a:xfrm>
          <a:prstGeom prst="rect">
            <a:avLst/>
          </a:prstGeom>
          <a:noFill/>
        </p:spPr>
        <p:txBody>
          <a:bodyPr wrap="none" rtlCol="0">
            <a:spAutoFit/>
          </a:bodyPr>
          <a:lstStyle/>
          <a:p>
            <a:pPr algn="ctr"/>
            <a:endParaRPr lang="en-US" sz="4400" dirty="0">
              <a:solidFill>
                <a:schemeClr val="bg1"/>
              </a:solidFill>
            </a:endParaRPr>
          </a:p>
          <a:p>
            <a:pPr algn="ctr"/>
            <a:r>
              <a:rPr lang="en-US" sz="4400" dirty="0">
                <a:solidFill>
                  <a:schemeClr val="bg1"/>
                </a:solidFill>
                <a:latin typeface="Segoe Print" panose="02000600000000000000" pitchFamily="2" charset="0"/>
              </a:rPr>
              <a:t>OPI Presenter </a:t>
            </a:r>
          </a:p>
          <a:p>
            <a:pPr algn="ctr"/>
            <a:r>
              <a:rPr lang="en-US" sz="4400" dirty="0">
                <a:solidFill>
                  <a:schemeClr val="bg1"/>
                </a:solidFill>
                <a:latin typeface="Segoe Print" panose="02000600000000000000" pitchFamily="2" charset="0"/>
              </a:rPr>
              <a:t>Introductions</a:t>
            </a:r>
          </a:p>
        </p:txBody>
      </p:sp>
      <p:sp>
        <p:nvSpPr>
          <p:cNvPr id="10" name="Slide Number Placeholder 2">
            <a:extLst>
              <a:ext uri="{FF2B5EF4-FFF2-40B4-BE49-F238E27FC236}">
                <a16:creationId xmlns:a16="http://schemas.microsoft.com/office/drawing/2014/main" id="{8F239B1A-5F7E-419E-A452-1DCDF6CF3111}"/>
              </a:ext>
            </a:extLst>
          </p:cNvPr>
          <p:cNvSpPr txBox="1">
            <a:spLocks/>
          </p:cNvSpPr>
          <p:nvPr/>
        </p:nvSpPr>
        <p:spPr>
          <a:xfrm>
            <a:off x="7010400" y="6492875"/>
            <a:ext cx="21336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AF38E6-233E-4628-AB77-37E4F8809EF6}" type="slidenum">
              <a:rPr lang="en-US" smtClean="0"/>
              <a:pPr/>
              <a:t>4</a:t>
            </a:fld>
            <a:endParaRPr lang="en-US" dirty="0"/>
          </a:p>
        </p:txBody>
      </p:sp>
    </p:spTree>
    <p:extLst>
      <p:ext uri="{BB962C8B-B14F-4D97-AF65-F5344CB8AC3E}">
        <p14:creationId xmlns:p14="http://schemas.microsoft.com/office/powerpoint/2010/main" val="90025330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402E74-7BC9-42FF-8336-333E8834FB32}"/>
              </a:ext>
            </a:extLst>
          </p:cNvPr>
          <p:cNvSpPr>
            <a:spLocks noGrp="1"/>
          </p:cNvSpPr>
          <p:nvPr>
            <p:ph idx="1"/>
          </p:nvPr>
        </p:nvSpPr>
        <p:spPr/>
        <p:txBody>
          <a:bodyPr/>
          <a:lstStyle/>
          <a:p>
            <a:pPr marL="0" lvl="0" indent="0">
              <a:buNone/>
            </a:pPr>
            <a:r>
              <a:rPr lang="en-US" sz="2800" b="1" dirty="0"/>
              <a:t>Can ESSER Funds be used for new construction?  </a:t>
            </a:r>
          </a:p>
          <a:p>
            <a:pPr marL="0" lvl="0" indent="0">
              <a:buNone/>
            </a:pPr>
            <a:endParaRPr lang="en-US" sz="2800" b="1" dirty="0"/>
          </a:p>
          <a:p>
            <a:pPr marL="0" lvl="0" indent="0">
              <a:buNone/>
            </a:pPr>
            <a:r>
              <a:rPr lang="en-US" sz="2800" b="1" dirty="0"/>
              <a:t>Answer:  </a:t>
            </a:r>
            <a:r>
              <a:rPr lang="en-US" sz="2800" dirty="0"/>
              <a:t>YES, provided that pre-approval and all the federal guidelines are met in the project and that the new construction meets the primary purposes of the ESSER funding. </a:t>
            </a:r>
          </a:p>
          <a:p>
            <a:pPr marL="0" indent="0">
              <a:buNone/>
            </a:pPr>
            <a:endParaRPr lang="en-US" dirty="0"/>
          </a:p>
        </p:txBody>
      </p:sp>
      <p:sp>
        <p:nvSpPr>
          <p:cNvPr id="3" name="Slide Number Placeholder 2">
            <a:extLst>
              <a:ext uri="{FF2B5EF4-FFF2-40B4-BE49-F238E27FC236}">
                <a16:creationId xmlns:a16="http://schemas.microsoft.com/office/drawing/2014/main" id="{7F149929-B971-41C0-AE87-33967FC1CCB0}"/>
              </a:ext>
            </a:extLst>
          </p:cNvPr>
          <p:cNvSpPr>
            <a:spLocks noGrp="1"/>
          </p:cNvSpPr>
          <p:nvPr>
            <p:ph type="sldNum" sz="quarter" idx="12"/>
          </p:nvPr>
        </p:nvSpPr>
        <p:spPr/>
        <p:txBody>
          <a:bodyPr/>
          <a:lstStyle/>
          <a:p>
            <a:fld id="{D3AF38E6-233E-4628-AB77-37E4F8809EF6}" type="slidenum">
              <a:rPr lang="en-US" smtClean="0"/>
              <a:pPr/>
              <a:t>40</a:t>
            </a:fld>
            <a:endParaRPr lang="en-US" dirty="0"/>
          </a:p>
        </p:txBody>
      </p:sp>
      <p:sp>
        <p:nvSpPr>
          <p:cNvPr id="4" name="Title 3">
            <a:extLst>
              <a:ext uri="{FF2B5EF4-FFF2-40B4-BE49-F238E27FC236}">
                <a16:creationId xmlns:a16="http://schemas.microsoft.com/office/drawing/2014/main" id="{1FC55E96-9B9C-42DE-A5B1-06C60F641CA9}"/>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3352771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E1021-AF31-415A-A7A1-8B96CD1E3972}"/>
              </a:ext>
            </a:extLst>
          </p:cNvPr>
          <p:cNvSpPr>
            <a:spLocks noGrp="1"/>
          </p:cNvSpPr>
          <p:nvPr>
            <p:ph idx="1"/>
          </p:nvPr>
        </p:nvSpPr>
        <p:spPr/>
        <p:txBody>
          <a:bodyPr/>
          <a:lstStyle/>
          <a:p>
            <a:pPr marL="0" lvl="0" indent="0">
              <a:buNone/>
            </a:pPr>
            <a:r>
              <a:rPr lang="en-US" sz="2800" b="1" dirty="0"/>
              <a:t>Can ESSER Funds be used for renovations?  </a:t>
            </a:r>
          </a:p>
          <a:p>
            <a:pPr marL="0" lvl="0" indent="0">
              <a:buNone/>
            </a:pPr>
            <a:endParaRPr lang="en-US" sz="2800" b="1" dirty="0"/>
          </a:p>
          <a:p>
            <a:pPr marL="0" lvl="0" indent="0">
              <a:buNone/>
            </a:pPr>
            <a:r>
              <a:rPr lang="en-US" sz="2800" b="1" dirty="0"/>
              <a:t>Answer:  </a:t>
            </a:r>
            <a:r>
              <a:rPr lang="en-US" sz="2800" dirty="0"/>
              <a:t>Yes, provided that the renovations meet the primary purposes of the ESSER funding (i.e., prepare, prevent and respond to COVID-19.)</a:t>
            </a:r>
          </a:p>
        </p:txBody>
      </p:sp>
      <p:sp>
        <p:nvSpPr>
          <p:cNvPr id="3" name="Slide Number Placeholder 2">
            <a:extLst>
              <a:ext uri="{FF2B5EF4-FFF2-40B4-BE49-F238E27FC236}">
                <a16:creationId xmlns:a16="http://schemas.microsoft.com/office/drawing/2014/main" id="{4D0E4024-1A25-48D2-AD41-6FB4593AE48B}"/>
              </a:ext>
            </a:extLst>
          </p:cNvPr>
          <p:cNvSpPr>
            <a:spLocks noGrp="1"/>
          </p:cNvSpPr>
          <p:nvPr>
            <p:ph type="sldNum" sz="quarter" idx="12"/>
          </p:nvPr>
        </p:nvSpPr>
        <p:spPr/>
        <p:txBody>
          <a:bodyPr/>
          <a:lstStyle/>
          <a:p>
            <a:fld id="{D3AF38E6-233E-4628-AB77-37E4F8809EF6}" type="slidenum">
              <a:rPr lang="en-US" smtClean="0"/>
              <a:pPr/>
              <a:t>41</a:t>
            </a:fld>
            <a:endParaRPr lang="en-US" dirty="0"/>
          </a:p>
        </p:txBody>
      </p:sp>
      <p:sp>
        <p:nvSpPr>
          <p:cNvPr id="4" name="Title 3">
            <a:extLst>
              <a:ext uri="{FF2B5EF4-FFF2-40B4-BE49-F238E27FC236}">
                <a16:creationId xmlns:a16="http://schemas.microsoft.com/office/drawing/2014/main" id="{1E5A2AAF-B9A7-4CB2-AA6D-116E09FC0894}"/>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166211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E1021-AF31-415A-A7A1-8B96CD1E3972}"/>
              </a:ext>
            </a:extLst>
          </p:cNvPr>
          <p:cNvSpPr>
            <a:spLocks noGrp="1"/>
          </p:cNvSpPr>
          <p:nvPr>
            <p:ph idx="1"/>
          </p:nvPr>
        </p:nvSpPr>
        <p:spPr/>
        <p:txBody>
          <a:bodyPr/>
          <a:lstStyle/>
          <a:p>
            <a:pPr marL="0" lvl="0" indent="0">
              <a:buNone/>
            </a:pPr>
            <a:r>
              <a:rPr lang="en-US" sz="2800" b="1" dirty="0"/>
              <a:t>What object codes should/shouldn’t I use for capital expenditures?  </a:t>
            </a:r>
          </a:p>
          <a:p>
            <a:pPr marL="0" lvl="0" indent="0">
              <a:buNone/>
            </a:pPr>
            <a:r>
              <a:rPr lang="en-US" sz="2800" b="1" dirty="0"/>
              <a:t>Answer:</a:t>
            </a:r>
            <a:endParaRPr lang="en-US" sz="2800" dirty="0"/>
          </a:p>
        </p:txBody>
      </p:sp>
      <p:sp>
        <p:nvSpPr>
          <p:cNvPr id="3" name="Slide Number Placeholder 2">
            <a:extLst>
              <a:ext uri="{FF2B5EF4-FFF2-40B4-BE49-F238E27FC236}">
                <a16:creationId xmlns:a16="http://schemas.microsoft.com/office/drawing/2014/main" id="{4D0E4024-1A25-48D2-AD41-6FB4593AE48B}"/>
              </a:ext>
            </a:extLst>
          </p:cNvPr>
          <p:cNvSpPr>
            <a:spLocks noGrp="1"/>
          </p:cNvSpPr>
          <p:nvPr>
            <p:ph type="sldNum" sz="quarter" idx="12"/>
          </p:nvPr>
        </p:nvSpPr>
        <p:spPr/>
        <p:txBody>
          <a:bodyPr/>
          <a:lstStyle/>
          <a:p>
            <a:fld id="{D3AF38E6-233E-4628-AB77-37E4F8809EF6}" type="slidenum">
              <a:rPr lang="en-US" smtClean="0"/>
              <a:pPr/>
              <a:t>42</a:t>
            </a:fld>
            <a:endParaRPr lang="en-US" dirty="0"/>
          </a:p>
        </p:txBody>
      </p:sp>
      <p:sp>
        <p:nvSpPr>
          <p:cNvPr id="4" name="Title 3">
            <a:extLst>
              <a:ext uri="{FF2B5EF4-FFF2-40B4-BE49-F238E27FC236}">
                <a16:creationId xmlns:a16="http://schemas.microsoft.com/office/drawing/2014/main" id="{1E5A2AAF-B9A7-4CB2-AA6D-116E09FC0894}"/>
              </a:ext>
            </a:extLst>
          </p:cNvPr>
          <p:cNvSpPr>
            <a:spLocks noGrp="1"/>
          </p:cNvSpPr>
          <p:nvPr>
            <p:ph type="title"/>
          </p:nvPr>
        </p:nvSpPr>
        <p:spPr/>
        <p:txBody>
          <a:bodyPr/>
          <a:lstStyle/>
          <a:p>
            <a:r>
              <a:rPr lang="en-US" dirty="0"/>
              <a:t>Capital Costs and Object Codes</a:t>
            </a:r>
          </a:p>
        </p:txBody>
      </p:sp>
      <p:pic>
        <p:nvPicPr>
          <p:cNvPr id="5" name="Picture 4">
            <a:extLst>
              <a:ext uri="{FF2B5EF4-FFF2-40B4-BE49-F238E27FC236}">
                <a16:creationId xmlns:a16="http://schemas.microsoft.com/office/drawing/2014/main" id="{A7901DD0-DC69-458E-AF18-5525B572E153}"/>
              </a:ext>
            </a:extLst>
          </p:cNvPr>
          <p:cNvPicPr>
            <a:picLocks noChangeAspect="1"/>
          </p:cNvPicPr>
          <p:nvPr/>
        </p:nvPicPr>
        <p:blipFill rotWithShape="1">
          <a:blip r:embed="rId2"/>
          <a:srcRect t="-1" b="26085"/>
          <a:stretch/>
        </p:blipFill>
        <p:spPr>
          <a:xfrm>
            <a:off x="457201" y="3015762"/>
            <a:ext cx="8115300" cy="3110401"/>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7326EE20-ADFA-4107-BF1D-AEBEDC02C50E}"/>
                  </a:ext>
                </a:extLst>
              </p14:cNvPr>
              <p14:cNvContentPartPr/>
              <p14:nvPr/>
            </p14:nvContentPartPr>
            <p14:xfrm>
              <a:off x="667938" y="5143403"/>
              <a:ext cx="324720" cy="46800"/>
            </p14:xfrm>
          </p:contentPart>
        </mc:Choice>
        <mc:Fallback xmlns="">
          <p:pic>
            <p:nvPicPr>
              <p:cNvPr id="8" name="Ink 7">
                <a:extLst>
                  <a:ext uri="{FF2B5EF4-FFF2-40B4-BE49-F238E27FC236}">
                    <a16:creationId xmlns:a16="http://schemas.microsoft.com/office/drawing/2014/main" id="{7326EE20-ADFA-4107-BF1D-AEBEDC02C50E}"/>
                  </a:ext>
                </a:extLst>
              </p:cNvPr>
              <p:cNvPicPr/>
              <p:nvPr/>
            </p:nvPicPr>
            <p:blipFill>
              <a:blip r:embed="rId4"/>
              <a:stretch>
                <a:fillRect/>
              </a:stretch>
            </p:blipFill>
            <p:spPr>
              <a:xfrm>
                <a:off x="614298" y="5035403"/>
                <a:ext cx="432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2CEFCEED-BDB4-4DF9-BBB0-7566F2C9F31F}"/>
                  </a:ext>
                </a:extLst>
              </p14:cNvPr>
              <p14:cNvContentPartPr/>
              <p14:nvPr/>
            </p14:nvContentPartPr>
            <p14:xfrm>
              <a:off x="641298" y="5547683"/>
              <a:ext cx="338760" cy="71280"/>
            </p14:xfrm>
          </p:contentPart>
        </mc:Choice>
        <mc:Fallback xmlns="">
          <p:pic>
            <p:nvPicPr>
              <p:cNvPr id="9" name="Ink 8">
                <a:extLst>
                  <a:ext uri="{FF2B5EF4-FFF2-40B4-BE49-F238E27FC236}">
                    <a16:creationId xmlns:a16="http://schemas.microsoft.com/office/drawing/2014/main" id="{2CEFCEED-BDB4-4DF9-BBB0-7566F2C9F31F}"/>
                  </a:ext>
                </a:extLst>
              </p:cNvPr>
              <p:cNvPicPr/>
              <p:nvPr/>
            </p:nvPicPr>
            <p:blipFill>
              <a:blip r:embed="rId6"/>
              <a:stretch>
                <a:fillRect/>
              </a:stretch>
            </p:blipFill>
            <p:spPr>
              <a:xfrm>
                <a:off x="587658" y="5439683"/>
                <a:ext cx="4464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F8D6B437-2AB7-4481-B5A9-A12A311823E3}"/>
                  </a:ext>
                </a:extLst>
              </p14:cNvPr>
              <p14:cNvContentPartPr/>
              <p14:nvPr/>
            </p14:nvContentPartPr>
            <p14:xfrm>
              <a:off x="650298" y="4333403"/>
              <a:ext cx="343080" cy="81000"/>
            </p14:xfrm>
          </p:contentPart>
        </mc:Choice>
        <mc:Fallback xmlns="">
          <p:pic>
            <p:nvPicPr>
              <p:cNvPr id="10" name="Ink 9">
                <a:extLst>
                  <a:ext uri="{FF2B5EF4-FFF2-40B4-BE49-F238E27FC236}">
                    <a16:creationId xmlns:a16="http://schemas.microsoft.com/office/drawing/2014/main" id="{F8D6B437-2AB7-4481-B5A9-A12A311823E3}"/>
                  </a:ext>
                </a:extLst>
              </p:cNvPr>
              <p:cNvPicPr/>
              <p:nvPr/>
            </p:nvPicPr>
            <p:blipFill>
              <a:blip r:embed="rId8"/>
              <a:stretch>
                <a:fillRect/>
              </a:stretch>
            </p:blipFill>
            <p:spPr>
              <a:xfrm>
                <a:off x="596658" y="4225403"/>
                <a:ext cx="450720" cy="296640"/>
              </a:xfrm>
              <a:prstGeom prst="rect">
                <a:avLst/>
              </a:prstGeom>
            </p:spPr>
          </p:pic>
        </mc:Fallback>
      </mc:AlternateContent>
    </p:spTree>
    <p:extLst>
      <p:ext uri="{BB962C8B-B14F-4D97-AF65-F5344CB8AC3E}">
        <p14:creationId xmlns:p14="http://schemas.microsoft.com/office/powerpoint/2010/main" val="3763201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C9287C-BFD6-4AF0-B8A3-C17F2EDDB856}"/>
              </a:ext>
            </a:extLst>
          </p:cNvPr>
          <p:cNvSpPr>
            <a:spLocks noGrp="1"/>
          </p:cNvSpPr>
          <p:nvPr>
            <p:ph idx="1"/>
          </p:nvPr>
        </p:nvSpPr>
        <p:spPr/>
        <p:txBody>
          <a:bodyPr/>
          <a:lstStyle/>
          <a:p>
            <a:pPr marL="0" indent="0">
              <a:buNone/>
            </a:pPr>
            <a:r>
              <a:rPr lang="en-US" b="1" dirty="0"/>
              <a:t>Do we have to do any special tracking for non-capital assets?</a:t>
            </a:r>
          </a:p>
          <a:p>
            <a:pPr marL="0" indent="0">
              <a:buNone/>
            </a:pPr>
            <a:endParaRPr lang="en-US" b="1" dirty="0"/>
          </a:p>
          <a:p>
            <a:pPr marL="0" indent="0">
              <a:buNone/>
            </a:pPr>
            <a:r>
              <a:rPr lang="en-US" b="1" dirty="0"/>
              <a:t>Answer:  </a:t>
            </a:r>
            <a:r>
              <a:rPr lang="en-US" dirty="0"/>
              <a:t>Yes, specifically technology purchased with ESSER dollars must be inventoried and tabbed.</a:t>
            </a:r>
          </a:p>
        </p:txBody>
      </p:sp>
      <p:sp>
        <p:nvSpPr>
          <p:cNvPr id="3" name="Slide Number Placeholder 2">
            <a:extLst>
              <a:ext uri="{FF2B5EF4-FFF2-40B4-BE49-F238E27FC236}">
                <a16:creationId xmlns:a16="http://schemas.microsoft.com/office/drawing/2014/main" id="{168BE4BA-C9FF-4D1C-82F7-F7F2C03E6811}"/>
              </a:ext>
            </a:extLst>
          </p:cNvPr>
          <p:cNvSpPr>
            <a:spLocks noGrp="1"/>
          </p:cNvSpPr>
          <p:nvPr>
            <p:ph type="sldNum" sz="quarter" idx="12"/>
          </p:nvPr>
        </p:nvSpPr>
        <p:spPr/>
        <p:txBody>
          <a:bodyPr/>
          <a:lstStyle/>
          <a:p>
            <a:fld id="{D3AF38E6-233E-4628-AB77-37E4F8809EF6}" type="slidenum">
              <a:rPr lang="en-US" smtClean="0"/>
              <a:pPr/>
              <a:t>43</a:t>
            </a:fld>
            <a:endParaRPr lang="en-US" dirty="0"/>
          </a:p>
        </p:txBody>
      </p:sp>
      <p:sp>
        <p:nvSpPr>
          <p:cNvPr id="4" name="Title 3">
            <a:extLst>
              <a:ext uri="{FF2B5EF4-FFF2-40B4-BE49-F238E27FC236}">
                <a16:creationId xmlns:a16="http://schemas.microsoft.com/office/drawing/2014/main" id="{5928B243-C478-4E76-85A0-6974D93F96D8}"/>
              </a:ext>
            </a:extLst>
          </p:cNvPr>
          <p:cNvSpPr>
            <a:spLocks noGrp="1"/>
          </p:cNvSpPr>
          <p:nvPr>
            <p:ph type="title"/>
          </p:nvPr>
        </p:nvSpPr>
        <p:spPr/>
        <p:txBody>
          <a:bodyPr/>
          <a:lstStyle/>
          <a:p>
            <a:r>
              <a:rPr lang="en-US" dirty="0"/>
              <a:t>Managing Non-Capital Assets</a:t>
            </a:r>
          </a:p>
        </p:txBody>
      </p:sp>
    </p:spTree>
    <p:extLst>
      <p:ext uri="{BB962C8B-B14F-4D97-AF65-F5344CB8AC3E}">
        <p14:creationId xmlns:p14="http://schemas.microsoft.com/office/powerpoint/2010/main" val="2466832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1813B1-5F38-4B02-A54F-0ACC7EABCA7F}"/>
              </a:ext>
            </a:extLst>
          </p:cNvPr>
          <p:cNvSpPr>
            <a:spLocks noGrp="1"/>
          </p:cNvSpPr>
          <p:nvPr>
            <p:ph idx="1"/>
          </p:nvPr>
        </p:nvSpPr>
        <p:spPr/>
        <p:txBody>
          <a:bodyPr/>
          <a:lstStyle/>
          <a:p>
            <a:pPr marL="0" indent="0">
              <a:buNone/>
            </a:pPr>
            <a:r>
              <a:rPr lang="en-US" b="1" dirty="0"/>
              <a:t>Should my cash request align with my E-Grants budget?</a:t>
            </a:r>
          </a:p>
          <a:p>
            <a:pPr marL="0" indent="0">
              <a:buNone/>
            </a:pPr>
            <a:endParaRPr lang="en-US" b="1" dirty="0"/>
          </a:p>
          <a:p>
            <a:pPr marL="0" indent="0">
              <a:buNone/>
            </a:pPr>
            <a:r>
              <a:rPr lang="en-US" b="1" dirty="0"/>
              <a:t>Answer: </a:t>
            </a:r>
            <a:r>
              <a:rPr lang="en-US" dirty="0"/>
              <a:t>Yes.  If expenses you are requesting cash for do not align with budget that was approved in E-Grants, you should complete a budget amendment to correct the alignment before submitting your cash request.</a:t>
            </a:r>
            <a:endParaRPr lang="en-US" b="1" dirty="0"/>
          </a:p>
        </p:txBody>
      </p:sp>
      <p:sp>
        <p:nvSpPr>
          <p:cNvPr id="3" name="Slide Number Placeholder 2">
            <a:extLst>
              <a:ext uri="{FF2B5EF4-FFF2-40B4-BE49-F238E27FC236}">
                <a16:creationId xmlns:a16="http://schemas.microsoft.com/office/drawing/2014/main" id="{A887B897-E3CA-4E02-BDDA-89C55D3F95E2}"/>
              </a:ext>
            </a:extLst>
          </p:cNvPr>
          <p:cNvSpPr>
            <a:spLocks noGrp="1"/>
          </p:cNvSpPr>
          <p:nvPr>
            <p:ph type="sldNum" sz="quarter" idx="12"/>
          </p:nvPr>
        </p:nvSpPr>
        <p:spPr/>
        <p:txBody>
          <a:bodyPr/>
          <a:lstStyle/>
          <a:p>
            <a:fld id="{D3AF38E6-233E-4628-AB77-37E4F8809EF6}" type="slidenum">
              <a:rPr lang="en-US" smtClean="0"/>
              <a:pPr/>
              <a:t>44</a:t>
            </a:fld>
            <a:endParaRPr lang="en-US" dirty="0"/>
          </a:p>
        </p:txBody>
      </p:sp>
      <p:sp>
        <p:nvSpPr>
          <p:cNvPr id="4" name="Title 3">
            <a:extLst>
              <a:ext uri="{FF2B5EF4-FFF2-40B4-BE49-F238E27FC236}">
                <a16:creationId xmlns:a16="http://schemas.microsoft.com/office/drawing/2014/main" id="{FCE110BA-88A8-4AEB-81B3-CE138C78D125}"/>
              </a:ext>
            </a:extLst>
          </p:cNvPr>
          <p:cNvSpPr>
            <a:spLocks noGrp="1"/>
          </p:cNvSpPr>
          <p:nvPr>
            <p:ph type="title"/>
          </p:nvPr>
        </p:nvSpPr>
        <p:spPr/>
        <p:txBody>
          <a:bodyPr/>
          <a:lstStyle/>
          <a:p>
            <a:r>
              <a:rPr lang="en-US" sz="4000" dirty="0"/>
              <a:t>Cash Request and E-Grants Budget</a:t>
            </a:r>
          </a:p>
        </p:txBody>
      </p:sp>
    </p:spTree>
    <p:extLst>
      <p:ext uri="{BB962C8B-B14F-4D97-AF65-F5344CB8AC3E}">
        <p14:creationId xmlns:p14="http://schemas.microsoft.com/office/powerpoint/2010/main" val="3721853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34212A-7280-4AFF-A23D-25F6EA33AEF0}"/>
              </a:ext>
            </a:extLst>
          </p:cNvPr>
          <p:cNvSpPr>
            <a:spLocks noGrp="1"/>
          </p:cNvSpPr>
          <p:nvPr>
            <p:ph idx="1"/>
          </p:nvPr>
        </p:nvSpPr>
        <p:spPr/>
        <p:txBody>
          <a:bodyPr/>
          <a:lstStyle/>
          <a:p>
            <a:r>
              <a:rPr lang="en-US" dirty="0"/>
              <a:t>What questions do you have?</a:t>
            </a:r>
          </a:p>
          <a:p>
            <a:r>
              <a:rPr lang="en-US" dirty="0"/>
              <a:t>Do you have any clarifying questions about the responses we have provided?</a:t>
            </a:r>
          </a:p>
        </p:txBody>
      </p:sp>
      <p:sp>
        <p:nvSpPr>
          <p:cNvPr id="3" name="Slide Number Placeholder 2">
            <a:extLst>
              <a:ext uri="{FF2B5EF4-FFF2-40B4-BE49-F238E27FC236}">
                <a16:creationId xmlns:a16="http://schemas.microsoft.com/office/drawing/2014/main" id="{EAAC3D33-5D44-4E52-9C5C-8528307C5978}"/>
              </a:ext>
            </a:extLst>
          </p:cNvPr>
          <p:cNvSpPr>
            <a:spLocks noGrp="1"/>
          </p:cNvSpPr>
          <p:nvPr>
            <p:ph type="sldNum" sz="quarter" idx="12"/>
          </p:nvPr>
        </p:nvSpPr>
        <p:spPr/>
        <p:txBody>
          <a:bodyPr/>
          <a:lstStyle/>
          <a:p>
            <a:fld id="{D3AF38E6-233E-4628-AB77-37E4F8809EF6}" type="slidenum">
              <a:rPr lang="en-US" smtClean="0"/>
              <a:pPr/>
              <a:t>45</a:t>
            </a:fld>
            <a:endParaRPr lang="en-US" dirty="0"/>
          </a:p>
        </p:txBody>
      </p:sp>
      <p:sp>
        <p:nvSpPr>
          <p:cNvPr id="4" name="Title 3">
            <a:extLst>
              <a:ext uri="{FF2B5EF4-FFF2-40B4-BE49-F238E27FC236}">
                <a16:creationId xmlns:a16="http://schemas.microsoft.com/office/drawing/2014/main" id="{95AC4D78-9199-4181-93DA-A1987038CB8C}"/>
              </a:ext>
            </a:extLst>
          </p:cNvPr>
          <p:cNvSpPr>
            <a:spLocks noGrp="1"/>
          </p:cNvSpPr>
          <p:nvPr>
            <p:ph type="title"/>
          </p:nvPr>
        </p:nvSpPr>
        <p:spPr/>
        <p:txBody>
          <a:bodyPr/>
          <a:lstStyle/>
          <a:p>
            <a:r>
              <a:rPr lang="en-US" dirty="0"/>
              <a:t>Open Questions</a:t>
            </a:r>
          </a:p>
        </p:txBody>
      </p:sp>
    </p:spTree>
    <p:extLst>
      <p:ext uri="{BB962C8B-B14F-4D97-AF65-F5344CB8AC3E}">
        <p14:creationId xmlns:p14="http://schemas.microsoft.com/office/powerpoint/2010/main" val="1301322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855E05-4C9F-43C6-B073-15F3014400FE}"/>
              </a:ext>
            </a:extLst>
          </p:cNvPr>
          <p:cNvSpPr>
            <a:spLocks noGrp="1"/>
          </p:cNvSpPr>
          <p:nvPr>
            <p:ph idx="1"/>
          </p:nvPr>
        </p:nvSpPr>
        <p:spPr>
          <a:xfrm>
            <a:off x="457199" y="1600200"/>
            <a:ext cx="8326073" cy="2277208"/>
          </a:xfrm>
        </p:spPr>
        <p:txBody>
          <a:bodyPr/>
          <a:lstStyle/>
          <a:p>
            <a:pPr marL="0" indent="0">
              <a:buNone/>
            </a:pPr>
            <a:r>
              <a:rPr lang="en-US" dirty="0"/>
              <a:t>OPI Website:</a:t>
            </a:r>
          </a:p>
          <a:p>
            <a:pPr marL="0" indent="0">
              <a:buNone/>
            </a:pPr>
            <a:r>
              <a:rPr lang="en-US" dirty="0"/>
              <a:t>  </a:t>
            </a:r>
            <a:r>
              <a:rPr lang="en-US" dirty="0">
                <a:highlight>
                  <a:srgbClr val="FFFF00"/>
                </a:highlight>
              </a:rPr>
              <a:t>opi.mt.gov</a:t>
            </a: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00B2B160-E28C-4DD9-826E-7D4BC89451B7}"/>
              </a:ext>
            </a:extLst>
          </p:cNvPr>
          <p:cNvSpPr>
            <a:spLocks noGrp="1"/>
          </p:cNvSpPr>
          <p:nvPr>
            <p:ph type="title"/>
          </p:nvPr>
        </p:nvSpPr>
        <p:spPr/>
        <p:txBody>
          <a:bodyPr/>
          <a:lstStyle/>
          <a:p>
            <a:r>
              <a:rPr lang="en-US" dirty="0"/>
              <a:t>Resources</a:t>
            </a:r>
          </a:p>
        </p:txBody>
      </p:sp>
      <p:sp>
        <p:nvSpPr>
          <p:cNvPr id="6" name="Arrow: Right 5">
            <a:extLst>
              <a:ext uri="{FF2B5EF4-FFF2-40B4-BE49-F238E27FC236}">
                <a16:creationId xmlns:a16="http://schemas.microsoft.com/office/drawing/2014/main" id="{8CFB56EB-3A14-4D3E-B822-BD65E48DDD15}"/>
              </a:ext>
            </a:extLst>
          </p:cNvPr>
          <p:cNvSpPr/>
          <p:nvPr/>
        </p:nvSpPr>
        <p:spPr>
          <a:xfrm>
            <a:off x="2104586" y="3217446"/>
            <a:ext cx="2449585" cy="30000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pic>
        <p:nvPicPr>
          <p:cNvPr id="4" name="Picture 3">
            <a:extLst>
              <a:ext uri="{FF2B5EF4-FFF2-40B4-BE49-F238E27FC236}">
                <a16:creationId xmlns:a16="http://schemas.microsoft.com/office/drawing/2014/main" id="{130E86C0-0980-4E28-8958-CFB466105714}"/>
              </a:ext>
            </a:extLst>
          </p:cNvPr>
          <p:cNvPicPr>
            <a:picLocks noChangeAspect="1"/>
          </p:cNvPicPr>
          <p:nvPr/>
        </p:nvPicPr>
        <p:blipFill rotWithShape="1">
          <a:blip r:embed="rId2"/>
          <a:srcRect l="1505" r="2196"/>
          <a:stretch/>
        </p:blipFill>
        <p:spPr>
          <a:xfrm>
            <a:off x="4646718" y="801638"/>
            <a:ext cx="4229101" cy="5477639"/>
          </a:xfrm>
          <a:prstGeom prst="rect">
            <a:avLst/>
          </a:prstGeom>
        </p:spPr>
      </p:pic>
    </p:spTree>
    <p:extLst>
      <p:ext uri="{BB962C8B-B14F-4D97-AF65-F5344CB8AC3E}">
        <p14:creationId xmlns:p14="http://schemas.microsoft.com/office/powerpoint/2010/main" val="74129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54025"/>
            <a:ext cx="8574088" cy="1470025"/>
          </a:xfrm>
        </p:spPr>
        <p:txBody>
          <a:bodyPr/>
          <a:lstStyle/>
          <a:p>
            <a:r>
              <a:rPr lang="en-US" sz="5400" b="1" dirty="0">
                <a:solidFill>
                  <a:schemeClr val="tx1"/>
                </a:solidFill>
              </a:rPr>
              <a:t>Thank you!</a:t>
            </a:r>
          </a:p>
        </p:txBody>
      </p:sp>
      <p:sp>
        <p:nvSpPr>
          <p:cNvPr id="3" name="Slide Number Placeholder 2"/>
          <p:cNvSpPr>
            <a:spLocks noGrp="1"/>
          </p:cNvSpPr>
          <p:nvPr>
            <p:ph type="sldNum" sz="quarter" idx="4294967295"/>
          </p:nvPr>
        </p:nvSpPr>
        <p:spPr>
          <a:xfrm>
            <a:off x="7010400" y="6356350"/>
            <a:ext cx="2133600" cy="365125"/>
          </a:xfrm>
        </p:spPr>
        <p:txBody>
          <a:bodyPr/>
          <a:lstStyle/>
          <a:p>
            <a:fld id="{9CF9E77B-8D14-4024-8488-C515F4EB4B2A}" type="slidenum">
              <a:rPr lang="en-US" smtClean="0"/>
              <a:pPr/>
              <a:t>47</a:t>
            </a:fld>
            <a:endParaRPr lang="en-US" dirty="0"/>
          </a:p>
        </p:txBody>
      </p:sp>
      <p:sp>
        <p:nvSpPr>
          <p:cNvPr id="5" name="Rectangle 4"/>
          <p:cNvSpPr/>
          <p:nvPr/>
        </p:nvSpPr>
        <p:spPr>
          <a:xfrm>
            <a:off x="377191" y="3143271"/>
            <a:ext cx="8403518" cy="852221"/>
          </a:xfrm>
          <a:prstGeom prst="rect">
            <a:avLst/>
          </a:prstGeom>
        </p:spPr>
        <p:txBody>
          <a:bodyPr wrap="square">
            <a:spAutoFit/>
          </a:bodyPr>
          <a:lstStyle/>
          <a:p>
            <a:pPr marL="0" marR="0" algn="ctr">
              <a:lnSpc>
                <a:spcPct val="105000"/>
              </a:lnSpc>
              <a:spcBef>
                <a:spcPts val="0"/>
              </a:spcBef>
              <a:spcAft>
                <a:spcPts val="0"/>
              </a:spcAft>
            </a:pPr>
            <a:r>
              <a:rPr lang="en-US" sz="2400" b="1" dirty="0">
                <a:latin typeface="Candara" panose="020E0502030303020204" pitchFamily="34" charset="0"/>
                <a:ea typeface="Times New Roman" panose="02020603050405020304" pitchFamily="18" charset="0"/>
                <a:cs typeface="Times New Roman" panose="02020603050405020304" pitchFamily="18" charset="0"/>
              </a:rPr>
              <a:t>For questions or additional information please contact </a:t>
            </a:r>
          </a:p>
          <a:p>
            <a:pPr marL="0" marR="0" algn="ctr">
              <a:lnSpc>
                <a:spcPct val="105000"/>
              </a:lnSpc>
              <a:spcBef>
                <a:spcPts val="0"/>
              </a:spcBef>
              <a:spcAft>
                <a:spcPts val="0"/>
              </a:spcAft>
            </a:pPr>
            <a:r>
              <a:rPr lang="en-US" sz="2400" b="1" dirty="0">
                <a:latin typeface="Candara" panose="020E0502030303020204" pitchFamily="34" charset="0"/>
                <a:ea typeface="Times New Roman" panose="02020603050405020304" pitchFamily="18" charset="0"/>
                <a:cs typeface="Times New Roman" panose="02020603050405020304" pitchFamily="18" charset="0"/>
              </a:rPr>
              <a:t>Jeff Kirksey: </a:t>
            </a:r>
            <a:r>
              <a:rPr lang="en-US" sz="2400" b="1" dirty="0">
                <a:latin typeface="Candara" panose="020E0502030303020204" pitchFamily="34" charset="0"/>
                <a:ea typeface="Times New Roman" panose="02020603050405020304" pitchFamily="18" charset="0"/>
                <a:cs typeface="Times New Roman" panose="02020603050405020304" pitchFamily="18" charset="0"/>
                <a:hlinkClick r:id="rId3"/>
              </a:rPr>
              <a:t>Jeffrey.Kirksey@mt.gov</a:t>
            </a:r>
            <a:r>
              <a:rPr lang="en-US" sz="2400" b="1" dirty="0">
                <a:latin typeface="Candara" panose="020E0502030303020204" pitchFamily="34" charset="0"/>
                <a:ea typeface="Times New Roman" panose="02020603050405020304" pitchFamily="18" charset="0"/>
                <a:cs typeface="Times New Roman" panose="02020603050405020304" pitchFamily="18" charset="0"/>
              </a:rPr>
              <a:t> (406)444-0783</a:t>
            </a:r>
          </a:p>
        </p:txBody>
      </p:sp>
      <p:sp>
        <p:nvSpPr>
          <p:cNvPr id="4" name="Rectangle 3"/>
          <p:cNvSpPr/>
          <p:nvPr/>
        </p:nvSpPr>
        <p:spPr>
          <a:xfrm>
            <a:off x="275898" y="1970683"/>
            <a:ext cx="8504811" cy="772511"/>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7826" y="5961487"/>
            <a:ext cx="3011214" cy="759988"/>
          </a:xfrm>
          <a:prstGeom prst="rect">
            <a:avLst/>
          </a:prstGeom>
        </p:spPr>
      </p:pic>
    </p:spTree>
    <p:extLst>
      <p:ext uri="{BB962C8B-B14F-4D97-AF65-F5344CB8AC3E}">
        <p14:creationId xmlns:p14="http://schemas.microsoft.com/office/powerpoint/2010/main" val="23442480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93495C-26E6-4E4E-8956-624F2E0CBBD8}"/>
              </a:ext>
            </a:extLst>
          </p:cNvPr>
          <p:cNvSpPr>
            <a:spLocks noGrp="1"/>
          </p:cNvSpPr>
          <p:nvPr>
            <p:ph idx="1"/>
          </p:nvPr>
        </p:nvSpPr>
        <p:spPr>
          <a:xfrm>
            <a:off x="545123" y="1600200"/>
            <a:ext cx="8141677" cy="4525963"/>
          </a:xfrm>
        </p:spPr>
        <p:txBody>
          <a:bodyPr/>
          <a:lstStyle/>
          <a:p>
            <a:endParaRPr lang="en-US" sz="2800" dirty="0"/>
          </a:p>
          <a:p>
            <a:r>
              <a:rPr lang="en-US" sz="2800" dirty="0"/>
              <a:t>Jeff Kirksey, ESSER Program Manager</a:t>
            </a:r>
          </a:p>
          <a:p>
            <a:pPr lvl="1"/>
            <a:r>
              <a:rPr lang="en-US" sz="2400" dirty="0">
                <a:hlinkClick r:id="rId2"/>
              </a:rPr>
              <a:t>Jeffrey.Kirksey@mt.gov</a:t>
            </a:r>
            <a:endParaRPr lang="en-US" sz="2400" dirty="0"/>
          </a:p>
          <a:p>
            <a:pPr lvl="1"/>
            <a:r>
              <a:rPr lang="en-US" sz="2400" dirty="0"/>
              <a:t>(406) 444-0783</a:t>
            </a:r>
          </a:p>
          <a:p>
            <a:r>
              <a:rPr lang="en-US" sz="2800" dirty="0"/>
              <a:t>Mindi Askelson, Program Analyst</a:t>
            </a:r>
          </a:p>
          <a:p>
            <a:pPr lvl="1"/>
            <a:r>
              <a:rPr lang="en-US" sz="2400" dirty="0">
                <a:hlinkClick r:id="rId3"/>
              </a:rPr>
              <a:t>Mindi.Askelson@mt.gov</a:t>
            </a:r>
            <a:endParaRPr lang="en-US" sz="2400" dirty="0"/>
          </a:p>
          <a:p>
            <a:pPr lvl="1"/>
            <a:r>
              <a:rPr lang="en-US" sz="2400" dirty="0"/>
              <a:t>(406) 444-0768</a:t>
            </a:r>
          </a:p>
        </p:txBody>
      </p:sp>
      <p:sp>
        <p:nvSpPr>
          <p:cNvPr id="3" name="Slide Number Placeholder 2">
            <a:extLst>
              <a:ext uri="{FF2B5EF4-FFF2-40B4-BE49-F238E27FC236}">
                <a16:creationId xmlns:a16="http://schemas.microsoft.com/office/drawing/2014/main" id="{F5F23E8D-893B-481A-B939-48CEE2F1E43C}"/>
              </a:ext>
            </a:extLst>
          </p:cNvPr>
          <p:cNvSpPr>
            <a:spLocks noGrp="1"/>
          </p:cNvSpPr>
          <p:nvPr>
            <p:ph type="sldNum" sz="quarter" idx="12"/>
          </p:nvPr>
        </p:nvSpPr>
        <p:spPr/>
        <p:txBody>
          <a:bodyPr/>
          <a:lstStyle/>
          <a:p>
            <a:fld id="{D3AF38E6-233E-4628-AB77-37E4F8809EF6}" type="slidenum">
              <a:rPr lang="en-US" smtClean="0"/>
              <a:pPr/>
              <a:t>5</a:t>
            </a:fld>
            <a:endParaRPr lang="en-US" dirty="0"/>
          </a:p>
        </p:txBody>
      </p:sp>
      <p:sp>
        <p:nvSpPr>
          <p:cNvPr id="4" name="Title 3">
            <a:extLst>
              <a:ext uri="{FF2B5EF4-FFF2-40B4-BE49-F238E27FC236}">
                <a16:creationId xmlns:a16="http://schemas.microsoft.com/office/drawing/2014/main" id="{98F3FC03-371B-48A0-A56F-4376573A2249}"/>
              </a:ext>
            </a:extLst>
          </p:cNvPr>
          <p:cNvSpPr>
            <a:spLocks noGrp="1"/>
          </p:cNvSpPr>
          <p:nvPr>
            <p:ph type="title"/>
          </p:nvPr>
        </p:nvSpPr>
        <p:spPr/>
        <p:txBody>
          <a:bodyPr/>
          <a:lstStyle/>
          <a:p>
            <a:r>
              <a:rPr lang="en-US" dirty="0"/>
              <a:t>OPI Staff</a:t>
            </a:r>
          </a:p>
        </p:txBody>
      </p:sp>
    </p:spTree>
    <p:extLst>
      <p:ext uri="{BB962C8B-B14F-4D97-AF65-F5344CB8AC3E}">
        <p14:creationId xmlns:p14="http://schemas.microsoft.com/office/powerpoint/2010/main" val="27339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313AD-FA27-4D7E-AAAC-5B1D5B9CAF13}"/>
              </a:ext>
            </a:extLst>
          </p:cNvPr>
          <p:cNvSpPr>
            <a:spLocks noGrp="1"/>
          </p:cNvSpPr>
          <p:nvPr>
            <p:ph idx="1"/>
          </p:nvPr>
        </p:nvSpPr>
        <p:spPr/>
        <p:txBody>
          <a:bodyPr/>
          <a:lstStyle/>
          <a:p>
            <a:pPr marL="0" indent="0">
              <a:buNone/>
            </a:pPr>
            <a:r>
              <a:rPr lang="en-US" sz="2200" dirty="0"/>
              <a:t>Elementary and Secondary School Emergency Relief Fund (ESSER):</a:t>
            </a:r>
          </a:p>
          <a:p>
            <a:r>
              <a:rPr lang="en-US" sz="2200" dirty="0"/>
              <a:t>3 Rounds of ESSER funds have been authorized by Congress in response to COVID-19 pandemic.</a:t>
            </a:r>
          </a:p>
          <a:p>
            <a:endParaRPr lang="en-US" dirty="0"/>
          </a:p>
        </p:txBody>
      </p:sp>
      <p:sp>
        <p:nvSpPr>
          <p:cNvPr id="3" name="Slide Number Placeholder 2">
            <a:extLst>
              <a:ext uri="{FF2B5EF4-FFF2-40B4-BE49-F238E27FC236}">
                <a16:creationId xmlns:a16="http://schemas.microsoft.com/office/drawing/2014/main" id="{F0931B0C-5740-4BC4-8DCA-CEE23C955E95}"/>
              </a:ext>
            </a:extLst>
          </p:cNvPr>
          <p:cNvSpPr>
            <a:spLocks noGrp="1"/>
          </p:cNvSpPr>
          <p:nvPr>
            <p:ph type="sldNum" sz="quarter" idx="12"/>
          </p:nvPr>
        </p:nvSpPr>
        <p:spPr/>
        <p:txBody>
          <a:bodyPr/>
          <a:lstStyle/>
          <a:p>
            <a:fld id="{D3AF38E6-233E-4628-AB77-37E4F8809EF6}" type="slidenum">
              <a:rPr lang="en-US" smtClean="0"/>
              <a:pPr/>
              <a:t>6</a:t>
            </a:fld>
            <a:endParaRPr lang="en-US" dirty="0"/>
          </a:p>
        </p:txBody>
      </p:sp>
      <p:sp>
        <p:nvSpPr>
          <p:cNvPr id="4" name="Title 3">
            <a:extLst>
              <a:ext uri="{FF2B5EF4-FFF2-40B4-BE49-F238E27FC236}">
                <a16:creationId xmlns:a16="http://schemas.microsoft.com/office/drawing/2014/main" id="{C793024B-28A8-43D7-A8C6-07BD52093B2D}"/>
              </a:ext>
            </a:extLst>
          </p:cNvPr>
          <p:cNvSpPr>
            <a:spLocks noGrp="1"/>
          </p:cNvSpPr>
          <p:nvPr>
            <p:ph type="title"/>
          </p:nvPr>
        </p:nvSpPr>
        <p:spPr/>
        <p:txBody>
          <a:bodyPr/>
          <a:lstStyle/>
          <a:p>
            <a:r>
              <a:rPr lang="en-US" dirty="0"/>
              <a:t>ESSER Summary</a:t>
            </a:r>
          </a:p>
        </p:txBody>
      </p:sp>
      <p:pic>
        <p:nvPicPr>
          <p:cNvPr id="7" name="Picture 6" descr="A picture containing diagram&#10;&#10;Description automatically generated">
            <a:extLst>
              <a:ext uri="{FF2B5EF4-FFF2-40B4-BE49-F238E27FC236}">
                <a16:creationId xmlns:a16="http://schemas.microsoft.com/office/drawing/2014/main" id="{6C08C6CB-3750-499D-84D2-977EA677917F}"/>
              </a:ext>
            </a:extLst>
          </p:cNvPr>
          <p:cNvPicPr>
            <a:picLocks noChangeAspect="1"/>
          </p:cNvPicPr>
          <p:nvPr/>
        </p:nvPicPr>
        <p:blipFill>
          <a:blip r:embed="rId2"/>
          <a:stretch>
            <a:fillRect/>
          </a:stretch>
        </p:blipFill>
        <p:spPr>
          <a:xfrm>
            <a:off x="1905812" y="2822941"/>
            <a:ext cx="5128033" cy="3533410"/>
          </a:xfrm>
          <a:prstGeom prst="rect">
            <a:avLst/>
          </a:prstGeom>
        </p:spPr>
      </p:pic>
    </p:spTree>
    <p:extLst>
      <p:ext uri="{BB962C8B-B14F-4D97-AF65-F5344CB8AC3E}">
        <p14:creationId xmlns:p14="http://schemas.microsoft.com/office/powerpoint/2010/main" val="43682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E3BCB9-DFD1-4A27-B9EB-F78F01A5BEB6}"/>
              </a:ext>
            </a:extLst>
          </p:cNvPr>
          <p:cNvSpPr>
            <a:spLocks noGrp="1"/>
          </p:cNvSpPr>
          <p:nvPr>
            <p:ph idx="1"/>
          </p:nvPr>
        </p:nvSpPr>
        <p:spPr>
          <a:xfrm>
            <a:off x="329939" y="1600200"/>
            <a:ext cx="8446416" cy="5121275"/>
          </a:xfrm>
        </p:spPr>
        <p:txBody>
          <a:bodyPr/>
          <a:lstStyle/>
          <a:p>
            <a:pPr lvl="0"/>
            <a:r>
              <a:rPr lang="en-US" sz="2200" b="1" dirty="0"/>
              <a:t>June 24, 2021.  </a:t>
            </a:r>
            <a:r>
              <a:rPr lang="en-US" sz="2200" dirty="0"/>
              <a:t>Districts must make publicly available the </a:t>
            </a:r>
            <a:r>
              <a:rPr lang="en-US" sz="2200" b="1" dirty="0"/>
              <a:t>Return to In-Person Instruction and Continuity of Services Plan.</a:t>
            </a:r>
          </a:p>
          <a:p>
            <a:pPr lvl="0"/>
            <a:r>
              <a:rPr lang="en-US" sz="2200" b="1" dirty="0"/>
              <a:t>July 1, 2021</a:t>
            </a:r>
            <a:r>
              <a:rPr lang="en-US" sz="2200" dirty="0"/>
              <a:t>.  The </a:t>
            </a:r>
            <a:r>
              <a:rPr lang="en-US" sz="2200" b="1" dirty="0"/>
              <a:t>District ARP ESSER Plan</a:t>
            </a:r>
            <a:r>
              <a:rPr lang="en-US" sz="2200" dirty="0"/>
              <a:t> template opened in TEAMS</a:t>
            </a:r>
          </a:p>
          <a:p>
            <a:pPr lvl="0"/>
            <a:r>
              <a:rPr lang="en-US" sz="2200" b="1" dirty="0"/>
              <a:t>August 3-5, 2021.</a:t>
            </a:r>
            <a:r>
              <a:rPr lang="en-US" sz="2200" dirty="0"/>
              <a:t>   </a:t>
            </a:r>
            <a:r>
              <a:rPr lang="en-US" sz="2200" b="1" dirty="0"/>
              <a:t>Regional Summit</a:t>
            </a:r>
            <a:r>
              <a:rPr lang="en-US" sz="2200" dirty="0"/>
              <a:t> for all schools in Comprehensive Status. There will be designated times for school leadership teams to meet, plan, and coordinate programming and funding .</a:t>
            </a:r>
          </a:p>
          <a:p>
            <a:pPr lvl="0"/>
            <a:r>
              <a:rPr lang="en-US" sz="2200" b="1" dirty="0"/>
              <a:t>August 24, 2021</a:t>
            </a:r>
            <a:r>
              <a:rPr lang="en-US" sz="2200" dirty="0"/>
              <a:t>.  Districts must </a:t>
            </a:r>
            <a:r>
              <a:rPr lang="en-US" sz="2200" b="1" u="sng" dirty="0"/>
              <a:t>submit the ARP ESSER Plan</a:t>
            </a:r>
            <a:r>
              <a:rPr lang="en-US" sz="2200" b="1" dirty="0"/>
              <a:t> </a:t>
            </a:r>
            <a:r>
              <a:rPr lang="en-US" sz="2200" dirty="0"/>
              <a:t>to the OPI through TEAMS.    </a:t>
            </a:r>
          </a:p>
          <a:p>
            <a:pPr lvl="0"/>
            <a:r>
              <a:rPr lang="en-US" sz="2200" b="1" dirty="0"/>
              <a:t>September 1, 2021.</a:t>
            </a:r>
            <a:r>
              <a:rPr lang="en-US" sz="2200" dirty="0"/>
              <a:t>  Due date to complete and </a:t>
            </a:r>
            <a:r>
              <a:rPr lang="en-US" sz="2200" b="1" u="sng" dirty="0"/>
              <a:t>submit ESSER II and ESSER III applications</a:t>
            </a:r>
            <a:r>
              <a:rPr lang="en-US" sz="2200" dirty="0"/>
              <a:t> in the E-grants system.</a:t>
            </a:r>
          </a:p>
          <a:p>
            <a:pPr lvl="0"/>
            <a:endParaRPr lang="en-US" sz="2200" dirty="0"/>
          </a:p>
          <a:p>
            <a:pPr marL="0" indent="0">
              <a:buNone/>
            </a:pPr>
            <a:endParaRPr lang="en-US" dirty="0"/>
          </a:p>
        </p:txBody>
      </p:sp>
      <p:sp>
        <p:nvSpPr>
          <p:cNvPr id="3" name="Slide Number Placeholder 2">
            <a:extLst>
              <a:ext uri="{FF2B5EF4-FFF2-40B4-BE49-F238E27FC236}">
                <a16:creationId xmlns:a16="http://schemas.microsoft.com/office/drawing/2014/main" id="{34A5C521-6654-4264-8E21-72D7E93CF8BE}"/>
              </a:ext>
            </a:extLst>
          </p:cNvPr>
          <p:cNvSpPr>
            <a:spLocks noGrp="1"/>
          </p:cNvSpPr>
          <p:nvPr>
            <p:ph type="sldNum" sz="quarter" idx="12"/>
          </p:nvPr>
        </p:nvSpPr>
        <p:spPr/>
        <p:txBody>
          <a:bodyPr/>
          <a:lstStyle/>
          <a:p>
            <a:fld id="{D3AF38E6-233E-4628-AB77-37E4F8809EF6}" type="slidenum">
              <a:rPr lang="en-US" smtClean="0"/>
              <a:pPr/>
              <a:t>7</a:t>
            </a:fld>
            <a:endParaRPr lang="en-US" dirty="0"/>
          </a:p>
        </p:txBody>
      </p:sp>
      <p:sp>
        <p:nvSpPr>
          <p:cNvPr id="4" name="Title 3">
            <a:extLst>
              <a:ext uri="{FF2B5EF4-FFF2-40B4-BE49-F238E27FC236}">
                <a16:creationId xmlns:a16="http://schemas.microsoft.com/office/drawing/2014/main" id="{5CC00E9F-5619-4D25-A18A-1AC47B4027BC}"/>
              </a:ext>
            </a:extLst>
          </p:cNvPr>
          <p:cNvSpPr>
            <a:spLocks noGrp="1"/>
          </p:cNvSpPr>
          <p:nvPr>
            <p:ph type="title"/>
          </p:nvPr>
        </p:nvSpPr>
        <p:spPr/>
        <p:txBody>
          <a:bodyPr/>
          <a:lstStyle/>
          <a:p>
            <a:r>
              <a:rPr lang="en-US" dirty="0"/>
              <a:t>Key Dates</a:t>
            </a:r>
          </a:p>
        </p:txBody>
      </p:sp>
    </p:spTree>
    <p:extLst>
      <p:ext uri="{BB962C8B-B14F-4D97-AF65-F5344CB8AC3E}">
        <p14:creationId xmlns:p14="http://schemas.microsoft.com/office/powerpoint/2010/main" val="410602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C2C7BE-77DE-4ECF-B550-F55F8E3C6BE5}"/>
              </a:ext>
            </a:extLst>
          </p:cNvPr>
          <p:cNvSpPr>
            <a:spLocks noGrp="1"/>
          </p:cNvSpPr>
          <p:nvPr>
            <p:ph idx="1"/>
          </p:nvPr>
        </p:nvSpPr>
        <p:spPr/>
        <p:txBody>
          <a:bodyPr/>
          <a:lstStyle/>
          <a:p>
            <a:pPr marL="0" indent="0">
              <a:buNone/>
            </a:pPr>
            <a:r>
              <a:rPr lang="en-US" sz="2400" b="1" dirty="0"/>
              <a:t>What is the biggest difference between ESSER I, ESSER II, and ESSER III funds?	</a:t>
            </a:r>
            <a:endParaRPr lang="en-US" sz="2400" dirty="0"/>
          </a:p>
          <a:p>
            <a:pPr marL="0" indent="0">
              <a:buNone/>
            </a:pPr>
            <a:endParaRPr lang="en-US" sz="2400" b="1" dirty="0"/>
          </a:p>
          <a:p>
            <a:pPr marL="0" indent="0">
              <a:buNone/>
            </a:pPr>
            <a:r>
              <a:rPr lang="en-US" sz="2400" b="1" dirty="0"/>
              <a:t>Answer:</a:t>
            </a:r>
            <a:r>
              <a:rPr lang="en-US" sz="2400" dirty="0"/>
              <a:t>  ESSER III contains two planning requirements, a 20% set-aside for funding to be expended for lost instructional time type activities and has the new Maintenance of Equity provisions. </a:t>
            </a:r>
          </a:p>
          <a:p>
            <a:pPr marL="0" indent="0">
              <a:buNone/>
            </a:pPr>
            <a:endParaRPr lang="en-US" sz="2400" dirty="0"/>
          </a:p>
          <a:p>
            <a:pPr marL="0" indent="0">
              <a:buNone/>
            </a:pPr>
            <a:r>
              <a:rPr lang="en-US" sz="2400" dirty="0"/>
              <a:t>A full </a:t>
            </a:r>
            <a:r>
              <a:rPr lang="en-US" sz="2400" dirty="0">
                <a:hlinkClick r:id="rId2"/>
              </a:rPr>
              <a:t>ESSER I, II, &amp; III Comparison </a:t>
            </a:r>
            <a:r>
              <a:rPr lang="en-US" sz="2400" dirty="0"/>
              <a:t>is available on the OPI website.</a:t>
            </a:r>
          </a:p>
          <a:p>
            <a:pPr marL="0" indent="0">
              <a:buNone/>
            </a:pPr>
            <a:endParaRPr lang="en-US" dirty="0"/>
          </a:p>
        </p:txBody>
      </p:sp>
      <p:sp>
        <p:nvSpPr>
          <p:cNvPr id="3" name="Slide Number Placeholder 2">
            <a:extLst>
              <a:ext uri="{FF2B5EF4-FFF2-40B4-BE49-F238E27FC236}">
                <a16:creationId xmlns:a16="http://schemas.microsoft.com/office/drawing/2014/main" id="{E8248AB4-026B-48CC-A87B-5C73A4B66FDE}"/>
              </a:ext>
            </a:extLst>
          </p:cNvPr>
          <p:cNvSpPr>
            <a:spLocks noGrp="1"/>
          </p:cNvSpPr>
          <p:nvPr>
            <p:ph type="sldNum" sz="quarter" idx="12"/>
          </p:nvPr>
        </p:nvSpPr>
        <p:spPr/>
        <p:txBody>
          <a:bodyPr/>
          <a:lstStyle/>
          <a:p>
            <a:fld id="{D3AF38E6-233E-4628-AB77-37E4F8809EF6}" type="slidenum">
              <a:rPr lang="en-US" smtClean="0"/>
              <a:pPr/>
              <a:t>8</a:t>
            </a:fld>
            <a:endParaRPr lang="en-US" dirty="0"/>
          </a:p>
        </p:txBody>
      </p:sp>
      <p:sp>
        <p:nvSpPr>
          <p:cNvPr id="4" name="Title 3">
            <a:extLst>
              <a:ext uri="{FF2B5EF4-FFF2-40B4-BE49-F238E27FC236}">
                <a16:creationId xmlns:a16="http://schemas.microsoft.com/office/drawing/2014/main" id="{493AF94E-35B9-4739-9DA8-EA1E06B3740B}"/>
              </a:ext>
            </a:extLst>
          </p:cNvPr>
          <p:cNvSpPr>
            <a:spLocks noGrp="1"/>
          </p:cNvSpPr>
          <p:nvPr>
            <p:ph type="title"/>
          </p:nvPr>
        </p:nvSpPr>
        <p:spPr/>
        <p:txBody>
          <a:bodyPr/>
          <a:lstStyle/>
          <a:p>
            <a:r>
              <a:rPr lang="en-US" dirty="0"/>
              <a:t>Discerning the ESSERs</a:t>
            </a:r>
          </a:p>
        </p:txBody>
      </p:sp>
    </p:spTree>
    <p:extLst>
      <p:ext uri="{BB962C8B-B14F-4D97-AF65-F5344CB8AC3E}">
        <p14:creationId xmlns:p14="http://schemas.microsoft.com/office/powerpoint/2010/main" val="251478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35954-CEC3-4AA4-A1F1-8D2A3365A699}"/>
              </a:ext>
            </a:extLst>
          </p:cNvPr>
          <p:cNvSpPr>
            <a:spLocks noGrp="1"/>
          </p:cNvSpPr>
          <p:nvPr>
            <p:ph idx="1"/>
          </p:nvPr>
        </p:nvSpPr>
        <p:spPr/>
        <p:txBody>
          <a:bodyPr/>
          <a:lstStyle/>
          <a:p>
            <a:pPr marL="0" indent="0">
              <a:buNone/>
            </a:pPr>
            <a:r>
              <a:rPr lang="en-US" sz="2000" b="1" dirty="0"/>
              <a:t>Where can LEAs find information about Allowable Uses for ESSER II &amp; III?  </a:t>
            </a:r>
            <a:endParaRPr lang="en-US" sz="2000" dirty="0"/>
          </a:p>
          <a:p>
            <a:pPr marL="0" indent="0">
              <a:buNone/>
            </a:pPr>
            <a:r>
              <a:rPr lang="en-US" sz="2000" b="1" dirty="0"/>
              <a:t>Answer:</a:t>
            </a:r>
            <a:r>
              <a:rPr lang="en-US" sz="2000" dirty="0"/>
              <a:t>  Please reference the </a:t>
            </a:r>
            <a:r>
              <a:rPr lang="en-US" sz="2000" b="1" u="sng" dirty="0"/>
              <a:t>Elementary and Secondary School Emergency Relief Funding (</a:t>
            </a:r>
            <a:r>
              <a:rPr lang="en-US" sz="2000" b="1" u="sng" dirty="0">
                <a:hlinkClick r:id="rId2"/>
              </a:rPr>
              <a:t>ESSER II</a:t>
            </a:r>
            <a:r>
              <a:rPr lang="en-US" sz="2000" b="1" u="sng" dirty="0"/>
              <a:t> &amp; </a:t>
            </a:r>
            <a:r>
              <a:rPr lang="en-US" sz="2000" b="1" u="sng" dirty="0">
                <a:hlinkClick r:id="rId3"/>
              </a:rPr>
              <a:t>ESSER III</a:t>
            </a:r>
            <a:r>
              <a:rPr lang="en-US" sz="2000" b="1" u="sng" dirty="0"/>
              <a:t>)</a:t>
            </a:r>
            <a:r>
              <a:rPr lang="en-US" sz="2000" b="1" dirty="0"/>
              <a:t> </a:t>
            </a:r>
            <a:r>
              <a:rPr lang="en-US" sz="2000" dirty="0"/>
              <a:t>guidance document located on the OPI webpage and the </a:t>
            </a:r>
            <a:r>
              <a:rPr lang="en-US" sz="2000" u="sng" dirty="0">
                <a:hlinkClick r:id="rId4"/>
              </a:rPr>
              <a:t>ESSER and GEER FAQ</a:t>
            </a:r>
            <a:r>
              <a:rPr lang="en-US" sz="2000" u="sng" dirty="0"/>
              <a:t> produced by the USED.  </a:t>
            </a:r>
            <a:r>
              <a:rPr lang="en-US" sz="2000" dirty="0"/>
              <a:t>The </a:t>
            </a:r>
            <a:r>
              <a:rPr lang="en-US" sz="2000" u="sng" dirty="0">
                <a:hlinkClick r:id="rId4"/>
              </a:rPr>
              <a:t>ESSER and GEER Use Funds FAQ</a:t>
            </a:r>
            <a:r>
              <a:rPr lang="en-US" sz="2000" dirty="0"/>
              <a:t> developed by the Department provides an overview of how the funds can be used. It emphasizes that the ESSER resources are available for a wide range of activities to address diverse needs arising from and exacerbated by the COVID-19 pandemic, and to emerge strong post pandemic</a:t>
            </a:r>
          </a:p>
          <a:p>
            <a:pPr marL="0" indent="0">
              <a:buNone/>
            </a:pPr>
            <a:endParaRPr lang="en-US" sz="2000" dirty="0"/>
          </a:p>
          <a:p>
            <a:pPr marL="0" indent="0">
              <a:buNone/>
            </a:pPr>
            <a:r>
              <a:rPr lang="en-US" sz="2000" dirty="0"/>
              <a:t>Reminder:  As is the case with all activities charged to ESSER, costs must be reasonable and necessary to meet the overall purpose of the program, which is “to prevent, prepare for, and respond to” COVID-19. (See 2 CFR §§ 200.403-200.404.) </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AB5ED1C6-D4AF-4026-A95E-43FE7736B34E}"/>
              </a:ext>
            </a:extLst>
          </p:cNvPr>
          <p:cNvSpPr>
            <a:spLocks noGrp="1"/>
          </p:cNvSpPr>
          <p:nvPr>
            <p:ph type="sldNum" sz="quarter" idx="12"/>
          </p:nvPr>
        </p:nvSpPr>
        <p:spPr/>
        <p:txBody>
          <a:bodyPr/>
          <a:lstStyle/>
          <a:p>
            <a:fld id="{D3AF38E6-233E-4628-AB77-37E4F8809EF6}" type="slidenum">
              <a:rPr lang="en-US" smtClean="0"/>
              <a:pPr/>
              <a:t>9</a:t>
            </a:fld>
            <a:endParaRPr lang="en-US" dirty="0"/>
          </a:p>
        </p:txBody>
      </p:sp>
      <p:sp>
        <p:nvSpPr>
          <p:cNvPr id="4" name="Title 3">
            <a:extLst>
              <a:ext uri="{FF2B5EF4-FFF2-40B4-BE49-F238E27FC236}">
                <a16:creationId xmlns:a16="http://schemas.microsoft.com/office/drawing/2014/main" id="{2D8B4181-3128-4E48-8187-81FD15839297}"/>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3301456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1_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10361</TotalTime>
  <Words>3517</Words>
  <Application>Microsoft Office PowerPoint</Application>
  <PresentationFormat>On-screen Show (4:3)</PresentationFormat>
  <Paragraphs>273</Paragraphs>
  <Slides>47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Candara</vt:lpstr>
      <vt:lpstr>Segoe Print</vt:lpstr>
      <vt:lpstr>1_Blank</vt:lpstr>
      <vt:lpstr>  MASBO ESSER II &amp; III Session  July 29, 2021 </vt:lpstr>
      <vt:lpstr>Session Purpose</vt:lpstr>
      <vt:lpstr>Session Details</vt:lpstr>
      <vt:lpstr>PowerPoint Presentation</vt:lpstr>
      <vt:lpstr>OPI Staff</vt:lpstr>
      <vt:lpstr>ESSER Summary</vt:lpstr>
      <vt:lpstr>Key Dates</vt:lpstr>
      <vt:lpstr>Discerning the ESSERs</vt:lpstr>
      <vt:lpstr>Allowable Use of Funds</vt:lpstr>
      <vt:lpstr>Allowable Use of Funds</vt:lpstr>
      <vt:lpstr>Allowable Use of Funds</vt:lpstr>
      <vt:lpstr>Allowable Use of Funds</vt:lpstr>
      <vt:lpstr>Allowable Use of Funds</vt:lpstr>
      <vt:lpstr>Allowable Use of Funds</vt:lpstr>
      <vt:lpstr>Allowable Use of Funds</vt:lpstr>
      <vt:lpstr>Return to In-Person Instruction and Continuity of Services Plan</vt:lpstr>
      <vt:lpstr>Return to In-Person Instruction and Continuity of Services Plan</vt:lpstr>
      <vt:lpstr>Return to In-Person Instruction and Continuity of Services Plan</vt:lpstr>
      <vt:lpstr>District ARP ESSER Plan</vt:lpstr>
      <vt:lpstr>District ARP ESSER Plan</vt:lpstr>
      <vt:lpstr>District ARP ESSER Plan</vt:lpstr>
      <vt:lpstr>TEAMS Login: http://opi.mt.gov/Leadership/Assessment-Accountability/School-Accreditation </vt:lpstr>
      <vt:lpstr>TEAMS Login: OPITEAMS@mt.gov  </vt:lpstr>
      <vt:lpstr>TEAMS Login: http://opi.mt.gov/Leadership/Assessment-Accountability/School-Accreditation </vt:lpstr>
      <vt:lpstr>Pre-planning</vt:lpstr>
      <vt:lpstr>While completing your school plan</vt:lpstr>
      <vt:lpstr>Resources</vt:lpstr>
      <vt:lpstr>Next steps</vt:lpstr>
      <vt:lpstr>District ARP ESSER Plan</vt:lpstr>
      <vt:lpstr>ESSER III Requirements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Capital Costs and Object Codes</vt:lpstr>
      <vt:lpstr>Managing Non-Capital Assets</vt:lpstr>
      <vt:lpstr>Cash Request and E-Grants Budget</vt:lpstr>
      <vt:lpstr>Open Questions</vt:lpstr>
      <vt:lpstr>Resources</vt:lpstr>
      <vt:lpstr>Thank you!</vt:lpstr>
    </vt:vector>
  </TitlesOfParts>
  <Company>OPi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Montana Aligned NAEP Items to Uncover Core Ideas</dc:title>
  <dc:creator>McGrath, Ashley</dc:creator>
  <cp:lastModifiedBy>Kirksey, Jeff</cp:lastModifiedBy>
  <cp:revision>658</cp:revision>
  <cp:lastPrinted>2020-02-13T16:29:42Z</cp:lastPrinted>
  <dcterms:created xsi:type="dcterms:W3CDTF">2016-03-28T17:33:01Z</dcterms:created>
  <dcterms:modified xsi:type="dcterms:W3CDTF">2021-07-29T16:52:10Z</dcterms:modified>
</cp:coreProperties>
</file>