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6" r:id="rId3"/>
    <p:sldId id="293" r:id="rId4"/>
    <p:sldId id="294" r:id="rId5"/>
    <p:sldId id="291" r:id="rId6"/>
    <p:sldId id="301" r:id="rId7"/>
    <p:sldId id="269" r:id="rId8"/>
    <p:sldId id="307" r:id="rId9"/>
    <p:sldId id="309" r:id="rId10"/>
    <p:sldId id="273" r:id="rId11"/>
    <p:sldId id="292" r:id="rId12"/>
    <p:sldId id="257" r:id="rId13"/>
    <p:sldId id="274" r:id="rId14"/>
    <p:sldId id="275" r:id="rId15"/>
    <p:sldId id="276" r:id="rId16"/>
    <p:sldId id="285" r:id="rId17"/>
    <p:sldId id="305" r:id="rId18"/>
    <p:sldId id="282" r:id="rId19"/>
    <p:sldId id="281" r:id="rId20"/>
    <p:sldId id="277" r:id="rId21"/>
    <p:sldId id="278" r:id="rId22"/>
    <p:sldId id="279" r:id="rId23"/>
    <p:sldId id="280" r:id="rId24"/>
    <p:sldId id="266" r:id="rId25"/>
    <p:sldId id="288" r:id="rId26"/>
    <p:sldId id="289" r:id="rId27"/>
    <p:sldId id="295" r:id="rId28"/>
    <p:sldId id="297" r:id="rId29"/>
    <p:sldId id="299" r:id="rId30"/>
    <p:sldId id="283" r:id="rId31"/>
    <p:sldId id="284" r:id="rId32"/>
    <p:sldId id="300" r:id="rId33"/>
    <p:sldId id="258" r:id="rId34"/>
    <p:sldId id="268" r:id="rId35"/>
    <p:sldId id="259" r:id="rId36"/>
    <p:sldId id="260" r:id="rId37"/>
    <p:sldId id="261" r:id="rId38"/>
    <p:sldId id="262" r:id="rId39"/>
    <p:sldId id="287" r:id="rId40"/>
    <p:sldId id="290" r:id="rId41"/>
    <p:sldId id="271" r:id="rId42"/>
    <p:sldId id="286" r:id="rId43"/>
    <p:sldId id="272" r:id="rId44"/>
    <p:sldId id="304"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7/15/2020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7/15/2020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8FDBD-274B-4931-93BD-CA9E2A90CA92}"/>
              </a:ext>
            </a:extLst>
          </p:cNvPr>
          <p:cNvSpPr>
            <a:spLocks noGrp="1"/>
          </p:cNvSpPr>
          <p:nvPr>
            <p:ph type="ctrTitle"/>
          </p:nvPr>
        </p:nvSpPr>
        <p:spPr/>
        <p:txBody>
          <a:bodyPr>
            <a:normAutofit fontScale="90000"/>
          </a:bodyPr>
          <a:lstStyle/>
          <a:p>
            <a:pPr algn="ctr"/>
            <a:r>
              <a:rPr lang="en-US" dirty="0"/>
              <a:t>Getting Ready for the Trustees Financial Summary </a:t>
            </a:r>
            <a:br>
              <a:rPr lang="en-US" dirty="0"/>
            </a:br>
            <a:r>
              <a:rPr lang="en-US" dirty="0"/>
              <a:t>(TFS)</a:t>
            </a:r>
            <a:br>
              <a:rPr lang="en-US" dirty="0"/>
            </a:br>
            <a:r>
              <a:rPr lang="en-US" dirty="0"/>
              <a:t>For FY20</a:t>
            </a:r>
            <a:br>
              <a:rPr lang="en-US" dirty="0"/>
            </a:br>
            <a:endParaRPr lang="en-US" dirty="0"/>
          </a:p>
        </p:txBody>
      </p:sp>
      <p:sp>
        <p:nvSpPr>
          <p:cNvPr id="3" name="Subtitle 2">
            <a:extLst>
              <a:ext uri="{FF2B5EF4-FFF2-40B4-BE49-F238E27FC236}">
                <a16:creationId xmlns:a16="http://schemas.microsoft.com/office/drawing/2014/main" id="{53631271-D163-4A23-9370-2EAE581A0E4C}"/>
              </a:ext>
            </a:extLst>
          </p:cNvPr>
          <p:cNvSpPr>
            <a:spLocks noGrp="1"/>
          </p:cNvSpPr>
          <p:nvPr>
            <p:ph type="subTitle" idx="1"/>
          </p:nvPr>
        </p:nvSpPr>
        <p:spPr>
          <a:xfrm>
            <a:off x="1876423" y="4790346"/>
            <a:ext cx="8791575" cy="1655762"/>
          </a:xfrm>
        </p:spPr>
        <p:txBody>
          <a:bodyPr/>
          <a:lstStyle/>
          <a:p>
            <a:endParaRPr lang="en-US" dirty="0"/>
          </a:p>
          <a:p>
            <a:endParaRPr lang="en-US" dirty="0"/>
          </a:p>
          <a:p>
            <a:endParaRPr lang="en-US" dirty="0"/>
          </a:p>
        </p:txBody>
      </p:sp>
      <p:pic>
        <p:nvPicPr>
          <p:cNvPr id="1028" name="Picture 4" descr="Image Of A Scared Screaming Sad Disabled Young Girl With Scratches ...">
            <a:extLst>
              <a:ext uri="{FF2B5EF4-FFF2-40B4-BE49-F238E27FC236}">
                <a16:creationId xmlns:a16="http://schemas.microsoft.com/office/drawing/2014/main" id="{47144BDE-12CD-489D-A441-2A5DFC2363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312" y="3745771"/>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728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71DD2-7720-45EE-9470-5F74578D8C86}"/>
              </a:ext>
            </a:extLst>
          </p:cNvPr>
          <p:cNvSpPr>
            <a:spLocks noGrp="1"/>
          </p:cNvSpPr>
          <p:nvPr>
            <p:ph type="title"/>
          </p:nvPr>
        </p:nvSpPr>
        <p:spPr/>
        <p:txBody>
          <a:bodyPr/>
          <a:lstStyle/>
          <a:p>
            <a:pPr algn="ctr"/>
            <a:r>
              <a:rPr lang="en-US" dirty="0"/>
              <a:t>STATE revenues</a:t>
            </a:r>
          </a:p>
        </p:txBody>
      </p:sp>
      <p:sp>
        <p:nvSpPr>
          <p:cNvPr id="3" name="Content Placeholder 2">
            <a:extLst>
              <a:ext uri="{FF2B5EF4-FFF2-40B4-BE49-F238E27FC236}">
                <a16:creationId xmlns:a16="http://schemas.microsoft.com/office/drawing/2014/main" id="{87C6D575-A9C1-476F-93D5-EA117EEDDDD3}"/>
              </a:ext>
            </a:extLst>
          </p:cNvPr>
          <p:cNvSpPr>
            <a:spLocks noGrp="1"/>
          </p:cNvSpPr>
          <p:nvPr>
            <p:ph idx="1"/>
          </p:nvPr>
        </p:nvSpPr>
        <p:spPr/>
        <p:txBody>
          <a:bodyPr/>
          <a:lstStyle/>
          <a:p>
            <a:r>
              <a:rPr lang="en-US" dirty="0"/>
              <a:t>Compare your accounting system State revenues (3XXX) with OPI’s schedule of payments (on their website), they should match, if not, call OPI.  </a:t>
            </a:r>
          </a:p>
          <a:p>
            <a:r>
              <a:rPr lang="en-US" dirty="0"/>
              <a:t>The state revenues will be prefilled on the TFS.</a:t>
            </a:r>
          </a:p>
        </p:txBody>
      </p:sp>
    </p:spTree>
    <p:extLst>
      <p:ext uri="{BB962C8B-B14F-4D97-AF65-F5344CB8AC3E}">
        <p14:creationId xmlns:p14="http://schemas.microsoft.com/office/powerpoint/2010/main" val="2480245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E5D57-3C40-46CD-B02C-6C907691EE58}"/>
              </a:ext>
            </a:extLst>
          </p:cNvPr>
          <p:cNvSpPr>
            <a:spLocks noGrp="1"/>
          </p:cNvSpPr>
          <p:nvPr>
            <p:ph type="title"/>
          </p:nvPr>
        </p:nvSpPr>
        <p:spPr/>
        <p:txBody>
          <a:bodyPr/>
          <a:lstStyle/>
          <a:p>
            <a:pPr algn="ctr"/>
            <a:r>
              <a:rPr lang="en-US" dirty="0">
                <a:latin typeface="Arial Black" panose="020B0A04020102020204" pitchFamily="34" charset="0"/>
              </a:rPr>
              <a:t>Are any “tweaks” needed??</a:t>
            </a:r>
            <a:br>
              <a:rPr lang="en-US" dirty="0">
                <a:latin typeface="Arial Black" panose="020B0A04020102020204" pitchFamily="34" charset="0"/>
              </a:rPr>
            </a:br>
            <a:r>
              <a:rPr lang="en-US" dirty="0">
                <a:latin typeface="Arial Black" panose="020B0A04020102020204" pitchFamily="34" charset="0"/>
              </a:rPr>
              <a:t>Tweaks=adjusting entries</a:t>
            </a:r>
          </a:p>
        </p:txBody>
      </p:sp>
      <p:sp>
        <p:nvSpPr>
          <p:cNvPr id="3" name="Content Placeholder 2">
            <a:extLst>
              <a:ext uri="{FF2B5EF4-FFF2-40B4-BE49-F238E27FC236}">
                <a16:creationId xmlns:a16="http://schemas.microsoft.com/office/drawing/2014/main" id="{83E52394-09B1-40C8-B95E-219CCA9F0CF8}"/>
              </a:ext>
            </a:extLst>
          </p:cNvPr>
          <p:cNvSpPr>
            <a:spLocks noGrp="1"/>
          </p:cNvSpPr>
          <p:nvPr>
            <p:ph idx="1"/>
          </p:nvPr>
        </p:nvSpPr>
        <p:spPr/>
        <p:txBody>
          <a:bodyPr/>
          <a:lstStyle/>
          <a:p>
            <a:r>
              <a:rPr lang="en-US" dirty="0"/>
              <a:t>It is July 15</a:t>
            </a:r>
            <a:r>
              <a:rPr lang="en-US" baseline="30000" dirty="0"/>
              <a:t>th</a:t>
            </a:r>
            <a:r>
              <a:rPr lang="en-US" dirty="0"/>
              <a:t> and the Treasurer’s books are closed and you realize there are transfers that you can’t make, don’t panic, </a:t>
            </a:r>
          </a:p>
          <a:p>
            <a:endParaRPr lang="en-US" dirty="0"/>
          </a:p>
          <a:p>
            <a:pPr algn="ctr"/>
            <a:r>
              <a:rPr lang="en-US" dirty="0"/>
              <a:t>Let’s look at some potential adjusting entries that you might need.</a:t>
            </a:r>
          </a:p>
          <a:p>
            <a:endParaRPr lang="en-US" dirty="0"/>
          </a:p>
        </p:txBody>
      </p:sp>
    </p:spTree>
    <p:extLst>
      <p:ext uri="{BB962C8B-B14F-4D97-AF65-F5344CB8AC3E}">
        <p14:creationId xmlns:p14="http://schemas.microsoft.com/office/powerpoint/2010/main" val="1110961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62BE6-398F-4277-ACD3-AE0DCC7561E5}"/>
              </a:ext>
            </a:extLst>
          </p:cNvPr>
          <p:cNvSpPr>
            <a:spLocks noGrp="1"/>
          </p:cNvSpPr>
          <p:nvPr>
            <p:ph type="title"/>
          </p:nvPr>
        </p:nvSpPr>
        <p:spPr/>
        <p:txBody>
          <a:bodyPr/>
          <a:lstStyle/>
          <a:p>
            <a:pPr algn="ctr"/>
            <a:r>
              <a:rPr lang="en-US" dirty="0"/>
              <a:t>PAYROLL</a:t>
            </a:r>
          </a:p>
        </p:txBody>
      </p:sp>
      <p:sp>
        <p:nvSpPr>
          <p:cNvPr id="3" name="Content Placeholder 2">
            <a:extLst>
              <a:ext uri="{FF2B5EF4-FFF2-40B4-BE49-F238E27FC236}">
                <a16:creationId xmlns:a16="http://schemas.microsoft.com/office/drawing/2014/main" id="{8A646F12-4796-4EC1-83B8-A03BB1313226}"/>
              </a:ext>
            </a:extLst>
          </p:cNvPr>
          <p:cNvSpPr>
            <a:spLocks noGrp="1"/>
          </p:cNvSpPr>
          <p:nvPr>
            <p:ph idx="1"/>
          </p:nvPr>
        </p:nvSpPr>
        <p:spPr>
          <a:xfrm>
            <a:off x="1141412" y="1719743"/>
            <a:ext cx="9905999" cy="4071458"/>
          </a:xfrm>
        </p:spPr>
        <p:txBody>
          <a:bodyPr>
            <a:normAutofit fontScale="92500" lnSpcReduction="20000"/>
          </a:bodyPr>
          <a:lstStyle/>
          <a:p>
            <a:r>
              <a:rPr lang="en-US" dirty="0">
                <a:latin typeface="Arial Black" panose="020B0A04020102020204" pitchFamily="34" charset="0"/>
              </a:rPr>
              <a:t>Were all June salaries paid?  (June 30 Grant Salaries especially)</a:t>
            </a:r>
          </a:p>
          <a:p>
            <a:pPr lvl="1"/>
            <a:r>
              <a:rPr lang="en-US" sz="2400" dirty="0">
                <a:latin typeface="Arial Black" panose="020B0A04020102020204" pitchFamily="34" charset="0"/>
              </a:rPr>
              <a:t>If not, record as payables on your balance sheet and expenditures in the current year with a journal voucher (JV)</a:t>
            </a:r>
          </a:p>
          <a:p>
            <a:pPr marL="457200" lvl="1" indent="0">
              <a:buNone/>
            </a:pPr>
            <a:endParaRPr lang="en-US" sz="2200" dirty="0">
              <a:latin typeface="Arial Black" panose="020B0A04020102020204" pitchFamily="34" charset="0"/>
            </a:endParaRPr>
          </a:p>
          <a:p>
            <a:r>
              <a:rPr lang="en-US" dirty="0">
                <a:latin typeface="Arial Black" panose="020B0A04020102020204" pitchFamily="34" charset="0"/>
              </a:rPr>
              <a:t>Were the 2</a:t>
            </a:r>
            <a:r>
              <a:rPr lang="en-US" baseline="30000" dirty="0">
                <a:latin typeface="Arial Black" panose="020B0A04020102020204" pitchFamily="34" charset="0"/>
              </a:rPr>
              <a:t>nd</a:t>
            </a:r>
            <a:r>
              <a:rPr lang="en-US" dirty="0">
                <a:latin typeface="Arial Black" panose="020B0A04020102020204" pitchFamily="34" charset="0"/>
              </a:rPr>
              <a:t> quarter taxes and benefits paid?</a:t>
            </a:r>
          </a:p>
          <a:p>
            <a:pPr lvl="1"/>
            <a:r>
              <a:rPr lang="en-US" sz="2400" dirty="0">
                <a:latin typeface="Arial Black" panose="020B0A04020102020204" pitchFamily="34" charset="0"/>
              </a:rPr>
              <a:t>If not, record as payables on your balance sheet and expenditures in the current year with a JV.</a:t>
            </a:r>
          </a:p>
          <a:p>
            <a:pPr lvl="2"/>
            <a:r>
              <a:rPr lang="en-US" sz="2400" dirty="0">
                <a:latin typeface="Arial Black" panose="020B0A04020102020204" pitchFamily="34" charset="0"/>
              </a:rPr>
              <a:t>Common example is worker’s compensation</a:t>
            </a:r>
            <a:endParaRPr lang="en-US" sz="2400" dirty="0"/>
          </a:p>
          <a:p>
            <a:pPr marL="0" indent="0">
              <a:buNone/>
            </a:pPr>
            <a:endParaRPr lang="en-US" dirty="0"/>
          </a:p>
        </p:txBody>
      </p:sp>
    </p:spTree>
    <p:extLst>
      <p:ext uri="{BB962C8B-B14F-4D97-AF65-F5344CB8AC3E}">
        <p14:creationId xmlns:p14="http://schemas.microsoft.com/office/powerpoint/2010/main" val="2206711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08F45-7F99-4D0F-8A2C-E2F659306EA5}"/>
              </a:ext>
            </a:extLst>
          </p:cNvPr>
          <p:cNvSpPr>
            <a:spLocks noGrp="1"/>
          </p:cNvSpPr>
          <p:nvPr>
            <p:ph type="title"/>
          </p:nvPr>
        </p:nvSpPr>
        <p:spPr>
          <a:xfrm>
            <a:off x="1141413" y="618518"/>
            <a:ext cx="9905998" cy="656609"/>
          </a:xfrm>
        </p:spPr>
        <p:txBody>
          <a:bodyPr/>
          <a:lstStyle/>
          <a:p>
            <a:pPr algn="ctr"/>
            <a:r>
              <a:rPr lang="en-US" dirty="0"/>
              <a:t>Local Revenues</a:t>
            </a:r>
          </a:p>
        </p:txBody>
      </p:sp>
      <p:sp>
        <p:nvSpPr>
          <p:cNvPr id="3" name="Content Placeholder 2">
            <a:extLst>
              <a:ext uri="{FF2B5EF4-FFF2-40B4-BE49-F238E27FC236}">
                <a16:creationId xmlns:a16="http://schemas.microsoft.com/office/drawing/2014/main" id="{14A170FA-B930-45EC-90B7-518BF38CADFF}"/>
              </a:ext>
            </a:extLst>
          </p:cNvPr>
          <p:cNvSpPr>
            <a:spLocks noGrp="1"/>
          </p:cNvSpPr>
          <p:nvPr>
            <p:ph idx="1"/>
          </p:nvPr>
        </p:nvSpPr>
        <p:spPr>
          <a:xfrm>
            <a:off x="1141412" y="1275126"/>
            <a:ext cx="9905999" cy="5284700"/>
          </a:xfrm>
        </p:spPr>
        <p:txBody>
          <a:bodyPr>
            <a:normAutofit fontScale="92500" lnSpcReduction="10000"/>
          </a:bodyPr>
          <a:lstStyle/>
          <a:p>
            <a:pPr>
              <a:lnSpc>
                <a:spcPct val="110000"/>
              </a:lnSpc>
            </a:pPr>
            <a:r>
              <a:rPr lang="en-US" dirty="0"/>
              <a:t>Compare what 1XXX revenues you received to what was budgeted.  </a:t>
            </a:r>
          </a:p>
          <a:p>
            <a:pPr lvl="1">
              <a:lnSpc>
                <a:spcPct val="110000"/>
              </a:lnSpc>
            </a:pPr>
            <a:r>
              <a:rPr lang="en-US" dirty="0"/>
              <a:t>Taxes not paid may be:</a:t>
            </a:r>
          </a:p>
          <a:p>
            <a:pPr lvl="2">
              <a:lnSpc>
                <a:spcPct val="110000"/>
              </a:lnSpc>
            </a:pPr>
            <a:r>
              <a:rPr lang="en-US" dirty="0"/>
              <a:t>Delinquent (Not yet paid)</a:t>
            </a:r>
          </a:p>
          <a:p>
            <a:pPr lvl="2">
              <a:lnSpc>
                <a:spcPct val="110000"/>
              </a:lnSpc>
            </a:pPr>
            <a:r>
              <a:rPr lang="en-US" dirty="0"/>
              <a:t>Protested</a:t>
            </a:r>
          </a:p>
          <a:p>
            <a:pPr>
              <a:lnSpc>
                <a:spcPct val="110000"/>
              </a:lnSpc>
            </a:pPr>
            <a:r>
              <a:rPr lang="en-US" dirty="0"/>
              <a:t>Regarding your general funds…some taxes received this year may have been prior year delinquent taxes or prior year protested taxes but, they usually aren’t identified as such on your county treasurer sheet.</a:t>
            </a:r>
          </a:p>
          <a:p>
            <a:pPr lvl="1">
              <a:lnSpc>
                <a:spcPct val="110000"/>
              </a:lnSpc>
            </a:pPr>
            <a:r>
              <a:rPr lang="en-US" dirty="0"/>
              <a:t>Call your Treasurer and ask if any of this year’s general fund tax revenue was from prior year collections.</a:t>
            </a:r>
          </a:p>
          <a:p>
            <a:pPr lvl="1">
              <a:lnSpc>
                <a:spcPct val="110000"/>
              </a:lnSpc>
            </a:pPr>
            <a:r>
              <a:rPr lang="en-US" dirty="0"/>
              <a:t>If so, you can re-code those from revenue code 1111 to revenue code 1117.   These revenues can be held as “excess reserves” over your 10% limit.  If you are under the 10%, then you cannot hold these as excess reserves.</a:t>
            </a:r>
          </a:p>
          <a:p>
            <a:pPr lvl="1">
              <a:lnSpc>
                <a:spcPct val="110000"/>
              </a:lnSpc>
            </a:pPr>
            <a:r>
              <a:rPr lang="en-US" dirty="0"/>
              <a:t>Wait till you are working on your General Fund Budget to recode local revenue.  If your general fund is significantly under the 10% reserve limit, you cannot hold excess reserves, researching prior year revenue would then be a waste of you time…..and the treasurers.</a:t>
            </a:r>
          </a:p>
          <a:p>
            <a:endParaRPr lang="en-US" dirty="0"/>
          </a:p>
        </p:txBody>
      </p:sp>
    </p:spTree>
    <p:extLst>
      <p:ext uri="{BB962C8B-B14F-4D97-AF65-F5344CB8AC3E}">
        <p14:creationId xmlns:p14="http://schemas.microsoft.com/office/powerpoint/2010/main" val="1509216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F128A-80F8-4FD0-990A-706987E08711}"/>
              </a:ext>
            </a:extLst>
          </p:cNvPr>
          <p:cNvSpPr>
            <a:spLocks noGrp="1"/>
          </p:cNvSpPr>
          <p:nvPr>
            <p:ph type="title"/>
          </p:nvPr>
        </p:nvSpPr>
        <p:spPr/>
        <p:txBody>
          <a:bodyPr/>
          <a:lstStyle/>
          <a:p>
            <a:pPr algn="ctr"/>
            <a:r>
              <a:rPr lang="en-US" dirty="0"/>
              <a:t>Recording “Due from” revenues</a:t>
            </a:r>
          </a:p>
        </p:txBody>
      </p:sp>
      <p:sp>
        <p:nvSpPr>
          <p:cNvPr id="3" name="Content Placeholder 2">
            <a:extLst>
              <a:ext uri="{FF2B5EF4-FFF2-40B4-BE49-F238E27FC236}">
                <a16:creationId xmlns:a16="http://schemas.microsoft.com/office/drawing/2014/main" id="{7A2E824A-5371-40B8-BF09-4BC90625FE42}"/>
              </a:ext>
            </a:extLst>
          </p:cNvPr>
          <p:cNvSpPr>
            <a:spLocks noGrp="1"/>
          </p:cNvSpPr>
          <p:nvPr>
            <p:ph idx="1"/>
          </p:nvPr>
        </p:nvSpPr>
        <p:spPr>
          <a:xfrm>
            <a:off x="1141412" y="2249486"/>
            <a:ext cx="9905999" cy="4336843"/>
          </a:xfrm>
        </p:spPr>
        <p:txBody>
          <a:bodyPr>
            <a:normAutofit lnSpcReduction="10000"/>
          </a:bodyPr>
          <a:lstStyle/>
          <a:p>
            <a:pPr>
              <a:lnSpc>
                <a:spcPct val="100000"/>
              </a:lnSpc>
            </a:pPr>
            <a:r>
              <a:rPr lang="en-US" dirty="0"/>
              <a:t>It is July and you may be expecting revenues from the state for things like:</a:t>
            </a:r>
          </a:p>
          <a:p>
            <a:pPr lvl="1">
              <a:lnSpc>
                <a:spcPct val="100000"/>
              </a:lnSpc>
            </a:pPr>
            <a:r>
              <a:rPr lang="en-US" dirty="0"/>
              <a:t>Driver’s education reimbursement (Fund X18)</a:t>
            </a:r>
          </a:p>
          <a:p>
            <a:pPr lvl="1">
              <a:lnSpc>
                <a:spcPct val="100000"/>
              </a:lnSpc>
            </a:pPr>
            <a:r>
              <a:rPr lang="en-US" dirty="0"/>
              <a:t>State hot lunch match (Fund X12)</a:t>
            </a:r>
          </a:p>
          <a:p>
            <a:pPr lvl="1">
              <a:lnSpc>
                <a:spcPct val="100000"/>
              </a:lnSpc>
            </a:pPr>
            <a:r>
              <a:rPr lang="en-US" dirty="0"/>
              <a:t>Federal grants (Title I, Title II, Title IV, etc. – Fund X15)</a:t>
            </a:r>
          </a:p>
          <a:p>
            <a:pPr>
              <a:lnSpc>
                <a:spcPct val="100000"/>
              </a:lnSpc>
            </a:pPr>
            <a:r>
              <a:rPr lang="en-US" dirty="0"/>
              <a:t>In your 2019-20 accounting software, do a journal voucher (or your software may have a specific “enter due from” capability)</a:t>
            </a:r>
          </a:p>
          <a:p>
            <a:pPr lvl="1">
              <a:lnSpc>
                <a:spcPct val="100000"/>
              </a:lnSpc>
            </a:pPr>
            <a:r>
              <a:rPr lang="en-US" dirty="0"/>
              <a:t>Debit	XXX-180 (Due From other Governments)</a:t>
            </a:r>
          </a:p>
          <a:p>
            <a:pPr lvl="1">
              <a:lnSpc>
                <a:spcPct val="100000"/>
              </a:lnSpc>
            </a:pPr>
            <a:r>
              <a:rPr lang="en-US" dirty="0"/>
              <a:t>  Credit	XXXX- the appropriate revenue account (for example Title I = 4200)</a:t>
            </a:r>
          </a:p>
          <a:p>
            <a:pPr>
              <a:lnSpc>
                <a:spcPct val="100000"/>
              </a:lnSpc>
            </a:pPr>
            <a:r>
              <a:rPr lang="en-US" dirty="0"/>
              <a:t>In your 2020-21 when you receive the revenue record it thusly:</a:t>
            </a:r>
          </a:p>
          <a:p>
            <a:pPr lvl="1">
              <a:lnSpc>
                <a:spcPct val="100000"/>
              </a:lnSpc>
            </a:pPr>
            <a:r>
              <a:rPr lang="en-US" dirty="0"/>
              <a:t>Debit	XXX-101(Cash)</a:t>
            </a:r>
          </a:p>
          <a:p>
            <a:pPr lvl="1">
              <a:lnSpc>
                <a:spcPct val="100000"/>
              </a:lnSpc>
            </a:pPr>
            <a:r>
              <a:rPr lang="en-US" dirty="0"/>
              <a:t>  Credit	XXX-180 (Due From other Governments)</a:t>
            </a:r>
          </a:p>
          <a:p>
            <a:pPr marL="457200" lvl="1" indent="0">
              <a:lnSpc>
                <a:spcPct val="100000"/>
              </a:lnSpc>
              <a:buNone/>
            </a:pPr>
            <a:endParaRPr lang="en-US" dirty="0"/>
          </a:p>
          <a:p>
            <a:pPr marL="457200" lvl="1" indent="0">
              <a:lnSpc>
                <a:spcPct val="100000"/>
              </a:lnSpc>
              <a:buNone/>
            </a:pPr>
            <a:endParaRPr lang="en-US" dirty="0"/>
          </a:p>
          <a:p>
            <a:pPr lvl="1">
              <a:lnSpc>
                <a:spcPct val="100000"/>
              </a:lnSpc>
            </a:pPr>
            <a:endParaRPr lang="en-US" dirty="0"/>
          </a:p>
        </p:txBody>
      </p:sp>
    </p:spTree>
    <p:extLst>
      <p:ext uri="{BB962C8B-B14F-4D97-AF65-F5344CB8AC3E}">
        <p14:creationId xmlns:p14="http://schemas.microsoft.com/office/powerpoint/2010/main" val="700678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EB758-9E28-407A-A965-86B7A6407806}"/>
              </a:ext>
            </a:extLst>
          </p:cNvPr>
          <p:cNvSpPr>
            <a:spLocks noGrp="1"/>
          </p:cNvSpPr>
          <p:nvPr>
            <p:ph type="title"/>
          </p:nvPr>
        </p:nvSpPr>
        <p:spPr/>
        <p:txBody>
          <a:bodyPr/>
          <a:lstStyle/>
          <a:p>
            <a:pPr algn="ctr"/>
            <a:r>
              <a:rPr lang="en-US" dirty="0"/>
              <a:t>Refunding revenues (or Recording “Due to”)</a:t>
            </a:r>
            <a:br>
              <a:rPr lang="en-US" dirty="0"/>
            </a:br>
            <a:r>
              <a:rPr lang="en-US" dirty="0"/>
              <a:t>For grants ending June 30</a:t>
            </a:r>
          </a:p>
        </p:txBody>
      </p:sp>
      <p:sp>
        <p:nvSpPr>
          <p:cNvPr id="3" name="Content Placeholder 2">
            <a:extLst>
              <a:ext uri="{FF2B5EF4-FFF2-40B4-BE49-F238E27FC236}">
                <a16:creationId xmlns:a16="http://schemas.microsoft.com/office/drawing/2014/main" id="{24EF0DE0-CBCF-4654-BF0C-4AEB6A86351F}"/>
              </a:ext>
            </a:extLst>
          </p:cNvPr>
          <p:cNvSpPr>
            <a:spLocks noGrp="1"/>
          </p:cNvSpPr>
          <p:nvPr>
            <p:ph idx="1"/>
          </p:nvPr>
        </p:nvSpPr>
        <p:spPr>
          <a:xfrm>
            <a:off x="1141412" y="2407639"/>
            <a:ext cx="9905999" cy="4085926"/>
          </a:xfrm>
        </p:spPr>
        <p:txBody>
          <a:bodyPr>
            <a:normAutofit lnSpcReduction="10000"/>
          </a:bodyPr>
          <a:lstStyle/>
          <a:p>
            <a:r>
              <a:rPr lang="en-US" dirty="0"/>
              <a:t>It is July and for some reason, your district needs to return grant revenue received during 2019-20.</a:t>
            </a:r>
          </a:p>
          <a:p>
            <a:r>
              <a:rPr lang="en-US" dirty="0"/>
              <a:t>You will enter a JV (or use the accounting software feature) that lowers revenue, do not code it as an expenditure.</a:t>
            </a:r>
          </a:p>
          <a:p>
            <a:pPr lvl="1"/>
            <a:r>
              <a:rPr lang="en-US" dirty="0"/>
              <a:t>Debit the Revenue code used when receiving the money (X15-4510 Carl Perkins)</a:t>
            </a:r>
          </a:p>
          <a:p>
            <a:pPr lvl="1"/>
            <a:r>
              <a:rPr lang="en-US" dirty="0"/>
              <a:t>  Credit X15-611 “Due to Other Governments”</a:t>
            </a:r>
          </a:p>
          <a:p>
            <a:r>
              <a:rPr lang="en-US" dirty="0"/>
              <a:t>When you write the warrant in July, code it as:</a:t>
            </a:r>
          </a:p>
          <a:p>
            <a:pPr lvl="1"/>
            <a:r>
              <a:rPr lang="en-US" dirty="0"/>
              <a:t>Debit X15-611 “Due to Other Governments”</a:t>
            </a:r>
          </a:p>
          <a:p>
            <a:pPr lvl="1"/>
            <a:r>
              <a:rPr lang="en-US" dirty="0"/>
              <a:t>   Credit X15-101   “Cash”</a:t>
            </a:r>
          </a:p>
          <a:p>
            <a:pPr marL="457200" lvl="1" indent="0">
              <a:buNone/>
            </a:pPr>
            <a:endParaRPr lang="en-US" dirty="0"/>
          </a:p>
        </p:txBody>
      </p:sp>
    </p:spTree>
    <p:extLst>
      <p:ext uri="{BB962C8B-B14F-4D97-AF65-F5344CB8AC3E}">
        <p14:creationId xmlns:p14="http://schemas.microsoft.com/office/powerpoint/2010/main" val="2862287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1D6BB-A8AE-4E4C-90CC-DA2CD942444E}"/>
              </a:ext>
            </a:extLst>
          </p:cNvPr>
          <p:cNvSpPr>
            <a:spLocks noGrp="1"/>
          </p:cNvSpPr>
          <p:nvPr>
            <p:ph type="title"/>
          </p:nvPr>
        </p:nvSpPr>
        <p:spPr>
          <a:xfrm>
            <a:off x="1141413" y="301842"/>
            <a:ext cx="9905998" cy="764958"/>
          </a:xfrm>
        </p:spPr>
        <p:txBody>
          <a:bodyPr>
            <a:normAutofit fontScale="90000"/>
          </a:bodyPr>
          <a:lstStyle/>
          <a:p>
            <a:pPr algn="ctr"/>
            <a:r>
              <a:rPr lang="en-US" dirty="0"/>
              <a:t>Recording deferred inflow for grants Ending September 30.</a:t>
            </a:r>
          </a:p>
        </p:txBody>
      </p:sp>
      <p:sp>
        <p:nvSpPr>
          <p:cNvPr id="3" name="Content Placeholder 2">
            <a:extLst>
              <a:ext uri="{FF2B5EF4-FFF2-40B4-BE49-F238E27FC236}">
                <a16:creationId xmlns:a16="http://schemas.microsoft.com/office/drawing/2014/main" id="{64F2F6D5-B6E8-4C36-9792-C00B30EEC595}"/>
              </a:ext>
            </a:extLst>
          </p:cNvPr>
          <p:cNvSpPr>
            <a:spLocks noGrp="1"/>
          </p:cNvSpPr>
          <p:nvPr>
            <p:ph idx="1"/>
          </p:nvPr>
        </p:nvSpPr>
        <p:spPr>
          <a:xfrm>
            <a:off x="1141412" y="1207363"/>
            <a:ext cx="9905999" cy="4583838"/>
          </a:xfrm>
        </p:spPr>
        <p:txBody>
          <a:bodyPr>
            <a:normAutofit lnSpcReduction="10000"/>
          </a:bodyPr>
          <a:lstStyle/>
          <a:p>
            <a:pPr>
              <a:lnSpc>
                <a:spcPct val="100000"/>
              </a:lnSpc>
            </a:pPr>
            <a:r>
              <a:rPr lang="en-US" dirty="0"/>
              <a:t>For some reason, your district received grant monies in 2019-20 that exceeded the amount spent but, those dollars can be used in 2020-21.  The excess needs to be coded as deferred inflows. On your 2019-20 books:</a:t>
            </a:r>
          </a:p>
          <a:p>
            <a:pPr lvl="1">
              <a:lnSpc>
                <a:spcPct val="100000"/>
              </a:lnSpc>
            </a:pPr>
            <a:r>
              <a:rPr lang="en-US" dirty="0"/>
              <a:t>Reduce (debit) the amount of revenues in excess of the expenditures</a:t>
            </a:r>
          </a:p>
          <a:p>
            <a:pPr marL="457200" lvl="1" indent="0">
              <a:lnSpc>
                <a:spcPct val="100000"/>
              </a:lnSpc>
              <a:buNone/>
            </a:pPr>
            <a:r>
              <a:rPr lang="en-US" dirty="0"/>
              <a:t>	Example: X15-4200 for example</a:t>
            </a:r>
          </a:p>
          <a:p>
            <a:pPr lvl="1">
              <a:lnSpc>
                <a:spcPct val="100000"/>
              </a:lnSpc>
            </a:pPr>
            <a:r>
              <a:rPr lang="en-US" dirty="0"/>
              <a:t>Increase (credit) the balance sheet account 680 Deferred Inflows (X15-680)</a:t>
            </a:r>
          </a:p>
          <a:p>
            <a:pPr>
              <a:lnSpc>
                <a:spcPct val="100000"/>
              </a:lnSpc>
            </a:pPr>
            <a:r>
              <a:rPr lang="en-US" dirty="0"/>
              <a:t>In your 2020-21 books, immediately:</a:t>
            </a:r>
          </a:p>
          <a:p>
            <a:pPr lvl="1">
              <a:lnSpc>
                <a:spcPct val="100000"/>
              </a:lnSpc>
            </a:pPr>
            <a:r>
              <a:rPr lang="en-US" dirty="0"/>
              <a:t>Reduce (debit) X15-680 Deferred Inflows </a:t>
            </a:r>
          </a:p>
          <a:p>
            <a:pPr lvl="1">
              <a:lnSpc>
                <a:spcPct val="100000"/>
              </a:lnSpc>
            </a:pPr>
            <a:r>
              <a:rPr lang="en-US" dirty="0"/>
              <a:t>Increase (credit) the revenue account (X15-4200)</a:t>
            </a:r>
          </a:p>
          <a:p>
            <a:pPr>
              <a:lnSpc>
                <a:spcPct val="100000"/>
              </a:lnSpc>
            </a:pPr>
            <a:r>
              <a:rPr lang="en-US" dirty="0"/>
              <a:t>Mostly an issue with federal grants.</a:t>
            </a:r>
          </a:p>
          <a:p>
            <a:pPr lvl="1">
              <a:lnSpc>
                <a:spcPct val="100000"/>
              </a:lnSpc>
            </a:pPr>
            <a:r>
              <a:rPr lang="en-US" dirty="0"/>
              <a:t>Federal revenue and expenditures should always be equal on June 30th, using this tool will accomplish that.</a:t>
            </a:r>
          </a:p>
          <a:p>
            <a:pPr>
              <a:lnSpc>
                <a:spcPct val="100000"/>
              </a:lnSpc>
            </a:pPr>
            <a:endParaRPr lang="en-US" dirty="0"/>
          </a:p>
          <a:p>
            <a:pPr>
              <a:lnSpc>
                <a:spcPct val="100000"/>
              </a:lnSpc>
            </a:pPr>
            <a:endParaRPr lang="en-US" dirty="0"/>
          </a:p>
          <a:p>
            <a:pPr>
              <a:lnSpc>
                <a:spcPct val="100000"/>
              </a:lnSpc>
            </a:pPr>
            <a:endParaRPr lang="en-US" dirty="0"/>
          </a:p>
          <a:p>
            <a:pPr lvl="1">
              <a:lnSpc>
                <a:spcPct val="100000"/>
              </a:lnSpc>
            </a:pPr>
            <a:endParaRPr lang="en-US" dirty="0"/>
          </a:p>
          <a:p>
            <a:pPr lvl="1">
              <a:lnSpc>
                <a:spcPct val="100000"/>
              </a:lnSpc>
            </a:pPr>
            <a:endParaRPr lang="en-US" dirty="0"/>
          </a:p>
          <a:p>
            <a:pPr lvl="1">
              <a:lnSpc>
                <a:spcPct val="100000"/>
              </a:lnSpc>
            </a:pPr>
            <a:endParaRPr lang="en-US" dirty="0"/>
          </a:p>
          <a:p>
            <a:pPr lvl="1">
              <a:lnSpc>
                <a:spcPct val="100000"/>
              </a:lnSpc>
            </a:pPr>
            <a:endParaRPr lang="en-US" dirty="0"/>
          </a:p>
          <a:p>
            <a:pPr lvl="1">
              <a:lnSpc>
                <a:spcPct val="100000"/>
              </a:lnSpc>
            </a:pPr>
            <a:endParaRPr lang="en-US" dirty="0"/>
          </a:p>
          <a:p>
            <a:pPr lvl="1">
              <a:lnSpc>
                <a:spcPct val="100000"/>
              </a:lnSpc>
            </a:pPr>
            <a:endParaRPr lang="en-US" dirty="0"/>
          </a:p>
          <a:p>
            <a:pPr lvl="1">
              <a:lnSpc>
                <a:spcPct val="100000"/>
              </a:lnSpc>
            </a:pPr>
            <a:endParaRPr lang="en-US" dirty="0"/>
          </a:p>
        </p:txBody>
      </p:sp>
    </p:spTree>
    <p:extLst>
      <p:ext uri="{BB962C8B-B14F-4D97-AF65-F5344CB8AC3E}">
        <p14:creationId xmlns:p14="http://schemas.microsoft.com/office/powerpoint/2010/main" val="709032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E00C8-D135-46DD-8607-8785EEBEC2C7}"/>
              </a:ext>
            </a:extLst>
          </p:cNvPr>
          <p:cNvSpPr>
            <a:spLocks noGrp="1"/>
          </p:cNvSpPr>
          <p:nvPr>
            <p:ph type="title"/>
          </p:nvPr>
        </p:nvSpPr>
        <p:spPr>
          <a:xfrm>
            <a:off x="1141413" y="618518"/>
            <a:ext cx="9905998" cy="961707"/>
          </a:xfrm>
        </p:spPr>
        <p:txBody>
          <a:bodyPr>
            <a:normAutofit fontScale="90000"/>
          </a:bodyPr>
          <a:lstStyle/>
          <a:p>
            <a:pPr algn="ctr"/>
            <a:r>
              <a:rPr lang="en-US" dirty="0"/>
              <a:t>An example from </a:t>
            </a:r>
            <a:r>
              <a:rPr lang="en-US" dirty="0" err="1"/>
              <a:t>fY</a:t>
            </a:r>
            <a:r>
              <a:rPr lang="en-US" dirty="0"/>
              <a:t> 2018-19 fund 15 Project </a:t>
            </a:r>
            <a:br>
              <a:rPr lang="en-US" dirty="0"/>
            </a:br>
            <a:r>
              <a:rPr lang="en-US" dirty="0"/>
              <a:t>reporter code summary</a:t>
            </a:r>
          </a:p>
        </p:txBody>
      </p:sp>
      <p:pic>
        <p:nvPicPr>
          <p:cNvPr id="4" name="Content Placeholder 3">
            <a:extLst>
              <a:ext uri="{FF2B5EF4-FFF2-40B4-BE49-F238E27FC236}">
                <a16:creationId xmlns:a16="http://schemas.microsoft.com/office/drawing/2014/main" id="{35253697-03AA-45EF-8039-81DFF9AD8018}"/>
              </a:ext>
            </a:extLst>
          </p:cNvPr>
          <p:cNvPicPr>
            <a:picLocks noGrp="1" noChangeAspect="1"/>
          </p:cNvPicPr>
          <p:nvPr>
            <p:ph idx="1"/>
          </p:nvPr>
        </p:nvPicPr>
        <p:blipFill>
          <a:blip r:embed="rId2"/>
          <a:stretch>
            <a:fillRect/>
          </a:stretch>
        </p:blipFill>
        <p:spPr>
          <a:xfrm>
            <a:off x="759905" y="2079628"/>
            <a:ext cx="10784434" cy="4045963"/>
          </a:xfrm>
          <a:prstGeom prst="rect">
            <a:avLst/>
          </a:prstGeom>
        </p:spPr>
      </p:pic>
    </p:spTree>
    <p:extLst>
      <p:ext uri="{BB962C8B-B14F-4D97-AF65-F5344CB8AC3E}">
        <p14:creationId xmlns:p14="http://schemas.microsoft.com/office/powerpoint/2010/main" val="702026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7319A-2A14-4634-9255-132DCF05ACD1}"/>
              </a:ext>
            </a:extLst>
          </p:cNvPr>
          <p:cNvSpPr>
            <a:spLocks noGrp="1"/>
          </p:cNvSpPr>
          <p:nvPr>
            <p:ph type="title"/>
          </p:nvPr>
        </p:nvSpPr>
        <p:spPr>
          <a:xfrm>
            <a:off x="1141413" y="618518"/>
            <a:ext cx="9905998" cy="464558"/>
          </a:xfrm>
        </p:spPr>
        <p:txBody>
          <a:bodyPr>
            <a:normAutofit fontScale="90000"/>
          </a:bodyPr>
          <a:lstStyle/>
          <a:p>
            <a:pPr algn="ctr"/>
            <a:r>
              <a:rPr lang="en-US" dirty="0"/>
              <a:t>Clearing out old encumbrances</a:t>
            </a:r>
          </a:p>
        </p:txBody>
      </p:sp>
      <p:sp>
        <p:nvSpPr>
          <p:cNvPr id="3" name="Content Placeholder 2">
            <a:extLst>
              <a:ext uri="{FF2B5EF4-FFF2-40B4-BE49-F238E27FC236}">
                <a16:creationId xmlns:a16="http://schemas.microsoft.com/office/drawing/2014/main" id="{06E962E8-D6CF-432F-B38C-532A013BC23C}"/>
              </a:ext>
            </a:extLst>
          </p:cNvPr>
          <p:cNvSpPr>
            <a:spLocks noGrp="1"/>
          </p:cNvSpPr>
          <p:nvPr>
            <p:ph idx="1"/>
          </p:nvPr>
        </p:nvSpPr>
        <p:spPr>
          <a:xfrm>
            <a:off x="1141412" y="1083075"/>
            <a:ext cx="9905999" cy="5156407"/>
          </a:xfrm>
        </p:spPr>
        <p:txBody>
          <a:bodyPr/>
          <a:lstStyle/>
          <a:p>
            <a:pPr>
              <a:lnSpc>
                <a:spcPct val="100000"/>
              </a:lnSpc>
            </a:pPr>
            <a:r>
              <a:rPr lang="en-US" dirty="0"/>
              <a:t>Unpaid or underpaid encumbrances from a prior year need to be removed from your accounting system.</a:t>
            </a:r>
          </a:p>
          <a:p>
            <a:pPr>
              <a:lnSpc>
                <a:spcPct val="100000"/>
              </a:lnSpc>
            </a:pPr>
            <a:r>
              <a:rPr lang="en-US" dirty="0"/>
              <a:t>The next slide shows an example of a district that had 2 outstanding encumbrances that were entered in June of 2019.</a:t>
            </a:r>
          </a:p>
          <a:p>
            <a:pPr>
              <a:lnSpc>
                <a:spcPct val="100000"/>
              </a:lnSpc>
            </a:pPr>
            <a:r>
              <a:rPr lang="en-US" dirty="0"/>
              <a:t>Check your school accounting manual for procedures, your software may do the accounting for you automatically, if not, call your software vendor or your mentor for JV procedures.</a:t>
            </a:r>
            <a:endParaRPr lang="en-US" dirty="0">
              <a:sym typeface="Wingdings" panose="05000000000000000000" pitchFamily="2" charset="2"/>
            </a:endParaRPr>
          </a:p>
          <a:p>
            <a:pPr>
              <a:lnSpc>
                <a:spcPct val="100000"/>
              </a:lnSpc>
            </a:pPr>
            <a:r>
              <a:rPr lang="en-US" dirty="0">
                <a:sym typeface="Wingdings" panose="05000000000000000000" pitchFamily="2" charset="2"/>
              </a:rPr>
              <a:t>Chose the proper revenue code for the adjusting entry:</a:t>
            </a:r>
          </a:p>
          <a:p>
            <a:pPr lvl="1">
              <a:lnSpc>
                <a:spcPct val="100000"/>
              </a:lnSpc>
            </a:pPr>
            <a:r>
              <a:rPr lang="en-US" dirty="0">
                <a:sym typeface="Wingdings" panose="05000000000000000000" pitchFamily="2" charset="2"/>
              </a:rPr>
              <a:t>1900 (Miscellaneous Revenue) for amounts that are not considered “material”</a:t>
            </a:r>
          </a:p>
          <a:p>
            <a:pPr lvl="1">
              <a:lnSpc>
                <a:spcPct val="100000"/>
              </a:lnSpc>
            </a:pPr>
            <a:r>
              <a:rPr lang="en-US" dirty="0">
                <a:sym typeface="Wingdings" panose="05000000000000000000" pitchFamily="2" charset="2"/>
              </a:rPr>
              <a:t>6100 (Material Prior Period Revenue Adjustments) for amounts that are considered “material”.</a:t>
            </a:r>
          </a:p>
          <a:p>
            <a:pPr lvl="1">
              <a:lnSpc>
                <a:spcPct val="100000"/>
              </a:lnSpc>
            </a:pPr>
            <a:r>
              <a:rPr lang="en-US" dirty="0">
                <a:sym typeface="Wingdings" panose="05000000000000000000" pitchFamily="2" charset="2"/>
              </a:rPr>
              <a:t>Call your auditor for materiality amounts.</a:t>
            </a:r>
            <a:endParaRPr lang="en-US" dirty="0"/>
          </a:p>
          <a:p>
            <a:pPr>
              <a:lnSpc>
                <a:spcPct val="100000"/>
              </a:lnSpc>
            </a:pPr>
            <a:endParaRPr lang="en-US" dirty="0"/>
          </a:p>
        </p:txBody>
      </p:sp>
    </p:spTree>
    <p:extLst>
      <p:ext uri="{BB962C8B-B14F-4D97-AF65-F5344CB8AC3E}">
        <p14:creationId xmlns:p14="http://schemas.microsoft.com/office/powerpoint/2010/main" val="2547010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7B395D-F2C6-4386-A690-27D71D5056EB}"/>
              </a:ext>
            </a:extLst>
          </p:cNvPr>
          <p:cNvPicPr>
            <a:picLocks noChangeAspect="1"/>
          </p:cNvPicPr>
          <p:nvPr/>
        </p:nvPicPr>
        <p:blipFill>
          <a:blip r:embed="rId2"/>
          <a:stretch>
            <a:fillRect/>
          </a:stretch>
        </p:blipFill>
        <p:spPr>
          <a:xfrm>
            <a:off x="1425654" y="662609"/>
            <a:ext cx="9240015" cy="5473148"/>
          </a:xfrm>
          <a:prstGeom prst="rect">
            <a:avLst/>
          </a:prstGeom>
        </p:spPr>
      </p:pic>
    </p:spTree>
    <p:extLst>
      <p:ext uri="{BB962C8B-B14F-4D97-AF65-F5344CB8AC3E}">
        <p14:creationId xmlns:p14="http://schemas.microsoft.com/office/powerpoint/2010/main" val="2059286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0FCF8-D54F-4841-BDC2-C66A5BE4F058}"/>
              </a:ext>
            </a:extLst>
          </p:cNvPr>
          <p:cNvSpPr>
            <a:spLocks noGrp="1"/>
          </p:cNvSpPr>
          <p:nvPr>
            <p:ph type="title"/>
          </p:nvPr>
        </p:nvSpPr>
        <p:spPr>
          <a:xfrm>
            <a:off x="1141413" y="618518"/>
            <a:ext cx="9905998" cy="926197"/>
          </a:xfrm>
        </p:spPr>
        <p:txBody>
          <a:bodyPr>
            <a:normAutofit fontScale="90000"/>
          </a:bodyPr>
          <a:lstStyle/>
          <a:p>
            <a:pPr algn="ctr"/>
            <a:r>
              <a:rPr lang="en-US" dirty="0"/>
              <a:t>THE OPI HAS POSTED THE TFS INSTRUCTIONS ON THEIR WEBSITE</a:t>
            </a:r>
          </a:p>
        </p:txBody>
      </p:sp>
      <p:sp>
        <p:nvSpPr>
          <p:cNvPr id="3" name="Content Placeholder 2">
            <a:extLst>
              <a:ext uri="{FF2B5EF4-FFF2-40B4-BE49-F238E27FC236}">
                <a16:creationId xmlns:a16="http://schemas.microsoft.com/office/drawing/2014/main" id="{AC6EB62C-1D47-40B4-BC09-FE1C8708138C}"/>
              </a:ext>
            </a:extLst>
          </p:cNvPr>
          <p:cNvSpPr>
            <a:spLocks noGrp="1"/>
          </p:cNvSpPr>
          <p:nvPr>
            <p:ph idx="1"/>
          </p:nvPr>
        </p:nvSpPr>
        <p:spPr>
          <a:xfrm>
            <a:off x="1141412" y="1482571"/>
            <a:ext cx="9905999" cy="4308630"/>
          </a:xfrm>
        </p:spPr>
        <p:txBody>
          <a:bodyPr/>
          <a:lstStyle/>
          <a:p>
            <a:r>
              <a:rPr lang="en-US" dirty="0"/>
              <a:t>Leadership/Finance/Accounting/Guidance and Manuals</a:t>
            </a:r>
          </a:p>
          <a:p>
            <a:endParaRPr lang="en-US" dirty="0"/>
          </a:p>
        </p:txBody>
      </p:sp>
      <p:pic>
        <p:nvPicPr>
          <p:cNvPr id="4" name="Picture 3">
            <a:extLst>
              <a:ext uri="{FF2B5EF4-FFF2-40B4-BE49-F238E27FC236}">
                <a16:creationId xmlns:a16="http://schemas.microsoft.com/office/drawing/2014/main" id="{5AA236B6-3E6A-4757-9714-3E1D48957231}"/>
              </a:ext>
            </a:extLst>
          </p:cNvPr>
          <p:cNvPicPr>
            <a:picLocks noChangeAspect="1"/>
          </p:cNvPicPr>
          <p:nvPr/>
        </p:nvPicPr>
        <p:blipFill>
          <a:blip r:embed="rId2"/>
          <a:stretch>
            <a:fillRect/>
          </a:stretch>
        </p:blipFill>
        <p:spPr>
          <a:xfrm>
            <a:off x="3008043" y="2048874"/>
            <a:ext cx="6577971" cy="4076718"/>
          </a:xfrm>
          <a:prstGeom prst="rect">
            <a:avLst/>
          </a:prstGeom>
        </p:spPr>
      </p:pic>
    </p:spTree>
    <p:extLst>
      <p:ext uri="{BB962C8B-B14F-4D97-AF65-F5344CB8AC3E}">
        <p14:creationId xmlns:p14="http://schemas.microsoft.com/office/powerpoint/2010/main" val="3800363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63950-C476-4D8B-BD9D-7E8190AB9EBD}"/>
              </a:ext>
            </a:extLst>
          </p:cNvPr>
          <p:cNvSpPr>
            <a:spLocks noGrp="1"/>
          </p:cNvSpPr>
          <p:nvPr>
            <p:ph type="title"/>
          </p:nvPr>
        </p:nvSpPr>
        <p:spPr>
          <a:xfrm>
            <a:off x="1134329" y="763480"/>
            <a:ext cx="9689344" cy="937694"/>
          </a:xfrm>
        </p:spPr>
        <p:txBody>
          <a:bodyPr>
            <a:normAutofit fontScale="90000"/>
          </a:bodyPr>
          <a:lstStyle/>
          <a:p>
            <a:pPr algn="ctr"/>
            <a:r>
              <a:rPr lang="en-US" dirty="0"/>
              <a:t>Calculating and posting Taxes Receivable</a:t>
            </a:r>
            <a:br>
              <a:rPr lang="en-US" dirty="0"/>
            </a:br>
            <a:endParaRPr lang="en-US" dirty="0"/>
          </a:p>
        </p:txBody>
      </p:sp>
      <p:sp>
        <p:nvSpPr>
          <p:cNvPr id="3" name="Content Placeholder 2">
            <a:extLst>
              <a:ext uri="{FF2B5EF4-FFF2-40B4-BE49-F238E27FC236}">
                <a16:creationId xmlns:a16="http://schemas.microsoft.com/office/drawing/2014/main" id="{4982FB67-B827-42FE-9B47-32258F66A56C}"/>
              </a:ext>
            </a:extLst>
          </p:cNvPr>
          <p:cNvSpPr>
            <a:spLocks noGrp="1"/>
          </p:cNvSpPr>
          <p:nvPr>
            <p:ph idx="1"/>
          </p:nvPr>
        </p:nvSpPr>
        <p:spPr>
          <a:xfrm>
            <a:off x="1026002" y="1701174"/>
            <a:ext cx="9905999" cy="4095945"/>
          </a:xfrm>
        </p:spPr>
        <p:txBody>
          <a:bodyPr/>
          <a:lstStyle/>
          <a:p>
            <a:pPr>
              <a:lnSpc>
                <a:spcPct val="100000"/>
              </a:lnSpc>
            </a:pPr>
            <a:r>
              <a:rPr lang="en-US" dirty="0"/>
              <a:t>Every month your county Treasurer reports taxes receivable and protested taxes.  (See next two slides)</a:t>
            </a:r>
          </a:p>
          <a:p>
            <a:r>
              <a:rPr lang="en-US" dirty="0"/>
              <a:t>When you receive the June report, add all the taxes receivable.  </a:t>
            </a:r>
          </a:p>
          <a:p>
            <a:pPr>
              <a:lnSpc>
                <a:spcPct val="100000"/>
              </a:lnSpc>
            </a:pPr>
            <a:r>
              <a:rPr lang="en-US" dirty="0"/>
              <a:t>This county report has the taxes receivable, (labeled as “deferred) totaled by type on the 2</a:t>
            </a:r>
            <a:r>
              <a:rPr lang="en-US" baseline="30000" dirty="0"/>
              <a:t>nd</a:t>
            </a:r>
            <a:r>
              <a:rPr lang="en-US" dirty="0"/>
              <a:t> page.  This district can just add those 3 numbers to get total taxes receivable…..in this case $24,799.63 which is also the total of all the individual entries on the 2 pages.   Other county reports might not have that recap.</a:t>
            </a:r>
          </a:p>
          <a:p>
            <a:pPr>
              <a:lnSpc>
                <a:spcPct val="100000"/>
              </a:lnSpc>
            </a:pPr>
            <a:r>
              <a:rPr lang="en-US" dirty="0"/>
              <a:t>This district does not show any protested taxes, it did last year.</a:t>
            </a:r>
          </a:p>
          <a:p>
            <a:pPr marL="0" indent="0">
              <a:lnSpc>
                <a:spcPct val="100000"/>
              </a:lnSpc>
              <a:buNone/>
            </a:pPr>
            <a:endParaRPr lang="en-US" dirty="0"/>
          </a:p>
        </p:txBody>
      </p:sp>
    </p:spTree>
    <p:extLst>
      <p:ext uri="{BB962C8B-B14F-4D97-AF65-F5344CB8AC3E}">
        <p14:creationId xmlns:p14="http://schemas.microsoft.com/office/powerpoint/2010/main" val="3252477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B81DB2-BB08-4151-A7A0-61698EFA0E0B}"/>
              </a:ext>
            </a:extLst>
          </p:cNvPr>
          <p:cNvPicPr>
            <a:picLocks noChangeAspect="1"/>
          </p:cNvPicPr>
          <p:nvPr/>
        </p:nvPicPr>
        <p:blipFill>
          <a:blip r:embed="rId2"/>
          <a:stretch>
            <a:fillRect/>
          </a:stretch>
        </p:blipFill>
        <p:spPr>
          <a:xfrm>
            <a:off x="2609576" y="0"/>
            <a:ext cx="6972847" cy="6858000"/>
          </a:xfrm>
          <a:prstGeom prst="rect">
            <a:avLst/>
          </a:prstGeom>
        </p:spPr>
      </p:pic>
    </p:spTree>
    <p:extLst>
      <p:ext uri="{BB962C8B-B14F-4D97-AF65-F5344CB8AC3E}">
        <p14:creationId xmlns:p14="http://schemas.microsoft.com/office/powerpoint/2010/main" val="3159909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47FD37-BA59-446D-830D-6C2AC1195825}"/>
              </a:ext>
            </a:extLst>
          </p:cNvPr>
          <p:cNvPicPr>
            <a:picLocks noChangeAspect="1"/>
          </p:cNvPicPr>
          <p:nvPr/>
        </p:nvPicPr>
        <p:blipFill>
          <a:blip r:embed="rId2"/>
          <a:stretch>
            <a:fillRect/>
          </a:stretch>
        </p:blipFill>
        <p:spPr>
          <a:xfrm>
            <a:off x="2023494" y="1380839"/>
            <a:ext cx="8145012" cy="4096322"/>
          </a:xfrm>
          <a:prstGeom prst="rect">
            <a:avLst/>
          </a:prstGeom>
        </p:spPr>
      </p:pic>
    </p:spTree>
    <p:extLst>
      <p:ext uri="{BB962C8B-B14F-4D97-AF65-F5344CB8AC3E}">
        <p14:creationId xmlns:p14="http://schemas.microsoft.com/office/powerpoint/2010/main" val="4110650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C92720-C2DF-46AE-8C93-0FD1C68A8A08}"/>
              </a:ext>
            </a:extLst>
          </p:cNvPr>
          <p:cNvPicPr>
            <a:picLocks noChangeAspect="1"/>
          </p:cNvPicPr>
          <p:nvPr/>
        </p:nvPicPr>
        <p:blipFill>
          <a:blip r:embed="rId2"/>
          <a:stretch>
            <a:fillRect/>
          </a:stretch>
        </p:blipFill>
        <p:spPr>
          <a:xfrm>
            <a:off x="2398746" y="142000"/>
            <a:ext cx="7220088" cy="6388829"/>
          </a:xfrm>
          <a:prstGeom prst="rect">
            <a:avLst/>
          </a:prstGeom>
        </p:spPr>
      </p:pic>
      <p:sp>
        <p:nvSpPr>
          <p:cNvPr id="5" name="Equals 4">
            <a:extLst>
              <a:ext uri="{FF2B5EF4-FFF2-40B4-BE49-F238E27FC236}">
                <a16:creationId xmlns:a16="http://schemas.microsoft.com/office/drawing/2014/main" id="{19E6705C-CBAB-4A88-872E-0C0B13328686}"/>
              </a:ext>
            </a:extLst>
          </p:cNvPr>
          <p:cNvSpPr/>
          <p:nvPr/>
        </p:nvSpPr>
        <p:spPr>
          <a:xfrm>
            <a:off x="5676823" y="4861422"/>
            <a:ext cx="402319" cy="32297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Plus Sign 5">
            <a:extLst>
              <a:ext uri="{FF2B5EF4-FFF2-40B4-BE49-F238E27FC236}">
                <a16:creationId xmlns:a16="http://schemas.microsoft.com/office/drawing/2014/main" id="{630A08CA-127F-44E9-8A22-1DDBDA93870E}"/>
              </a:ext>
            </a:extLst>
          </p:cNvPr>
          <p:cNvSpPr/>
          <p:nvPr/>
        </p:nvSpPr>
        <p:spPr>
          <a:xfrm>
            <a:off x="5648594" y="1565941"/>
            <a:ext cx="274214" cy="22091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lus Sign 6">
            <a:extLst>
              <a:ext uri="{FF2B5EF4-FFF2-40B4-BE49-F238E27FC236}">
                <a16:creationId xmlns:a16="http://schemas.microsoft.com/office/drawing/2014/main" id="{639CD412-DC02-48F4-96C5-AAF48E984EA7}"/>
              </a:ext>
            </a:extLst>
          </p:cNvPr>
          <p:cNvSpPr/>
          <p:nvPr/>
        </p:nvSpPr>
        <p:spPr>
          <a:xfrm>
            <a:off x="5679090" y="1775668"/>
            <a:ext cx="213222" cy="22091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7799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C86A-BF02-4A90-BB22-DCC3725DB6C3}"/>
              </a:ext>
            </a:extLst>
          </p:cNvPr>
          <p:cNvSpPr>
            <a:spLocks noGrp="1"/>
          </p:cNvSpPr>
          <p:nvPr>
            <p:ph type="title"/>
          </p:nvPr>
        </p:nvSpPr>
        <p:spPr/>
        <p:txBody>
          <a:bodyPr>
            <a:normAutofit/>
          </a:bodyPr>
          <a:lstStyle/>
          <a:p>
            <a:pPr algn="ctr"/>
            <a:r>
              <a:rPr lang="en-US" sz="2800" dirty="0">
                <a:latin typeface="Arial Black" panose="020B0A04020102020204" pitchFamily="34" charset="0"/>
              </a:rPr>
              <a:t>Compensated Absences fund transfer needed/wanted?</a:t>
            </a:r>
          </a:p>
        </p:txBody>
      </p:sp>
      <p:sp>
        <p:nvSpPr>
          <p:cNvPr id="3" name="Content Placeholder 2">
            <a:extLst>
              <a:ext uri="{FF2B5EF4-FFF2-40B4-BE49-F238E27FC236}">
                <a16:creationId xmlns:a16="http://schemas.microsoft.com/office/drawing/2014/main" id="{124F1F1A-EF21-4264-969E-583BF692DF9A}"/>
              </a:ext>
            </a:extLst>
          </p:cNvPr>
          <p:cNvSpPr>
            <a:spLocks noGrp="1"/>
          </p:cNvSpPr>
          <p:nvPr>
            <p:ph idx="1"/>
          </p:nvPr>
        </p:nvSpPr>
        <p:spPr>
          <a:xfrm>
            <a:off x="1141412" y="1753299"/>
            <a:ext cx="10096431" cy="4723002"/>
          </a:xfrm>
        </p:spPr>
        <p:txBody>
          <a:bodyPr>
            <a:normAutofit fontScale="92500" lnSpcReduction="10000"/>
          </a:bodyPr>
          <a:lstStyle/>
          <a:p>
            <a:r>
              <a:rPr lang="en-US" sz="1600" b="1" dirty="0"/>
              <a:t>20-9-512, MCA. Compensated absence liability fund.</a:t>
            </a:r>
          </a:p>
          <a:p>
            <a:r>
              <a:rPr lang="en-US" sz="1600" dirty="0"/>
              <a:t>(1) The trustees of a school district may establish a compensated absence liability fund for the purpose of paying: (a) any accumulated amount of sick leave that a nonteaching or administrative school district employee is entitled to upon termination of employment with the district in accordance with the provisions of 2-18-618; and (b) any accumulated amount of vacation leave that a nonteaching or administrative school district employee is entitled to upon termination of employment with the district. </a:t>
            </a:r>
          </a:p>
          <a:p>
            <a:r>
              <a:rPr lang="en-US" sz="1600" dirty="0"/>
              <a:t>(2) The compensated absence liability fund may be used only for the stated purpose of this section.  </a:t>
            </a:r>
          </a:p>
          <a:p>
            <a:r>
              <a:rPr lang="en-US" sz="1600" dirty="0"/>
              <a:t>(3) The trustees may transfer money from the general fund, within the adopted budget, to establish and maintain the compensated absence liability fund.  </a:t>
            </a:r>
          </a:p>
          <a:p>
            <a:r>
              <a:rPr lang="en-US" sz="1600" dirty="0"/>
              <a:t>(4) The maximum amount in a reserve fund established under the provisions of subsections (1) and (3) may not exceed 30% of: (a) the total school district liability for accumulated sick leave of nonteaching and administrative school district employees on June 30 of the current school fiscal year; and (b) the total school district liability for accumulated vacation leave of nonteaching and administrative school district employees on June 30 of the current school fiscal year.  </a:t>
            </a:r>
          </a:p>
          <a:p>
            <a:r>
              <a:rPr lang="en-US" sz="1600" dirty="0"/>
              <a:t>(5) For the purposes of this section, "administrative school district employee" means a school district employee who is employed in an administrative position and who accrues vacation leave as part of the employee's contract with the school district. </a:t>
            </a:r>
          </a:p>
        </p:txBody>
      </p:sp>
    </p:spTree>
    <p:extLst>
      <p:ext uri="{BB962C8B-B14F-4D97-AF65-F5344CB8AC3E}">
        <p14:creationId xmlns:p14="http://schemas.microsoft.com/office/powerpoint/2010/main" val="1237531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6CE87D-C6E8-4DCC-AB5D-8C8E73D080D9}"/>
              </a:ext>
            </a:extLst>
          </p:cNvPr>
          <p:cNvPicPr>
            <a:picLocks noChangeAspect="1"/>
          </p:cNvPicPr>
          <p:nvPr/>
        </p:nvPicPr>
        <p:blipFill>
          <a:blip r:embed="rId2"/>
          <a:stretch>
            <a:fillRect/>
          </a:stretch>
        </p:blipFill>
        <p:spPr>
          <a:xfrm>
            <a:off x="688075" y="216045"/>
            <a:ext cx="10628674" cy="5924695"/>
          </a:xfrm>
          <a:prstGeom prst="rect">
            <a:avLst/>
          </a:prstGeom>
        </p:spPr>
      </p:pic>
      <p:cxnSp>
        <p:nvCxnSpPr>
          <p:cNvPr id="4" name="Straight Arrow Connector 3">
            <a:extLst>
              <a:ext uri="{FF2B5EF4-FFF2-40B4-BE49-F238E27FC236}">
                <a16:creationId xmlns:a16="http://schemas.microsoft.com/office/drawing/2014/main" id="{622AC4E8-F334-48FD-97FA-D6BCB522EB7A}"/>
              </a:ext>
            </a:extLst>
          </p:cNvPr>
          <p:cNvCxnSpPr>
            <a:cxnSpLocks/>
          </p:cNvCxnSpPr>
          <p:nvPr/>
        </p:nvCxnSpPr>
        <p:spPr>
          <a:xfrm flipH="1">
            <a:off x="8758106" y="1526796"/>
            <a:ext cx="872457" cy="604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394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CB7936-8FE0-426B-AA69-FB95D0210848}"/>
              </a:ext>
            </a:extLst>
          </p:cNvPr>
          <p:cNvPicPr>
            <a:picLocks noChangeAspect="1"/>
          </p:cNvPicPr>
          <p:nvPr/>
        </p:nvPicPr>
        <p:blipFill>
          <a:blip r:embed="rId2"/>
          <a:stretch>
            <a:fillRect/>
          </a:stretch>
        </p:blipFill>
        <p:spPr>
          <a:xfrm>
            <a:off x="1096635" y="163776"/>
            <a:ext cx="9758719" cy="6431248"/>
          </a:xfrm>
          <a:prstGeom prst="rect">
            <a:avLst/>
          </a:prstGeom>
          <a:ln>
            <a:solidFill>
              <a:srgbClr val="FF0000"/>
            </a:solidFill>
          </a:ln>
        </p:spPr>
      </p:pic>
      <p:cxnSp>
        <p:nvCxnSpPr>
          <p:cNvPr id="4" name="Straight Arrow Connector 3">
            <a:extLst>
              <a:ext uri="{FF2B5EF4-FFF2-40B4-BE49-F238E27FC236}">
                <a16:creationId xmlns:a16="http://schemas.microsoft.com/office/drawing/2014/main" id="{429A3A63-B43D-437E-87F4-D0F6871B492E}"/>
              </a:ext>
            </a:extLst>
          </p:cNvPr>
          <p:cNvCxnSpPr>
            <a:cxnSpLocks/>
          </p:cNvCxnSpPr>
          <p:nvPr/>
        </p:nvCxnSpPr>
        <p:spPr>
          <a:xfrm flipH="1">
            <a:off x="7298422" y="2726422"/>
            <a:ext cx="1828800" cy="1577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244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01584-26ED-43BE-B134-C7FA16F02CD2}"/>
              </a:ext>
            </a:extLst>
          </p:cNvPr>
          <p:cNvSpPr>
            <a:spLocks noGrp="1"/>
          </p:cNvSpPr>
          <p:nvPr>
            <p:ph type="title"/>
          </p:nvPr>
        </p:nvSpPr>
        <p:spPr>
          <a:xfrm>
            <a:off x="1141413" y="618518"/>
            <a:ext cx="9905998" cy="448281"/>
          </a:xfrm>
        </p:spPr>
        <p:txBody>
          <a:bodyPr>
            <a:normAutofit fontScale="90000"/>
          </a:bodyPr>
          <a:lstStyle/>
          <a:p>
            <a:r>
              <a:rPr lang="en-US" dirty="0"/>
              <a:t>Rental fund transfer to the general fund	</a:t>
            </a:r>
          </a:p>
        </p:txBody>
      </p:sp>
      <p:sp>
        <p:nvSpPr>
          <p:cNvPr id="3" name="Content Placeholder 2">
            <a:extLst>
              <a:ext uri="{FF2B5EF4-FFF2-40B4-BE49-F238E27FC236}">
                <a16:creationId xmlns:a16="http://schemas.microsoft.com/office/drawing/2014/main" id="{09D9E507-C245-4DA8-BC3C-7745A1D3761F}"/>
              </a:ext>
            </a:extLst>
          </p:cNvPr>
          <p:cNvSpPr>
            <a:spLocks noGrp="1"/>
          </p:cNvSpPr>
          <p:nvPr>
            <p:ph idx="1"/>
          </p:nvPr>
        </p:nvSpPr>
        <p:spPr>
          <a:xfrm>
            <a:off x="1141413" y="1749409"/>
            <a:ext cx="9905999" cy="4009938"/>
          </a:xfrm>
        </p:spPr>
        <p:txBody>
          <a:bodyPr>
            <a:normAutofit/>
          </a:bodyPr>
          <a:lstStyle/>
          <a:p>
            <a:pPr>
              <a:lnSpc>
                <a:spcPct val="110000"/>
              </a:lnSpc>
            </a:pPr>
            <a:r>
              <a:rPr lang="en-US" dirty="0"/>
              <a:t>June 30 Fund Limits for Lease-Rental fund</a:t>
            </a:r>
          </a:p>
          <a:p>
            <a:pPr lvl="1">
              <a:lnSpc>
                <a:spcPct val="110000"/>
              </a:lnSpc>
            </a:pPr>
            <a:r>
              <a:rPr lang="en-US" dirty="0"/>
              <a:t>K-8 districts $10,000</a:t>
            </a:r>
          </a:p>
          <a:p>
            <a:pPr lvl="1">
              <a:lnSpc>
                <a:spcPct val="110000"/>
              </a:lnSpc>
            </a:pPr>
            <a:r>
              <a:rPr lang="en-US" dirty="0"/>
              <a:t>9-12 districts $10,000</a:t>
            </a:r>
          </a:p>
          <a:p>
            <a:pPr lvl="1">
              <a:lnSpc>
                <a:spcPct val="110000"/>
              </a:lnSpc>
            </a:pPr>
            <a:r>
              <a:rPr lang="en-US" dirty="0"/>
              <a:t>K-12 districts $20,000</a:t>
            </a:r>
          </a:p>
          <a:p>
            <a:pPr>
              <a:lnSpc>
                <a:spcPct val="110000"/>
              </a:lnSpc>
            </a:pPr>
            <a:r>
              <a:rPr lang="en-US" dirty="0"/>
              <a:t>Any excess funds must be transferred to the General Fund</a:t>
            </a:r>
          </a:p>
          <a:p>
            <a:pPr marL="0" indent="0">
              <a:lnSpc>
                <a:spcPct val="100000"/>
              </a:lnSpc>
              <a:buNone/>
            </a:pPr>
            <a:endParaRPr lang="en-US" dirty="0"/>
          </a:p>
        </p:txBody>
      </p:sp>
    </p:spTree>
    <p:extLst>
      <p:ext uri="{BB962C8B-B14F-4D97-AF65-F5344CB8AC3E}">
        <p14:creationId xmlns:p14="http://schemas.microsoft.com/office/powerpoint/2010/main" val="48931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E21CC-97E8-4595-94AB-267CCF41B53E}"/>
              </a:ext>
            </a:extLst>
          </p:cNvPr>
          <p:cNvSpPr>
            <a:spLocks noGrp="1"/>
          </p:cNvSpPr>
          <p:nvPr>
            <p:ph type="title"/>
          </p:nvPr>
        </p:nvSpPr>
        <p:spPr>
          <a:xfrm>
            <a:off x="1141413" y="618518"/>
            <a:ext cx="9905998" cy="522385"/>
          </a:xfrm>
        </p:spPr>
        <p:txBody>
          <a:bodyPr>
            <a:normAutofit fontScale="90000"/>
          </a:bodyPr>
          <a:lstStyle/>
          <a:p>
            <a:pPr algn="ctr"/>
            <a:r>
              <a:rPr lang="en-US" dirty="0"/>
              <a:t>Coding the rental fund transfer</a:t>
            </a:r>
          </a:p>
        </p:txBody>
      </p:sp>
      <p:sp>
        <p:nvSpPr>
          <p:cNvPr id="3" name="Content Placeholder 2">
            <a:extLst>
              <a:ext uri="{FF2B5EF4-FFF2-40B4-BE49-F238E27FC236}">
                <a16:creationId xmlns:a16="http://schemas.microsoft.com/office/drawing/2014/main" id="{01443C5B-17D0-4F23-AC9C-A47B3066E8DD}"/>
              </a:ext>
            </a:extLst>
          </p:cNvPr>
          <p:cNvSpPr>
            <a:spLocks noGrp="1"/>
          </p:cNvSpPr>
          <p:nvPr>
            <p:ph idx="1"/>
          </p:nvPr>
        </p:nvSpPr>
        <p:spPr>
          <a:xfrm>
            <a:off x="1709531" y="1140902"/>
            <a:ext cx="8786192" cy="5246646"/>
          </a:xfrm>
        </p:spPr>
        <p:txBody>
          <a:bodyPr>
            <a:normAutofit/>
          </a:bodyPr>
          <a:lstStyle/>
          <a:p>
            <a:pPr marL="0" indent="0" algn="ctr">
              <a:lnSpc>
                <a:spcPct val="100000"/>
              </a:lnSpc>
              <a:buNone/>
            </a:pPr>
            <a:r>
              <a:rPr lang="en-US" sz="2800" dirty="0"/>
              <a:t>June entries</a:t>
            </a:r>
          </a:p>
          <a:p>
            <a:pPr marL="0" indent="0">
              <a:lnSpc>
                <a:spcPct val="100000"/>
              </a:lnSpc>
              <a:buNone/>
            </a:pPr>
            <a:r>
              <a:rPr lang="en-US" dirty="0"/>
              <a:t>Debit  X20-999-9999-971(Residual Equity Transfer Out)</a:t>
            </a:r>
          </a:p>
          <a:p>
            <a:pPr marL="457200" lvl="1" indent="0">
              <a:lnSpc>
                <a:spcPct val="100000"/>
              </a:lnSpc>
              <a:buNone/>
            </a:pPr>
            <a:r>
              <a:rPr lang="en-US" sz="2400" dirty="0"/>
              <a:t>Credit X20-606 (Due to other funds)</a:t>
            </a:r>
          </a:p>
          <a:p>
            <a:pPr marL="0" indent="0">
              <a:lnSpc>
                <a:spcPct val="100000"/>
              </a:lnSpc>
              <a:buNone/>
            </a:pPr>
            <a:r>
              <a:rPr lang="en-US" dirty="0"/>
              <a:t>Debit  X01-170  (Due from other funds)</a:t>
            </a:r>
          </a:p>
          <a:p>
            <a:pPr marL="457200" lvl="1" indent="0">
              <a:lnSpc>
                <a:spcPct val="100000"/>
              </a:lnSpc>
              <a:buNone/>
            </a:pPr>
            <a:r>
              <a:rPr lang="en-US" sz="2400" dirty="0"/>
              <a:t>Credit X01-9710  (Residual Equity Transfer In)</a:t>
            </a:r>
          </a:p>
          <a:p>
            <a:pPr marL="457200" lvl="1" indent="0">
              <a:lnSpc>
                <a:spcPct val="100000"/>
              </a:lnSpc>
              <a:buNone/>
            </a:pPr>
            <a:endParaRPr lang="en-US" sz="1200" dirty="0"/>
          </a:p>
          <a:p>
            <a:pPr marL="457200" lvl="1" indent="0" algn="ctr">
              <a:lnSpc>
                <a:spcPct val="100000"/>
              </a:lnSpc>
              <a:buNone/>
            </a:pPr>
            <a:r>
              <a:rPr lang="en-US" sz="2800" dirty="0"/>
              <a:t>July entries</a:t>
            </a:r>
          </a:p>
          <a:p>
            <a:pPr marL="0" indent="0">
              <a:lnSpc>
                <a:spcPct val="100000"/>
              </a:lnSpc>
              <a:buNone/>
            </a:pPr>
            <a:r>
              <a:rPr lang="en-US" dirty="0"/>
              <a:t>Debit  X20-606 (Due to other funds)</a:t>
            </a:r>
          </a:p>
          <a:p>
            <a:pPr marL="457200" lvl="1" indent="0">
              <a:lnSpc>
                <a:spcPct val="100000"/>
              </a:lnSpc>
              <a:buNone/>
            </a:pPr>
            <a:r>
              <a:rPr lang="en-US" sz="2400" dirty="0"/>
              <a:t>Credit X20-101  (Cash)</a:t>
            </a:r>
          </a:p>
          <a:p>
            <a:pPr marL="0" indent="0">
              <a:lnSpc>
                <a:spcPct val="100000"/>
              </a:lnSpc>
              <a:buNone/>
            </a:pPr>
            <a:r>
              <a:rPr lang="en-US" dirty="0"/>
              <a:t>Debit  X01-101  (Cash)</a:t>
            </a:r>
          </a:p>
          <a:p>
            <a:pPr marL="0" indent="0">
              <a:lnSpc>
                <a:spcPct val="100000"/>
              </a:lnSpc>
              <a:buNone/>
            </a:pPr>
            <a:r>
              <a:rPr lang="en-US" dirty="0"/>
              <a:t>       Credit X01-170  (Due from other funds)</a:t>
            </a:r>
          </a:p>
          <a:p>
            <a:endParaRPr lang="en-US" dirty="0"/>
          </a:p>
        </p:txBody>
      </p:sp>
    </p:spTree>
    <p:extLst>
      <p:ext uri="{BB962C8B-B14F-4D97-AF65-F5344CB8AC3E}">
        <p14:creationId xmlns:p14="http://schemas.microsoft.com/office/powerpoint/2010/main" val="3137397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ABF24-4C03-4360-B40F-FA4935204773}"/>
              </a:ext>
            </a:extLst>
          </p:cNvPr>
          <p:cNvSpPr>
            <a:spLocks noGrp="1"/>
          </p:cNvSpPr>
          <p:nvPr>
            <p:ph type="title"/>
          </p:nvPr>
        </p:nvSpPr>
        <p:spPr/>
        <p:txBody>
          <a:bodyPr/>
          <a:lstStyle/>
          <a:p>
            <a:pPr algn="ctr"/>
            <a:r>
              <a:rPr lang="en-US" dirty="0"/>
              <a:t>Special Education Reversion</a:t>
            </a:r>
          </a:p>
        </p:txBody>
      </p:sp>
      <p:sp>
        <p:nvSpPr>
          <p:cNvPr id="3" name="Content Placeholder 2">
            <a:extLst>
              <a:ext uri="{FF2B5EF4-FFF2-40B4-BE49-F238E27FC236}">
                <a16:creationId xmlns:a16="http://schemas.microsoft.com/office/drawing/2014/main" id="{0B9A3F99-E59D-41DB-9AFE-DC33A37422A2}"/>
              </a:ext>
            </a:extLst>
          </p:cNvPr>
          <p:cNvSpPr>
            <a:spLocks noGrp="1"/>
          </p:cNvSpPr>
          <p:nvPr>
            <p:ph idx="1"/>
          </p:nvPr>
        </p:nvSpPr>
        <p:spPr>
          <a:xfrm>
            <a:off x="1141412" y="1719743"/>
            <a:ext cx="9905999" cy="4190728"/>
          </a:xfrm>
        </p:spPr>
        <p:txBody>
          <a:bodyPr>
            <a:normAutofit/>
          </a:bodyPr>
          <a:lstStyle/>
          <a:p>
            <a:pPr>
              <a:lnSpc>
                <a:spcPct val="100000"/>
              </a:lnSpc>
            </a:pPr>
            <a:r>
              <a:rPr lang="en-US" dirty="0"/>
              <a:t>Make sure that all special education expenditures are coded with program code 280.</a:t>
            </a:r>
          </a:p>
          <a:p>
            <a:pPr>
              <a:lnSpc>
                <a:spcPct val="100000"/>
              </a:lnSpc>
            </a:pPr>
            <a:r>
              <a:rPr lang="en-US" dirty="0"/>
              <a:t>The TFS is checking to see if your district spent enough special education dollars to justify the amount the state sent you in your general fund.</a:t>
            </a:r>
          </a:p>
          <a:p>
            <a:pPr>
              <a:lnSpc>
                <a:spcPct val="100000"/>
              </a:lnSpc>
            </a:pPr>
            <a:r>
              <a:rPr lang="en-US" dirty="0"/>
              <a:t>If you didn’t spend enough on special education, the district will have to “revert” some state monies.  No money is sent back, the reversion amount is subtracted from your next year’s allocation.</a:t>
            </a:r>
          </a:p>
          <a:p>
            <a:pPr>
              <a:lnSpc>
                <a:spcPct val="100000"/>
              </a:lnSpc>
            </a:pPr>
            <a:r>
              <a:rPr lang="en-US" dirty="0"/>
              <a:t>Reversion usually only happens to K-8 districts who have all special education services provided by a co-op.</a:t>
            </a:r>
          </a:p>
          <a:p>
            <a:endParaRPr lang="en-US" dirty="0"/>
          </a:p>
        </p:txBody>
      </p:sp>
    </p:spTree>
    <p:extLst>
      <p:ext uri="{BB962C8B-B14F-4D97-AF65-F5344CB8AC3E}">
        <p14:creationId xmlns:p14="http://schemas.microsoft.com/office/powerpoint/2010/main" val="1427828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9B735F-E8E3-4BBD-9C59-C0A31D9DED42}"/>
              </a:ext>
            </a:extLst>
          </p:cNvPr>
          <p:cNvPicPr>
            <a:picLocks noChangeAspect="1"/>
          </p:cNvPicPr>
          <p:nvPr/>
        </p:nvPicPr>
        <p:blipFill>
          <a:blip r:embed="rId2"/>
          <a:stretch>
            <a:fillRect/>
          </a:stretch>
        </p:blipFill>
        <p:spPr>
          <a:xfrm>
            <a:off x="3950784" y="849406"/>
            <a:ext cx="4290432" cy="5159187"/>
          </a:xfrm>
          <a:prstGeom prst="rect">
            <a:avLst/>
          </a:prstGeom>
        </p:spPr>
      </p:pic>
    </p:spTree>
    <p:extLst>
      <p:ext uri="{BB962C8B-B14F-4D97-AF65-F5344CB8AC3E}">
        <p14:creationId xmlns:p14="http://schemas.microsoft.com/office/powerpoint/2010/main" val="3672335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7E7C6-61B4-4729-8472-2BDA496DE5B9}"/>
              </a:ext>
            </a:extLst>
          </p:cNvPr>
          <p:cNvSpPr>
            <a:spLocks noGrp="1"/>
          </p:cNvSpPr>
          <p:nvPr>
            <p:ph type="title"/>
          </p:nvPr>
        </p:nvSpPr>
        <p:spPr>
          <a:xfrm>
            <a:off x="1141413" y="618518"/>
            <a:ext cx="9905998" cy="388161"/>
          </a:xfrm>
        </p:spPr>
        <p:txBody>
          <a:bodyPr>
            <a:normAutofit fontScale="90000"/>
          </a:bodyPr>
          <a:lstStyle/>
          <a:p>
            <a:pPr algn="ctr"/>
            <a:r>
              <a:rPr lang="en-US" dirty="0"/>
              <a:t>Step 8: Detailed expenditure report	</a:t>
            </a:r>
          </a:p>
        </p:txBody>
      </p:sp>
      <p:sp>
        <p:nvSpPr>
          <p:cNvPr id="3" name="Content Placeholder 2">
            <a:extLst>
              <a:ext uri="{FF2B5EF4-FFF2-40B4-BE49-F238E27FC236}">
                <a16:creationId xmlns:a16="http://schemas.microsoft.com/office/drawing/2014/main" id="{CE6B14BF-17E9-4A9A-BD0B-2E7E18399E50}"/>
              </a:ext>
            </a:extLst>
          </p:cNvPr>
          <p:cNvSpPr>
            <a:spLocks noGrp="1"/>
          </p:cNvSpPr>
          <p:nvPr>
            <p:ph idx="1"/>
          </p:nvPr>
        </p:nvSpPr>
        <p:spPr>
          <a:xfrm>
            <a:off x="1141412" y="1006680"/>
            <a:ext cx="9905999" cy="4784522"/>
          </a:xfrm>
        </p:spPr>
        <p:txBody>
          <a:bodyPr>
            <a:normAutofit/>
          </a:bodyPr>
          <a:lstStyle/>
          <a:p>
            <a:pPr>
              <a:lnSpc>
                <a:spcPct val="100000"/>
              </a:lnSpc>
            </a:pPr>
            <a:r>
              <a:rPr lang="en-US" dirty="0"/>
              <a:t>Some expenditures need to be reported in more detailed fashion. </a:t>
            </a:r>
          </a:p>
          <a:p>
            <a:pPr>
              <a:lnSpc>
                <a:spcPct val="100000"/>
              </a:lnSpc>
            </a:pPr>
            <a:r>
              <a:rPr lang="en-US" dirty="0"/>
              <a:t>Run a “user defined report” or “query” for any line items you may have used.  </a:t>
            </a:r>
          </a:p>
          <a:p>
            <a:pPr>
              <a:lnSpc>
                <a:spcPct val="100000"/>
              </a:lnSpc>
            </a:pPr>
            <a:r>
              <a:rPr lang="en-US" dirty="0"/>
              <a:t>Teacher salaries are a big part of the report.</a:t>
            </a:r>
          </a:p>
          <a:p>
            <a:pPr lvl="1">
              <a:lnSpc>
                <a:spcPct val="100000"/>
              </a:lnSpc>
            </a:pPr>
            <a:r>
              <a:rPr lang="en-US" dirty="0"/>
              <a:t>Run a report asking for all object 112 expenditures.  (XX-XXX-1XXX-112)</a:t>
            </a:r>
          </a:p>
          <a:p>
            <a:pPr lvl="1">
              <a:lnSpc>
                <a:spcPct val="100000"/>
              </a:lnSpc>
            </a:pPr>
            <a:r>
              <a:rPr lang="en-US" dirty="0"/>
              <a:t>Run reports for the other 112 codes but filter them by the different program codes that might apply to your district  (program 280 and 39X are the most common)</a:t>
            </a:r>
          </a:p>
          <a:p>
            <a:pPr lvl="1">
              <a:lnSpc>
                <a:spcPct val="100000"/>
              </a:lnSpc>
            </a:pPr>
            <a:r>
              <a:rPr lang="en-US" dirty="0"/>
              <a:t>Enter those amounts on this report but subtract them from the first overall total,  the remainder is what you put on the line that asks for XX-XXX-1XXX-112.</a:t>
            </a:r>
          </a:p>
        </p:txBody>
      </p:sp>
      <p:pic>
        <p:nvPicPr>
          <p:cNvPr id="4" name="Picture 3">
            <a:extLst>
              <a:ext uri="{FF2B5EF4-FFF2-40B4-BE49-F238E27FC236}">
                <a16:creationId xmlns:a16="http://schemas.microsoft.com/office/drawing/2014/main" id="{D2B7DE1F-684C-4DA5-BBEC-EED3779AC487}"/>
              </a:ext>
            </a:extLst>
          </p:cNvPr>
          <p:cNvPicPr>
            <a:picLocks noChangeAspect="1"/>
          </p:cNvPicPr>
          <p:nvPr/>
        </p:nvPicPr>
        <p:blipFill>
          <a:blip r:embed="rId2"/>
          <a:stretch>
            <a:fillRect/>
          </a:stretch>
        </p:blipFill>
        <p:spPr>
          <a:xfrm>
            <a:off x="1216658" y="1946246"/>
            <a:ext cx="9755506" cy="4639111"/>
          </a:xfrm>
          <a:prstGeom prst="rect">
            <a:avLst/>
          </a:prstGeom>
        </p:spPr>
      </p:pic>
    </p:spTree>
    <p:extLst>
      <p:ext uri="{BB962C8B-B14F-4D97-AF65-F5344CB8AC3E}">
        <p14:creationId xmlns:p14="http://schemas.microsoft.com/office/powerpoint/2010/main" val="1538930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1D21E4-297E-4464-8F6C-368A8DB2C620}"/>
              </a:ext>
            </a:extLst>
          </p:cNvPr>
          <p:cNvPicPr>
            <a:picLocks noChangeAspect="1"/>
          </p:cNvPicPr>
          <p:nvPr/>
        </p:nvPicPr>
        <p:blipFill>
          <a:blip r:embed="rId2"/>
          <a:stretch>
            <a:fillRect/>
          </a:stretch>
        </p:blipFill>
        <p:spPr>
          <a:xfrm>
            <a:off x="2667699" y="266426"/>
            <a:ext cx="6166523" cy="6325148"/>
          </a:xfrm>
          <a:prstGeom prst="rect">
            <a:avLst/>
          </a:prstGeom>
        </p:spPr>
      </p:pic>
    </p:spTree>
    <p:extLst>
      <p:ext uri="{BB962C8B-B14F-4D97-AF65-F5344CB8AC3E}">
        <p14:creationId xmlns:p14="http://schemas.microsoft.com/office/powerpoint/2010/main" val="737956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83C03-1A75-4D88-8959-71EB0616A3BB}"/>
              </a:ext>
            </a:extLst>
          </p:cNvPr>
          <p:cNvSpPr>
            <a:spLocks noGrp="1"/>
          </p:cNvSpPr>
          <p:nvPr>
            <p:ph type="title"/>
          </p:nvPr>
        </p:nvSpPr>
        <p:spPr>
          <a:xfrm>
            <a:off x="1141413" y="618518"/>
            <a:ext cx="9905998" cy="448281"/>
          </a:xfrm>
        </p:spPr>
        <p:txBody>
          <a:bodyPr>
            <a:normAutofit fontScale="90000"/>
          </a:bodyPr>
          <a:lstStyle/>
          <a:p>
            <a:pPr algn="ctr"/>
            <a:r>
              <a:rPr lang="en-US" dirty="0"/>
              <a:t>Step 9: Essa per pupil reporting</a:t>
            </a:r>
          </a:p>
        </p:txBody>
      </p:sp>
      <p:sp>
        <p:nvSpPr>
          <p:cNvPr id="3" name="Content Placeholder 2">
            <a:extLst>
              <a:ext uri="{FF2B5EF4-FFF2-40B4-BE49-F238E27FC236}">
                <a16:creationId xmlns:a16="http://schemas.microsoft.com/office/drawing/2014/main" id="{C956F586-2872-47A3-9685-A39AEF0DDD12}"/>
              </a:ext>
            </a:extLst>
          </p:cNvPr>
          <p:cNvSpPr>
            <a:spLocks noGrp="1"/>
          </p:cNvSpPr>
          <p:nvPr>
            <p:ph idx="1"/>
          </p:nvPr>
        </p:nvSpPr>
        <p:spPr>
          <a:xfrm>
            <a:off x="1141412" y="1182848"/>
            <a:ext cx="9905999" cy="5335398"/>
          </a:xfrm>
        </p:spPr>
        <p:txBody>
          <a:bodyPr/>
          <a:lstStyle/>
          <a:p>
            <a:r>
              <a:rPr lang="en-US" dirty="0"/>
              <a:t>Renee Richter will address this when she does a TFS Zoom training…..</a:t>
            </a:r>
          </a:p>
          <a:p>
            <a:r>
              <a:rPr lang="en-US" dirty="0"/>
              <a:t>The Date? To Be Announced.</a:t>
            </a:r>
          </a:p>
          <a:p>
            <a:r>
              <a:rPr lang="en-US" dirty="0"/>
              <a:t>OPI personnel are VERY busy testing MAEFAIRS, trust me, that is priority #1 right now.</a:t>
            </a:r>
          </a:p>
          <a:p>
            <a:endParaRPr lang="en-US" dirty="0"/>
          </a:p>
          <a:p>
            <a:endParaRPr lang="en-US" dirty="0"/>
          </a:p>
          <a:p>
            <a:endParaRPr lang="en-US" dirty="0"/>
          </a:p>
          <a:p>
            <a:pPr lvl="1"/>
            <a:r>
              <a:rPr lang="en-US" dirty="0"/>
              <a:t>Been there, done that.</a:t>
            </a:r>
          </a:p>
        </p:txBody>
      </p:sp>
      <p:pic>
        <p:nvPicPr>
          <p:cNvPr id="5" name="Picture 4" descr="Man yelling at computer Blank Template - Imgflip">
            <a:extLst>
              <a:ext uri="{FF2B5EF4-FFF2-40B4-BE49-F238E27FC236}">
                <a16:creationId xmlns:a16="http://schemas.microsoft.com/office/drawing/2014/main" id="{E49FB57B-D7F8-4EFD-B494-5C6467B149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136" y="3036185"/>
            <a:ext cx="3414116" cy="2274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869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62BE6-398F-4277-ACD3-AE0DCC7561E5}"/>
              </a:ext>
            </a:extLst>
          </p:cNvPr>
          <p:cNvSpPr>
            <a:spLocks noGrp="1"/>
          </p:cNvSpPr>
          <p:nvPr>
            <p:ph type="title"/>
          </p:nvPr>
        </p:nvSpPr>
        <p:spPr>
          <a:xfrm>
            <a:off x="1141413" y="618518"/>
            <a:ext cx="9905998" cy="539163"/>
          </a:xfrm>
        </p:spPr>
        <p:txBody>
          <a:bodyPr>
            <a:normAutofit fontScale="90000"/>
          </a:bodyPr>
          <a:lstStyle/>
          <a:p>
            <a:pPr algn="ctr"/>
            <a:r>
              <a:rPr lang="en-US" dirty="0"/>
              <a:t>Long term liabilities page</a:t>
            </a:r>
            <a:br>
              <a:rPr lang="en-US" dirty="0"/>
            </a:br>
            <a:endParaRPr lang="en-US" dirty="0"/>
          </a:p>
        </p:txBody>
      </p:sp>
      <p:sp>
        <p:nvSpPr>
          <p:cNvPr id="3" name="Content Placeholder 2">
            <a:extLst>
              <a:ext uri="{FF2B5EF4-FFF2-40B4-BE49-F238E27FC236}">
                <a16:creationId xmlns:a16="http://schemas.microsoft.com/office/drawing/2014/main" id="{8A646F12-4796-4EC1-83B8-A03BB1313226}"/>
              </a:ext>
            </a:extLst>
          </p:cNvPr>
          <p:cNvSpPr>
            <a:spLocks noGrp="1"/>
          </p:cNvSpPr>
          <p:nvPr>
            <p:ph idx="1"/>
          </p:nvPr>
        </p:nvSpPr>
        <p:spPr>
          <a:xfrm>
            <a:off x="1141412" y="1157680"/>
            <a:ext cx="9905999" cy="5226341"/>
          </a:xfrm>
        </p:spPr>
        <p:txBody>
          <a:bodyPr>
            <a:normAutofit lnSpcReduction="10000"/>
          </a:bodyPr>
          <a:lstStyle/>
          <a:p>
            <a:r>
              <a:rPr lang="en-US" dirty="0">
                <a:latin typeface="Arial Black" panose="020B0A04020102020204" pitchFamily="34" charset="0"/>
              </a:rPr>
              <a:t>Calculate the Compensated Absences  </a:t>
            </a:r>
          </a:p>
          <a:p>
            <a:pPr lvl="1"/>
            <a:r>
              <a:rPr lang="en-US" dirty="0">
                <a:latin typeface="Arial Black" panose="020B0A04020102020204" pitchFamily="34" charset="0"/>
              </a:rPr>
              <a:t>Calculated for all staff with vacation and sick leave accruals.</a:t>
            </a:r>
          </a:p>
          <a:p>
            <a:pPr lvl="2"/>
            <a:r>
              <a:rPr lang="en-US" dirty="0">
                <a:latin typeface="Arial Black" panose="020B0A04020102020204" pitchFamily="34" charset="0"/>
              </a:rPr>
              <a:t>Don’t forget to include benefits in the calculation.</a:t>
            </a:r>
          </a:p>
          <a:p>
            <a:r>
              <a:rPr lang="en-US" dirty="0">
                <a:latin typeface="Arial Black" panose="020B0A04020102020204" pitchFamily="34" charset="0"/>
              </a:rPr>
              <a:t>Leases, check your lease agreements</a:t>
            </a:r>
          </a:p>
          <a:p>
            <a:r>
              <a:rPr lang="en-US" dirty="0">
                <a:latin typeface="Arial Black" panose="020B0A04020102020204" pitchFamily="34" charset="0"/>
              </a:rPr>
              <a:t>Loans Payable (Intercap most common)</a:t>
            </a:r>
          </a:p>
          <a:p>
            <a:r>
              <a:rPr lang="en-US" dirty="0">
                <a:latin typeface="Arial Black" panose="020B0A04020102020204" pitchFamily="34" charset="0"/>
              </a:rPr>
              <a:t>Special Improvement Districts (SID’s)</a:t>
            </a:r>
          </a:p>
          <a:p>
            <a:r>
              <a:rPr lang="en-US" dirty="0">
                <a:latin typeface="Arial Black" panose="020B0A04020102020204" pitchFamily="34" charset="0"/>
              </a:rPr>
              <a:t>Bonds, which are Prefilled for you!</a:t>
            </a:r>
          </a:p>
          <a:p>
            <a:r>
              <a:rPr lang="en-US" dirty="0">
                <a:latin typeface="Arial Black" panose="020B0A04020102020204" pitchFamily="34" charset="0"/>
              </a:rPr>
              <a:t>Other Post Employment Benefits (OPEB)</a:t>
            </a:r>
          </a:p>
          <a:p>
            <a:pPr lvl="1"/>
            <a:r>
              <a:rPr lang="en-US" dirty="0">
                <a:latin typeface="Arial Black" panose="020B0A04020102020204" pitchFamily="34" charset="0"/>
              </a:rPr>
              <a:t>Your auditor or an outside firm may have done this calculation</a:t>
            </a:r>
          </a:p>
          <a:p>
            <a:pPr lvl="1"/>
            <a:r>
              <a:rPr lang="en-US" dirty="0">
                <a:latin typeface="Arial Black" panose="020B0A04020102020204" pitchFamily="34" charset="0"/>
              </a:rPr>
              <a:t>Your district may have done this calculation</a:t>
            </a:r>
          </a:p>
          <a:p>
            <a:pPr lvl="1"/>
            <a:r>
              <a:rPr lang="en-US" dirty="0">
                <a:latin typeface="Arial Black" panose="020B0A04020102020204" pitchFamily="34" charset="0"/>
              </a:rPr>
              <a:t>Research to find out who did and if it needs to be redone.</a:t>
            </a:r>
          </a:p>
          <a:p>
            <a:pPr marL="457200" lvl="1" indent="0">
              <a:buNone/>
            </a:pPr>
            <a:endParaRPr lang="en-US" dirty="0"/>
          </a:p>
        </p:txBody>
      </p:sp>
    </p:spTree>
    <p:extLst>
      <p:ext uri="{BB962C8B-B14F-4D97-AF65-F5344CB8AC3E}">
        <p14:creationId xmlns:p14="http://schemas.microsoft.com/office/powerpoint/2010/main" val="2426588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D3F961-2310-448E-8F5D-FEE3F6C48396}"/>
              </a:ext>
            </a:extLst>
          </p:cNvPr>
          <p:cNvPicPr>
            <a:picLocks noChangeAspect="1"/>
          </p:cNvPicPr>
          <p:nvPr/>
        </p:nvPicPr>
        <p:blipFill>
          <a:blip r:embed="rId2"/>
          <a:stretch>
            <a:fillRect/>
          </a:stretch>
        </p:blipFill>
        <p:spPr>
          <a:xfrm>
            <a:off x="1514709" y="1113183"/>
            <a:ext cx="9437853" cy="4770782"/>
          </a:xfrm>
          <a:prstGeom prst="rect">
            <a:avLst/>
          </a:prstGeom>
        </p:spPr>
      </p:pic>
    </p:spTree>
    <p:extLst>
      <p:ext uri="{BB962C8B-B14F-4D97-AF65-F5344CB8AC3E}">
        <p14:creationId xmlns:p14="http://schemas.microsoft.com/office/powerpoint/2010/main" val="2657097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FAB37-7420-410F-882E-936308D22CB4}"/>
              </a:ext>
            </a:extLst>
          </p:cNvPr>
          <p:cNvSpPr>
            <a:spLocks noGrp="1"/>
          </p:cNvSpPr>
          <p:nvPr>
            <p:ph type="title"/>
          </p:nvPr>
        </p:nvSpPr>
        <p:spPr>
          <a:xfrm>
            <a:off x="1141413" y="369116"/>
            <a:ext cx="9905998" cy="788565"/>
          </a:xfrm>
        </p:spPr>
        <p:txBody>
          <a:bodyPr>
            <a:normAutofit fontScale="90000"/>
          </a:bodyPr>
          <a:lstStyle/>
          <a:p>
            <a:pPr algn="ctr"/>
            <a:r>
              <a:rPr lang="en-US" dirty="0"/>
              <a:t>Spreadsheet From the OPI Website</a:t>
            </a:r>
            <a:br>
              <a:rPr lang="en-US" dirty="0"/>
            </a:br>
            <a:endParaRPr lang="en-US" dirty="0"/>
          </a:p>
        </p:txBody>
      </p:sp>
      <p:pic>
        <p:nvPicPr>
          <p:cNvPr id="8" name="Content Placeholder 7">
            <a:extLst>
              <a:ext uri="{FF2B5EF4-FFF2-40B4-BE49-F238E27FC236}">
                <a16:creationId xmlns:a16="http://schemas.microsoft.com/office/drawing/2014/main" id="{52965272-94FF-42EE-B614-FA98A445E85D}"/>
              </a:ext>
            </a:extLst>
          </p:cNvPr>
          <p:cNvPicPr>
            <a:picLocks noGrp="1" noChangeAspect="1"/>
          </p:cNvPicPr>
          <p:nvPr>
            <p:ph idx="1"/>
          </p:nvPr>
        </p:nvPicPr>
        <p:blipFill>
          <a:blip r:embed="rId2"/>
          <a:stretch>
            <a:fillRect/>
          </a:stretch>
        </p:blipFill>
        <p:spPr>
          <a:xfrm>
            <a:off x="1141414" y="704042"/>
            <a:ext cx="9713940" cy="5784841"/>
          </a:xfrm>
          <a:prstGeom prst="rect">
            <a:avLst/>
          </a:prstGeom>
        </p:spPr>
      </p:pic>
    </p:spTree>
    <p:extLst>
      <p:ext uri="{BB962C8B-B14F-4D97-AF65-F5344CB8AC3E}">
        <p14:creationId xmlns:p14="http://schemas.microsoft.com/office/powerpoint/2010/main" val="2317747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107C43-251F-43A6-AEF5-FAD00C1694AA}"/>
              </a:ext>
            </a:extLst>
          </p:cNvPr>
          <p:cNvPicPr>
            <a:picLocks noChangeAspect="1"/>
          </p:cNvPicPr>
          <p:nvPr/>
        </p:nvPicPr>
        <p:blipFill>
          <a:blip r:embed="rId2"/>
          <a:stretch>
            <a:fillRect/>
          </a:stretch>
        </p:blipFill>
        <p:spPr>
          <a:xfrm>
            <a:off x="1724130" y="0"/>
            <a:ext cx="8743739" cy="6858000"/>
          </a:xfrm>
          <a:prstGeom prst="rect">
            <a:avLst/>
          </a:prstGeom>
        </p:spPr>
      </p:pic>
    </p:spTree>
    <p:extLst>
      <p:ext uri="{BB962C8B-B14F-4D97-AF65-F5344CB8AC3E}">
        <p14:creationId xmlns:p14="http://schemas.microsoft.com/office/powerpoint/2010/main" val="3976987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E3A81B-D0B1-4C38-AC20-9E883B7C6B70}"/>
              </a:ext>
            </a:extLst>
          </p:cNvPr>
          <p:cNvPicPr>
            <a:picLocks noChangeAspect="1"/>
          </p:cNvPicPr>
          <p:nvPr/>
        </p:nvPicPr>
        <p:blipFill>
          <a:blip r:embed="rId2"/>
          <a:stretch>
            <a:fillRect/>
          </a:stretch>
        </p:blipFill>
        <p:spPr>
          <a:xfrm>
            <a:off x="1280989" y="0"/>
            <a:ext cx="9630021" cy="6858000"/>
          </a:xfrm>
          <a:prstGeom prst="rect">
            <a:avLst/>
          </a:prstGeom>
        </p:spPr>
      </p:pic>
    </p:spTree>
    <p:extLst>
      <p:ext uri="{BB962C8B-B14F-4D97-AF65-F5344CB8AC3E}">
        <p14:creationId xmlns:p14="http://schemas.microsoft.com/office/powerpoint/2010/main" val="3574692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39BEA1-351D-4B30-A9E5-FF1D01C5D6F2}"/>
              </a:ext>
            </a:extLst>
          </p:cNvPr>
          <p:cNvPicPr>
            <a:picLocks noChangeAspect="1"/>
          </p:cNvPicPr>
          <p:nvPr/>
        </p:nvPicPr>
        <p:blipFill>
          <a:blip r:embed="rId2"/>
          <a:stretch>
            <a:fillRect/>
          </a:stretch>
        </p:blipFill>
        <p:spPr>
          <a:xfrm>
            <a:off x="1256064" y="0"/>
            <a:ext cx="9679871" cy="6858000"/>
          </a:xfrm>
          <a:prstGeom prst="rect">
            <a:avLst/>
          </a:prstGeom>
        </p:spPr>
      </p:pic>
    </p:spTree>
    <p:extLst>
      <p:ext uri="{BB962C8B-B14F-4D97-AF65-F5344CB8AC3E}">
        <p14:creationId xmlns:p14="http://schemas.microsoft.com/office/powerpoint/2010/main" val="3709324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01E48-1553-4241-9C82-416E79CCC96C}"/>
              </a:ext>
            </a:extLst>
          </p:cNvPr>
          <p:cNvSpPr>
            <a:spLocks noGrp="1"/>
          </p:cNvSpPr>
          <p:nvPr>
            <p:ph type="title"/>
          </p:nvPr>
        </p:nvSpPr>
        <p:spPr>
          <a:xfrm>
            <a:off x="1141413" y="618518"/>
            <a:ext cx="9905998" cy="448281"/>
          </a:xfrm>
        </p:spPr>
        <p:txBody>
          <a:bodyPr>
            <a:normAutofit fontScale="90000"/>
          </a:bodyPr>
          <a:lstStyle/>
          <a:p>
            <a:pPr algn="ctr"/>
            <a:r>
              <a:rPr lang="en-US" dirty="0"/>
              <a:t>Fixed Assets	</a:t>
            </a:r>
          </a:p>
        </p:txBody>
      </p:sp>
      <p:sp>
        <p:nvSpPr>
          <p:cNvPr id="3" name="Content Placeholder 2">
            <a:extLst>
              <a:ext uri="{FF2B5EF4-FFF2-40B4-BE49-F238E27FC236}">
                <a16:creationId xmlns:a16="http://schemas.microsoft.com/office/drawing/2014/main" id="{3E05E52A-7A72-475C-AD94-34C2E7F8AA82}"/>
              </a:ext>
            </a:extLst>
          </p:cNvPr>
          <p:cNvSpPr>
            <a:spLocks noGrp="1"/>
          </p:cNvSpPr>
          <p:nvPr>
            <p:ph idx="1"/>
          </p:nvPr>
        </p:nvSpPr>
        <p:spPr>
          <a:xfrm>
            <a:off x="1141412" y="1066798"/>
            <a:ext cx="9905999" cy="5172683"/>
          </a:xfrm>
        </p:spPr>
        <p:txBody>
          <a:bodyPr>
            <a:normAutofit/>
          </a:bodyPr>
          <a:lstStyle/>
          <a:p>
            <a:pPr>
              <a:lnSpc>
                <a:spcPct val="100000"/>
              </a:lnSpc>
            </a:pPr>
            <a:r>
              <a:rPr lang="en-US" dirty="0"/>
              <a:t>Fixed asset = any individual item that costs over $5,000.</a:t>
            </a:r>
          </a:p>
          <a:p>
            <a:pPr>
              <a:lnSpc>
                <a:spcPct val="100000"/>
              </a:lnSpc>
            </a:pPr>
            <a:r>
              <a:rPr lang="en-US" dirty="0"/>
              <a:t>Fixed asset = coded with a 7XX object code.</a:t>
            </a:r>
          </a:p>
          <a:p>
            <a:pPr lvl="1">
              <a:lnSpc>
                <a:spcPct val="100000"/>
              </a:lnSpc>
            </a:pPr>
            <a:r>
              <a:rPr lang="en-US" dirty="0"/>
              <a:t>Search your accounting system for all 7XX purchases</a:t>
            </a:r>
          </a:p>
          <a:p>
            <a:pPr>
              <a:lnSpc>
                <a:spcPct val="110000"/>
              </a:lnSpc>
            </a:pPr>
            <a:r>
              <a:rPr lang="en-US" dirty="0"/>
              <a:t>There “should” be a spreadsheet listing all fixed assets somewhere.  It should show historical cost, date of purchase, useful life, yearly depreciation, etc.</a:t>
            </a:r>
          </a:p>
          <a:p>
            <a:pPr>
              <a:lnSpc>
                <a:spcPct val="100000"/>
              </a:lnSpc>
            </a:pPr>
            <a:r>
              <a:rPr lang="en-US" dirty="0"/>
              <a:t>On the Trustees Report:</a:t>
            </a:r>
          </a:p>
          <a:p>
            <a:pPr lvl="1">
              <a:lnSpc>
                <a:spcPct val="100000"/>
              </a:lnSpc>
            </a:pPr>
            <a:r>
              <a:rPr lang="en-US" dirty="0"/>
              <a:t>“Adjustment column is where you fix prior year mistakes.</a:t>
            </a:r>
          </a:p>
          <a:p>
            <a:pPr lvl="2">
              <a:lnSpc>
                <a:spcPct val="100000"/>
              </a:lnSpc>
            </a:pPr>
            <a:r>
              <a:rPr lang="en-US" sz="2000" dirty="0"/>
              <a:t>A negative number can be entered here.</a:t>
            </a:r>
          </a:p>
          <a:p>
            <a:pPr lvl="1">
              <a:lnSpc>
                <a:spcPct val="100000"/>
              </a:lnSpc>
            </a:pPr>
            <a:r>
              <a:rPr lang="en-US" dirty="0"/>
              <a:t>Additions column: enter the total value of all new fixed assets by category.</a:t>
            </a:r>
          </a:p>
          <a:p>
            <a:pPr lvl="1">
              <a:lnSpc>
                <a:spcPct val="100000"/>
              </a:lnSpc>
            </a:pPr>
            <a:r>
              <a:rPr lang="en-US" dirty="0"/>
              <a:t>Removals column: enter the value of all the fixed assets no longer owned by the district….this is also done by category.</a:t>
            </a:r>
          </a:p>
        </p:txBody>
      </p:sp>
    </p:spTree>
    <p:extLst>
      <p:ext uri="{BB962C8B-B14F-4D97-AF65-F5344CB8AC3E}">
        <p14:creationId xmlns:p14="http://schemas.microsoft.com/office/powerpoint/2010/main" val="3031929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12A6-7FB6-461E-9C91-2B80B24A83D6}"/>
              </a:ext>
            </a:extLst>
          </p:cNvPr>
          <p:cNvSpPr>
            <a:spLocks noGrp="1"/>
          </p:cNvSpPr>
          <p:nvPr>
            <p:ph type="title"/>
          </p:nvPr>
        </p:nvSpPr>
        <p:spPr>
          <a:xfrm>
            <a:off x="1141413" y="394284"/>
            <a:ext cx="9905998" cy="796954"/>
          </a:xfrm>
        </p:spPr>
        <p:txBody>
          <a:bodyPr>
            <a:normAutofit fontScale="90000"/>
          </a:bodyPr>
          <a:lstStyle/>
          <a:p>
            <a:pPr algn="ctr"/>
            <a:r>
              <a:rPr lang="en-US" dirty="0"/>
              <a:t>Budget amendments</a:t>
            </a:r>
            <a:br>
              <a:rPr lang="en-US" dirty="0"/>
            </a:br>
            <a:r>
              <a:rPr lang="en-US" dirty="0"/>
              <a:t>	</a:t>
            </a:r>
          </a:p>
        </p:txBody>
      </p:sp>
      <p:sp>
        <p:nvSpPr>
          <p:cNvPr id="3" name="Content Placeholder 2">
            <a:extLst>
              <a:ext uri="{FF2B5EF4-FFF2-40B4-BE49-F238E27FC236}">
                <a16:creationId xmlns:a16="http://schemas.microsoft.com/office/drawing/2014/main" id="{6C69660C-792D-4AF2-8CAA-8C80653C5098}"/>
              </a:ext>
            </a:extLst>
          </p:cNvPr>
          <p:cNvSpPr>
            <a:spLocks noGrp="1"/>
          </p:cNvSpPr>
          <p:nvPr>
            <p:ph idx="1"/>
          </p:nvPr>
        </p:nvSpPr>
        <p:spPr>
          <a:xfrm>
            <a:off x="1141412" y="2249487"/>
            <a:ext cx="9905999" cy="4092590"/>
          </a:xfrm>
        </p:spPr>
        <p:txBody>
          <a:bodyPr/>
          <a:lstStyle/>
          <a:p>
            <a:pPr>
              <a:lnSpc>
                <a:spcPct val="100000"/>
              </a:lnSpc>
            </a:pPr>
            <a:r>
              <a:rPr lang="en-US" dirty="0"/>
              <a:t>Step 2 Budget Amendments.</a:t>
            </a:r>
          </a:p>
          <a:p>
            <a:pPr lvl="1">
              <a:lnSpc>
                <a:spcPct val="100000"/>
              </a:lnSpc>
            </a:pPr>
            <a:r>
              <a:rPr lang="en-US" dirty="0"/>
              <a:t>Make sure any budget amendment your Board approved is in this step.</a:t>
            </a:r>
          </a:p>
          <a:p>
            <a:pPr lvl="1">
              <a:lnSpc>
                <a:spcPct val="100000"/>
              </a:lnSpc>
            </a:pPr>
            <a:r>
              <a:rPr lang="en-US" dirty="0"/>
              <a:t>Every year there are districts who do all the local procedures but fail to send the documents to OPI.</a:t>
            </a:r>
          </a:p>
          <a:p>
            <a:pPr lvl="1">
              <a:lnSpc>
                <a:spcPct val="100000"/>
              </a:lnSpc>
            </a:pPr>
            <a:r>
              <a:rPr lang="en-US" dirty="0"/>
              <a:t>Call Nica Merala at OPI and she will get you set up if you can document the amendment was approved.</a:t>
            </a:r>
          </a:p>
          <a:p>
            <a:pPr lvl="1">
              <a:lnSpc>
                <a:spcPct val="100000"/>
              </a:lnSpc>
            </a:pPr>
            <a:r>
              <a:rPr lang="en-US" dirty="0"/>
              <a:t>Amendments are assigned Project Reporter Codes by OPI (910 through 919) these are supposed to be used for all expenditures of the monies that are spent from the amendment.</a:t>
            </a:r>
          </a:p>
        </p:txBody>
      </p:sp>
    </p:spTree>
    <p:extLst>
      <p:ext uri="{BB962C8B-B14F-4D97-AF65-F5344CB8AC3E}">
        <p14:creationId xmlns:p14="http://schemas.microsoft.com/office/powerpoint/2010/main" val="10849130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15514-0787-415E-84F6-4B9DF84DAF62}"/>
              </a:ext>
            </a:extLst>
          </p:cNvPr>
          <p:cNvPicPr>
            <a:picLocks noChangeAspect="1"/>
          </p:cNvPicPr>
          <p:nvPr/>
        </p:nvPicPr>
        <p:blipFill>
          <a:blip r:embed="rId2"/>
          <a:stretch>
            <a:fillRect/>
          </a:stretch>
        </p:blipFill>
        <p:spPr>
          <a:xfrm>
            <a:off x="2252870" y="535586"/>
            <a:ext cx="8110330" cy="5876902"/>
          </a:xfrm>
          <a:prstGeom prst="rect">
            <a:avLst/>
          </a:prstGeom>
        </p:spPr>
      </p:pic>
    </p:spTree>
    <p:extLst>
      <p:ext uri="{BB962C8B-B14F-4D97-AF65-F5344CB8AC3E}">
        <p14:creationId xmlns:p14="http://schemas.microsoft.com/office/powerpoint/2010/main" val="11840970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1B3F4-5430-4C69-9665-F07D966DB75D}"/>
              </a:ext>
            </a:extLst>
          </p:cNvPr>
          <p:cNvSpPr>
            <a:spLocks noGrp="1"/>
          </p:cNvSpPr>
          <p:nvPr>
            <p:ph type="title"/>
          </p:nvPr>
        </p:nvSpPr>
        <p:spPr/>
        <p:txBody>
          <a:bodyPr/>
          <a:lstStyle/>
          <a:p>
            <a:pPr algn="ctr"/>
            <a:r>
              <a:rPr lang="en-US" dirty="0"/>
              <a:t>Net Pension Liability</a:t>
            </a:r>
          </a:p>
        </p:txBody>
      </p:sp>
      <p:sp>
        <p:nvSpPr>
          <p:cNvPr id="3" name="Content Placeholder 2">
            <a:extLst>
              <a:ext uri="{FF2B5EF4-FFF2-40B4-BE49-F238E27FC236}">
                <a16:creationId xmlns:a16="http://schemas.microsoft.com/office/drawing/2014/main" id="{5DDD4413-084B-463C-B60F-C8A87A73A32C}"/>
              </a:ext>
            </a:extLst>
          </p:cNvPr>
          <p:cNvSpPr>
            <a:spLocks noGrp="1"/>
          </p:cNvSpPr>
          <p:nvPr>
            <p:ph idx="1"/>
          </p:nvPr>
        </p:nvSpPr>
        <p:spPr>
          <a:xfrm>
            <a:off x="1141412" y="2249487"/>
            <a:ext cx="9905999" cy="3780252"/>
          </a:xfrm>
        </p:spPr>
        <p:txBody>
          <a:bodyPr>
            <a:normAutofit lnSpcReduction="10000"/>
          </a:bodyPr>
          <a:lstStyle/>
          <a:p>
            <a:r>
              <a:rPr lang="en-US" dirty="0"/>
              <a:t>This amount is calculated for each school system by each retirement system, you will get this off of their website, hopefully before you submit.</a:t>
            </a:r>
          </a:p>
          <a:p>
            <a:pPr lvl="1"/>
            <a:r>
              <a:rPr lang="en-US" dirty="0"/>
              <a:t>Teachers Retirement</a:t>
            </a:r>
          </a:p>
          <a:p>
            <a:pPr lvl="1"/>
            <a:r>
              <a:rPr lang="en-US" dirty="0"/>
              <a:t>Public Employees Retirement</a:t>
            </a:r>
          </a:p>
          <a:p>
            <a:pPr lvl="1"/>
            <a:r>
              <a:rPr lang="en-US" dirty="0"/>
              <a:t>There are links on the OPI website  School Finance/Accounting</a:t>
            </a:r>
          </a:p>
          <a:p>
            <a:pPr>
              <a:lnSpc>
                <a:spcPct val="100000"/>
              </a:lnSpc>
            </a:pPr>
            <a:r>
              <a:rPr lang="en-US" dirty="0"/>
              <a:t>For School systems containing multiple districts (K-8 and 9-12), one way of distributing the amount is to calculate the ratio of how much each district paid to each retirement system and apply that ratio to the total Net Pension number provided </a:t>
            </a:r>
          </a:p>
          <a:p>
            <a:pPr marL="0" indent="0">
              <a:buNone/>
            </a:pPr>
            <a:endParaRPr lang="en-US" dirty="0"/>
          </a:p>
          <a:p>
            <a:endParaRPr lang="en-US" dirty="0"/>
          </a:p>
          <a:p>
            <a:pPr marL="457200" lvl="1" indent="0">
              <a:buNone/>
            </a:pPr>
            <a:endParaRPr lang="en-US" dirty="0"/>
          </a:p>
        </p:txBody>
      </p:sp>
    </p:spTree>
    <p:extLst>
      <p:ext uri="{BB962C8B-B14F-4D97-AF65-F5344CB8AC3E}">
        <p14:creationId xmlns:p14="http://schemas.microsoft.com/office/powerpoint/2010/main" val="35392242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51F69-B9E5-4CD1-B78C-D1618D139DEC}"/>
              </a:ext>
            </a:extLst>
          </p:cNvPr>
          <p:cNvSpPr>
            <a:spLocks noGrp="1"/>
          </p:cNvSpPr>
          <p:nvPr>
            <p:ph type="title"/>
          </p:nvPr>
        </p:nvSpPr>
        <p:spPr>
          <a:xfrm>
            <a:off x="1141413" y="618518"/>
            <a:ext cx="9905998" cy="448281"/>
          </a:xfrm>
        </p:spPr>
        <p:txBody>
          <a:bodyPr>
            <a:normAutofit fontScale="90000"/>
          </a:bodyPr>
          <a:lstStyle/>
          <a:p>
            <a:pPr algn="ctr"/>
            <a:r>
              <a:rPr lang="en-US" dirty="0"/>
              <a:t>Example of the Teachers Retirement Report</a:t>
            </a:r>
          </a:p>
        </p:txBody>
      </p:sp>
      <p:sp>
        <p:nvSpPr>
          <p:cNvPr id="3" name="Content Placeholder 2">
            <a:extLst>
              <a:ext uri="{FF2B5EF4-FFF2-40B4-BE49-F238E27FC236}">
                <a16:creationId xmlns:a16="http://schemas.microsoft.com/office/drawing/2014/main" id="{CC29EC54-07CA-45ED-A403-6B94BA0F7726}"/>
              </a:ext>
            </a:extLst>
          </p:cNvPr>
          <p:cNvSpPr>
            <a:spLocks noGrp="1"/>
          </p:cNvSpPr>
          <p:nvPr>
            <p:ph idx="1"/>
          </p:nvPr>
        </p:nvSpPr>
        <p:spPr>
          <a:xfrm>
            <a:off x="1141412" y="1066799"/>
            <a:ext cx="9905999" cy="4724402"/>
          </a:xfrm>
        </p:spPr>
        <p:txBody>
          <a:bodyPr/>
          <a:lstStyle/>
          <a:p>
            <a:r>
              <a:rPr lang="en-US" dirty="0"/>
              <a:t>I cannot find the PERS reports on the MPERA website…..stay tuned.</a:t>
            </a:r>
          </a:p>
          <a:p>
            <a:endParaRPr lang="en-US" dirty="0"/>
          </a:p>
        </p:txBody>
      </p:sp>
      <p:pic>
        <p:nvPicPr>
          <p:cNvPr id="4" name="Picture 3">
            <a:extLst>
              <a:ext uri="{FF2B5EF4-FFF2-40B4-BE49-F238E27FC236}">
                <a16:creationId xmlns:a16="http://schemas.microsoft.com/office/drawing/2014/main" id="{C441561F-90E5-4BB9-827E-02A5A53BCF8A}"/>
              </a:ext>
            </a:extLst>
          </p:cNvPr>
          <p:cNvPicPr>
            <a:picLocks noChangeAspect="1"/>
          </p:cNvPicPr>
          <p:nvPr/>
        </p:nvPicPr>
        <p:blipFill>
          <a:blip r:embed="rId2"/>
          <a:stretch>
            <a:fillRect/>
          </a:stretch>
        </p:blipFill>
        <p:spPr>
          <a:xfrm>
            <a:off x="2478157" y="1722783"/>
            <a:ext cx="6398057" cy="4440031"/>
          </a:xfrm>
          <a:prstGeom prst="rect">
            <a:avLst/>
          </a:prstGeom>
        </p:spPr>
      </p:pic>
    </p:spTree>
    <p:extLst>
      <p:ext uri="{BB962C8B-B14F-4D97-AF65-F5344CB8AC3E}">
        <p14:creationId xmlns:p14="http://schemas.microsoft.com/office/powerpoint/2010/main" val="3509462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8C279F-50A3-47FE-97D7-B50EB161E2FC}"/>
              </a:ext>
            </a:extLst>
          </p:cNvPr>
          <p:cNvPicPr>
            <a:picLocks noChangeAspect="1"/>
          </p:cNvPicPr>
          <p:nvPr/>
        </p:nvPicPr>
        <p:blipFill>
          <a:blip r:embed="rId2"/>
          <a:stretch>
            <a:fillRect/>
          </a:stretch>
        </p:blipFill>
        <p:spPr>
          <a:xfrm>
            <a:off x="1244228" y="1417984"/>
            <a:ext cx="9768329" cy="3795415"/>
          </a:xfrm>
          <a:prstGeom prst="rect">
            <a:avLst/>
          </a:prstGeom>
        </p:spPr>
      </p:pic>
    </p:spTree>
    <p:extLst>
      <p:ext uri="{BB962C8B-B14F-4D97-AF65-F5344CB8AC3E}">
        <p14:creationId xmlns:p14="http://schemas.microsoft.com/office/powerpoint/2010/main" val="5174644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0620-F469-47B8-B8FA-3B3B1649BD37}"/>
              </a:ext>
            </a:extLst>
          </p:cNvPr>
          <p:cNvSpPr>
            <a:spLocks noGrp="1"/>
          </p:cNvSpPr>
          <p:nvPr>
            <p:ph type="title"/>
          </p:nvPr>
        </p:nvSpPr>
        <p:spPr/>
        <p:txBody>
          <a:bodyPr/>
          <a:lstStyle/>
          <a:p>
            <a:pPr algn="ctr"/>
            <a:r>
              <a:rPr lang="en-US" dirty="0"/>
              <a:t>No sweat, right!!!    </a:t>
            </a:r>
          </a:p>
        </p:txBody>
      </p:sp>
      <p:pic>
        <p:nvPicPr>
          <p:cNvPr id="2050" name="Picture 2" descr="Sweat and Panic | Run Luau Run">
            <a:extLst>
              <a:ext uri="{FF2B5EF4-FFF2-40B4-BE49-F238E27FC236}">
                <a16:creationId xmlns:a16="http://schemas.microsoft.com/office/drawing/2014/main" id="{3234DEEF-EA94-4952-8382-94CC1E0E33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84538" y="2591594"/>
            <a:ext cx="56197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932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4826D-2B91-4459-8352-F2646FDD1364}"/>
              </a:ext>
            </a:extLst>
          </p:cNvPr>
          <p:cNvSpPr>
            <a:spLocks noGrp="1"/>
          </p:cNvSpPr>
          <p:nvPr>
            <p:ph type="title"/>
          </p:nvPr>
        </p:nvSpPr>
        <p:spPr>
          <a:xfrm>
            <a:off x="1141413" y="618518"/>
            <a:ext cx="9905998" cy="656609"/>
          </a:xfrm>
        </p:spPr>
        <p:txBody>
          <a:bodyPr/>
          <a:lstStyle/>
          <a:p>
            <a:pPr algn="ctr"/>
            <a:r>
              <a:rPr lang="en-US" dirty="0"/>
              <a:t>Step 4: Project reporter codes (prc’s)</a:t>
            </a:r>
          </a:p>
        </p:txBody>
      </p:sp>
      <p:sp>
        <p:nvSpPr>
          <p:cNvPr id="3" name="Content Placeholder 2">
            <a:extLst>
              <a:ext uri="{FF2B5EF4-FFF2-40B4-BE49-F238E27FC236}">
                <a16:creationId xmlns:a16="http://schemas.microsoft.com/office/drawing/2014/main" id="{1D3C3592-7FD8-4859-9F15-D29855327874}"/>
              </a:ext>
            </a:extLst>
          </p:cNvPr>
          <p:cNvSpPr>
            <a:spLocks noGrp="1"/>
          </p:cNvSpPr>
          <p:nvPr>
            <p:ph idx="1"/>
          </p:nvPr>
        </p:nvSpPr>
        <p:spPr>
          <a:xfrm>
            <a:off x="1141412" y="1417739"/>
            <a:ext cx="9905999" cy="4373462"/>
          </a:xfrm>
        </p:spPr>
        <p:txBody>
          <a:bodyPr/>
          <a:lstStyle/>
          <a:p>
            <a:pPr>
              <a:lnSpc>
                <a:spcPct val="100000"/>
              </a:lnSpc>
            </a:pPr>
            <a:r>
              <a:rPr lang="en-US" dirty="0"/>
              <a:t>Have all your info ready to input PRC’S.  If they are NOT entered in the TFS before you input corresponding revenue or expenditure codes, those entries will not be allowed.</a:t>
            </a:r>
          </a:p>
          <a:p>
            <a:pPr>
              <a:lnSpc>
                <a:spcPct val="100000"/>
              </a:lnSpc>
            </a:pPr>
            <a:r>
              <a:rPr lang="en-US" dirty="0"/>
              <a:t>MAEFAIRS will remember the PRC’S you used in the previous year’s TFS so you can copy those to the current year’s TFS, if they are used for the same purpose.</a:t>
            </a:r>
          </a:p>
          <a:p>
            <a:pPr>
              <a:lnSpc>
                <a:spcPct val="100000"/>
              </a:lnSpc>
            </a:pPr>
            <a:r>
              <a:rPr lang="en-US" dirty="0"/>
              <a:t>Any new PRC’s will need to be hand entered.</a:t>
            </a:r>
          </a:p>
          <a:p>
            <a:pPr>
              <a:lnSpc>
                <a:spcPct val="100000"/>
              </a:lnSpc>
            </a:pPr>
            <a:r>
              <a:rPr lang="en-US" dirty="0"/>
              <a:t>YOU decide what numbers to use for the PRC’s (except for 910-999 reserved for the OPI)</a:t>
            </a:r>
          </a:p>
        </p:txBody>
      </p:sp>
    </p:spTree>
    <p:extLst>
      <p:ext uri="{BB962C8B-B14F-4D97-AF65-F5344CB8AC3E}">
        <p14:creationId xmlns:p14="http://schemas.microsoft.com/office/powerpoint/2010/main" val="1672788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281B7B-A6F8-460A-B4B8-120B788D66BB}"/>
              </a:ext>
            </a:extLst>
          </p:cNvPr>
          <p:cNvPicPr>
            <a:picLocks noChangeAspect="1"/>
          </p:cNvPicPr>
          <p:nvPr/>
        </p:nvPicPr>
        <p:blipFill>
          <a:blip r:embed="rId2"/>
          <a:stretch>
            <a:fillRect/>
          </a:stretch>
        </p:blipFill>
        <p:spPr>
          <a:xfrm>
            <a:off x="2528729" y="221387"/>
            <a:ext cx="6469498" cy="6391447"/>
          </a:xfrm>
          <a:prstGeom prst="rect">
            <a:avLst/>
          </a:prstGeom>
        </p:spPr>
      </p:pic>
    </p:spTree>
    <p:extLst>
      <p:ext uri="{BB962C8B-B14F-4D97-AF65-F5344CB8AC3E}">
        <p14:creationId xmlns:p14="http://schemas.microsoft.com/office/powerpoint/2010/main" val="3171948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1E610-C0C7-4DB0-94FC-69144F9958DC}"/>
              </a:ext>
            </a:extLst>
          </p:cNvPr>
          <p:cNvSpPr>
            <a:spLocks noGrp="1"/>
          </p:cNvSpPr>
          <p:nvPr>
            <p:ph type="title"/>
          </p:nvPr>
        </p:nvSpPr>
        <p:spPr/>
        <p:txBody>
          <a:bodyPr/>
          <a:lstStyle/>
          <a:p>
            <a:pPr algn="ctr"/>
            <a:r>
              <a:rPr lang="en-US" dirty="0"/>
              <a:t>Balance all funds with the treasurer!!</a:t>
            </a:r>
          </a:p>
        </p:txBody>
      </p:sp>
      <p:sp>
        <p:nvSpPr>
          <p:cNvPr id="3" name="Content Placeholder 2">
            <a:extLst>
              <a:ext uri="{FF2B5EF4-FFF2-40B4-BE49-F238E27FC236}">
                <a16:creationId xmlns:a16="http://schemas.microsoft.com/office/drawing/2014/main" id="{32268105-92C9-4FAD-B8A5-31642A7844C8}"/>
              </a:ext>
            </a:extLst>
          </p:cNvPr>
          <p:cNvSpPr>
            <a:spLocks noGrp="1"/>
          </p:cNvSpPr>
          <p:nvPr>
            <p:ph idx="1"/>
          </p:nvPr>
        </p:nvSpPr>
        <p:spPr>
          <a:xfrm>
            <a:off x="1141412" y="1828800"/>
            <a:ext cx="9905999" cy="4410682"/>
          </a:xfrm>
        </p:spPr>
        <p:txBody>
          <a:bodyPr>
            <a:noAutofit/>
          </a:bodyPr>
          <a:lstStyle/>
          <a:p>
            <a:r>
              <a:rPr lang="en-US" sz="2000" dirty="0"/>
              <a:t>You may have the treasurer’s report by now, if not, you should have it soon.</a:t>
            </a:r>
          </a:p>
          <a:p>
            <a:pPr lvl="1">
              <a:spcBef>
                <a:spcPts val="300"/>
              </a:spcBef>
            </a:pPr>
            <a:r>
              <a:rPr lang="en-US" sz="1800" dirty="0"/>
              <a:t>Some Treasurer’s will allow you to make adjustments well into July.</a:t>
            </a:r>
          </a:p>
          <a:p>
            <a:pPr lvl="1">
              <a:spcBef>
                <a:spcPts val="300"/>
              </a:spcBef>
            </a:pPr>
            <a:r>
              <a:rPr lang="en-US" sz="1800" dirty="0"/>
              <a:t>Some won’t.</a:t>
            </a:r>
          </a:p>
          <a:p>
            <a:pPr lvl="1">
              <a:spcBef>
                <a:spcPts val="300"/>
              </a:spcBef>
            </a:pPr>
            <a:r>
              <a:rPr lang="en-US" sz="1800" dirty="0"/>
              <a:t>Talk to your treasurer about this.</a:t>
            </a:r>
          </a:p>
          <a:p>
            <a:pPr lvl="1">
              <a:spcBef>
                <a:spcPts val="300"/>
              </a:spcBef>
            </a:pPr>
            <a:r>
              <a:rPr lang="en-US" sz="1800" dirty="0"/>
              <a:t>If not, you can always make adjusting entries to be carried out in July or August.</a:t>
            </a:r>
          </a:p>
          <a:p>
            <a:r>
              <a:rPr lang="en-US" sz="2000" dirty="0"/>
              <a:t>Make sure each fund’s cash balances with the treasurer’s cash.</a:t>
            </a:r>
          </a:p>
          <a:p>
            <a:r>
              <a:rPr lang="en-US" sz="2000" dirty="0"/>
              <a:t>Clearing funds (X86 and X87) make sure the outstanding warrant total for each fund matches that fund’s cash total. </a:t>
            </a:r>
          </a:p>
          <a:p>
            <a:r>
              <a:rPr lang="en-US" sz="2000" dirty="0"/>
              <a:t>Don’t forget your Activity Account, get that balanced.</a:t>
            </a:r>
          </a:p>
        </p:txBody>
      </p:sp>
    </p:spTree>
    <p:extLst>
      <p:ext uri="{BB962C8B-B14F-4D97-AF65-F5344CB8AC3E}">
        <p14:creationId xmlns:p14="http://schemas.microsoft.com/office/powerpoint/2010/main" val="397138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6D04A-2370-494A-A2EF-3039E3FC8D5D}"/>
              </a:ext>
            </a:extLst>
          </p:cNvPr>
          <p:cNvSpPr>
            <a:spLocks noGrp="1"/>
          </p:cNvSpPr>
          <p:nvPr>
            <p:ph type="title"/>
          </p:nvPr>
        </p:nvSpPr>
        <p:spPr/>
        <p:txBody>
          <a:bodyPr>
            <a:normAutofit fontScale="90000"/>
          </a:bodyPr>
          <a:lstStyle/>
          <a:p>
            <a:pPr algn="ctr"/>
            <a:r>
              <a:rPr lang="en-US" dirty="0"/>
              <a:t>Enter all your revenues/expenditures/balance sheet information.  Steps 5,6, and 7.</a:t>
            </a:r>
            <a:br>
              <a:rPr lang="en-US" dirty="0"/>
            </a:br>
            <a:endParaRPr lang="en-US" dirty="0"/>
          </a:p>
        </p:txBody>
      </p:sp>
      <p:sp>
        <p:nvSpPr>
          <p:cNvPr id="3" name="Content Placeholder 2">
            <a:extLst>
              <a:ext uri="{FF2B5EF4-FFF2-40B4-BE49-F238E27FC236}">
                <a16:creationId xmlns:a16="http://schemas.microsoft.com/office/drawing/2014/main" id="{8EE7B0FB-3826-4505-AA19-181EED5FAAF7}"/>
              </a:ext>
            </a:extLst>
          </p:cNvPr>
          <p:cNvSpPr>
            <a:spLocks noGrp="1"/>
          </p:cNvSpPr>
          <p:nvPr>
            <p:ph idx="1"/>
          </p:nvPr>
        </p:nvSpPr>
        <p:spPr/>
        <p:txBody>
          <a:bodyPr/>
          <a:lstStyle/>
          <a:p>
            <a:r>
              <a:rPr lang="en-US" dirty="0"/>
              <a:t>Hand enter your balance sheet numbers.  Check Previous years TFS.</a:t>
            </a:r>
          </a:p>
          <a:p>
            <a:r>
              <a:rPr lang="en-US" dirty="0"/>
              <a:t>Two options for revenues and expenditures</a:t>
            </a:r>
          </a:p>
          <a:p>
            <a:pPr lvl="1"/>
            <a:r>
              <a:rPr lang="en-US" sz="2400" dirty="0"/>
              <a:t>1.  create a file to upload from your accounting software (recommended)</a:t>
            </a:r>
          </a:p>
          <a:p>
            <a:pPr lvl="1"/>
            <a:r>
              <a:rPr lang="en-US" sz="2400" dirty="0"/>
              <a:t>2.  hand calculate and hand enter each line item.</a:t>
            </a:r>
          </a:p>
          <a:p>
            <a:pPr lvl="2"/>
            <a:r>
              <a:rPr lang="en-US" sz="2400" dirty="0"/>
              <a:t>Each specific revenue</a:t>
            </a:r>
          </a:p>
          <a:p>
            <a:pPr lvl="2"/>
            <a:r>
              <a:rPr lang="en-US" sz="2400" dirty="0"/>
              <a:t>Expenditures rolled up by object code</a:t>
            </a:r>
          </a:p>
          <a:p>
            <a:pPr lvl="2"/>
            <a:endParaRPr lang="en-US" sz="2400" dirty="0"/>
          </a:p>
          <a:p>
            <a:pPr marL="914400" lvl="2" indent="0">
              <a:buNone/>
            </a:pPr>
            <a:endParaRPr lang="en-US" dirty="0"/>
          </a:p>
        </p:txBody>
      </p:sp>
    </p:spTree>
    <p:extLst>
      <p:ext uri="{BB962C8B-B14F-4D97-AF65-F5344CB8AC3E}">
        <p14:creationId xmlns:p14="http://schemas.microsoft.com/office/powerpoint/2010/main" val="1598765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F2E3C-47C9-426B-AD79-0F7AF2E31EE4}"/>
              </a:ext>
            </a:extLst>
          </p:cNvPr>
          <p:cNvSpPr>
            <a:spLocks noGrp="1"/>
          </p:cNvSpPr>
          <p:nvPr>
            <p:ph type="title"/>
          </p:nvPr>
        </p:nvSpPr>
        <p:spPr>
          <a:xfrm>
            <a:off x="1079269" y="395056"/>
            <a:ext cx="9905998" cy="1192527"/>
          </a:xfrm>
        </p:spPr>
        <p:txBody>
          <a:bodyPr>
            <a:normAutofit fontScale="90000"/>
          </a:bodyPr>
          <a:lstStyle/>
          <a:p>
            <a:pPr algn="ctr"/>
            <a:r>
              <a:rPr lang="en-US" dirty="0"/>
              <a:t>Example:</a:t>
            </a:r>
            <a:br>
              <a:rPr lang="en-US" dirty="0"/>
            </a:br>
            <a:r>
              <a:rPr lang="en-US" dirty="0"/>
              <a:t>how to “roll Up” all 600 level expenditure codes for teaching items to create 201-1xx-1xxx-6xx</a:t>
            </a:r>
          </a:p>
        </p:txBody>
      </p:sp>
      <p:pic>
        <p:nvPicPr>
          <p:cNvPr id="4" name="Content Placeholder 3">
            <a:extLst>
              <a:ext uri="{FF2B5EF4-FFF2-40B4-BE49-F238E27FC236}">
                <a16:creationId xmlns:a16="http://schemas.microsoft.com/office/drawing/2014/main" id="{7078D171-D946-4D80-890D-89213E729F21}"/>
              </a:ext>
            </a:extLst>
          </p:cNvPr>
          <p:cNvPicPr>
            <a:picLocks noGrp="1" noChangeAspect="1"/>
          </p:cNvPicPr>
          <p:nvPr>
            <p:ph idx="1"/>
          </p:nvPr>
        </p:nvPicPr>
        <p:blipFill>
          <a:blip r:embed="rId2"/>
          <a:stretch>
            <a:fillRect/>
          </a:stretch>
        </p:blipFill>
        <p:spPr>
          <a:xfrm>
            <a:off x="3433134" y="1761216"/>
            <a:ext cx="5547655" cy="5012446"/>
          </a:xfrm>
          <a:prstGeom prst="rect">
            <a:avLst/>
          </a:prstGeom>
        </p:spPr>
      </p:pic>
    </p:spTree>
    <p:extLst>
      <p:ext uri="{BB962C8B-B14F-4D97-AF65-F5344CB8AC3E}">
        <p14:creationId xmlns:p14="http://schemas.microsoft.com/office/powerpoint/2010/main" val="3936196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3909</TotalTime>
  <Words>2399</Words>
  <Application>Microsoft Office PowerPoint</Application>
  <PresentationFormat>Widescreen</PresentationFormat>
  <Paragraphs>185</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Arial Black</vt:lpstr>
      <vt:lpstr>Trebuchet MS</vt:lpstr>
      <vt:lpstr>Tw Cen MT</vt:lpstr>
      <vt:lpstr>Wingdings</vt:lpstr>
      <vt:lpstr>Circuit</vt:lpstr>
      <vt:lpstr>Getting Ready for the Trustees Financial Summary  (TFS) For FY20 </vt:lpstr>
      <vt:lpstr>THE OPI HAS POSTED THE TFS INSTRUCTIONS ON THEIR WEBSITE</vt:lpstr>
      <vt:lpstr>PowerPoint Presentation</vt:lpstr>
      <vt:lpstr>Budget amendments  </vt:lpstr>
      <vt:lpstr>Step 4: Project reporter codes (prc’s)</vt:lpstr>
      <vt:lpstr>PowerPoint Presentation</vt:lpstr>
      <vt:lpstr>Balance all funds with the treasurer!!</vt:lpstr>
      <vt:lpstr>Enter all your revenues/expenditures/balance sheet information.  Steps 5,6, and 7. </vt:lpstr>
      <vt:lpstr>Example: how to “roll Up” all 600 level expenditure codes for teaching items to create 201-1xx-1xxx-6xx</vt:lpstr>
      <vt:lpstr>STATE revenues</vt:lpstr>
      <vt:lpstr>Are any “tweaks” needed?? Tweaks=adjusting entries</vt:lpstr>
      <vt:lpstr>PAYROLL</vt:lpstr>
      <vt:lpstr>Local Revenues</vt:lpstr>
      <vt:lpstr>Recording “Due from” revenues</vt:lpstr>
      <vt:lpstr>Refunding revenues (or Recording “Due to”) For grants ending June 30</vt:lpstr>
      <vt:lpstr>Recording deferred inflow for grants Ending September 30.</vt:lpstr>
      <vt:lpstr>An example from fY 2018-19 fund 15 Project  reporter code summary</vt:lpstr>
      <vt:lpstr>Clearing out old encumbrances</vt:lpstr>
      <vt:lpstr>PowerPoint Presentation</vt:lpstr>
      <vt:lpstr>Calculating and posting Taxes Receivable </vt:lpstr>
      <vt:lpstr>PowerPoint Presentation</vt:lpstr>
      <vt:lpstr>PowerPoint Presentation</vt:lpstr>
      <vt:lpstr>PowerPoint Presentation</vt:lpstr>
      <vt:lpstr>Compensated Absences fund transfer needed/wanted?</vt:lpstr>
      <vt:lpstr>PowerPoint Presentation</vt:lpstr>
      <vt:lpstr>PowerPoint Presentation</vt:lpstr>
      <vt:lpstr>Rental fund transfer to the general fund </vt:lpstr>
      <vt:lpstr>Coding the rental fund transfer</vt:lpstr>
      <vt:lpstr>Special Education Reversion</vt:lpstr>
      <vt:lpstr>Step 8: Detailed expenditure report </vt:lpstr>
      <vt:lpstr>PowerPoint Presentation</vt:lpstr>
      <vt:lpstr>Step 9: Essa per pupil reporting</vt:lpstr>
      <vt:lpstr>Long term liabilities page </vt:lpstr>
      <vt:lpstr>PowerPoint Presentation</vt:lpstr>
      <vt:lpstr>Spreadsheet From the OPI Website </vt:lpstr>
      <vt:lpstr>PowerPoint Presentation</vt:lpstr>
      <vt:lpstr>PowerPoint Presentation</vt:lpstr>
      <vt:lpstr>PowerPoint Presentation</vt:lpstr>
      <vt:lpstr>Fixed Assets </vt:lpstr>
      <vt:lpstr>PowerPoint Presentation</vt:lpstr>
      <vt:lpstr>Net Pension Liability</vt:lpstr>
      <vt:lpstr>Example of the Teachers Retirement Report</vt:lpstr>
      <vt:lpstr>PowerPoint Presentation</vt:lpstr>
      <vt:lpstr>No sweat, right!!!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Ready for the Trustees Financial Summary (TFS)</dc:title>
  <dc:creator>Steve Hamel</dc:creator>
  <cp:lastModifiedBy>Steve Hamel</cp:lastModifiedBy>
  <cp:revision>122</cp:revision>
  <dcterms:created xsi:type="dcterms:W3CDTF">2020-07-06T20:59:13Z</dcterms:created>
  <dcterms:modified xsi:type="dcterms:W3CDTF">2020-07-15T14:34:31Z</dcterms:modified>
</cp:coreProperties>
</file>