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91" r:id="rId5"/>
    <p:sldId id="292" r:id="rId6"/>
    <p:sldId id="294" r:id="rId7"/>
    <p:sldId id="303" r:id="rId8"/>
    <p:sldId id="302" r:id="rId9"/>
    <p:sldId id="266" r:id="rId10"/>
    <p:sldId id="304" r:id="rId11"/>
    <p:sldId id="305" r:id="rId12"/>
    <p:sldId id="306" r:id="rId13"/>
    <p:sldId id="307" r:id="rId14"/>
    <p:sldId id="263" r:id="rId15"/>
    <p:sldId id="257" r:id="rId16"/>
    <p:sldId id="258" r:id="rId17"/>
    <p:sldId id="259" r:id="rId18"/>
    <p:sldId id="260" r:id="rId19"/>
    <p:sldId id="256" r:id="rId20"/>
    <p:sldId id="295" r:id="rId21"/>
    <p:sldId id="296" r:id="rId22"/>
    <p:sldId id="297" r:id="rId23"/>
    <p:sldId id="268" r:id="rId24"/>
    <p:sldId id="261" r:id="rId25"/>
    <p:sldId id="298" r:id="rId26"/>
    <p:sldId id="299" r:id="rId27"/>
    <p:sldId id="269" r:id="rId28"/>
    <p:sldId id="267" r:id="rId29"/>
    <p:sldId id="270" r:id="rId30"/>
    <p:sldId id="300" r:id="rId31"/>
    <p:sldId id="271" r:id="rId32"/>
    <p:sldId id="301" r:id="rId33"/>
    <p:sldId id="273" r:id="rId34"/>
    <p:sldId id="272" r:id="rId35"/>
    <p:sldId id="277" r:id="rId36"/>
    <p:sldId id="274" r:id="rId37"/>
    <p:sldId id="2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>
        <p:scale>
          <a:sx n="80" d="100"/>
          <a:sy n="80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6B8C-2DFC-472F-96ED-DFD85FB36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FFAB8-DC73-41CE-80A1-E042FA962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71CD1-AA63-4CA8-847C-7862EAEEE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831A9-703C-4D6E-AF0B-E97EBA76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FFF7A-68A3-4D79-B594-79E85756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5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8928-1961-4139-B4EE-BB37ED05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D330B-F13A-4143-9B7A-D331071F5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F8765-A6A8-4584-BD16-7D8D61C5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B40A-2EC8-4ABD-8E06-470A2C70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7623-589D-4D49-9736-F3C34A9C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6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0B35F-4509-4650-812A-29F1D8127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E3D15-B3EC-4F11-89E6-19F2CD0F0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C6FC-70EB-45E8-B463-6257AF61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00360-13B8-4DC2-B225-16A2867A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CE732-AD32-46A9-B38F-3E2590D0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7101-7FDE-4EE3-AD25-CADC054C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E1EA7-8B65-41BE-B018-B3169DBEF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74937-539E-4AE3-986F-BEB17A5AC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B99D-B410-441F-9E81-9F43023A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BB0F4-021E-4E54-8278-F6E8E350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5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6ABB-8964-4617-9621-6D0CD54F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C67EC-88D6-4A07-BDEC-5B41DA64E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9BCBB-B355-4120-80B0-4CCAC1E5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ED466-E5C0-456C-9C11-00489320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C2ED5-3966-4768-A152-5DEC1E79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3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7976-19BD-4BF5-8778-63EEC9D9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CD1F-3634-4DE0-B685-2F2C799E1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61E32-C442-4991-9CB6-059488DD8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AE827-3521-4014-A521-70081738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766D5-804B-4C8B-82E4-5EBC8BED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327DD-5A9D-49EE-BC28-7E2F08D3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DF0C-8826-4BDD-858F-A662A9282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32EAC-8CA9-4878-836A-E281B0601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28BC3-5DFA-4236-A3F4-C3AE48916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DFCBC-238F-49AB-B976-6B8E4BC9A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462D9-9592-4874-A5B5-0235EA0DA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EA39F-ACCD-4C2A-ADA7-97481515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5F0218-FC6D-42C9-AD91-C314E44B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6283FE-7AE0-4097-A396-D48D220E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0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07095-0E80-4E09-BB26-E3E80087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E1D2F-E034-4565-A3FB-0F66B9EF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4941E-C112-4473-A8DD-78B6C2E8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ADB2B-0A47-4486-8EC0-B85F4CC3E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5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BE9A0-9B25-4F9D-92AD-3BE3C3A3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D0111C-AFDD-4932-B7F7-318D3A25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86065-68B8-41AB-86CD-93EBCD4C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8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4923-555F-4B2B-8D3B-6CE8D9C5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52584-8F5A-4956-920F-BC723FBE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AC5D0-EE62-460B-82BB-93A68C822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1DD82-5626-4F2B-A90C-6F204B62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E0936-D801-46C5-AABE-5F49E02D9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871ED-F01E-40E3-9C87-BCC8F15A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6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A3B1-18D3-46BF-B67F-AB89B5F3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D1FC20-E08A-4382-9844-2BE70CB0C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10E27-1BFD-4565-AAFB-78CBAE863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95109-53F0-4E7A-8B1D-2ADBFD1B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18A4A-0747-4A3B-BF1E-C74CB1E6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C6833-DEF7-4EE1-9A01-A3C35A04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9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7848F-5F27-4012-90EE-DF22DC45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F740E-99C4-4320-BE57-2B9982255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47EC-0F21-46B2-9309-065FDEEB2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A74AB-59A2-4E60-88D0-B43E07D740BF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4EF8E-2967-45D1-BBB5-0713D8A09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84C5-B855-4F9A-898A-3915DACB7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AA8B3-5CE6-40A0-83E0-4E446B1232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i.mt.gov/Portals/182/COVID-19/ESSER-I-and-II-Funding-1-15-2021.pdf?ver=2021-01-19-130506-147" TargetMode="External"/><Relationship Id="rId2" Type="http://schemas.openxmlformats.org/officeDocument/2006/relationships/hyperlink" Target="http://opi.mt.gov/Portals/182/COVID-19/ESSER%20II%20Guidance%20Document%201-11.pdf?ver=2021-01-19-131043-68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i.mt.gov/Portals/182/COVID-19/ESSER/ESSER%20II%20Coding%20and%20GuidanceA.pdf?ver=2021-01-25-085024-13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bo.com/i4a/pages/index.cfm?pageid=3330" TargetMode="External"/><Relationship Id="rId2" Type="http://schemas.openxmlformats.org/officeDocument/2006/relationships/hyperlink" Target="mailto:mroach@masbo.com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bo.com/i4a/pages/index.cfm?pageid=3311" TargetMode="External"/><Relationship Id="rId2" Type="http://schemas.openxmlformats.org/officeDocument/2006/relationships/hyperlink" Target="mailto:mroach@masbo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bo.com/i4a/pages/index.cfm?pageid=3505" TargetMode="External"/><Relationship Id="rId2" Type="http://schemas.openxmlformats.org/officeDocument/2006/relationships/hyperlink" Target="mailto:mroach@masbo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opi.mt.gov/School_Finance_Upload/Budget-Files?folderId=99559&amp;view=gridview&amp;pageSize=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FE14-41E9-423A-B85A-53D645A9C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738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/>
              <a:t>MASBO Regional Meetings</a:t>
            </a:r>
            <a:br>
              <a:rPr lang="en-US" sz="4400" b="1" dirty="0"/>
            </a:br>
            <a:r>
              <a:rPr lang="en-US" sz="4400" b="1" dirty="0"/>
              <a:t>February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6169A-C1A0-41D1-87AD-E91A45377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3602037"/>
            <a:ext cx="9581321" cy="301079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b="1" dirty="0"/>
              <a:t>Steve Hamel</a:t>
            </a:r>
            <a:r>
              <a:rPr lang="en-US" sz="2600" dirty="0"/>
              <a:t>, Interim Services/Trainer			406-431-0124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b="1" dirty="0"/>
              <a:t>Marie Roach</a:t>
            </a:r>
            <a:r>
              <a:rPr lang="en-US" sz="2600" dirty="0"/>
              <a:t>, Association Services Coordinator		406-461-8804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600" b="1" dirty="0"/>
              <a:t>Denise Williams</a:t>
            </a:r>
            <a:r>
              <a:rPr lang="en-US" sz="2600" dirty="0"/>
              <a:t>, Executive Director			406-461-3659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February 11 @   2:00 p.m.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February 17 @ 11:00 </a:t>
            </a:r>
            <a:r>
              <a:rPr lang="en-US" dirty="0" err="1"/>
              <a:t>a.m</a:t>
            </a:r>
            <a:endParaRPr lang="en-US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February 19 @ 10:00 a.m. 	</a:t>
            </a:r>
          </a:p>
        </p:txBody>
      </p:sp>
    </p:spTree>
    <p:extLst>
      <p:ext uri="{BB962C8B-B14F-4D97-AF65-F5344CB8AC3E}">
        <p14:creationId xmlns:p14="http://schemas.microsoft.com/office/powerpoint/2010/main" val="418294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E37A-9F0F-413C-8B46-71F7F733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House Bill 143 - Provide incentives for increasing starting teacher pay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2C67-4BB8-40BA-947D-84B06DE2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Additional QEC payment for</a:t>
            </a:r>
          </a:p>
          <a:p>
            <a:pPr lvl="1"/>
            <a:r>
              <a:rPr lang="en-US" sz="2800" dirty="0"/>
              <a:t>the number of full-time equivalent teachers that were in the first 3 years of the teacher's teaching career in the previous year</a:t>
            </a:r>
          </a:p>
          <a:p>
            <a:pPr lvl="1"/>
            <a:r>
              <a:rPr lang="en-US" sz="2800" dirty="0"/>
              <a:t>Reported to OPI by December 1</a:t>
            </a:r>
          </a:p>
          <a:p>
            <a:pPr lvl="1"/>
            <a:r>
              <a:rPr lang="en-US" sz="2800" dirty="0"/>
              <a:t>Meets legislative goals for starting teacher pay</a:t>
            </a:r>
          </a:p>
          <a:p>
            <a:pPr lvl="0"/>
            <a:r>
              <a:rPr lang="en-US" sz="3200" dirty="0"/>
              <a:t>Timing: 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Effective July 1, 2021 would be FY2022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Report to OPI by Dec. 1, 2021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Additional QEC is for FY2023 General Fund Budget</a:t>
            </a:r>
          </a:p>
        </p:txBody>
      </p:sp>
    </p:spTree>
    <p:extLst>
      <p:ext uri="{BB962C8B-B14F-4D97-AF65-F5344CB8AC3E}">
        <p14:creationId xmlns:p14="http://schemas.microsoft.com/office/powerpoint/2010/main" val="100039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2F8A-743D-4E94-B06F-F9D95753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ESSER-II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FA33-0126-431D-97F1-5612D01B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Consolidated Appropriations Act of 2021 (CRRSA)</a:t>
            </a:r>
          </a:p>
          <a:p>
            <a:pPr marL="0" indent="0">
              <a:buNone/>
            </a:pPr>
            <a:r>
              <a:rPr lang="en-US" sz="3200" dirty="0"/>
              <a:t>Elementary &amp; Secondary Schools Emergency Relief (ESSER)</a:t>
            </a:r>
          </a:p>
          <a:p>
            <a:pPr marL="0" indent="0">
              <a:buNone/>
            </a:pPr>
            <a:r>
              <a:rPr lang="en-US" dirty="0"/>
              <a:t>OPI is referring to it as ESSER-II:</a:t>
            </a:r>
          </a:p>
          <a:p>
            <a:pPr marL="0" indent="0">
              <a:buNone/>
            </a:pPr>
            <a:r>
              <a:rPr lang="en-US" dirty="0"/>
              <a:t>  Total to OPI for Montana schools				$170,099,465</a:t>
            </a:r>
          </a:p>
          <a:p>
            <a:pPr marL="0" indent="0">
              <a:buNone/>
            </a:pPr>
            <a:r>
              <a:rPr lang="en-US" dirty="0"/>
              <a:t>  90% to be distributed to schools </a:t>
            </a:r>
            <a:r>
              <a:rPr lang="en-US" sz="2400" dirty="0"/>
              <a:t>(based on FY20 Title I)</a:t>
            </a:r>
            <a:r>
              <a:rPr lang="en-US" dirty="0"/>
              <a:t>	</a:t>
            </a:r>
            <a:r>
              <a:rPr lang="en-US" u="sng" dirty="0"/>
              <a:t>$153,089,518</a:t>
            </a:r>
          </a:p>
          <a:p>
            <a:pPr marL="0" indent="0">
              <a:buNone/>
            </a:pPr>
            <a:r>
              <a:rPr lang="en-US" dirty="0"/>
              <a:t>  10% to OPI for addressing issues related to COVID	$  17,009,947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600" dirty="0"/>
              <a:t>.5% of total grant to OPI for admin costs	$      850,497</a:t>
            </a:r>
          </a:p>
          <a:p>
            <a:pPr marL="457200" lvl="1" indent="0">
              <a:buNone/>
            </a:pPr>
            <a:r>
              <a:rPr lang="en-US" sz="2600" dirty="0"/>
              <a:t>Remainder under discussion</a:t>
            </a:r>
            <a:r>
              <a:rPr lang="en-US" dirty="0"/>
              <a:t>			</a:t>
            </a:r>
            <a:r>
              <a:rPr lang="en-US" sz="2600" dirty="0"/>
              <a:t>$16,159,450</a:t>
            </a:r>
          </a:p>
        </p:txBody>
      </p:sp>
    </p:spTree>
    <p:extLst>
      <p:ext uri="{BB962C8B-B14F-4D97-AF65-F5344CB8AC3E}">
        <p14:creationId xmlns:p14="http://schemas.microsoft.com/office/powerpoint/2010/main" val="106449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2F8A-743D-4E94-B06F-F9D95753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ESSER-II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FFA33-0126-431D-97F1-5612D01B9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Will be administered through E-Grants</a:t>
            </a:r>
          </a:p>
          <a:p>
            <a:r>
              <a:rPr lang="en-US" sz="3200" dirty="0"/>
              <a:t>Information posted on OPI website:</a:t>
            </a:r>
          </a:p>
          <a:p>
            <a:pPr lvl="1"/>
            <a:r>
              <a:rPr lang="en-US" sz="2800" dirty="0">
                <a:hlinkClick r:id="rId2"/>
              </a:rPr>
              <a:t>ESSER-II Grant Guidelines</a:t>
            </a:r>
            <a:endParaRPr lang="en-US" sz="2800" dirty="0"/>
          </a:p>
          <a:p>
            <a:pPr lvl="1"/>
            <a:r>
              <a:rPr lang="en-US" sz="2800" dirty="0">
                <a:hlinkClick r:id="rId3"/>
              </a:rPr>
              <a:t>ESSER-I and II District Allocations</a:t>
            </a:r>
            <a:endParaRPr lang="en-US" sz="2800" dirty="0"/>
          </a:p>
          <a:p>
            <a:pPr lvl="1"/>
            <a:r>
              <a:rPr lang="en-US" sz="2800" dirty="0">
                <a:hlinkClick r:id="rId4"/>
              </a:rPr>
              <a:t>ESSER-II Coding</a:t>
            </a:r>
            <a:endParaRPr lang="en-US" sz="2800" dirty="0"/>
          </a:p>
          <a:p>
            <a:pPr lvl="2"/>
            <a:r>
              <a:rPr lang="en-US" sz="2400" dirty="0"/>
              <a:t>Fund X15 Miscellaneous Programs and use a unique PRC</a:t>
            </a:r>
          </a:p>
          <a:p>
            <a:pPr lvl="2"/>
            <a:r>
              <a:rPr lang="en-US" sz="2400" dirty="0"/>
              <a:t>Revenue source code 7750</a:t>
            </a:r>
          </a:p>
          <a:p>
            <a:pPr lvl="2"/>
            <a:r>
              <a:rPr lang="en-US" sz="2400" dirty="0"/>
              <a:t>Expenditure program code 775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NOTE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z="3200" b="1" dirty="0">
                <a:highlight>
                  <a:srgbClr val="FFFF00"/>
                </a:highlight>
              </a:rPr>
              <a:t>Subject to legislative approval in HB2</a:t>
            </a:r>
          </a:p>
        </p:txBody>
      </p:sp>
    </p:spTree>
    <p:extLst>
      <p:ext uri="{BB962C8B-B14F-4D97-AF65-F5344CB8AC3E}">
        <p14:creationId xmlns:p14="http://schemas.microsoft.com/office/powerpoint/2010/main" val="138063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B04B07-E9B1-4C97-B820-1922AFB8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MASBO PROGRAMS AND ANNOUNCMENTS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8BB816-55CE-47FB-8926-3AE0159C2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P-card</a:t>
            </a:r>
          </a:p>
          <a:p>
            <a:pPr lvl="1"/>
            <a:r>
              <a:rPr lang="en-US" sz="3200" dirty="0"/>
              <a:t>Certification</a:t>
            </a:r>
          </a:p>
          <a:p>
            <a:pPr lvl="1"/>
            <a:r>
              <a:rPr lang="en-US" sz="3200" dirty="0"/>
              <a:t>Mentor</a:t>
            </a:r>
          </a:p>
          <a:p>
            <a:pPr lvl="1"/>
            <a:r>
              <a:rPr lang="en-US" sz="3200" dirty="0"/>
              <a:t>MASBO Elections</a:t>
            </a:r>
          </a:p>
        </p:txBody>
      </p:sp>
    </p:spTree>
    <p:extLst>
      <p:ext uri="{BB962C8B-B14F-4D97-AF65-F5344CB8AC3E}">
        <p14:creationId xmlns:p14="http://schemas.microsoft.com/office/powerpoint/2010/main" val="152330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E6E1-678F-4E84-A513-320463B9F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9357"/>
            <a:ext cx="9144000" cy="99391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P-Card Program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EA48D-4682-465A-950E-7334FE93C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64231"/>
            <a:ext cx="9144000" cy="3890074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Sending copies of your annual audits to BMO is no longer required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your account is delinquent BMO may ask for a copy of your audit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Electronic payments are best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average your payments need to be posted &lt;27 days each month for you to be eligible for your annual rebate</a:t>
            </a: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Contact Marie at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mroach@masbo.com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 on the  P-Card Program or see the P-Card page on the MASBO website (click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2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708-90D9-4CB3-991C-255444A3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Certification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B6894-E80C-4725-944D-F3EA4381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getting your MCSBO if: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You have 3 years experience as the Clerk, Business Manager, Business Specialist, or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 person involved in the business administration/management of a Montana school district 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120 continuing education hours in last 4 years</a:t>
            </a:r>
          </a:p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Testing for MCSBO Certification: 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Study guides for test 1, 2 and now test 3 available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Find study guides at masbo.com/professional development/certification  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Schedule testing with Marie 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Testing options include:</a:t>
            </a:r>
          </a:p>
          <a:p>
            <a:pPr lvl="2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 Person workshops</a:t>
            </a:r>
          </a:p>
          <a:p>
            <a:pPr lvl="2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MASBO Helena office </a:t>
            </a:r>
          </a:p>
          <a:p>
            <a:pPr lvl="2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MCSBO committee member may proctor a test in your area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Contact Marie at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mroach@masbo.com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 or see the Certification page on the MASBO website (click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3999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6E32-A28D-403E-9F36-C32E31F6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Mentor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B506B-5FEF-41E3-87E0-945AAE740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MASBO Mentor Program is a 1-2 year partnership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 recommend checking in with each other once a month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Are you a new clerk with less than 3 years experience?  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MASBO can match you with a mentor</a:t>
            </a:r>
          </a:p>
          <a:p>
            <a:pPr lvl="1"/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Are you a veteran clerk with more than 5 years experience?  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Please consider becoming a MASBO Mentor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MASBO Mentors answer questions, direct mentee to proper entity or resource, and/or refer mentee to another MASBO member or MASBO staff</a:t>
            </a:r>
          </a:p>
          <a:p>
            <a:pPr lvl="1"/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MASBO Mentors do not provide onsite help</a:t>
            </a:r>
          </a:p>
          <a:p>
            <a:pPr marL="0" indent="0">
              <a:buNone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Contact Marie at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mroach@masbo.com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 or see the Mentor Program page on the MASBO website (click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0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E05D-2BA7-4FFA-9846-89161855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Board Election – Vice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4D8B0-7DF8-4C17-9292-54AD0630A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7722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Nominations now being accepted: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2-year term beginning July 1, 2021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Vice President automatically succeeds to the office of President, also for a 2-year term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President automatically succeeds to the office of Past President; also for a 2-year term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The total time commitment for this level of leadership is 6 years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Nominations may be made one of the following ways: 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Email Denise at dwilliams@masbo.com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At your spring regional workshop during the MASBO business meeting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 At the 2021 MASBO Summer Conference business meeting</a:t>
            </a:r>
          </a:p>
          <a:p>
            <a:pPr marL="0" indent="0" algn="ctr">
              <a:buNone/>
            </a:pPr>
            <a:endParaRPr lang="en-US" sz="14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visit with the person you intend to nominate so they can consider the time commitment </a:t>
            </a:r>
            <a:endParaRPr 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2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221F2-05FD-45A6-B002-1DFAD03B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Board Election – Region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01508-523C-40D2-BC03-A4112159E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1457739"/>
            <a:ext cx="10515600" cy="52478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Nominations now being accepted: 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Region 1  -  Lacey Porrovecchio was appointed to serve term vacated by Noreen Anderson   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	     Need an election for the new term: July 1, 2021-June 30, 2024 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Region 2:  - Belinda Klick’s term ends June 30, 2021</a:t>
            </a: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	     Need an election for new term: July 1, 2021-June 30, 2024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Region 6 -   Stacy Montgomery was appointed to serve the term vacated by Nicole Buerkle  </a:t>
            </a:r>
          </a:p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 Need an election for the remainder of term: July 1, 2021- June 30, 2023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Nominations may be made one of the following ways: </a:t>
            </a:r>
          </a:p>
          <a:p>
            <a:pPr lvl="3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Email Denise or the applicable Region Director prior to spring workshop </a:t>
            </a:r>
          </a:p>
          <a:p>
            <a:pPr lvl="3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From the floor during the business portion of the spring workshop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visit with the person you intend to nominate so they can consider the time commitment </a:t>
            </a:r>
            <a:endParaRPr lang="en-US" sz="23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88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7740-2F12-42F2-8094-91F85F390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468021"/>
            <a:ext cx="9144000" cy="2387600"/>
          </a:xfrm>
        </p:spPr>
        <p:txBody>
          <a:bodyPr/>
          <a:lstStyle/>
          <a:p>
            <a:r>
              <a:rPr lang="en-US" dirty="0"/>
              <a:t>Estimating FY22 General Fund Budget Limits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7C3CB-6F65-4D26-A475-2950632C3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73336"/>
            <a:ext cx="9144000" cy="484464"/>
          </a:xfrm>
        </p:spPr>
        <p:txBody>
          <a:bodyPr/>
          <a:lstStyle/>
          <a:p>
            <a:r>
              <a:rPr lang="en-US" dirty="0"/>
              <a:t>Featuring Paul Taylor’s General Fund spreadsheet</a:t>
            </a:r>
          </a:p>
        </p:txBody>
      </p:sp>
    </p:spTree>
    <p:extLst>
      <p:ext uri="{BB962C8B-B14F-4D97-AF65-F5344CB8AC3E}">
        <p14:creationId xmlns:p14="http://schemas.microsoft.com/office/powerpoint/2010/main" val="129138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E75E2-4F10-43D7-916E-C73694F7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50F6-0DFB-476A-92C8-E9DA0A34B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9645"/>
          </a:xfrm>
        </p:spPr>
        <p:txBody>
          <a:bodyPr>
            <a:normAutofit/>
          </a:bodyPr>
          <a:lstStyle/>
          <a:p>
            <a:r>
              <a:rPr lang="en-US" sz="3200" dirty="0"/>
              <a:t>Legislative Update</a:t>
            </a:r>
          </a:p>
          <a:p>
            <a:r>
              <a:rPr lang="en-US" sz="3200" dirty="0"/>
              <a:t>ESSER–II Funding</a:t>
            </a:r>
          </a:p>
          <a:p>
            <a:r>
              <a:rPr lang="en-US" sz="3200" dirty="0"/>
              <a:t>MASBO Programs and Announcements</a:t>
            </a:r>
          </a:p>
          <a:p>
            <a:pPr lvl="1"/>
            <a:r>
              <a:rPr lang="en-US" sz="2800" dirty="0"/>
              <a:t>P-card</a:t>
            </a:r>
          </a:p>
          <a:p>
            <a:pPr lvl="1"/>
            <a:r>
              <a:rPr lang="en-US" sz="2800" dirty="0"/>
              <a:t>Certification</a:t>
            </a:r>
          </a:p>
          <a:p>
            <a:pPr lvl="1"/>
            <a:r>
              <a:rPr lang="en-US" sz="2800" dirty="0"/>
              <a:t>Mentor</a:t>
            </a:r>
          </a:p>
          <a:p>
            <a:pPr lvl="1"/>
            <a:r>
              <a:rPr lang="en-US" sz="2800" dirty="0"/>
              <a:t>MASBO Elections</a:t>
            </a:r>
          </a:p>
          <a:p>
            <a:r>
              <a:rPr lang="en-US" sz="3200" dirty="0"/>
              <a:t>Using the OPI General Fund Spreadsheet to Project Budgets</a:t>
            </a:r>
          </a:p>
        </p:txBody>
      </p:sp>
    </p:spTree>
    <p:extLst>
      <p:ext uri="{BB962C8B-B14F-4D97-AF65-F5344CB8AC3E}">
        <p14:creationId xmlns:p14="http://schemas.microsoft.com/office/powerpoint/2010/main" val="405797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ECA1-ECEF-4F94-8111-8F8B3EDF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387"/>
          </a:xfrm>
        </p:spPr>
        <p:txBody>
          <a:bodyPr>
            <a:normAutofit fontScale="90000"/>
          </a:bodyPr>
          <a:lstStyle/>
          <a:p>
            <a:r>
              <a:rPr lang="en-US" dirty="0"/>
              <a:t>Download the Spreadsheet to your computer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ED83F9-1CE2-4F66-A2F0-8C0B2C372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25" y="880844"/>
            <a:ext cx="11220275" cy="587648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94188793-BF4A-4642-BB0B-0296027A0D7D}"/>
              </a:ext>
            </a:extLst>
          </p:cNvPr>
          <p:cNvSpPr/>
          <p:nvPr/>
        </p:nvSpPr>
        <p:spPr>
          <a:xfrm>
            <a:off x="9680895" y="3489820"/>
            <a:ext cx="721454" cy="117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30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29A9-6802-47EC-B470-0C2BF4BC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7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Enter your District(s) Legal Entity Number on the Inputs tab.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09E933-51C0-4CF0-AC88-D802D04AD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246" y="855640"/>
            <a:ext cx="8422547" cy="563723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B76D8E4-F047-4FCD-971F-7B59105AAD1C}"/>
              </a:ext>
            </a:extLst>
          </p:cNvPr>
          <p:cNvSpPr/>
          <p:nvPr/>
        </p:nvSpPr>
        <p:spPr>
          <a:xfrm>
            <a:off x="489358" y="1031847"/>
            <a:ext cx="1333849" cy="42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9FB6358-308A-4AD9-9FD8-58D928B7ABD0}"/>
              </a:ext>
            </a:extLst>
          </p:cNvPr>
          <p:cNvSpPr/>
          <p:nvPr/>
        </p:nvSpPr>
        <p:spPr>
          <a:xfrm>
            <a:off x="3473042" y="6492874"/>
            <a:ext cx="302004" cy="365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2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F540-176A-49BD-A640-3312109F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I will Pick on Havre High</a:t>
            </a:r>
            <a:br>
              <a:rPr lang="en-US" sz="3200" dirty="0">
                <a:latin typeface="Arial Black" panose="020B0A04020102020204" pitchFamily="34" charset="0"/>
              </a:rPr>
            </a:br>
            <a:r>
              <a:rPr lang="en-US" sz="3200" dirty="0">
                <a:latin typeface="Arial Black" panose="020B0A04020102020204" pitchFamily="34" charset="0"/>
              </a:rPr>
              <a:t>You use your own LE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9E575-2D29-4407-9027-273AC8CFC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enter a Legal Entity number (LE), the corresponding budget limits will populate in columns Q (Elementary K-8), S (High School), or U (K-12).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Below the LE entry area you will see your districts ANB for each of the past 3 years AND your districts 3-year average ANB.  </a:t>
            </a:r>
          </a:p>
        </p:txBody>
      </p:sp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7C6E7141-8026-4E55-ADDA-D6A711BE9D78}"/>
              </a:ext>
            </a:extLst>
          </p:cNvPr>
          <p:cNvSpPr/>
          <p:nvPr/>
        </p:nvSpPr>
        <p:spPr>
          <a:xfrm>
            <a:off x="276837" y="4001294"/>
            <a:ext cx="310392" cy="4571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5707DAB-9C3A-4598-B06A-A279589D0311}"/>
              </a:ext>
            </a:extLst>
          </p:cNvPr>
          <p:cNvSpPr/>
          <p:nvPr/>
        </p:nvSpPr>
        <p:spPr>
          <a:xfrm flipV="1">
            <a:off x="0" y="1996581"/>
            <a:ext cx="651712" cy="142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91D5EA2-C44E-49A2-92E6-6073326D92B2}"/>
              </a:ext>
            </a:extLst>
          </p:cNvPr>
          <p:cNvSpPr/>
          <p:nvPr/>
        </p:nvSpPr>
        <p:spPr>
          <a:xfrm>
            <a:off x="8909108" y="2692866"/>
            <a:ext cx="151002" cy="4655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4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9A8688-0D46-4053-96CB-5C453B6C1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02" y="129254"/>
            <a:ext cx="10674739" cy="659949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A6B2CD3-6F78-4138-A5CD-A62F46F2BD7F}"/>
              </a:ext>
            </a:extLst>
          </p:cNvPr>
          <p:cNvSpPr/>
          <p:nvPr/>
        </p:nvSpPr>
        <p:spPr>
          <a:xfrm>
            <a:off x="117446" y="746620"/>
            <a:ext cx="651712" cy="109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8F203A-A511-4F8E-BB58-2091F5751203}"/>
              </a:ext>
            </a:extLst>
          </p:cNvPr>
          <p:cNvSpPr/>
          <p:nvPr/>
        </p:nvSpPr>
        <p:spPr>
          <a:xfrm>
            <a:off x="117446" y="561363"/>
            <a:ext cx="651712" cy="109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A5A0503-8502-4667-A000-DE31FC249521}"/>
              </a:ext>
            </a:extLst>
          </p:cNvPr>
          <p:cNvSpPr/>
          <p:nvPr/>
        </p:nvSpPr>
        <p:spPr>
          <a:xfrm>
            <a:off x="8061820" y="6392411"/>
            <a:ext cx="151002" cy="4655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EBA67A99-F1E1-456A-AA7E-A716FBA8A344}"/>
              </a:ext>
            </a:extLst>
          </p:cNvPr>
          <p:cNvSpPr/>
          <p:nvPr/>
        </p:nvSpPr>
        <p:spPr>
          <a:xfrm>
            <a:off x="9591328" y="6384797"/>
            <a:ext cx="151002" cy="4655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B8ED7218-54D6-4C6F-9651-697DFF7E6B7A}"/>
              </a:ext>
            </a:extLst>
          </p:cNvPr>
          <p:cNvSpPr/>
          <p:nvPr/>
        </p:nvSpPr>
        <p:spPr>
          <a:xfrm>
            <a:off x="443387" y="2713418"/>
            <a:ext cx="310392" cy="4571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703DC36C-85AB-4E3A-9771-956752679417}"/>
              </a:ext>
            </a:extLst>
          </p:cNvPr>
          <p:cNvSpPr/>
          <p:nvPr/>
        </p:nvSpPr>
        <p:spPr>
          <a:xfrm>
            <a:off x="437710" y="3619570"/>
            <a:ext cx="310392" cy="4571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14BFA3D1-33FD-49AA-8A69-6B0CF566473A}"/>
              </a:ext>
            </a:extLst>
          </p:cNvPr>
          <p:cNvSpPr/>
          <p:nvPr/>
        </p:nvSpPr>
        <p:spPr>
          <a:xfrm>
            <a:off x="458766" y="1507993"/>
            <a:ext cx="310392" cy="4571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8CFC-B16C-442D-AFA7-F64EF1C5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These are the current FY21 budget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D54B1-3AE3-46C2-831F-86D5A404F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 limits on the previous slides are the current year (FY21) budget limits, we need to adjust the spreadsheet to receive an estimate for FY22 budget limits.</a:t>
            </a:r>
          </a:p>
          <a:p>
            <a:endParaRPr lang="en-US" dirty="0"/>
          </a:p>
          <a:p>
            <a:r>
              <a:rPr lang="en-US" dirty="0"/>
              <a:t>Step 1 Click on the tab labeled “PAR”, this tab is at the bottom of the spreadsheet.</a:t>
            </a:r>
          </a:p>
          <a:p>
            <a:endParaRPr lang="en-US" dirty="0"/>
          </a:p>
          <a:p>
            <a:r>
              <a:rPr lang="en-US" dirty="0"/>
              <a:t>See next 2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27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863F2B-290D-4D7F-9C84-611E87FFB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5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30D1B-ED27-4E78-9911-EE8BB52A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43"/>
            <a:ext cx="12192000" cy="6556357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3171328-2AA8-44E5-A42E-BD0B638335FE}"/>
              </a:ext>
            </a:extLst>
          </p:cNvPr>
          <p:cNvSpPr/>
          <p:nvPr/>
        </p:nvSpPr>
        <p:spPr>
          <a:xfrm>
            <a:off x="5131291" y="-195506"/>
            <a:ext cx="230819" cy="497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B9EA5B8-B426-4ABD-B60C-C658254BFAB0}"/>
              </a:ext>
            </a:extLst>
          </p:cNvPr>
          <p:cNvSpPr/>
          <p:nvPr/>
        </p:nvSpPr>
        <p:spPr>
          <a:xfrm>
            <a:off x="6507331" y="-195507"/>
            <a:ext cx="230819" cy="4971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2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DE9F-4AA3-4676-BED0-DD24BEB2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Enter Your New ANB Numbers from your Spring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AF03A-26F8-4D38-BFC2-29E96B023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Enter the appropriate amounts in AT LEAST the E1 and/or M1…and H1 areas in Column Q.    </a:t>
            </a:r>
          </a:p>
          <a:p>
            <a:endParaRPr lang="en-US" dirty="0"/>
          </a:p>
          <a:p>
            <a:r>
              <a:rPr lang="en-US" dirty="0"/>
              <a:t>(E2, E3, etc. are for other K-6 budget units.  The most common examples are outlying Hutterite Schools.  Certain requirements must be met for these budget units to be established.)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use this spreadsheet before the spring count use estimated ANB numbers.  For example, some folks use their fall count, or you could do a mid year count.</a:t>
            </a:r>
          </a:p>
          <a:p>
            <a:endParaRPr lang="en-US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971A985B-BAD2-45EC-B4E4-B186BD10BCAC}"/>
              </a:ext>
            </a:extLst>
          </p:cNvPr>
          <p:cNvSpPr/>
          <p:nvPr/>
        </p:nvSpPr>
        <p:spPr>
          <a:xfrm>
            <a:off x="4806892" y="2155971"/>
            <a:ext cx="620785" cy="2348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8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78119-241F-4412-97B4-61358C745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61365" cy="6858000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F5160F35-C5E6-4E33-AF87-352F0E2136A6}"/>
              </a:ext>
            </a:extLst>
          </p:cNvPr>
          <p:cNvSpPr/>
          <p:nvPr/>
        </p:nvSpPr>
        <p:spPr>
          <a:xfrm>
            <a:off x="11316749" y="1644242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70FCC51A-D42D-4810-A36B-B8B1EC4AA7DF}"/>
              </a:ext>
            </a:extLst>
          </p:cNvPr>
          <p:cNvSpPr/>
          <p:nvPr/>
        </p:nvSpPr>
        <p:spPr>
          <a:xfrm>
            <a:off x="11295777" y="3902279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62EFEBC-30C8-474F-BAFE-875465D5C7C3}"/>
              </a:ext>
            </a:extLst>
          </p:cNvPr>
          <p:cNvSpPr/>
          <p:nvPr/>
        </p:nvSpPr>
        <p:spPr>
          <a:xfrm flipV="1">
            <a:off x="11316749" y="3022833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75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F95D-8E1A-45A3-B985-54D6D84C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Enter The Budgets Your District Adopted, and any </a:t>
            </a:r>
            <a:r>
              <a:rPr lang="en-US" sz="3200" dirty="0" err="1">
                <a:latin typeface="Arial Black" panose="020B0A04020102020204" pitchFamily="34" charset="0"/>
              </a:rPr>
              <a:t>overbase</a:t>
            </a:r>
            <a:r>
              <a:rPr lang="en-US" sz="3200" dirty="0">
                <a:latin typeface="Arial Black" panose="020B0A04020102020204" pitchFamily="34" charset="0"/>
              </a:rPr>
              <a:t> levy approved, for the Current Fiscal Year (FY21)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0A349-C9FE-4D71-ACAA-B82538E17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your current year Adopted General Fund, Voter Approved Levy amounts.</a:t>
            </a:r>
          </a:p>
          <a:p>
            <a:pPr lvl="1"/>
            <a:r>
              <a:rPr lang="en-US" dirty="0"/>
              <a:t>MAEFAIRS Budget Pages    </a:t>
            </a:r>
            <a:r>
              <a:rPr lang="en-US" dirty="0">
                <a:hlinkClick r:id="rId2"/>
              </a:rPr>
              <a:t>Link to FY21 Budgets</a:t>
            </a:r>
            <a:endParaRPr lang="en-US" dirty="0"/>
          </a:p>
          <a:p>
            <a:r>
              <a:rPr lang="en-US" dirty="0"/>
              <a:t>The Adopted Budget amounts will need to be entered in cells:</a:t>
            </a:r>
          </a:p>
          <a:p>
            <a:pPr lvl="1"/>
            <a:r>
              <a:rPr lang="en-US" dirty="0"/>
              <a:t>Q32 for Elementary Districts</a:t>
            </a:r>
          </a:p>
          <a:p>
            <a:pPr lvl="1"/>
            <a:r>
              <a:rPr lang="en-US" dirty="0"/>
              <a:t>Q33 for High School Districts</a:t>
            </a:r>
          </a:p>
          <a:p>
            <a:pPr lvl="1"/>
            <a:r>
              <a:rPr lang="en-US" dirty="0"/>
              <a:t>Q34 for K-12 Districts</a:t>
            </a:r>
          </a:p>
          <a:p>
            <a:r>
              <a:rPr lang="en-US" dirty="0"/>
              <a:t>Any Voter Approved Levies will need to be entered in Cells:</a:t>
            </a:r>
          </a:p>
          <a:p>
            <a:pPr lvl="1"/>
            <a:r>
              <a:rPr lang="en-US" dirty="0"/>
              <a:t>Q36 for Elementary Districts</a:t>
            </a:r>
          </a:p>
          <a:p>
            <a:pPr lvl="1"/>
            <a:r>
              <a:rPr lang="en-US" dirty="0"/>
              <a:t>Q37 for High School Districts </a:t>
            </a:r>
          </a:p>
          <a:p>
            <a:pPr lvl="1"/>
            <a:r>
              <a:rPr lang="en-US" dirty="0"/>
              <a:t>Q38 for K-12 Districts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C483C77D-A57F-4F65-A0F5-7CD3183056AB}"/>
              </a:ext>
            </a:extLst>
          </p:cNvPr>
          <p:cNvSpPr/>
          <p:nvPr/>
        </p:nvSpPr>
        <p:spPr>
          <a:xfrm>
            <a:off x="6095998" y="3487468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375F483B-A7F3-4737-AC0E-4EE824302B30}"/>
              </a:ext>
            </a:extLst>
          </p:cNvPr>
          <p:cNvSpPr/>
          <p:nvPr/>
        </p:nvSpPr>
        <p:spPr>
          <a:xfrm>
            <a:off x="6095998" y="3865574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43F3CCE-9701-42AE-9C68-0F9418BF43C0}"/>
              </a:ext>
            </a:extLst>
          </p:cNvPr>
          <p:cNvSpPr/>
          <p:nvPr/>
        </p:nvSpPr>
        <p:spPr>
          <a:xfrm>
            <a:off x="6095998" y="4240436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0E70611-5ADA-438E-B834-B1D8763EABDB}"/>
              </a:ext>
            </a:extLst>
          </p:cNvPr>
          <p:cNvSpPr/>
          <p:nvPr/>
        </p:nvSpPr>
        <p:spPr>
          <a:xfrm>
            <a:off x="6095998" y="5075652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72CD27AD-3D08-4B47-81A4-FEE29A29FF78}"/>
              </a:ext>
            </a:extLst>
          </p:cNvPr>
          <p:cNvSpPr/>
          <p:nvPr/>
        </p:nvSpPr>
        <p:spPr>
          <a:xfrm>
            <a:off x="6095998" y="5416172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DD62A0D9-7611-4428-BB88-607C7B431D12}"/>
              </a:ext>
            </a:extLst>
          </p:cNvPr>
          <p:cNvSpPr/>
          <p:nvPr/>
        </p:nvSpPr>
        <p:spPr>
          <a:xfrm>
            <a:off x="6095998" y="5742862"/>
            <a:ext cx="453005" cy="1258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8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E37A-9F0F-413C-8B46-71F7F733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Legislative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2C67-4BB8-40BA-947D-84B06DE22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HB15 Implement K-12 Inflation</a:t>
            </a:r>
          </a:p>
          <a:p>
            <a:r>
              <a:rPr lang="en-US" sz="3200" dirty="0"/>
              <a:t>HB181 Reauthorizing the e-rate broadband program</a:t>
            </a:r>
          </a:p>
          <a:p>
            <a:r>
              <a:rPr lang="en-US" sz="3200" dirty="0"/>
              <a:t>HB143 Provide incentives for increasing starting teacher pay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0872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Left 5">
            <a:extLst>
              <a:ext uri="{FF2B5EF4-FFF2-40B4-BE49-F238E27FC236}">
                <a16:creationId xmlns:a16="http://schemas.microsoft.com/office/drawing/2014/main" id="{77F62712-B6B4-447E-B4EB-7FB48572FF84}"/>
              </a:ext>
            </a:extLst>
          </p:cNvPr>
          <p:cNvSpPr/>
          <p:nvPr/>
        </p:nvSpPr>
        <p:spPr>
          <a:xfrm>
            <a:off x="9057312" y="6016303"/>
            <a:ext cx="430635" cy="1332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B136B3A-2AC0-489F-AF64-BDAD702EF18A}"/>
              </a:ext>
            </a:extLst>
          </p:cNvPr>
          <p:cNvSpPr/>
          <p:nvPr/>
        </p:nvSpPr>
        <p:spPr>
          <a:xfrm>
            <a:off x="9060109" y="6287115"/>
            <a:ext cx="430635" cy="1332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8C278-1966-4CD2-99BE-EBB9B65B6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59" y="109058"/>
            <a:ext cx="6849647" cy="63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F919B1-C2CE-4133-B3B0-AB3C9A07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1895589" cy="6920917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2A520965-DA7D-4696-9158-2D57E6B810E0}"/>
              </a:ext>
            </a:extLst>
          </p:cNvPr>
          <p:cNvSpPr/>
          <p:nvPr/>
        </p:nvSpPr>
        <p:spPr>
          <a:xfrm>
            <a:off x="11621548" y="5452844"/>
            <a:ext cx="548081" cy="149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4BA131F-3B39-4F40-8357-4707567C0D8D}"/>
              </a:ext>
            </a:extLst>
          </p:cNvPr>
          <p:cNvSpPr/>
          <p:nvPr/>
        </p:nvSpPr>
        <p:spPr>
          <a:xfrm>
            <a:off x="11621547" y="5609005"/>
            <a:ext cx="548081" cy="149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E54BCA3-F09E-441D-81A3-D021403EF639}"/>
              </a:ext>
            </a:extLst>
          </p:cNvPr>
          <p:cNvSpPr/>
          <p:nvPr/>
        </p:nvSpPr>
        <p:spPr>
          <a:xfrm>
            <a:off x="11621546" y="6328095"/>
            <a:ext cx="548081" cy="149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444A-B5AE-4267-BFBC-25B67C495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71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Statutory Inflationary factors can be adjusted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1273-6B82-41F4-94FD-C71523F8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7013"/>
            <a:ext cx="10515600" cy="5318620"/>
          </a:xfrm>
        </p:spPr>
        <p:txBody>
          <a:bodyPr/>
          <a:lstStyle/>
          <a:p>
            <a:r>
              <a:rPr lang="en-US" dirty="0"/>
              <a:t>See Cells P4, P5, and P6.</a:t>
            </a:r>
          </a:p>
          <a:p>
            <a:r>
              <a:rPr lang="en-US" dirty="0"/>
              <a:t>Cell P4 shows the current fiscal years inflationary factor that was approved during the 2019 legislative session.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inflationary factors are being decided during the current legislative session.  Preliminary numbers in the Governor’s proposed budget are different than the estimates shown.</a:t>
            </a:r>
          </a:p>
          <a:p>
            <a:pPr lvl="4"/>
            <a:r>
              <a:rPr lang="en-US" dirty="0"/>
              <a:t>FY22 1.50</a:t>
            </a:r>
          </a:p>
          <a:p>
            <a:pPr lvl="4"/>
            <a:r>
              <a:rPr lang="en-US" dirty="0"/>
              <a:t>FY23 2.57</a:t>
            </a:r>
          </a:p>
          <a:p>
            <a:pPr marL="1828800" lvl="4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D5598-8A4A-4214-8A88-E3ACA555E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51" y="2619854"/>
            <a:ext cx="294919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51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0B785-2B52-43D0-9898-123D2F76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18" y="269968"/>
            <a:ext cx="12192000" cy="631806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6529BBE8-1AD9-489A-B73F-639EBC3BB3EA}"/>
              </a:ext>
            </a:extLst>
          </p:cNvPr>
          <p:cNvSpPr/>
          <p:nvPr/>
        </p:nvSpPr>
        <p:spPr>
          <a:xfrm>
            <a:off x="11811699" y="956345"/>
            <a:ext cx="545284" cy="115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520D1CFE-F767-47B7-B420-E28BDC004492}"/>
              </a:ext>
            </a:extLst>
          </p:cNvPr>
          <p:cNvSpPr/>
          <p:nvPr/>
        </p:nvSpPr>
        <p:spPr>
          <a:xfrm>
            <a:off x="11802889" y="1150257"/>
            <a:ext cx="554094" cy="115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7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367D-CB45-4E27-801C-DD0DCF39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Click on the Inputs Tab so see estimated budget limits for FY22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196B-45BB-4270-BE1E-0A8093F0B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794"/>
            <a:ext cx="10515600" cy="4801169"/>
          </a:xfrm>
        </p:spPr>
        <p:txBody>
          <a:bodyPr/>
          <a:lstStyle/>
          <a:p>
            <a:r>
              <a:rPr lang="en-US" dirty="0"/>
              <a:t>ANB numbers now reflect the estimated FY22 numbers entered on the PAR tab.</a:t>
            </a:r>
          </a:p>
          <a:p>
            <a:r>
              <a:rPr lang="en-US" dirty="0"/>
              <a:t>In this case Havre High will by using </a:t>
            </a:r>
            <a:r>
              <a:rPr lang="en-US" dirty="0">
                <a:highlight>
                  <a:srgbClr val="FFFF00"/>
                </a:highlight>
              </a:rPr>
              <a:t>FY22 actual </a:t>
            </a:r>
            <a:r>
              <a:rPr lang="en-US" dirty="0"/>
              <a:t>ANB for budget calculations but, Havre Elementary will use the </a:t>
            </a:r>
            <a:r>
              <a:rPr lang="en-US" dirty="0">
                <a:highlight>
                  <a:srgbClr val="FFFF00"/>
                </a:highlight>
              </a:rPr>
              <a:t>3 year average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Columns Q and S reflect budget limits.</a:t>
            </a:r>
          </a:p>
          <a:p>
            <a:pPr lvl="1"/>
            <a:r>
              <a:rPr lang="en-US" dirty="0"/>
              <a:t>Havre Elementary may need to have a voted levy to get to the estimated “highest budget with a vote”</a:t>
            </a:r>
          </a:p>
          <a:p>
            <a:pPr lvl="1"/>
            <a:r>
              <a:rPr lang="en-US" dirty="0"/>
              <a:t>Havre High may not need a vote since the estimated “highest budget with a vote” and Highest Budget Without a Vote” amounts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295414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3FC1A8-0ACE-4C38-9969-2F22664D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31" y="0"/>
            <a:ext cx="944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41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4C05-4326-49A2-837E-95C16809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Are these numbers final and official?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D500-4C73-4E07-8632-211413D91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NO</a:t>
            </a:r>
          </a:p>
          <a:p>
            <a:pPr marL="0" indent="0">
              <a:buNone/>
            </a:pPr>
            <a:r>
              <a:rPr lang="en-US" sz="2400" dirty="0"/>
              <a:t>As long as the legislature is in session and the governor has not signed any bills, everything is fluid.</a:t>
            </a:r>
          </a:p>
        </p:txBody>
      </p:sp>
    </p:spTree>
    <p:extLst>
      <p:ext uri="{BB962C8B-B14F-4D97-AF65-F5344CB8AC3E}">
        <p14:creationId xmlns:p14="http://schemas.microsoft.com/office/powerpoint/2010/main" val="1717683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D92D9-91B7-41F5-85A0-8B595A8E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Thus </a:t>
            </a:r>
            <a:r>
              <a:rPr lang="en-US" sz="3200" dirty="0" err="1">
                <a:latin typeface="Arial Black" panose="020B0A04020102020204" pitchFamily="34" charset="0"/>
              </a:rPr>
              <a:t>endeth</a:t>
            </a:r>
            <a:r>
              <a:rPr lang="en-US" sz="3200" dirty="0">
                <a:latin typeface="Arial Black" panose="020B0A04020102020204" pitchFamily="34" charset="0"/>
              </a:rPr>
              <a:t> today’s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1088F-8AD7-49A5-8E37-52EF3B1F3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Thanks for the spreadsheet Paul</a:t>
            </a:r>
          </a:p>
        </p:txBody>
      </p:sp>
    </p:spTree>
    <p:extLst>
      <p:ext uri="{BB962C8B-B14F-4D97-AF65-F5344CB8AC3E}">
        <p14:creationId xmlns:p14="http://schemas.microsoft.com/office/powerpoint/2010/main" val="428748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House Bill 15 - Basic Entitlement Rates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439152"/>
              </p:ext>
            </p:extLst>
          </p:nvPr>
        </p:nvGraphicFramePr>
        <p:xfrm>
          <a:off x="2057400" y="1828800"/>
          <a:ext cx="7772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364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Entitlements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FY2022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400" dirty="0"/>
                        <a:t> (HB15)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FY2023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400" dirty="0"/>
                        <a:t> (HB15)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2000" dirty="0"/>
                        <a:t>Elementary Basic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    53,541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 54,344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  55,741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For every 25 Elem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ANB over 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      2,678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   2,718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    2,788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/>
                        <a:t>Middle School Basic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  107,084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108,690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111,483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For every 45 MS ANB over 450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      5,354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   5,434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    5,574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401">
                <a:tc>
                  <a:txBody>
                    <a:bodyPr/>
                    <a:lstStyle/>
                    <a:p>
                      <a:r>
                        <a:rPr lang="en-US" sz="2000" dirty="0"/>
                        <a:t>High School Basic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$ 321,254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$ 326,073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334,453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199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For</a:t>
                      </a:r>
                      <a:r>
                        <a:rPr lang="en-US" sz="2000" baseline="0" dirty="0"/>
                        <a:t> every </a:t>
                      </a:r>
                      <a:r>
                        <a:rPr lang="en-US" sz="2000" dirty="0"/>
                        <a:t>80 HS ANB over 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   16,063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 16,304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$    16,723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2600" y="577209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*</a:t>
            </a:r>
            <a:r>
              <a:rPr lang="en-US" sz="2000" b="1" i="1" dirty="0"/>
              <a:t>HB15 increases FY2021 by inflation of 1.5% for FY2022 and 2.57% for FY2023.</a:t>
            </a:r>
          </a:p>
        </p:txBody>
      </p:sp>
    </p:spTree>
    <p:extLst>
      <p:ext uri="{BB962C8B-B14F-4D97-AF65-F5344CB8AC3E}">
        <p14:creationId xmlns:p14="http://schemas.microsoft.com/office/powerpoint/2010/main" val="65375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House Bill 15 - Per-ANB Entitlement Rates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130693"/>
              </p:ext>
            </p:extLst>
          </p:nvPr>
        </p:nvGraphicFramePr>
        <p:xfrm>
          <a:off x="1981200" y="1905000"/>
          <a:ext cx="784860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aseline="0" dirty="0"/>
                        <a:t>Entitlements</a:t>
                      </a:r>
                      <a:endParaRPr lang="en-US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FY2021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FY2022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600" dirty="0"/>
                        <a:t> (HB15)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FY2023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600" dirty="0"/>
                        <a:t> (HB15)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Elementary per-ANB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$ 5,727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$5,813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5,962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  <a:r>
                        <a:rPr lang="en-US" sz="2400" baseline="0" dirty="0"/>
                        <a:t> School per-ANB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7,333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$ 7,443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$ 7,634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62100" y="3810001"/>
            <a:ext cx="887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*</a:t>
            </a:r>
            <a:r>
              <a:rPr lang="en-US" sz="2200" b="1" i="1" dirty="0"/>
              <a:t>HB15 increases </a:t>
            </a:r>
            <a:r>
              <a:rPr lang="en-US" sz="2000" b="1" i="1" dirty="0"/>
              <a:t>per-ANB entitlements by 15% for FY2022 and 2.57% in FY2023.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4495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student after the first ANB is decreased by a reduction factor (decrement) per ANB:</a:t>
            </a:r>
          </a:p>
          <a:p>
            <a:pPr marL="342900" indent="-342900" defTabSz="228600">
              <a:buFont typeface="Wingdings" panose="05000000000000000000" pitchFamily="2" charset="2"/>
              <a:buChar char="Ø"/>
            </a:pPr>
            <a:r>
              <a:rPr lang="en-US" sz="2400" dirty="0"/>
              <a:t>Elementary ANB decrement is </a:t>
            </a:r>
            <a:r>
              <a:rPr lang="en-US" sz="2400" b="1" dirty="0"/>
              <a:t>$.20</a:t>
            </a:r>
            <a:r>
              <a:rPr lang="en-US" sz="2400" dirty="0"/>
              <a:t> per ANB</a:t>
            </a:r>
          </a:p>
          <a:p>
            <a:pPr marL="342900" indent="-342900" defTabSz="228600">
              <a:buFont typeface="Wingdings" panose="05000000000000000000" pitchFamily="2" charset="2"/>
              <a:buChar char="Ø"/>
            </a:pPr>
            <a:r>
              <a:rPr lang="en-US" sz="2400" dirty="0"/>
              <a:t>High school &amp; 7</a:t>
            </a:r>
            <a:r>
              <a:rPr lang="en-US" sz="2400" baseline="30000" dirty="0"/>
              <a:t>th </a:t>
            </a:r>
            <a:r>
              <a:rPr lang="en-US" sz="2400" dirty="0"/>
              <a:t>- 8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err="1"/>
              <a:t>accred</a:t>
            </a:r>
            <a:r>
              <a:rPr lang="en-US" sz="2400" dirty="0"/>
              <a:t> ANB decrement is </a:t>
            </a:r>
            <a:r>
              <a:rPr lang="en-US" sz="2400" b="1" dirty="0"/>
              <a:t>$.50</a:t>
            </a:r>
            <a:r>
              <a:rPr lang="en-US" sz="2400" dirty="0"/>
              <a:t> per ANB</a:t>
            </a:r>
          </a:p>
        </p:txBody>
      </p:sp>
    </p:spTree>
    <p:extLst>
      <p:ext uri="{BB962C8B-B14F-4D97-AF65-F5344CB8AC3E}">
        <p14:creationId xmlns:p14="http://schemas.microsoft.com/office/powerpoint/2010/main" val="404227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House Bill 15 - Funding Components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5715000"/>
            <a:ext cx="883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*</a:t>
            </a:r>
            <a:r>
              <a:rPr lang="en-US" sz="2200" b="1" i="1" dirty="0"/>
              <a:t>HB15 increases these payments 1.5% for FY2022 and 2.57% in FY2023.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978522"/>
              </p:ext>
            </p:extLst>
          </p:nvPr>
        </p:nvGraphicFramePr>
        <p:xfrm>
          <a:off x="1828801" y="1524000"/>
          <a:ext cx="8305799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FY2021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FY2022 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600" dirty="0"/>
                        <a:t> (HB15)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/>
                        <a:t>FY2023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2600" dirty="0"/>
                        <a:t> (HB15)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Quality</a:t>
                      </a:r>
                      <a:r>
                        <a:rPr lang="en-US" sz="2400" baseline="0" dirty="0"/>
                        <a:t> Educator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$3,385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$3,472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At-Risk Student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$5,641,973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$5,726,603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$5,873,777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Indian Education for All </a:t>
                      </a:r>
                      <a:r>
                        <a:rPr lang="en-US" sz="2000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(per</a:t>
                      </a:r>
                      <a:r>
                        <a:rPr lang="en-US" sz="2000" i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ANB)</a:t>
                      </a:r>
                      <a:endParaRPr lang="en-US" sz="2000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$22.36</a:t>
                      </a:r>
                    </a:p>
                    <a:p>
                      <a:pPr algn="ctr"/>
                      <a:r>
                        <a:rPr lang="en-US" sz="2000" dirty="0"/>
                        <a:t>($100 min.)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$22.70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="0" baseline="0" dirty="0">
                          <a:solidFill>
                            <a:srgbClr val="FF0000"/>
                          </a:solidFill>
                        </a:rPr>
                        <a:t>($100 min.)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$23.28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($100 min.)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Am</a:t>
                      </a:r>
                      <a:r>
                        <a:rPr lang="en-US" sz="2400" baseline="0" dirty="0"/>
                        <a:t> Indian</a:t>
                      </a:r>
                      <a:r>
                        <a:rPr lang="en-US" sz="2400" dirty="0"/>
                        <a:t> Student Achievement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Data for Achievement </a:t>
                      </a:r>
                      <a:r>
                        <a:rPr lang="en-US" sz="2000" i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(per ANB)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$21.41</a:t>
                      </a:r>
                      <a:endParaRPr lang="en-US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$21.73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$22.29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47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E37A-9F0F-413C-8B46-71F7F733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5" y="365125"/>
            <a:ext cx="1105702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HB181 Reauthorizing the e-rate broadband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2C67-4BB8-40BA-947D-84B06DE22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Amends 20-9-534, MCA Statutory appropriation for school technology purposes</a:t>
            </a:r>
          </a:p>
          <a:p>
            <a:r>
              <a:rPr lang="en-US" sz="3200" dirty="0"/>
              <a:t>State Technology Aid to schools</a:t>
            </a:r>
          </a:p>
          <a:p>
            <a:pPr lvl="1"/>
            <a:r>
              <a:rPr lang="en-US" sz="2800" dirty="0"/>
              <a:t>Fund X28 Technology; revenue source 3281</a:t>
            </a:r>
          </a:p>
          <a:p>
            <a:pPr lvl="1"/>
            <a:r>
              <a:rPr lang="en-US" sz="2800" dirty="0"/>
              <a:t>$1 million distributed statewide to schools each year in July</a:t>
            </a:r>
          </a:p>
          <a:p>
            <a:r>
              <a:rPr lang="en-US" sz="3200" dirty="0"/>
              <a:t>Suspended for FY2022 and FY2023</a:t>
            </a:r>
          </a:p>
          <a:p>
            <a:r>
              <a:rPr lang="en-US" sz="3200" dirty="0"/>
              <a:t>Funding is redirected to e-rate broadband program to be used as matching funds</a:t>
            </a:r>
          </a:p>
        </p:txBody>
      </p:sp>
    </p:spTree>
    <p:extLst>
      <p:ext uri="{BB962C8B-B14F-4D97-AF65-F5344CB8AC3E}">
        <p14:creationId xmlns:p14="http://schemas.microsoft.com/office/powerpoint/2010/main" val="416006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1961CA-7A2F-4C2C-BF89-366CD76D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House Bill 143 - Provide incentives for increasing starting teacher pay</a:t>
            </a:r>
            <a:endParaRPr lang="en-US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28738-93C6-4B96-8BD4-F78671C78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76" y="1917129"/>
            <a:ext cx="9512968" cy="465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5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E37A-9F0F-413C-8B46-71F7F733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t>House Bill 143 - Provide incentives for increasing starting teacher pay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2C67-4BB8-40BA-947D-84B06DE2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Effective date: July 1, 2021</a:t>
            </a:r>
          </a:p>
          <a:p>
            <a:pPr lvl="0"/>
            <a:r>
              <a:rPr lang="en-US" sz="3200" dirty="0"/>
              <a:t>Legislative goals for starting teacher pay</a:t>
            </a:r>
          </a:p>
          <a:p>
            <a:pPr lvl="1"/>
            <a:r>
              <a:rPr lang="en-US" sz="2800" dirty="0"/>
              <a:t>Teacher base pay (starting teacher salary) in the applicable year must be at least 10 times as much as the quality educator payment amount set forth in § 20-9-306, MCA; </a:t>
            </a:r>
            <a:r>
              <a:rPr lang="en-US" sz="2800" b="1" i="1" dirty="0"/>
              <a:t>and</a:t>
            </a:r>
          </a:p>
          <a:p>
            <a:pPr lvl="1"/>
            <a:r>
              <a:rPr lang="en-US" sz="2800" dirty="0"/>
              <a:t>For first class school districts only, teacher base pay may not be less than 70% of average teacher pay in that school district.</a:t>
            </a:r>
          </a:p>
          <a:p>
            <a:pPr marL="1371600" lvl="3" indent="0">
              <a:buNone/>
            </a:pPr>
            <a:r>
              <a:rPr lang="en-US" sz="2400" dirty="0"/>
              <a:t>20-6-201, MCA.  Elementary district classification.</a:t>
            </a:r>
          </a:p>
          <a:p>
            <a:pPr marL="1371600" lvl="3" indent="0">
              <a:buNone/>
            </a:pPr>
            <a:r>
              <a:rPr lang="en-US" sz="2400" dirty="0"/>
              <a:t>(1) Each elementary district shall have a classification of:</a:t>
            </a:r>
          </a:p>
          <a:p>
            <a:pPr marL="1371600" lvl="3" indent="0">
              <a:buNone/>
            </a:pPr>
            <a:r>
              <a:rPr lang="en-US" sz="2400" dirty="0">
                <a:highlight>
                  <a:srgbClr val="FFFF00"/>
                </a:highlight>
              </a:rPr>
              <a:t>(a) first class, if it has a population of 6,500 or more;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8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1986</Words>
  <Application>Microsoft Office PowerPoint</Application>
  <PresentationFormat>Widescreen</PresentationFormat>
  <Paragraphs>275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Tahoma</vt:lpstr>
      <vt:lpstr>Wingdings</vt:lpstr>
      <vt:lpstr>Office Theme</vt:lpstr>
      <vt:lpstr>MASBO Regional Meetings February 2021</vt:lpstr>
      <vt:lpstr>AGENDA</vt:lpstr>
      <vt:lpstr>Legislative Update</vt:lpstr>
      <vt:lpstr>House Bill 15 - Basic Entitlement Rates</vt:lpstr>
      <vt:lpstr>House Bill 15 - Per-ANB Entitlement Rates</vt:lpstr>
      <vt:lpstr>House Bill 15 - Funding Components</vt:lpstr>
      <vt:lpstr>HB181 Reauthorizing the e-rate broadband program</vt:lpstr>
      <vt:lpstr>House Bill 143 - Provide incentives for increasing starting teacher pay</vt:lpstr>
      <vt:lpstr>House Bill 143 - Provide incentives for increasing starting teacher pay</vt:lpstr>
      <vt:lpstr>House Bill 143 - Provide incentives for increasing starting teacher pay</vt:lpstr>
      <vt:lpstr>ESSER-II</vt:lpstr>
      <vt:lpstr>ESSER-II</vt:lpstr>
      <vt:lpstr>MASBO PROGRAMS AND ANNOUNCMENTS</vt:lpstr>
      <vt:lpstr>P-Card Program </vt:lpstr>
      <vt:lpstr>Certification Program</vt:lpstr>
      <vt:lpstr>Mentor Program</vt:lpstr>
      <vt:lpstr>Board Election – Vice President</vt:lpstr>
      <vt:lpstr>Board Election – Region Directors</vt:lpstr>
      <vt:lpstr>Estimating FY22 General Fund Budget Limits</vt:lpstr>
      <vt:lpstr>Download the Spreadsheet to your computer</vt:lpstr>
      <vt:lpstr>Enter your District(s) Legal Entity Number on the Inputs tab.</vt:lpstr>
      <vt:lpstr>I will Pick on Havre High You use your own LE numbers</vt:lpstr>
      <vt:lpstr>PowerPoint Presentation</vt:lpstr>
      <vt:lpstr>These are the current FY21 budget limits</vt:lpstr>
      <vt:lpstr>PowerPoint Presentation</vt:lpstr>
      <vt:lpstr>PowerPoint Presentation</vt:lpstr>
      <vt:lpstr>Enter Your New ANB Numbers from your Spring Count</vt:lpstr>
      <vt:lpstr>PowerPoint Presentation</vt:lpstr>
      <vt:lpstr>Enter The Budgets Your District Adopted, and any overbase levy approved, for the Current Fiscal Year (FY21)</vt:lpstr>
      <vt:lpstr>PowerPoint Presentation</vt:lpstr>
      <vt:lpstr>PowerPoint Presentation</vt:lpstr>
      <vt:lpstr>Statutory Inflationary factors can be adjusted</vt:lpstr>
      <vt:lpstr>PowerPoint Presentation</vt:lpstr>
      <vt:lpstr>Click on the Inputs Tab so see estimated budget limits for FY22</vt:lpstr>
      <vt:lpstr>PowerPoint Presentation</vt:lpstr>
      <vt:lpstr>Are these numbers final and official?</vt:lpstr>
      <vt:lpstr>Thus endeth today’s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P-Card NEWS</dc:title>
  <dc:creator>Marie Roach</dc:creator>
  <cp:lastModifiedBy> </cp:lastModifiedBy>
  <cp:revision>63</cp:revision>
  <dcterms:created xsi:type="dcterms:W3CDTF">2021-02-02T23:47:17Z</dcterms:created>
  <dcterms:modified xsi:type="dcterms:W3CDTF">2021-02-10T21:10:37Z</dcterms:modified>
</cp:coreProperties>
</file>