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56"/>
  </p:notesMasterIdLst>
  <p:sldIdLst>
    <p:sldId id="259" r:id="rId5"/>
    <p:sldId id="257" r:id="rId6"/>
    <p:sldId id="306" r:id="rId7"/>
    <p:sldId id="266" r:id="rId8"/>
    <p:sldId id="305" r:id="rId9"/>
    <p:sldId id="304" r:id="rId10"/>
    <p:sldId id="449" r:id="rId11"/>
    <p:sldId id="315" r:id="rId12"/>
    <p:sldId id="421" r:id="rId13"/>
    <p:sldId id="450" r:id="rId14"/>
    <p:sldId id="422" r:id="rId15"/>
    <p:sldId id="316" r:id="rId16"/>
    <p:sldId id="426" r:id="rId17"/>
    <p:sldId id="424" r:id="rId18"/>
    <p:sldId id="427" r:id="rId19"/>
    <p:sldId id="428" r:id="rId20"/>
    <p:sldId id="429" r:id="rId21"/>
    <p:sldId id="431" r:id="rId22"/>
    <p:sldId id="425" r:id="rId23"/>
    <p:sldId id="430" r:id="rId24"/>
    <p:sldId id="432" r:id="rId25"/>
    <p:sldId id="262" r:id="rId26"/>
    <p:sldId id="456" r:id="rId27"/>
    <p:sldId id="457" r:id="rId28"/>
    <p:sldId id="458" r:id="rId29"/>
    <p:sldId id="459" r:id="rId30"/>
    <p:sldId id="460" r:id="rId31"/>
    <p:sldId id="452" r:id="rId32"/>
    <p:sldId id="455" r:id="rId33"/>
    <p:sldId id="454" r:id="rId34"/>
    <p:sldId id="433" r:id="rId35"/>
    <p:sldId id="444" r:id="rId36"/>
    <p:sldId id="437" r:id="rId37"/>
    <p:sldId id="310" r:id="rId38"/>
    <p:sldId id="288" r:id="rId39"/>
    <p:sldId id="438" r:id="rId40"/>
    <p:sldId id="318" r:id="rId41"/>
    <p:sldId id="439" r:id="rId42"/>
    <p:sldId id="320" r:id="rId43"/>
    <p:sldId id="451" r:id="rId44"/>
    <p:sldId id="324" r:id="rId45"/>
    <p:sldId id="464" r:id="rId46"/>
    <p:sldId id="461" r:id="rId47"/>
    <p:sldId id="462" r:id="rId48"/>
    <p:sldId id="260" r:id="rId49"/>
    <p:sldId id="463" r:id="rId50"/>
    <p:sldId id="263" r:id="rId51"/>
    <p:sldId id="261" r:id="rId52"/>
    <p:sldId id="264" r:id="rId53"/>
    <p:sldId id="265" r:id="rId54"/>
    <p:sldId id="448" r:id="rId5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lastIdx="1" clrIdx="0">
    <p:extLst>
      <p:ext uri="{19B8F6BF-5375-455C-9EA6-DF929625EA0E}">
        <p15:presenceInfo xmlns:p15="http://schemas.microsoft.com/office/powerpoint/2012/main" userId=" "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3A16FD-6026-4CA8-9666-67F206205698}" v="5626" dt="2021-09-21T16:37:36.01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2" d="100"/>
          <a:sy n="72"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presProps" Target="presProps.xml"/><Relationship Id="rId5" Type="http://schemas.openxmlformats.org/officeDocument/2006/relationships/slide" Target="slides/slide1.xml"/><Relationship Id="rId61" Type="http://schemas.openxmlformats.org/officeDocument/2006/relationships/tableStyles" Target="tableStyle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commentAuthors" Target="commentAuthor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 " userId="b5d796b8-faf8-45bc-8977-c0a3a7f8afae" providerId="ADAL" clId="{A47E046B-F70F-47AA-A73D-FDD17E74916F}"/>
    <pc:docChg chg="undo custSel addSld delSld modSld">
      <pc:chgData name=" " userId="b5d796b8-faf8-45bc-8977-c0a3a7f8afae" providerId="ADAL" clId="{A47E046B-F70F-47AA-A73D-FDD17E74916F}" dt="2021-09-14T22:23:10.906" v="297" actId="2696"/>
      <pc:docMkLst>
        <pc:docMk/>
      </pc:docMkLst>
      <pc:sldChg chg="modSp">
        <pc:chgData name=" " userId="b5d796b8-faf8-45bc-8977-c0a3a7f8afae" providerId="ADAL" clId="{A47E046B-F70F-47AA-A73D-FDD17E74916F}" dt="2021-09-14T22:21:43.358" v="286" actId="6549"/>
        <pc:sldMkLst>
          <pc:docMk/>
          <pc:sldMk cId="1415403365" sldId="257"/>
        </pc:sldMkLst>
        <pc:spChg chg="mod">
          <ac:chgData name=" " userId="b5d796b8-faf8-45bc-8977-c0a3a7f8afae" providerId="ADAL" clId="{A47E046B-F70F-47AA-A73D-FDD17E74916F}" dt="2021-09-14T22:21:13.992" v="284" actId="20577"/>
          <ac:spMkLst>
            <pc:docMk/>
            <pc:sldMk cId="1415403365" sldId="257"/>
            <ac:spMk id="2" creationId="{335F4363-4A3F-4C93-A810-21C7FEE51215}"/>
          </ac:spMkLst>
        </pc:spChg>
        <pc:spChg chg="mod">
          <ac:chgData name=" " userId="b5d796b8-faf8-45bc-8977-c0a3a7f8afae" providerId="ADAL" clId="{A47E046B-F70F-47AA-A73D-FDD17E74916F}" dt="2021-09-14T22:21:43.358" v="286" actId="6549"/>
          <ac:spMkLst>
            <pc:docMk/>
            <pc:sldMk cId="1415403365" sldId="257"/>
            <ac:spMk id="3" creationId="{2FA9C8F4-2E95-463A-81F3-8FA8CCC22B77}"/>
          </ac:spMkLst>
        </pc:spChg>
      </pc:sldChg>
      <pc:sldChg chg="addSp delSp modSp add">
        <pc:chgData name=" " userId="b5d796b8-faf8-45bc-8977-c0a3a7f8afae" providerId="ADAL" clId="{A47E046B-F70F-47AA-A73D-FDD17E74916F}" dt="2021-09-14T22:20:47.661" v="237" actId="1076"/>
        <pc:sldMkLst>
          <pc:docMk/>
          <pc:sldMk cId="2273203097" sldId="259"/>
        </pc:sldMkLst>
        <pc:spChg chg="mod">
          <ac:chgData name=" " userId="b5d796b8-faf8-45bc-8977-c0a3a7f8afae" providerId="ADAL" clId="{A47E046B-F70F-47AA-A73D-FDD17E74916F}" dt="2021-09-14T21:26:17.599" v="220" actId="14100"/>
          <ac:spMkLst>
            <pc:docMk/>
            <pc:sldMk cId="2273203097" sldId="259"/>
            <ac:spMk id="2" creationId="{00000000-0000-0000-0000-000000000000}"/>
          </ac:spMkLst>
        </pc:spChg>
        <pc:spChg chg="mod">
          <ac:chgData name=" " userId="b5d796b8-faf8-45bc-8977-c0a3a7f8afae" providerId="ADAL" clId="{A47E046B-F70F-47AA-A73D-FDD17E74916F}" dt="2021-09-14T21:28:18.237" v="229" actId="27636"/>
          <ac:spMkLst>
            <pc:docMk/>
            <pc:sldMk cId="2273203097" sldId="259"/>
            <ac:spMk id="3" creationId="{00000000-0000-0000-0000-000000000000}"/>
          </ac:spMkLst>
        </pc:spChg>
        <pc:picChg chg="add mod">
          <ac:chgData name=" " userId="b5d796b8-faf8-45bc-8977-c0a3a7f8afae" providerId="ADAL" clId="{A47E046B-F70F-47AA-A73D-FDD17E74916F}" dt="2021-09-14T22:19:28.444" v="231" actId="1076"/>
          <ac:picMkLst>
            <pc:docMk/>
            <pc:sldMk cId="2273203097" sldId="259"/>
            <ac:picMk id="4" creationId="{E7D43901-8CBF-4E21-A2E0-BE2D43A68CE3}"/>
          </ac:picMkLst>
        </pc:picChg>
        <pc:picChg chg="mod">
          <ac:chgData name=" " userId="b5d796b8-faf8-45bc-8977-c0a3a7f8afae" providerId="ADAL" clId="{A47E046B-F70F-47AA-A73D-FDD17E74916F}" dt="2021-09-14T22:20:47.661" v="237" actId="1076"/>
          <ac:picMkLst>
            <pc:docMk/>
            <pc:sldMk cId="2273203097" sldId="259"/>
            <ac:picMk id="5" creationId="{00000000-0000-0000-0000-000000000000}"/>
          </ac:picMkLst>
        </pc:picChg>
        <pc:picChg chg="del">
          <ac:chgData name=" " userId="b5d796b8-faf8-45bc-8977-c0a3a7f8afae" providerId="ADAL" clId="{A47E046B-F70F-47AA-A73D-FDD17E74916F}" dt="2021-09-14T21:21:28.327" v="51" actId="478"/>
          <ac:picMkLst>
            <pc:docMk/>
            <pc:sldMk cId="2273203097" sldId="259"/>
            <ac:picMk id="1026" creationId="{00000000-0000-0000-0000-000000000000}"/>
          </ac:picMkLst>
        </pc:picChg>
      </pc:sldChg>
      <pc:sldChg chg="modSp">
        <pc:chgData name=" " userId="b5d796b8-faf8-45bc-8977-c0a3a7f8afae" providerId="ADAL" clId="{A47E046B-F70F-47AA-A73D-FDD17E74916F}" dt="2021-09-14T22:22:48.669" v="290" actId="115"/>
        <pc:sldMkLst>
          <pc:docMk/>
          <pc:sldMk cId="1000395213" sldId="304"/>
        </pc:sldMkLst>
        <pc:spChg chg="mod">
          <ac:chgData name=" " userId="b5d796b8-faf8-45bc-8977-c0a3a7f8afae" providerId="ADAL" clId="{A47E046B-F70F-47AA-A73D-FDD17E74916F}" dt="2021-09-14T22:22:48.669" v="290" actId="115"/>
          <ac:spMkLst>
            <pc:docMk/>
            <pc:sldMk cId="1000395213" sldId="304"/>
            <ac:spMk id="3" creationId="{165F2C67-4BB8-40BA-947D-84B06DE22D46}"/>
          </ac:spMkLst>
        </pc:spChg>
      </pc:sldChg>
    </pc:docChg>
  </pc:docChgLst>
  <pc:docChgLst>
    <pc:chgData name="Denise Williams" userId="b5d796b8-faf8-45bc-8977-c0a3a7f8afae" providerId="ADAL" clId="{DA3A16FD-6026-4CA8-9666-67F206205698}"/>
    <pc:docChg chg="undo custSel addSld delSld modSld sldOrd">
      <pc:chgData name="Denise Williams" userId="b5d796b8-faf8-45bc-8977-c0a3a7f8afae" providerId="ADAL" clId="{DA3A16FD-6026-4CA8-9666-67F206205698}" dt="2021-09-21T16:37:36.018" v="1890" actId="14100"/>
      <pc:docMkLst>
        <pc:docMk/>
      </pc:docMkLst>
      <pc:sldChg chg="modSp">
        <pc:chgData name="Denise Williams" userId="b5d796b8-faf8-45bc-8977-c0a3a7f8afae" providerId="ADAL" clId="{DA3A16FD-6026-4CA8-9666-67F206205698}" dt="2021-09-21T16:02:26.707" v="1877" actId="20577"/>
        <pc:sldMkLst>
          <pc:docMk/>
          <pc:sldMk cId="1415403365" sldId="257"/>
        </pc:sldMkLst>
        <pc:spChg chg="mod">
          <ac:chgData name="Denise Williams" userId="b5d796b8-faf8-45bc-8977-c0a3a7f8afae" providerId="ADAL" clId="{DA3A16FD-6026-4CA8-9666-67F206205698}" dt="2021-09-21T16:02:26.707" v="1877" actId="20577"/>
          <ac:spMkLst>
            <pc:docMk/>
            <pc:sldMk cId="1415403365" sldId="257"/>
            <ac:spMk id="3" creationId="{2FA9C8F4-2E95-463A-81F3-8FA8CCC22B77}"/>
          </ac:spMkLst>
        </pc:spChg>
      </pc:sldChg>
      <pc:sldChg chg="modSp">
        <pc:chgData name="Denise Williams" userId="b5d796b8-faf8-45bc-8977-c0a3a7f8afae" providerId="ADAL" clId="{DA3A16FD-6026-4CA8-9666-67F206205698}" dt="2021-09-21T15:58:54.798" v="1859" actId="20577"/>
        <pc:sldMkLst>
          <pc:docMk/>
          <pc:sldMk cId="1232476277" sldId="260"/>
        </pc:sldMkLst>
        <pc:spChg chg="mod">
          <ac:chgData name="Denise Williams" userId="b5d796b8-faf8-45bc-8977-c0a3a7f8afae" providerId="ADAL" clId="{DA3A16FD-6026-4CA8-9666-67F206205698}" dt="2021-09-21T15:58:54.798" v="1859" actId="20577"/>
          <ac:spMkLst>
            <pc:docMk/>
            <pc:sldMk cId="1232476277" sldId="260"/>
            <ac:spMk id="3" creationId="{289AC9C9-5EF4-4850-A757-C66A3F856C38}"/>
          </ac:spMkLst>
        </pc:spChg>
      </pc:sldChg>
      <pc:sldChg chg="modSp">
        <pc:chgData name="Denise Williams" userId="b5d796b8-faf8-45bc-8977-c0a3a7f8afae" providerId="ADAL" clId="{DA3A16FD-6026-4CA8-9666-67F206205698}" dt="2021-09-21T15:59:55.011" v="1865" actId="27636"/>
        <pc:sldMkLst>
          <pc:docMk/>
          <pc:sldMk cId="3910649572" sldId="261"/>
        </pc:sldMkLst>
        <pc:spChg chg="mod">
          <ac:chgData name="Denise Williams" userId="b5d796b8-faf8-45bc-8977-c0a3a7f8afae" providerId="ADAL" clId="{DA3A16FD-6026-4CA8-9666-67F206205698}" dt="2021-09-21T15:59:55.011" v="1865" actId="27636"/>
          <ac:spMkLst>
            <pc:docMk/>
            <pc:sldMk cId="3910649572" sldId="261"/>
            <ac:spMk id="3" creationId="{289AC9C9-5EF4-4850-A757-C66A3F856C38}"/>
          </ac:spMkLst>
        </pc:spChg>
      </pc:sldChg>
      <pc:sldChg chg="modSp">
        <pc:chgData name="Denise Williams" userId="b5d796b8-faf8-45bc-8977-c0a3a7f8afae" providerId="ADAL" clId="{DA3A16FD-6026-4CA8-9666-67F206205698}" dt="2021-09-21T16:00:27.805" v="1866" actId="14100"/>
        <pc:sldMkLst>
          <pc:docMk/>
          <pc:sldMk cId="342418789" sldId="264"/>
        </pc:sldMkLst>
        <pc:spChg chg="mod">
          <ac:chgData name="Denise Williams" userId="b5d796b8-faf8-45bc-8977-c0a3a7f8afae" providerId="ADAL" clId="{DA3A16FD-6026-4CA8-9666-67F206205698}" dt="2021-09-21T16:00:27.805" v="1866" actId="14100"/>
          <ac:spMkLst>
            <pc:docMk/>
            <pc:sldMk cId="342418789" sldId="264"/>
            <ac:spMk id="3" creationId="{02F5BE06-BE00-40DD-ACCD-EC39DA997EE6}"/>
          </ac:spMkLst>
        </pc:spChg>
      </pc:sldChg>
      <pc:sldChg chg="modSp">
        <pc:chgData name="Denise Williams" userId="b5d796b8-faf8-45bc-8977-c0a3a7f8afae" providerId="ADAL" clId="{DA3A16FD-6026-4CA8-9666-67F206205698}" dt="2021-09-21T16:00:53.096" v="1868" actId="20577"/>
        <pc:sldMkLst>
          <pc:docMk/>
          <pc:sldMk cId="2742400295" sldId="265"/>
        </pc:sldMkLst>
        <pc:spChg chg="mod">
          <ac:chgData name="Denise Williams" userId="b5d796b8-faf8-45bc-8977-c0a3a7f8afae" providerId="ADAL" clId="{DA3A16FD-6026-4CA8-9666-67F206205698}" dt="2021-09-21T16:00:53.096" v="1868" actId="20577"/>
          <ac:spMkLst>
            <pc:docMk/>
            <pc:sldMk cId="2742400295" sldId="265"/>
            <ac:spMk id="3" creationId="{02F5BE06-BE00-40DD-ACCD-EC39DA997EE6}"/>
          </ac:spMkLst>
        </pc:spChg>
      </pc:sldChg>
      <pc:sldChg chg="modSp">
        <pc:chgData name="Denise Williams" userId="b5d796b8-faf8-45bc-8977-c0a3a7f8afae" providerId="ADAL" clId="{DA3A16FD-6026-4CA8-9666-67F206205698}" dt="2021-09-16T18:42:10.357" v="1552" actId="20577"/>
        <pc:sldMkLst>
          <pc:docMk/>
          <pc:sldMk cId="3704000409" sldId="310"/>
        </pc:sldMkLst>
        <pc:spChg chg="mod">
          <ac:chgData name="Denise Williams" userId="b5d796b8-faf8-45bc-8977-c0a3a7f8afae" providerId="ADAL" clId="{DA3A16FD-6026-4CA8-9666-67F206205698}" dt="2021-09-16T18:42:10.357" v="1552" actId="20577"/>
          <ac:spMkLst>
            <pc:docMk/>
            <pc:sldMk cId="3704000409" sldId="310"/>
            <ac:spMk id="3" creationId="{29BFFA33-0126-431D-97F1-5612D01B922E}"/>
          </ac:spMkLst>
        </pc:spChg>
      </pc:sldChg>
      <pc:sldChg chg="modSp">
        <pc:chgData name="Denise Williams" userId="b5d796b8-faf8-45bc-8977-c0a3a7f8afae" providerId="ADAL" clId="{DA3A16FD-6026-4CA8-9666-67F206205698}" dt="2021-09-16T17:45:42.689" v="32" actId="20577"/>
        <pc:sldMkLst>
          <pc:docMk/>
          <pc:sldMk cId="2103661665" sldId="431"/>
        </pc:sldMkLst>
        <pc:spChg chg="mod">
          <ac:chgData name="Denise Williams" userId="b5d796b8-faf8-45bc-8977-c0a3a7f8afae" providerId="ADAL" clId="{DA3A16FD-6026-4CA8-9666-67F206205698}" dt="2021-09-16T17:45:42.689" v="32" actId="20577"/>
          <ac:spMkLst>
            <pc:docMk/>
            <pc:sldMk cId="2103661665" sldId="431"/>
            <ac:spMk id="3" creationId="{C60838E2-76DF-4D8D-BDFB-F1C738B7EFED}"/>
          </ac:spMkLst>
        </pc:spChg>
      </pc:sldChg>
      <pc:sldChg chg="modSp">
        <pc:chgData name="Denise Williams" userId="b5d796b8-faf8-45bc-8977-c0a3a7f8afae" providerId="ADAL" clId="{DA3A16FD-6026-4CA8-9666-67F206205698}" dt="2021-09-16T17:45:11.223" v="28" actId="255"/>
        <pc:sldMkLst>
          <pc:docMk/>
          <pc:sldMk cId="1515208439" sldId="432"/>
        </pc:sldMkLst>
        <pc:spChg chg="mod">
          <ac:chgData name="Denise Williams" userId="b5d796b8-faf8-45bc-8977-c0a3a7f8afae" providerId="ADAL" clId="{DA3A16FD-6026-4CA8-9666-67F206205698}" dt="2021-09-16T17:45:11.223" v="28" actId="255"/>
          <ac:spMkLst>
            <pc:docMk/>
            <pc:sldMk cId="1515208439" sldId="432"/>
            <ac:spMk id="3" creationId="{1B52265C-7F91-4CEA-A765-98CD3DB1954A}"/>
          </ac:spMkLst>
        </pc:spChg>
      </pc:sldChg>
      <pc:sldChg chg="modSp">
        <pc:chgData name="Denise Williams" userId="b5d796b8-faf8-45bc-8977-c0a3a7f8afae" providerId="ADAL" clId="{DA3A16FD-6026-4CA8-9666-67F206205698}" dt="2021-09-16T18:36:49.286" v="1420" actId="948"/>
        <pc:sldMkLst>
          <pc:docMk/>
          <pc:sldMk cId="2038322506" sldId="433"/>
        </pc:sldMkLst>
        <pc:spChg chg="mod">
          <ac:chgData name="Denise Williams" userId="b5d796b8-faf8-45bc-8977-c0a3a7f8afae" providerId="ADAL" clId="{DA3A16FD-6026-4CA8-9666-67F206205698}" dt="2021-09-16T18:36:49.286" v="1420" actId="948"/>
          <ac:spMkLst>
            <pc:docMk/>
            <pc:sldMk cId="2038322506" sldId="433"/>
            <ac:spMk id="3" creationId="{C5916405-2D22-4BFD-A18B-53134A1BCCB6}"/>
          </ac:spMkLst>
        </pc:spChg>
        <pc:picChg chg="mod">
          <ac:chgData name="Denise Williams" userId="b5d796b8-faf8-45bc-8977-c0a3a7f8afae" providerId="ADAL" clId="{DA3A16FD-6026-4CA8-9666-67F206205698}" dt="2021-09-16T18:36:00.940" v="1413" actId="1036"/>
          <ac:picMkLst>
            <pc:docMk/>
            <pc:sldMk cId="2038322506" sldId="433"/>
            <ac:picMk id="11" creationId="{8EB52379-08B2-4030-BADC-FFAE93B33A77}"/>
          </ac:picMkLst>
        </pc:picChg>
      </pc:sldChg>
      <pc:sldChg chg="modSp">
        <pc:chgData name="Denise Williams" userId="b5d796b8-faf8-45bc-8977-c0a3a7f8afae" providerId="ADAL" clId="{DA3A16FD-6026-4CA8-9666-67F206205698}" dt="2021-09-16T18:37:53.065" v="1527" actId="255"/>
        <pc:sldMkLst>
          <pc:docMk/>
          <pc:sldMk cId="3975200960" sldId="444"/>
        </pc:sldMkLst>
        <pc:spChg chg="mod">
          <ac:chgData name="Denise Williams" userId="b5d796b8-faf8-45bc-8977-c0a3a7f8afae" providerId="ADAL" clId="{DA3A16FD-6026-4CA8-9666-67F206205698}" dt="2021-09-16T18:37:53.065" v="1527" actId="255"/>
          <ac:spMkLst>
            <pc:docMk/>
            <pc:sldMk cId="3975200960" sldId="444"/>
            <ac:spMk id="4" creationId="{0B317A9F-5EC4-4B61-BC27-51AF3B71C527}"/>
          </ac:spMkLst>
        </pc:spChg>
      </pc:sldChg>
      <pc:sldChg chg="addSp modSp">
        <pc:chgData name="Denise Williams" userId="b5d796b8-faf8-45bc-8977-c0a3a7f8afae" providerId="ADAL" clId="{DA3A16FD-6026-4CA8-9666-67F206205698}" dt="2021-09-16T17:42:34.186" v="27" actId="14100"/>
        <pc:sldMkLst>
          <pc:docMk/>
          <pc:sldMk cId="931965383" sldId="450"/>
        </pc:sldMkLst>
        <pc:spChg chg="add mod ord">
          <ac:chgData name="Denise Williams" userId="b5d796b8-faf8-45bc-8977-c0a3a7f8afae" providerId="ADAL" clId="{DA3A16FD-6026-4CA8-9666-67F206205698}" dt="2021-09-16T17:40:20.411" v="4" actId="2085"/>
          <ac:spMkLst>
            <pc:docMk/>
            <pc:sldMk cId="931965383" sldId="450"/>
            <ac:spMk id="4" creationId="{9E7173EF-6A25-461C-ACA2-CA850A23E4D0}"/>
          </ac:spMkLst>
        </pc:spChg>
        <pc:picChg chg="add mod">
          <ac:chgData name="Denise Williams" userId="b5d796b8-faf8-45bc-8977-c0a3a7f8afae" providerId="ADAL" clId="{DA3A16FD-6026-4CA8-9666-67F206205698}" dt="2021-09-16T17:42:34.186" v="27" actId="14100"/>
          <ac:picMkLst>
            <pc:docMk/>
            <pc:sldMk cId="931965383" sldId="450"/>
            <ac:picMk id="5" creationId="{373915F6-8AC9-42FF-844E-4E9D1F687A94}"/>
          </ac:picMkLst>
        </pc:picChg>
      </pc:sldChg>
      <pc:sldChg chg="addSp delSp modSp add ord">
        <pc:chgData name="Denise Williams" userId="b5d796b8-faf8-45bc-8977-c0a3a7f8afae" providerId="ADAL" clId="{DA3A16FD-6026-4CA8-9666-67F206205698}" dt="2021-09-16T18:47:49.086" v="1750" actId="14100"/>
        <pc:sldMkLst>
          <pc:docMk/>
          <pc:sldMk cId="3586307757" sldId="451"/>
        </pc:sldMkLst>
        <pc:spChg chg="del">
          <ac:chgData name="Denise Williams" userId="b5d796b8-faf8-45bc-8977-c0a3a7f8afae" providerId="ADAL" clId="{DA3A16FD-6026-4CA8-9666-67F206205698}" dt="2021-09-16T18:05:16.438" v="755" actId="478"/>
          <ac:spMkLst>
            <pc:docMk/>
            <pc:sldMk cId="3586307757" sldId="451"/>
            <ac:spMk id="2" creationId="{6B352F8A-743D-4E94-B06F-F9D95753A5D9}"/>
          </ac:spMkLst>
        </pc:spChg>
        <pc:spChg chg="add mod">
          <ac:chgData name="Denise Williams" userId="b5d796b8-faf8-45bc-8977-c0a3a7f8afae" providerId="ADAL" clId="{DA3A16FD-6026-4CA8-9666-67F206205698}" dt="2021-09-16T17:57:51.607" v="35" actId="3680"/>
          <ac:spMkLst>
            <pc:docMk/>
            <pc:sldMk cId="3586307757" sldId="451"/>
            <ac:spMk id="3" creationId="{29BFFA33-0126-431D-97F1-5612D01B922E}"/>
          </ac:spMkLst>
        </pc:spChg>
        <pc:spChg chg="add del mod">
          <ac:chgData name="Denise Williams" userId="b5d796b8-faf8-45bc-8977-c0a3a7f8afae" providerId="ADAL" clId="{DA3A16FD-6026-4CA8-9666-67F206205698}" dt="2021-09-16T18:05:18.401" v="756" actId="478"/>
          <ac:spMkLst>
            <pc:docMk/>
            <pc:sldMk cId="3586307757" sldId="451"/>
            <ac:spMk id="7" creationId="{9586FC13-FC99-4D63-841C-5FEA36C493F4}"/>
          </ac:spMkLst>
        </pc:spChg>
        <pc:spChg chg="add mod">
          <ac:chgData name="Denise Williams" userId="b5d796b8-faf8-45bc-8977-c0a3a7f8afae" providerId="ADAL" clId="{DA3A16FD-6026-4CA8-9666-67F206205698}" dt="2021-09-16T18:47:42.996" v="1748" actId="1036"/>
          <ac:spMkLst>
            <pc:docMk/>
            <pc:sldMk cId="3586307757" sldId="451"/>
            <ac:spMk id="8" creationId="{BE247800-A254-4FD3-85CE-2C67A66F70A4}"/>
          </ac:spMkLst>
        </pc:spChg>
        <pc:graphicFrameChg chg="del mod">
          <ac:chgData name="Denise Williams" userId="b5d796b8-faf8-45bc-8977-c0a3a7f8afae" providerId="ADAL" clId="{DA3A16FD-6026-4CA8-9666-67F206205698}" dt="2021-09-16T17:57:51.607" v="35" actId="3680"/>
          <ac:graphicFrameMkLst>
            <pc:docMk/>
            <pc:sldMk cId="3586307757" sldId="451"/>
            <ac:graphicFrameMk id="4" creationId="{4276043B-5D0F-436B-AE1E-5DEC56217CAE}"/>
          </ac:graphicFrameMkLst>
        </pc:graphicFrameChg>
        <pc:graphicFrameChg chg="mod modGraphic">
          <ac:chgData name="Denise Williams" userId="b5d796b8-faf8-45bc-8977-c0a3a7f8afae" providerId="ADAL" clId="{DA3A16FD-6026-4CA8-9666-67F206205698}" dt="2021-09-16T18:18:15.511" v="1051" actId="207"/>
          <ac:graphicFrameMkLst>
            <pc:docMk/>
            <pc:sldMk cId="3586307757" sldId="451"/>
            <ac:graphicFrameMk id="5" creationId="{1F227068-B4A1-47B1-8DA7-BC1B31FB185E}"/>
          </ac:graphicFrameMkLst>
        </pc:graphicFrameChg>
        <pc:cxnChg chg="add mod">
          <ac:chgData name="Denise Williams" userId="b5d796b8-faf8-45bc-8977-c0a3a7f8afae" providerId="ADAL" clId="{DA3A16FD-6026-4CA8-9666-67F206205698}" dt="2021-09-16T18:47:44.678" v="1749" actId="14100"/>
          <ac:cxnSpMkLst>
            <pc:docMk/>
            <pc:sldMk cId="3586307757" sldId="451"/>
            <ac:cxnSpMk id="10" creationId="{A282ACEB-5B05-4DB8-AEA6-7228E4CE257D}"/>
          </ac:cxnSpMkLst>
        </pc:cxnChg>
        <pc:cxnChg chg="add mod">
          <ac:chgData name="Denise Williams" userId="b5d796b8-faf8-45bc-8977-c0a3a7f8afae" providerId="ADAL" clId="{DA3A16FD-6026-4CA8-9666-67F206205698}" dt="2021-09-16T18:47:49.086" v="1750" actId="14100"/>
          <ac:cxnSpMkLst>
            <pc:docMk/>
            <pc:sldMk cId="3586307757" sldId="451"/>
            <ac:cxnSpMk id="11" creationId="{6A545630-62C9-43FB-8C7C-5D37E4452488}"/>
          </ac:cxnSpMkLst>
        </pc:cxnChg>
      </pc:sldChg>
      <pc:sldChg chg="addSp delSp modSp add">
        <pc:chgData name="Denise Williams" userId="b5d796b8-faf8-45bc-8977-c0a3a7f8afae" providerId="ADAL" clId="{DA3A16FD-6026-4CA8-9666-67F206205698}" dt="2021-09-21T16:37:36.018" v="1890" actId="14100"/>
        <pc:sldMkLst>
          <pc:docMk/>
          <pc:sldMk cId="3437523736" sldId="464"/>
        </pc:sldMkLst>
        <pc:spChg chg="del">
          <ac:chgData name="Denise Williams" userId="b5d796b8-faf8-45bc-8977-c0a3a7f8afae" providerId="ADAL" clId="{DA3A16FD-6026-4CA8-9666-67F206205698}" dt="2021-09-21T16:36:25.988" v="1879" actId="478"/>
          <ac:spMkLst>
            <pc:docMk/>
            <pc:sldMk cId="3437523736" sldId="464"/>
            <ac:spMk id="2" creationId="{A35F222D-9BDB-48F5-9824-C93C9D36FFF4}"/>
          </ac:spMkLst>
        </pc:spChg>
        <pc:spChg chg="del">
          <ac:chgData name="Denise Williams" userId="b5d796b8-faf8-45bc-8977-c0a3a7f8afae" providerId="ADAL" clId="{DA3A16FD-6026-4CA8-9666-67F206205698}" dt="2021-09-21T16:36:32.522" v="1881" actId="478"/>
          <ac:spMkLst>
            <pc:docMk/>
            <pc:sldMk cId="3437523736" sldId="464"/>
            <ac:spMk id="3" creationId="{E7D3C3C3-A194-420C-BF70-7BBD7F54B6B7}"/>
          </ac:spMkLst>
        </pc:spChg>
        <pc:spChg chg="add del mod">
          <ac:chgData name="Denise Williams" userId="b5d796b8-faf8-45bc-8977-c0a3a7f8afae" providerId="ADAL" clId="{DA3A16FD-6026-4CA8-9666-67F206205698}" dt="2021-09-21T16:36:29.388" v="1880" actId="478"/>
          <ac:spMkLst>
            <pc:docMk/>
            <pc:sldMk cId="3437523736" sldId="464"/>
            <ac:spMk id="5" creationId="{DD9BB9CD-27F4-442F-AA71-409DCF9312BF}"/>
          </ac:spMkLst>
        </pc:spChg>
        <pc:spChg chg="add del mod">
          <ac:chgData name="Denise Williams" userId="b5d796b8-faf8-45bc-8977-c0a3a7f8afae" providerId="ADAL" clId="{DA3A16FD-6026-4CA8-9666-67F206205698}" dt="2021-09-21T16:36:37.182" v="1882" actId="478"/>
          <ac:spMkLst>
            <pc:docMk/>
            <pc:sldMk cId="3437523736" sldId="464"/>
            <ac:spMk id="7" creationId="{33B9BBBD-516E-41E6-A53A-8AF0853BCAF3}"/>
          </ac:spMkLst>
        </pc:spChg>
        <pc:picChg chg="add mod">
          <ac:chgData name="Denise Williams" userId="b5d796b8-faf8-45bc-8977-c0a3a7f8afae" providerId="ADAL" clId="{DA3A16FD-6026-4CA8-9666-67F206205698}" dt="2021-09-21T16:37:36.018" v="1890" actId="14100"/>
          <ac:picMkLst>
            <pc:docMk/>
            <pc:sldMk cId="3437523736" sldId="464"/>
            <ac:picMk id="8" creationId="{95CC165B-CA17-4173-80DD-030318471FB2}"/>
          </ac:picMkLst>
        </pc:picChg>
      </pc:sldChg>
      <pc:sldChg chg="add del">
        <pc:chgData name="Denise Williams" userId="b5d796b8-faf8-45bc-8977-c0a3a7f8afae" providerId="ADAL" clId="{DA3A16FD-6026-4CA8-9666-67F206205698}" dt="2021-09-21T16:36:42.429" v="1884"/>
        <pc:sldMkLst>
          <pc:docMk/>
          <pc:sldMk cId="2592028037" sldId="465"/>
        </pc:sldMkLst>
      </pc:sldChg>
    </pc:docChg>
  </pc:docChgLst>
  <pc:docChgLst>
    <pc:chgData name=" " userId="b5d796b8-faf8-45bc-8977-c0a3a7f8afae" providerId="ADAL" clId="{DA3A16FD-6026-4CA8-9666-67F206205698}"/>
    <pc:docChg chg="undo custSel addSld delSld modSld">
      <pc:chgData name=" " userId="b5d796b8-faf8-45bc-8977-c0a3a7f8afae" providerId="ADAL" clId="{DA3A16FD-6026-4CA8-9666-67F206205698}" dt="2021-09-21T13:51:25.446" v="3417" actId="20577"/>
      <pc:docMkLst>
        <pc:docMk/>
      </pc:docMkLst>
      <pc:sldChg chg="modSp">
        <pc:chgData name=" " userId="b5d796b8-faf8-45bc-8977-c0a3a7f8afae" providerId="ADAL" clId="{DA3A16FD-6026-4CA8-9666-67F206205698}" dt="2021-09-16T21:35:52.815" v="3384" actId="20577"/>
        <pc:sldMkLst>
          <pc:docMk/>
          <pc:sldMk cId="1415403365" sldId="257"/>
        </pc:sldMkLst>
        <pc:spChg chg="mod">
          <ac:chgData name=" " userId="b5d796b8-faf8-45bc-8977-c0a3a7f8afae" providerId="ADAL" clId="{DA3A16FD-6026-4CA8-9666-67F206205698}" dt="2021-09-16T21:35:52.815" v="3384" actId="20577"/>
          <ac:spMkLst>
            <pc:docMk/>
            <pc:sldMk cId="1415403365" sldId="257"/>
            <ac:spMk id="3" creationId="{2FA9C8F4-2E95-463A-81F3-8FA8CCC22B77}"/>
          </ac:spMkLst>
        </pc:spChg>
      </pc:sldChg>
      <pc:sldChg chg="modSp">
        <pc:chgData name=" " userId="b5d796b8-faf8-45bc-8977-c0a3a7f8afae" providerId="ADAL" clId="{DA3A16FD-6026-4CA8-9666-67F206205698}" dt="2021-09-21T13:51:25.446" v="3417" actId="20577"/>
        <pc:sldMkLst>
          <pc:docMk/>
          <pc:sldMk cId="2273203097" sldId="259"/>
        </pc:sldMkLst>
        <pc:spChg chg="mod">
          <ac:chgData name=" " userId="b5d796b8-faf8-45bc-8977-c0a3a7f8afae" providerId="ADAL" clId="{DA3A16FD-6026-4CA8-9666-67F206205698}" dt="2021-09-21T13:51:25.446" v="3417" actId="20577"/>
          <ac:spMkLst>
            <pc:docMk/>
            <pc:sldMk cId="2273203097" sldId="259"/>
            <ac:spMk id="3" creationId="{00000000-0000-0000-0000-000000000000}"/>
          </ac:spMkLst>
        </pc:spChg>
        <pc:picChg chg="mod">
          <ac:chgData name=" " userId="b5d796b8-faf8-45bc-8977-c0a3a7f8afae" providerId="ADAL" clId="{DA3A16FD-6026-4CA8-9666-67F206205698}" dt="2021-09-16T21:36:42.110" v="3397" actId="1035"/>
          <ac:picMkLst>
            <pc:docMk/>
            <pc:sldMk cId="2273203097" sldId="259"/>
            <ac:picMk id="5" creationId="{00000000-0000-0000-0000-000000000000}"/>
          </ac:picMkLst>
        </pc:picChg>
      </pc:sldChg>
      <pc:sldChg chg="modSp add">
        <pc:chgData name=" " userId="b5d796b8-faf8-45bc-8977-c0a3a7f8afae" providerId="ADAL" clId="{DA3A16FD-6026-4CA8-9666-67F206205698}" dt="2021-09-16T21:41:08.760" v="3400" actId="27636"/>
        <pc:sldMkLst>
          <pc:docMk/>
          <pc:sldMk cId="1232476277" sldId="260"/>
        </pc:sldMkLst>
        <pc:spChg chg="mod">
          <ac:chgData name=" " userId="b5d796b8-faf8-45bc-8977-c0a3a7f8afae" providerId="ADAL" clId="{DA3A16FD-6026-4CA8-9666-67F206205698}" dt="2021-09-16T21:41:08.760" v="3400" actId="27636"/>
          <ac:spMkLst>
            <pc:docMk/>
            <pc:sldMk cId="1232476277" sldId="260"/>
            <ac:spMk id="3" creationId="{289AC9C9-5EF4-4850-A757-C66A3F856C38}"/>
          </ac:spMkLst>
        </pc:spChg>
      </pc:sldChg>
      <pc:sldChg chg="modSp add">
        <pc:chgData name=" " userId="b5d796b8-faf8-45bc-8977-c0a3a7f8afae" providerId="ADAL" clId="{DA3A16FD-6026-4CA8-9666-67F206205698}" dt="2021-09-16T21:41:20.790" v="3401" actId="27636"/>
        <pc:sldMkLst>
          <pc:docMk/>
          <pc:sldMk cId="3910649572" sldId="261"/>
        </pc:sldMkLst>
        <pc:spChg chg="mod">
          <ac:chgData name=" " userId="b5d796b8-faf8-45bc-8977-c0a3a7f8afae" providerId="ADAL" clId="{DA3A16FD-6026-4CA8-9666-67F206205698}" dt="2021-09-16T21:41:20.790" v="3401" actId="27636"/>
          <ac:spMkLst>
            <pc:docMk/>
            <pc:sldMk cId="3910649572" sldId="261"/>
            <ac:spMk id="3" creationId="{289AC9C9-5EF4-4850-A757-C66A3F856C38}"/>
          </ac:spMkLst>
        </pc:spChg>
      </pc:sldChg>
      <pc:sldChg chg="modSp add">
        <pc:chgData name=" " userId="b5d796b8-faf8-45bc-8977-c0a3a7f8afae" providerId="ADAL" clId="{DA3A16FD-6026-4CA8-9666-67F206205698}" dt="2021-09-16T21:24:49.138" v="3264" actId="255"/>
        <pc:sldMkLst>
          <pc:docMk/>
          <pc:sldMk cId="3025920890" sldId="262"/>
        </pc:sldMkLst>
        <pc:spChg chg="mod">
          <ac:chgData name=" " userId="b5d796b8-faf8-45bc-8977-c0a3a7f8afae" providerId="ADAL" clId="{DA3A16FD-6026-4CA8-9666-67F206205698}" dt="2021-09-16T21:24:49.138" v="3264" actId="255"/>
          <ac:spMkLst>
            <pc:docMk/>
            <pc:sldMk cId="3025920890" sldId="262"/>
            <ac:spMk id="2" creationId="{6C178D98-8D6D-4D08-BB83-DDD3FCAE11A5}"/>
          </ac:spMkLst>
        </pc:spChg>
        <pc:spChg chg="mod">
          <ac:chgData name=" " userId="b5d796b8-faf8-45bc-8977-c0a3a7f8afae" providerId="ADAL" clId="{DA3A16FD-6026-4CA8-9666-67F206205698}" dt="2021-09-16T21:18:15.834" v="3258" actId="255"/>
          <ac:spMkLst>
            <pc:docMk/>
            <pc:sldMk cId="3025920890" sldId="262"/>
            <ac:spMk id="3" creationId="{781BA40B-C4C3-4344-89BD-AE6604B27AB9}"/>
          </ac:spMkLst>
        </pc:spChg>
      </pc:sldChg>
      <pc:sldChg chg="add">
        <pc:chgData name=" " userId="b5d796b8-faf8-45bc-8977-c0a3a7f8afae" providerId="ADAL" clId="{DA3A16FD-6026-4CA8-9666-67F206205698}" dt="2021-09-16T21:40:44.600" v="3398"/>
        <pc:sldMkLst>
          <pc:docMk/>
          <pc:sldMk cId="1568728359" sldId="263"/>
        </pc:sldMkLst>
      </pc:sldChg>
      <pc:sldChg chg="modSp add">
        <pc:chgData name=" " userId="b5d796b8-faf8-45bc-8977-c0a3a7f8afae" providerId="ADAL" clId="{DA3A16FD-6026-4CA8-9666-67F206205698}" dt="2021-09-16T21:42:04.621" v="3406" actId="255"/>
        <pc:sldMkLst>
          <pc:docMk/>
          <pc:sldMk cId="342418789" sldId="264"/>
        </pc:sldMkLst>
        <pc:spChg chg="mod">
          <ac:chgData name=" " userId="b5d796b8-faf8-45bc-8977-c0a3a7f8afae" providerId="ADAL" clId="{DA3A16FD-6026-4CA8-9666-67F206205698}" dt="2021-09-16T21:42:04.621" v="3406" actId="255"/>
          <ac:spMkLst>
            <pc:docMk/>
            <pc:sldMk cId="342418789" sldId="264"/>
            <ac:spMk id="3" creationId="{02F5BE06-BE00-40DD-ACCD-EC39DA997EE6}"/>
          </ac:spMkLst>
        </pc:spChg>
      </pc:sldChg>
      <pc:sldChg chg="modSp add">
        <pc:chgData name=" " userId="b5d796b8-faf8-45bc-8977-c0a3a7f8afae" providerId="ADAL" clId="{DA3A16FD-6026-4CA8-9666-67F206205698}" dt="2021-09-16T21:42:47.820" v="3414" actId="255"/>
        <pc:sldMkLst>
          <pc:docMk/>
          <pc:sldMk cId="2742400295" sldId="265"/>
        </pc:sldMkLst>
        <pc:spChg chg="mod">
          <ac:chgData name=" " userId="b5d796b8-faf8-45bc-8977-c0a3a7f8afae" providerId="ADAL" clId="{DA3A16FD-6026-4CA8-9666-67F206205698}" dt="2021-09-16T21:42:47.820" v="3414" actId="255"/>
          <ac:spMkLst>
            <pc:docMk/>
            <pc:sldMk cId="2742400295" sldId="265"/>
            <ac:spMk id="3" creationId="{02F5BE06-BE00-40DD-ACCD-EC39DA997EE6}"/>
          </ac:spMkLst>
        </pc:spChg>
      </pc:sldChg>
      <pc:sldChg chg="modSp">
        <pc:chgData name=" " userId="b5d796b8-faf8-45bc-8977-c0a3a7f8afae" providerId="ADAL" clId="{DA3A16FD-6026-4CA8-9666-67F206205698}" dt="2021-09-15T23:08:57.426" v="528" actId="20577"/>
        <pc:sldMkLst>
          <pc:docMk/>
          <pc:sldMk cId="1000395213" sldId="304"/>
        </pc:sldMkLst>
        <pc:spChg chg="mod">
          <ac:chgData name=" " userId="b5d796b8-faf8-45bc-8977-c0a3a7f8afae" providerId="ADAL" clId="{DA3A16FD-6026-4CA8-9666-67F206205698}" dt="2021-09-15T23:08:57.426" v="528" actId="20577"/>
          <ac:spMkLst>
            <pc:docMk/>
            <pc:sldMk cId="1000395213" sldId="304"/>
            <ac:spMk id="3" creationId="{165F2C67-4BB8-40BA-947D-84B06DE22D46}"/>
          </ac:spMkLst>
        </pc:spChg>
      </pc:sldChg>
      <pc:sldChg chg="modSp add">
        <pc:chgData name=" " userId="b5d796b8-faf8-45bc-8977-c0a3a7f8afae" providerId="ADAL" clId="{DA3A16FD-6026-4CA8-9666-67F206205698}" dt="2021-09-16T17:06:25.092" v="724" actId="20577"/>
        <pc:sldMkLst>
          <pc:docMk/>
          <pc:sldMk cId="104237455" sldId="315"/>
        </pc:sldMkLst>
        <pc:spChg chg="mod">
          <ac:chgData name=" " userId="b5d796b8-faf8-45bc-8977-c0a3a7f8afae" providerId="ADAL" clId="{DA3A16FD-6026-4CA8-9666-67F206205698}" dt="2021-09-16T17:06:25.092" v="724" actId="20577"/>
          <ac:spMkLst>
            <pc:docMk/>
            <pc:sldMk cId="104237455" sldId="315"/>
            <ac:spMk id="3" creationId="{165F2C67-4BB8-40BA-947D-84B06DE22D46}"/>
          </ac:spMkLst>
        </pc:spChg>
      </pc:sldChg>
      <pc:sldChg chg="add">
        <pc:chgData name=" " userId="b5d796b8-faf8-45bc-8977-c0a3a7f8afae" providerId="ADAL" clId="{DA3A16FD-6026-4CA8-9666-67F206205698}" dt="2021-09-15T23:51:45.582" v="549"/>
        <pc:sldMkLst>
          <pc:docMk/>
          <pc:sldMk cId="1478105665" sldId="316"/>
        </pc:sldMkLst>
      </pc:sldChg>
      <pc:sldChg chg="modSp">
        <pc:chgData name=" " userId="b5d796b8-faf8-45bc-8977-c0a3a7f8afae" providerId="ADAL" clId="{DA3A16FD-6026-4CA8-9666-67F206205698}" dt="2021-09-15T22:49:35.337" v="117" actId="6549"/>
        <pc:sldMkLst>
          <pc:docMk/>
          <pc:sldMk cId="794986642" sldId="318"/>
        </pc:sldMkLst>
        <pc:spChg chg="mod">
          <ac:chgData name=" " userId="b5d796b8-faf8-45bc-8977-c0a3a7f8afae" providerId="ADAL" clId="{DA3A16FD-6026-4CA8-9666-67F206205698}" dt="2021-09-15T22:49:35.337" v="117" actId="6549"/>
          <ac:spMkLst>
            <pc:docMk/>
            <pc:sldMk cId="794986642" sldId="318"/>
            <ac:spMk id="3" creationId="{00000000-0000-0000-0000-000000000000}"/>
          </ac:spMkLst>
        </pc:spChg>
      </pc:sldChg>
      <pc:sldChg chg="addSp delSp modSp add addCm delCm">
        <pc:chgData name=" " userId="b5d796b8-faf8-45bc-8977-c0a3a7f8afae" providerId="ADAL" clId="{DA3A16FD-6026-4CA8-9666-67F206205698}" dt="2021-09-16T17:24:04.956" v="907" actId="14100"/>
        <pc:sldMkLst>
          <pc:docMk/>
          <pc:sldMk cId="25223908" sldId="421"/>
        </pc:sldMkLst>
        <pc:spChg chg="mod">
          <ac:chgData name=" " userId="b5d796b8-faf8-45bc-8977-c0a3a7f8afae" providerId="ADAL" clId="{DA3A16FD-6026-4CA8-9666-67F206205698}" dt="2021-09-16T17:13:27.260" v="833" actId="20577"/>
          <ac:spMkLst>
            <pc:docMk/>
            <pc:sldMk cId="25223908" sldId="421"/>
            <ac:spMk id="3" creationId="{26173F71-BC8D-4D00-B988-968D83276CBA}"/>
          </ac:spMkLst>
        </pc:spChg>
        <pc:spChg chg="add del mod">
          <ac:chgData name=" " userId="b5d796b8-faf8-45bc-8977-c0a3a7f8afae" providerId="ADAL" clId="{DA3A16FD-6026-4CA8-9666-67F206205698}" dt="2021-09-16T16:51:06.073" v="663"/>
          <ac:spMkLst>
            <pc:docMk/>
            <pc:sldMk cId="25223908" sldId="421"/>
            <ac:spMk id="4" creationId="{FA0DD47A-64E1-40EC-BA0F-03DA850208D3}"/>
          </ac:spMkLst>
        </pc:spChg>
        <pc:spChg chg="add del mod">
          <ac:chgData name=" " userId="b5d796b8-faf8-45bc-8977-c0a3a7f8afae" providerId="ADAL" clId="{DA3A16FD-6026-4CA8-9666-67F206205698}" dt="2021-09-16T17:08:41.640" v="753"/>
          <ac:spMkLst>
            <pc:docMk/>
            <pc:sldMk cId="25223908" sldId="421"/>
            <ac:spMk id="5" creationId="{E7B0761D-0E8D-47E4-8141-D897B6F701D6}"/>
          </ac:spMkLst>
        </pc:spChg>
        <pc:spChg chg="add del mod">
          <ac:chgData name=" " userId="b5d796b8-faf8-45bc-8977-c0a3a7f8afae" providerId="ADAL" clId="{DA3A16FD-6026-4CA8-9666-67F206205698}" dt="2021-09-16T17:16:21.255" v="841" actId="478"/>
          <ac:spMkLst>
            <pc:docMk/>
            <pc:sldMk cId="25223908" sldId="421"/>
            <ac:spMk id="6" creationId="{246044EB-4F60-4084-886B-2AE9E7FFA349}"/>
          </ac:spMkLst>
        </pc:spChg>
        <pc:spChg chg="add mod ord">
          <ac:chgData name=" " userId="b5d796b8-faf8-45bc-8977-c0a3a7f8afae" providerId="ADAL" clId="{DA3A16FD-6026-4CA8-9666-67F206205698}" dt="2021-09-16T17:24:04.956" v="907" actId="14100"/>
          <ac:spMkLst>
            <pc:docMk/>
            <pc:sldMk cId="25223908" sldId="421"/>
            <ac:spMk id="7" creationId="{CAAF7EEA-7565-49FD-8011-0E99AE022A27}"/>
          </ac:spMkLst>
        </pc:spChg>
        <pc:spChg chg="add mod ord">
          <ac:chgData name=" " userId="b5d796b8-faf8-45bc-8977-c0a3a7f8afae" providerId="ADAL" clId="{DA3A16FD-6026-4CA8-9666-67F206205698}" dt="2021-09-16T17:18:28.698" v="866" actId="1076"/>
          <ac:spMkLst>
            <pc:docMk/>
            <pc:sldMk cId="25223908" sldId="421"/>
            <ac:spMk id="8" creationId="{8D922861-7241-406C-9F89-B78FD0FABCB8}"/>
          </ac:spMkLst>
        </pc:spChg>
      </pc:sldChg>
      <pc:sldChg chg="add">
        <pc:chgData name=" " userId="b5d796b8-faf8-45bc-8977-c0a3a7f8afae" providerId="ADAL" clId="{DA3A16FD-6026-4CA8-9666-67F206205698}" dt="2021-09-15T23:51:45.582" v="549"/>
        <pc:sldMkLst>
          <pc:docMk/>
          <pc:sldMk cId="172715190" sldId="422"/>
        </pc:sldMkLst>
      </pc:sldChg>
      <pc:sldChg chg="modSp add">
        <pc:chgData name=" " userId="b5d796b8-faf8-45bc-8977-c0a3a7f8afae" providerId="ADAL" clId="{DA3A16FD-6026-4CA8-9666-67F206205698}" dt="2021-09-16T16:37:24.405" v="561" actId="20577"/>
        <pc:sldMkLst>
          <pc:docMk/>
          <pc:sldMk cId="1458098401" sldId="424"/>
        </pc:sldMkLst>
        <pc:graphicFrameChg chg="modGraphic">
          <ac:chgData name=" " userId="b5d796b8-faf8-45bc-8977-c0a3a7f8afae" providerId="ADAL" clId="{DA3A16FD-6026-4CA8-9666-67F206205698}" dt="2021-09-16T16:37:24.405" v="561" actId="20577"/>
          <ac:graphicFrameMkLst>
            <pc:docMk/>
            <pc:sldMk cId="1458098401" sldId="424"/>
            <ac:graphicFrameMk id="6" creationId="{00000000-0000-0000-0000-000000000000}"/>
          </ac:graphicFrameMkLst>
        </pc:graphicFrameChg>
      </pc:sldChg>
      <pc:sldChg chg="add">
        <pc:chgData name=" " userId="b5d796b8-faf8-45bc-8977-c0a3a7f8afae" providerId="ADAL" clId="{DA3A16FD-6026-4CA8-9666-67F206205698}" dt="2021-09-15T23:51:45.582" v="549"/>
        <pc:sldMkLst>
          <pc:docMk/>
          <pc:sldMk cId="1307413663" sldId="425"/>
        </pc:sldMkLst>
      </pc:sldChg>
      <pc:sldChg chg="add">
        <pc:chgData name=" " userId="b5d796b8-faf8-45bc-8977-c0a3a7f8afae" providerId="ADAL" clId="{DA3A16FD-6026-4CA8-9666-67F206205698}" dt="2021-09-15T23:51:45.582" v="549"/>
        <pc:sldMkLst>
          <pc:docMk/>
          <pc:sldMk cId="1212439856" sldId="426"/>
        </pc:sldMkLst>
      </pc:sldChg>
      <pc:sldChg chg="add">
        <pc:chgData name=" " userId="b5d796b8-faf8-45bc-8977-c0a3a7f8afae" providerId="ADAL" clId="{DA3A16FD-6026-4CA8-9666-67F206205698}" dt="2021-09-15T23:51:45.582" v="549"/>
        <pc:sldMkLst>
          <pc:docMk/>
          <pc:sldMk cId="3301402684" sldId="427"/>
        </pc:sldMkLst>
      </pc:sldChg>
      <pc:sldChg chg="add">
        <pc:chgData name=" " userId="b5d796b8-faf8-45bc-8977-c0a3a7f8afae" providerId="ADAL" clId="{DA3A16FD-6026-4CA8-9666-67F206205698}" dt="2021-09-15T23:51:45.582" v="549"/>
        <pc:sldMkLst>
          <pc:docMk/>
          <pc:sldMk cId="3352336216" sldId="428"/>
        </pc:sldMkLst>
      </pc:sldChg>
      <pc:sldChg chg="add">
        <pc:chgData name=" " userId="b5d796b8-faf8-45bc-8977-c0a3a7f8afae" providerId="ADAL" clId="{DA3A16FD-6026-4CA8-9666-67F206205698}" dt="2021-09-15T23:51:45.582" v="549"/>
        <pc:sldMkLst>
          <pc:docMk/>
          <pc:sldMk cId="477024468" sldId="429"/>
        </pc:sldMkLst>
      </pc:sldChg>
      <pc:sldChg chg="add">
        <pc:chgData name=" " userId="b5d796b8-faf8-45bc-8977-c0a3a7f8afae" providerId="ADAL" clId="{DA3A16FD-6026-4CA8-9666-67F206205698}" dt="2021-09-15T23:51:45.582" v="549"/>
        <pc:sldMkLst>
          <pc:docMk/>
          <pc:sldMk cId="3914644998" sldId="430"/>
        </pc:sldMkLst>
      </pc:sldChg>
      <pc:sldChg chg="add">
        <pc:chgData name=" " userId="b5d796b8-faf8-45bc-8977-c0a3a7f8afae" providerId="ADAL" clId="{DA3A16FD-6026-4CA8-9666-67F206205698}" dt="2021-09-15T23:51:45.582" v="549"/>
        <pc:sldMkLst>
          <pc:docMk/>
          <pc:sldMk cId="2103661665" sldId="431"/>
        </pc:sldMkLst>
      </pc:sldChg>
      <pc:sldChg chg="add">
        <pc:chgData name=" " userId="b5d796b8-faf8-45bc-8977-c0a3a7f8afae" providerId="ADAL" clId="{DA3A16FD-6026-4CA8-9666-67F206205698}" dt="2021-09-15T23:51:45.582" v="549"/>
        <pc:sldMkLst>
          <pc:docMk/>
          <pc:sldMk cId="1515208439" sldId="432"/>
        </pc:sldMkLst>
      </pc:sldChg>
      <pc:sldChg chg="addSp delSp modSp add">
        <pc:chgData name=" " userId="b5d796b8-faf8-45bc-8977-c0a3a7f8afae" providerId="ADAL" clId="{DA3A16FD-6026-4CA8-9666-67F206205698}" dt="2021-09-15T23:03:37.523" v="224" actId="1038"/>
        <pc:sldMkLst>
          <pc:docMk/>
          <pc:sldMk cId="3667321641" sldId="449"/>
        </pc:sldMkLst>
        <pc:spChg chg="del">
          <ac:chgData name=" " userId="b5d796b8-faf8-45bc-8977-c0a3a7f8afae" providerId="ADAL" clId="{DA3A16FD-6026-4CA8-9666-67F206205698}" dt="2021-09-15T23:00:15.212" v="130" actId="478"/>
          <ac:spMkLst>
            <pc:docMk/>
            <pc:sldMk cId="3667321641" sldId="449"/>
            <ac:spMk id="2" creationId="{0260E37A-9F0F-413C-8B46-71F7F733444A}"/>
          </ac:spMkLst>
        </pc:spChg>
        <pc:spChg chg="del mod">
          <ac:chgData name=" " userId="b5d796b8-faf8-45bc-8977-c0a3a7f8afae" providerId="ADAL" clId="{DA3A16FD-6026-4CA8-9666-67F206205698}" dt="2021-09-15T23:00:00.615" v="127"/>
          <ac:spMkLst>
            <pc:docMk/>
            <pc:sldMk cId="3667321641" sldId="449"/>
            <ac:spMk id="3" creationId="{165F2C67-4BB8-40BA-947D-84B06DE22D46}"/>
          </ac:spMkLst>
        </pc:spChg>
        <pc:spChg chg="add del mod">
          <ac:chgData name=" " userId="b5d796b8-faf8-45bc-8977-c0a3a7f8afae" providerId="ADAL" clId="{DA3A16FD-6026-4CA8-9666-67F206205698}" dt="2021-09-15T23:00:20.328" v="131" actId="478"/>
          <ac:spMkLst>
            <pc:docMk/>
            <pc:sldMk cId="3667321641" sldId="449"/>
            <ac:spMk id="6" creationId="{06BB9156-CE16-4171-8D5F-BB7CA24EF58E}"/>
          </ac:spMkLst>
        </pc:spChg>
        <pc:spChg chg="add del mod">
          <ac:chgData name=" " userId="b5d796b8-faf8-45bc-8977-c0a3a7f8afae" providerId="ADAL" clId="{DA3A16FD-6026-4CA8-9666-67F206205698}" dt="2021-09-15T23:01:34.622" v="135" actId="931"/>
          <ac:spMkLst>
            <pc:docMk/>
            <pc:sldMk cId="3667321641" sldId="449"/>
            <ac:spMk id="8" creationId="{A0C69B75-7444-46E7-BAAB-20A2DC7A9D20}"/>
          </ac:spMkLst>
        </pc:spChg>
        <pc:spChg chg="add mod">
          <ac:chgData name=" " userId="b5d796b8-faf8-45bc-8977-c0a3a7f8afae" providerId="ADAL" clId="{DA3A16FD-6026-4CA8-9666-67F206205698}" dt="2021-09-15T23:03:37.523" v="224" actId="1038"/>
          <ac:spMkLst>
            <pc:docMk/>
            <pc:sldMk cId="3667321641" sldId="449"/>
            <ac:spMk id="11" creationId="{C889CC85-0DB6-46C7-AEDA-9EF58EB0E5EF}"/>
          </ac:spMkLst>
        </pc:spChg>
        <pc:picChg chg="add del mod">
          <ac:chgData name=" " userId="b5d796b8-faf8-45bc-8977-c0a3a7f8afae" providerId="ADAL" clId="{DA3A16FD-6026-4CA8-9666-67F206205698}" dt="2021-09-15T23:00:38.868" v="134" actId="478"/>
          <ac:picMkLst>
            <pc:docMk/>
            <pc:sldMk cId="3667321641" sldId="449"/>
            <ac:picMk id="4" creationId="{11438519-9B9B-4F7B-83A6-80EF891A1A85}"/>
          </ac:picMkLst>
        </pc:picChg>
        <pc:picChg chg="add mod">
          <ac:chgData name=" " userId="b5d796b8-faf8-45bc-8977-c0a3a7f8afae" providerId="ADAL" clId="{DA3A16FD-6026-4CA8-9666-67F206205698}" dt="2021-09-15T23:02:17.199" v="140" actId="14100"/>
          <ac:picMkLst>
            <pc:docMk/>
            <pc:sldMk cId="3667321641" sldId="449"/>
            <ac:picMk id="10" creationId="{531292DF-3B0C-48DB-9E6A-1F15F2AFAC2C}"/>
          </ac:picMkLst>
        </pc:picChg>
      </pc:sldChg>
      <pc:sldChg chg="addSp delSp modSp add">
        <pc:chgData name=" " userId="b5d796b8-faf8-45bc-8977-c0a3a7f8afae" providerId="ADAL" clId="{DA3A16FD-6026-4CA8-9666-67F206205698}" dt="2021-09-16T17:25:35.324" v="910" actId="6549"/>
        <pc:sldMkLst>
          <pc:docMk/>
          <pc:sldMk cId="931965383" sldId="450"/>
        </pc:sldMkLst>
        <pc:spChg chg="mod">
          <ac:chgData name=" " userId="b5d796b8-faf8-45bc-8977-c0a3a7f8afae" providerId="ADAL" clId="{DA3A16FD-6026-4CA8-9666-67F206205698}" dt="2021-09-16T17:25:35.324" v="910" actId="6549"/>
          <ac:spMkLst>
            <pc:docMk/>
            <pc:sldMk cId="931965383" sldId="450"/>
            <ac:spMk id="3" creationId="{26173F71-BC8D-4D00-B988-968D83276CBA}"/>
          </ac:spMkLst>
        </pc:spChg>
        <pc:spChg chg="add del mod">
          <ac:chgData name=" " userId="b5d796b8-faf8-45bc-8977-c0a3a7f8afae" providerId="ADAL" clId="{DA3A16FD-6026-4CA8-9666-67F206205698}" dt="2021-09-16T17:16:14.766" v="840" actId="478"/>
          <ac:spMkLst>
            <pc:docMk/>
            <pc:sldMk cId="931965383" sldId="450"/>
            <ac:spMk id="4" creationId="{F0F23B76-E0E4-42D8-8F32-B6199C62947F}"/>
          </ac:spMkLst>
        </pc:spChg>
        <pc:spChg chg="add del mod ord">
          <ac:chgData name=" " userId="b5d796b8-faf8-45bc-8977-c0a3a7f8afae" providerId="ADAL" clId="{DA3A16FD-6026-4CA8-9666-67F206205698}" dt="2021-09-16T17:24:16.766" v="908" actId="478"/>
          <ac:spMkLst>
            <pc:docMk/>
            <pc:sldMk cId="931965383" sldId="450"/>
            <ac:spMk id="5" creationId="{4A3E21CE-8CEE-47F0-8C41-108AC3640BAA}"/>
          </ac:spMkLst>
        </pc:spChg>
        <pc:spChg chg="add mod ord">
          <ac:chgData name=" " userId="b5d796b8-faf8-45bc-8977-c0a3a7f8afae" providerId="ADAL" clId="{DA3A16FD-6026-4CA8-9666-67F206205698}" dt="2021-09-16T17:22:30.240" v="900" actId="167"/>
          <ac:spMkLst>
            <pc:docMk/>
            <pc:sldMk cId="931965383" sldId="450"/>
            <ac:spMk id="6" creationId="{3EB5376A-0384-4506-BA8E-743354C508BE}"/>
          </ac:spMkLst>
        </pc:spChg>
      </pc:sldChg>
      <pc:sldChg chg="addSp delSp modSp add">
        <pc:chgData name=" " userId="b5d796b8-faf8-45bc-8977-c0a3a7f8afae" providerId="ADAL" clId="{DA3A16FD-6026-4CA8-9666-67F206205698}" dt="2021-09-16T20:19:47.423" v="2205" actId="6549"/>
        <pc:sldMkLst>
          <pc:docMk/>
          <pc:sldMk cId="138401825" sldId="452"/>
        </pc:sldMkLst>
        <pc:spChg chg="mod">
          <ac:chgData name=" " userId="b5d796b8-faf8-45bc-8977-c0a3a7f8afae" providerId="ADAL" clId="{DA3A16FD-6026-4CA8-9666-67F206205698}" dt="2021-09-16T19:19:17.702" v="920" actId="255"/>
          <ac:spMkLst>
            <pc:docMk/>
            <pc:sldMk cId="138401825" sldId="452"/>
            <ac:spMk id="2" creationId="{7327DF3F-6542-4BA9-89C0-A342527EB3CA}"/>
          </ac:spMkLst>
        </pc:spChg>
        <pc:spChg chg="add mod">
          <ac:chgData name=" " userId="b5d796b8-faf8-45bc-8977-c0a3a7f8afae" providerId="ADAL" clId="{DA3A16FD-6026-4CA8-9666-67F206205698}" dt="2021-09-16T19:52:45.626" v="1119" actId="3680"/>
          <ac:spMkLst>
            <pc:docMk/>
            <pc:sldMk cId="138401825" sldId="452"/>
            <ac:spMk id="3" creationId="{57DE087E-798A-4540-96E4-29F3D9BB0F08}"/>
          </ac:spMkLst>
        </pc:spChg>
        <pc:graphicFrameChg chg="del mod">
          <ac:chgData name=" " userId="b5d796b8-faf8-45bc-8977-c0a3a7f8afae" providerId="ADAL" clId="{DA3A16FD-6026-4CA8-9666-67F206205698}" dt="2021-09-16T19:52:45.626" v="1119" actId="3680"/>
          <ac:graphicFrameMkLst>
            <pc:docMk/>
            <pc:sldMk cId="138401825" sldId="452"/>
            <ac:graphicFrameMk id="4" creationId="{D66BFDC4-24A1-491F-99BD-0D502F269A68}"/>
          </ac:graphicFrameMkLst>
        </pc:graphicFrameChg>
        <pc:graphicFrameChg chg="mod modGraphic">
          <ac:chgData name=" " userId="b5d796b8-faf8-45bc-8977-c0a3a7f8afae" providerId="ADAL" clId="{DA3A16FD-6026-4CA8-9666-67F206205698}" dt="2021-09-16T20:19:47.423" v="2205" actId="6549"/>
          <ac:graphicFrameMkLst>
            <pc:docMk/>
            <pc:sldMk cId="138401825" sldId="452"/>
            <ac:graphicFrameMk id="5" creationId="{1846739E-FC1A-4771-B756-642FF17D04CD}"/>
          </ac:graphicFrameMkLst>
        </pc:graphicFrameChg>
      </pc:sldChg>
      <pc:sldChg chg="modSp add">
        <pc:chgData name=" " userId="b5d796b8-faf8-45bc-8977-c0a3a7f8afae" providerId="ADAL" clId="{DA3A16FD-6026-4CA8-9666-67F206205698}" dt="2021-09-16T20:35:43.231" v="3192" actId="14100"/>
        <pc:sldMkLst>
          <pc:docMk/>
          <pc:sldMk cId="3312468412" sldId="454"/>
        </pc:sldMkLst>
        <pc:spChg chg="mod">
          <ac:chgData name=" " userId="b5d796b8-faf8-45bc-8977-c0a3a7f8afae" providerId="ADAL" clId="{DA3A16FD-6026-4CA8-9666-67F206205698}" dt="2021-09-16T20:35:43.231" v="3192" actId="14100"/>
          <ac:spMkLst>
            <pc:docMk/>
            <pc:sldMk cId="3312468412" sldId="454"/>
            <ac:spMk id="3" creationId="{57DE087E-798A-4540-96E4-29F3D9BB0F08}"/>
          </ac:spMkLst>
        </pc:spChg>
      </pc:sldChg>
      <pc:sldChg chg="addSp modSp add">
        <pc:chgData name=" " userId="b5d796b8-faf8-45bc-8977-c0a3a7f8afae" providerId="ADAL" clId="{DA3A16FD-6026-4CA8-9666-67F206205698}" dt="2021-09-16T20:35:18.596" v="3189" actId="692"/>
        <pc:sldMkLst>
          <pc:docMk/>
          <pc:sldMk cId="3996213071" sldId="455"/>
        </pc:sldMkLst>
        <pc:spChg chg="mod">
          <ac:chgData name=" " userId="b5d796b8-faf8-45bc-8977-c0a3a7f8afae" providerId="ADAL" clId="{DA3A16FD-6026-4CA8-9666-67F206205698}" dt="2021-09-16T20:34:03.667" v="3177" actId="20577"/>
          <ac:spMkLst>
            <pc:docMk/>
            <pc:sldMk cId="3996213071" sldId="455"/>
            <ac:spMk id="3" creationId="{57DE087E-798A-4540-96E4-29F3D9BB0F08}"/>
          </ac:spMkLst>
        </pc:spChg>
        <pc:spChg chg="add mod">
          <ac:chgData name=" " userId="b5d796b8-faf8-45bc-8977-c0a3a7f8afae" providerId="ADAL" clId="{DA3A16FD-6026-4CA8-9666-67F206205698}" dt="2021-09-16T20:35:18.596" v="3189" actId="692"/>
          <ac:spMkLst>
            <pc:docMk/>
            <pc:sldMk cId="3996213071" sldId="455"/>
            <ac:spMk id="4" creationId="{35363F71-F3F9-4FD4-98D3-08D09CB745CF}"/>
          </ac:spMkLst>
        </pc:spChg>
      </pc:sldChg>
      <pc:sldChg chg="delSp modSp add">
        <pc:chgData name=" " userId="b5d796b8-faf8-45bc-8977-c0a3a7f8afae" providerId="ADAL" clId="{DA3A16FD-6026-4CA8-9666-67F206205698}" dt="2021-09-16T21:26:28.321" v="3283" actId="27636"/>
        <pc:sldMkLst>
          <pc:docMk/>
          <pc:sldMk cId="2763315466" sldId="456"/>
        </pc:sldMkLst>
        <pc:spChg chg="mod">
          <ac:chgData name=" " userId="b5d796b8-faf8-45bc-8977-c0a3a7f8afae" providerId="ADAL" clId="{DA3A16FD-6026-4CA8-9666-67F206205698}" dt="2021-09-16T21:25:14.845" v="3270" actId="14100"/>
          <ac:spMkLst>
            <pc:docMk/>
            <pc:sldMk cId="2763315466" sldId="456"/>
            <ac:spMk id="2" creationId="{6C178D98-8D6D-4D08-BB83-DDD3FCAE11A5}"/>
          </ac:spMkLst>
        </pc:spChg>
        <pc:spChg chg="mod">
          <ac:chgData name=" " userId="b5d796b8-faf8-45bc-8977-c0a3a7f8afae" providerId="ADAL" clId="{DA3A16FD-6026-4CA8-9666-67F206205698}" dt="2021-09-16T21:26:28.321" v="3283" actId="27636"/>
          <ac:spMkLst>
            <pc:docMk/>
            <pc:sldMk cId="2763315466" sldId="456"/>
            <ac:spMk id="3" creationId="{781BA40B-C4C3-4344-89BD-AE6604B27AB9}"/>
          </ac:spMkLst>
        </pc:spChg>
        <pc:spChg chg="del">
          <ac:chgData name=" " userId="b5d796b8-faf8-45bc-8977-c0a3a7f8afae" providerId="ADAL" clId="{DA3A16FD-6026-4CA8-9666-67F206205698}" dt="2021-09-16T21:25:08.494" v="3269" actId="478"/>
          <ac:spMkLst>
            <pc:docMk/>
            <pc:sldMk cId="2763315466" sldId="456"/>
            <ac:spMk id="4" creationId="{5FE2F402-2263-475F-9DC4-FC28B00B4827}"/>
          </ac:spMkLst>
        </pc:spChg>
      </pc:sldChg>
      <pc:sldChg chg="modSp add">
        <pc:chgData name=" " userId="b5d796b8-faf8-45bc-8977-c0a3a7f8afae" providerId="ADAL" clId="{DA3A16FD-6026-4CA8-9666-67F206205698}" dt="2021-09-16T21:29:00.748" v="3296" actId="27636"/>
        <pc:sldMkLst>
          <pc:docMk/>
          <pc:sldMk cId="2221688868" sldId="457"/>
        </pc:sldMkLst>
        <pc:spChg chg="mod">
          <ac:chgData name=" " userId="b5d796b8-faf8-45bc-8977-c0a3a7f8afae" providerId="ADAL" clId="{DA3A16FD-6026-4CA8-9666-67F206205698}" dt="2021-09-16T21:27:45.751" v="3291" actId="255"/>
          <ac:spMkLst>
            <pc:docMk/>
            <pc:sldMk cId="2221688868" sldId="457"/>
            <ac:spMk id="2" creationId="{6C178D98-8D6D-4D08-BB83-DDD3FCAE11A5}"/>
          </ac:spMkLst>
        </pc:spChg>
        <pc:spChg chg="mod">
          <ac:chgData name=" " userId="b5d796b8-faf8-45bc-8977-c0a3a7f8afae" providerId="ADAL" clId="{DA3A16FD-6026-4CA8-9666-67F206205698}" dt="2021-09-16T21:29:00.748" v="3296" actId="27636"/>
          <ac:spMkLst>
            <pc:docMk/>
            <pc:sldMk cId="2221688868" sldId="457"/>
            <ac:spMk id="3" creationId="{781BA40B-C4C3-4344-89BD-AE6604B27AB9}"/>
          </ac:spMkLst>
        </pc:spChg>
      </pc:sldChg>
      <pc:sldChg chg="modSp add">
        <pc:chgData name=" " userId="b5d796b8-faf8-45bc-8977-c0a3a7f8afae" providerId="ADAL" clId="{DA3A16FD-6026-4CA8-9666-67F206205698}" dt="2021-09-16T21:30:33.776" v="3310" actId="14100"/>
        <pc:sldMkLst>
          <pc:docMk/>
          <pc:sldMk cId="2271355024" sldId="458"/>
        </pc:sldMkLst>
        <pc:spChg chg="mod">
          <ac:chgData name=" " userId="b5d796b8-faf8-45bc-8977-c0a3a7f8afae" providerId="ADAL" clId="{DA3A16FD-6026-4CA8-9666-67F206205698}" dt="2021-09-16T21:27:39.477" v="3290"/>
          <ac:spMkLst>
            <pc:docMk/>
            <pc:sldMk cId="2271355024" sldId="458"/>
            <ac:spMk id="2" creationId="{6C178D98-8D6D-4D08-BB83-DDD3FCAE11A5}"/>
          </ac:spMkLst>
        </pc:spChg>
        <pc:spChg chg="mod">
          <ac:chgData name=" " userId="b5d796b8-faf8-45bc-8977-c0a3a7f8afae" providerId="ADAL" clId="{DA3A16FD-6026-4CA8-9666-67F206205698}" dt="2021-09-16T21:30:33.776" v="3310" actId="14100"/>
          <ac:spMkLst>
            <pc:docMk/>
            <pc:sldMk cId="2271355024" sldId="458"/>
            <ac:spMk id="3" creationId="{781BA40B-C4C3-4344-89BD-AE6604B27AB9}"/>
          </ac:spMkLst>
        </pc:spChg>
      </pc:sldChg>
      <pc:sldChg chg="modSp add">
        <pc:chgData name=" " userId="b5d796b8-faf8-45bc-8977-c0a3a7f8afae" providerId="ADAL" clId="{DA3A16FD-6026-4CA8-9666-67F206205698}" dt="2021-09-16T21:34:38.058" v="3336" actId="255"/>
        <pc:sldMkLst>
          <pc:docMk/>
          <pc:sldMk cId="2811528195" sldId="459"/>
        </pc:sldMkLst>
        <pc:spChg chg="mod">
          <ac:chgData name=" " userId="b5d796b8-faf8-45bc-8977-c0a3a7f8afae" providerId="ADAL" clId="{DA3A16FD-6026-4CA8-9666-67F206205698}" dt="2021-09-16T21:34:38.058" v="3336" actId="255"/>
          <ac:spMkLst>
            <pc:docMk/>
            <pc:sldMk cId="2811528195" sldId="459"/>
            <ac:spMk id="2" creationId="{6C178D98-8D6D-4D08-BB83-DDD3FCAE11A5}"/>
          </ac:spMkLst>
        </pc:spChg>
        <pc:spChg chg="mod">
          <ac:chgData name=" " userId="b5d796b8-faf8-45bc-8977-c0a3a7f8afae" providerId="ADAL" clId="{DA3A16FD-6026-4CA8-9666-67F206205698}" dt="2021-09-16T21:33:19.221" v="3329" actId="255"/>
          <ac:spMkLst>
            <pc:docMk/>
            <pc:sldMk cId="2811528195" sldId="459"/>
            <ac:spMk id="3" creationId="{781BA40B-C4C3-4344-89BD-AE6604B27AB9}"/>
          </ac:spMkLst>
        </pc:spChg>
      </pc:sldChg>
      <pc:sldChg chg="modSp add">
        <pc:chgData name=" " userId="b5d796b8-faf8-45bc-8977-c0a3a7f8afae" providerId="ADAL" clId="{DA3A16FD-6026-4CA8-9666-67F206205698}" dt="2021-09-16T21:34:30.332" v="3335" actId="255"/>
        <pc:sldMkLst>
          <pc:docMk/>
          <pc:sldMk cId="902947077" sldId="460"/>
        </pc:sldMkLst>
        <pc:spChg chg="mod">
          <ac:chgData name=" " userId="b5d796b8-faf8-45bc-8977-c0a3a7f8afae" providerId="ADAL" clId="{DA3A16FD-6026-4CA8-9666-67F206205698}" dt="2021-09-16T21:34:30.332" v="3335" actId="255"/>
          <ac:spMkLst>
            <pc:docMk/>
            <pc:sldMk cId="902947077" sldId="460"/>
            <ac:spMk id="2" creationId="{6C178D98-8D6D-4D08-BB83-DDD3FCAE11A5}"/>
          </ac:spMkLst>
        </pc:spChg>
        <pc:spChg chg="mod">
          <ac:chgData name=" " userId="b5d796b8-faf8-45bc-8977-c0a3a7f8afae" providerId="ADAL" clId="{DA3A16FD-6026-4CA8-9666-67F206205698}" dt="2021-09-16T21:34:11.865" v="3334" actId="14100"/>
          <ac:spMkLst>
            <pc:docMk/>
            <pc:sldMk cId="902947077" sldId="460"/>
            <ac:spMk id="3" creationId="{781BA40B-C4C3-4344-89BD-AE6604B27AB9}"/>
          </ac:spMkLst>
        </pc:spChg>
      </pc:sldChg>
      <pc:sldChg chg="modSp add">
        <pc:chgData name=" " userId="b5d796b8-faf8-45bc-8977-c0a3a7f8afae" providerId="ADAL" clId="{DA3A16FD-6026-4CA8-9666-67F206205698}" dt="2021-09-16T21:40:58.464" v="3399" actId="27636"/>
        <pc:sldMkLst>
          <pc:docMk/>
          <pc:sldMk cId="1818026741" sldId="461"/>
        </pc:sldMkLst>
        <pc:spChg chg="mod">
          <ac:chgData name=" " userId="b5d796b8-faf8-45bc-8977-c0a3a7f8afae" providerId="ADAL" clId="{DA3A16FD-6026-4CA8-9666-67F206205698}" dt="2021-09-16T21:40:58.464" v="3399" actId="27636"/>
          <ac:spMkLst>
            <pc:docMk/>
            <pc:sldMk cId="1818026741" sldId="461"/>
            <ac:spMk id="3" creationId="{741A3A7F-F0AE-46BA-86DC-F3150294EB6F}"/>
          </ac:spMkLst>
        </pc:spChg>
      </pc:sldChg>
      <pc:sldChg chg="add">
        <pc:chgData name=" " userId="b5d796b8-faf8-45bc-8977-c0a3a7f8afae" providerId="ADAL" clId="{DA3A16FD-6026-4CA8-9666-67F206205698}" dt="2021-09-16T21:40:44.600" v="3398"/>
        <pc:sldMkLst>
          <pc:docMk/>
          <pc:sldMk cId="2066982577" sldId="462"/>
        </pc:sldMkLst>
      </pc:sldChg>
      <pc:sldChg chg="add">
        <pc:chgData name=" " userId="b5d796b8-faf8-45bc-8977-c0a3a7f8afae" providerId="ADAL" clId="{DA3A16FD-6026-4CA8-9666-67F206205698}" dt="2021-09-16T21:40:44.600" v="3398"/>
        <pc:sldMkLst>
          <pc:docMk/>
          <pc:sldMk cId="1881901378" sldId="46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8ECD16-3714-43A6-9149-D9B55EEE1564}" type="datetimeFigureOut">
              <a:rPr lang="en-US" smtClean="0"/>
              <a:t>9/21/2021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EEC0F8-1719-4566-ACCC-D0A90082EB06}" type="slidenum">
              <a:rPr lang="en-US" smtClean="0"/>
              <a:t>‹#›</a:t>
            </a:fld>
            <a:endParaRPr lang="en-US"/>
          </a:p>
        </p:txBody>
      </p:sp>
    </p:spTree>
    <p:extLst>
      <p:ext uri="{BB962C8B-B14F-4D97-AF65-F5344CB8AC3E}">
        <p14:creationId xmlns:p14="http://schemas.microsoft.com/office/powerpoint/2010/main" val="895356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20-7-411. Regular classes preferred -- obligation to establish special education program.</a:t>
            </a:r>
          </a:p>
          <a:p>
            <a:r>
              <a:rPr lang="en-US" sz="1200" b="0" i="0" kern="1200" dirty="0">
                <a:solidFill>
                  <a:schemeClr val="tx1"/>
                </a:solidFill>
                <a:effectLst/>
                <a:latin typeface="+mn-lt"/>
                <a:ea typeface="+mn-ea"/>
                <a:cs typeface="+mn-cs"/>
              </a:rPr>
              <a:t>4) (a) The board of trustees of a school district or a state-operated adult health care facility providing special education services to its residents may provide or establish and maintain a special education program for a child with a disability who is 2 years of age or under or who is 19 years of age or older and under 22 years of age.</a:t>
            </a:r>
          </a:p>
          <a:p>
            <a:endParaRPr lang="en-US"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School district is encouraged to collaborate with agencies and programs that serve adults with developmental disabilities in meeting the goals of a student’s transition plan.</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E98FCE1-8C64-4AFD-8A7B-7717883D51F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263680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E98FCE1-8C64-4AFD-8A7B-7717883D51FB}" type="slidenum">
              <a:rPr lang="en-US" smtClean="0"/>
              <a:t>23</a:t>
            </a:fld>
            <a:endParaRPr lang="en-US"/>
          </a:p>
        </p:txBody>
      </p:sp>
    </p:spTree>
    <p:extLst>
      <p:ext uri="{BB962C8B-B14F-4D97-AF65-F5344CB8AC3E}">
        <p14:creationId xmlns:p14="http://schemas.microsoft.com/office/powerpoint/2010/main" val="14509859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E98FCE1-8C64-4AFD-8A7B-7717883D51FB}" type="slidenum">
              <a:rPr lang="en-US" smtClean="0"/>
              <a:t>24</a:t>
            </a:fld>
            <a:endParaRPr lang="en-US"/>
          </a:p>
        </p:txBody>
      </p:sp>
    </p:spTree>
    <p:extLst>
      <p:ext uri="{BB962C8B-B14F-4D97-AF65-F5344CB8AC3E}">
        <p14:creationId xmlns:p14="http://schemas.microsoft.com/office/powerpoint/2010/main" val="10036003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20-9-311. Calculation of average number belonging (ANB) -- 3-year averaging.</a:t>
            </a:r>
          </a:p>
          <a:p>
            <a:r>
              <a:rPr lang="en-US" sz="1200" b="0" i="0" kern="1200" dirty="0">
                <a:solidFill>
                  <a:schemeClr val="tx1"/>
                </a:solidFill>
                <a:effectLst/>
                <a:latin typeface="+mn-lt"/>
                <a:ea typeface="+mn-ea"/>
                <a:cs typeface="+mn-cs"/>
              </a:rPr>
              <a:t>4) (a) Except as provided in subsection (4)(d), for the purpose of calculating ANB, enrollment in an education program:</a:t>
            </a:r>
          </a:p>
          <a:p>
            <a:r>
              <a:rPr lang="en-US" sz="1200" b="0" i="0" kern="1200" dirty="0">
                <a:solidFill>
                  <a:schemeClr val="tx1"/>
                </a:solidFill>
                <a:effectLst/>
                <a:latin typeface="+mn-lt"/>
                <a:ea typeface="+mn-ea"/>
                <a:cs typeface="+mn-cs"/>
              </a:rPr>
              <a:t>(</a:t>
            </a:r>
            <a:r>
              <a:rPr lang="en-US" sz="1200" b="0" i="0" kern="1200" dirty="0" err="1">
                <a:solidFill>
                  <a:schemeClr val="tx1"/>
                </a:solidFill>
                <a:effectLst/>
                <a:latin typeface="+mn-lt"/>
                <a:ea typeface="+mn-ea"/>
                <a:cs typeface="+mn-cs"/>
              </a:rPr>
              <a:t>i</a:t>
            </a:r>
            <a:r>
              <a:rPr lang="en-US" sz="1200" b="0" i="0" kern="1200" dirty="0">
                <a:solidFill>
                  <a:schemeClr val="tx1"/>
                </a:solidFill>
                <a:effectLst/>
                <a:latin typeface="+mn-lt"/>
                <a:ea typeface="+mn-ea"/>
                <a:cs typeface="+mn-cs"/>
              </a:rPr>
              <a:t>) from 180 to 359 aggregate hours of pupil instruction per school year is counted as one-quarter-time enrollment;</a:t>
            </a:r>
          </a:p>
          <a:p>
            <a:r>
              <a:rPr lang="en-US" sz="1200" b="0" i="0" kern="1200" dirty="0">
                <a:solidFill>
                  <a:schemeClr val="tx1"/>
                </a:solidFill>
                <a:effectLst/>
                <a:latin typeface="+mn-lt"/>
                <a:ea typeface="+mn-ea"/>
                <a:cs typeface="+mn-cs"/>
              </a:rPr>
              <a:t>(ii) from 360 to 539 aggregate hours of pupil instruction per school year is counted as half-time enrollment;</a:t>
            </a:r>
          </a:p>
          <a:p>
            <a:r>
              <a:rPr lang="en-US" sz="1200" b="0" i="0" kern="1200" dirty="0">
                <a:solidFill>
                  <a:schemeClr val="tx1"/>
                </a:solidFill>
                <a:effectLst/>
                <a:latin typeface="+mn-lt"/>
                <a:ea typeface="+mn-ea"/>
                <a:cs typeface="+mn-cs"/>
              </a:rPr>
              <a:t>(iii) from 540 to 719 aggregate hours of pupil instruction per school year is counted as three-quarter-time enrollment; and</a:t>
            </a:r>
          </a:p>
          <a:p>
            <a:r>
              <a:rPr lang="en-US" sz="1200" b="0" i="0" kern="1200" dirty="0">
                <a:solidFill>
                  <a:schemeClr val="tx1"/>
                </a:solidFill>
                <a:effectLst/>
                <a:latin typeface="+mn-lt"/>
                <a:ea typeface="+mn-ea"/>
                <a:cs typeface="+mn-cs"/>
              </a:rPr>
              <a:t>(iv) 720 or more aggregate hours of pupil instruction per school year is counted as full-time enrollment.</a:t>
            </a:r>
          </a:p>
          <a:p>
            <a:r>
              <a:rPr lang="en-US" sz="1200" b="0" i="0" kern="1200" dirty="0">
                <a:solidFill>
                  <a:schemeClr val="tx1"/>
                </a:solidFill>
                <a:effectLst/>
                <a:latin typeface="+mn-lt"/>
                <a:ea typeface="+mn-ea"/>
                <a:cs typeface="+mn-cs"/>
              </a:rPr>
              <a:t>(b) Except as provided in subsection (4)(d), enrollment in a program intended to provide fewer than 180 aggregate hours of pupil instruction per school year may not be included for purposes of ANB.</a:t>
            </a:r>
          </a:p>
          <a:p>
            <a:r>
              <a:rPr lang="en-US" sz="1200" b="0" i="0" kern="1200" dirty="0">
                <a:solidFill>
                  <a:schemeClr val="tx1"/>
                </a:solidFill>
                <a:effectLst/>
                <a:latin typeface="+mn-lt"/>
                <a:ea typeface="+mn-ea"/>
                <a:cs typeface="+mn-cs"/>
              </a:rPr>
              <a:t>(c) Enrollment in a self-paced program or course may be converted to an hourly equivalent based on the hours necessary and appropriate to provide the course within a regular classroom schedule.</a:t>
            </a:r>
          </a:p>
          <a:p>
            <a:r>
              <a:rPr lang="en-US" sz="1200" b="0" i="0" kern="1200" dirty="0">
                <a:solidFill>
                  <a:schemeClr val="tx1"/>
                </a:solidFill>
                <a:effectLst/>
                <a:latin typeface="+mn-lt"/>
                <a:ea typeface="+mn-ea"/>
                <a:cs typeface="+mn-cs"/>
              </a:rPr>
              <a:t>(d) A school district may include in its calculation of ANB a pupil who is enrolled in a program providing fewer than the required aggregate hours of pupil instruction required under subsection (4)(a) or (4)(b) if the pupil has demonstrated proficiency in the content ordinarily covered by the instruction as determined by the school board using district assessments. The ANB of a pupil under this subsection (4)(d) must be converted to an hourly equivalent based on the hours of instruction ordinarily provided for the content over which the student has demonstrated proficiency.</a:t>
            </a: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E98FCE1-8C64-4AFD-8A7B-7717883D51FB}" type="slidenum">
              <a:rPr lang="en-US" smtClean="0"/>
              <a:t>25</a:t>
            </a:fld>
            <a:endParaRPr lang="en-US"/>
          </a:p>
        </p:txBody>
      </p:sp>
    </p:spTree>
    <p:extLst>
      <p:ext uri="{BB962C8B-B14F-4D97-AF65-F5344CB8AC3E}">
        <p14:creationId xmlns:p14="http://schemas.microsoft.com/office/powerpoint/2010/main" val="12010456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E98FCE1-8C64-4AFD-8A7B-7717883D51FB}" type="slidenum">
              <a:rPr lang="en-US" smtClean="0"/>
              <a:t>26</a:t>
            </a:fld>
            <a:endParaRPr lang="en-US"/>
          </a:p>
        </p:txBody>
      </p:sp>
    </p:spTree>
    <p:extLst>
      <p:ext uri="{BB962C8B-B14F-4D97-AF65-F5344CB8AC3E}">
        <p14:creationId xmlns:p14="http://schemas.microsoft.com/office/powerpoint/2010/main" val="2898487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E98FCE1-8C64-4AFD-8A7B-7717883D51FB}" type="slidenum">
              <a:rPr lang="en-US" smtClean="0"/>
              <a:t>27</a:t>
            </a:fld>
            <a:endParaRPr lang="en-US"/>
          </a:p>
        </p:txBody>
      </p:sp>
    </p:spTree>
    <p:extLst>
      <p:ext uri="{BB962C8B-B14F-4D97-AF65-F5344CB8AC3E}">
        <p14:creationId xmlns:p14="http://schemas.microsoft.com/office/powerpoint/2010/main" val="3599965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8929F-BA7D-44BF-B711-9351BB3BCFE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A524675-EEA4-47C0-AF35-4B2AD6A639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8C4FE6-6978-4A8E-8066-0D9DA4F4FDDE}"/>
              </a:ext>
            </a:extLst>
          </p:cNvPr>
          <p:cNvSpPr>
            <a:spLocks noGrp="1"/>
          </p:cNvSpPr>
          <p:nvPr>
            <p:ph type="dt" sz="half" idx="10"/>
          </p:nvPr>
        </p:nvSpPr>
        <p:spPr/>
        <p:txBody>
          <a:bodyPr/>
          <a:lstStyle/>
          <a:p>
            <a:fld id="{4B271E49-C59A-40A2-BC72-291FC911B2CC}" type="datetimeFigureOut">
              <a:rPr lang="en-US" smtClean="0"/>
              <a:t>9/21/2021</a:t>
            </a:fld>
            <a:endParaRPr lang="en-US"/>
          </a:p>
        </p:txBody>
      </p:sp>
      <p:sp>
        <p:nvSpPr>
          <p:cNvPr id="5" name="Footer Placeholder 4">
            <a:extLst>
              <a:ext uri="{FF2B5EF4-FFF2-40B4-BE49-F238E27FC236}">
                <a16:creationId xmlns:a16="http://schemas.microsoft.com/office/drawing/2014/main" id="{F48ECFA0-0D87-4016-B92C-AFD69666D2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01A839-DBDD-4619-86F4-3F299649AF6D}"/>
              </a:ext>
            </a:extLst>
          </p:cNvPr>
          <p:cNvSpPr>
            <a:spLocks noGrp="1"/>
          </p:cNvSpPr>
          <p:nvPr>
            <p:ph type="sldNum" sz="quarter" idx="12"/>
          </p:nvPr>
        </p:nvSpPr>
        <p:spPr/>
        <p:txBody>
          <a:bodyPr/>
          <a:lstStyle/>
          <a:p>
            <a:fld id="{8B2C24A1-7C11-412C-9590-8D13FDF7715F}" type="slidenum">
              <a:rPr lang="en-US" smtClean="0"/>
              <a:t>‹#›</a:t>
            </a:fld>
            <a:endParaRPr lang="en-US"/>
          </a:p>
        </p:txBody>
      </p:sp>
    </p:spTree>
    <p:extLst>
      <p:ext uri="{BB962C8B-B14F-4D97-AF65-F5344CB8AC3E}">
        <p14:creationId xmlns:p14="http://schemas.microsoft.com/office/powerpoint/2010/main" val="3856052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AF8E4-6995-42E9-9F4D-76CA1DF97E2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B1EBE3F-B24B-4D0B-9FFB-AAA005BABF8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14D39C-B84A-469B-A867-278A077969DF}"/>
              </a:ext>
            </a:extLst>
          </p:cNvPr>
          <p:cNvSpPr>
            <a:spLocks noGrp="1"/>
          </p:cNvSpPr>
          <p:nvPr>
            <p:ph type="dt" sz="half" idx="10"/>
          </p:nvPr>
        </p:nvSpPr>
        <p:spPr/>
        <p:txBody>
          <a:bodyPr/>
          <a:lstStyle/>
          <a:p>
            <a:fld id="{4B271E49-C59A-40A2-BC72-291FC911B2CC}" type="datetimeFigureOut">
              <a:rPr lang="en-US" smtClean="0"/>
              <a:t>9/21/2021</a:t>
            </a:fld>
            <a:endParaRPr lang="en-US"/>
          </a:p>
        </p:txBody>
      </p:sp>
      <p:sp>
        <p:nvSpPr>
          <p:cNvPr id="5" name="Footer Placeholder 4">
            <a:extLst>
              <a:ext uri="{FF2B5EF4-FFF2-40B4-BE49-F238E27FC236}">
                <a16:creationId xmlns:a16="http://schemas.microsoft.com/office/drawing/2014/main" id="{429C330E-FDF2-45C7-87F5-DFCB77F555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07CC22-CEA1-4B63-832E-1929066FB1F4}"/>
              </a:ext>
            </a:extLst>
          </p:cNvPr>
          <p:cNvSpPr>
            <a:spLocks noGrp="1"/>
          </p:cNvSpPr>
          <p:nvPr>
            <p:ph type="sldNum" sz="quarter" idx="12"/>
          </p:nvPr>
        </p:nvSpPr>
        <p:spPr/>
        <p:txBody>
          <a:bodyPr/>
          <a:lstStyle/>
          <a:p>
            <a:fld id="{8B2C24A1-7C11-412C-9590-8D13FDF7715F}" type="slidenum">
              <a:rPr lang="en-US" smtClean="0"/>
              <a:t>‹#›</a:t>
            </a:fld>
            <a:endParaRPr lang="en-US"/>
          </a:p>
        </p:txBody>
      </p:sp>
    </p:spTree>
    <p:extLst>
      <p:ext uri="{BB962C8B-B14F-4D97-AF65-F5344CB8AC3E}">
        <p14:creationId xmlns:p14="http://schemas.microsoft.com/office/powerpoint/2010/main" val="2206615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498223-08C6-427B-AF3E-9BF6E3AAB0B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0EAA904-FBD7-4E73-ADF5-1869255A25E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01352B-AD42-415D-A12E-5E15D68FEE3A}"/>
              </a:ext>
            </a:extLst>
          </p:cNvPr>
          <p:cNvSpPr>
            <a:spLocks noGrp="1"/>
          </p:cNvSpPr>
          <p:nvPr>
            <p:ph type="dt" sz="half" idx="10"/>
          </p:nvPr>
        </p:nvSpPr>
        <p:spPr/>
        <p:txBody>
          <a:bodyPr/>
          <a:lstStyle/>
          <a:p>
            <a:fld id="{4B271E49-C59A-40A2-BC72-291FC911B2CC}" type="datetimeFigureOut">
              <a:rPr lang="en-US" smtClean="0"/>
              <a:t>9/21/2021</a:t>
            </a:fld>
            <a:endParaRPr lang="en-US"/>
          </a:p>
        </p:txBody>
      </p:sp>
      <p:sp>
        <p:nvSpPr>
          <p:cNvPr id="5" name="Footer Placeholder 4">
            <a:extLst>
              <a:ext uri="{FF2B5EF4-FFF2-40B4-BE49-F238E27FC236}">
                <a16:creationId xmlns:a16="http://schemas.microsoft.com/office/drawing/2014/main" id="{465A11F9-AF86-425F-A6DA-7FF615A06F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BD5A4E-B5BC-4915-89DA-72D8888897DC}"/>
              </a:ext>
            </a:extLst>
          </p:cNvPr>
          <p:cNvSpPr>
            <a:spLocks noGrp="1"/>
          </p:cNvSpPr>
          <p:nvPr>
            <p:ph type="sldNum" sz="quarter" idx="12"/>
          </p:nvPr>
        </p:nvSpPr>
        <p:spPr/>
        <p:txBody>
          <a:bodyPr/>
          <a:lstStyle/>
          <a:p>
            <a:fld id="{8B2C24A1-7C11-412C-9590-8D13FDF7715F}" type="slidenum">
              <a:rPr lang="en-US" smtClean="0"/>
              <a:t>‹#›</a:t>
            </a:fld>
            <a:endParaRPr lang="en-US"/>
          </a:p>
        </p:txBody>
      </p:sp>
    </p:spTree>
    <p:extLst>
      <p:ext uri="{BB962C8B-B14F-4D97-AF65-F5344CB8AC3E}">
        <p14:creationId xmlns:p14="http://schemas.microsoft.com/office/powerpoint/2010/main" val="279498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4C2B6-2AAE-4F8B-9B18-84438F4A41A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5A0D93-7734-4D93-A6B7-FE436F6D76F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939F1F-CF8F-476E-BD83-BA075E71B594}"/>
              </a:ext>
            </a:extLst>
          </p:cNvPr>
          <p:cNvSpPr>
            <a:spLocks noGrp="1"/>
          </p:cNvSpPr>
          <p:nvPr>
            <p:ph type="dt" sz="half" idx="10"/>
          </p:nvPr>
        </p:nvSpPr>
        <p:spPr/>
        <p:txBody>
          <a:bodyPr/>
          <a:lstStyle/>
          <a:p>
            <a:fld id="{4B271E49-C59A-40A2-BC72-291FC911B2CC}" type="datetimeFigureOut">
              <a:rPr lang="en-US" smtClean="0"/>
              <a:t>9/21/2021</a:t>
            </a:fld>
            <a:endParaRPr lang="en-US"/>
          </a:p>
        </p:txBody>
      </p:sp>
      <p:sp>
        <p:nvSpPr>
          <p:cNvPr id="5" name="Footer Placeholder 4">
            <a:extLst>
              <a:ext uri="{FF2B5EF4-FFF2-40B4-BE49-F238E27FC236}">
                <a16:creationId xmlns:a16="http://schemas.microsoft.com/office/drawing/2014/main" id="{0EEA3420-9F25-40BB-AD75-A137278D43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3208BB-BFD5-4A55-BC9D-935C735211B7}"/>
              </a:ext>
            </a:extLst>
          </p:cNvPr>
          <p:cNvSpPr>
            <a:spLocks noGrp="1"/>
          </p:cNvSpPr>
          <p:nvPr>
            <p:ph type="sldNum" sz="quarter" idx="12"/>
          </p:nvPr>
        </p:nvSpPr>
        <p:spPr/>
        <p:txBody>
          <a:bodyPr/>
          <a:lstStyle/>
          <a:p>
            <a:fld id="{8B2C24A1-7C11-412C-9590-8D13FDF7715F}" type="slidenum">
              <a:rPr lang="en-US" smtClean="0"/>
              <a:t>‹#›</a:t>
            </a:fld>
            <a:endParaRPr lang="en-US"/>
          </a:p>
        </p:txBody>
      </p:sp>
    </p:spTree>
    <p:extLst>
      <p:ext uri="{BB962C8B-B14F-4D97-AF65-F5344CB8AC3E}">
        <p14:creationId xmlns:p14="http://schemas.microsoft.com/office/powerpoint/2010/main" val="2315148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9299E3-AA5B-484B-9644-18D803E7FE7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F939C43-D7C7-47DD-9A76-0B99B4239C4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66B5AB5-E263-4513-8721-572BE720ABE0}"/>
              </a:ext>
            </a:extLst>
          </p:cNvPr>
          <p:cNvSpPr>
            <a:spLocks noGrp="1"/>
          </p:cNvSpPr>
          <p:nvPr>
            <p:ph type="dt" sz="half" idx="10"/>
          </p:nvPr>
        </p:nvSpPr>
        <p:spPr/>
        <p:txBody>
          <a:bodyPr/>
          <a:lstStyle/>
          <a:p>
            <a:fld id="{4B271E49-C59A-40A2-BC72-291FC911B2CC}" type="datetimeFigureOut">
              <a:rPr lang="en-US" smtClean="0"/>
              <a:t>9/21/2021</a:t>
            </a:fld>
            <a:endParaRPr lang="en-US"/>
          </a:p>
        </p:txBody>
      </p:sp>
      <p:sp>
        <p:nvSpPr>
          <p:cNvPr id="5" name="Footer Placeholder 4">
            <a:extLst>
              <a:ext uri="{FF2B5EF4-FFF2-40B4-BE49-F238E27FC236}">
                <a16:creationId xmlns:a16="http://schemas.microsoft.com/office/drawing/2014/main" id="{918051D6-34AE-46A0-A9E6-B7511D2269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16ED55-4FDD-40D5-990C-A084368AE49E}"/>
              </a:ext>
            </a:extLst>
          </p:cNvPr>
          <p:cNvSpPr>
            <a:spLocks noGrp="1"/>
          </p:cNvSpPr>
          <p:nvPr>
            <p:ph type="sldNum" sz="quarter" idx="12"/>
          </p:nvPr>
        </p:nvSpPr>
        <p:spPr/>
        <p:txBody>
          <a:bodyPr/>
          <a:lstStyle/>
          <a:p>
            <a:fld id="{8B2C24A1-7C11-412C-9590-8D13FDF7715F}" type="slidenum">
              <a:rPr lang="en-US" smtClean="0"/>
              <a:t>‹#›</a:t>
            </a:fld>
            <a:endParaRPr lang="en-US"/>
          </a:p>
        </p:txBody>
      </p:sp>
    </p:spTree>
    <p:extLst>
      <p:ext uri="{BB962C8B-B14F-4D97-AF65-F5344CB8AC3E}">
        <p14:creationId xmlns:p14="http://schemas.microsoft.com/office/powerpoint/2010/main" val="1857036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AC17F1-1AE5-4B3B-9403-08DB0694F78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7F22DFB-A3C3-4474-B9C5-B3472CAA5F8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1CE927-E3E9-4D44-9F38-56338F070AE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D763CB3-98A6-457D-8072-2A6301CEDA0E}"/>
              </a:ext>
            </a:extLst>
          </p:cNvPr>
          <p:cNvSpPr>
            <a:spLocks noGrp="1"/>
          </p:cNvSpPr>
          <p:nvPr>
            <p:ph type="dt" sz="half" idx="10"/>
          </p:nvPr>
        </p:nvSpPr>
        <p:spPr/>
        <p:txBody>
          <a:bodyPr/>
          <a:lstStyle/>
          <a:p>
            <a:fld id="{4B271E49-C59A-40A2-BC72-291FC911B2CC}" type="datetimeFigureOut">
              <a:rPr lang="en-US" smtClean="0"/>
              <a:t>9/21/2021</a:t>
            </a:fld>
            <a:endParaRPr lang="en-US"/>
          </a:p>
        </p:txBody>
      </p:sp>
      <p:sp>
        <p:nvSpPr>
          <p:cNvPr id="6" name="Footer Placeholder 5">
            <a:extLst>
              <a:ext uri="{FF2B5EF4-FFF2-40B4-BE49-F238E27FC236}">
                <a16:creationId xmlns:a16="http://schemas.microsoft.com/office/drawing/2014/main" id="{C02BB5AE-B0F1-4585-8A6D-58B1398EE9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C5B087-8D05-417E-A341-240937227CD8}"/>
              </a:ext>
            </a:extLst>
          </p:cNvPr>
          <p:cNvSpPr>
            <a:spLocks noGrp="1"/>
          </p:cNvSpPr>
          <p:nvPr>
            <p:ph type="sldNum" sz="quarter" idx="12"/>
          </p:nvPr>
        </p:nvSpPr>
        <p:spPr/>
        <p:txBody>
          <a:bodyPr/>
          <a:lstStyle/>
          <a:p>
            <a:fld id="{8B2C24A1-7C11-412C-9590-8D13FDF7715F}" type="slidenum">
              <a:rPr lang="en-US" smtClean="0"/>
              <a:t>‹#›</a:t>
            </a:fld>
            <a:endParaRPr lang="en-US"/>
          </a:p>
        </p:txBody>
      </p:sp>
    </p:spTree>
    <p:extLst>
      <p:ext uri="{BB962C8B-B14F-4D97-AF65-F5344CB8AC3E}">
        <p14:creationId xmlns:p14="http://schemas.microsoft.com/office/powerpoint/2010/main" val="3739394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F55C6-9E4A-4C20-8409-53D2593D837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A58E907-DD17-4124-966F-A354C43EFC7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9D42FC8-E417-4434-A8C4-52E5E50D5F6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67849FC-0FBD-4739-AE2F-F6E2F648C1D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06C6772-28D9-4CCC-A17C-3BACA305184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A8150B8-F9EB-4F15-B053-95D63400421D}"/>
              </a:ext>
            </a:extLst>
          </p:cNvPr>
          <p:cNvSpPr>
            <a:spLocks noGrp="1"/>
          </p:cNvSpPr>
          <p:nvPr>
            <p:ph type="dt" sz="half" idx="10"/>
          </p:nvPr>
        </p:nvSpPr>
        <p:spPr/>
        <p:txBody>
          <a:bodyPr/>
          <a:lstStyle/>
          <a:p>
            <a:fld id="{4B271E49-C59A-40A2-BC72-291FC911B2CC}" type="datetimeFigureOut">
              <a:rPr lang="en-US" smtClean="0"/>
              <a:t>9/21/2021</a:t>
            </a:fld>
            <a:endParaRPr lang="en-US"/>
          </a:p>
        </p:txBody>
      </p:sp>
      <p:sp>
        <p:nvSpPr>
          <p:cNvPr id="8" name="Footer Placeholder 7">
            <a:extLst>
              <a:ext uri="{FF2B5EF4-FFF2-40B4-BE49-F238E27FC236}">
                <a16:creationId xmlns:a16="http://schemas.microsoft.com/office/drawing/2014/main" id="{6FE19642-6F58-4BED-B907-E77198F7800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6A5A875-D75F-46A8-986E-0803FAD8B108}"/>
              </a:ext>
            </a:extLst>
          </p:cNvPr>
          <p:cNvSpPr>
            <a:spLocks noGrp="1"/>
          </p:cNvSpPr>
          <p:nvPr>
            <p:ph type="sldNum" sz="quarter" idx="12"/>
          </p:nvPr>
        </p:nvSpPr>
        <p:spPr/>
        <p:txBody>
          <a:bodyPr/>
          <a:lstStyle/>
          <a:p>
            <a:fld id="{8B2C24A1-7C11-412C-9590-8D13FDF7715F}" type="slidenum">
              <a:rPr lang="en-US" smtClean="0"/>
              <a:t>‹#›</a:t>
            </a:fld>
            <a:endParaRPr lang="en-US"/>
          </a:p>
        </p:txBody>
      </p:sp>
    </p:spTree>
    <p:extLst>
      <p:ext uri="{BB962C8B-B14F-4D97-AF65-F5344CB8AC3E}">
        <p14:creationId xmlns:p14="http://schemas.microsoft.com/office/powerpoint/2010/main" val="3234590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782C7-2EF2-461A-8288-FC1B46DAA19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2755F7C-83BC-4F6C-8FB9-A730578C7ADC}"/>
              </a:ext>
            </a:extLst>
          </p:cNvPr>
          <p:cNvSpPr>
            <a:spLocks noGrp="1"/>
          </p:cNvSpPr>
          <p:nvPr>
            <p:ph type="dt" sz="half" idx="10"/>
          </p:nvPr>
        </p:nvSpPr>
        <p:spPr/>
        <p:txBody>
          <a:bodyPr/>
          <a:lstStyle/>
          <a:p>
            <a:fld id="{4B271E49-C59A-40A2-BC72-291FC911B2CC}" type="datetimeFigureOut">
              <a:rPr lang="en-US" smtClean="0"/>
              <a:t>9/21/2021</a:t>
            </a:fld>
            <a:endParaRPr lang="en-US"/>
          </a:p>
        </p:txBody>
      </p:sp>
      <p:sp>
        <p:nvSpPr>
          <p:cNvPr id="4" name="Footer Placeholder 3">
            <a:extLst>
              <a:ext uri="{FF2B5EF4-FFF2-40B4-BE49-F238E27FC236}">
                <a16:creationId xmlns:a16="http://schemas.microsoft.com/office/drawing/2014/main" id="{C2577E11-AD30-4ABE-B8E6-717036BA366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7541B88-C384-4EE0-8998-E1DF63CA65ED}"/>
              </a:ext>
            </a:extLst>
          </p:cNvPr>
          <p:cNvSpPr>
            <a:spLocks noGrp="1"/>
          </p:cNvSpPr>
          <p:nvPr>
            <p:ph type="sldNum" sz="quarter" idx="12"/>
          </p:nvPr>
        </p:nvSpPr>
        <p:spPr/>
        <p:txBody>
          <a:bodyPr/>
          <a:lstStyle/>
          <a:p>
            <a:fld id="{8B2C24A1-7C11-412C-9590-8D13FDF7715F}" type="slidenum">
              <a:rPr lang="en-US" smtClean="0"/>
              <a:t>‹#›</a:t>
            </a:fld>
            <a:endParaRPr lang="en-US"/>
          </a:p>
        </p:txBody>
      </p:sp>
    </p:spTree>
    <p:extLst>
      <p:ext uri="{BB962C8B-B14F-4D97-AF65-F5344CB8AC3E}">
        <p14:creationId xmlns:p14="http://schemas.microsoft.com/office/powerpoint/2010/main" val="4260286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63CBEE-5238-4AAA-A890-C55E73236D44}"/>
              </a:ext>
            </a:extLst>
          </p:cNvPr>
          <p:cNvSpPr>
            <a:spLocks noGrp="1"/>
          </p:cNvSpPr>
          <p:nvPr>
            <p:ph type="dt" sz="half" idx="10"/>
          </p:nvPr>
        </p:nvSpPr>
        <p:spPr/>
        <p:txBody>
          <a:bodyPr/>
          <a:lstStyle/>
          <a:p>
            <a:fld id="{4B271E49-C59A-40A2-BC72-291FC911B2CC}" type="datetimeFigureOut">
              <a:rPr lang="en-US" smtClean="0"/>
              <a:t>9/21/2021</a:t>
            </a:fld>
            <a:endParaRPr lang="en-US"/>
          </a:p>
        </p:txBody>
      </p:sp>
      <p:sp>
        <p:nvSpPr>
          <p:cNvPr id="3" name="Footer Placeholder 2">
            <a:extLst>
              <a:ext uri="{FF2B5EF4-FFF2-40B4-BE49-F238E27FC236}">
                <a16:creationId xmlns:a16="http://schemas.microsoft.com/office/drawing/2014/main" id="{B15143CD-BA46-485A-85A0-82D3738EDA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605A149-B778-4A10-A9B2-A597CE8AFBF5}"/>
              </a:ext>
            </a:extLst>
          </p:cNvPr>
          <p:cNvSpPr>
            <a:spLocks noGrp="1"/>
          </p:cNvSpPr>
          <p:nvPr>
            <p:ph type="sldNum" sz="quarter" idx="12"/>
          </p:nvPr>
        </p:nvSpPr>
        <p:spPr/>
        <p:txBody>
          <a:bodyPr/>
          <a:lstStyle/>
          <a:p>
            <a:fld id="{8B2C24A1-7C11-412C-9590-8D13FDF7715F}" type="slidenum">
              <a:rPr lang="en-US" smtClean="0"/>
              <a:t>‹#›</a:t>
            </a:fld>
            <a:endParaRPr lang="en-US"/>
          </a:p>
        </p:txBody>
      </p:sp>
    </p:spTree>
    <p:extLst>
      <p:ext uri="{BB962C8B-B14F-4D97-AF65-F5344CB8AC3E}">
        <p14:creationId xmlns:p14="http://schemas.microsoft.com/office/powerpoint/2010/main" val="951800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238C6-5B64-403E-B20C-19A5D118E9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9AABC57-AEF1-419E-AAA8-B14DE7BAF7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147DDDB-89D5-4D29-81AB-DEC548541C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80F2C04-F6C6-42F2-8165-4A150BEFC15B}"/>
              </a:ext>
            </a:extLst>
          </p:cNvPr>
          <p:cNvSpPr>
            <a:spLocks noGrp="1"/>
          </p:cNvSpPr>
          <p:nvPr>
            <p:ph type="dt" sz="half" idx="10"/>
          </p:nvPr>
        </p:nvSpPr>
        <p:spPr/>
        <p:txBody>
          <a:bodyPr/>
          <a:lstStyle/>
          <a:p>
            <a:fld id="{4B271E49-C59A-40A2-BC72-291FC911B2CC}" type="datetimeFigureOut">
              <a:rPr lang="en-US" smtClean="0"/>
              <a:t>9/21/2021</a:t>
            </a:fld>
            <a:endParaRPr lang="en-US"/>
          </a:p>
        </p:txBody>
      </p:sp>
      <p:sp>
        <p:nvSpPr>
          <p:cNvPr id="6" name="Footer Placeholder 5">
            <a:extLst>
              <a:ext uri="{FF2B5EF4-FFF2-40B4-BE49-F238E27FC236}">
                <a16:creationId xmlns:a16="http://schemas.microsoft.com/office/drawing/2014/main" id="{68C8A5AE-9A4A-4D75-A63C-25401215A2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26F6A0-4A0C-463F-9CE3-DA8D2CADACFF}"/>
              </a:ext>
            </a:extLst>
          </p:cNvPr>
          <p:cNvSpPr>
            <a:spLocks noGrp="1"/>
          </p:cNvSpPr>
          <p:nvPr>
            <p:ph type="sldNum" sz="quarter" idx="12"/>
          </p:nvPr>
        </p:nvSpPr>
        <p:spPr/>
        <p:txBody>
          <a:bodyPr/>
          <a:lstStyle/>
          <a:p>
            <a:fld id="{8B2C24A1-7C11-412C-9590-8D13FDF7715F}" type="slidenum">
              <a:rPr lang="en-US" smtClean="0"/>
              <a:t>‹#›</a:t>
            </a:fld>
            <a:endParaRPr lang="en-US"/>
          </a:p>
        </p:txBody>
      </p:sp>
    </p:spTree>
    <p:extLst>
      <p:ext uri="{BB962C8B-B14F-4D97-AF65-F5344CB8AC3E}">
        <p14:creationId xmlns:p14="http://schemas.microsoft.com/office/powerpoint/2010/main" val="905469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0B510-30E3-4F62-AB7F-58404AF849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5AB824E-DC6E-4BC2-BDCC-D249F065BF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FFBF333-E558-479B-9E00-0D3183F0DA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57FD68E-AB63-4F25-8DF6-90CC5ABA37E5}"/>
              </a:ext>
            </a:extLst>
          </p:cNvPr>
          <p:cNvSpPr>
            <a:spLocks noGrp="1"/>
          </p:cNvSpPr>
          <p:nvPr>
            <p:ph type="dt" sz="half" idx="10"/>
          </p:nvPr>
        </p:nvSpPr>
        <p:spPr/>
        <p:txBody>
          <a:bodyPr/>
          <a:lstStyle/>
          <a:p>
            <a:fld id="{4B271E49-C59A-40A2-BC72-291FC911B2CC}" type="datetimeFigureOut">
              <a:rPr lang="en-US" smtClean="0"/>
              <a:t>9/21/2021</a:t>
            </a:fld>
            <a:endParaRPr lang="en-US"/>
          </a:p>
        </p:txBody>
      </p:sp>
      <p:sp>
        <p:nvSpPr>
          <p:cNvPr id="6" name="Footer Placeholder 5">
            <a:extLst>
              <a:ext uri="{FF2B5EF4-FFF2-40B4-BE49-F238E27FC236}">
                <a16:creationId xmlns:a16="http://schemas.microsoft.com/office/drawing/2014/main" id="{C4BFEC8D-73E9-40D8-85D7-A260F5A903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E38D47-8BE7-43CA-8199-3E355D19C5A7}"/>
              </a:ext>
            </a:extLst>
          </p:cNvPr>
          <p:cNvSpPr>
            <a:spLocks noGrp="1"/>
          </p:cNvSpPr>
          <p:nvPr>
            <p:ph type="sldNum" sz="quarter" idx="12"/>
          </p:nvPr>
        </p:nvSpPr>
        <p:spPr/>
        <p:txBody>
          <a:bodyPr/>
          <a:lstStyle/>
          <a:p>
            <a:fld id="{8B2C24A1-7C11-412C-9590-8D13FDF7715F}" type="slidenum">
              <a:rPr lang="en-US" smtClean="0"/>
              <a:t>‹#›</a:t>
            </a:fld>
            <a:endParaRPr lang="en-US"/>
          </a:p>
        </p:txBody>
      </p:sp>
    </p:spTree>
    <p:extLst>
      <p:ext uri="{BB962C8B-B14F-4D97-AF65-F5344CB8AC3E}">
        <p14:creationId xmlns:p14="http://schemas.microsoft.com/office/powerpoint/2010/main" val="3049970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830E19-4DC5-45B7-9B7F-C73654783C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9BF3C74-C1EC-4002-8432-D7B9112C21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EAB3EA-984C-408B-8989-7A85FE3B0B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271E49-C59A-40A2-BC72-291FC911B2CC}" type="datetimeFigureOut">
              <a:rPr lang="en-US" smtClean="0"/>
              <a:t>9/21/2021</a:t>
            </a:fld>
            <a:endParaRPr lang="en-US"/>
          </a:p>
        </p:txBody>
      </p:sp>
      <p:sp>
        <p:nvSpPr>
          <p:cNvPr id="5" name="Footer Placeholder 4">
            <a:extLst>
              <a:ext uri="{FF2B5EF4-FFF2-40B4-BE49-F238E27FC236}">
                <a16:creationId xmlns:a16="http://schemas.microsoft.com/office/drawing/2014/main" id="{2B4423B3-4185-4577-92BD-7354E2701C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EFD0F80-C98D-4AE4-9E56-A9EC4C3A01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2C24A1-7C11-412C-9590-8D13FDF7715F}" type="slidenum">
              <a:rPr lang="en-US" smtClean="0"/>
              <a:t>‹#›</a:t>
            </a:fld>
            <a:endParaRPr lang="en-US"/>
          </a:p>
        </p:txBody>
      </p:sp>
    </p:spTree>
    <p:extLst>
      <p:ext uri="{BB962C8B-B14F-4D97-AF65-F5344CB8AC3E}">
        <p14:creationId xmlns:p14="http://schemas.microsoft.com/office/powerpoint/2010/main" val="36398054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laws.leg.mt.gov/legprd/LAW0203W$BSRV.ActionQuery?P_SESS=20211&amp;P_BLTP_BILL_TYP_CD=HB&amp;P_BILL_NO=671&amp;P_BILL_DFT_NO=&amp;P_CHPT_NO=&amp;Z_ACTION=Find&amp;P_ENTY_ID_SEQ2=&amp;P_SBJT_SBJ_CD=&amp;P_ENTY_ID_SE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mailto:dwilliams@masbo.com" TargetMode="External"/><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mailto:nthuotte@mt.gov"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93896" y="4696431"/>
            <a:ext cx="1858027" cy="1115645"/>
          </a:xfrm>
          <a:prstGeom prst="rect">
            <a:avLst/>
          </a:prstGeom>
        </p:spPr>
      </p:pic>
      <p:sp>
        <p:nvSpPr>
          <p:cNvPr id="2" name="Title 1"/>
          <p:cNvSpPr>
            <a:spLocks noGrp="1"/>
          </p:cNvSpPr>
          <p:nvPr>
            <p:ph type="ctrTitle"/>
          </p:nvPr>
        </p:nvSpPr>
        <p:spPr>
          <a:xfrm>
            <a:off x="2567835" y="1397936"/>
            <a:ext cx="6834379" cy="1896410"/>
          </a:xfrm>
        </p:spPr>
        <p:txBody>
          <a:bodyPr>
            <a:normAutofit/>
          </a:bodyPr>
          <a:lstStyle/>
          <a:p>
            <a:r>
              <a:rPr lang="en-US" sz="4800" dirty="0"/>
              <a:t>Key Bills from the 2021 Legislative Session</a:t>
            </a:r>
          </a:p>
        </p:txBody>
      </p:sp>
      <p:sp>
        <p:nvSpPr>
          <p:cNvPr id="3" name="Subtitle 2"/>
          <p:cNvSpPr>
            <a:spLocks noGrp="1"/>
          </p:cNvSpPr>
          <p:nvPr>
            <p:ph type="subTitle" idx="1"/>
          </p:nvPr>
        </p:nvSpPr>
        <p:spPr>
          <a:xfrm>
            <a:off x="1240077" y="3962399"/>
            <a:ext cx="7415408" cy="2012515"/>
          </a:xfrm>
          <a:ln>
            <a:noFill/>
          </a:ln>
        </p:spPr>
        <p:txBody>
          <a:bodyPr>
            <a:normAutofit fontScale="85000" lnSpcReduction="20000"/>
          </a:bodyPr>
          <a:lstStyle/>
          <a:p>
            <a:pPr algn="l">
              <a:spcBef>
                <a:spcPts val="0"/>
              </a:spcBef>
              <a:spcAft>
                <a:spcPts val="300"/>
              </a:spcAft>
            </a:pPr>
            <a:r>
              <a:rPr lang="en-US" sz="3300" dirty="0">
                <a:solidFill>
                  <a:schemeClr val="tx1"/>
                </a:solidFill>
              </a:rPr>
              <a:t>Veteran Clerks Workshop</a:t>
            </a:r>
          </a:p>
          <a:p>
            <a:pPr algn="l">
              <a:spcBef>
                <a:spcPts val="0"/>
              </a:spcBef>
            </a:pPr>
            <a:endParaRPr lang="en-US" sz="2800" dirty="0"/>
          </a:p>
          <a:p>
            <a:pPr algn="l">
              <a:lnSpc>
                <a:spcPct val="134000"/>
              </a:lnSpc>
              <a:spcBef>
                <a:spcPts val="0"/>
              </a:spcBef>
            </a:pPr>
            <a:r>
              <a:rPr lang="en-US" sz="2800" dirty="0"/>
              <a:t>September 24 – Missoula</a:t>
            </a:r>
          </a:p>
          <a:p>
            <a:pPr algn="l">
              <a:lnSpc>
                <a:spcPct val="134000"/>
              </a:lnSpc>
              <a:spcBef>
                <a:spcPts val="0"/>
              </a:spcBef>
            </a:pPr>
            <a:r>
              <a:rPr lang="en-US" sz="2800" dirty="0"/>
              <a:t>September 29 - Billings</a:t>
            </a:r>
          </a:p>
          <a:p>
            <a:pPr algn="l">
              <a:lnSpc>
                <a:spcPct val="134000"/>
              </a:lnSpc>
              <a:spcBef>
                <a:spcPts val="0"/>
              </a:spcBef>
            </a:pPr>
            <a:r>
              <a:rPr lang="en-US" sz="2800" dirty="0"/>
              <a:t>Denise Williams, MASBO Executive Director</a:t>
            </a:r>
          </a:p>
        </p:txBody>
      </p:sp>
      <p:pic>
        <p:nvPicPr>
          <p:cNvPr id="4" name="Picture 3">
            <a:extLst>
              <a:ext uri="{FF2B5EF4-FFF2-40B4-BE49-F238E27FC236}">
                <a16:creationId xmlns:a16="http://schemas.microsoft.com/office/drawing/2014/main" id="{E7D43901-8CBF-4E21-A2E0-BE2D43A68CE3}"/>
              </a:ext>
            </a:extLst>
          </p:cNvPr>
          <p:cNvPicPr>
            <a:picLocks noChangeAspect="1"/>
          </p:cNvPicPr>
          <p:nvPr/>
        </p:nvPicPr>
        <p:blipFill>
          <a:blip r:embed="rId3"/>
          <a:stretch>
            <a:fillRect/>
          </a:stretch>
        </p:blipFill>
        <p:spPr>
          <a:xfrm>
            <a:off x="979901" y="883086"/>
            <a:ext cx="1714500" cy="1695450"/>
          </a:xfrm>
          <a:prstGeom prst="rect">
            <a:avLst/>
          </a:prstGeom>
        </p:spPr>
      </p:pic>
    </p:spTree>
    <p:extLst>
      <p:ext uri="{BB962C8B-B14F-4D97-AF65-F5344CB8AC3E}">
        <p14:creationId xmlns:p14="http://schemas.microsoft.com/office/powerpoint/2010/main" val="22732030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3EB5376A-0384-4506-BA8E-743354C508BE}"/>
              </a:ext>
            </a:extLst>
          </p:cNvPr>
          <p:cNvSpPr/>
          <p:nvPr/>
        </p:nvSpPr>
        <p:spPr>
          <a:xfrm>
            <a:off x="6501007" y="3429000"/>
            <a:ext cx="3711949" cy="7296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C3CC564-91CD-477A-A846-BC055F0E0CF4}"/>
              </a:ext>
            </a:extLst>
          </p:cNvPr>
          <p:cNvSpPr>
            <a:spLocks noGrp="1"/>
          </p:cNvSpPr>
          <p:nvPr>
            <p:ph type="title"/>
          </p:nvPr>
        </p:nvSpPr>
        <p:spPr/>
        <p:txBody>
          <a:bodyPr>
            <a:normAutofit/>
          </a:bodyPr>
          <a:lstStyle/>
          <a:p>
            <a:r>
              <a:rPr lang="en-US" sz="4000" b="1" dirty="0"/>
              <a:t>House Bill 192 </a:t>
            </a:r>
            <a:r>
              <a:rPr lang="en-US" sz="4000" dirty="0"/>
              <a:t>Revising laws related to school major maintenance funding</a:t>
            </a:r>
          </a:p>
        </p:txBody>
      </p:sp>
      <p:sp>
        <p:nvSpPr>
          <p:cNvPr id="3" name="Content Placeholder 2">
            <a:extLst>
              <a:ext uri="{FF2B5EF4-FFF2-40B4-BE49-F238E27FC236}">
                <a16:creationId xmlns:a16="http://schemas.microsoft.com/office/drawing/2014/main" id="{26173F71-BC8D-4D00-B988-968D83276CBA}"/>
              </a:ext>
            </a:extLst>
          </p:cNvPr>
          <p:cNvSpPr>
            <a:spLocks noGrp="1"/>
          </p:cNvSpPr>
          <p:nvPr>
            <p:ph idx="1"/>
          </p:nvPr>
        </p:nvSpPr>
        <p:spPr>
          <a:xfrm>
            <a:off x="838200" y="1825625"/>
            <a:ext cx="10515600" cy="4826966"/>
          </a:xfrm>
        </p:spPr>
        <p:txBody>
          <a:bodyPr>
            <a:normAutofit/>
          </a:bodyPr>
          <a:lstStyle/>
          <a:p>
            <a:pPr marL="0" indent="0">
              <a:buNone/>
            </a:pPr>
            <a:r>
              <a:rPr lang="en-US" sz="3200" dirty="0"/>
              <a:t>Building Reserve Fund </a:t>
            </a:r>
            <a:r>
              <a:rPr lang="en-US" sz="3000" b="1" dirty="0">
                <a:solidFill>
                  <a:srgbClr val="00B050"/>
                </a:solidFill>
              </a:rPr>
              <a:t>Resolution</a:t>
            </a:r>
            <a:r>
              <a:rPr lang="en-US" sz="3000" dirty="0"/>
              <a:t> 20-9-502(3)(a)(</a:t>
            </a:r>
            <a:r>
              <a:rPr lang="en-US" sz="3000" dirty="0" err="1"/>
              <a:t>i</a:t>
            </a:r>
            <a:r>
              <a:rPr lang="en-US" sz="3000" dirty="0"/>
              <a:t>):</a:t>
            </a:r>
          </a:p>
          <a:p>
            <a:r>
              <a:rPr lang="en-US" dirty="0"/>
              <a:t>Identify the anticipated improvements or projects for which the funds will be used</a:t>
            </a:r>
          </a:p>
          <a:p>
            <a:r>
              <a:rPr lang="en-US" dirty="0"/>
              <a:t>Estimate the funding sources:</a:t>
            </a:r>
          </a:p>
          <a:p>
            <a:pPr lvl="1"/>
            <a:r>
              <a:rPr lang="en-US" sz="2600" dirty="0"/>
              <a:t>Permissive levy</a:t>
            </a:r>
          </a:p>
          <a:p>
            <a:pPr lvl="2"/>
            <a:r>
              <a:rPr lang="en-US" sz="2600" dirty="0"/>
              <a:t>amount </a:t>
            </a:r>
          </a:p>
          <a:p>
            <a:pPr lvl="2"/>
            <a:r>
              <a:rPr lang="en-US" sz="2600" dirty="0"/>
              <a:t>estimated mills using district’s most recent taxable value</a:t>
            </a:r>
          </a:p>
          <a:p>
            <a:pPr lvl="1"/>
            <a:r>
              <a:rPr lang="en-US" sz="2600" dirty="0"/>
              <a:t>deposits and transfers </a:t>
            </a:r>
          </a:p>
          <a:p>
            <a:pPr lvl="1"/>
            <a:r>
              <a:rPr lang="en-US" sz="2600" dirty="0"/>
              <a:t>anticipated state major maintenance aid </a:t>
            </a:r>
          </a:p>
          <a:p>
            <a:r>
              <a:rPr lang="en-US" dirty="0"/>
              <a:t>Follow public notice requirements in 20-9-116</a:t>
            </a:r>
          </a:p>
          <a:p>
            <a:pPr marL="0" indent="0">
              <a:buNone/>
            </a:pPr>
            <a:endParaRPr lang="en-US" dirty="0"/>
          </a:p>
        </p:txBody>
      </p:sp>
      <p:sp>
        <p:nvSpPr>
          <p:cNvPr id="4" name="Rectangle: Rounded Corners 3">
            <a:extLst>
              <a:ext uri="{FF2B5EF4-FFF2-40B4-BE49-F238E27FC236}">
                <a16:creationId xmlns:a16="http://schemas.microsoft.com/office/drawing/2014/main" id="{9E7173EF-6A25-461C-ACA2-CA850A23E4D0}"/>
              </a:ext>
            </a:extLst>
          </p:cNvPr>
          <p:cNvSpPr/>
          <p:nvPr/>
        </p:nvSpPr>
        <p:spPr>
          <a:xfrm>
            <a:off x="6325644" y="3206663"/>
            <a:ext cx="4133589" cy="111481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373915F6-8AC9-42FF-844E-4E9D1F687A94}"/>
              </a:ext>
            </a:extLst>
          </p:cNvPr>
          <p:cNvPicPr>
            <a:picLocks noChangeAspect="1"/>
          </p:cNvPicPr>
          <p:nvPr/>
        </p:nvPicPr>
        <p:blipFill>
          <a:blip r:embed="rId2"/>
          <a:stretch>
            <a:fillRect/>
          </a:stretch>
        </p:blipFill>
        <p:spPr>
          <a:xfrm>
            <a:off x="6524788" y="3037667"/>
            <a:ext cx="4133589" cy="1441343"/>
          </a:xfrm>
          <a:prstGeom prst="rect">
            <a:avLst/>
          </a:prstGeom>
        </p:spPr>
      </p:pic>
    </p:spTree>
    <p:extLst>
      <p:ext uri="{BB962C8B-B14F-4D97-AF65-F5344CB8AC3E}">
        <p14:creationId xmlns:p14="http://schemas.microsoft.com/office/powerpoint/2010/main" val="931965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8500F-68B9-4A61-B1C0-2D7B8BC7B4DB}"/>
              </a:ext>
            </a:extLst>
          </p:cNvPr>
          <p:cNvSpPr>
            <a:spLocks noGrp="1"/>
          </p:cNvSpPr>
          <p:nvPr>
            <p:ph type="title"/>
          </p:nvPr>
        </p:nvSpPr>
        <p:spPr/>
        <p:txBody>
          <a:bodyPr>
            <a:normAutofit/>
          </a:bodyPr>
          <a:lstStyle/>
          <a:p>
            <a:r>
              <a:rPr lang="en-US" sz="4000" b="1" dirty="0"/>
              <a:t>House Bill 192 </a:t>
            </a:r>
            <a:r>
              <a:rPr lang="en-US" sz="4000" dirty="0"/>
              <a:t>Revising laws related to school major maintenance funding</a:t>
            </a:r>
          </a:p>
        </p:txBody>
      </p:sp>
      <p:sp>
        <p:nvSpPr>
          <p:cNvPr id="3" name="Content Placeholder 2">
            <a:extLst>
              <a:ext uri="{FF2B5EF4-FFF2-40B4-BE49-F238E27FC236}">
                <a16:creationId xmlns:a16="http://schemas.microsoft.com/office/drawing/2014/main" id="{8839D1CF-8538-4902-AC3F-5C854FA4BB2E}"/>
              </a:ext>
            </a:extLst>
          </p:cNvPr>
          <p:cNvSpPr>
            <a:spLocks noGrp="1"/>
          </p:cNvSpPr>
          <p:nvPr>
            <p:ph idx="1"/>
          </p:nvPr>
        </p:nvSpPr>
        <p:spPr/>
        <p:txBody>
          <a:bodyPr/>
          <a:lstStyle/>
          <a:p>
            <a:pPr marL="0" indent="0">
              <a:buNone/>
            </a:pPr>
            <a:r>
              <a:rPr lang="en-US" sz="3200" dirty="0"/>
              <a:t>20-9-116 (2)(b) </a:t>
            </a:r>
            <a:r>
              <a:rPr lang="en-US" sz="3200" b="1" dirty="0">
                <a:solidFill>
                  <a:srgbClr val="660066"/>
                </a:solidFill>
              </a:rPr>
              <a:t>Notice</a:t>
            </a:r>
            <a:r>
              <a:rPr lang="en-US" sz="3200" dirty="0"/>
              <a:t> requirements</a:t>
            </a:r>
          </a:p>
          <a:p>
            <a:pPr marL="0" indent="0">
              <a:buNone/>
            </a:pPr>
            <a:r>
              <a:rPr lang="en-US" sz="3200" dirty="0"/>
              <a:t>Publish the </a:t>
            </a:r>
            <a:r>
              <a:rPr lang="en-US" sz="3200" b="1" dirty="0">
                <a:solidFill>
                  <a:srgbClr val="00B050"/>
                </a:solidFill>
              </a:rPr>
              <a:t>resolutions:</a:t>
            </a:r>
          </a:p>
          <a:p>
            <a:pPr lvl="1"/>
            <a:r>
              <a:rPr lang="en-US" sz="2800" dirty="0"/>
              <a:t>No later than March 31</a:t>
            </a:r>
          </a:p>
          <a:p>
            <a:pPr lvl="1"/>
            <a:r>
              <a:rPr lang="en-US" sz="2800" dirty="0"/>
              <a:t>in a newspaper that will give notice to the largest number of people of the district as determined by the trustees, and</a:t>
            </a:r>
          </a:p>
          <a:p>
            <a:pPr lvl="1"/>
            <a:r>
              <a:rPr lang="en-US" sz="2800" dirty="0"/>
              <a:t>post on the school’s website</a:t>
            </a:r>
          </a:p>
          <a:p>
            <a:pPr marL="0" indent="0">
              <a:buNone/>
            </a:pPr>
            <a:endParaRPr lang="en-US" dirty="0"/>
          </a:p>
        </p:txBody>
      </p:sp>
    </p:spTree>
    <p:extLst>
      <p:ext uri="{BB962C8B-B14F-4D97-AF65-F5344CB8AC3E}">
        <p14:creationId xmlns:p14="http://schemas.microsoft.com/office/powerpoint/2010/main" val="172715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838201" y="1690688"/>
          <a:ext cx="10515599" cy="4392825"/>
        </p:xfrm>
        <a:graphic>
          <a:graphicData uri="http://schemas.openxmlformats.org/drawingml/2006/table">
            <a:tbl>
              <a:tblPr firstRow="1" bandRow="1">
                <a:tableStyleId>{93296810-A885-4BE3-A3E7-6D5BEEA58F35}</a:tableStyleId>
              </a:tblPr>
              <a:tblGrid>
                <a:gridCol w="751114">
                  <a:extLst>
                    <a:ext uri="{9D8B030D-6E8A-4147-A177-3AD203B41FA5}">
                      <a16:colId xmlns:a16="http://schemas.microsoft.com/office/drawing/2014/main" val="20000"/>
                    </a:ext>
                  </a:extLst>
                </a:gridCol>
                <a:gridCol w="8731703">
                  <a:extLst>
                    <a:ext uri="{9D8B030D-6E8A-4147-A177-3AD203B41FA5}">
                      <a16:colId xmlns:a16="http://schemas.microsoft.com/office/drawing/2014/main" val="20001"/>
                    </a:ext>
                  </a:extLst>
                </a:gridCol>
                <a:gridCol w="1032782">
                  <a:extLst>
                    <a:ext uri="{9D8B030D-6E8A-4147-A177-3AD203B41FA5}">
                      <a16:colId xmlns:a16="http://schemas.microsoft.com/office/drawing/2014/main" val="20002"/>
                    </a:ext>
                  </a:extLst>
                </a:gridCol>
              </a:tblGrid>
              <a:tr h="856572">
                <a:tc gridSpan="2">
                  <a:txBody>
                    <a:bodyPr/>
                    <a:lstStyle/>
                    <a:p>
                      <a:pPr algn="ctr"/>
                      <a:r>
                        <a:rPr lang="en-US" sz="3200" dirty="0"/>
                        <a:t>20-9-502,</a:t>
                      </a:r>
                      <a:r>
                        <a:rPr lang="en-US" sz="3200" baseline="0" dirty="0"/>
                        <a:t> MCA</a:t>
                      </a:r>
                      <a:endParaRPr lang="en-US" sz="3200" dirty="0"/>
                    </a:p>
                  </a:txBody>
                  <a:tcPr anchor="ctr"/>
                </a:tc>
                <a:tc hMerge="1">
                  <a:txBody>
                    <a:bodyPr/>
                    <a:lstStyle/>
                    <a:p>
                      <a:endParaRPr lang="en-US" dirty="0"/>
                    </a:p>
                  </a:txBody>
                  <a:tcPr/>
                </a:tc>
                <a:tc rowSpan="2">
                  <a:txBody>
                    <a:bodyPr/>
                    <a:lstStyle/>
                    <a:p>
                      <a:pPr algn="ctr"/>
                      <a:r>
                        <a:rPr lang="en-US" sz="2400" dirty="0"/>
                        <a:t>OPI Sub-Fund</a:t>
                      </a:r>
                    </a:p>
                  </a:txBody>
                  <a:tcPr/>
                </a:tc>
                <a:extLst>
                  <a:ext uri="{0D108BD9-81ED-4DB2-BD59-A6C34878D82A}">
                    <a16:rowId xmlns:a16="http://schemas.microsoft.com/office/drawing/2014/main" val="10000"/>
                  </a:ext>
                </a:extLst>
              </a:tr>
              <a:tr h="498369">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600" dirty="0"/>
                        <a:t>(1)</a:t>
                      </a:r>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600" dirty="0"/>
                        <a:t>Requires sub-funds to ensure separate tracking</a:t>
                      </a:r>
                    </a:p>
                  </a:txBody>
                  <a:tcPr/>
                </a:tc>
                <a:tc vMerge="1">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en-US" sz="2600" dirty="0"/>
                    </a:p>
                  </a:txBody>
                  <a:tcPr/>
                </a:tc>
                <a:extLst>
                  <a:ext uri="{0D108BD9-81ED-4DB2-BD59-A6C34878D82A}">
                    <a16:rowId xmlns:a16="http://schemas.microsoft.com/office/drawing/2014/main" val="10001"/>
                  </a:ext>
                </a:extLst>
              </a:tr>
              <a:tr h="943275">
                <a:tc>
                  <a:txBody>
                    <a:bodyPr/>
                    <a:lstStyle/>
                    <a:p>
                      <a:r>
                        <a:rPr lang="en-US" sz="2600" dirty="0"/>
                        <a:t>(2)</a:t>
                      </a:r>
                    </a:p>
                  </a:txBody>
                  <a:tcPr>
                    <a:solidFill>
                      <a:schemeClr val="accent3">
                        <a:lumMod val="20000"/>
                        <a:lumOff val="80000"/>
                      </a:schemeClr>
                    </a:solidFill>
                  </a:tcPr>
                </a:tc>
                <a:tc>
                  <a:txBody>
                    <a:bodyPr/>
                    <a:lstStyle/>
                    <a:p>
                      <a:r>
                        <a:rPr lang="en-US" sz="2600" dirty="0"/>
                        <a:t>Voted Levy - future construction, equipping, or enlarging of school buildings or for purchasing land </a:t>
                      </a:r>
                    </a:p>
                  </a:txBody>
                  <a:tcPr>
                    <a:solidFill>
                      <a:schemeClr val="accent3">
                        <a:lumMod val="20000"/>
                        <a:lumOff val="80000"/>
                      </a:schemeClr>
                    </a:solidFill>
                  </a:tcPr>
                </a:tc>
                <a:tc>
                  <a:txBody>
                    <a:bodyPr/>
                    <a:lstStyle/>
                    <a:p>
                      <a:pPr algn="ctr"/>
                      <a:r>
                        <a:rPr lang="en-US" sz="2600" dirty="0"/>
                        <a:t>612</a:t>
                      </a:r>
                    </a:p>
                  </a:txBody>
                  <a:tcPr>
                    <a:solidFill>
                      <a:schemeClr val="accent3">
                        <a:lumMod val="20000"/>
                        <a:lumOff val="80000"/>
                      </a:schemeClr>
                    </a:solidFill>
                  </a:tcPr>
                </a:tc>
                <a:extLst>
                  <a:ext uri="{0D108BD9-81ED-4DB2-BD59-A6C34878D82A}">
                    <a16:rowId xmlns:a16="http://schemas.microsoft.com/office/drawing/2014/main" val="10002"/>
                  </a:ext>
                </a:extLst>
              </a:tr>
              <a:tr h="599524">
                <a:tc>
                  <a:txBody>
                    <a:bodyPr/>
                    <a:lstStyle/>
                    <a:p>
                      <a:r>
                        <a:rPr lang="en-US" sz="2600" b="1" dirty="0"/>
                        <a:t>(3)</a:t>
                      </a:r>
                    </a:p>
                  </a:txBody>
                  <a:tcPr>
                    <a:solidFill>
                      <a:srgbClr val="FFFF00"/>
                    </a:solidFill>
                  </a:tcPr>
                </a:tc>
                <a:tc>
                  <a:txBody>
                    <a:bodyPr/>
                    <a:lstStyle/>
                    <a:p>
                      <a:r>
                        <a:rPr lang="en-US" sz="2600" b="1" dirty="0"/>
                        <a:t>Permissive Levy - school major maintenance and repairs </a:t>
                      </a:r>
                    </a:p>
                  </a:txBody>
                  <a:tcPr>
                    <a:solidFill>
                      <a:srgbClr val="FFFF00"/>
                    </a:solidFill>
                  </a:tcPr>
                </a:tc>
                <a:tc>
                  <a:txBody>
                    <a:bodyPr/>
                    <a:lstStyle/>
                    <a:p>
                      <a:pPr algn="ctr"/>
                      <a:r>
                        <a:rPr lang="en-US" sz="2600" b="1" dirty="0"/>
                        <a:t>613</a:t>
                      </a:r>
                    </a:p>
                  </a:txBody>
                  <a:tcPr>
                    <a:solidFill>
                      <a:srgbClr val="FFFF00"/>
                    </a:solidFill>
                  </a:tcPr>
                </a:tc>
                <a:extLst>
                  <a:ext uri="{0D108BD9-81ED-4DB2-BD59-A6C34878D82A}">
                    <a16:rowId xmlns:a16="http://schemas.microsoft.com/office/drawing/2014/main" val="10003"/>
                  </a:ext>
                </a:extLst>
              </a:tr>
              <a:tr h="903294">
                <a:tc>
                  <a:txBody>
                    <a:bodyPr/>
                    <a:lstStyle/>
                    <a:p>
                      <a:r>
                        <a:rPr lang="en-US" sz="2600" dirty="0"/>
                        <a:t>(4)</a:t>
                      </a:r>
                    </a:p>
                  </a:txBody>
                  <a:tcPr>
                    <a:solidFill>
                      <a:schemeClr val="accent3">
                        <a:lumMod val="20000"/>
                        <a:lumOff val="80000"/>
                      </a:schemeClr>
                    </a:solidFill>
                  </a:tcPr>
                </a:tc>
                <a:tc>
                  <a:txBody>
                    <a:bodyPr/>
                    <a:lstStyle/>
                    <a:p>
                      <a:r>
                        <a:rPr lang="en-US" sz="2600" dirty="0"/>
                        <a:t>Voted Levy - transition costs to open, close, consolidate, annex or expand a school,</a:t>
                      </a:r>
                      <a:r>
                        <a:rPr lang="en-US" sz="2600" baseline="0" dirty="0"/>
                        <a:t> including </a:t>
                      </a:r>
                      <a:r>
                        <a:rPr lang="en-US" sz="2600" dirty="0"/>
                        <a:t>elementary to K-12,</a:t>
                      </a:r>
                      <a:r>
                        <a:rPr lang="en-US" sz="2600" baseline="0" dirty="0"/>
                        <a:t> if eligible</a:t>
                      </a:r>
                      <a:endParaRPr lang="en-US" sz="2600" dirty="0"/>
                    </a:p>
                  </a:txBody>
                  <a:tcPr>
                    <a:solidFill>
                      <a:schemeClr val="accent3">
                        <a:lumMod val="20000"/>
                        <a:lumOff val="80000"/>
                      </a:schemeClr>
                    </a:solidFill>
                  </a:tcPr>
                </a:tc>
                <a:tc>
                  <a:txBody>
                    <a:bodyPr/>
                    <a:lstStyle/>
                    <a:p>
                      <a:pPr algn="ctr"/>
                      <a:r>
                        <a:rPr lang="en-US" sz="2600" dirty="0"/>
                        <a:t>614</a:t>
                      </a:r>
                    </a:p>
                  </a:txBody>
                  <a:tcPr>
                    <a:solidFill>
                      <a:schemeClr val="accent3">
                        <a:lumMod val="20000"/>
                        <a:lumOff val="80000"/>
                      </a:schemeClr>
                    </a:solidFill>
                  </a:tcPr>
                </a:tc>
                <a:extLst>
                  <a:ext uri="{0D108BD9-81ED-4DB2-BD59-A6C34878D82A}">
                    <a16:rowId xmlns:a16="http://schemas.microsoft.com/office/drawing/2014/main" val="10004"/>
                  </a:ext>
                </a:extLst>
              </a:tr>
              <a:tr h="591791">
                <a:tc>
                  <a:txBody>
                    <a:bodyPr/>
                    <a:lstStyle/>
                    <a:p>
                      <a:r>
                        <a:rPr lang="en-US" sz="2600" b="0" dirty="0"/>
                        <a:t>(5)</a:t>
                      </a:r>
                    </a:p>
                  </a:txBody>
                  <a:tcPr>
                    <a:solidFill>
                      <a:schemeClr val="accent3">
                        <a:lumMod val="20000"/>
                        <a:lumOff val="80000"/>
                      </a:schemeClr>
                    </a:solidFill>
                  </a:tcPr>
                </a:tc>
                <a:tc>
                  <a:txBody>
                    <a:bodyPr/>
                    <a:lstStyle/>
                    <a:p>
                      <a:r>
                        <a:rPr lang="en-US" sz="2600" b="0" dirty="0"/>
                        <a:t>Transfers for safety and security per</a:t>
                      </a:r>
                      <a:r>
                        <a:rPr lang="en-US" sz="2600" b="0" baseline="0" dirty="0"/>
                        <a:t> 20-9-236, MCA</a:t>
                      </a:r>
                      <a:endParaRPr lang="en-US" sz="2600" b="0" dirty="0"/>
                    </a:p>
                  </a:txBody>
                  <a:tcPr>
                    <a:solidFill>
                      <a:schemeClr val="accent3">
                        <a:lumMod val="20000"/>
                        <a:lumOff val="80000"/>
                      </a:schemeClr>
                    </a:solidFill>
                  </a:tcPr>
                </a:tc>
                <a:tc>
                  <a:txBody>
                    <a:bodyPr/>
                    <a:lstStyle/>
                    <a:p>
                      <a:pPr algn="ctr"/>
                      <a:r>
                        <a:rPr lang="en-US" sz="2600" b="0" dirty="0"/>
                        <a:t>611</a:t>
                      </a:r>
                    </a:p>
                  </a:txBody>
                  <a:tcPr>
                    <a:solidFill>
                      <a:schemeClr val="accent3">
                        <a:lumMod val="20000"/>
                        <a:lumOff val="80000"/>
                      </a:schemeClr>
                    </a:solidFill>
                  </a:tcPr>
                </a:tc>
                <a:extLst>
                  <a:ext uri="{0D108BD9-81ED-4DB2-BD59-A6C34878D82A}">
                    <a16:rowId xmlns:a16="http://schemas.microsoft.com/office/drawing/2014/main" val="10005"/>
                  </a:ext>
                </a:extLst>
              </a:tr>
            </a:tbl>
          </a:graphicData>
        </a:graphic>
      </p:graphicFrame>
      <p:sp>
        <p:nvSpPr>
          <p:cNvPr id="5" name="Title 4">
            <a:extLst>
              <a:ext uri="{FF2B5EF4-FFF2-40B4-BE49-F238E27FC236}">
                <a16:creationId xmlns:a16="http://schemas.microsoft.com/office/drawing/2014/main" id="{622955F7-BFC1-49E6-999F-B55E2A92C1D7}"/>
              </a:ext>
            </a:extLst>
          </p:cNvPr>
          <p:cNvSpPr>
            <a:spLocks noGrp="1"/>
          </p:cNvSpPr>
          <p:nvPr>
            <p:ph type="title"/>
          </p:nvPr>
        </p:nvSpPr>
        <p:spPr/>
        <p:txBody>
          <a:bodyPr>
            <a:normAutofit/>
          </a:bodyPr>
          <a:lstStyle/>
          <a:p>
            <a:r>
              <a:rPr lang="en-US" sz="4000" b="1" dirty="0"/>
              <a:t>House Bill 192 </a:t>
            </a:r>
            <a:r>
              <a:rPr lang="en-US" sz="4000" dirty="0"/>
              <a:t>Revising laws related to school major maintenance funding</a:t>
            </a:r>
          </a:p>
        </p:txBody>
      </p:sp>
    </p:spTree>
    <p:extLst>
      <p:ext uri="{BB962C8B-B14F-4D97-AF65-F5344CB8AC3E}">
        <p14:creationId xmlns:p14="http://schemas.microsoft.com/office/powerpoint/2010/main" val="14781056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F902B-C5FD-46A7-B06D-EAF7C7086569}"/>
              </a:ext>
            </a:extLst>
          </p:cNvPr>
          <p:cNvSpPr>
            <a:spLocks noGrp="1"/>
          </p:cNvSpPr>
          <p:nvPr>
            <p:ph type="title"/>
          </p:nvPr>
        </p:nvSpPr>
        <p:spPr/>
        <p:txBody>
          <a:bodyPr>
            <a:normAutofit/>
          </a:bodyPr>
          <a:lstStyle/>
          <a:p>
            <a:r>
              <a:rPr lang="en-US" sz="4000" b="1" dirty="0"/>
              <a:t>House Bill 192 </a:t>
            </a:r>
            <a:r>
              <a:rPr lang="en-US" sz="4000" dirty="0"/>
              <a:t>Revising laws related to school major maintenance funding</a:t>
            </a:r>
          </a:p>
        </p:txBody>
      </p:sp>
      <p:sp>
        <p:nvSpPr>
          <p:cNvPr id="3" name="Content Placeholder 2">
            <a:extLst>
              <a:ext uri="{FF2B5EF4-FFF2-40B4-BE49-F238E27FC236}">
                <a16:creationId xmlns:a16="http://schemas.microsoft.com/office/drawing/2014/main" id="{C60838E2-76DF-4D8D-BDFB-F1C738B7EFED}"/>
              </a:ext>
            </a:extLst>
          </p:cNvPr>
          <p:cNvSpPr>
            <a:spLocks noGrp="1"/>
          </p:cNvSpPr>
          <p:nvPr>
            <p:ph idx="1"/>
          </p:nvPr>
        </p:nvSpPr>
        <p:spPr/>
        <p:txBody>
          <a:bodyPr/>
          <a:lstStyle/>
          <a:p>
            <a:pPr marL="0" indent="0">
              <a:buNone/>
            </a:pPr>
            <a:r>
              <a:rPr lang="en-US" sz="3200" b="1" dirty="0">
                <a:solidFill>
                  <a:srgbClr val="00B050"/>
                </a:solidFill>
              </a:rPr>
              <a:t>Revenue sources</a:t>
            </a:r>
            <a:endParaRPr lang="en-US" sz="3200" dirty="0"/>
          </a:p>
          <a:p>
            <a:pPr marL="0" indent="0">
              <a:spcBef>
                <a:spcPts val="300"/>
              </a:spcBef>
              <a:buNone/>
            </a:pPr>
            <a:r>
              <a:rPr lang="en-US" dirty="0"/>
              <a:t>School major maintenance amount (SMMA)</a:t>
            </a:r>
          </a:p>
          <a:p>
            <a:pPr lvl="1"/>
            <a:r>
              <a:rPr lang="en-US" sz="2800" dirty="0"/>
              <a:t>Permissive levy - not more than 10 mills</a:t>
            </a:r>
          </a:p>
          <a:p>
            <a:pPr lvl="1"/>
            <a:r>
              <a:rPr lang="en-US" sz="2800" dirty="0"/>
              <a:t>Deposits from any lawfully available revenue source</a:t>
            </a:r>
          </a:p>
          <a:p>
            <a:pPr lvl="1"/>
            <a:r>
              <a:rPr lang="en-US" sz="2800" dirty="0"/>
              <a:t>Transfers from any lawfully available fund</a:t>
            </a:r>
          </a:p>
          <a:p>
            <a:pPr lvl="1"/>
            <a:r>
              <a:rPr lang="en-US" sz="2800" dirty="0"/>
              <a:t>State major maintenance aid under 20-9-525(3)</a:t>
            </a:r>
          </a:p>
        </p:txBody>
      </p:sp>
    </p:spTree>
    <p:extLst>
      <p:ext uri="{BB962C8B-B14F-4D97-AF65-F5344CB8AC3E}">
        <p14:creationId xmlns:p14="http://schemas.microsoft.com/office/powerpoint/2010/main" val="12124398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14400"/>
            <a:ext cx="10515600" cy="5791200"/>
          </a:xfrm>
        </p:spPr>
        <p:txBody>
          <a:bodyPr>
            <a:normAutofit/>
          </a:bodyPr>
          <a:lstStyle/>
          <a:p>
            <a:pPr marL="0" lvl="1" indent="0">
              <a:lnSpc>
                <a:spcPct val="100000"/>
              </a:lnSpc>
              <a:spcBef>
                <a:spcPts val="0"/>
              </a:spcBef>
              <a:buNone/>
            </a:pPr>
            <a:r>
              <a:rPr lang="en-US" sz="2800" b="1" u="sng" dirty="0">
                <a:latin typeface="+mj-lt"/>
              </a:rPr>
              <a:t>School Major Maintenance Amount (SMMA):</a:t>
            </a:r>
          </a:p>
          <a:p>
            <a:pPr marL="0" lvl="1" indent="0">
              <a:lnSpc>
                <a:spcPct val="100000"/>
              </a:lnSpc>
              <a:spcBef>
                <a:spcPts val="0"/>
              </a:spcBef>
              <a:spcAft>
                <a:spcPts val="1200"/>
              </a:spcAft>
              <a:buNone/>
            </a:pPr>
            <a:r>
              <a:rPr lang="en-US" sz="2800" dirty="0">
                <a:latin typeface="+mj-lt"/>
                <a:cs typeface="Calibri" panose="020F0502020204030204" pitchFamily="34" charset="0"/>
              </a:rPr>
              <a:t>Max annual contribution amount from ALL sources</a:t>
            </a:r>
          </a:p>
          <a:p>
            <a:pPr marL="0" lvl="1" indent="0">
              <a:lnSpc>
                <a:spcPct val="100000"/>
              </a:lnSpc>
              <a:spcBef>
                <a:spcPts val="0"/>
              </a:spcBef>
              <a:buNone/>
            </a:pPr>
            <a:r>
              <a:rPr lang="en-US" sz="2800" dirty="0">
                <a:latin typeface="Calibri" panose="020F0502020204030204" pitchFamily="34" charset="0"/>
                <a:cs typeface="Calibri" panose="020F0502020204030204" pitchFamily="34" charset="0"/>
              </a:rPr>
              <a:t>                                                </a:t>
            </a:r>
            <a:r>
              <a:rPr lang="en-US" sz="2800" b="1" dirty="0">
                <a:latin typeface="Calibri" panose="020F0502020204030204" pitchFamily="34" charset="0"/>
                <a:cs typeface="Calibri" panose="020F0502020204030204" pitchFamily="34" charset="0"/>
              </a:rPr>
              <a:t>$110</a:t>
            </a:r>
            <a:endParaRPr lang="en-US" sz="2800" dirty="0">
              <a:latin typeface="Calibri" panose="020F0502020204030204" pitchFamily="34" charset="0"/>
              <a:cs typeface="Calibri" panose="020F0502020204030204" pitchFamily="34" charset="0"/>
            </a:endParaRPr>
          </a:p>
          <a:p>
            <a:pPr marL="0" lvl="1" indent="0">
              <a:lnSpc>
                <a:spcPct val="100000"/>
              </a:lnSpc>
              <a:spcBef>
                <a:spcPts val="0"/>
              </a:spcBef>
              <a:buNone/>
            </a:pPr>
            <a:r>
              <a:rPr lang="en-US" sz="2800" b="1" dirty="0">
                <a:latin typeface="Calibri" panose="020F0502020204030204" pitchFamily="34" charset="0"/>
                <a:cs typeface="Calibri" panose="020F0502020204030204" pitchFamily="34" charset="0"/>
              </a:rPr>
              <a:t>	(budget limit ANB x </a:t>
            </a:r>
            <a:r>
              <a:rPr lang="en-US" sz="2800" b="1" strike="sngStrike" dirty="0">
                <a:solidFill>
                  <a:srgbClr val="FF0000"/>
                </a:solidFill>
                <a:latin typeface="Calibri" panose="020F0502020204030204" pitchFamily="34" charset="0"/>
                <a:cs typeface="Calibri" panose="020F0502020204030204" pitchFamily="34" charset="0"/>
              </a:rPr>
              <a:t>$100</a:t>
            </a:r>
            <a:r>
              <a:rPr lang="en-US" sz="2800" b="1" dirty="0">
                <a:latin typeface="Calibri" panose="020F0502020204030204" pitchFamily="34" charset="0"/>
                <a:cs typeface="Calibri" panose="020F0502020204030204" pitchFamily="34" charset="0"/>
              </a:rPr>
              <a:t>) + $15,000</a:t>
            </a:r>
            <a:r>
              <a:rPr lang="en-US" sz="2800" b="1" dirty="0">
                <a:solidFill>
                  <a:srgbClr val="FF0000"/>
                </a:solidFill>
                <a:latin typeface="Calibri" panose="020F0502020204030204" pitchFamily="34" charset="0"/>
                <a:cs typeface="Calibri" panose="020F0502020204030204" pitchFamily="34" charset="0"/>
              </a:rPr>
              <a:t>*</a:t>
            </a:r>
            <a:r>
              <a:rPr lang="en-US" sz="2800" b="1" dirty="0">
                <a:latin typeface="Calibri" panose="020F0502020204030204" pitchFamily="34" charset="0"/>
                <a:cs typeface="Calibri" panose="020F0502020204030204" pitchFamily="34" charset="0"/>
              </a:rPr>
              <a:t> </a:t>
            </a:r>
          </a:p>
          <a:p>
            <a:pPr marL="1028700" lvl="3" indent="0">
              <a:lnSpc>
                <a:spcPct val="100000"/>
              </a:lnSpc>
              <a:spcBef>
                <a:spcPts val="0"/>
              </a:spcBef>
              <a:buNone/>
            </a:pPr>
            <a:endParaRPr lang="en-US" sz="2800" b="1" dirty="0">
              <a:latin typeface="Calibri" panose="020F0502020204030204" pitchFamily="34" charset="0"/>
              <a:cs typeface="Calibri" panose="020F0502020204030204" pitchFamily="34" charset="0"/>
            </a:endParaRPr>
          </a:p>
          <a:p>
            <a:pPr marL="1028700" lvl="3" indent="0">
              <a:lnSpc>
                <a:spcPct val="100000"/>
              </a:lnSpc>
              <a:spcBef>
                <a:spcPts val="0"/>
              </a:spcBef>
              <a:buNone/>
            </a:pPr>
            <a:endParaRPr lang="en-US" sz="2800" b="1" dirty="0">
              <a:latin typeface="Calibri" panose="020F0502020204030204" pitchFamily="34" charset="0"/>
              <a:cs typeface="Calibri" panose="020F0502020204030204" pitchFamily="34" charset="0"/>
            </a:endParaRPr>
          </a:p>
        </p:txBody>
      </p:sp>
      <p:sp>
        <p:nvSpPr>
          <p:cNvPr id="4" name="TextBox 3"/>
          <p:cNvSpPr txBox="1"/>
          <p:nvPr/>
        </p:nvSpPr>
        <p:spPr>
          <a:xfrm>
            <a:off x="2209801" y="2881321"/>
            <a:ext cx="1443857" cy="461665"/>
          </a:xfrm>
          <a:prstGeom prst="rect">
            <a:avLst/>
          </a:prstGeom>
          <a:noFill/>
        </p:spPr>
        <p:txBody>
          <a:bodyPr wrap="none" rtlCol="0">
            <a:spAutoFit/>
          </a:bodyPr>
          <a:lstStyle/>
          <a:p>
            <a:r>
              <a:rPr lang="en-US" sz="2400" u="sng" dirty="0"/>
              <a:t>Examples:</a:t>
            </a:r>
          </a:p>
        </p:txBody>
      </p:sp>
      <p:graphicFrame>
        <p:nvGraphicFramePr>
          <p:cNvPr id="6" name="Table 5"/>
          <p:cNvGraphicFramePr>
            <a:graphicFrameLocks noGrp="1"/>
          </p:cNvGraphicFramePr>
          <p:nvPr>
            <p:extLst>
              <p:ext uri="{D42A27DB-BD31-4B8C-83A1-F6EECF244321}">
                <p14:modId xmlns:p14="http://schemas.microsoft.com/office/powerpoint/2010/main" val="1875588196"/>
              </p:ext>
            </p:extLst>
          </p:nvPr>
        </p:nvGraphicFramePr>
        <p:xfrm>
          <a:off x="2286000" y="3357567"/>
          <a:ext cx="7848600" cy="2157408"/>
        </p:xfrm>
        <a:graphic>
          <a:graphicData uri="http://schemas.openxmlformats.org/drawingml/2006/table">
            <a:tbl>
              <a:tblPr firstRow="1" bandRow="1">
                <a:tableStyleId>{5C22544A-7EE6-4342-B048-85BDC9FD1C3A}</a:tableStyleId>
              </a:tblPr>
              <a:tblGrid>
                <a:gridCol w="1828800">
                  <a:extLst>
                    <a:ext uri="{9D8B030D-6E8A-4147-A177-3AD203B41FA5}">
                      <a16:colId xmlns:a16="http://schemas.microsoft.com/office/drawing/2014/main" val="3654902181"/>
                    </a:ext>
                  </a:extLst>
                </a:gridCol>
                <a:gridCol w="6019800">
                  <a:extLst>
                    <a:ext uri="{9D8B030D-6E8A-4147-A177-3AD203B41FA5}">
                      <a16:colId xmlns:a16="http://schemas.microsoft.com/office/drawing/2014/main" val="2201243975"/>
                    </a:ext>
                  </a:extLst>
                </a:gridCol>
              </a:tblGrid>
              <a:tr h="539352">
                <a:tc>
                  <a:txBody>
                    <a:bodyPr/>
                    <a:lstStyle/>
                    <a:p>
                      <a:pPr algn="ctr"/>
                      <a:r>
                        <a:rPr lang="en-US" sz="2600" dirty="0"/>
                        <a:t>ANB</a:t>
                      </a:r>
                    </a:p>
                  </a:txBody>
                  <a:tcPr/>
                </a:tc>
                <a:tc>
                  <a:txBody>
                    <a:bodyPr/>
                    <a:lstStyle/>
                    <a:p>
                      <a:pPr algn="ctr"/>
                      <a:r>
                        <a:rPr lang="en-US" sz="2600" dirty="0"/>
                        <a:t>Max</a:t>
                      </a:r>
                      <a:r>
                        <a:rPr lang="en-US" sz="2600" baseline="0" dirty="0"/>
                        <a:t> Annual Contribution</a:t>
                      </a:r>
                      <a:endParaRPr lang="en-US" sz="2600" dirty="0"/>
                    </a:p>
                  </a:txBody>
                  <a:tcPr/>
                </a:tc>
                <a:extLst>
                  <a:ext uri="{0D108BD9-81ED-4DB2-BD59-A6C34878D82A}">
                    <a16:rowId xmlns:a16="http://schemas.microsoft.com/office/drawing/2014/main" val="573326407"/>
                  </a:ext>
                </a:extLst>
              </a:tr>
              <a:tr h="539352">
                <a:tc>
                  <a:txBody>
                    <a:bodyPr/>
                    <a:lstStyle/>
                    <a:p>
                      <a:pPr algn="ctr"/>
                      <a:r>
                        <a:rPr lang="en-US" sz="2600" dirty="0"/>
                        <a:t>100</a:t>
                      </a:r>
                    </a:p>
                  </a:txBody>
                  <a:tcPr/>
                </a:tc>
                <a:tc>
                  <a:txBody>
                    <a:bodyPr/>
                    <a:lstStyle/>
                    <a:p>
                      <a:pPr algn="ctr"/>
                      <a:r>
                        <a:rPr lang="en-US" sz="2600" dirty="0"/>
                        <a:t>$</a:t>
                      </a:r>
                      <a:r>
                        <a:rPr lang="en-US" sz="2600" baseline="0" dirty="0"/>
                        <a:t> 26,000   (100 x $110) + $15,000</a:t>
                      </a:r>
                      <a:r>
                        <a:rPr lang="en-US" sz="2600" b="1" baseline="0" dirty="0">
                          <a:solidFill>
                            <a:srgbClr val="FF0000"/>
                          </a:solidFill>
                        </a:rPr>
                        <a:t>*</a:t>
                      </a:r>
                      <a:r>
                        <a:rPr lang="en-US" sz="2600" baseline="0" dirty="0"/>
                        <a:t>)</a:t>
                      </a:r>
                      <a:endParaRPr lang="en-US" sz="2600" dirty="0"/>
                    </a:p>
                  </a:txBody>
                  <a:tcPr/>
                </a:tc>
                <a:extLst>
                  <a:ext uri="{0D108BD9-81ED-4DB2-BD59-A6C34878D82A}">
                    <a16:rowId xmlns:a16="http://schemas.microsoft.com/office/drawing/2014/main" val="2094583804"/>
                  </a:ext>
                </a:extLst>
              </a:tr>
              <a:tr h="539352">
                <a:tc>
                  <a:txBody>
                    <a:bodyPr/>
                    <a:lstStyle/>
                    <a:p>
                      <a:pPr algn="ctr"/>
                      <a:r>
                        <a:rPr lang="en-US" sz="2600" dirty="0"/>
                        <a:t>500</a:t>
                      </a:r>
                    </a:p>
                  </a:txBody>
                  <a:tcPr/>
                </a:tc>
                <a:tc>
                  <a:txBody>
                    <a:bodyPr/>
                    <a:lstStyle/>
                    <a:p>
                      <a:pPr algn="ctr"/>
                      <a:r>
                        <a:rPr lang="en-US" sz="2600" dirty="0"/>
                        <a:t>$ 70,000   (500 x $110) + $15,000</a:t>
                      </a:r>
                      <a:r>
                        <a:rPr lang="en-US" sz="2600" b="1" dirty="0">
                          <a:solidFill>
                            <a:srgbClr val="FF0000"/>
                          </a:solidFill>
                        </a:rPr>
                        <a:t>*</a:t>
                      </a:r>
                      <a:r>
                        <a:rPr lang="en-US" sz="2600" dirty="0"/>
                        <a:t>)</a:t>
                      </a:r>
                    </a:p>
                  </a:txBody>
                  <a:tcPr/>
                </a:tc>
                <a:extLst>
                  <a:ext uri="{0D108BD9-81ED-4DB2-BD59-A6C34878D82A}">
                    <a16:rowId xmlns:a16="http://schemas.microsoft.com/office/drawing/2014/main" val="3845929058"/>
                  </a:ext>
                </a:extLst>
              </a:tr>
              <a:tr h="539352">
                <a:tc>
                  <a:txBody>
                    <a:bodyPr/>
                    <a:lstStyle/>
                    <a:p>
                      <a:pPr algn="ctr"/>
                      <a:r>
                        <a:rPr lang="en-US" sz="2600" dirty="0"/>
                        <a:t>1000</a:t>
                      </a:r>
                    </a:p>
                  </a:txBody>
                  <a:tcPr/>
                </a:tc>
                <a:tc>
                  <a:txBody>
                    <a:bodyPr/>
                    <a:lstStyle/>
                    <a:p>
                      <a:pPr algn="ctr"/>
                      <a:r>
                        <a:rPr lang="en-US" sz="2600" dirty="0"/>
                        <a:t>$125,000  (1000 x $110) + $15,000</a:t>
                      </a:r>
                      <a:r>
                        <a:rPr lang="en-US" sz="2600" b="1" dirty="0">
                          <a:solidFill>
                            <a:srgbClr val="FF0000"/>
                          </a:solidFill>
                        </a:rPr>
                        <a:t>*</a:t>
                      </a:r>
                      <a:r>
                        <a:rPr lang="en-US" sz="2600" dirty="0"/>
                        <a:t>)</a:t>
                      </a:r>
                    </a:p>
                  </a:txBody>
                  <a:tcPr/>
                </a:tc>
                <a:extLst>
                  <a:ext uri="{0D108BD9-81ED-4DB2-BD59-A6C34878D82A}">
                    <a16:rowId xmlns:a16="http://schemas.microsoft.com/office/drawing/2014/main" val="3784374127"/>
                  </a:ext>
                </a:extLst>
              </a:tr>
            </a:tbl>
          </a:graphicData>
        </a:graphic>
      </p:graphicFrame>
      <p:sp>
        <p:nvSpPr>
          <p:cNvPr id="8" name="TextBox 7"/>
          <p:cNvSpPr txBox="1"/>
          <p:nvPr/>
        </p:nvSpPr>
        <p:spPr>
          <a:xfrm>
            <a:off x="5300664" y="5658152"/>
            <a:ext cx="3962400" cy="492443"/>
          </a:xfrm>
          <a:prstGeom prst="rect">
            <a:avLst/>
          </a:prstGeom>
          <a:noFill/>
        </p:spPr>
        <p:txBody>
          <a:bodyPr wrap="square" rtlCol="0">
            <a:spAutoFit/>
          </a:bodyPr>
          <a:lstStyle/>
          <a:p>
            <a:r>
              <a:rPr lang="en-US" sz="2600" b="1" dirty="0">
                <a:solidFill>
                  <a:srgbClr val="FF0000"/>
                </a:solidFill>
                <a:latin typeface="Calibri" panose="020F0502020204030204" pitchFamily="34" charset="0"/>
                <a:cs typeface="Calibri" panose="020F0502020204030204" pitchFamily="34" charset="0"/>
              </a:rPr>
              <a:t>*</a:t>
            </a:r>
            <a:r>
              <a:rPr lang="en-US" sz="2600" b="1" dirty="0">
                <a:latin typeface="Calibri" panose="020F0502020204030204" pitchFamily="34" charset="0"/>
                <a:cs typeface="Calibri" panose="020F0502020204030204" pitchFamily="34" charset="0"/>
              </a:rPr>
              <a:t>$30,000 for a K-12 district</a:t>
            </a:r>
            <a:endParaRPr lang="en-US" sz="2600" dirty="0"/>
          </a:p>
        </p:txBody>
      </p:sp>
    </p:spTree>
    <p:extLst>
      <p:ext uri="{BB962C8B-B14F-4D97-AF65-F5344CB8AC3E}">
        <p14:creationId xmlns:p14="http://schemas.microsoft.com/office/powerpoint/2010/main" val="14580984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5EF92-0CA9-49F5-8978-7222A976A35E}"/>
              </a:ext>
            </a:extLst>
          </p:cNvPr>
          <p:cNvSpPr>
            <a:spLocks noGrp="1"/>
          </p:cNvSpPr>
          <p:nvPr>
            <p:ph type="title"/>
          </p:nvPr>
        </p:nvSpPr>
        <p:spPr/>
        <p:txBody>
          <a:bodyPr>
            <a:normAutofit/>
          </a:bodyPr>
          <a:lstStyle/>
          <a:p>
            <a:r>
              <a:rPr lang="en-US" sz="4000" b="1" dirty="0"/>
              <a:t>House Bill 192 </a:t>
            </a:r>
            <a:r>
              <a:rPr lang="en-US" sz="4000" dirty="0"/>
              <a:t>Revising laws related to school major maintenance funding</a:t>
            </a:r>
          </a:p>
        </p:txBody>
      </p:sp>
      <p:sp>
        <p:nvSpPr>
          <p:cNvPr id="3" name="Content Placeholder 2">
            <a:extLst>
              <a:ext uri="{FF2B5EF4-FFF2-40B4-BE49-F238E27FC236}">
                <a16:creationId xmlns:a16="http://schemas.microsoft.com/office/drawing/2014/main" id="{2E5EB6AE-78DA-44C8-A1C1-A91CA4FCFCF9}"/>
              </a:ext>
            </a:extLst>
          </p:cNvPr>
          <p:cNvSpPr>
            <a:spLocks noGrp="1"/>
          </p:cNvSpPr>
          <p:nvPr>
            <p:ph idx="1"/>
          </p:nvPr>
        </p:nvSpPr>
        <p:spPr>
          <a:xfrm>
            <a:off x="838200" y="1825625"/>
            <a:ext cx="10515600" cy="3760788"/>
          </a:xfrm>
        </p:spPr>
        <p:txBody>
          <a:bodyPr>
            <a:normAutofit/>
          </a:bodyPr>
          <a:lstStyle/>
          <a:p>
            <a:pPr marL="0" indent="0">
              <a:lnSpc>
                <a:spcPct val="110000"/>
              </a:lnSpc>
              <a:spcBef>
                <a:spcPts val="0"/>
              </a:spcBef>
              <a:spcAft>
                <a:spcPts val="600"/>
              </a:spcAft>
              <a:buNone/>
            </a:pPr>
            <a:r>
              <a:rPr lang="en-US" sz="3200" dirty="0"/>
              <a:t>State Major Maintenance Aid 20-9-525 (3), MCA</a:t>
            </a:r>
          </a:p>
          <a:p>
            <a:pPr marL="0" indent="0">
              <a:spcBef>
                <a:spcPts val="600"/>
              </a:spcBef>
              <a:spcAft>
                <a:spcPts val="600"/>
              </a:spcAft>
              <a:buNone/>
            </a:pPr>
            <a:r>
              <a:rPr lang="en-US" dirty="0"/>
              <a:t>State support per dollar of local effort</a:t>
            </a:r>
          </a:p>
          <a:p>
            <a:pPr marL="0" indent="0">
              <a:spcBef>
                <a:spcPts val="0"/>
              </a:spcBef>
              <a:buNone/>
            </a:pPr>
            <a:endParaRPr lang="en-US" dirty="0"/>
          </a:p>
          <a:p>
            <a:pPr marL="0" indent="0">
              <a:spcBef>
                <a:spcPts val="0"/>
              </a:spcBef>
              <a:buNone/>
            </a:pPr>
            <a:r>
              <a:rPr lang="en-US" sz="3600" dirty="0"/>
              <a:t>    </a:t>
            </a:r>
            <a:r>
              <a:rPr lang="en-US" sz="3600" b="1" dirty="0">
                <a:solidFill>
                  <a:srgbClr val="00B050"/>
                </a:solidFill>
              </a:rPr>
              <a:t>District’s SMMA </a:t>
            </a:r>
            <a:r>
              <a:rPr lang="en-US" sz="3600" dirty="0"/>
              <a:t>X</a:t>
            </a:r>
          </a:p>
          <a:p>
            <a:pPr marL="0" indent="0">
              <a:spcBef>
                <a:spcPts val="0"/>
              </a:spcBef>
              <a:buNone/>
            </a:pPr>
            <a:r>
              <a:rPr lang="en-US" sz="3600" dirty="0"/>
              <a:t> -  District TV                                                                        </a:t>
            </a:r>
          </a:p>
          <a:p>
            <a:pPr marL="0" indent="0">
              <a:spcBef>
                <a:spcPts val="0"/>
              </a:spcBef>
              <a:buNone/>
            </a:pPr>
            <a:endParaRPr lang="en-US" sz="3600" u="sng" dirty="0"/>
          </a:p>
        </p:txBody>
      </p:sp>
      <p:sp>
        <p:nvSpPr>
          <p:cNvPr id="4" name="TextBox 3">
            <a:extLst>
              <a:ext uri="{FF2B5EF4-FFF2-40B4-BE49-F238E27FC236}">
                <a16:creationId xmlns:a16="http://schemas.microsoft.com/office/drawing/2014/main" id="{10CC9B32-2983-46FA-9197-A75638980FBD}"/>
              </a:ext>
            </a:extLst>
          </p:cNvPr>
          <p:cNvSpPr txBox="1"/>
          <p:nvPr/>
        </p:nvSpPr>
        <p:spPr>
          <a:xfrm>
            <a:off x="4883947" y="3231853"/>
            <a:ext cx="3900488" cy="769441"/>
          </a:xfrm>
          <a:prstGeom prst="rect">
            <a:avLst/>
          </a:prstGeom>
          <a:noFill/>
        </p:spPr>
        <p:txBody>
          <a:bodyPr wrap="square" rtlCol="0">
            <a:spAutoFit/>
          </a:bodyPr>
          <a:lstStyle/>
          <a:p>
            <a:r>
              <a:rPr lang="en-US" sz="2200" u="sng" dirty="0"/>
              <a:t>Total statewide taxable valuation</a:t>
            </a:r>
          </a:p>
          <a:p>
            <a:r>
              <a:rPr lang="en-US" sz="2200" dirty="0"/>
              <a:t>Total statewide SMMAs</a:t>
            </a:r>
          </a:p>
        </p:txBody>
      </p:sp>
      <p:sp>
        <p:nvSpPr>
          <p:cNvPr id="5" name="TextBox 4">
            <a:extLst>
              <a:ext uri="{FF2B5EF4-FFF2-40B4-BE49-F238E27FC236}">
                <a16:creationId xmlns:a16="http://schemas.microsoft.com/office/drawing/2014/main" id="{A93324F5-85B7-436E-B59A-5FFB90553B1F}"/>
              </a:ext>
            </a:extLst>
          </p:cNvPr>
          <p:cNvSpPr txBox="1"/>
          <p:nvPr/>
        </p:nvSpPr>
        <p:spPr>
          <a:xfrm>
            <a:off x="8883250" y="3367433"/>
            <a:ext cx="1674024" cy="461665"/>
          </a:xfrm>
          <a:prstGeom prst="rect">
            <a:avLst/>
          </a:prstGeom>
          <a:noFill/>
        </p:spPr>
        <p:txBody>
          <a:bodyPr wrap="square" rtlCol="0">
            <a:spAutoFit/>
          </a:bodyPr>
          <a:lstStyle/>
          <a:p>
            <a:r>
              <a:rPr lang="en-US" sz="2400" dirty="0"/>
              <a:t>X </a:t>
            </a:r>
            <a:r>
              <a:rPr lang="en-US" sz="2400" strike="sngStrike" dirty="0"/>
              <a:t>171</a:t>
            </a:r>
            <a:r>
              <a:rPr lang="en-US" sz="2400" dirty="0"/>
              <a:t> </a:t>
            </a:r>
            <a:r>
              <a:rPr lang="en-US" sz="2400" b="1" dirty="0">
                <a:solidFill>
                  <a:srgbClr val="00B050"/>
                </a:solidFill>
              </a:rPr>
              <a:t>187%</a:t>
            </a:r>
            <a:endParaRPr lang="en-US" sz="2400" dirty="0"/>
          </a:p>
        </p:txBody>
      </p:sp>
      <p:sp>
        <p:nvSpPr>
          <p:cNvPr id="6" name="Rectangle 5">
            <a:extLst>
              <a:ext uri="{FF2B5EF4-FFF2-40B4-BE49-F238E27FC236}">
                <a16:creationId xmlns:a16="http://schemas.microsoft.com/office/drawing/2014/main" id="{5120CE15-05FC-4E9E-A529-49EE71910D82}"/>
              </a:ext>
            </a:extLst>
          </p:cNvPr>
          <p:cNvSpPr/>
          <p:nvPr/>
        </p:nvSpPr>
        <p:spPr>
          <a:xfrm>
            <a:off x="4741082" y="3012479"/>
            <a:ext cx="5915007" cy="11715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3501BAB9-771D-4F60-88CE-6F49B5256560}"/>
              </a:ext>
            </a:extLst>
          </p:cNvPr>
          <p:cNvCxnSpPr/>
          <p:nvPr/>
        </p:nvCxnSpPr>
        <p:spPr>
          <a:xfrm>
            <a:off x="1057275" y="4429125"/>
            <a:ext cx="9598814" cy="0"/>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42412B18-2406-40FF-AFBF-16A78D2B474E}"/>
              </a:ext>
            </a:extLst>
          </p:cNvPr>
          <p:cNvCxnSpPr/>
          <p:nvPr/>
        </p:nvCxnSpPr>
        <p:spPr>
          <a:xfrm>
            <a:off x="838200" y="3231853"/>
            <a:ext cx="10515600" cy="2254547"/>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D5B4FAC1-8AF7-425E-9090-EBDA62305A31}"/>
              </a:ext>
            </a:extLst>
          </p:cNvPr>
          <p:cNvCxnSpPr>
            <a:cxnSpLocks/>
          </p:cNvCxnSpPr>
          <p:nvPr/>
        </p:nvCxnSpPr>
        <p:spPr>
          <a:xfrm flipH="1">
            <a:off x="871538" y="2797820"/>
            <a:ext cx="10186987" cy="241711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E653F9CF-2278-4167-B328-A38A545087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4704" y="4097557"/>
            <a:ext cx="3900488" cy="2595598"/>
          </a:xfrm>
          <a:prstGeom prst="rect">
            <a:avLst/>
          </a:prstGeom>
        </p:spPr>
      </p:pic>
      <p:sp>
        <p:nvSpPr>
          <p:cNvPr id="17" name="TextBox 16">
            <a:extLst>
              <a:ext uri="{FF2B5EF4-FFF2-40B4-BE49-F238E27FC236}">
                <a16:creationId xmlns:a16="http://schemas.microsoft.com/office/drawing/2014/main" id="{1F14BE5C-124B-464B-8BEE-87790DAE33CE}"/>
              </a:ext>
            </a:extLst>
          </p:cNvPr>
          <p:cNvSpPr txBox="1"/>
          <p:nvPr/>
        </p:nvSpPr>
        <p:spPr>
          <a:xfrm>
            <a:off x="7415191" y="5305851"/>
            <a:ext cx="3142083" cy="1077218"/>
          </a:xfrm>
          <a:prstGeom prst="rect">
            <a:avLst/>
          </a:prstGeom>
          <a:noFill/>
        </p:spPr>
        <p:txBody>
          <a:bodyPr wrap="square" rtlCol="0">
            <a:spAutoFit/>
          </a:bodyPr>
          <a:lstStyle/>
          <a:p>
            <a:r>
              <a:rPr lang="en-US" sz="3200" b="1" i="1" dirty="0">
                <a:latin typeface="Eras Demi ITC" panose="020B0805030504020804" pitchFamily="34" charset="0"/>
              </a:rPr>
              <a:t>Never mind . . . it’s crazy math!</a:t>
            </a:r>
          </a:p>
        </p:txBody>
      </p:sp>
      <p:sp>
        <p:nvSpPr>
          <p:cNvPr id="18" name="Oval 17">
            <a:extLst>
              <a:ext uri="{FF2B5EF4-FFF2-40B4-BE49-F238E27FC236}">
                <a16:creationId xmlns:a16="http://schemas.microsoft.com/office/drawing/2014/main" id="{68C0F0DB-7BF6-4B01-98B3-9A54F9D79320}"/>
              </a:ext>
            </a:extLst>
          </p:cNvPr>
          <p:cNvSpPr/>
          <p:nvPr/>
        </p:nvSpPr>
        <p:spPr>
          <a:xfrm>
            <a:off x="8784435" y="2902226"/>
            <a:ext cx="2046841" cy="1296882"/>
          </a:xfrm>
          <a:prstGeom prst="ellipse">
            <a:avLst/>
          </a:prstGeom>
          <a:noFill/>
          <a:ln w="57150">
            <a:solidFill>
              <a:srgbClr val="66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014026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5EF92-0CA9-49F5-8978-7222A976A35E}"/>
              </a:ext>
            </a:extLst>
          </p:cNvPr>
          <p:cNvSpPr>
            <a:spLocks noGrp="1"/>
          </p:cNvSpPr>
          <p:nvPr>
            <p:ph type="title"/>
          </p:nvPr>
        </p:nvSpPr>
        <p:spPr/>
        <p:txBody>
          <a:bodyPr>
            <a:normAutofit/>
          </a:bodyPr>
          <a:lstStyle/>
          <a:p>
            <a:r>
              <a:rPr lang="en-US" sz="4000" b="1" dirty="0"/>
              <a:t>House Bill 192 </a:t>
            </a:r>
            <a:r>
              <a:rPr lang="en-US" sz="4000" dirty="0"/>
              <a:t>Revising laws related to school major maintenance funding</a:t>
            </a:r>
          </a:p>
        </p:txBody>
      </p:sp>
      <p:sp>
        <p:nvSpPr>
          <p:cNvPr id="3" name="Content Placeholder 2">
            <a:extLst>
              <a:ext uri="{FF2B5EF4-FFF2-40B4-BE49-F238E27FC236}">
                <a16:creationId xmlns:a16="http://schemas.microsoft.com/office/drawing/2014/main" id="{2E5EB6AE-78DA-44C8-A1C1-A91CA4FCFCF9}"/>
              </a:ext>
            </a:extLst>
          </p:cNvPr>
          <p:cNvSpPr>
            <a:spLocks noGrp="1"/>
          </p:cNvSpPr>
          <p:nvPr>
            <p:ph idx="1"/>
          </p:nvPr>
        </p:nvSpPr>
        <p:spPr/>
        <p:txBody>
          <a:bodyPr>
            <a:normAutofit/>
          </a:bodyPr>
          <a:lstStyle/>
          <a:p>
            <a:pPr marL="0" indent="0">
              <a:lnSpc>
                <a:spcPct val="110000"/>
              </a:lnSpc>
              <a:spcBef>
                <a:spcPts val="0"/>
              </a:spcBef>
              <a:buNone/>
            </a:pPr>
            <a:r>
              <a:rPr lang="en-US" sz="3200" dirty="0"/>
              <a:t>State Major Maintenance Aid 20-9-525 (3), MCA</a:t>
            </a:r>
          </a:p>
          <a:p>
            <a:pPr marL="0" indent="0">
              <a:spcBef>
                <a:spcPts val="0"/>
              </a:spcBef>
              <a:buNone/>
            </a:pPr>
            <a:r>
              <a:rPr lang="en-US" sz="3200" dirty="0"/>
              <a:t>State support per dollar of local effort</a:t>
            </a:r>
          </a:p>
          <a:p>
            <a:r>
              <a:rPr lang="en-US" dirty="0">
                <a:latin typeface="Calibri" panose="020F0502020204030204" pitchFamily="34" charset="0"/>
                <a:cs typeface="Calibri" panose="020F0502020204030204" pitchFamily="34" charset="0"/>
              </a:rPr>
              <a:t>All districts are guaranteed a subsidy calculated with at least 18% of their taxable value </a:t>
            </a:r>
          </a:p>
          <a:p>
            <a:r>
              <a:rPr lang="en-US" dirty="0">
                <a:latin typeface="Calibri" panose="020F0502020204030204" pitchFamily="34" charset="0"/>
                <a:cs typeface="Calibri" panose="020F0502020204030204" pitchFamily="34" charset="0"/>
              </a:rPr>
              <a:t>Districts with PY adopted budgets 97% or greater than the PY Maximum GF Budget can receive a greater state subsidy </a:t>
            </a:r>
          </a:p>
          <a:p>
            <a:pPr marL="0" indent="0">
              <a:buNone/>
            </a:pPr>
            <a:endParaRPr lang="en-US" dirty="0"/>
          </a:p>
        </p:txBody>
      </p:sp>
    </p:spTree>
    <p:extLst>
      <p:ext uri="{BB962C8B-B14F-4D97-AF65-F5344CB8AC3E}">
        <p14:creationId xmlns:p14="http://schemas.microsoft.com/office/powerpoint/2010/main" val="33523362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5EF92-0CA9-49F5-8978-7222A976A35E}"/>
              </a:ext>
            </a:extLst>
          </p:cNvPr>
          <p:cNvSpPr>
            <a:spLocks noGrp="1"/>
          </p:cNvSpPr>
          <p:nvPr>
            <p:ph type="title"/>
          </p:nvPr>
        </p:nvSpPr>
        <p:spPr/>
        <p:txBody>
          <a:bodyPr>
            <a:normAutofit/>
          </a:bodyPr>
          <a:lstStyle/>
          <a:p>
            <a:r>
              <a:rPr lang="en-US" sz="4000" b="1" dirty="0"/>
              <a:t>House Bill 192 </a:t>
            </a:r>
            <a:r>
              <a:rPr lang="en-US" sz="4000" dirty="0"/>
              <a:t>Revising laws related to school major maintenance funding</a:t>
            </a:r>
          </a:p>
        </p:txBody>
      </p:sp>
      <p:sp>
        <p:nvSpPr>
          <p:cNvPr id="3" name="Content Placeholder 2">
            <a:extLst>
              <a:ext uri="{FF2B5EF4-FFF2-40B4-BE49-F238E27FC236}">
                <a16:creationId xmlns:a16="http://schemas.microsoft.com/office/drawing/2014/main" id="{2E5EB6AE-78DA-44C8-A1C1-A91CA4FCFCF9}"/>
              </a:ext>
            </a:extLst>
          </p:cNvPr>
          <p:cNvSpPr>
            <a:spLocks noGrp="1"/>
          </p:cNvSpPr>
          <p:nvPr>
            <p:ph idx="1"/>
          </p:nvPr>
        </p:nvSpPr>
        <p:spPr/>
        <p:txBody>
          <a:bodyPr>
            <a:normAutofit lnSpcReduction="10000"/>
          </a:bodyPr>
          <a:lstStyle/>
          <a:p>
            <a:pPr marL="0" indent="0">
              <a:lnSpc>
                <a:spcPct val="110000"/>
              </a:lnSpc>
              <a:spcBef>
                <a:spcPts val="0"/>
              </a:spcBef>
              <a:spcAft>
                <a:spcPts val="600"/>
              </a:spcAft>
              <a:buNone/>
            </a:pPr>
            <a:r>
              <a:rPr lang="en-US" sz="3200" dirty="0"/>
              <a:t>2019 (HB 159) State Major Maintenance Aid</a:t>
            </a:r>
          </a:p>
          <a:p>
            <a:pPr marL="0" indent="0">
              <a:spcBef>
                <a:spcPts val="0"/>
              </a:spcBef>
              <a:spcAft>
                <a:spcPts val="600"/>
              </a:spcAft>
              <a:buNone/>
            </a:pPr>
            <a:r>
              <a:rPr lang="en-US" dirty="0"/>
              <a:t>Clarified that the legislature intends funding for the natural resources K-12 facilities payment will be a (state) general fund appropriation to support school major maintenance aid:</a:t>
            </a:r>
          </a:p>
          <a:p>
            <a:pPr marL="400050" lvl="1" indent="0">
              <a:lnSpc>
                <a:spcPct val="110000"/>
              </a:lnSpc>
              <a:spcBef>
                <a:spcPts val="0"/>
              </a:spcBef>
              <a:spcAft>
                <a:spcPts val="1200"/>
              </a:spcAft>
              <a:buNone/>
            </a:pPr>
            <a:r>
              <a:rPr lang="en-US" sz="2600" dirty="0"/>
              <a:t>$6.4 million in FY 2020</a:t>
            </a:r>
            <a:r>
              <a:rPr lang="en-US" sz="2600" b="1" dirty="0"/>
              <a:t>;</a:t>
            </a:r>
            <a:br>
              <a:rPr lang="en-US" sz="2600" b="1" dirty="0"/>
            </a:br>
            <a:r>
              <a:rPr lang="en-US" sz="2600" dirty="0"/>
              <a:t>$7.6 million in FY 2021; and</a:t>
            </a:r>
            <a:br>
              <a:rPr lang="en-US" sz="2600" dirty="0"/>
            </a:br>
            <a:r>
              <a:rPr lang="en-US" sz="2600" b="1" dirty="0"/>
              <a:t>$10  million in FY 2022 &amp; FY 2023</a:t>
            </a:r>
          </a:p>
          <a:p>
            <a:pPr marL="0" indent="0">
              <a:spcBef>
                <a:spcPts val="0"/>
              </a:spcBef>
              <a:spcAft>
                <a:spcPts val="600"/>
              </a:spcAft>
              <a:buNone/>
            </a:pPr>
            <a:r>
              <a:rPr lang="en-US" sz="2400" dirty="0"/>
              <a:t>These amounts are to be appropriated from the state general fund reduced by the amount of projected earnings from the (state) school facilities fund pursuant to 17-5-703, MCA for that fiscal year.</a:t>
            </a:r>
          </a:p>
          <a:p>
            <a:pPr marL="0" indent="0">
              <a:buNone/>
            </a:pPr>
            <a:endParaRPr lang="en-US" dirty="0"/>
          </a:p>
        </p:txBody>
      </p:sp>
    </p:spTree>
    <p:extLst>
      <p:ext uri="{BB962C8B-B14F-4D97-AF65-F5344CB8AC3E}">
        <p14:creationId xmlns:p14="http://schemas.microsoft.com/office/powerpoint/2010/main" val="4770244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F902B-C5FD-46A7-B06D-EAF7C7086569}"/>
              </a:ext>
            </a:extLst>
          </p:cNvPr>
          <p:cNvSpPr>
            <a:spLocks noGrp="1"/>
          </p:cNvSpPr>
          <p:nvPr>
            <p:ph type="title"/>
          </p:nvPr>
        </p:nvSpPr>
        <p:spPr/>
        <p:txBody>
          <a:bodyPr>
            <a:normAutofit/>
          </a:bodyPr>
          <a:lstStyle/>
          <a:p>
            <a:r>
              <a:rPr lang="en-US" sz="4000" b="1" dirty="0"/>
              <a:t>House Bill 192 </a:t>
            </a:r>
            <a:r>
              <a:rPr lang="en-US" sz="4000" dirty="0"/>
              <a:t>Revising laws related to school major maintenance funding</a:t>
            </a:r>
          </a:p>
        </p:txBody>
      </p:sp>
      <p:sp>
        <p:nvSpPr>
          <p:cNvPr id="3" name="Content Placeholder 2">
            <a:extLst>
              <a:ext uri="{FF2B5EF4-FFF2-40B4-BE49-F238E27FC236}">
                <a16:creationId xmlns:a16="http://schemas.microsoft.com/office/drawing/2014/main" id="{C60838E2-76DF-4D8D-BDFB-F1C738B7EFED}"/>
              </a:ext>
            </a:extLst>
          </p:cNvPr>
          <p:cNvSpPr>
            <a:spLocks noGrp="1"/>
          </p:cNvSpPr>
          <p:nvPr>
            <p:ph idx="1"/>
          </p:nvPr>
        </p:nvSpPr>
        <p:spPr>
          <a:xfrm>
            <a:off x="838200" y="1825625"/>
            <a:ext cx="10515600" cy="4838646"/>
          </a:xfrm>
        </p:spPr>
        <p:txBody>
          <a:bodyPr>
            <a:normAutofit lnSpcReduction="10000"/>
          </a:bodyPr>
          <a:lstStyle/>
          <a:p>
            <a:pPr marL="0" indent="0">
              <a:buNone/>
            </a:pPr>
            <a:r>
              <a:rPr lang="en-US" sz="3200" b="1" dirty="0">
                <a:solidFill>
                  <a:srgbClr val="C00000"/>
                </a:solidFill>
              </a:rPr>
              <a:t>Allowable expenditures </a:t>
            </a:r>
            <a:r>
              <a:rPr lang="en-US" sz="3200" dirty="0"/>
              <a:t>20-9-525(2), MCA</a:t>
            </a:r>
          </a:p>
          <a:p>
            <a:pPr marL="0" indent="0">
              <a:buNone/>
            </a:pPr>
            <a:r>
              <a:rPr lang="en-US" dirty="0"/>
              <a:t>Support a basic system of free quality public elementary and secondary schools under 20-9-309, MCA</a:t>
            </a:r>
          </a:p>
          <a:p>
            <a:pPr marL="0" indent="0">
              <a:buNone/>
            </a:pPr>
            <a:r>
              <a:rPr lang="en-US" dirty="0"/>
              <a:t>Improvements related to: </a:t>
            </a:r>
          </a:p>
          <a:p>
            <a:pPr lvl="1"/>
            <a:r>
              <a:rPr lang="en-US" sz="2800" dirty="0"/>
              <a:t>School and student safety and security (see 20-9-236(1), MCA)</a:t>
            </a:r>
          </a:p>
          <a:p>
            <a:pPr lvl="1"/>
            <a:r>
              <a:rPr lang="en-US" sz="2800" dirty="0"/>
              <a:t>Facilities – projects designed to produce operational efficiencies</a:t>
            </a:r>
          </a:p>
          <a:p>
            <a:pPr lvl="2"/>
            <a:r>
              <a:rPr lang="en-US" sz="2600" dirty="0"/>
              <a:t>utility savings</a:t>
            </a:r>
          </a:p>
          <a:p>
            <a:pPr lvl="2"/>
            <a:r>
              <a:rPr lang="en-US" sz="2600" dirty="0"/>
              <a:t>reduced future maintenance costs</a:t>
            </a:r>
          </a:p>
          <a:p>
            <a:pPr lvl="2"/>
            <a:r>
              <a:rPr lang="en-US" sz="2600" dirty="0"/>
              <a:t>improved utilization of staff</a:t>
            </a:r>
          </a:p>
          <a:p>
            <a:pPr lvl="2"/>
            <a:r>
              <a:rPr lang="en-US" sz="2600" dirty="0"/>
              <a:t>enhanced learning environments for students</a:t>
            </a:r>
          </a:p>
          <a:p>
            <a:pPr marL="0" indent="0">
              <a:buNone/>
            </a:pPr>
            <a:r>
              <a:rPr lang="en-US" dirty="0"/>
              <a:t>Includes repayment of an </a:t>
            </a:r>
            <a:r>
              <a:rPr lang="en-US" dirty="0" err="1"/>
              <a:t>intercap</a:t>
            </a:r>
            <a:r>
              <a:rPr lang="en-US" dirty="0"/>
              <a:t> loan for facility project</a:t>
            </a:r>
          </a:p>
        </p:txBody>
      </p:sp>
    </p:spTree>
    <p:extLst>
      <p:ext uri="{BB962C8B-B14F-4D97-AF65-F5344CB8AC3E}">
        <p14:creationId xmlns:p14="http://schemas.microsoft.com/office/powerpoint/2010/main" val="21036616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838201" y="1690688"/>
          <a:ext cx="10515599" cy="4392825"/>
        </p:xfrm>
        <a:graphic>
          <a:graphicData uri="http://schemas.openxmlformats.org/drawingml/2006/table">
            <a:tbl>
              <a:tblPr firstRow="1" bandRow="1">
                <a:tableStyleId>{93296810-A885-4BE3-A3E7-6D5BEEA58F35}</a:tableStyleId>
              </a:tblPr>
              <a:tblGrid>
                <a:gridCol w="751114">
                  <a:extLst>
                    <a:ext uri="{9D8B030D-6E8A-4147-A177-3AD203B41FA5}">
                      <a16:colId xmlns:a16="http://schemas.microsoft.com/office/drawing/2014/main" val="20000"/>
                    </a:ext>
                  </a:extLst>
                </a:gridCol>
                <a:gridCol w="8731703">
                  <a:extLst>
                    <a:ext uri="{9D8B030D-6E8A-4147-A177-3AD203B41FA5}">
                      <a16:colId xmlns:a16="http://schemas.microsoft.com/office/drawing/2014/main" val="20001"/>
                    </a:ext>
                  </a:extLst>
                </a:gridCol>
                <a:gridCol w="1032782">
                  <a:extLst>
                    <a:ext uri="{9D8B030D-6E8A-4147-A177-3AD203B41FA5}">
                      <a16:colId xmlns:a16="http://schemas.microsoft.com/office/drawing/2014/main" val="20002"/>
                    </a:ext>
                  </a:extLst>
                </a:gridCol>
              </a:tblGrid>
              <a:tr h="856572">
                <a:tc gridSpan="2">
                  <a:txBody>
                    <a:bodyPr/>
                    <a:lstStyle/>
                    <a:p>
                      <a:pPr algn="ctr"/>
                      <a:r>
                        <a:rPr lang="en-US" sz="3200" dirty="0"/>
                        <a:t>20-9-502,</a:t>
                      </a:r>
                      <a:r>
                        <a:rPr lang="en-US" sz="3200" baseline="0" dirty="0"/>
                        <a:t> MCA</a:t>
                      </a:r>
                      <a:endParaRPr lang="en-US" sz="3200" dirty="0"/>
                    </a:p>
                  </a:txBody>
                  <a:tcPr anchor="ctr"/>
                </a:tc>
                <a:tc hMerge="1">
                  <a:txBody>
                    <a:bodyPr/>
                    <a:lstStyle/>
                    <a:p>
                      <a:endParaRPr lang="en-US" dirty="0"/>
                    </a:p>
                  </a:txBody>
                  <a:tcPr/>
                </a:tc>
                <a:tc rowSpan="2">
                  <a:txBody>
                    <a:bodyPr/>
                    <a:lstStyle/>
                    <a:p>
                      <a:pPr algn="ctr"/>
                      <a:r>
                        <a:rPr lang="en-US" sz="2400" dirty="0"/>
                        <a:t>OPI Sub-Fund</a:t>
                      </a:r>
                    </a:p>
                  </a:txBody>
                  <a:tcPr/>
                </a:tc>
                <a:extLst>
                  <a:ext uri="{0D108BD9-81ED-4DB2-BD59-A6C34878D82A}">
                    <a16:rowId xmlns:a16="http://schemas.microsoft.com/office/drawing/2014/main" val="10000"/>
                  </a:ext>
                </a:extLst>
              </a:tr>
              <a:tr h="498369">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600" dirty="0"/>
                        <a:t>(1)</a:t>
                      </a:r>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600" dirty="0"/>
                        <a:t>Requires sub-funds to ensure separate tracking</a:t>
                      </a:r>
                    </a:p>
                  </a:txBody>
                  <a:tcPr/>
                </a:tc>
                <a:tc vMerge="1">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en-US" sz="2600" dirty="0"/>
                    </a:p>
                  </a:txBody>
                  <a:tcPr/>
                </a:tc>
                <a:extLst>
                  <a:ext uri="{0D108BD9-81ED-4DB2-BD59-A6C34878D82A}">
                    <a16:rowId xmlns:a16="http://schemas.microsoft.com/office/drawing/2014/main" val="10001"/>
                  </a:ext>
                </a:extLst>
              </a:tr>
              <a:tr h="943275">
                <a:tc>
                  <a:txBody>
                    <a:bodyPr/>
                    <a:lstStyle/>
                    <a:p>
                      <a:r>
                        <a:rPr lang="en-US" sz="2600" dirty="0"/>
                        <a:t>(2)</a:t>
                      </a:r>
                    </a:p>
                  </a:txBody>
                  <a:tcPr>
                    <a:solidFill>
                      <a:schemeClr val="accent3">
                        <a:lumMod val="20000"/>
                        <a:lumOff val="80000"/>
                      </a:schemeClr>
                    </a:solidFill>
                  </a:tcPr>
                </a:tc>
                <a:tc>
                  <a:txBody>
                    <a:bodyPr/>
                    <a:lstStyle/>
                    <a:p>
                      <a:r>
                        <a:rPr lang="en-US" sz="2600" dirty="0"/>
                        <a:t>Voted Levy - future construction, equipping, or enlarging of school buildings or for purchasing land </a:t>
                      </a:r>
                    </a:p>
                  </a:txBody>
                  <a:tcPr>
                    <a:solidFill>
                      <a:schemeClr val="accent3">
                        <a:lumMod val="20000"/>
                        <a:lumOff val="80000"/>
                      </a:schemeClr>
                    </a:solidFill>
                  </a:tcPr>
                </a:tc>
                <a:tc>
                  <a:txBody>
                    <a:bodyPr/>
                    <a:lstStyle/>
                    <a:p>
                      <a:pPr algn="ctr"/>
                      <a:r>
                        <a:rPr lang="en-US" sz="2600" dirty="0"/>
                        <a:t>612</a:t>
                      </a:r>
                    </a:p>
                  </a:txBody>
                  <a:tcPr>
                    <a:solidFill>
                      <a:schemeClr val="accent3">
                        <a:lumMod val="20000"/>
                        <a:lumOff val="80000"/>
                      </a:schemeClr>
                    </a:solidFill>
                  </a:tcPr>
                </a:tc>
                <a:extLst>
                  <a:ext uri="{0D108BD9-81ED-4DB2-BD59-A6C34878D82A}">
                    <a16:rowId xmlns:a16="http://schemas.microsoft.com/office/drawing/2014/main" val="10002"/>
                  </a:ext>
                </a:extLst>
              </a:tr>
              <a:tr h="599524">
                <a:tc>
                  <a:txBody>
                    <a:bodyPr/>
                    <a:lstStyle/>
                    <a:p>
                      <a:r>
                        <a:rPr lang="en-US" sz="2600" b="0" dirty="0"/>
                        <a:t>(3)</a:t>
                      </a:r>
                    </a:p>
                  </a:txBody>
                  <a:tcPr>
                    <a:solidFill>
                      <a:schemeClr val="accent3">
                        <a:lumMod val="20000"/>
                        <a:lumOff val="80000"/>
                      </a:schemeClr>
                    </a:solidFill>
                  </a:tcPr>
                </a:tc>
                <a:tc>
                  <a:txBody>
                    <a:bodyPr/>
                    <a:lstStyle/>
                    <a:p>
                      <a:r>
                        <a:rPr lang="en-US" sz="2600" b="0" dirty="0"/>
                        <a:t>Permissive Levy - school major maintenance and repairs </a:t>
                      </a:r>
                    </a:p>
                  </a:txBody>
                  <a:tcPr>
                    <a:solidFill>
                      <a:schemeClr val="accent3">
                        <a:lumMod val="20000"/>
                        <a:lumOff val="80000"/>
                      </a:schemeClr>
                    </a:solidFill>
                  </a:tcPr>
                </a:tc>
                <a:tc>
                  <a:txBody>
                    <a:bodyPr/>
                    <a:lstStyle/>
                    <a:p>
                      <a:pPr algn="ctr"/>
                      <a:r>
                        <a:rPr lang="en-US" sz="2600" b="0" dirty="0"/>
                        <a:t>613</a:t>
                      </a:r>
                    </a:p>
                  </a:txBody>
                  <a:tcPr>
                    <a:solidFill>
                      <a:schemeClr val="accent3">
                        <a:lumMod val="20000"/>
                        <a:lumOff val="80000"/>
                      </a:schemeClr>
                    </a:solidFill>
                  </a:tcPr>
                </a:tc>
                <a:extLst>
                  <a:ext uri="{0D108BD9-81ED-4DB2-BD59-A6C34878D82A}">
                    <a16:rowId xmlns:a16="http://schemas.microsoft.com/office/drawing/2014/main" val="10003"/>
                  </a:ext>
                </a:extLst>
              </a:tr>
              <a:tr h="903294">
                <a:tc>
                  <a:txBody>
                    <a:bodyPr/>
                    <a:lstStyle/>
                    <a:p>
                      <a:r>
                        <a:rPr lang="en-US" sz="2600" dirty="0"/>
                        <a:t>(4)</a:t>
                      </a:r>
                    </a:p>
                  </a:txBody>
                  <a:tcPr>
                    <a:solidFill>
                      <a:schemeClr val="accent3">
                        <a:lumMod val="20000"/>
                        <a:lumOff val="80000"/>
                      </a:schemeClr>
                    </a:solidFill>
                  </a:tcPr>
                </a:tc>
                <a:tc>
                  <a:txBody>
                    <a:bodyPr/>
                    <a:lstStyle/>
                    <a:p>
                      <a:r>
                        <a:rPr lang="en-US" sz="2600" dirty="0"/>
                        <a:t>Voted Levy - transition costs to open, close, consolidate, annex or expand a school,</a:t>
                      </a:r>
                      <a:r>
                        <a:rPr lang="en-US" sz="2600" baseline="0" dirty="0"/>
                        <a:t> including </a:t>
                      </a:r>
                      <a:r>
                        <a:rPr lang="en-US" sz="2600" dirty="0"/>
                        <a:t>elementary to K-12,</a:t>
                      </a:r>
                      <a:r>
                        <a:rPr lang="en-US" sz="2600" baseline="0" dirty="0"/>
                        <a:t> if eligible</a:t>
                      </a:r>
                      <a:endParaRPr lang="en-US" sz="2600" dirty="0"/>
                    </a:p>
                  </a:txBody>
                  <a:tcPr>
                    <a:solidFill>
                      <a:schemeClr val="accent3">
                        <a:lumMod val="20000"/>
                        <a:lumOff val="80000"/>
                      </a:schemeClr>
                    </a:solidFill>
                  </a:tcPr>
                </a:tc>
                <a:tc>
                  <a:txBody>
                    <a:bodyPr/>
                    <a:lstStyle/>
                    <a:p>
                      <a:pPr algn="ctr"/>
                      <a:r>
                        <a:rPr lang="en-US" sz="2600" dirty="0"/>
                        <a:t>614</a:t>
                      </a:r>
                    </a:p>
                  </a:txBody>
                  <a:tcPr>
                    <a:solidFill>
                      <a:schemeClr val="accent3">
                        <a:lumMod val="20000"/>
                        <a:lumOff val="80000"/>
                      </a:schemeClr>
                    </a:solidFill>
                  </a:tcPr>
                </a:tc>
                <a:extLst>
                  <a:ext uri="{0D108BD9-81ED-4DB2-BD59-A6C34878D82A}">
                    <a16:rowId xmlns:a16="http://schemas.microsoft.com/office/drawing/2014/main" val="10004"/>
                  </a:ext>
                </a:extLst>
              </a:tr>
              <a:tr h="591791">
                <a:tc>
                  <a:txBody>
                    <a:bodyPr/>
                    <a:lstStyle/>
                    <a:p>
                      <a:r>
                        <a:rPr lang="en-US" sz="2600" b="1" dirty="0"/>
                        <a:t>(5)</a:t>
                      </a:r>
                    </a:p>
                  </a:txBody>
                  <a:tcPr>
                    <a:solidFill>
                      <a:srgbClr val="FFFF00"/>
                    </a:solidFill>
                  </a:tcPr>
                </a:tc>
                <a:tc>
                  <a:txBody>
                    <a:bodyPr/>
                    <a:lstStyle/>
                    <a:p>
                      <a:r>
                        <a:rPr lang="en-US" sz="2600" b="1" dirty="0"/>
                        <a:t>Transfers for safety and security per</a:t>
                      </a:r>
                      <a:r>
                        <a:rPr lang="en-US" sz="2600" b="1" baseline="0" dirty="0"/>
                        <a:t> 20-9-236, MCA</a:t>
                      </a:r>
                      <a:endParaRPr lang="en-US" sz="2600" b="1" dirty="0"/>
                    </a:p>
                  </a:txBody>
                  <a:tcPr>
                    <a:solidFill>
                      <a:srgbClr val="FFFF00"/>
                    </a:solidFill>
                  </a:tcPr>
                </a:tc>
                <a:tc>
                  <a:txBody>
                    <a:bodyPr/>
                    <a:lstStyle/>
                    <a:p>
                      <a:pPr algn="ctr"/>
                      <a:r>
                        <a:rPr lang="en-US" sz="2600" b="1" dirty="0"/>
                        <a:t>611</a:t>
                      </a:r>
                    </a:p>
                  </a:txBody>
                  <a:tcPr>
                    <a:solidFill>
                      <a:srgbClr val="FFFF00"/>
                    </a:solidFill>
                  </a:tcPr>
                </a:tc>
                <a:extLst>
                  <a:ext uri="{0D108BD9-81ED-4DB2-BD59-A6C34878D82A}">
                    <a16:rowId xmlns:a16="http://schemas.microsoft.com/office/drawing/2014/main" val="10005"/>
                  </a:ext>
                </a:extLst>
              </a:tr>
            </a:tbl>
          </a:graphicData>
        </a:graphic>
      </p:graphicFrame>
      <p:sp>
        <p:nvSpPr>
          <p:cNvPr id="5" name="Title 4">
            <a:extLst>
              <a:ext uri="{FF2B5EF4-FFF2-40B4-BE49-F238E27FC236}">
                <a16:creationId xmlns:a16="http://schemas.microsoft.com/office/drawing/2014/main" id="{622955F7-BFC1-49E6-999F-B55E2A92C1D7}"/>
              </a:ext>
            </a:extLst>
          </p:cNvPr>
          <p:cNvSpPr>
            <a:spLocks noGrp="1"/>
          </p:cNvSpPr>
          <p:nvPr>
            <p:ph type="title"/>
          </p:nvPr>
        </p:nvSpPr>
        <p:spPr/>
        <p:txBody>
          <a:bodyPr>
            <a:normAutofit/>
          </a:bodyPr>
          <a:lstStyle/>
          <a:p>
            <a:r>
              <a:rPr lang="en-US" sz="4000" b="1" dirty="0"/>
              <a:t>House Bill 192 </a:t>
            </a:r>
            <a:r>
              <a:rPr lang="en-US" sz="4000" dirty="0"/>
              <a:t>Revising laws related to school major maintenance funding</a:t>
            </a:r>
          </a:p>
        </p:txBody>
      </p:sp>
    </p:spTree>
    <p:extLst>
      <p:ext uri="{BB962C8B-B14F-4D97-AF65-F5344CB8AC3E}">
        <p14:creationId xmlns:p14="http://schemas.microsoft.com/office/powerpoint/2010/main" val="1307413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F4363-4A3F-4C93-A810-21C7FEE51215}"/>
              </a:ext>
            </a:extLst>
          </p:cNvPr>
          <p:cNvSpPr>
            <a:spLocks noGrp="1"/>
          </p:cNvSpPr>
          <p:nvPr>
            <p:ph type="title"/>
          </p:nvPr>
        </p:nvSpPr>
        <p:spPr/>
        <p:txBody>
          <a:bodyPr>
            <a:normAutofit/>
          </a:bodyPr>
          <a:lstStyle/>
          <a:p>
            <a:r>
              <a:rPr lang="en-US" sz="4000" dirty="0"/>
              <a:t>Key Bills from the 2021 Legislative Session</a:t>
            </a:r>
          </a:p>
        </p:txBody>
      </p:sp>
      <p:sp>
        <p:nvSpPr>
          <p:cNvPr id="3" name="Content Placeholder 2">
            <a:extLst>
              <a:ext uri="{FF2B5EF4-FFF2-40B4-BE49-F238E27FC236}">
                <a16:creationId xmlns:a16="http://schemas.microsoft.com/office/drawing/2014/main" id="{2FA9C8F4-2E95-463A-81F3-8FA8CCC22B77}"/>
              </a:ext>
            </a:extLst>
          </p:cNvPr>
          <p:cNvSpPr>
            <a:spLocks noGrp="1"/>
          </p:cNvSpPr>
          <p:nvPr>
            <p:ph idx="1"/>
          </p:nvPr>
        </p:nvSpPr>
        <p:spPr/>
        <p:txBody>
          <a:bodyPr>
            <a:normAutofit/>
          </a:bodyPr>
          <a:lstStyle/>
          <a:p>
            <a:r>
              <a:rPr lang="en-US" dirty="0"/>
              <a:t>HB143 Provide incentives for increasing starting teacher pay</a:t>
            </a:r>
          </a:p>
          <a:p>
            <a:r>
              <a:rPr lang="en-US" dirty="0"/>
              <a:t>HB192 Revising laws related to school major maintenance funding</a:t>
            </a:r>
          </a:p>
          <a:p>
            <a:r>
              <a:rPr lang="en-US" dirty="0"/>
              <a:t>HB233 Revise funding for students with disabilities</a:t>
            </a:r>
          </a:p>
          <a:p>
            <a:r>
              <a:rPr lang="en-US" dirty="0"/>
              <a:t>HB246 Enhance local control and opportunities for pupils</a:t>
            </a:r>
          </a:p>
          <a:p>
            <a:r>
              <a:rPr lang="en-US" dirty="0"/>
              <a:t>HB279 Tax credit scholarship and innovative education programs</a:t>
            </a:r>
          </a:p>
          <a:p>
            <a:r>
              <a:rPr lang="en-US" dirty="0"/>
              <a:t>HB630 Appropriate CARES II Funds (focus on enrollment increases)</a:t>
            </a:r>
          </a:p>
          <a:p>
            <a:r>
              <a:rPr lang="en-US" dirty="0"/>
              <a:t>HB671 Comprehensive School &amp; Community Treatment (CSCT) </a:t>
            </a:r>
          </a:p>
        </p:txBody>
      </p:sp>
    </p:spTree>
    <p:extLst>
      <p:ext uri="{BB962C8B-B14F-4D97-AF65-F5344CB8AC3E}">
        <p14:creationId xmlns:p14="http://schemas.microsoft.com/office/powerpoint/2010/main" val="14154033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5EF92-0CA9-49F5-8978-7222A976A35E}"/>
              </a:ext>
            </a:extLst>
          </p:cNvPr>
          <p:cNvSpPr>
            <a:spLocks noGrp="1"/>
          </p:cNvSpPr>
          <p:nvPr>
            <p:ph type="title"/>
          </p:nvPr>
        </p:nvSpPr>
        <p:spPr/>
        <p:txBody>
          <a:bodyPr>
            <a:normAutofit/>
          </a:bodyPr>
          <a:lstStyle/>
          <a:p>
            <a:r>
              <a:rPr lang="en-US" sz="4000" b="1" dirty="0"/>
              <a:t>House Bill 192 </a:t>
            </a:r>
            <a:r>
              <a:rPr lang="en-US" sz="4000" dirty="0"/>
              <a:t>Revising laws related to school major maintenance funding</a:t>
            </a:r>
          </a:p>
        </p:txBody>
      </p:sp>
      <p:sp>
        <p:nvSpPr>
          <p:cNvPr id="3" name="Content Placeholder 2">
            <a:extLst>
              <a:ext uri="{FF2B5EF4-FFF2-40B4-BE49-F238E27FC236}">
                <a16:creationId xmlns:a16="http://schemas.microsoft.com/office/drawing/2014/main" id="{2E5EB6AE-78DA-44C8-A1C1-A91CA4FCFCF9}"/>
              </a:ext>
            </a:extLst>
          </p:cNvPr>
          <p:cNvSpPr>
            <a:spLocks noGrp="1"/>
          </p:cNvSpPr>
          <p:nvPr>
            <p:ph idx="1"/>
          </p:nvPr>
        </p:nvSpPr>
        <p:spPr>
          <a:xfrm>
            <a:off x="838200" y="1825625"/>
            <a:ext cx="10515600" cy="4813714"/>
          </a:xfrm>
        </p:spPr>
        <p:txBody>
          <a:bodyPr>
            <a:normAutofit/>
          </a:bodyPr>
          <a:lstStyle/>
          <a:p>
            <a:pPr marL="0" indent="0">
              <a:buNone/>
            </a:pPr>
            <a:r>
              <a:rPr lang="en-US" sz="3200" dirty="0"/>
              <a:t>Transfers for school safety and security 20-9-236, MCA</a:t>
            </a:r>
          </a:p>
          <a:p>
            <a:pPr>
              <a:lnSpc>
                <a:spcPct val="100000"/>
              </a:lnSpc>
              <a:spcBef>
                <a:spcPts val="0"/>
              </a:spcBef>
            </a:pPr>
            <a:r>
              <a:rPr lang="en-US" dirty="0"/>
              <a:t>Must have a current plan pursuant to 20-1-401, MCA</a:t>
            </a:r>
          </a:p>
          <a:p>
            <a:pPr lvl="1">
              <a:lnSpc>
                <a:spcPct val="100000"/>
              </a:lnSpc>
              <a:spcBef>
                <a:spcPts val="0"/>
              </a:spcBef>
            </a:pPr>
            <a:r>
              <a:rPr lang="en-US" dirty="0"/>
              <a:t>school safety plan, or</a:t>
            </a:r>
          </a:p>
          <a:p>
            <a:pPr lvl="1">
              <a:lnSpc>
                <a:spcPct val="100000"/>
              </a:lnSpc>
              <a:spcBef>
                <a:spcPts val="0"/>
              </a:spcBef>
            </a:pPr>
            <a:r>
              <a:rPr lang="en-US" dirty="0"/>
              <a:t>emergency operations plan</a:t>
            </a:r>
          </a:p>
          <a:p>
            <a:pPr>
              <a:lnSpc>
                <a:spcPct val="124000"/>
              </a:lnSpc>
              <a:spcBef>
                <a:spcPts val="0"/>
              </a:spcBef>
            </a:pPr>
            <a:r>
              <a:rPr lang="en-US" dirty="0"/>
              <a:t>Must certify your plan to OPI</a:t>
            </a:r>
          </a:p>
          <a:p>
            <a:pPr>
              <a:lnSpc>
                <a:spcPct val="124000"/>
              </a:lnSpc>
              <a:spcBef>
                <a:spcPts val="0"/>
              </a:spcBef>
            </a:pPr>
            <a:r>
              <a:rPr lang="en-US" dirty="0"/>
              <a:t>Other reminders:</a:t>
            </a:r>
          </a:p>
          <a:p>
            <a:pPr lvl="1">
              <a:lnSpc>
                <a:spcPct val="100000"/>
              </a:lnSpc>
              <a:spcBef>
                <a:spcPts val="0"/>
              </a:spcBef>
            </a:pPr>
            <a:r>
              <a:rPr lang="en-US" dirty="0"/>
              <a:t>Transfers allowed from any budgeted or non-budgeted fund (except Retirement and Debt Service)</a:t>
            </a:r>
          </a:p>
          <a:p>
            <a:pPr lvl="1">
              <a:lnSpc>
                <a:spcPct val="100000"/>
              </a:lnSpc>
              <a:spcBef>
                <a:spcPts val="0"/>
              </a:spcBef>
            </a:pPr>
            <a:r>
              <a:rPr lang="en-US" dirty="0"/>
              <a:t>Transfers from budgeted funds do not count against budget authority</a:t>
            </a:r>
          </a:p>
          <a:p>
            <a:pPr lvl="1">
              <a:lnSpc>
                <a:spcPct val="100000"/>
              </a:lnSpc>
              <a:spcBef>
                <a:spcPts val="0"/>
              </a:spcBef>
            </a:pPr>
            <a:r>
              <a:rPr lang="en-US" dirty="0"/>
              <a:t>No increase in permissive levies to replenish a transfer</a:t>
            </a:r>
          </a:p>
          <a:p>
            <a:pPr lvl="1">
              <a:lnSpc>
                <a:spcPct val="100000"/>
              </a:lnSpc>
              <a:spcBef>
                <a:spcPts val="0"/>
              </a:spcBef>
            </a:pPr>
            <a:r>
              <a:rPr lang="en-US" dirty="0"/>
              <a:t>Unspent funds must be transferred to originating fund after 2 fiscal years</a:t>
            </a:r>
          </a:p>
        </p:txBody>
      </p:sp>
    </p:spTree>
    <p:extLst>
      <p:ext uri="{BB962C8B-B14F-4D97-AF65-F5344CB8AC3E}">
        <p14:creationId xmlns:p14="http://schemas.microsoft.com/office/powerpoint/2010/main" val="39146449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C9FBD-2F53-4FD3-B8FB-C1B3F014B487}"/>
              </a:ext>
            </a:extLst>
          </p:cNvPr>
          <p:cNvSpPr>
            <a:spLocks noGrp="1"/>
          </p:cNvSpPr>
          <p:nvPr>
            <p:ph type="title"/>
          </p:nvPr>
        </p:nvSpPr>
        <p:spPr/>
        <p:txBody>
          <a:bodyPr>
            <a:normAutofit/>
          </a:bodyPr>
          <a:lstStyle/>
          <a:p>
            <a:r>
              <a:rPr lang="en-US" sz="4000" b="1" dirty="0"/>
              <a:t>House Bill 192 </a:t>
            </a:r>
            <a:r>
              <a:rPr lang="en-US" sz="4000" dirty="0"/>
              <a:t>Revising laws related to school major maintenance funding</a:t>
            </a:r>
          </a:p>
        </p:txBody>
      </p:sp>
      <p:sp>
        <p:nvSpPr>
          <p:cNvPr id="3" name="Content Placeholder 2">
            <a:extLst>
              <a:ext uri="{FF2B5EF4-FFF2-40B4-BE49-F238E27FC236}">
                <a16:creationId xmlns:a16="http://schemas.microsoft.com/office/drawing/2014/main" id="{1B52265C-7F91-4CEA-A765-98CD3DB1954A}"/>
              </a:ext>
            </a:extLst>
          </p:cNvPr>
          <p:cNvSpPr>
            <a:spLocks noGrp="1"/>
          </p:cNvSpPr>
          <p:nvPr>
            <p:ph idx="1"/>
          </p:nvPr>
        </p:nvSpPr>
        <p:spPr>
          <a:xfrm>
            <a:off x="838200" y="1825625"/>
            <a:ext cx="10515600" cy="4813714"/>
          </a:xfrm>
        </p:spPr>
        <p:txBody>
          <a:bodyPr/>
          <a:lstStyle/>
          <a:p>
            <a:pPr marL="0" indent="0">
              <a:spcBef>
                <a:spcPts val="0"/>
              </a:spcBef>
              <a:spcAft>
                <a:spcPts val="600"/>
              </a:spcAft>
              <a:buNone/>
            </a:pPr>
            <a:r>
              <a:rPr lang="en-US" sz="3200" dirty="0"/>
              <a:t>School and student safety and security 20-9-236(1), MCA:</a:t>
            </a:r>
          </a:p>
          <a:p>
            <a:pPr>
              <a:spcBef>
                <a:spcPts val="0"/>
              </a:spcBef>
              <a:spcAft>
                <a:spcPts val="300"/>
              </a:spcAft>
            </a:pPr>
            <a:r>
              <a:rPr lang="en-US" dirty="0"/>
              <a:t>Planning for improvements to and maintenance of school and student safety</a:t>
            </a:r>
          </a:p>
          <a:p>
            <a:pPr lvl="1">
              <a:spcBef>
                <a:spcPts val="0"/>
              </a:spcBef>
              <a:spcAft>
                <a:spcPts val="300"/>
              </a:spcAft>
            </a:pPr>
            <a:r>
              <a:rPr lang="en-US" sz="2600" dirty="0"/>
              <a:t>Staffing for school resource officers, counselors</a:t>
            </a:r>
          </a:p>
          <a:p>
            <a:pPr lvl="1">
              <a:spcBef>
                <a:spcPts val="0"/>
              </a:spcBef>
              <a:spcAft>
                <a:spcPts val="300"/>
              </a:spcAft>
            </a:pPr>
            <a:r>
              <a:rPr lang="en-US" sz="2600" dirty="0"/>
              <a:t>Hiring architects, engineers, consultants</a:t>
            </a:r>
          </a:p>
          <a:p>
            <a:pPr>
              <a:spcBef>
                <a:spcPts val="0"/>
              </a:spcBef>
              <a:spcAft>
                <a:spcPts val="300"/>
              </a:spcAft>
            </a:pPr>
            <a:r>
              <a:rPr lang="en-US" dirty="0"/>
              <a:t>Programs:  active shooter training, threat assessments, restorative justice</a:t>
            </a:r>
          </a:p>
          <a:p>
            <a:pPr>
              <a:spcBef>
                <a:spcPts val="0"/>
              </a:spcBef>
              <a:spcAft>
                <a:spcPts val="300"/>
              </a:spcAft>
            </a:pPr>
            <a:r>
              <a:rPr lang="en-US" dirty="0"/>
              <a:t>Updating locking mechanisms at access points</a:t>
            </a:r>
          </a:p>
          <a:p>
            <a:pPr>
              <a:spcBef>
                <a:spcPts val="0"/>
              </a:spcBef>
              <a:spcAft>
                <a:spcPts val="300"/>
              </a:spcAft>
            </a:pPr>
            <a:r>
              <a:rPr lang="en-US" dirty="0"/>
              <a:t>Bullet-resistant windows/barriers</a:t>
            </a:r>
          </a:p>
          <a:p>
            <a:pPr>
              <a:spcBef>
                <a:spcPts val="0"/>
              </a:spcBef>
              <a:spcAft>
                <a:spcPts val="300"/>
              </a:spcAft>
            </a:pPr>
            <a:r>
              <a:rPr lang="en-US" dirty="0"/>
              <a:t>Emergency response systems</a:t>
            </a:r>
          </a:p>
          <a:p>
            <a:pPr marL="0" indent="0">
              <a:buNone/>
            </a:pPr>
            <a:endParaRPr lang="en-US" dirty="0"/>
          </a:p>
        </p:txBody>
      </p:sp>
    </p:spTree>
    <p:extLst>
      <p:ext uri="{BB962C8B-B14F-4D97-AF65-F5344CB8AC3E}">
        <p14:creationId xmlns:p14="http://schemas.microsoft.com/office/powerpoint/2010/main" val="15152084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p:txBody>
          <a:bodyPr>
            <a:normAutofit/>
          </a:bodyPr>
          <a:lstStyle/>
          <a:p>
            <a:r>
              <a:rPr lang="en-US" sz="4000" b="1" dirty="0"/>
              <a:t>HB233</a:t>
            </a:r>
            <a:r>
              <a:rPr lang="en-US" sz="4000" dirty="0"/>
              <a:t> Revise funding for students with disabilities</a:t>
            </a: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838200" y="1825624"/>
            <a:ext cx="10515600" cy="4775591"/>
          </a:xfrm>
        </p:spPr>
        <p:txBody>
          <a:bodyPr>
            <a:normAutofit fontScale="92500" lnSpcReduction="20000"/>
          </a:bodyPr>
          <a:lstStyle/>
          <a:p>
            <a:r>
              <a:rPr lang="en-US" sz="3000" dirty="0"/>
              <a:t>Clarifies definition of “pupil” in 20-1-101, MCA</a:t>
            </a:r>
          </a:p>
          <a:p>
            <a:pPr lvl="1"/>
            <a:r>
              <a:rPr lang="en-US" sz="2600" dirty="0"/>
              <a:t>an individual who is admitted by the board of trustees pursuant to 20-5-101, MCA</a:t>
            </a:r>
          </a:p>
          <a:p>
            <a:pPr lvl="1"/>
            <a:r>
              <a:rPr lang="en-US" sz="2600" dirty="0"/>
              <a:t>enrolled in a school established and maintained under the laws of the state at public expense</a:t>
            </a:r>
          </a:p>
          <a:p>
            <a:pPr lvl="1"/>
            <a:r>
              <a:rPr lang="en-US" sz="2600" dirty="0"/>
              <a:t>eligibility of pupils and calculations for ANB are governed by 20-9-311, MCA</a:t>
            </a:r>
          </a:p>
          <a:p>
            <a:r>
              <a:rPr lang="en-US" sz="3000" dirty="0"/>
              <a:t>A pupil over age 19 by September 10 is not eligible for ANB, </a:t>
            </a:r>
            <a:r>
              <a:rPr lang="en-US" sz="3000" b="1" i="1" dirty="0">
                <a:solidFill>
                  <a:srgbClr val="FF0000"/>
                </a:solidFill>
              </a:rPr>
              <a:t>except</a:t>
            </a:r>
          </a:p>
          <a:p>
            <a:pPr lvl="1"/>
            <a:r>
              <a:rPr lang="en-US" sz="2600" dirty="0"/>
              <a:t>Pupil with disabilities age 19 – 21 years receiving services under 20-7-411(4)(a) who has</a:t>
            </a:r>
          </a:p>
          <a:p>
            <a:pPr lvl="2"/>
            <a:r>
              <a:rPr lang="en-US" sz="2400" dirty="0"/>
              <a:t>Not graduated, </a:t>
            </a:r>
            <a:r>
              <a:rPr lang="en-US" sz="2400" b="1" i="1" dirty="0"/>
              <a:t>and</a:t>
            </a:r>
          </a:p>
          <a:p>
            <a:pPr lvl="2"/>
            <a:r>
              <a:rPr lang="en-US" sz="2400" dirty="0"/>
              <a:t>Eligible for special education services and likely to be eligible for adult services for individuals with developmental disabilities due to significance of the disability, </a:t>
            </a:r>
            <a:r>
              <a:rPr lang="en-US" sz="2400" b="1" i="1" dirty="0"/>
              <a:t>and</a:t>
            </a:r>
          </a:p>
          <a:p>
            <a:pPr lvl="2"/>
            <a:r>
              <a:rPr lang="en-US" sz="2400" dirty="0"/>
              <a:t>Student’s IEP has identified transitions goals that focus on preparation for living and working in the community following high school graduation since age 16 or the student’s disability  has increased in significance after age 16</a:t>
            </a:r>
          </a:p>
        </p:txBody>
      </p:sp>
      <p:sp>
        <p:nvSpPr>
          <p:cNvPr id="4" name="TextBox 3">
            <a:extLst>
              <a:ext uri="{FF2B5EF4-FFF2-40B4-BE49-F238E27FC236}">
                <a16:creationId xmlns:a16="http://schemas.microsoft.com/office/drawing/2014/main" id="{41DBA209-DB19-4C88-9DBF-CE4EE56AE4B1}"/>
              </a:ext>
            </a:extLst>
          </p:cNvPr>
          <p:cNvSpPr txBox="1"/>
          <p:nvPr/>
        </p:nvSpPr>
        <p:spPr>
          <a:xfrm>
            <a:off x="9382811" y="165070"/>
            <a:ext cx="2429691" cy="400110"/>
          </a:xfrm>
          <a:prstGeom prst="rect">
            <a:avLst/>
          </a:prstGeom>
          <a:solidFill>
            <a:schemeClr val="accent2">
              <a:lumMod val="40000"/>
              <a:lumOff val="60000"/>
            </a:schemeClr>
          </a:solidFill>
          <a:ln>
            <a:solidFill>
              <a:schemeClr val="accent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Effective July 1, 2021</a:t>
            </a:r>
          </a:p>
        </p:txBody>
      </p:sp>
    </p:spTree>
    <p:extLst>
      <p:ext uri="{BB962C8B-B14F-4D97-AF65-F5344CB8AC3E}">
        <p14:creationId xmlns:p14="http://schemas.microsoft.com/office/powerpoint/2010/main" val="30259208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p:txBody>
          <a:bodyPr>
            <a:normAutofit/>
          </a:bodyPr>
          <a:lstStyle/>
          <a:p>
            <a:r>
              <a:rPr lang="en-US" sz="4000" b="1" dirty="0"/>
              <a:t>HB246</a:t>
            </a:r>
            <a:r>
              <a:rPr lang="en-US" sz="4000" dirty="0"/>
              <a:t> Enhance local control and opportunities for pupils</a:t>
            </a: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838200" y="1825624"/>
            <a:ext cx="10515600" cy="4925905"/>
          </a:xfrm>
        </p:spPr>
        <p:txBody>
          <a:bodyPr>
            <a:normAutofit fontScale="70000" lnSpcReduction="20000"/>
          </a:bodyPr>
          <a:lstStyle/>
          <a:p>
            <a:pPr marL="0" indent="0">
              <a:spcAft>
                <a:spcPts val="300"/>
              </a:spcAft>
              <a:buNone/>
            </a:pPr>
            <a:r>
              <a:rPr lang="en-US" sz="4500" dirty="0"/>
              <a:t>20-1-101, MCA Definitions</a:t>
            </a:r>
          </a:p>
          <a:p>
            <a:r>
              <a:rPr lang="en-US" sz="3700" dirty="0"/>
              <a:t>(13) (a) "</a:t>
            </a:r>
            <a:r>
              <a:rPr lang="en-US" sz="3700" b="1" dirty="0"/>
              <a:t>Minimum aggregate hours</a:t>
            </a:r>
            <a:r>
              <a:rPr lang="en-US" sz="3700" dirty="0"/>
              <a:t>" means the minimum hours of pupil instruction that must be conducted during the school fiscal year in accordance with 20-1-301 and includes passing time between classes and, </a:t>
            </a:r>
            <a:r>
              <a:rPr lang="en-US" sz="3700" i="1" dirty="0">
                <a:solidFill>
                  <a:srgbClr val="FF0000"/>
                </a:solidFill>
              </a:rPr>
              <a:t>in an offsite instructional setting, includes time spent logging on and off an offsite learning platform</a:t>
            </a:r>
            <a:endParaRPr lang="en-US" sz="3700" dirty="0">
              <a:solidFill>
                <a:srgbClr val="FF0000"/>
              </a:solidFill>
            </a:endParaRPr>
          </a:p>
          <a:p>
            <a:r>
              <a:rPr lang="en-US" sz="3700" dirty="0"/>
              <a:t>(17) "</a:t>
            </a:r>
            <a:r>
              <a:rPr lang="en-US" sz="3700" b="1" dirty="0"/>
              <a:t>Pupil instruction</a:t>
            </a:r>
            <a:r>
              <a:rPr lang="en-US" sz="3700" dirty="0"/>
              <a:t>" means the conduct of organized </a:t>
            </a:r>
            <a:r>
              <a:rPr lang="en-US" sz="3700" i="1" dirty="0">
                <a:solidFill>
                  <a:srgbClr val="FF0000"/>
                </a:solidFill>
              </a:rPr>
              <a:t>learning opportunities for pupils enrolled in public schools while under the supervision of a teacher. The term includes any directed, distributive, collaborative, or work-based or other experiential learning activity provided, supervised, guided, facilitated, or coordinated under the supervision of a teacher that is conducted purposely to achieve content proficiency and facilitate the acquisition of knowledge, skills, and abilities by pupils enrolled in public schools, and to otherwise fulfill their full educational potential.</a:t>
            </a:r>
          </a:p>
        </p:txBody>
      </p:sp>
    </p:spTree>
    <p:extLst>
      <p:ext uri="{BB962C8B-B14F-4D97-AF65-F5344CB8AC3E}">
        <p14:creationId xmlns:p14="http://schemas.microsoft.com/office/powerpoint/2010/main" val="27633154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p:txBody>
          <a:bodyPr>
            <a:normAutofit/>
          </a:bodyPr>
          <a:lstStyle/>
          <a:p>
            <a:r>
              <a:rPr lang="en-US" sz="4000" b="1" dirty="0"/>
              <a:t>HB246</a:t>
            </a:r>
            <a:r>
              <a:rPr lang="en-US" sz="4000" dirty="0"/>
              <a:t> Enhance local control and opportunities for pupils</a:t>
            </a:r>
            <a:endParaRPr lang="en-US" sz="4000" b="1" dirty="0">
              <a:solidFill>
                <a:schemeClr val="accent1">
                  <a:lumMod val="75000"/>
                </a:schemeClr>
              </a:solidFill>
            </a:endParaRP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838200" y="1825625"/>
            <a:ext cx="10515600" cy="4863274"/>
          </a:xfrm>
        </p:spPr>
        <p:txBody>
          <a:bodyPr>
            <a:normAutofit fontScale="92500" lnSpcReduction="10000"/>
          </a:bodyPr>
          <a:lstStyle/>
          <a:p>
            <a:pPr marL="0" indent="0">
              <a:buNone/>
            </a:pPr>
            <a:r>
              <a:rPr lang="en-US" sz="3000" dirty="0"/>
              <a:t>20-1-101, MCA Definitions</a:t>
            </a:r>
          </a:p>
          <a:p>
            <a:r>
              <a:rPr lang="en-US" dirty="0"/>
              <a:t>(12) "</a:t>
            </a:r>
            <a:r>
              <a:rPr lang="en-US" b="1" dirty="0"/>
              <a:t>K-12 career and vocational/technical education</a:t>
            </a:r>
            <a:r>
              <a:rPr lang="en-US" dirty="0"/>
              <a:t>" means organized educational activities that have been approved by the office of public instruction and that:</a:t>
            </a:r>
          </a:p>
          <a:p>
            <a:pPr lvl="1"/>
            <a:r>
              <a:rPr lang="en-US" sz="2800" dirty="0"/>
              <a:t>(a) offer a sequence of courses that provide a pupil with the academic and technical knowledge and skills that the pupil needs to prepare for further education and for careers in the current or emerging employment sectors; and</a:t>
            </a:r>
          </a:p>
          <a:p>
            <a:pPr lvl="1"/>
            <a:r>
              <a:rPr lang="en-US" sz="2800" dirty="0"/>
              <a:t>(b) include competency-based applied learning </a:t>
            </a:r>
            <a:r>
              <a:rPr lang="en-US" sz="2800" i="1" dirty="0">
                <a:solidFill>
                  <a:srgbClr val="FF0000"/>
                </a:solidFill>
              </a:rPr>
              <a:t>through advanced opportunities, work-based learning partnerships, and other experiential learning opportunities that contribute </a:t>
            </a:r>
            <a:r>
              <a:rPr lang="en-US" sz="2800" dirty="0"/>
              <a:t>to the academic knowledge, higher-order reasoning and problem-solving skills, work attitudes, general employability skills, technical skills, and occupation-specific skills of the pupil.</a:t>
            </a:r>
            <a:endParaRPr lang="en-US" sz="2800" i="1" dirty="0">
              <a:solidFill>
                <a:srgbClr val="FF0000"/>
              </a:solidFill>
            </a:endParaRPr>
          </a:p>
        </p:txBody>
      </p:sp>
    </p:spTree>
    <p:extLst>
      <p:ext uri="{BB962C8B-B14F-4D97-AF65-F5344CB8AC3E}">
        <p14:creationId xmlns:p14="http://schemas.microsoft.com/office/powerpoint/2010/main" val="22216888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p:txBody>
          <a:bodyPr>
            <a:normAutofit/>
          </a:bodyPr>
          <a:lstStyle/>
          <a:p>
            <a:r>
              <a:rPr lang="en-US" sz="3600" b="1" dirty="0"/>
              <a:t>HB246</a:t>
            </a:r>
            <a:r>
              <a:rPr lang="en-US" sz="3600" dirty="0"/>
              <a:t> Enhance local control and opportunities for pupils</a:t>
            </a:r>
            <a:endParaRPr lang="en-US" sz="3600" b="1" dirty="0">
              <a:solidFill>
                <a:schemeClr val="accent1">
                  <a:lumMod val="75000"/>
                </a:schemeClr>
              </a:solidFill>
            </a:endParaRP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300625" y="1825625"/>
            <a:ext cx="11674257" cy="4925904"/>
          </a:xfrm>
        </p:spPr>
        <p:txBody>
          <a:bodyPr>
            <a:normAutofit fontScale="25000" lnSpcReduction="20000"/>
          </a:bodyPr>
          <a:lstStyle/>
          <a:p>
            <a:pPr marL="0" indent="0">
              <a:buNone/>
            </a:pPr>
            <a:r>
              <a:rPr lang="en-US" sz="11200" dirty="0"/>
              <a:t>20-3-324, MCA Powers and duties [trustees]</a:t>
            </a:r>
          </a:p>
          <a:p>
            <a:pPr marL="0" indent="0">
              <a:buNone/>
            </a:pPr>
            <a:r>
              <a:rPr lang="en-US" sz="9600" dirty="0"/>
              <a:t>(18) establish and maintain the </a:t>
            </a:r>
            <a:r>
              <a:rPr lang="en-US" sz="9600" i="1" dirty="0">
                <a:solidFill>
                  <a:srgbClr val="FF0000"/>
                </a:solidFill>
              </a:rPr>
              <a:t>educational program </a:t>
            </a:r>
            <a:r>
              <a:rPr lang="en-US" sz="9600" dirty="0"/>
              <a:t>of the schools of the district in accordance with the provisions of the instructional services, textbooks, K-12 career and vocational/technical education, and special education parts of this title. </a:t>
            </a:r>
            <a:r>
              <a:rPr lang="en-US" sz="9600" i="1" dirty="0">
                <a:solidFill>
                  <a:srgbClr val="FF0000"/>
                </a:solidFill>
              </a:rPr>
              <a:t>In undertaking its duties related to the district’s educational program, the board of trustees may</a:t>
            </a:r>
            <a:r>
              <a:rPr lang="en-US" sz="9600" dirty="0"/>
              <a:t>: </a:t>
            </a:r>
          </a:p>
          <a:p>
            <a:pPr marL="0" indent="0">
              <a:buNone/>
            </a:pPr>
            <a:r>
              <a:rPr lang="en-US" sz="9600" i="1" dirty="0">
                <a:solidFill>
                  <a:srgbClr val="FF0000"/>
                </a:solidFill>
              </a:rPr>
              <a:t>(a) waive any specific course requirement otherwise required for graduation based on individual student needs and performance levels, age, maturity, interest, and aspirations of the pupil, in consultation with the pupil’s parents or guardians; and</a:t>
            </a:r>
          </a:p>
          <a:p>
            <a:pPr marL="0" indent="0">
              <a:buNone/>
            </a:pPr>
            <a:r>
              <a:rPr lang="en-US" sz="9600" i="1" dirty="0">
                <a:solidFill>
                  <a:srgbClr val="FF0000"/>
                </a:solidFill>
              </a:rPr>
              <a:t>(b) provide credit for a course satisfactorily </a:t>
            </a:r>
            <a:r>
              <a:rPr lang="en-US" sz="9600" i="1" dirty="0">
                <a:solidFill>
                  <a:srgbClr val="FF0000"/>
                </a:solidFill>
                <a:highlight>
                  <a:srgbClr val="FFFF00"/>
                </a:highlight>
              </a:rPr>
              <a:t>completed in a period of time shorter or longer than normally required as set forth in 20-9-311(4)(d) </a:t>
            </a:r>
            <a:r>
              <a:rPr lang="en-US" sz="9600" i="1" dirty="0">
                <a:solidFill>
                  <a:srgbClr val="FF0000"/>
                </a:solidFill>
              </a:rPr>
              <a:t>or through content proficiency gained through alternative means. Examples of alternative means by which content proficiency may be achieved include but are not limited to correspondence, extension, and distance learning courses, adult education, summer school, work study, work-based learning partnerships, and other experiential learning opportunities, custom-designed courses, and challenges to current courses. Montana schools shall accept units of credit taken with the approval of the accredited Montana school in which the student was then enrolled and which appear on the student's official school transcript.</a:t>
            </a:r>
          </a:p>
        </p:txBody>
      </p:sp>
    </p:spTree>
    <p:extLst>
      <p:ext uri="{BB962C8B-B14F-4D97-AF65-F5344CB8AC3E}">
        <p14:creationId xmlns:p14="http://schemas.microsoft.com/office/powerpoint/2010/main" val="22713550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p:txBody>
          <a:bodyPr>
            <a:normAutofit/>
          </a:bodyPr>
          <a:lstStyle/>
          <a:p>
            <a:r>
              <a:rPr lang="en-US" sz="4000" b="1" dirty="0"/>
              <a:t>HB246</a:t>
            </a:r>
            <a:r>
              <a:rPr lang="en-US" sz="4000" dirty="0"/>
              <a:t> Enhance local control and opportunities for pupils</a:t>
            </a:r>
            <a:endParaRPr lang="en-US" sz="4000" b="1" dirty="0">
              <a:solidFill>
                <a:schemeClr val="accent1">
                  <a:lumMod val="75000"/>
                </a:schemeClr>
              </a:solidFill>
            </a:endParaRP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300625" y="1825624"/>
            <a:ext cx="11448789" cy="5032375"/>
          </a:xfrm>
        </p:spPr>
        <p:txBody>
          <a:bodyPr>
            <a:normAutofit fontScale="47500" lnSpcReduction="20000"/>
          </a:bodyPr>
          <a:lstStyle/>
          <a:p>
            <a:pPr marL="0" indent="0">
              <a:buNone/>
            </a:pPr>
            <a:r>
              <a:rPr lang="en-US" sz="5900" dirty="0"/>
              <a:t>20-7-1601, </a:t>
            </a:r>
            <a:r>
              <a:rPr lang="en-US" sz="5900" i="1" dirty="0">
                <a:solidFill>
                  <a:srgbClr val="FF0000"/>
                </a:solidFill>
              </a:rPr>
              <a:t>Forms of personalized </a:t>
            </a:r>
            <a:r>
              <a:rPr lang="en-US" sz="5900" dirty="0"/>
              <a:t>learning – legislative intent</a:t>
            </a:r>
          </a:p>
          <a:p>
            <a:pPr>
              <a:lnSpc>
                <a:spcPct val="134000"/>
              </a:lnSpc>
              <a:spcBef>
                <a:spcPts val="600"/>
              </a:spcBef>
            </a:pPr>
            <a:r>
              <a:rPr lang="en-US" sz="4600" dirty="0"/>
              <a:t>The legislature finds and declares pursuant to Article X, section 1, of the 1972 Montana constitution that </a:t>
            </a:r>
            <a:r>
              <a:rPr lang="en-US" sz="4600" i="1" dirty="0">
                <a:solidFill>
                  <a:srgbClr val="FF0000"/>
                </a:solidFill>
              </a:rPr>
              <a:t>forms of personalized learning authorized under Montana law, including but not limited to work-based learning pursuant to [section 8], proficiency under 20-9-311, determinations of course equivalency by an elected board of trustees under 20-3-324(18), offsite instruction under 20-7-118, and transformational learning</a:t>
            </a:r>
            <a:r>
              <a:rPr lang="en-US" sz="4600" dirty="0"/>
              <a:t>, are appropriate means of fulfilling the people's goal of developing the full educational potential of each person. The provision of and participation in </a:t>
            </a:r>
            <a:r>
              <a:rPr lang="en-US" sz="4600" i="1" dirty="0">
                <a:solidFill>
                  <a:srgbClr val="FF0000"/>
                </a:solidFill>
              </a:rPr>
              <a:t>forms of personalized </a:t>
            </a:r>
            <a:r>
              <a:rPr lang="en-US" sz="4600" dirty="0"/>
              <a:t>learning under this part and in compliance with accreditation standards of the board of public education are constitutionally compliant and protected. The legislature declares that any public or private regulation that discriminates against a district or pupil participating in </a:t>
            </a:r>
            <a:r>
              <a:rPr lang="en-US" sz="4600" i="1" dirty="0">
                <a:solidFill>
                  <a:srgbClr val="FF0000"/>
                </a:solidFill>
              </a:rPr>
              <a:t>forms of personalized learning referenced in this section </a:t>
            </a:r>
            <a:r>
              <a:rPr lang="en-US" sz="4600" dirty="0"/>
              <a:t>is inconsistent with constitutional goals and guarantees under Article X of the Montana constitution.</a:t>
            </a:r>
            <a:endParaRPr lang="en-US" sz="4600" i="1" dirty="0">
              <a:solidFill>
                <a:srgbClr val="FF0000"/>
              </a:solidFill>
            </a:endParaRPr>
          </a:p>
        </p:txBody>
      </p:sp>
    </p:spTree>
    <p:extLst>
      <p:ext uri="{BB962C8B-B14F-4D97-AF65-F5344CB8AC3E}">
        <p14:creationId xmlns:p14="http://schemas.microsoft.com/office/powerpoint/2010/main" val="2811528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p:txBody>
          <a:bodyPr>
            <a:normAutofit/>
          </a:bodyPr>
          <a:lstStyle/>
          <a:p>
            <a:r>
              <a:rPr lang="en-US" sz="4000" b="1" dirty="0"/>
              <a:t>HB246</a:t>
            </a:r>
            <a:r>
              <a:rPr lang="en-US" sz="4000" dirty="0"/>
              <a:t> Enhance local control and opportunities for pupils</a:t>
            </a:r>
            <a:endParaRPr lang="en-US" sz="4000" b="1" dirty="0">
              <a:solidFill>
                <a:schemeClr val="accent1">
                  <a:lumMod val="75000"/>
                </a:schemeClr>
              </a:solidFill>
            </a:endParaRP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838200" y="1825625"/>
            <a:ext cx="10515600" cy="4667250"/>
          </a:xfrm>
        </p:spPr>
        <p:txBody>
          <a:bodyPr>
            <a:normAutofit/>
          </a:bodyPr>
          <a:lstStyle/>
          <a:p>
            <a:pPr marL="0" indent="0">
              <a:buNone/>
            </a:pPr>
            <a:r>
              <a:rPr lang="en-US" dirty="0"/>
              <a:t>20-7-118, MCA The provision of educational services at an offsite instructional setting by a district is limited to pupils:</a:t>
            </a:r>
          </a:p>
          <a:p>
            <a:pPr marL="457200" lvl="1" indent="0">
              <a:spcBef>
                <a:spcPts val="600"/>
              </a:spcBef>
              <a:buNone/>
            </a:pPr>
            <a:r>
              <a:rPr lang="en-US" sz="2600" dirty="0"/>
              <a:t>(d) attending school in the nearest district offering offsite instruction that agrees to enroll the pupil when the pupil’s district of residence does not provide offsite instruction in an equivalent course in which the pupil is enrolled. </a:t>
            </a:r>
          </a:p>
          <a:p>
            <a:pPr lvl="1">
              <a:spcBef>
                <a:spcPts val="600"/>
              </a:spcBef>
            </a:pPr>
            <a:r>
              <a:rPr lang="en-US" sz="2600" dirty="0"/>
              <a:t>A course is not equivalent if the course does not provide the same level of advantage on successful completion, including but not limited to dual credit, advanced placement, and career certification.</a:t>
            </a:r>
          </a:p>
          <a:p>
            <a:pPr lvl="1">
              <a:spcBef>
                <a:spcPts val="600"/>
              </a:spcBef>
            </a:pPr>
            <a:r>
              <a:rPr lang="en-US" sz="2600" dirty="0"/>
              <a:t>Attendance in these cases is subject to approval of the trustees of the district providing the offsite instruction</a:t>
            </a:r>
          </a:p>
        </p:txBody>
      </p:sp>
    </p:spTree>
    <p:extLst>
      <p:ext uri="{BB962C8B-B14F-4D97-AF65-F5344CB8AC3E}">
        <p14:creationId xmlns:p14="http://schemas.microsoft.com/office/powerpoint/2010/main" val="9029470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27DF3F-6542-4BA9-89C0-A342527EB3CA}"/>
              </a:ext>
            </a:extLst>
          </p:cNvPr>
          <p:cNvSpPr>
            <a:spLocks noGrp="1"/>
          </p:cNvSpPr>
          <p:nvPr>
            <p:ph type="title"/>
          </p:nvPr>
        </p:nvSpPr>
        <p:spPr/>
        <p:txBody>
          <a:bodyPr>
            <a:normAutofit/>
          </a:bodyPr>
          <a:lstStyle/>
          <a:p>
            <a:r>
              <a:rPr lang="en-US" sz="4000" dirty="0"/>
              <a:t>HB279 Tax credit scholarship and innovative education programs</a:t>
            </a:r>
          </a:p>
        </p:txBody>
      </p:sp>
      <p:graphicFrame>
        <p:nvGraphicFramePr>
          <p:cNvPr id="5" name="Content Placeholder 4">
            <a:extLst>
              <a:ext uri="{FF2B5EF4-FFF2-40B4-BE49-F238E27FC236}">
                <a16:creationId xmlns:a16="http://schemas.microsoft.com/office/drawing/2014/main" id="{1846739E-FC1A-4771-B756-642FF17D04CD}"/>
              </a:ext>
            </a:extLst>
          </p:cNvPr>
          <p:cNvGraphicFramePr>
            <a:graphicFrameLocks noGrp="1"/>
          </p:cNvGraphicFramePr>
          <p:nvPr>
            <p:ph idx="1"/>
            <p:extLst>
              <p:ext uri="{D42A27DB-BD31-4B8C-83A1-F6EECF244321}">
                <p14:modId xmlns:p14="http://schemas.microsoft.com/office/powerpoint/2010/main" val="964800369"/>
              </p:ext>
            </p:extLst>
          </p:nvPr>
        </p:nvGraphicFramePr>
        <p:xfrm>
          <a:off x="327765" y="2053942"/>
          <a:ext cx="11536470" cy="4206240"/>
        </p:xfrm>
        <a:graphic>
          <a:graphicData uri="http://schemas.openxmlformats.org/drawingml/2006/table">
            <a:tbl>
              <a:tblPr firstRow="1" bandRow="1">
                <a:tableStyleId>{5C22544A-7EE6-4342-B048-85BDC9FD1C3A}</a:tableStyleId>
              </a:tblPr>
              <a:tblGrid>
                <a:gridCol w="4557386">
                  <a:extLst>
                    <a:ext uri="{9D8B030D-6E8A-4147-A177-3AD203B41FA5}">
                      <a16:colId xmlns:a16="http://schemas.microsoft.com/office/drawing/2014/main" val="3946947120"/>
                    </a:ext>
                  </a:extLst>
                </a:gridCol>
                <a:gridCol w="3231715">
                  <a:extLst>
                    <a:ext uri="{9D8B030D-6E8A-4147-A177-3AD203B41FA5}">
                      <a16:colId xmlns:a16="http://schemas.microsoft.com/office/drawing/2014/main" val="354715194"/>
                    </a:ext>
                  </a:extLst>
                </a:gridCol>
                <a:gridCol w="3747369">
                  <a:extLst>
                    <a:ext uri="{9D8B030D-6E8A-4147-A177-3AD203B41FA5}">
                      <a16:colId xmlns:a16="http://schemas.microsoft.com/office/drawing/2014/main" val="3706053086"/>
                    </a:ext>
                  </a:extLst>
                </a:gridCol>
              </a:tblGrid>
              <a:tr h="806370">
                <a:tc>
                  <a:txBody>
                    <a:bodyPr/>
                    <a:lstStyle/>
                    <a:p>
                      <a:r>
                        <a:rPr lang="en-US" sz="2800" dirty="0"/>
                        <a:t>State income tax credits for cash donations</a:t>
                      </a:r>
                    </a:p>
                  </a:txBody>
                  <a:tcPr/>
                </a:tc>
                <a:tc>
                  <a:txBody>
                    <a:bodyPr/>
                    <a:lstStyle/>
                    <a:p>
                      <a:pPr algn="r"/>
                      <a:r>
                        <a:rPr lang="en-US" sz="2800" dirty="0"/>
                        <a:t>Student Scholarship Organization – SSO </a:t>
                      </a:r>
                    </a:p>
                    <a:p>
                      <a:pPr algn="r"/>
                      <a:r>
                        <a:rPr lang="en-US" sz="2800" b="0" dirty="0"/>
                        <a:t>15-30-3102(9), MCA</a:t>
                      </a:r>
                    </a:p>
                  </a:txBody>
                  <a:tcPr/>
                </a:tc>
                <a:tc>
                  <a:txBody>
                    <a:bodyPr/>
                    <a:lstStyle/>
                    <a:p>
                      <a:pPr algn="r"/>
                      <a:r>
                        <a:rPr lang="en-US" sz="2800" dirty="0"/>
                        <a:t>Educational Innovative Programs - EIP</a:t>
                      </a:r>
                    </a:p>
                    <a:p>
                      <a:pPr algn="r"/>
                      <a:r>
                        <a:rPr lang="en-US" sz="2800" b="0" dirty="0"/>
                        <a:t>(public school districts)</a:t>
                      </a:r>
                    </a:p>
                  </a:txBody>
                  <a:tcPr/>
                </a:tc>
                <a:extLst>
                  <a:ext uri="{0D108BD9-81ED-4DB2-BD59-A6C34878D82A}">
                    <a16:rowId xmlns:a16="http://schemas.microsoft.com/office/drawing/2014/main" val="818090568"/>
                  </a:ext>
                </a:extLst>
              </a:tr>
              <a:tr h="806370">
                <a:tc>
                  <a:txBody>
                    <a:bodyPr/>
                    <a:lstStyle/>
                    <a:p>
                      <a:r>
                        <a:rPr lang="en-US" sz="2400" dirty="0"/>
                        <a:t>Maximum donation per taxpayer per year; </a:t>
                      </a:r>
                    </a:p>
                  </a:txBody>
                  <a:tcPr/>
                </a:tc>
                <a:tc>
                  <a:txBody>
                    <a:bodyPr/>
                    <a:lstStyle/>
                    <a:p>
                      <a:pPr algn="r"/>
                      <a:r>
                        <a:rPr lang="en-US" sz="2400" dirty="0"/>
                        <a:t>$200,000, but can’t exceed taxpayer’s tax liability</a:t>
                      </a:r>
                    </a:p>
                  </a:txBody>
                  <a:tcPr/>
                </a:tc>
                <a:tc>
                  <a:txBody>
                    <a:bodyPr/>
                    <a:lstStyle/>
                    <a:p>
                      <a:pPr algn="r"/>
                      <a:r>
                        <a:rPr lang="en-US" sz="2400" dirty="0"/>
                        <a:t>$200,000, but can’t exceed taxpayer’s tax liability</a:t>
                      </a:r>
                    </a:p>
                  </a:txBody>
                  <a:tcPr/>
                </a:tc>
                <a:extLst>
                  <a:ext uri="{0D108BD9-81ED-4DB2-BD59-A6C34878D82A}">
                    <a16:rowId xmlns:a16="http://schemas.microsoft.com/office/drawing/2014/main" val="2262930056"/>
                  </a:ext>
                </a:extLst>
              </a:tr>
              <a:tr h="806370">
                <a:tc>
                  <a:txBody>
                    <a:bodyPr/>
                    <a:lstStyle/>
                    <a:p>
                      <a:r>
                        <a:rPr lang="en-US" sz="2400" dirty="0"/>
                        <a:t>Maximum donations statewide – Tax Year 2022</a:t>
                      </a:r>
                    </a:p>
                  </a:txBody>
                  <a:tcPr/>
                </a:tc>
                <a:tc>
                  <a:txBody>
                    <a:bodyPr/>
                    <a:lstStyle/>
                    <a:p>
                      <a:pPr algn="r"/>
                      <a:r>
                        <a:rPr lang="en-US" sz="2400" dirty="0"/>
                        <a:t>$ 1,000,000</a:t>
                      </a:r>
                    </a:p>
                  </a:txBody>
                  <a:tcPr/>
                </a:tc>
                <a:tc>
                  <a:txBody>
                    <a:bodyPr/>
                    <a:lstStyle/>
                    <a:p>
                      <a:pPr algn="r"/>
                      <a:r>
                        <a:rPr lang="en-US" sz="2400" dirty="0"/>
                        <a:t>$1,000,000</a:t>
                      </a:r>
                    </a:p>
                  </a:txBody>
                  <a:tcPr/>
                </a:tc>
                <a:extLst>
                  <a:ext uri="{0D108BD9-81ED-4DB2-BD59-A6C34878D82A}">
                    <a16:rowId xmlns:a16="http://schemas.microsoft.com/office/drawing/2014/main" val="942243292"/>
                  </a:ext>
                </a:extLst>
              </a:tr>
              <a:tr h="806370">
                <a:tc>
                  <a:txBody>
                    <a:bodyPr/>
                    <a:lstStyle/>
                    <a:p>
                      <a:r>
                        <a:rPr lang="en-US" sz="2400" dirty="0"/>
                        <a:t>Maximum donations statewide – Tax Year 2023</a:t>
                      </a:r>
                    </a:p>
                  </a:txBody>
                  <a:tcPr/>
                </a:tc>
                <a:tc>
                  <a:txBody>
                    <a:bodyPr/>
                    <a:lstStyle/>
                    <a:p>
                      <a:pPr algn="r"/>
                      <a:r>
                        <a:rPr lang="en-US" sz="2400" dirty="0"/>
                        <a:t>$2,000,000</a:t>
                      </a:r>
                    </a:p>
                  </a:txBody>
                  <a:tcPr/>
                </a:tc>
                <a:tc>
                  <a:txBody>
                    <a:bodyPr/>
                    <a:lstStyle/>
                    <a:p>
                      <a:pPr algn="r"/>
                      <a:r>
                        <a:rPr lang="en-US" sz="2400" dirty="0"/>
                        <a:t>$2,000,000</a:t>
                      </a:r>
                    </a:p>
                  </a:txBody>
                  <a:tcPr/>
                </a:tc>
                <a:extLst>
                  <a:ext uri="{0D108BD9-81ED-4DB2-BD59-A6C34878D82A}">
                    <a16:rowId xmlns:a16="http://schemas.microsoft.com/office/drawing/2014/main" val="2755955232"/>
                  </a:ext>
                </a:extLst>
              </a:tr>
            </a:tbl>
          </a:graphicData>
        </a:graphic>
      </p:graphicFrame>
    </p:spTree>
    <p:extLst>
      <p:ext uri="{BB962C8B-B14F-4D97-AF65-F5344CB8AC3E}">
        <p14:creationId xmlns:p14="http://schemas.microsoft.com/office/powerpoint/2010/main" val="1384018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27DF3F-6542-4BA9-89C0-A342527EB3CA}"/>
              </a:ext>
            </a:extLst>
          </p:cNvPr>
          <p:cNvSpPr>
            <a:spLocks noGrp="1"/>
          </p:cNvSpPr>
          <p:nvPr>
            <p:ph type="title"/>
          </p:nvPr>
        </p:nvSpPr>
        <p:spPr/>
        <p:txBody>
          <a:bodyPr>
            <a:normAutofit/>
          </a:bodyPr>
          <a:lstStyle/>
          <a:p>
            <a:r>
              <a:rPr lang="en-US" sz="4000" dirty="0"/>
              <a:t>HB279 Tax credit scholarship and innovative education programs</a:t>
            </a:r>
          </a:p>
        </p:txBody>
      </p:sp>
      <p:sp>
        <p:nvSpPr>
          <p:cNvPr id="3" name="Content Placeholder 2">
            <a:extLst>
              <a:ext uri="{FF2B5EF4-FFF2-40B4-BE49-F238E27FC236}">
                <a16:creationId xmlns:a16="http://schemas.microsoft.com/office/drawing/2014/main" id="{57DE087E-798A-4540-96E4-29F3D9BB0F08}"/>
              </a:ext>
            </a:extLst>
          </p:cNvPr>
          <p:cNvSpPr>
            <a:spLocks noGrp="1"/>
          </p:cNvSpPr>
          <p:nvPr>
            <p:ph idx="1"/>
          </p:nvPr>
        </p:nvSpPr>
        <p:spPr>
          <a:xfrm>
            <a:off x="838200" y="1825625"/>
            <a:ext cx="10515600" cy="4850748"/>
          </a:xfrm>
        </p:spPr>
        <p:txBody>
          <a:bodyPr>
            <a:normAutofit/>
          </a:bodyPr>
          <a:lstStyle/>
          <a:p>
            <a:pPr marL="0" indent="0">
              <a:buNone/>
            </a:pPr>
            <a:r>
              <a:rPr lang="en-US" sz="3200" dirty="0"/>
              <a:t>Educational Innovative Programs</a:t>
            </a:r>
          </a:p>
          <a:p>
            <a:r>
              <a:rPr lang="en-US" dirty="0"/>
              <a:t>Donations made to a school district</a:t>
            </a:r>
          </a:p>
          <a:p>
            <a:r>
              <a:rPr lang="en-US" dirty="0"/>
              <a:t>Seek preapproval from Department of Revenue (DOR)</a:t>
            </a:r>
          </a:p>
          <a:p>
            <a:pPr lvl="1"/>
            <a:r>
              <a:rPr lang="en-US" sz="2600" dirty="0"/>
              <a:t>Is the amount of tax credit sought by the taxpayer available under the aggregate limit?</a:t>
            </a:r>
          </a:p>
          <a:p>
            <a:pPr lvl="1"/>
            <a:r>
              <a:rPr lang="en-US" sz="2600" dirty="0"/>
              <a:t>Once approved, issue a receipt to taxpayer</a:t>
            </a:r>
          </a:p>
          <a:p>
            <a:pPr lvl="2"/>
            <a:r>
              <a:rPr lang="en-US" sz="2400" dirty="0"/>
              <a:t>Use form prescribed by DOR</a:t>
            </a:r>
          </a:p>
          <a:p>
            <a:pPr lvl="2"/>
            <a:r>
              <a:rPr lang="en-US" sz="2400" dirty="0"/>
              <a:t>Value of donation received</a:t>
            </a:r>
          </a:p>
          <a:p>
            <a:pPr lvl="2"/>
            <a:r>
              <a:rPr lang="en-US" sz="2400" dirty="0"/>
              <a:t>Preapproval of the tax credit</a:t>
            </a:r>
          </a:p>
          <a:p>
            <a:pPr lvl="2"/>
            <a:r>
              <a:rPr lang="en-US" sz="2400" dirty="0"/>
              <a:t>Taxpayer provides copy when claiming tax credit</a:t>
            </a:r>
          </a:p>
          <a:p>
            <a:r>
              <a:rPr lang="en-US" dirty="0"/>
              <a:t>Deposit in Miscellaneous Programs Fund</a:t>
            </a:r>
          </a:p>
          <a:p>
            <a:endParaRPr lang="en-US" dirty="0"/>
          </a:p>
        </p:txBody>
      </p:sp>
      <p:sp>
        <p:nvSpPr>
          <p:cNvPr id="4" name="TextBox 3">
            <a:extLst>
              <a:ext uri="{FF2B5EF4-FFF2-40B4-BE49-F238E27FC236}">
                <a16:creationId xmlns:a16="http://schemas.microsoft.com/office/drawing/2014/main" id="{35363F71-F3F9-4FD4-98D3-08D09CB745CF}"/>
              </a:ext>
            </a:extLst>
          </p:cNvPr>
          <p:cNvSpPr txBox="1"/>
          <p:nvPr/>
        </p:nvSpPr>
        <p:spPr>
          <a:xfrm>
            <a:off x="8555064" y="4250999"/>
            <a:ext cx="2129637" cy="1200329"/>
          </a:xfrm>
          <a:prstGeom prst="rect">
            <a:avLst/>
          </a:prstGeom>
          <a:noFill/>
          <a:ln w="28575">
            <a:solidFill>
              <a:srgbClr val="00B050"/>
            </a:solidFill>
          </a:ln>
        </p:spPr>
        <p:txBody>
          <a:bodyPr wrap="square" rtlCol="0">
            <a:spAutoFit/>
          </a:bodyPr>
          <a:lstStyle/>
          <a:p>
            <a:r>
              <a:rPr lang="en-US" sz="2400" b="1" dirty="0">
                <a:solidFill>
                  <a:srgbClr val="00B050"/>
                </a:solidFill>
              </a:rPr>
              <a:t>DOR Contact: </a:t>
            </a:r>
          </a:p>
          <a:p>
            <a:r>
              <a:rPr lang="en-US" sz="2400" dirty="0"/>
              <a:t>Robert Finstad </a:t>
            </a:r>
          </a:p>
          <a:p>
            <a:r>
              <a:rPr lang="en-US" sz="2400" dirty="0"/>
              <a:t>406-444-6455</a:t>
            </a:r>
          </a:p>
        </p:txBody>
      </p:sp>
    </p:spTree>
    <p:extLst>
      <p:ext uri="{BB962C8B-B14F-4D97-AF65-F5344CB8AC3E}">
        <p14:creationId xmlns:p14="http://schemas.microsoft.com/office/powerpoint/2010/main" val="3996213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C1BD1-794D-4130-8C72-E0875C81D980}"/>
              </a:ext>
            </a:extLst>
          </p:cNvPr>
          <p:cNvSpPr>
            <a:spLocks noGrp="1"/>
          </p:cNvSpPr>
          <p:nvPr>
            <p:ph type="title"/>
          </p:nvPr>
        </p:nvSpPr>
        <p:spPr/>
        <p:txBody>
          <a:bodyPr>
            <a:normAutofit/>
          </a:bodyPr>
          <a:lstStyle/>
          <a:p>
            <a:r>
              <a:rPr lang="en-US" sz="4000" b="1" dirty="0">
                <a:latin typeface="Calibri Light" panose="020F0302020204030204" pitchFamily="34" charset="0"/>
                <a:ea typeface="Tahoma" panose="020B0604030504040204" pitchFamily="34" charset="0"/>
                <a:cs typeface="Calibri Light" panose="020F0302020204030204" pitchFamily="34" charset="0"/>
              </a:rPr>
              <a:t>House Bill 143 </a:t>
            </a:r>
            <a:r>
              <a:rPr lang="en-US" sz="4000" dirty="0">
                <a:latin typeface="Calibri Light" panose="020F0302020204030204" pitchFamily="34" charset="0"/>
                <a:ea typeface="Tahoma" panose="020B0604030504040204" pitchFamily="34" charset="0"/>
                <a:cs typeface="Calibri Light" panose="020F0302020204030204" pitchFamily="34" charset="0"/>
              </a:rPr>
              <a:t>- Provide incentives for increasing starting teacher pay</a:t>
            </a:r>
            <a:endParaRPr lang="en-US" sz="4000" dirty="0"/>
          </a:p>
        </p:txBody>
      </p:sp>
      <p:sp>
        <p:nvSpPr>
          <p:cNvPr id="3" name="Content Placeholder 2">
            <a:extLst>
              <a:ext uri="{FF2B5EF4-FFF2-40B4-BE49-F238E27FC236}">
                <a16:creationId xmlns:a16="http://schemas.microsoft.com/office/drawing/2014/main" id="{1B862890-47DD-415E-82D8-3BF44511DAA1}"/>
              </a:ext>
            </a:extLst>
          </p:cNvPr>
          <p:cNvSpPr>
            <a:spLocks noGrp="1"/>
          </p:cNvSpPr>
          <p:nvPr>
            <p:ph idx="1"/>
          </p:nvPr>
        </p:nvSpPr>
        <p:spPr/>
        <p:txBody>
          <a:bodyPr>
            <a:normAutofit/>
          </a:bodyPr>
          <a:lstStyle/>
          <a:p>
            <a:pPr marL="0" indent="0" algn="ctr">
              <a:spcAft>
                <a:spcPts val="600"/>
              </a:spcAft>
              <a:buNone/>
            </a:pPr>
            <a:r>
              <a:rPr lang="en-US" sz="3200" b="1" dirty="0"/>
              <a:t>TERMINOLOGY</a:t>
            </a:r>
          </a:p>
          <a:p>
            <a:pPr marL="0" indent="0" algn="ctr">
              <a:buNone/>
            </a:pPr>
            <a:r>
              <a:rPr lang="en-US" sz="2600" dirty="0"/>
              <a:t>(Note: do not include bonuses, stipends or extended duty contracts)</a:t>
            </a:r>
          </a:p>
          <a:p>
            <a:r>
              <a:rPr lang="en-US" b="1" dirty="0">
                <a:solidFill>
                  <a:srgbClr val="00B050"/>
                </a:solidFill>
              </a:rPr>
              <a:t>Teacher Base Pay </a:t>
            </a:r>
            <a:r>
              <a:rPr lang="en-US" dirty="0"/>
              <a:t>- the lowest salary for a beginning teacher incorporated in the district’s CBA</a:t>
            </a:r>
          </a:p>
          <a:p>
            <a:r>
              <a:rPr lang="en-US" b="1" dirty="0">
                <a:solidFill>
                  <a:srgbClr val="00B050"/>
                </a:solidFill>
              </a:rPr>
              <a:t>First class school district</a:t>
            </a:r>
            <a:r>
              <a:rPr lang="en-US" b="1" dirty="0"/>
              <a:t> </a:t>
            </a:r>
            <a:r>
              <a:rPr lang="en-US" dirty="0"/>
              <a:t>- district has a population of 6,500 or more</a:t>
            </a:r>
          </a:p>
          <a:p>
            <a:r>
              <a:rPr lang="en-US" b="1" dirty="0">
                <a:solidFill>
                  <a:srgbClr val="00B050"/>
                </a:solidFill>
              </a:rPr>
              <a:t>Teacher average pay</a:t>
            </a:r>
            <a:r>
              <a:rPr lang="en-US" dirty="0"/>
              <a:t> - </a:t>
            </a:r>
            <a:endParaRPr lang="en-US" b="1" dirty="0"/>
          </a:p>
          <a:p>
            <a:pPr marL="2286000" lvl="5" indent="0">
              <a:buNone/>
            </a:pPr>
            <a:r>
              <a:rPr lang="en-US" sz="2800" u="sng" dirty="0"/>
              <a:t>Total compensation paid all teachers</a:t>
            </a:r>
          </a:p>
          <a:p>
            <a:pPr marL="2286000" lvl="5" indent="0">
              <a:spcBef>
                <a:spcPts val="0"/>
              </a:spcBef>
              <a:buNone/>
            </a:pPr>
            <a:r>
              <a:rPr lang="en-US" sz="2800" dirty="0"/>
              <a:t>Total full time equivalent of teachers</a:t>
            </a:r>
          </a:p>
        </p:txBody>
      </p:sp>
    </p:spTree>
    <p:extLst>
      <p:ext uri="{BB962C8B-B14F-4D97-AF65-F5344CB8AC3E}">
        <p14:creationId xmlns:p14="http://schemas.microsoft.com/office/powerpoint/2010/main" val="16941454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27DF3F-6542-4BA9-89C0-A342527EB3CA}"/>
              </a:ext>
            </a:extLst>
          </p:cNvPr>
          <p:cNvSpPr>
            <a:spLocks noGrp="1"/>
          </p:cNvSpPr>
          <p:nvPr>
            <p:ph type="title"/>
          </p:nvPr>
        </p:nvSpPr>
        <p:spPr/>
        <p:txBody>
          <a:bodyPr>
            <a:normAutofit/>
          </a:bodyPr>
          <a:lstStyle/>
          <a:p>
            <a:r>
              <a:rPr lang="en-US" sz="4000" dirty="0"/>
              <a:t>HB279 Tax credit scholarship and innovative education programs</a:t>
            </a:r>
          </a:p>
        </p:txBody>
      </p:sp>
      <p:sp>
        <p:nvSpPr>
          <p:cNvPr id="3" name="Content Placeholder 2">
            <a:extLst>
              <a:ext uri="{FF2B5EF4-FFF2-40B4-BE49-F238E27FC236}">
                <a16:creationId xmlns:a16="http://schemas.microsoft.com/office/drawing/2014/main" id="{57DE087E-798A-4540-96E4-29F3D9BB0F08}"/>
              </a:ext>
            </a:extLst>
          </p:cNvPr>
          <p:cNvSpPr>
            <a:spLocks noGrp="1"/>
          </p:cNvSpPr>
          <p:nvPr>
            <p:ph idx="1"/>
          </p:nvPr>
        </p:nvSpPr>
        <p:spPr>
          <a:xfrm>
            <a:off x="838200" y="1825625"/>
            <a:ext cx="10515600" cy="4218714"/>
          </a:xfrm>
        </p:spPr>
        <p:txBody>
          <a:bodyPr>
            <a:normAutofit/>
          </a:bodyPr>
          <a:lstStyle/>
          <a:p>
            <a:pPr marL="0" indent="0">
              <a:buNone/>
            </a:pPr>
            <a:r>
              <a:rPr lang="en-US" sz="3200" dirty="0"/>
              <a:t>Use for “</a:t>
            </a:r>
            <a:r>
              <a:rPr lang="en-US" sz="3200" i="1" dirty="0"/>
              <a:t>innovative educational program</a:t>
            </a:r>
            <a:r>
              <a:rPr lang="en-US" sz="3200" dirty="0"/>
              <a:t>”</a:t>
            </a:r>
          </a:p>
          <a:p>
            <a:pPr lvl="1"/>
            <a:r>
              <a:rPr lang="en-US" sz="2800" dirty="0"/>
              <a:t>Transformational learning 20-7-1602, MCA</a:t>
            </a:r>
          </a:p>
          <a:p>
            <a:pPr lvl="1"/>
            <a:r>
              <a:rPr lang="en-US" sz="2800" dirty="0"/>
              <a:t>Advanced opportunity 20-7-1503</a:t>
            </a:r>
          </a:p>
          <a:p>
            <a:pPr lvl="1"/>
            <a:r>
              <a:rPr lang="en-US" sz="2800" dirty="0"/>
              <a:t>Any program, service instructional methodology or adaptive equipment used to expand opportunity for a child with a disability 20-7-401, MCA</a:t>
            </a:r>
          </a:p>
          <a:p>
            <a:pPr lvl="1"/>
            <a:r>
              <a:rPr lang="en-US" sz="2800" dirty="0"/>
              <a:t>Any courses provided through work-based learning partnerships or for postsecondary credit or career certification</a:t>
            </a:r>
          </a:p>
          <a:p>
            <a:pPr lvl="1"/>
            <a:r>
              <a:rPr lang="en-US" sz="2800" dirty="0"/>
              <a:t>Technology enhancements, such as in 20-9-533, MCA</a:t>
            </a:r>
          </a:p>
        </p:txBody>
      </p:sp>
    </p:spTree>
    <p:extLst>
      <p:ext uri="{BB962C8B-B14F-4D97-AF65-F5344CB8AC3E}">
        <p14:creationId xmlns:p14="http://schemas.microsoft.com/office/powerpoint/2010/main" val="33124684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7D25C-37C7-4CDF-B9FC-5C76AE25F974}"/>
              </a:ext>
            </a:extLst>
          </p:cNvPr>
          <p:cNvSpPr>
            <a:spLocks noGrp="1"/>
          </p:cNvSpPr>
          <p:nvPr>
            <p:ph type="title"/>
          </p:nvPr>
        </p:nvSpPr>
        <p:spPr/>
        <p:txBody>
          <a:bodyPr>
            <a:normAutofit/>
          </a:bodyPr>
          <a:lstStyle/>
          <a:p>
            <a:r>
              <a:rPr lang="en-US" sz="4000" b="1" dirty="0"/>
              <a:t>House Bill 630 </a:t>
            </a:r>
            <a:r>
              <a:rPr lang="en-US" sz="4000" dirty="0"/>
              <a:t>Appropriate CARES-II funds</a:t>
            </a:r>
          </a:p>
        </p:txBody>
      </p:sp>
      <p:sp>
        <p:nvSpPr>
          <p:cNvPr id="3" name="Content Placeholder 2">
            <a:extLst>
              <a:ext uri="{FF2B5EF4-FFF2-40B4-BE49-F238E27FC236}">
                <a16:creationId xmlns:a16="http://schemas.microsoft.com/office/drawing/2014/main" id="{C5916405-2D22-4BFD-A18B-53134A1BCCB6}"/>
              </a:ext>
            </a:extLst>
          </p:cNvPr>
          <p:cNvSpPr>
            <a:spLocks noGrp="1"/>
          </p:cNvSpPr>
          <p:nvPr>
            <p:ph idx="1"/>
          </p:nvPr>
        </p:nvSpPr>
        <p:spPr/>
        <p:txBody>
          <a:bodyPr>
            <a:normAutofit/>
          </a:bodyPr>
          <a:lstStyle/>
          <a:p>
            <a:pPr marL="0" indent="0">
              <a:lnSpc>
                <a:spcPct val="100000"/>
              </a:lnSpc>
              <a:spcBef>
                <a:spcPts val="600"/>
              </a:spcBef>
              <a:spcAft>
                <a:spcPts val="600"/>
              </a:spcAft>
              <a:buNone/>
            </a:pPr>
            <a:r>
              <a:rPr lang="en-US" sz="3200" dirty="0"/>
              <a:t>Provisions to address enrollment increases:</a:t>
            </a:r>
          </a:p>
          <a:p>
            <a:pPr marL="0" indent="0">
              <a:spcBef>
                <a:spcPts val="300"/>
              </a:spcBef>
              <a:buNone/>
            </a:pPr>
            <a:r>
              <a:rPr lang="en-US" b="1" dirty="0"/>
              <a:t>20-9-166, MCA </a:t>
            </a:r>
            <a:r>
              <a:rPr lang="en-US" dirty="0"/>
              <a:t>State financial aid</a:t>
            </a:r>
          </a:p>
          <a:p>
            <a:pPr marL="0" indent="0">
              <a:spcBef>
                <a:spcPts val="300"/>
              </a:spcBef>
              <a:buNone/>
            </a:pPr>
            <a:r>
              <a:rPr lang="en-US" dirty="0"/>
              <a:t>for budget amendments</a:t>
            </a:r>
          </a:p>
          <a:p>
            <a:pPr marL="0" indent="0">
              <a:spcBef>
                <a:spcPts val="300"/>
              </a:spcBef>
              <a:buNone/>
            </a:pPr>
            <a:endParaRPr lang="en-US" dirty="0"/>
          </a:p>
          <a:p>
            <a:pPr marL="0" indent="0">
              <a:spcBef>
                <a:spcPts val="300"/>
              </a:spcBef>
              <a:buNone/>
            </a:pPr>
            <a:r>
              <a:rPr lang="en-US" b="1" dirty="0"/>
              <a:t>20-9-314, MCA</a:t>
            </a:r>
            <a:r>
              <a:rPr lang="en-US" dirty="0"/>
              <a:t> Procedures for</a:t>
            </a:r>
          </a:p>
          <a:p>
            <a:pPr marL="0" indent="0">
              <a:spcBef>
                <a:spcPts val="300"/>
              </a:spcBef>
              <a:buNone/>
            </a:pPr>
            <a:r>
              <a:rPr lang="en-US" dirty="0"/>
              <a:t>determining eligibility and amount</a:t>
            </a:r>
          </a:p>
          <a:p>
            <a:pPr marL="0" indent="0">
              <a:spcBef>
                <a:spcPts val="300"/>
              </a:spcBef>
              <a:buNone/>
            </a:pPr>
            <a:r>
              <a:rPr lang="en-US" dirty="0"/>
              <a:t>of increased ANB due to unusual</a:t>
            </a:r>
          </a:p>
          <a:p>
            <a:pPr marL="0" indent="0">
              <a:spcBef>
                <a:spcPts val="300"/>
              </a:spcBef>
              <a:buNone/>
            </a:pPr>
            <a:r>
              <a:rPr lang="en-US" dirty="0"/>
              <a:t>enrollment increase</a:t>
            </a:r>
          </a:p>
          <a:p>
            <a:pPr marL="457200" lvl="1" indent="0">
              <a:spcBef>
                <a:spcPts val="1200"/>
              </a:spcBef>
              <a:buNone/>
            </a:pPr>
            <a:r>
              <a:rPr lang="en-US" sz="2600" i="1" dirty="0">
                <a:solidFill>
                  <a:srgbClr val="FF0000"/>
                </a:solidFill>
              </a:rPr>
              <a:t>Unusual enrollment increases are suspended for </a:t>
            </a:r>
            <a:r>
              <a:rPr lang="en-US" sz="2600" b="1" i="1" dirty="0">
                <a:solidFill>
                  <a:srgbClr val="FF0000"/>
                </a:solidFill>
              </a:rPr>
              <a:t>FY2022</a:t>
            </a:r>
            <a:r>
              <a:rPr lang="en-US" sz="2600" i="1" dirty="0">
                <a:solidFill>
                  <a:srgbClr val="FF0000"/>
                </a:solidFill>
              </a:rPr>
              <a:t> &amp; </a:t>
            </a:r>
            <a:r>
              <a:rPr lang="en-US" sz="2600" b="1" i="1" dirty="0">
                <a:solidFill>
                  <a:srgbClr val="FF0000"/>
                </a:solidFill>
              </a:rPr>
              <a:t>FY2023</a:t>
            </a:r>
          </a:p>
        </p:txBody>
      </p:sp>
      <p:sp>
        <p:nvSpPr>
          <p:cNvPr id="6" name="TextBox 5">
            <a:extLst>
              <a:ext uri="{FF2B5EF4-FFF2-40B4-BE49-F238E27FC236}">
                <a16:creationId xmlns:a16="http://schemas.microsoft.com/office/drawing/2014/main" id="{5AFA76CC-4788-465D-864F-0F683BACE587}"/>
              </a:ext>
            </a:extLst>
          </p:cNvPr>
          <p:cNvSpPr txBox="1"/>
          <p:nvPr/>
        </p:nvSpPr>
        <p:spPr>
          <a:xfrm>
            <a:off x="11353800" y="6546573"/>
            <a:ext cx="385577" cy="135609"/>
          </a:xfrm>
          <a:prstGeom prst="rect">
            <a:avLst/>
          </a:prstGeom>
          <a:noFill/>
        </p:spPr>
        <p:txBody>
          <a:bodyPr wrap="square" rtlCol="0">
            <a:spAutoFit/>
          </a:bodyPr>
          <a:lstStyle/>
          <a:p>
            <a:endParaRPr lang="en-US" dirty="0"/>
          </a:p>
        </p:txBody>
      </p:sp>
      <p:pic>
        <p:nvPicPr>
          <p:cNvPr id="11" name="Picture 10">
            <a:extLst>
              <a:ext uri="{FF2B5EF4-FFF2-40B4-BE49-F238E27FC236}">
                <a16:creationId xmlns:a16="http://schemas.microsoft.com/office/drawing/2014/main" id="{8EB52379-08B2-4030-BADC-FFAE93B33A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39350" y="2354221"/>
            <a:ext cx="4310792" cy="3044497"/>
          </a:xfrm>
          <a:prstGeom prst="rect">
            <a:avLst/>
          </a:prstGeom>
        </p:spPr>
      </p:pic>
    </p:spTree>
    <p:extLst>
      <p:ext uri="{BB962C8B-B14F-4D97-AF65-F5344CB8AC3E}">
        <p14:creationId xmlns:p14="http://schemas.microsoft.com/office/powerpoint/2010/main" val="20383225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59829-33EC-4152-9C9C-580A82E2E16A}"/>
              </a:ext>
            </a:extLst>
          </p:cNvPr>
          <p:cNvSpPr>
            <a:spLocks noGrp="1"/>
          </p:cNvSpPr>
          <p:nvPr>
            <p:ph type="title"/>
          </p:nvPr>
        </p:nvSpPr>
        <p:spPr/>
        <p:txBody>
          <a:bodyPr>
            <a:normAutofit/>
          </a:bodyPr>
          <a:lstStyle/>
          <a:p>
            <a:r>
              <a:rPr lang="en-US" sz="4000" b="1" dirty="0"/>
              <a:t>House Bill 630 </a:t>
            </a:r>
            <a:r>
              <a:rPr lang="en-US" sz="4000" dirty="0"/>
              <a:t>Appropriate CARES-II funds</a:t>
            </a:r>
          </a:p>
        </p:txBody>
      </p:sp>
      <p:sp>
        <p:nvSpPr>
          <p:cNvPr id="4" name="Content Placeholder 3">
            <a:extLst>
              <a:ext uri="{FF2B5EF4-FFF2-40B4-BE49-F238E27FC236}">
                <a16:creationId xmlns:a16="http://schemas.microsoft.com/office/drawing/2014/main" id="{0B317A9F-5EC4-4B61-BC27-51AF3B71C527}"/>
              </a:ext>
            </a:extLst>
          </p:cNvPr>
          <p:cNvSpPr>
            <a:spLocks noGrp="1"/>
          </p:cNvSpPr>
          <p:nvPr>
            <p:ph idx="1"/>
          </p:nvPr>
        </p:nvSpPr>
        <p:spPr/>
        <p:txBody>
          <a:bodyPr/>
          <a:lstStyle/>
          <a:p>
            <a:pPr marL="0" indent="0">
              <a:spcBef>
                <a:spcPts val="300"/>
              </a:spcBef>
              <a:buNone/>
            </a:pPr>
            <a:r>
              <a:rPr lang="en-US" sz="3200" b="1" dirty="0"/>
              <a:t>20-9-166, MCA </a:t>
            </a:r>
            <a:r>
              <a:rPr lang="en-US" sz="3200" dirty="0"/>
              <a:t>Financial support for transportation budget amendments and covid-19-related enrollment increases</a:t>
            </a:r>
          </a:p>
          <a:p>
            <a:pPr marL="0" indent="0">
              <a:buNone/>
            </a:pPr>
            <a:r>
              <a:rPr lang="en-US" dirty="0"/>
              <a:t>Legislature declares:</a:t>
            </a:r>
          </a:p>
          <a:p>
            <a:pPr lvl="1"/>
            <a:r>
              <a:rPr lang="en-US" sz="2800" dirty="0"/>
              <a:t>the state is experiencing fiscal challenges in the 2023 biennium that are a direct result of the economic downturn resulting from COVID-19</a:t>
            </a:r>
          </a:p>
          <a:p>
            <a:pPr lvl="1"/>
            <a:r>
              <a:rPr lang="en-US" sz="2800" dirty="0"/>
              <a:t>school enrollment decreases and subsequent increases are related to the uncertainty created by COVID-19</a:t>
            </a:r>
          </a:p>
        </p:txBody>
      </p:sp>
    </p:spTree>
    <p:extLst>
      <p:ext uri="{BB962C8B-B14F-4D97-AF65-F5344CB8AC3E}">
        <p14:creationId xmlns:p14="http://schemas.microsoft.com/office/powerpoint/2010/main" val="39752009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59829-33EC-4152-9C9C-580A82E2E16A}"/>
              </a:ext>
            </a:extLst>
          </p:cNvPr>
          <p:cNvSpPr>
            <a:spLocks noGrp="1"/>
          </p:cNvSpPr>
          <p:nvPr>
            <p:ph type="title"/>
          </p:nvPr>
        </p:nvSpPr>
        <p:spPr/>
        <p:txBody>
          <a:bodyPr>
            <a:normAutofit/>
          </a:bodyPr>
          <a:lstStyle/>
          <a:p>
            <a:r>
              <a:rPr lang="en-US" sz="4000" b="1" dirty="0"/>
              <a:t>House Bill 630 </a:t>
            </a:r>
            <a:r>
              <a:rPr lang="en-US" sz="4000" dirty="0"/>
              <a:t>Appropriate CARES-II funds</a:t>
            </a:r>
          </a:p>
        </p:txBody>
      </p:sp>
      <p:sp>
        <p:nvSpPr>
          <p:cNvPr id="6" name="Callout: Down Arrow 5">
            <a:extLst>
              <a:ext uri="{FF2B5EF4-FFF2-40B4-BE49-F238E27FC236}">
                <a16:creationId xmlns:a16="http://schemas.microsoft.com/office/drawing/2014/main" id="{B5D18060-E366-43DB-9D39-A3E22FFBDE82}"/>
              </a:ext>
            </a:extLst>
          </p:cNvPr>
          <p:cNvSpPr/>
          <p:nvPr/>
        </p:nvSpPr>
        <p:spPr>
          <a:xfrm>
            <a:off x="992947" y="1690688"/>
            <a:ext cx="3216965" cy="4806173"/>
          </a:xfrm>
          <a:prstGeom prst="downArrowCallou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en-US" sz="2400" dirty="0">
                <a:solidFill>
                  <a:schemeClr val="tx1"/>
                </a:solidFill>
              </a:rPr>
              <a:t>Oct 20/Feb21 enrollment counts decreased</a:t>
            </a:r>
          </a:p>
          <a:p>
            <a:pPr marL="342900" indent="-342900">
              <a:buFont typeface="Arial" panose="020B0604020202020204" pitchFamily="34" charset="0"/>
              <a:buChar char="•"/>
            </a:pPr>
            <a:r>
              <a:rPr lang="en-US" sz="2400" dirty="0">
                <a:solidFill>
                  <a:schemeClr val="tx1"/>
                </a:solidFill>
              </a:rPr>
              <a:t>FY2022 Budget limits lower than FY2021</a:t>
            </a:r>
          </a:p>
          <a:p>
            <a:pPr marL="342900" indent="-342900">
              <a:buFont typeface="Arial" panose="020B0604020202020204" pitchFamily="34" charset="0"/>
              <a:buChar char="•"/>
            </a:pPr>
            <a:r>
              <a:rPr lang="en-US" sz="2400" dirty="0">
                <a:solidFill>
                  <a:schemeClr val="tx1"/>
                </a:solidFill>
              </a:rPr>
              <a:t>Consider levy election or make cuts</a:t>
            </a:r>
          </a:p>
        </p:txBody>
      </p:sp>
      <p:sp>
        <p:nvSpPr>
          <p:cNvPr id="8" name="Callout: Up Arrow 7">
            <a:extLst>
              <a:ext uri="{FF2B5EF4-FFF2-40B4-BE49-F238E27FC236}">
                <a16:creationId xmlns:a16="http://schemas.microsoft.com/office/drawing/2014/main" id="{77D764AC-0D9D-406A-B215-C63A06584118}"/>
              </a:ext>
            </a:extLst>
          </p:cNvPr>
          <p:cNvSpPr/>
          <p:nvPr/>
        </p:nvSpPr>
        <p:spPr>
          <a:xfrm>
            <a:off x="4481805" y="1686702"/>
            <a:ext cx="3216964" cy="4806173"/>
          </a:xfrm>
          <a:prstGeom prst="upArrowCallou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en-US" sz="2400" dirty="0">
                <a:solidFill>
                  <a:schemeClr val="tx1"/>
                </a:solidFill>
              </a:rPr>
              <a:t>Oct 2021: home school students return to district</a:t>
            </a:r>
          </a:p>
          <a:p>
            <a:pPr marL="342900" indent="-342900">
              <a:buFont typeface="Arial" panose="020B0604020202020204" pitchFamily="34" charset="0"/>
              <a:buChar char="•"/>
            </a:pPr>
            <a:r>
              <a:rPr lang="en-US" sz="2400" dirty="0">
                <a:solidFill>
                  <a:schemeClr val="tx1"/>
                </a:solidFill>
              </a:rPr>
              <a:t>FY2022 Adopted budget not enough</a:t>
            </a:r>
          </a:p>
          <a:p>
            <a:pPr marL="342900" indent="-342900">
              <a:buFont typeface="Arial" panose="020B0604020202020204" pitchFamily="34" charset="0"/>
              <a:buChar char="•"/>
            </a:pPr>
            <a:r>
              <a:rPr lang="en-US" sz="2400" dirty="0">
                <a:solidFill>
                  <a:schemeClr val="tx1"/>
                </a:solidFill>
              </a:rPr>
              <a:t>Consider budget amendment for enrollment increase</a:t>
            </a:r>
          </a:p>
        </p:txBody>
      </p:sp>
      <p:sp>
        <p:nvSpPr>
          <p:cNvPr id="24" name="Callout: Up Arrow 23">
            <a:extLst>
              <a:ext uri="{FF2B5EF4-FFF2-40B4-BE49-F238E27FC236}">
                <a16:creationId xmlns:a16="http://schemas.microsoft.com/office/drawing/2014/main" id="{6E493E86-2008-4D11-A4A6-426952D4638F}"/>
              </a:ext>
            </a:extLst>
          </p:cNvPr>
          <p:cNvSpPr/>
          <p:nvPr/>
        </p:nvSpPr>
        <p:spPr>
          <a:xfrm>
            <a:off x="7970662" y="1686702"/>
            <a:ext cx="3216964" cy="4806173"/>
          </a:xfrm>
          <a:prstGeom prst="upArrowCallou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en-US" sz="2400" dirty="0">
                <a:solidFill>
                  <a:schemeClr val="tx1"/>
                </a:solidFill>
              </a:rPr>
              <a:t>Oct 2022: more students return</a:t>
            </a:r>
          </a:p>
          <a:p>
            <a:pPr marL="342900" indent="-342900">
              <a:buFont typeface="Arial" panose="020B0604020202020204" pitchFamily="34" charset="0"/>
              <a:buChar char="•"/>
            </a:pPr>
            <a:r>
              <a:rPr lang="en-US" sz="2400" dirty="0">
                <a:solidFill>
                  <a:schemeClr val="tx1"/>
                </a:solidFill>
              </a:rPr>
              <a:t>FY2023 Adopted budget not enough</a:t>
            </a:r>
          </a:p>
          <a:p>
            <a:pPr marL="342900" indent="-342900">
              <a:buFont typeface="Arial" panose="020B0604020202020204" pitchFamily="34" charset="0"/>
              <a:buChar char="•"/>
            </a:pPr>
            <a:r>
              <a:rPr lang="en-US" sz="2400" dirty="0">
                <a:solidFill>
                  <a:schemeClr val="tx1"/>
                </a:solidFill>
              </a:rPr>
              <a:t>Consider budget amendment for enrollment increase</a:t>
            </a:r>
          </a:p>
        </p:txBody>
      </p:sp>
    </p:spTree>
    <p:extLst>
      <p:ext uri="{BB962C8B-B14F-4D97-AF65-F5344CB8AC3E}">
        <p14:creationId xmlns:p14="http://schemas.microsoft.com/office/powerpoint/2010/main" val="33825750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52F8A-743D-4E94-B06F-F9D95753A5D9}"/>
              </a:ext>
            </a:extLst>
          </p:cNvPr>
          <p:cNvSpPr>
            <a:spLocks noGrp="1"/>
          </p:cNvSpPr>
          <p:nvPr>
            <p:ph type="title"/>
          </p:nvPr>
        </p:nvSpPr>
        <p:spPr/>
        <p:txBody>
          <a:bodyPr>
            <a:normAutofit/>
          </a:bodyPr>
          <a:lstStyle/>
          <a:p>
            <a:r>
              <a:rPr lang="en-US" sz="4000" b="1" dirty="0"/>
              <a:t>House Bill 630 </a:t>
            </a:r>
            <a:r>
              <a:rPr lang="en-US" sz="4000" dirty="0"/>
              <a:t>Appropriate CARES-II funds</a:t>
            </a:r>
          </a:p>
        </p:txBody>
      </p:sp>
      <p:sp>
        <p:nvSpPr>
          <p:cNvPr id="3" name="Content Placeholder 2">
            <a:extLst>
              <a:ext uri="{FF2B5EF4-FFF2-40B4-BE49-F238E27FC236}">
                <a16:creationId xmlns:a16="http://schemas.microsoft.com/office/drawing/2014/main" id="{29BFFA33-0126-431D-97F1-5612D01B922E}"/>
              </a:ext>
            </a:extLst>
          </p:cNvPr>
          <p:cNvSpPr>
            <a:spLocks noGrp="1"/>
          </p:cNvSpPr>
          <p:nvPr>
            <p:ph idx="1"/>
          </p:nvPr>
        </p:nvSpPr>
        <p:spPr>
          <a:xfrm>
            <a:off x="838200" y="1825625"/>
            <a:ext cx="10515600" cy="4825696"/>
          </a:xfrm>
        </p:spPr>
        <p:txBody>
          <a:bodyPr>
            <a:normAutofit/>
          </a:bodyPr>
          <a:lstStyle/>
          <a:p>
            <a:pPr marL="0" indent="0">
              <a:buNone/>
            </a:pPr>
            <a:r>
              <a:rPr lang="en-US" sz="3200" dirty="0"/>
              <a:t>20-9-166 (2), MCA </a:t>
            </a:r>
          </a:p>
          <a:p>
            <a:pPr marL="0" indent="0">
              <a:buNone/>
            </a:pPr>
            <a:r>
              <a:rPr lang="en-US" dirty="0"/>
              <a:t>Districts with increases in actual enrollment qualify for </a:t>
            </a:r>
            <a:r>
              <a:rPr lang="en-US" b="1" i="1" dirty="0">
                <a:solidFill>
                  <a:srgbClr val="00B050"/>
                </a:solidFill>
              </a:rPr>
              <a:t>additional financial support</a:t>
            </a:r>
            <a:endParaRPr lang="en-US" dirty="0"/>
          </a:p>
          <a:p>
            <a:pPr lvl="1"/>
            <a:r>
              <a:rPr lang="en-US" sz="2800" dirty="0"/>
              <a:t>Measured using October enrollment counts</a:t>
            </a:r>
          </a:p>
          <a:p>
            <a:pPr lvl="2"/>
            <a:r>
              <a:rPr lang="en-US" sz="2600" dirty="0"/>
              <a:t>FY2022 budget: looks at Oct 21 actual enrollment</a:t>
            </a:r>
          </a:p>
          <a:p>
            <a:pPr lvl="2"/>
            <a:r>
              <a:rPr lang="en-US" sz="2600" dirty="0"/>
              <a:t>FY2023 budget: looks at Oct 22 actual enrollment</a:t>
            </a:r>
          </a:p>
          <a:p>
            <a:pPr lvl="1"/>
            <a:r>
              <a:rPr lang="en-US" sz="2800" dirty="0"/>
              <a:t>OPI will calculate the difference between</a:t>
            </a:r>
          </a:p>
          <a:p>
            <a:pPr lvl="2"/>
            <a:r>
              <a:rPr lang="en-US" sz="2600" dirty="0"/>
              <a:t>BASE budget using “budget limit ANB”</a:t>
            </a:r>
          </a:p>
          <a:p>
            <a:pPr lvl="2"/>
            <a:r>
              <a:rPr lang="en-US" sz="2600" dirty="0"/>
              <a:t>BASE budget using October actual enrollment count converted to ANB</a:t>
            </a:r>
          </a:p>
        </p:txBody>
      </p:sp>
    </p:spTree>
    <p:extLst>
      <p:ext uri="{BB962C8B-B14F-4D97-AF65-F5344CB8AC3E}">
        <p14:creationId xmlns:p14="http://schemas.microsoft.com/office/powerpoint/2010/main" val="37040004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2196" y="562736"/>
            <a:ext cx="9338603" cy="868362"/>
          </a:xfrm>
        </p:spPr>
        <p:txBody>
          <a:bodyPr>
            <a:normAutofit/>
          </a:bodyPr>
          <a:lstStyle/>
          <a:p>
            <a:r>
              <a:rPr lang="en-US" sz="4000" b="1" dirty="0"/>
              <a:t>House Bill 630 </a:t>
            </a:r>
            <a:r>
              <a:rPr lang="en-US" sz="4000" dirty="0"/>
              <a:t>Appropriate CARES-II funds</a:t>
            </a:r>
            <a:endParaRPr lang="en-US" sz="4000" dirty="0">
              <a:latin typeface="Tahoma" panose="020B0604030504040204" pitchFamily="34" charset="0"/>
              <a:ea typeface="Tahoma" panose="020B0604030504040204" pitchFamily="34" charset="0"/>
              <a:cs typeface="Tahoma" panose="020B0604030504040204" pitchFamily="34" charset="0"/>
            </a:endParaRPr>
          </a:p>
        </p:txBody>
      </p:sp>
      <p:sp>
        <p:nvSpPr>
          <p:cNvPr id="5" name="TextBox 4"/>
          <p:cNvSpPr txBox="1"/>
          <p:nvPr/>
        </p:nvSpPr>
        <p:spPr>
          <a:xfrm>
            <a:off x="1905000" y="1981201"/>
            <a:ext cx="2514600" cy="2277547"/>
          </a:xfrm>
          <a:prstGeom prst="rect">
            <a:avLst/>
          </a:prstGeom>
          <a:solidFill>
            <a:schemeClr val="accent6"/>
          </a:solidFill>
          <a:ln w="12700">
            <a:solidFill>
              <a:schemeClr val="tx1"/>
            </a:solidFill>
          </a:ln>
        </p:spPr>
        <p:txBody>
          <a:bodyPr wrap="square" rtlCol="0">
            <a:spAutoFit/>
          </a:bodyPr>
          <a:lstStyle/>
          <a:p>
            <a:pPr algn="ctr">
              <a:spcAft>
                <a:spcPts val="600"/>
              </a:spcAft>
            </a:pPr>
            <a:r>
              <a:rPr lang="en-US" sz="2400" dirty="0"/>
              <a:t>FALL ENROLLMENT</a:t>
            </a:r>
          </a:p>
          <a:p>
            <a:pPr algn="ctr">
              <a:spcAft>
                <a:spcPts val="600"/>
              </a:spcAft>
            </a:pPr>
            <a:r>
              <a:rPr lang="en-US" sz="2200" dirty="0"/>
              <a:t>(1</a:t>
            </a:r>
            <a:r>
              <a:rPr lang="en-US" sz="2200" baseline="30000" dirty="0"/>
              <a:t>ST</a:t>
            </a:r>
            <a:r>
              <a:rPr lang="en-US" sz="2200" dirty="0"/>
              <a:t> Monday in October)</a:t>
            </a:r>
          </a:p>
          <a:p>
            <a:pPr algn="ctr">
              <a:spcAft>
                <a:spcPts val="600"/>
              </a:spcAft>
            </a:pPr>
            <a:r>
              <a:rPr lang="en-US" sz="2000" dirty="0"/>
              <a:t>Part-time Students = ¼, ½, or ¾ </a:t>
            </a:r>
          </a:p>
        </p:txBody>
      </p:sp>
      <p:sp>
        <p:nvSpPr>
          <p:cNvPr id="6" name="TextBox 5"/>
          <p:cNvSpPr txBox="1"/>
          <p:nvPr/>
        </p:nvSpPr>
        <p:spPr>
          <a:xfrm>
            <a:off x="1905000" y="4267201"/>
            <a:ext cx="2514600" cy="2277547"/>
          </a:xfrm>
          <a:prstGeom prst="rect">
            <a:avLst/>
          </a:prstGeom>
          <a:solidFill>
            <a:schemeClr val="accent3">
              <a:lumMod val="60000"/>
              <a:lumOff val="40000"/>
            </a:schemeClr>
          </a:solidFill>
          <a:ln w="12700">
            <a:solidFill>
              <a:schemeClr val="tx1"/>
            </a:solidFill>
          </a:ln>
        </p:spPr>
        <p:txBody>
          <a:bodyPr wrap="square" rtlCol="0">
            <a:spAutoFit/>
          </a:bodyPr>
          <a:lstStyle/>
          <a:p>
            <a:pPr algn="ctr">
              <a:spcAft>
                <a:spcPts val="600"/>
              </a:spcAft>
            </a:pPr>
            <a:r>
              <a:rPr lang="en-US" sz="2400" dirty="0"/>
              <a:t>SPRING ENROLLMENT</a:t>
            </a:r>
          </a:p>
          <a:p>
            <a:pPr algn="ctr">
              <a:spcAft>
                <a:spcPts val="600"/>
              </a:spcAft>
            </a:pPr>
            <a:r>
              <a:rPr lang="en-US" sz="2200" dirty="0"/>
              <a:t>(1</a:t>
            </a:r>
            <a:r>
              <a:rPr lang="en-US" sz="2200" baseline="30000" dirty="0"/>
              <a:t>st</a:t>
            </a:r>
            <a:r>
              <a:rPr lang="en-US" sz="2200" dirty="0"/>
              <a:t> Monday in February)</a:t>
            </a:r>
          </a:p>
          <a:p>
            <a:pPr algn="ctr">
              <a:spcAft>
                <a:spcPts val="600"/>
              </a:spcAft>
            </a:pPr>
            <a:r>
              <a:rPr lang="en-US" sz="2000" dirty="0"/>
              <a:t>Part-time Students = ¼, ½, or ¾ </a:t>
            </a:r>
          </a:p>
        </p:txBody>
      </p:sp>
      <p:sp>
        <p:nvSpPr>
          <p:cNvPr id="11" name="TextBox 10"/>
          <p:cNvSpPr txBox="1"/>
          <p:nvPr/>
        </p:nvSpPr>
        <p:spPr>
          <a:xfrm>
            <a:off x="4419600" y="2824134"/>
            <a:ext cx="3695700" cy="2662267"/>
          </a:xfrm>
          <a:prstGeom prst="rect">
            <a:avLst/>
          </a:prstGeom>
          <a:noFill/>
          <a:ln>
            <a:noFill/>
          </a:ln>
        </p:spPr>
        <p:txBody>
          <a:bodyPr wrap="square" rtlCol="0">
            <a:spAutoFit/>
          </a:bodyPr>
          <a:lstStyle/>
          <a:p>
            <a:pPr algn="ctr"/>
            <a:r>
              <a:rPr lang="en-US" sz="2600" dirty="0"/>
              <a:t>Total of 2 counts</a:t>
            </a:r>
          </a:p>
          <a:p>
            <a:pPr algn="ctr">
              <a:spcAft>
                <a:spcPts val="1800"/>
              </a:spcAft>
            </a:pPr>
            <a:r>
              <a:rPr lang="en-US" sz="2600" dirty="0"/>
              <a:t>divided by 2</a:t>
            </a:r>
            <a:endParaRPr lang="en-US" sz="2600" b="1" dirty="0">
              <a:solidFill>
                <a:srgbClr val="FF0000"/>
              </a:solidFill>
            </a:endParaRPr>
          </a:p>
          <a:p>
            <a:pPr algn="ctr"/>
            <a:r>
              <a:rPr lang="en-US" sz="2600" dirty="0"/>
              <a:t> </a:t>
            </a:r>
            <a:r>
              <a:rPr lang="en-US" sz="2600" u="sng" dirty="0"/>
              <a:t>180 + PIR Days</a:t>
            </a:r>
            <a:r>
              <a:rPr lang="en-US" sz="2600" dirty="0">
                <a:solidFill>
                  <a:srgbClr val="FF0000"/>
                </a:solidFill>
              </a:rPr>
              <a:t>*</a:t>
            </a:r>
            <a:r>
              <a:rPr lang="en-US" sz="2600" u="sng" dirty="0"/>
              <a:t> </a:t>
            </a:r>
            <a:r>
              <a:rPr lang="en-US" sz="2600" dirty="0"/>
              <a:t> </a:t>
            </a:r>
          </a:p>
          <a:p>
            <a:pPr algn="ctr">
              <a:spcAft>
                <a:spcPts val="600"/>
              </a:spcAft>
            </a:pPr>
            <a:r>
              <a:rPr lang="en-US" sz="2600" dirty="0"/>
              <a:t>180</a:t>
            </a:r>
          </a:p>
          <a:p>
            <a:pPr algn="ctr"/>
            <a:r>
              <a:rPr lang="en-US" sz="2800" dirty="0"/>
              <a:t>= </a:t>
            </a:r>
            <a:r>
              <a:rPr lang="en-US" sz="2800" b="1" dirty="0"/>
              <a:t>ANB</a:t>
            </a:r>
          </a:p>
          <a:p>
            <a:pPr algn="ctr"/>
            <a:endParaRPr lang="en-US" sz="1000" b="1" dirty="0"/>
          </a:p>
        </p:txBody>
      </p:sp>
      <p:sp>
        <p:nvSpPr>
          <p:cNvPr id="13" name="TextBox 12"/>
          <p:cNvSpPr txBox="1"/>
          <p:nvPr/>
        </p:nvSpPr>
        <p:spPr>
          <a:xfrm>
            <a:off x="4495801" y="5631360"/>
            <a:ext cx="5715000" cy="769441"/>
          </a:xfrm>
          <a:prstGeom prst="rect">
            <a:avLst/>
          </a:prstGeom>
          <a:noFill/>
        </p:spPr>
        <p:txBody>
          <a:bodyPr wrap="square" rtlCol="0">
            <a:spAutoFit/>
          </a:bodyPr>
          <a:lstStyle/>
          <a:p>
            <a:r>
              <a:rPr lang="en-US" sz="2200" dirty="0">
                <a:solidFill>
                  <a:srgbClr val="FF0000"/>
                </a:solidFill>
              </a:rPr>
              <a:t>*</a:t>
            </a:r>
            <a:r>
              <a:rPr lang="en-US" sz="2200" dirty="0"/>
              <a:t>PIR Days are “pupil instruction related” days for teacher in-service training and recordkeeping</a:t>
            </a:r>
          </a:p>
        </p:txBody>
      </p:sp>
      <p:sp>
        <p:nvSpPr>
          <p:cNvPr id="14" name="TextBox 13"/>
          <p:cNvSpPr txBox="1"/>
          <p:nvPr/>
        </p:nvSpPr>
        <p:spPr>
          <a:xfrm>
            <a:off x="1905000" y="1407091"/>
            <a:ext cx="8305800" cy="523220"/>
          </a:xfrm>
          <a:prstGeom prst="rect">
            <a:avLst/>
          </a:prstGeom>
          <a:noFill/>
        </p:spPr>
        <p:txBody>
          <a:bodyPr wrap="square" rtlCol="0">
            <a:spAutoFit/>
          </a:bodyPr>
          <a:lstStyle/>
          <a:p>
            <a:pPr algn="ctr"/>
            <a:r>
              <a:rPr lang="en-US" sz="2800" b="1" dirty="0">
                <a:latin typeface="Tahoma" panose="020B0604030504040204" pitchFamily="34" charset="0"/>
                <a:ea typeface="Tahoma" panose="020B0604030504040204" pitchFamily="34" charset="0"/>
                <a:cs typeface="Tahoma" panose="020B0604030504040204" pitchFamily="34" charset="0"/>
              </a:rPr>
              <a:t>AVERAGE NUMBER BELONGING (ANB)</a:t>
            </a:r>
          </a:p>
        </p:txBody>
      </p:sp>
      <p:sp>
        <p:nvSpPr>
          <p:cNvPr id="3" name="TextBox 2"/>
          <p:cNvSpPr txBox="1"/>
          <p:nvPr/>
        </p:nvSpPr>
        <p:spPr>
          <a:xfrm>
            <a:off x="4876800" y="3886200"/>
            <a:ext cx="304800" cy="523220"/>
          </a:xfrm>
          <a:prstGeom prst="rect">
            <a:avLst/>
          </a:prstGeom>
          <a:noFill/>
        </p:spPr>
        <p:txBody>
          <a:bodyPr wrap="square" rtlCol="0">
            <a:spAutoFit/>
          </a:bodyPr>
          <a:lstStyle/>
          <a:p>
            <a:pPr algn="ctr"/>
            <a:r>
              <a:rPr lang="en-US" sz="2800" b="1" dirty="0"/>
              <a:t>X</a:t>
            </a:r>
          </a:p>
        </p:txBody>
      </p:sp>
      <p:cxnSp>
        <p:nvCxnSpPr>
          <p:cNvPr id="15" name="Straight Arrow Connector 14"/>
          <p:cNvCxnSpPr/>
          <p:nvPr/>
        </p:nvCxnSpPr>
        <p:spPr>
          <a:xfrm>
            <a:off x="4419601" y="2362200"/>
            <a:ext cx="584791" cy="685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cxnSpLocks/>
          </p:cNvCxnSpPr>
          <p:nvPr/>
        </p:nvCxnSpPr>
        <p:spPr>
          <a:xfrm flipV="1">
            <a:off x="4419600" y="3119975"/>
            <a:ext cx="584792" cy="204972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8115300" y="2133601"/>
            <a:ext cx="2095501" cy="3354765"/>
          </a:xfrm>
          <a:prstGeom prst="rect">
            <a:avLst/>
          </a:prstGeom>
          <a:noFill/>
          <a:ln>
            <a:solidFill>
              <a:schemeClr val="tx1"/>
            </a:solidFill>
          </a:ln>
        </p:spPr>
        <p:txBody>
          <a:bodyPr wrap="square" rtlCol="0">
            <a:spAutoFit/>
          </a:bodyPr>
          <a:lstStyle/>
          <a:p>
            <a:r>
              <a:rPr lang="en-US" sz="2000" dirty="0"/>
              <a:t>Example:</a:t>
            </a:r>
          </a:p>
          <a:p>
            <a:r>
              <a:rPr lang="en-US" sz="2000" dirty="0"/>
              <a:t>Oct count = 150</a:t>
            </a:r>
          </a:p>
          <a:p>
            <a:r>
              <a:rPr lang="en-US" sz="2000" dirty="0"/>
              <a:t>Feb count = 166</a:t>
            </a:r>
          </a:p>
          <a:p>
            <a:pPr algn="ctr"/>
            <a:endParaRPr lang="en-US" sz="1000" u="sng" dirty="0"/>
          </a:p>
          <a:p>
            <a:pPr algn="ctr"/>
            <a:r>
              <a:rPr lang="en-US" sz="2000" u="sng" dirty="0"/>
              <a:t>(150 + 166)</a:t>
            </a:r>
          </a:p>
          <a:p>
            <a:pPr algn="ctr"/>
            <a:r>
              <a:rPr lang="en-US" sz="2000" dirty="0"/>
              <a:t>  2</a:t>
            </a:r>
          </a:p>
          <a:p>
            <a:pPr algn="ctr"/>
            <a:r>
              <a:rPr lang="en-US" sz="2000" dirty="0"/>
              <a:t>= 158</a:t>
            </a:r>
          </a:p>
          <a:p>
            <a:endParaRPr lang="en-US" sz="1000" dirty="0"/>
          </a:p>
          <a:p>
            <a:pPr algn="ctr"/>
            <a:r>
              <a:rPr lang="en-US" u="sng" dirty="0"/>
              <a:t>187</a:t>
            </a:r>
          </a:p>
          <a:p>
            <a:pPr algn="ctr"/>
            <a:r>
              <a:rPr lang="en-US" dirty="0"/>
              <a:t>180</a:t>
            </a:r>
          </a:p>
          <a:p>
            <a:pPr algn="ctr"/>
            <a:endParaRPr lang="en-US" sz="1000" dirty="0"/>
          </a:p>
          <a:p>
            <a:pPr algn="ctr"/>
            <a:r>
              <a:rPr lang="en-US" sz="2400" b="1" dirty="0"/>
              <a:t>=  165 ANB</a:t>
            </a:r>
          </a:p>
        </p:txBody>
      </p:sp>
      <p:sp>
        <p:nvSpPr>
          <p:cNvPr id="31" name="TextBox 30"/>
          <p:cNvSpPr txBox="1"/>
          <p:nvPr/>
        </p:nvSpPr>
        <p:spPr>
          <a:xfrm>
            <a:off x="8572500" y="4383156"/>
            <a:ext cx="342900" cy="369332"/>
          </a:xfrm>
          <a:prstGeom prst="rect">
            <a:avLst/>
          </a:prstGeom>
          <a:noFill/>
        </p:spPr>
        <p:txBody>
          <a:bodyPr wrap="square" rtlCol="0">
            <a:spAutoFit/>
          </a:bodyPr>
          <a:lstStyle/>
          <a:p>
            <a:pPr algn="ctr"/>
            <a:r>
              <a:rPr lang="en-US" b="1" dirty="0"/>
              <a:t>X</a:t>
            </a:r>
          </a:p>
        </p:txBody>
      </p:sp>
      <p:sp>
        <p:nvSpPr>
          <p:cNvPr id="4" name="TextBox 3">
            <a:extLst>
              <a:ext uri="{FF2B5EF4-FFF2-40B4-BE49-F238E27FC236}">
                <a16:creationId xmlns:a16="http://schemas.microsoft.com/office/drawing/2014/main" id="{09770E7C-FB7B-440A-A2BF-0A604FF66FDC}"/>
              </a:ext>
            </a:extLst>
          </p:cNvPr>
          <p:cNvSpPr txBox="1"/>
          <p:nvPr/>
        </p:nvSpPr>
        <p:spPr>
          <a:xfrm>
            <a:off x="371061" y="2956654"/>
            <a:ext cx="1449496" cy="461665"/>
          </a:xfrm>
          <a:prstGeom prst="rect">
            <a:avLst/>
          </a:prstGeom>
          <a:noFill/>
        </p:spPr>
        <p:txBody>
          <a:bodyPr wrap="square" rtlCol="0">
            <a:spAutoFit/>
          </a:bodyPr>
          <a:lstStyle/>
          <a:p>
            <a:pPr algn="ctr"/>
            <a:r>
              <a:rPr lang="en-US" sz="2400" b="1" dirty="0"/>
              <a:t>Oct 2020</a:t>
            </a:r>
          </a:p>
        </p:txBody>
      </p:sp>
      <p:sp>
        <p:nvSpPr>
          <p:cNvPr id="16" name="TextBox 15">
            <a:extLst>
              <a:ext uri="{FF2B5EF4-FFF2-40B4-BE49-F238E27FC236}">
                <a16:creationId xmlns:a16="http://schemas.microsoft.com/office/drawing/2014/main" id="{F297E021-0D3E-40DD-92E2-C27AF3F0385B}"/>
              </a:ext>
            </a:extLst>
          </p:cNvPr>
          <p:cNvSpPr txBox="1"/>
          <p:nvPr/>
        </p:nvSpPr>
        <p:spPr>
          <a:xfrm>
            <a:off x="371061" y="5082013"/>
            <a:ext cx="1449496" cy="461665"/>
          </a:xfrm>
          <a:prstGeom prst="rect">
            <a:avLst/>
          </a:prstGeom>
          <a:noFill/>
        </p:spPr>
        <p:txBody>
          <a:bodyPr wrap="square" rtlCol="0">
            <a:spAutoFit/>
          </a:bodyPr>
          <a:lstStyle/>
          <a:p>
            <a:pPr algn="ctr"/>
            <a:r>
              <a:rPr lang="en-US" sz="2400" b="1" dirty="0"/>
              <a:t>Feb 2021</a:t>
            </a:r>
          </a:p>
        </p:txBody>
      </p:sp>
    </p:spTree>
    <p:extLst>
      <p:ext uri="{BB962C8B-B14F-4D97-AF65-F5344CB8AC3E}">
        <p14:creationId xmlns:p14="http://schemas.microsoft.com/office/powerpoint/2010/main" val="25356013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0332" y="600314"/>
            <a:ext cx="9310468" cy="802150"/>
          </a:xfrm>
        </p:spPr>
        <p:txBody>
          <a:bodyPr>
            <a:normAutofit/>
          </a:bodyPr>
          <a:lstStyle/>
          <a:p>
            <a:r>
              <a:rPr lang="en-US" sz="4000" b="1" dirty="0"/>
              <a:t>House Bill 630 </a:t>
            </a:r>
            <a:r>
              <a:rPr lang="en-US" sz="4000" dirty="0"/>
              <a:t>Appropriate CARES-II funds</a:t>
            </a:r>
            <a:endParaRPr lang="en-US" sz="4000" dirty="0">
              <a:latin typeface="Tahoma" panose="020B0604030504040204" pitchFamily="34" charset="0"/>
              <a:ea typeface="Tahoma" panose="020B0604030504040204" pitchFamily="34" charset="0"/>
              <a:cs typeface="Tahoma" panose="020B0604030504040204" pitchFamily="34" charset="0"/>
            </a:endParaRPr>
          </a:p>
        </p:txBody>
      </p:sp>
      <p:sp>
        <p:nvSpPr>
          <p:cNvPr id="5" name="TextBox 4"/>
          <p:cNvSpPr txBox="1"/>
          <p:nvPr/>
        </p:nvSpPr>
        <p:spPr>
          <a:xfrm>
            <a:off x="1905000" y="1981201"/>
            <a:ext cx="2514600" cy="2277547"/>
          </a:xfrm>
          <a:prstGeom prst="rect">
            <a:avLst/>
          </a:prstGeom>
          <a:solidFill>
            <a:schemeClr val="accent6"/>
          </a:solidFill>
          <a:ln w="12700">
            <a:solidFill>
              <a:schemeClr val="tx1"/>
            </a:solidFill>
          </a:ln>
        </p:spPr>
        <p:txBody>
          <a:bodyPr wrap="square" rtlCol="0">
            <a:spAutoFit/>
          </a:bodyPr>
          <a:lstStyle/>
          <a:p>
            <a:pPr algn="ctr">
              <a:spcAft>
                <a:spcPts val="600"/>
              </a:spcAft>
            </a:pPr>
            <a:r>
              <a:rPr lang="en-US" sz="2400" dirty="0"/>
              <a:t>FALL ENROLLMENT</a:t>
            </a:r>
          </a:p>
          <a:p>
            <a:pPr algn="ctr">
              <a:spcAft>
                <a:spcPts val="600"/>
              </a:spcAft>
            </a:pPr>
            <a:r>
              <a:rPr lang="en-US" sz="2200" dirty="0"/>
              <a:t>(1</a:t>
            </a:r>
            <a:r>
              <a:rPr lang="en-US" sz="2200" baseline="30000" dirty="0"/>
              <a:t>ST</a:t>
            </a:r>
            <a:r>
              <a:rPr lang="en-US" sz="2200" dirty="0"/>
              <a:t> Monday in October)</a:t>
            </a:r>
          </a:p>
          <a:p>
            <a:pPr algn="ctr">
              <a:spcAft>
                <a:spcPts val="600"/>
              </a:spcAft>
            </a:pPr>
            <a:r>
              <a:rPr lang="en-US" sz="2000" dirty="0"/>
              <a:t>Part-time Students = ¼, ½, or ¾ </a:t>
            </a:r>
          </a:p>
        </p:txBody>
      </p:sp>
      <p:sp>
        <p:nvSpPr>
          <p:cNvPr id="6" name="TextBox 5"/>
          <p:cNvSpPr txBox="1"/>
          <p:nvPr/>
        </p:nvSpPr>
        <p:spPr>
          <a:xfrm>
            <a:off x="1905000" y="4267201"/>
            <a:ext cx="2514600" cy="2277547"/>
          </a:xfrm>
          <a:prstGeom prst="rect">
            <a:avLst/>
          </a:prstGeom>
          <a:solidFill>
            <a:schemeClr val="accent3">
              <a:lumMod val="60000"/>
              <a:lumOff val="40000"/>
            </a:schemeClr>
          </a:solidFill>
          <a:ln w="12700">
            <a:solidFill>
              <a:schemeClr val="tx1"/>
            </a:solidFill>
          </a:ln>
        </p:spPr>
        <p:txBody>
          <a:bodyPr wrap="square" rtlCol="0">
            <a:spAutoFit/>
          </a:bodyPr>
          <a:lstStyle/>
          <a:p>
            <a:pPr algn="ctr">
              <a:spcAft>
                <a:spcPts val="600"/>
              </a:spcAft>
            </a:pPr>
            <a:r>
              <a:rPr lang="en-US" sz="2400" dirty="0"/>
              <a:t>SPRING ENROLLMENT</a:t>
            </a:r>
          </a:p>
          <a:p>
            <a:pPr algn="ctr">
              <a:spcAft>
                <a:spcPts val="600"/>
              </a:spcAft>
            </a:pPr>
            <a:r>
              <a:rPr lang="en-US" sz="2200" dirty="0"/>
              <a:t>(1</a:t>
            </a:r>
            <a:r>
              <a:rPr lang="en-US" sz="2200" baseline="30000" dirty="0"/>
              <a:t>st</a:t>
            </a:r>
            <a:r>
              <a:rPr lang="en-US" sz="2200" dirty="0"/>
              <a:t> Monday in February)</a:t>
            </a:r>
          </a:p>
          <a:p>
            <a:pPr algn="ctr">
              <a:spcAft>
                <a:spcPts val="600"/>
              </a:spcAft>
            </a:pPr>
            <a:r>
              <a:rPr lang="en-US" sz="2000" dirty="0"/>
              <a:t>Part-time Students = ¼, ½, or ¾ </a:t>
            </a:r>
          </a:p>
        </p:txBody>
      </p:sp>
      <p:sp>
        <p:nvSpPr>
          <p:cNvPr id="11" name="TextBox 10"/>
          <p:cNvSpPr txBox="1"/>
          <p:nvPr/>
        </p:nvSpPr>
        <p:spPr>
          <a:xfrm>
            <a:off x="4419600" y="2824134"/>
            <a:ext cx="3695700" cy="2662267"/>
          </a:xfrm>
          <a:prstGeom prst="rect">
            <a:avLst/>
          </a:prstGeom>
          <a:noFill/>
          <a:ln>
            <a:noFill/>
          </a:ln>
        </p:spPr>
        <p:txBody>
          <a:bodyPr wrap="square" rtlCol="0">
            <a:spAutoFit/>
          </a:bodyPr>
          <a:lstStyle/>
          <a:p>
            <a:pPr algn="ctr"/>
            <a:r>
              <a:rPr lang="en-US" sz="2600" dirty="0"/>
              <a:t>Total of 2 counts</a:t>
            </a:r>
          </a:p>
          <a:p>
            <a:pPr algn="ctr">
              <a:spcAft>
                <a:spcPts val="1800"/>
              </a:spcAft>
            </a:pPr>
            <a:r>
              <a:rPr lang="en-US" sz="2600" dirty="0"/>
              <a:t>divided by 2</a:t>
            </a:r>
            <a:endParaRPr lang="en-US" sz="2600" b="1" dirty="0">
              <a:solidFill>
                <a:srgbClr val="FF0000"/>
              </a:solidFill>
            </a:endParaRPr>
          </a:p>
          <a:p>
            <a:pPr algn="ctr"/>
            <a:r>
              <a:rPr lang="en-US" sz="2600" dirty="0"/>
              <a:t> </a:t>
            </a:r>
            <a:r>
              <a:rPr lang="en-US" sz="2600" u="sng" dirty="0"/>
              <a:t>180 + PIR Days</a:t>
            </a:r>
            <a:r>
              <a:rPr lang="en-US" sz="2600" dirty="0">
                <a:solidFill>
                  <a:srgbClr val="FF0000"/>
                </a:solidFill>
              </a:rPr>
              <a:t>*</a:t>
            </a:r>
            <a:r>
              <a:rPr lang="en-US" sz="2600" u="sng" dirty="0"/>
              <a:t> </a:t>
            </a:r>
            <a:r>
              <a:rPr lang="en-US" sz="2600" dirty="0"/>
              <a:t> </a:t>
            </a:r>
          </a:p>
          <a:p>
            <a:pPr algn="ctr">
              <a:spcAft>
                <a:spcPts val="600"/>
              </a:spcAft>
            </a:pPr>
            <a:r>
              <a:rPr lang="en-US" sz="2600" dirty="0"/>
              <a:t>180</a:t>
            </a:r>
          </a:p>
          <a:p>
            <a:pPr algn="ctr"/>
            <a:r>
              <a:rPr lang="en-US" sz="2800" dirty="0"/>
              <a:t>= </a:t>
            </a:r>
            <a:r>
              <a:rPr lang="en-US" sz="2800" b="1" dirty="0"/>
              <a:t>ANB</a:t>
            </a:r>
          </a:p>
          <a:p>
            <a:pPr algn="ctr"/>
            <a:endParaRPr lang="en-US" sz="1000" b="1" dirty="0"/>
          </a:p>
        </p:txBody>
      </p:sp>
      <p:sp>
        <p:nvSpPr>
          <p:cNvPr id="13" name="TextBox 12"/>
          <p:cNvSpPr txBox="1"/>
          <p:nvPr/>
        </p:nvSpPr>
        <p:spPr>
          <a:xfrm>
            <a:off x="4495801" y="5631360"/>
            <a:ext cx="5715000" cy="769441"/>
          </a:xfrm>
          <a:prstGeom prst="rect">
            <a:avLst/>
          </a:prstGeom>
          <a:noFill/>
        </p:spPr>
        <p:txBody>
          <a:bodyPr wrap="square" rtlCol="0">
            <a:spAutoFit/>
          </a:bodyPr>
          <a:lstStyle/>
          <a:p>
            <a:r>
              <a:rPr lang="en-US" sz="2200" dirty="0">
                <a:solidFill>
                  <a:srgbClr val="FF0000"/>
                </a:solidFill>
              </a:rPr>
              <a:t>*</a:t>
            </a:r>
            <a:r>
              <a:rPr lang="en-US" sz="2200" dirty="0"/>
              <a:t>PIR Days are “pupil instruction related” days for teacher in-service training and recordkeeping</a:t>
            </a:r>
          </a:p>
        </p:txBody>
      </p:sp>
      <p:sp>
        <p:nvSpPr>
          <p:cNvPr id="14" name="TextBox 13"/>
          <p:cNvSpPr txBox="1"/>
          <p:nvPr/>
        </p:nvSpPr>
        <p:spPr>
          <a:xfrm>
            <a:off x="1905000" y="1419617"/>
            <a:ext cx="8305800" cy="523220"/>
          </a:xfrm>
          <a:prstGeom prst="rect">
            <a:avLst/>
          </a:prstGeom>
          <a:noFill/>
        </p:spPr>
        <p:txBody>
          <a:bodyPr wrap="square" rtlCol="0">
            <a:spAutoFit/>
          </a:bodyPr>
          <a:lstStyle/>
          <a:p>
            <a:pPr algn="ctr"/>
            <a:r>
              <a:rPr lang="en-US" sz="2800" b="1" dirty="0">
                <a:latin typeface="Tahoma" panose="020B0604030504040204" pitchFamily="34" charset="0"/>
                <a:ea typeface="Tahoma" panose="020B0604030504040204" pitchFamily="34" charset="0"/>
                <a:cs typeface="Tahoma" panose="020B0604030504040204" pitchFamily="34" charset="0"/>
              </a:rPr>
              <a:t>AVERAGE NUMBER BELONGING (ANB)</a:t>
            </a:r>
          </a:p>
        </p:txBody>
      </p:sp>
      <p:sp>
        <p:nvSpPr>
          <p:cNvPr id="3" name="TextBox 2"/>
          <p:cNvSpPr txBox="1"/>
          <p:nvPr/>
        </p:nvSpPr>
        <p:spPr>
          <a:xfrm>
            <a:off x="4876800" y="3886200"/>
            <a:ext cx="304800" cy="523220"/>
          </a:xfrm>
          <a:prstGeom prst="rect">
            <a:avLst/>
          </a:prstGeom>
          <a:noFill/>
        </p:spPr>
        <p:txBody>
          <a:bodyPr wrap="square" rtlCol="0">
            <a:spAutoFit/>
          </a:bodyPr>
          <a:lstStyle/>
          <a:p>
            <a:pPr algn="ctr"/>
            <a:r>
              <a:rPr lang="en-US" sz="2800" b="1" dirty="0"/>
              <a:t>X</a:t>
            </a:r>
          </a:p>
        </p:txBody>
      </p:sp>
      <p:cxnSp>
        <p:nvCxnSpPr>
          <p:cNvPr id="15" name="Straight Arrow Connector 14"/>
          <p:cNvCxnSpPr/>
          <p:nvPr/>
        </p:nvCxnSpPr>
        <p:spPr>
          <a:xfrm>
            <a:off x="4419601" y="2362200"/>
            <a:ext cx="584791" cy="685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cxnSpLocks/>
          </p:cNvCxnSpPr>
          <p:nvPr/>
        </p:nvCxnSpPr>
        <p:spPr>
          <a:xfrm flipV="1">
            <a:off x="4419600" y="3119975"/>
            <a:ext cx="584792" cy="204972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8115300" y="2133601"/>
            <a:ext cx="2095501" cy="3354765"/>
          </a:xfrm>
          <a:prstGeom prst="rect">
            <a:avLst/>
          </a:prstGeom>
          <a:noFill/>
          <a:ln>
            <a:solidFill>
              <a:schemeClr val="tx1"/>
            </a:solidFill>
          </a:ln>
        </p:spPr>
        <p:txBody>
          <a:bodyPr wrap="square" rtlCol="0">
            <a:spAutoFit/>
          </a:bodyPr>
          <a:lstStyle/>
          <a:p>
            <a:r>
              <a:rPr lang="en-US" sz="2000" dirty="0"/>
              <a:t>Example:</a:t>
            </a:r>
          </a:p>
          <a:p>
            <a:r>
              <a:rPr lang="en-US" sz="2000" dirty="0"/>
              <a:t>Oct count = 150</a:t>
            </a:r>
          </a:p>
          <a:p>
            <a:r>
              <a:rPr lang="en-US" sz="2000" dirty="0"/>
              <a:t>Feb count = 166</a:t>
            </a:r>
          </a:p>
          <a:p>
            <a:pPr algn="ctr"/>
            <a:endParaRPr lang="en-US" sz="1000" u="sng" dirty="0"/>
          </a:p>
          <a:p>
            <a:pPr algn="ctr"/>
            <a:r>
              <a:rPr lang="en-US" sz="2000" u="sng" dirty="0"/>
              <a:t>(150 + 166)</a:t>
            </a:r>
          </a:p>
          <a:p>
            <a:pPr algn="ctr"/>
            <a:r>
              <a:rPr lang="en-US" sz="2000" dirty="0"/>
              <a:t>  2</a:t>
            </a:r>
          </a:p>
          <a:p>
            <a:pPr algn="ctr"/>
            <a:r>
              <a:rPr lang="en-US" sz="2000" dirty="0"/>
              <a:t>= 158</a:t>
            </a:r>
          </a:p>
          <a:p>
            <a:endParaRPr lang="en-US" sz="1000" dirty="0"/>
          </a:p>
          <a:p>
            <a:pPr algn="ctr"/>
            <a:r>
              <a:rPr lang="en-US" u="sng" dirty="0"/>
              <a:t>187</a:t>
            </a:r>
          </a:p>
          <a:p>
            <a:pPr algn="ctr"/>
            <a:r>
              <a:rPr lang="en-US" dirty="0"/>
              <a:t>180</a:t>
            </a:r>
          </a:p>
          <a:p>
            <a:pPr algn="ctr"/>
            <a:endParaRPr lang="en-US" sz="1000" dirty="0"/>
          </a:p>
          <a:p>
            <a:pPr algn="ctr"/>
            <a:r>
              <a:rPr lang="en-US" sz="2400" dirty="0"/>
              <a:t>=  </a:t>
            </a:r>
            <a:r>
              <a:rPr lang="en-US" sz="2400" b="1" dirty="0"/>
              <a:t>165 ANB</a:t>
            </a:r>
          </a:p>
        </p:txBody>
      </p:sp>
      <p:sp>
        <p:nvSpPr>
          <p:cNvPr id="31" name="TextBox 30"/>
          <p:cNvSpPr txBox="1"/>
          <p:nvPr/>
        </p:nvSpPr>
        <p:spPr>
          <a:xfrm>
            <a:off x="8572500" y="4383156"/>
            <a:ext cx="342900" cy="369332"/>
          </a:xfrm>
          <a:prstGeom prst="rect">
            <a:avLst/>
          </a:prstGeom>
          <a:noFill/>
        </p:spPr>
        <p:txBody>
          <a:bodyPr wrap="square" rtlCol="0">
            <a:spAutoFit/>
          </a:bodyPr>
          <a:lstStyle/>
          <a:p>
            <a:pPr algn="ctr"/>
            <a:r>
              <a:rPr lang="en-US" b="1" dirty="0"/>
              <a:t>X</a:t>
            </a:r>
          </a:p>
        </p:txBody>
      </p:sp>
      <p:sp>
        <p:nvSpPr>
          <p:cNvPr id="4" name="TextBox 3">
            <a:extLst>
              <a:ext uri="{FF2B5EF4-FFF2-40B4-BE49-F238E27FC236}">
                <a16:creationId xmlns:a16="http://schemas.microsoft.com/office/drawing/2014/main" id="{09770E7C-FB7B-440A-A2BF-0A604FF66FDC}"/>
              </a:ext>
            </a:extLst>
          </p:cNvPr>
          <p:cNvSpPr txBox="1"/>
          <p:nvPr/>
        </p:nvSpPr>
        <p:spPr>
          <a:xfrm>
            <a:off x="371061" y="2956654"/>
            <a:ext cx="1449496" cy="461665"/>
          </a:xfrm>
          <a:prstGeom prst="rect">
            <a:avLst/>
          </a:prstGeom>
          <a:noFill/>
        </p:spPr>
        <p:txBody>
          <a:bodyPr wrap="square" rtlCol="0">
            <a:spAutoFit/>
          </a:bodyPr>
          <a:lstStyle/>
          <a:p>
            <a:pPr algn="ctr"/>
            <a:r>
              <a:rPr lang="en-US" sz="2400" b="1" dirty="0"/>
              <a:t>Oct 2020</a:t>
            </a:r>
          </a:p>
        </p:txBody>
      </p:sp>
      <p:sp>
        <p:nvSpPr>
          <p:cNvPr id="16" name="TextBox 15">
            <a:extLst>
              <a:ext uri="{FF2B5EF4-FFF2-40B4-BE49-F238E27FC236}">
                <a16:creationId xmlns:a16="http://schemas.microsoft.com/office/drawing/2014/main" id="{F297E021-0D3E-40DD-92E2-C27AF3F0385B}"/>
              </a:ext>
            </a:extLst>
          </p:cNvPr>
          <p:cNvSpPr txBox="1"/>
          <p:nvPr/>
        </p:nvSpPr>
        <p:spPr>
          <a:xfrm>
            <a:off x="371061" y="5082013"/>
            <a:ext cx="1449496" cy="461665"/>
          </a:xfrm>
          <a:prstGeom prst="rect">
            <a:avLst/>
          </a:prstGeom>
          <a:noFill/>
        </p:spPr>
        <p:txBody>
          <a:bodyPr wrap="square" rtlCol="0">
            <a:spAutoFit/>
          </a:bodyPr>
          <a:lstStyle/>
          <a:p>
            <a:pPr algn="ctr"/>
            <a:r>
              <a:rPr lang="en-US" sz="2400" b="1" dirty="0"/>
              <a:t>Feb 2021</a:t>
            </a:r>
          </a:p>
        </p:txBody>
      </p:sp>
      <p:sp>
        <p:nvSpPr>
          <p:cNvPr id="7" name="TextBox 6">
            <a:extLst>
              <a:ext uri="{FF2B5EF4-FFF2-40B4-BE49-F238E27FC236}">
                <a16:creationId xmlns:a16="http://schemas.microsoft.com/office/drawing/2014/main" id="{1B6684EC-6DC7-4586-8D0C-4A2B31C54F50}"/>
              </a:ext>
            </a:extLst>
          </p:cNvPr>
          <p:cNvSpPr txBox="1"/>
          <p:nvPr/>
        </p:nvSpPr>
        <p:spPr>
          <a:xfrm>
            <a:off x="10543721" y="4638526"/>
            <a:ext cx="1364974" cy="1200329"/>
          </a:xfrm>
          <a:prstGeom prst="rect">
            <a:avLst/>
          </a:prstGeom>
          <a:noFill/>
        </p:spPr>
        <p:txBody>
          <a:bodyPr wrap="square" rtlCol="0">
            <a:spAutoFit/>
          </a:bodyPr>
          <a:lstStyle/>
          <a:p>
            <a:pPr algn="ctr"/>
            <a:r>
              <a:rPr lang="en-US" sz="2400" dirty="0"/>
              <a:t>FY2022 Current Year ANB</a:t>
            </a:r>
          </a:p>
        </p:txBody>
      </p:sp>
      <p:cxnSp>
        <p:nvCxnSpPr>
          <p:cNvPr id="9" name="Straight Arrow Connector 8">
            <a:extLst>
              <a:ext uri="{FF2B5EF4-FFF2-40B4-BE49-F238E27FC236}">
                <a16:creationId xmlns:a16="http://schemas.microsoft.com/office/drawing/2014/main" id="{B08FFF21-14F6-4ED8-BD71-57730DE84ED7}"/>
              </a:ext>
            </a:extLst>
          </p:cNvPr>
          <p:cNvCxnSpPr>
            <a:cxnSpLocks/>
          </p:cNvCxnSpPr>
          <p:nvPr/>
        </p:nvCxnSpPr>
        <p:spPr>
          <a:xfrm flipH="1">
            <a:off x="10031896" y="5054025"/>
            <a:ext cx="598006" cy="11567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1" name="Oval 20">
            <a:extLst>
              <a:ext uri="{FF2B5EF4-FFF2-40B4-BE49-F238E27FC236}">
                <a16:creationId xmlns:a16="http://schemas.microsoft.com/office/drawing/2014/main" id="{6ABC9B7D-1B7C-4B90-9EF7-1AD70A27F373}"/>
              </a:ext>
            </a:extLst>
          </p:cNvPr>
          <p:cNvSpPr/>
          <p:nvPr/>
        </p:nvSpPr>
        <p:spPr>
          <a:xfrm>
            <a:off x="8448220" y="4819714"/>
            <a:ext cx="1583676" cy="769441"/>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591981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2196" y="520504"/>
            <a:ext cx="10481603" cy="900333"/>
          </a:xfrm>
        </p:spPr>
        <p:txBody>
          <a:bodyPr>
            <a:normAutofit/>
          </a:bodyPr>
          <a:lstStyle/>
          <a:p>
            <a:r>
              <a:rPr lang="en-US" sz="4000" b="1" dirty="0"/>
              <a:t>House Bill 630 </a:t>
            </a:r>
            <a:r>
              <a:rPr lang="en-US" sz="4000" dirty="0"/>
              <a:t>Appropriate CARES-II funds</a:t>
            </a:r>
            <a:endParaRPr lang="en-US" sz="40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1981200" y="1600200"/>
            <a:ext cx="8229600" cy="5181600"/>
          </a:xfrm>
        </p:spPr>
        <p:txBody>
          <a:bodyPr>
            <a:noAutofit/>
          </a:bodyPr>
          <a:lstStyle/>
          <a:p>
            <a:pPr marL="0" indent="0">
              <a:spcAft>
                <a:spcPts val="600"/>
              </a:spcAft>
              <a:buNone/>
            </a:pPr>
            <a:r>
              <a:rPr lang="en-US" dirty="0">
                <a:latin typeface="Tahoma" panose="020B0604030504040204" pitchFamily="34" charset="0"/>
                <a:ea typeface="Tahoma" panose="020B0604030504040204" pitchFamily="34" charset="0"/>
                <a:cs typeface="Tahoma" panose="020B0604030504040204" pitchFamily="34" charset="0"/>
              </a:rPr>
              <a:t>“</a:t>
            </a:r>
            <a:r>
              <a:rPr lang="en-US" sz="3200" b="1" dirty="0">
                <a:latin typeface="Tahoma" panose="020B0604030504040204" pitchFamily="34" charset="0"/>
                <a:ea typeface="Tahoma" panose="020B0604030504040204" pitchFamily="34" charset="0"/>
                <a:cs typeface="Tahoma" panose="020B0604030504040204" pitchFamily="34" charset="0"/>
              </a:rPr>
              <a:t>Budget Limit ANB</a:t>
            </a:r>
            <a:r>
              <a:rPr lang="en-US" dirty="0">
                <a:latin typeface="Tahoma" panose="020B0604030504040204" pitchFamily="34" charset="0"/>
                <a:ea typeface="Tahoma" panose="020B0604030504040204" pitchFamily="34" charset="0"/>
                <a:cs typeface="Tahoma" panose="020B0604030504040204" pitchFamily="34" charset="0"/>
              </a:rPr>
              <a:t>”</a:t>
            </a:r>
          </a:p>
          <a:p>
            <a:pPr marL="0" indent="0">
              <a:buNone/>
            </a:pPr>
            <a:r>
              <a:rPr lang="en-US" dirty="0">
                <a:latin typeface="Tahoma" panose="020B0604030504040204" pitchFamily="34" charset="0"/>
                <a:ea typeface="Tahoma" panose="020B0604030504040204" pitchFamily="34" charset="0"/>
                <a:cs typeface="Tahoma" panose="020B0604030504040204" pitchFamily="34" charset="0"/>
              </a:rPr>
              <a:t>ANB</a:t>
            </a:r>
            <a:r>
              <a:rPr lang="en-US" b="1" dirty="0">
                <a:latin typeface="Tahoma" panose="020B0604030504040204" pitchFamily="34" charset="0"/>
                <a:ea typeface="Tahoma" panose="020B0604030504040204" pitchFamily="34" charset="0"/>
                <a:cs typeface="Tahoma" panose="020B0604030504040204" pitchFamily="34" charset="0"/>
              </a:rPr>
              <a:t> </a:t>
            </a:r>
            <a:r>
              <a:rPr lang="en-US" dirty="0">
                <a:latin typeface="Tahoma" panose="020B0604030504040204" pitchFamily="34" charset="0"/>
                <a:ea typeface="Tahoma" panose="020B0604030504040204" pitchFamily="34" charset="0"/>
                <a:cs typeface="Tahoma" panose="020B0604030504040204" pitchFamily="34" charset="0"/>
              </a:rPr>
              <a:t>that generates the greatest maximum general fund budget</a:t>
            </a:r>
            <a:r>
              <a:rPr lang="en-US" dirty="0"/>
              <a:t>:</a:t>
            </a:r>
            <a:endParaRPr lang="en-US" b="1" dirty="0">
              <a:latin typeface="Tahoma" panose="020B0604030504040204" pitchFamily="34" charset="0"/>
              <a:ea typeface="Tahoma" panose="020B0604030504040204" pitchFamily="34" charset="0"/>
              <a:cs typeface="Tahoma" panose="020B0604030504040204" pitchFamily="34" charset="0"/>
            </a:endParaRPr>
          </a:p>
          <a:p>
            <a:pPr lvl="1"/>
            <a:r>
              <a:rPr lang="en-US" sz="2600" b="1" dirty="0">
                <a:latin typeface="Tahoma" panose="020B0604030504040204" pitchFamily="34" charset="0"/>
                <a:ea typeface="Tahoma" panose="020B0604030504040204" pitchFamily="34" charset="0"/>
                <a:cs typeface="Tahoma" panose="020B0604030504040204" pitchFamily="34" charset="0"/>
              </a:rPr>
              <a:t>Current Year ANB (CY ANB)</a:t>
            </a:r>
          </a:p>
          <a:p>
            <a:pPr lvl="2"/>
            <a:r>
              <a:rPr lang="en-US" dirty="0">
                <a:latin typeface="Tahoma" panose="020B0604030504040204" pitchFamily="34" charset="0"/>
                <a:ea typeface="Tahoma" panose="020B0604030504040204" pitchFamily="34" charset="0"/>
                <a:cs typeface="Tahoma" panose="020B0604030504040204" pitchFamily="34" charset="0"/>
              </a:rPr>
              <a:t>ANB for the budget unit for the ensuing school year (</a:t>
            </a:r>
            <a:r>
              <a:rPr lang="en-US" sz="2400" dirty="0">
                <a:latin typeface="Tahoma" panose="020B0604030504040204" pitchFamily="34" charset="0"/>
                <a:ea typeface="Tahoma" panose="020B0604030504040204" pitchFamily="34" charset="0"/>
                <a:cs typeface="Tahoma" panose="020B0604030504040204" pitchFamily="34" charset="0"/>
              </a:rPr>
              <a:t>FY2022 ANB is based on FY2021 enrollment counts)</a:t>
            </a:r>
          </a:p>
          <a:p>
            <a:pPr lvl="1"/>
            <a:r>
              <a:rPr lang="en-US" sz="2600" b="1" dirty="0">
                <a:latin typeface="Tahoma" panose="020B0604030504040204" pitchFamily="34" charset="0"/>
                <a:ea typeface="Tahoma" panose="020B0604030504040204" pitchFamily="34" charset="0"/>
                <a:cs typeface="Tahoma" panose="020B0604030504040204" pitchFamily="34" charset="0"/>
              </a:rPr>
              <a:t>3-Year Average ANB</a:t>
            </a:r>
          </a:p>
          <a:p>
            <a:pPr lvl="2"/>
            <a:r>
              <a:rPr lang="en-US" dirty="0">
                <a:latin typeface="Tahoma" panose="020B0604030504040204" pitchFamily="34" charset="0"/>
                <a:ea typeface="Tahoma" panose="020B0604030504040204" pitchFamily="34" charset="0"/>
                <a:cs typeface="Tahoma" panose="020B0604030504040204" pitchFamily="34" charset="0"/>
              </a:rPr>
              <a:t>Add current year ANB to the current ANB for the previous two school fiscal years and divide by 3 </a:t>
            </a:r>
            <a:r>
              <a:rPr lang="en-US" sz="2400" dirty="0">
                <a:latin typeface="Tahoma" panose="020B0604030504040204" pitchFamily="34" charset="0"/>
                <a:ea typeface="Tahoma" panose="020B0604030504040204" pitchFamily="34" charset="0"/>
                <a:cs typeface="Tahoma" panose="020B0604030504040204" pitchFamily="34" charset="0"/>
              </a:rPr>
              <a:t>(FY2022 ANB is the average of FY2022, FY2021 and FY2020)</a:t>
            </a:r>
            <a:endParaRPr lang="en-US" dirty="0">
              <a:latin typeface="Tahoma" panose="020B0604030504040204" pitchFamily="34" charset="0"/>
              <a:ea typeface="Tahoma" panose="020B0604030504040204" pitchFamily="34" charset="0"/>
              <a:cs typeface="Tahoma" panose="020B0604030504040204" pitchFamily="34" charset="0"/>
            </a:endParaRPr>
          </a:p>
          <a:p>
            <a:pPr marL="114300" indent="0" algn="ctr">
              <a:buNone/>
            </a:pPr>
            <a:r>
              <a:rPr lang="en-US" sz="2400" dirty="0">
                <a:solidFill>
                  <a:srgbClr val="FF0000"/>
                </a:solidFill>
                <a:latin typeface="Tahoma" panose="020B0604030504040204" pitchFamily="34" charset="0"/>
                <a:ea typeface="Tahoma" panose="020B0604030504040204" pitchFamily="34" charset="0"/>
                <a:cs typeface="Tahoma" panose="020B0604030504040204" pitchFamily="34" charset="0"/>
              </a:rPr>
              <a:t>(see section 1. Certified ANB on budget data sheet; also found on first page of Budget Report)</a:t>
            </a:r>
          </a:p>
        </p:txBody>
      </p:sp>
    </p:spTree>
    <p:extLst>
      <p:ext uri="{BB962C8B-B14F-4D97-AF65-F5344CB8AC3E}">
        <p14:creationId xmlns:p14="http://schemas.microsoft.com/office/powerpoint/2010/main" val="7949866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0332" y="450002"/>
            <a:ext cx="9310468" cy="868362"/>
          </a:xfrm>
        </p:spPr>
        <p:txBody>
          <a:bodyPr>
            <a:normAutofit/>
          </a:bodyPr>
          <a:lstStyle/>
          <a:p>
            <a:r>
              <a:rPr lang="en-US" sz="4000" b="1" dirty="0"/>
              <a:t>House Bill 630 </a:t>
            </a:r>
            <a:r>
              <a:rPr lang="en-US" sz="4000" dirty="0"/>
              <a:t>Appropriate CARES-II funds</a:t>
            </a:r>
            <a:endParaRPr lang="en-US" sz="4000" dirty="0">
              <a:latin typeface="Tahoma" panose="020B0604030504040204" pitchFamily="34" charset="0"/>
              <a:ea typeface="Tahoma" panose="020B0604030504040204" pitchFamily="34" charset="0"/>
              <a:cs typeface="Tahoma" panose="020B0604030504040204" pitchFamily="34" charset="0"/>
            </a:endParaRPr>
          </a:p>
        </p:txBody>
      </p:sp>
      <p:sp>
        <p:nvSpPr>
          <p:cNvPr id="5" name="TextBox 4"/>
          <p:cNvSpPr txBox="1"/>
          <p:nvPr/>
        </p:nvSpPr>
        <p:spPr>
          <a:xfrm>
            <a:off x="1905000" y="1981201"/>
            <a:ext cx="2514600" cy="4324261"/>
          </a:xfrm>
          <a:prstGeom prst="rect">
            <a:avLst/>
          </a:prstGeom>
          <a:solidFill>
            <a:schemeClr val="accent6"/>
          </a:solidFill>
          <a:ln w="12700">
            <a:solidFill>
              <a:schemeClr val="tx1"/>
            </a:solidFill>
          </a:ln>
        </p:spPr>
        <p:txBody>
          <a:bodyPr wrap="square" rtlCol="0">
            <a:spAutoFit/>
          </a:bodyPr>
          <a:lstStyle/>
          <a:p>
            <a:pPr algn="ctr">
              <a:spcAft>
                <a:spcPts val="600"/>
              </a:spcAft>
            </a:pPr>
            <a:endParaRPr lang="en-US" sz="2400" dirty="0"/>
          </a:p>
          <a:p>
            <a:pPr algn="ctr">
              <a:spcAft>
                <a:spcPts val="600"/>
              </a:spcAft>
            </a:pPr>
            <a:endParaRPr lang="en-US" sz="2400" dirty="0"/>
          </a:p>
          <a:p>
            <a:pPr algn="ctr">
              <a:spcAft>
                <a:spcPts val="600"/>
              </a:spcAft>
            </a:pPr>
            <a:r>
              <a:rPr lang="en-US" sz="2400" dirty="0"/>
              <a:t>FALL ENROLLMENT</a:t>
            </a:r>
          </a:p>
          <a:p>
            <a:pPr algn="ctr">
              <a:spcAft>
                <a:spcPts val="600"/>
              </a:spcAft>
            </a:pPr>
            <a:r>
              <a:rPr lang="en-US" sz="2200" dirty="0"/>
              <a:t>(1</a:t>
            </a:r>
            <a:r>
              <a:rPr lang="en-US" sz="2200" baseline="30000" dirty="0"/>
              <a:t>ST</a:t>
            </a:r>
            <a:r>
              <a:rPr lang="en-US" sz="2200" dirty="0"/>
              <a:t> Monday in October)</a:t>
            </a:r>
          </a:p>
          <a:p>
            <a:pPr algn="ctr">
              <a:spcAft>
                <a:spcPts val="600"/>
              </a:spcAft>
            </a:pPr>
            <a:r>
              <a:rPr lang="en-US" sz="2000" dirty="0"/>
              <a:t>Part-time Students = ¼, ½, or ¾ </a:t>
            </a:r>
          </a:p>
          <a:p>
            <a:pPr algn="ctr">
              <a:spcAft>
                <a:spcPts val="600"/>
              </a:spcAft>
            </a:pPr>
            <a:endParaRPr lang="en-US" sz="2000" dirty="0"/>
          </a:p>
          <a:p>
            <a:pPr algn="ctr">
              <a:spcAft>
                <a:spcPts val="600"/>
              </a:spcAft>
            </a:pPr>
            <a:endParaRPr lang="en-US" sz="2000" dirty="0"/>
          </a:p>
          <a:p>
            <a:pPr algn="ctr">
              <a:spcAft>
                <a:spcPts val="600"/>
              </a:spcAft>
            </a:pPr>
            <a:endParaRPr lang="en-US" sz="2000" dirty="0"/>
          </a:p>
        </p:txBody>
      </p:sp>
      <p:sp>
        <p:nvSpPr>
          <p:cNvPr id="11" name="TextBox 10"/>
          <p:cNvSpPr txBox="1"/>
          <p:nvPr/>
        </p:nvSpPr>
        <p:spPr>
          <a:xfrm>
            <a:off x="4459356" y="2824134"/>
            <a:ext cx="3313046" cy="2385268"/>
          </a:xfrm>
          <a:prstGeom prst="rect">
            <a:avLst/>
          </a:prstGeom>
          <a:noFill/>
          <a:ln>
            <a:noFill/>
          </a:ln>
        </p:spPr>
        <p:txBody>
          <a:bodyPr wrap="square" rtlCol="0">
            <a:spAutoFit/>
          </a:bodyPr>
          <a:lstStyle/>
          <a:p>
            <a:pPr algn="ctr"/>
            <a:endParaRPr lang="en-US" u="sng" dirty="0"/>
          </a:p>
          <a:p>
            <a:pPr algn="ctr"/>
            <a:endParaRPr lang="en-US" u="sng" dirty="0"/>
          </a:p>
          <a:p>
            <a:pPr algn="ctr"/>
            <a:endParaRPr lang="en-US" u="sng" dirty="0"/>
          </a:p>
          <a:p>
            <a:pPr algn="ctr"/>
            <a:r>
              <a:rPr lang="en-US" sz="2600" u="sng" dirty="0"/>
              <a:t>180 + PIR Days</a:t>
            </a:r>
            <a:endParaRPr lang="en-US" sz="2600" dirty="0"/>
          </a:p>
          <a:p>
            <a:pPr algn="ctr">
              <a:spcAft>
                <a:spcPts val="600"/>
              </a:spcAft>
            </a:pPr>
            <a:r>
              <a:rPr lang="en-US" sz="2600" dirty="0"/>
              <a:t>180</a:t>
            </a:r>
          </a:p>
          <a:p>
            <a:pPr algn="ctr"/>
            <a:r>
              <a:rPr lang="en-US" sz="2800" dirty="0"/>
              <a:t>= </a:t>
            </a:r>
            <a:r>
              <a:rPr lang="en-US" sz="2800" b="1" dirty="0"/>
              <a:t>ANB</a:t>
            </a:r>
          </a:p>
          <a:p>
            <a:pPr algn="ctr"/>
            <a:endParaRPr lang="en-US" sz="1000" b="1" dirty="0"/>
          </a:p>
        </p:txBody>
      </p:sp>
      <p:sp>
        <p:nvSpPr>
          <p:cNvPr id="14" name="TextBox 13"/>
          <p:cNvSpPr txBox="1"/>
          <p:nvPr/>
        </p:nvSpPr>
        <p:spPr>
          <a:xfrm>
            <a:off x="1905000" y="1407091"/>
            <a:ext cx="8305800" cy="523220"/>
          </a:xfrm>
          <a:prstGeom prst="rect">
            <a:avLst/>
          </a:prstGeom>
          <a:noFill/>
        </p:spPr>
        <p:txBody>
          <a:bodyPr wrap="square" rtlCol="0">
            <a:spAutoFit/>
          </a:bodyPr>
          <a:lstStyle/>
          <a:p>
            <a:pPr algn="ctr"/>
            <a:r>
              <a:rPr lang="en-US" sz="2800" b="1" dirty="0">
                <a:latin typeface="Tahoma" panose="020B0604030504040204" pitchFamily="34" charset="0"/>
                <a:ea typeface="Tahoma" panose="020B0604030504040204" pitchFamily="34" charset="0"/>
                <a:cs typeface="Tahoma" panose="020B0604030504040204" pitchFamily="34" charset="0"/>
              </a:rPr>
              <a:t>AVERAGE NUMBER BELONGING (ANB)</a:t>
            </a:r>
          </a:p>
        </p:txBody>
      </p:sp>
      <p:sp>
        <p:nvSpPr>
          <p:cNvPr id="3" name="TextBox 2"/>
          <p:cNvSpPr txBox="1"/>
          <p:nvPr/>
        </p:nvSpPr>
        <p:spPr>
          <a:xfrm>
            <a:off x="4611760" y="3886200"/>
            <a:ext cx="304800" cy="523220"/>
          </a:xfrm>
          <a:prstGeom prst="rect">
            <a:avLst/>
          </a:prstGeom>
          <a:noFill/>
        </p:spPr>
        <p:txBody>
          <a:bodyPr wrap="square" rtlCol="0">
            <a:spAutoFit/>
          </a:bodyPr>
          <a:lstStyle/>
          <a:p>
            <a:pPr algn="ctr"/>
            <a:r>
              <a:rPr lang="en-US" sz="2800" b="1" dirty="0"/>
              <a:t>X</a:t>
            </a:r>
          </a:p>
        </p:txBody>
      </p:sp>
      <p:sp>
        <p:nvSpPr>
          <p:cNvPr id="30" name="TextBox 29"/>
          <p:cNvSpPr txBox="1"/>
          <p:nvPr/>
        </p:nvSpPr>
        <p:spPr>
          <a:xfrm>
            <a:off x="8115300" y="2133601"/>
            <a:ext cx="2095501" cy="3016210"/>
          </a:xfrm>
          <a:prstGeom prst="rect">
            <a:avLst/>
          </a:prstGeom>
          <a:noFill/>
          <a:ln>
            <a:solidFill>
              <a:schemeClr val="tx1"/>
            </a:solidFill>
          </a:ln>
        </p:spPr>
        <p:txBody>
          <a:bodyPr wrap="square" rtlCol="0">
            <a:spAutoFit/>
          </a:bodyPr>
          <a:lstStyle/>
          <a:p>
            <a:r>
              <a:rPr lang="en-US" sz="2000" dirty="0"/>
              <a:t>Example:</a:t>
            </a:r>
          </a:p>
          <a:p>
            <a:r>
              <a:rPr lang="en-US" sz="2000" dirty="0"/>
              <a:t>Oct count = 175</a:t>
            </a:r>
          </a:p>
          <a:p>
            <a:pPr algn="ctr"/>
            <a:endParaRPr lang="en-US" sz="1000" u="sng" dirty="0"/>
          </a:p>
          <a:p>
            <a:pPr algn="ctr"/>
            <a:r>
              <a:rPr lang="en-US" sz="2000" u="sng" dirty="0"/>
              <a:t>(175 X 2)</a:t>
            </a:r>
          </a:p>
          <a:p>
            <a:pPr algn="ctr"/>
            <a:r>
              <a:rPr lang="en-US" sz="2000" dirty="0"/>
              <a:t>  2</a:t>
            </a:r>
          </a:p>
          <a:p>
            <a:pPr algn="ctr"/>
            <a:r>
              <a:rPr lang="en-US" sz="2000" dirty="0"/>
              <a:t>= 175</a:t>
            </a:r>
          </a:p>
          <a:p>
            <a:endParaRPr lang="en-US" sz="1000" dirty="0"/>
          </a:p>
          <a:p>
            <a:pPr algn="ctr"/>
            <a:r>
              <a:rPr lang="en-US" u="sng" dirty="0"/>
              <a:t>187</a:t>
            </a:r>
          </a:p>
          <a:p>
            <a:pPr algn="ctr"/>
            <a:r>
              <a:rPr lang="en-US" dirty="0"/>
              <a:t>180</a:t>
            </a:r>
          </a:p>
          <a:p>
            <a:pPr algn="ctr"/>
            <a:endParaRPr lang="en-US" sz="1000" dirty="0"/>
          </a:p>
          <a:p>
            <a:pPr algn="ctr"/>
            <a:r>
              <a:rPr lang="en-US" sz="2400" b="1" dirty="0"/>
              <a:t>=  182 ANB</a:t>
            </a:r>
          </a:p>
        </p:txBody>
      </p:sp>
      <p:sp>
        <p:nvSpPr>
          <p:cNvPr id="31" name="TextBox 30"/>
          <p:cNvSpPr txBox="1"/>
          <p:nvPr/>
        </p:nvSpPr>
        <p:spPr>
          <a:xfrm>
            <a:off x="8572500" y="4065108"/>
            <a:ext cx="342900" cy="369332"/>
          </a:xfrm>
          <a:prstGeom prst="rect">
            <a:avLst/>
          </a:prstGeom>
          <a:noFill/>
        </p:spPr>
        <p:txBody>
          <a:bodyPr wrap="square" rtlCol="0">
            <a:spAutoFit/>
          </a:bodyPr>
          <a:lstStyle/>
          <a:p>
            <a:pPr algn="ctr"/>
            <a:r>
              <a:rPr lang="en-US" b="1" dirty="0"/>
              <a:t>X</a:t>
            </a:r>
          </a:p>
        </p:txBody>
      </p:sp>
      <p:sp>
        <p:nvSpPr>
          <p:cNvPr id="16" name="TextBox 15">
            <a:extLst>
              <a:ext uri="{FF2B5EF4-FFF2-40B4-BE49-F238E27FC236}">
                <a16:creationId xmlns:a16="http://schemas.microsoft.com/office/drawing/2014/main" id="{9562605F-EBA2-4337-BD38-ABF0170EC9C0}"/>
              </a:ext>
            </a:extLst>
          </p:cNvPr>
          <p:cNvSpPr txBox="1"/>
          <p:nvPr/>
        </p:nvSpPr>
        <p:spPr>
          <a:xfrm>
            <a:off x="371061" y="3672265"/>
            <a:ext cx="1449496" cy="1384995"/>
          </a:xfrm>
          <a:prstGeom prst="rect">
            <a:avLst/>
          </a:prstGeom>
          <a:noFill/>
        </p:spPr>
        <p:txBody>
          <a:bodyPr wrap="square" rtlCol="0">
            <a:spAutoFit/>
          </a:bodyPr>
          <a:lstStyle/>
          <a:p>
            <a:pPr algn="ctr"/>
            <a:r>
              <a:rPr lang="en-US" sz="2800" b="1" dirty="0"/>
              <a:t>Oct 2021 actual</a:t>
            </a:r>
          </a:p>
        </p:txBody>
      </p:sp>
      <p:sp>
        <p:nvSpPr>
          <p:cNvPr id="18" name="TextBox 17">
            <a:extLst>
              <a:ext uri="{FF2B5EF4-FFF2-40B4-BE49-F238E27FC236}">
                <a16:creationId xmlns:a16="http://schemas.microsoft.com/office/drawing/2014/main" id="{86221F90-602A-4A7B-9597-1BF01A427E59}"/>
              </a:ext>
            </a:extLst>
          </p:cNvPr>
          <p:cNvSpPr txBox="1"/>
          <p:nvPr/>
        </p:nvSpPr>
        <p:spPr>
          <a:xfrm>
            <a:off x="9409043" y="5530737"/>
            <a:ext cx="1823792" cy="830997"/>
          </a:xfrm>
          <a:prstGeom prst="rect">
            <a:avLst/>
          </a:prstGeom>
          <a:noFill/>
        </p:spPr>
        <p:txBody>
          <a:bodyPr wrap="square" rtlCol="0">
            <a:spAutoFit/>
          </a:bodyPr>
          <a:lstStyle/>
          <a:p>
            <a:pPr algn="ctr"/>
            <a:r>
              <a:rPr lang="en-US" sz="2400" b="1" dirty="0"/>
              <a:t>New budget limit ANB</a:t>
            </a:r>
          </a:p>
        </p:txBody>
      </p:sp>
      <p:sp>
        <p:nvSpPr>
          <p:cNvPr id="4" name="Oval 3">
            <a:extLst>
              <a:ext uri="{FF2B5EF4-FFF2-40B4-BE49-F238E27FC236}">
                <a16:creationId xmlns:a16="http://schemas.microsoft.com/office/drawing/2014/main" id="{1C178EA1-072A-4F25-8EAE-31461DF5C8F9}"/>
              </a:ext>
            </a:extLst>
          </p:cNvPr>
          <p:cNvSpPr/>
          <p:nvPr/>
        </p:nvSpPr>
        <p:spPr>
          <a:xfrm>
            <a:off x="8115300" y="4545466"/>
            <a:ext cx="2017605" cy="70614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a:extLst>
              <a:ext uri="{FF2B5EF4-FFF2-40B4-BE49-F238E27FC236}">
                <a16:creationId xmlns:a16="http://schemas.microsoft.com/office/drawing/2014/main" id="{AB0A140E-FB4C-4656-9F86-DEB403436003}"/>
              </a:ext>
            </a:extLst>
          </p:cNvPr>
          <p:cNvCxnSpPr>
            <a:cxnSpLocks/>
          </p:cNvCxnSpPr>
          <p:nvPr/>
        </p:nvCxnSpPr>
        <p:spPr>
          <a:xfrm flipH="1" flipV="1">
            <a:off x="9667361" y="5251578"/>
            <a:ext cx="653578" cy="326592"/>
          </a:xfrm>
          <a:prstGeom prst="straightConnector1">
            <a:avLst/>
          </a:prstGeom>
          <a:ln w="3492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0410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F222D-9BDB-48F5-9824-C93C9D36FFF4}"/>
              </a:ext>
            </a:extLst>
          </p:cNvPr>
          <p:cNvSpPr>
            <a:spLocks noGrp="1"/>
          </p:cNvSpPr>
          <p:nvPr>
            <p:ph type="title"/>
          </p:nvPr>
        </p:nvSpPr>
        <p:spPr/>
        <p:txBody>
          <a:bodyPr>
            <a:normAutofit/>
          </a:bodyPr>
          <a:lstStyle/>
          <a:p>
            <a:r>
              <a:rPr lang="en-US" sz="4000" b="1" dirty="0"/>
              <a:t>House Bill 630 </a:t>
            </a:r>
            <a:r>
              <a:rPr lang="en-US" sz="4000" dirty="0"/>
              <a:t>Appropriate CARES-II funds</a:t>
            </a:r>
          </a:p>
        </p:txBody>
      </p:sp>
      <p:sp>
        <p:nvSpPr>
          <p:cNvPr id="3" name="Content Placeholder 2">
            <a:extLst>
              <a:ext uri="{FF2B5EF4-FFF2-40B4-BE49-F238E27FC236}">
                <a16:creationId xmlns:a16="http://schemas.microsoft.com/office/drawing/2014/main" id="{E7D3C3C3-A194-420C-BF70-7BBD7F54B6B7}"/>
              </a:ext>
            </a:extLst>
          </p:cNvPr>
          <p:cNvSpPr>
            <a:spLocks noGrp="1"/>
          </p:cNvSpPr>
          <p:nvPr>
            <p:ph idx="1"/>
          </p:nvPr>
        </p:nvSpPr>
        <p:spPr/>
        <p:txBody>
          <a:bodyPr>
            <a:normAutofit/>
          </a:bodyPr>
          <a:lstStyle/>
          <a:p>
            <a:pPr marL="457200" lvl="1" indent="0">
              <a:buNone/>
            </a:pPr>
            <a:r>
              <a:rPr lang="en-US" sz="2800" dirty="0"/>
              <a:t>BASE budget using new budget limit ANB		$ XXX,XXX.XX</a:t>
            </a:r>
          </a:p>
          <a:p>
            <a:pPr marL="0" indent="0">
              <a:spcBef>
                <a:spcPts val="600"/>
              </a:spcBef>
              <a:buNone/>
            </a:pPr>
            <a:r>
              <a:rPr lang="en-US" sz="3200" u="sng" dirty="0"/>
              <a:t> </a:t>
            </a:r>
            <a:r>
              <a:rPr lang="en-US" u="sng" dirty="0"/>
              <a:t>-</a:t>
            </a:r>
            <a:r>
              <a:rPr lang="en-US" sz="3200" u="sng" dirty="0"/>
              <a:t> </a:t>
            </a:r>
            <a:r>
              <a:rPr lang="en-US" u="sng" dirty="0"/>
              <a:t>  BASE budget using old budget limit ANB</a:t>
            </a:r>
            <a:r>
              <a:rPr lang="en-US" dirty="0"/>
              <a:t>		</a:t>
            </a:r>
            <a:r>
              <a:rPr lang="en-US" u="sng" dirty="0"/>
              <a:t>$ XXX,XXX.XX</a:t>
            </a:r>
          </a:p>
          <a:p>
            <a:pPr marL="0" indent="0">
              <a:spcBef>
                <a:spcPts val="600"/>
              </a:spcBef>
              <a:buNone/>
            </a:pPr>
            <a:r>
              <a:rPr lang="en-US" dirty="0"/>
              <a:t>=   Additional financial support				$   XX,XXX.XX</a:t>
            </a:r>
          </a:p>
          <a:p>
            <a:pPr marL="457200" lvl="1" indent="0">
              <a:buNone/>
            </a:pPr>
            <a:endParaRPr lang="en-US" sz="2800" dirty="0"/>
          </a:p>
          <a:p>
            <a:pPr marL="457200" lvl="1" indent="0">
              <a:buNone/>
            </a:pPr>
            <a:r>
              <a:rPr lang="en-US" sz="2800" dirty="0"/>
              <a:t>Funding source(s):</a:t>
            </a:r>
          </a:p>
          <a:p>
            <a:pPr lvl="1">
              <a:buFont typeface="Wingdings" panose="05000000000000000000" pitchFamily="2" charset="2"/>
              <a:buChar char="Ø"/>
            </a:pPr>
            <a:r>
              <a:rPr lang="en-US" sz="2800" dirty="0"/>
              <a:t>1</a:t>
            </a:r>
            <a:r>
              <a:rPr lang="en-US" sz="2800" baseline="30000" dirty="0"/>
              <a:t>st</a:t>
            </a:r>
            <a:r>
              <a:rPr lang="en-US" sz="2800" dirty="0"/>
              <a:t> source is up to 10% of the district’s ESSER-II and/or ESSER-III allocation (less ESSER-III restrictions), then</a:t>
            </a:r>
          </a:p>
          <a:p>
            <a:pPr lvl="1">
              <a:buFont typeface="Wingdings" panose="05000000000000000000" pitchFamily="2" charset="2"/>
              <a:buChar char="Ø"/>
            </a:pPr>
            <a:r>
              <a:rPr lang="en-US" sz="2800" dirty="0"/>
              <a:t>OPI – first, from federal $$ appropriated for this purpose, then from the BASE aid appropriation in HB2 </a:t>
            </a:r>
          </a:p>
        </p:txBody>
      </p:sp>
    </p:spTree>
    <p:extLst>
      <p:ext uri="{BB962C8B-B14F-4D97-AF65-F5344CB8AC3E}">
        <p14:creationId xmlns:p14="http://schemas.microsoft.com/office/powerpoint/2010/main" val="558479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0E37A-9F0F-413C-8B46-71F7F733444A}"/>
              </a:ext>
            </a:extLst>
          </p:cNvPr>
          <p:cNvSpPr>
            <a:spLocks noGrp="1"/>
          </p:cNvSpPr>
          <p:nvPr>
            <p:ph type="title"/>
          </p:nvPr>
        </p:nvSpPr>
        <p:spPr/>
        <p:txBody>
          <a:bodyPr>
            <a:normAutofit/>
          </a:bodyPr>
          <a:lstStyle/>
          <a:p>
            <a:r>
              <a:rPr lang="en-US" sz="4000" b="1" dirty="0">
                <a:latin typeface="Calibri Light" panose="020F0302020204030204" pitchFamily="34" charset="0"/>
                <a:ea typeface="Tahoma" panose="020B0604030504040204" pitchFamily="34" charset="0"/>
                <a:cs typeface="Calibri Light" panose="020F0302020204030204" pitchFamily="34" charset="0"/>
              </a:rPr>
              <a:t>House Bill 143 </a:t>
            </a:r>
            <a:r>
              <a:rPr lang="en-US" sz="4000" dirty="0">
                <a:latin typeface="Calibri Light" panose="020F0302020204030204" pitchFamily="34" charset="0"/>
                <a:ea typeface="Tahoma" panose="020B0604030504040204" pitchFamily="34" charset="0"/>
                <a:cs typeface="Calibri Light" panose="020F0302020204030204" pitchFamily="34" charset="0"/>
              </a:rPr>
              <a:t>- Provide incentives for increasing starting teacher pay</a:t>
            </a:r>
            <a:endParaRPr lang="en-US" sz="4000" dirty="0"/>
          </a:p>
        </p:txBody>
      </p:sp>
      <p:sp>
        <p:nvSpPr>
          <p:cNvPr id="3" name="Content Placeholder 2">
            <a:extLst>
              <a:ext uri="{FF2B5EF4-FFF2-40B4-BE49-F238E27FC236}">
                <a16:creationId xmlns:a16="http://schemas.microsoft.com/office/drawing/2014/main" id="{165F2C67-4BB8-40BA-947D-84B06DE22D46}"/>
              </a:ext>
            </a:extLst>
          </p:cNvPr>
          <p:cNvSpPr>
            <a:spLocks noGrp="1"/>
          </p:cNvSpPr>
          <p:nvPr>
            <p:ph idx="1"/>
          </p:nvPr>
        </p:nvSpPr>
        <p:spPr>
          <a:xfrm>
            <a:off x="838200" y="1825625"/>
            <a:ext cx="10515600" cy="4667250"/>
          </a:xfrm>
        </p:spPr>
        <p:txBody>
          <a:bodyPr>
            <a:normAutofit/>
          </a:bodyPr>
          <a:lstStyle/>
          <a:p>
            <a:pPr lvl="0"/>
            <a:r>
              <a:rPr lang="en-US" sz="3200" dirty="0"/>
              <a:t>Effective date: July 1, 2021</a:t>
            </a:r>
          </a:p>
          <a:p>
            <a:pPr lvl="0"/>
            <a:r>
              <a:rPr lang="en-US" sz="3200" dirty="0"/>
              <a:t>Legislative goals for starting teacher pay</a:t>
            </a:r>
          </a:p>
          <a:p>
            <a:pPr lvl="1"/>
            <a:r>
              <a:rPr lang="en-US" sz="2800" i="1" dirty="0"/>
              <a:t>Teacher base pay </a:t>
            </a:r>
            <a:r>
              <a:rPr lang="en-US" sz="2800" dirty="0"/>
              <a:t>in the applicable year must be at least 10 times as much as the quality educator payment amount set forth in § 20-9-306, MCA; </a:t>
            </a:r>
            <a:r>
              <a:rPr lang="en-US" sz="2800" b="1" i="1" dirty="0"/>
              <a:t>and</a:t>
            </a:r>
          </a:p>
          <a:p>
            <a:pPr lvl="1"/>
            <a:r>
              <a:rPr lang="en-US" sz="2800" dirty="0"/>
              <a:t>For </a:t>
            </a:r>
            <a:r>
              <a:rPr lang="en-US" sz="2800" i="1" dirty="0"/>
              <a:t>first class school districts </a:t>
            </a:r>
            <a:r>
              <a:rPr lang="en-US" sz="2800" dirty="0"/>
              <a:t>only, </a:t>
            </a:r>
            <a:r>
              <a:rPr lang="en-US" sz="2800" i="1" dirty="0"/>
              <a:t>teacher base pay </a:t>
            </a:r>
            <a:r>
              <a:rPr lang="en-US" sz="2800" dirty="0"/>
              <a:t>may not be less than 70% of </a:t>
            </a:r>
            <a:r>
              <a:rPr lang="en-US" sz="2800" i="1" dirty="0"/>
              <a:t>average teacher pay </a:t>
            </a:r>
            <a:r>
              <a:rPr lang="en-US" sz="2800" dirty="0"/>
              <a:t>in that school district.</a:t>
            </a:r>
          </a:p>
          <a:p>
            <a:pPr marL="0" indent="0">
              <a:buNone/>
            </a:pPr>
            <a:endParaRPr lang="en-US" dirty="0"/>
          </a:p>
        </p:txBody>
      </p:sp>
    </p:spTree>
    <p:extLst>
      <p:ext uri="{BB962C8B-B14F-4D97-AF65-F5344CB8AC3E}">
        <p14:creationId xmlns:p14="http://schemas.microsoft.com/office/powerpoint/2010/main" val="14648855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1F227068-B4A1-47B1-8DA7-BC1B31FB185E}"/>
              </a:ext>
            </a:extLst>
          </p:cNvPr>
          <p:cNvGraphicFramePr>
            <a:graphicFrameLocks noGrp="1"/>
          </p:cNvGraphicFramePr>
          <p:nvPr>
            <p:ph idx="1"/>
            <p:extLst>
              <p:ext uri="{D42A27DB-BD31-4B8C-83A1-F6EECF244321}">
                <p14:modId xmlns:p14="http://schemas.microsoft.com/office/powerpoint/2010/main" val="3161218427"/>
              </p:ext>
            </p:extLst>
          </p:nvPr>
        </p:nvGraphicFramePr>
        <p:xfrm>
          <a:off x="171189" y="97075"/>
          <a:ext cx="11849622" cy="6520215"/>
        </p:xfrm>
        <a:graphic>
          <a:graphicData uri="http://schemas.openxmlformats.org/drawingml/2006/table">
            <a:tbl>
              <a:tblPr firstRow="1" bandRow="1">
                <a:tableStyleId>{5C22544A-7EE6-4342-B048-85BDC9FD1C3A}</a:tableStyleId>
              </a:tblPr>
              <a:tblGrid>
                <a:gridCol w="7294323">
                  <a:extLst>
                    <a:ext uri="{9D8B030D-6E8A-4147-A177-3AD203B41FA5}">
                      <a16:colId xmlns:a16="http://schemas.microsoft.com/office/drawing/2014/main" val="1670642443"/>
                    </a:ext>
                  </a:extLst>
                </a:gridCol>
                <a:gridCol w="2304789">
                  <a:extLst>
                    <a:ext uri="{9D8B030D-6E8A-4147-A177-3AD203B41FA5}">
                      <a16:colId xmlns:a16="http://schemas.microsoft.com/office/drawing/2014/main" val="2786609552"/>
                    </a:ext>
                  </a:extLst>
                </a:gridCol>
                <a:gridCol w="2250510">
                  <a:extLst>
                    <a:ext uri="{9D8B030D-6E8A-4147-A177-3AD203B41FA5}">
                      <a16:colId xmlns:a16="http://schemas.microsoft.com/office/drawing/2014/main" val="2173621330"/>
                    </a:ext>
                  </a:extLst>
                </a:gridCol>
              </a:tblGrid>
              <a:tr h="817886">
                <a:tc>
                  <a:txBody>
                    <a:bodyPr/>
                    <a:lstStyle/>
                    <a:p>
                      <a:pPr marL="0" indent="0">
                        <a:buNone/>
                      </a:pPr>
                      <a:r>
                        <a:rPr lang="en-US" sz="2800" dirty="0"/>
                        <a:t>Elementary &amp; Secondary Schools Emergency Relief (ESSER)</a:t>
                      </a:r>
                    </a:p>
                  </a:txBody>
                  <a:tcPr/>
                </a:tc>
                <a:tc>
                  <a:txBody>
                    <a:bodyPr/>
                    <a:lstStyle/>
                    <a:p>
                      <a:pPr algn="r"/>
                      <a:r>
                        <a:rPr lang="en-US" sz="2800" dirty="0"/>
                        <a:t>HB 630</a:t>
                      </a:r>
                    </a:p>
                    <a:p>
                      <a:pPr algn="r"/>
                      <a:r>
                        <a:rPr lang="en-US" sz="2800" dirty="0"/>
                        <a:t>ESSER-II</a:t>
                      </a:r>
                    </a:p>
                  </a:txBody>
                  <a:tcPr/>
                </a:tc>
                <a:tc>
                  <a:txBody>
                    <a:bodyPr/>
                    <a:lstStyle/>
                    <a:p>
                      <a:pPr algn="r"/>
                      <a:r>
                        <a:rPr lang="en-US" sz="2800" dirty="0"/>
                        <a:t>HB 632</a:t>
                      </a:r>
                    </a:p>
                    <a:p>
                      <a:pPr algn="r"/>
                      <a:r>
                        <a:rPr lang="en-US" sz="2800" dirty="0"/>
                        <a:t>ESSER-III</a:t>
                      </a:r>
                    </a:p>
                  </a:txBody>
                  <a:tcPr/>
                </a:tc>
                <a:extLst>
                  <a:ext uri="{0D108BD9-81ED-4DB2-BD59-A6C34878D82A}">
                    <a16:rowId xmlns:a16="http://schemas.microsoft.com/office/drawing/2014/main" val="1025027586"/>
                  </a:ext>
                </a:extLst>
              </a:tr>
              <a:tr h="473855">
                <a:tc>
                  <a:txBody>
                    <a:bodyPr/>
                    <a:lstStyle/>
                    <a:p>
                      <a:r>
                        <a:rPr lang="en-US" sz="2600" dirty="0"/>
                        <a:t>Total to OPI for Montana Schools</a:t>
                      </a:r>
                    </a:p>
                  </a:txBody>
                  <a:tcPr/>
                </a:tc>
                <a:tc>
                  <a:txBody>
                    <a:bodyPr/>
                    <a:lstStyle/>
                    <a:p>
                      <a:pPr algn="r"/>
                      <a:r>
                        <a:rPr lang="en-US" sz="2600" b="1" dirty="0">
                          <a:solidFill>
                            <a:srgbClr val="00B050"/>
                          </a:solidFill>
                        </a:rPr>
                        <a:t>$170,099,465</a:t>
                      </a:r>
                    </a:p>
                  </a:txBody>
                  <a:tcPr/>
                </a:tc>
                <a:tc>
                  <a:txBody>
                    <a:bodyPr/>
                    <a:lstStyle/>
                    <a:p>
                      <a:pPr algn="r"/>
                      <a:r>
                        <a:rPr lang="en-US" sz="2600" b="1" dirty="0">
                          <a:solidFill>
                            <a:srgbClr val="00B050"/>
                          </a:solidFill>
                        </a:rPr>
                        <a:t>$382,019,236</a:t>
                      </a:r>
                    </a:p>
                  </a:txBody>
                  <a:tcPr/>
                </a:tc>
                <a:extLst>
                  <a:ext uri="{0D108BD9-81ED-4DB2-BD59-A6C34878D82A}">
                    <a16:rowId xmlns:a16="http://schemas.microsoft.com/office/drawing/2014/main" val="298040244"/>
                  </a:ext>
                </a:extLst>
              </a:tr>
              <a:tr h="473855">
                <a:tc>
                  <a:txBody>
                    <a:bodyPr/>
                    <a:lstStyle/>
                    <a:p>
                      <a:r>
                        <a:rPr lang="en-US" sz="2400" dirty="0"/>
                        <a:t>90% distributed to schools based on FY20 Title I </a:t>
                      </a:r>
                      <a:r>
                        <a:rPr lang="en-US" sz="2400" dirty="0" err="1"/>
                        <a:t>alloc</a:t>
                      </a:r>
                      <a:endParaRPr lang="en-US" sz="2400" dirty="0"/>
                    </a:p>
                  </a:txBody>
                  <a:tcPr>
                    <a:solidFill>
                      <a:schemeClr val="accent4">
                        <a:lumMod val="40000"/>
                        <a:lumOff val="60000"/>
                      </a:schemeClr>
                    </a:solidFill>
                  </a:tcPr>
                </a:tc>
                <a:tc>
                  <a:txBody>
                    <a:bodyPr/>
                    <a:lstStyle/>
                    <a:p>
                      <a:pPr algn="r"/>
                      <a:r>
                        <a:rPr lang="en-US" sz="2400" dirty="0"/>
                        <a:t>$153,089,519</a:t>
                      </a:r>
                    </a:p>
                  </a:txBody>
                  <a:tcPr>
                    <a:solidFill>
                      <a:schemeClr val="accent4">
                        <a:lumMod val="40000"/>
                        <a:lumOff val="60000"/>
                      </a:schemeClr>
                    </a:solidFill>
                  </a:tcPr>
                </a:tc>
                <a:tc>
                  <a:txBody>
                    <a:bodyPr/>
                    <a:lstStyle/>
                    <a:p>
                      <a:pPr algn="r"/>
                      <a:r>
                        <a:rPr lang="en-US" sz="2400" dirty="0"/>
                        <a:t>$343,817,312</a:t>
                      </a:r>
                    </a:p>
                  </a:txBody>
                  <a:tcPr>
                    <a:solidFill>
                      <a:schemeClr val="accent4">
                        <a:lumMod val="40000"/>
                        <a:lumOff val="60000"/>
                      </a:schemeClr>
                    </a:solidFill>
                  </a:tcPr>
                </a:tc>
                <a:extLst>
                  <a:ext uri="{0D108BD9-81ED-4DB2-BD59-A6C34878D82A}">
                    <a16:rowId xmlns:a16="http://schemas.microsoft.com/office/drawing/2014/main" val="4045603648"/>
                  </a:ext>
                </a:extLst>
              </a:tr>
              <a:tr h="473855">
                <a:tc>
                  <a:txBody>
                    <a:bodyPr/>
                    <a:lstStyle/>
                    <a:p>
                      <a:r>
                        <a:rPr lang="en-US" sz="2400" dirty="0">
                          <a:solidFill>
                            <a:schemeClr val="bg2">
                              <a:lumMod val="50000"/>
                            </a:schemeClr>
                          </a:solidFill>
                        </a:rPr>
                        <a:t>.5% to OPI for administrative costs</a:t>
                      </a:r>
                    </a:p>
                  </a:txBody>
                  <a:tcPr/>
                </a:tc>
                <a:tc>
                  <a:txBody>
                    <a:bodyPr/>
                    <a:lstStyle/>
                    <a:p>
                      <a:pPr algn="r"/>
                      <a:r>
                        <a:rPr lang="en-US" sz="2400" dirty="0">
                          <a:solidFill>
                            <a:schemeClr val="bg2">
                              <a:lumMod val="50000"/>
                            </a:schemeClr>
                          </a:solidFill>
                        </a:rPr>
                        <a:t>$850,497</a:t>
                      </a:r>
                    </a:p>
                  </a:txBody>
                  <a:tcPr/>
                </a:tc>
                <a:tc>
                  <a:txBody>
                    <a:bodyPr/>
                    <a:lstStyle/>
                    <a:p>
                      <a:pPr algn="r"/>
                      <a:r>
                        <a:rPr lang="en-US" sz="2400" dirty="0">
                          <a:solidFill>
                            <a:schemeClr val="bg2">
                              <a:lumMod val="50000"/>
                            </a:schemeClr>
                          </a:solidFill>
                        </a:rPr>
                        <a:t>$1,910,096</a:t>
                      </a:r>
                    </a:p>
                  </a:txBody>
                  <a:tcPr/>
                </a:tc>
                <a:extLst>
                  <a:ext uri="{0D108BD9-81ED-4DB2-BD59-A6C34878D82A}">
                    <a16:rowId xmlns:a16="http://schemas.microsoft.com/office/drawing/2014/main" val="3446918582"/>
                  </a:ext>
                </a:extLst>
              </a:tr>
              <a:tr h="473855">
                <a:tc>
                  <a:txBody>
                    <a:bodyPr/>
                    <a:lstStyle/>
                    <a:p>
                      <a:r>
                        <a:rPr lang="en-US" sz="2400" dirty="0"/>
                        <a:t>Supplemental allocation to school district</a:t>
                      </a:r>
                    </a:p>
                  </a:txBody>
                  <a:tcPr>
                    <a:solidFill>
                      <a:schemeClr val="accent4">
                        <a:lumMod val="40000"/>
                        <a:lumOff val="60000"/>
                      </a:schemeClr>
                    </a:solidFill>
                  </a:tcPr>
                </a:tc>
                <a:tc>
                  <a:txBody>
                    <a:bodyPr/>
                    <a:lstStyle/>
                    <a:p>
                      <a:pPr algn="r"/>
                      <a:r>
                        <a:rPr lang="en-US" sz="2400" dirty="0"/>
                        <a:t>$3,400,000</a:t>
                      </a:r>
                    </a:p>
                  </a:txBody>
                  <a:tcPr>
                    <a:solidFill>
                      <a:schemeClr val="accent4">
                        <a:lumMod val="40000"/>
                        <a:lumOff val="60000"/>
                      </a:schemeClr>
                    </a:solidFill>
                  </a:tcPr>
                </a:tc>
                <a:tc>
                  <a:txBody>
                    <a:bodyPr/>
                    <a:lstStyle/>
                    <a:p>
                      <a:pPr algn="r"/>
                      <a:r>
                        <a:rPr lang="en-US" sz="2400" dirty="0"/>
                        <a:t>$3,400,000</a:t>
                      </a:r>
                    </a:p>
                  </a:txBody>
                  <a:tcPr>
                    <a:solidFill>
                      <a:schemeClr val="accent4">
                        <a:lumMod val="40000"/>
                        <a:lumOff val="60000"/>
                      </a:schemeClr>
                    </a:solidFill>
                  </a:tcPr>
                </a:tc>
                <a:extLst>
                  <a:ext uri="{0D108BD9-81ED-4DB2-BD59-A6C34878D82A}">
                    <a16:rowId xmlns:a16="http://schemas.microsoft.com/office/drawing/2014/main" val="2709457800"/>
                  </a:ext>
                </a:extLst>
              </a:tr>
              <a:tr h="473855">
                <a:tc>
                  <a:txBody>
                    <a:bodyPr/>
                    <a:lstStyle/>
                    <a:p>
                      <a:r>
                        <a:rPr lang="en-US" sz="2400" dirty="0">
                          <a:solidFill>
                            <a:schemeClr val="bg2">
                              <a:lumMod val="50000"/>
                            </a:schemeClr>
                          </a:solidFill>
                        </a:rPr>
                        <a:t>Special needs allocation</a:t>
                      </a:r>
                    </a:p>
                  </a:txBody>
                  <a:tcPr/>
                </a:tc>
                <a:tc>
                  <a:txBody>
                    <a:bodyPr/>
                    <a:lstStyle/>
                    <a:p>
                      <a:pPr algn="r"/>
                      <a:r>
                        <a:rPr lang="en-US" sz="2400" dirty="0">
                          <a:solidFill>
                            <a:schemeClr val="bg2">
                              <a:lumMod val="50000"/>
                            </a:schemeClr>
                          </a:solidFill>
                        </a:rPr>
                        <a:t>$2,500,000</a:t>
                      </a:r>
                    </a:p>
                  </a:txBody>
                  <a:tcPr/>
                </a:tc>
                <a:tc>
                  <a:txBody>
                    <a:bodyPr/>
                    <a:lstStyle/>
                    <a:p>
                      <a:pPr algn="r"/>
                      <a:r>
                        <a:rPr lang="en-US" sz="2400" dirty="0">
                          <a:solidFill>
                            <a:schemeClr val="bg2">
                              <a:lumMod val="50000"/>
                            </a:schemeClr>
                          </a:solidFill>
                        </a:rPr>
                        <a:t>N/A</a:t>
                      </a:r>
                    </a:p>
                  </a:txBody>
                  <a:tcPr/>
                </a:tc>
                <a:extLst>
                  <a:ext uri="{0D108BD9-81ED-4DB2-BD59-A6C34878D82A}">
                    <a16:rowId xmlns:a16="http://schemas.microsoft.com/office/drawing/2014/main" val="94433573"/>
                  </a:ext>
                </a:extLst>
              </a:tr>
              <a:tr h="473855">
                <a:tc>
                  <a:txBody>
                    <a:bodyPr/>
                    <a:lstStyle/>
                    <a:p>
                      <a:r>
                        <a:rPr lang="en-US" sz="2400" dirty="0">
                          <a:solidFill>
                            <a:schemeClr val="bg2">
                              <a:lumMod val="50000"/>
                            </a:schemeClr>
                          </a:solidFill>
                        </a:rPr>
                        <a:t>Targeted support to school districts</a:t>
                      </a:r>
                    </a:p>
                  </a:txBody>
                  <a:tcPr/>
                </a:tc>
                <a:tc>
                  <a:txBody>
                    <a:bodyPr/>
                    <a:lstStyle/>
                    <a:p>
                      <a:pPr algn="r"/>
                      <a:r>
                        <a:rPr lang="en-US" sz="2400" dirty="0">
                          <a:solidFill>
                            <a:schemeClr val="bg2">
                              <a:lumMod val="50000"/>
                            </a:schemeClr>
                          </a:solidFill>
                        </a:rPr>
                        <a:t>$1,200,000</a:t>
                      </a:r>
                    </a:p>
                  </a:txBody>
                  <a:tcPr/>
                </a:tc>
                <a:tc>
                  <a:txBody>
                    <a:bodyPr/>
                    <a:lstStyle/>
                    <a:p>
                      <a:pPr algn="r"/>
                      <a:r>
                        <a:rPr lang="en-US" sz="2400" dirty="0">
                          <a:solidFill>
                            <a:schemeClr val="bg2">
                              <a:lumMod val="50000"/>
                            </a:schemeClr>
                          </a:solidFill>
                        </a:rPr>
                        <a:t>N/A</a:t>
                      </a:r>
                    </a:p>
                  </a:txBody>
                  <a:tcPr/>
                </a:tc>
                <a:extLst>
                  <a:ext uri="{0D108BD9-81ED-4DB2-BD59-A6C34878D82A}">
                    <a16:rowId xmlns:a16="http://schemas.microsoft.com/office/drawing/2014/main" val="2278833923"/>
                  </a:ext>
                </a:extLst>
              </a:tr>
              <a:tr h="473855">
                <a:tc>
                  <a:txBody>
                    <a:bodyPr/>
                    <a:lstStyle/>
                    <a:p>
                      <a:r>
                        <a:rPr lang="en-US" sz="2400" dirty="0">
                          <a:solidFill>
                            <a:schemeClr val="bg2">
                              <a:lumMod val="50000"/>
                            </a:schemeClr>
                          </a:solidFill>
                        </a:rPr>
                        <a:t>Education Leadership in Montana</a:t>
                      </a:r>
                    </a:p>
                  </a:txBody>
                  <a:tcPr/>
                </a:tc>
                <a:tc>
                  <a:txBody>
                    <a:bodyPr/>
                    <a:lstStyle/>
                    <a:p>
                      <a:pPr algn="r"/>
                      <a:r>
                        <a:rPr lang="en-US" sz="2400" dirty="0">
                          <a:solidFill>
                            <a:schemeClr val="bg2">
                              <a:lumMod val="50000"/>
                            </a:schemeClr>
                          </a:solidFill>
                        </a:rPr>
                        <a:t>$939,449</a:t>
                      </a:r>
                    </a:p>
                  </a:txBody>
                  <a:tcPr/>
                </a:tc>
                <a:tc>
                  <a:txBody>
                    <a:bodyPr/>
                    <a:lstStyle/>
                    <a:p>
                      <a:pPr algn="r"/>
                      <a:r>
                        <a:rPr lang="en-US" sz="2400" dirty="0">
                          <a:solidFill>
                            <a:schemeClr val="bg2">
                              <a:lumMod val="50000"/>
                            </a:schemeClr>
                          </a:solidFill>
                        </a:rPr>
                        <a:t>$555,234</a:t>
                      </a:r>
                    </a:p>
                  </a:txBody>
                  <a:tcPr/>
                </a:tc>
                <a:extLst>
                  <a:ext uri="{0D108BD9-81ED-4DB2-BD59-A6C34878D82A}">
                    <a16:rowId xmlns:a16="http://schemas.microsoft.com/office/drawing/2014/main" val="123754224"/>
                  </a:ext>
                </a:extLst>
              </a:tr>
              <a:tr h="473855">
                <a:tc>
                  <a:txBody>
                    <a:bodyPr/>
                    <a:lstStyle/>
                    <a:p>
                      <a:r>
                        <a:rPr lang="en-US" sz="2400" dirty="0">
                          <a:solidFill>
                            <a:schemeClr val="bg2">
                              <a:lumMod val="50000"/>
                            </a:schemeClr>
                          </a:solidFill>
                        </a:rPr>
                        <a:t>Grants to MT School of Deaf &amp; Blind, Youth Academy, Pine Hills</a:t>
                      </a:r>
                    </a:p>
                  </a:txBody>
                  <a:tcPr/>
                </a:tc>
                <a:tc>
                  <a:txBody>
                    <a:bodyPr/>
                    <a:lstStyle/>
                    <a:p>
                      <a:pPr algn="r"/>
                      <a:r>
                        <a:rPr lang="en-US" sz="2400" dirty="0">
                          <a:solidFill>
                            <a:schemeClr val="bg2">
                              <a:lumMod val="50000"/>
                            </a:schemeClr>
                          </a:solidFill>
                        </a:rPr>
                        <a:t>$120,000</a:t>
                      </a:r>
                    </a:p>
                  </a:txBody>
                  <a:tcPr/>
                </a:tc>
                <a:tc>
                  <a:txBody>
                    <a:bodyPr/>
                    <a:lstStyle/>
                    <a:p>
                      <a:pPr algn="r"/>
                      <a:r>
                        <a:rPr lang="en-US" sz="2400" dirty="0">
                          <a:solidFill>
                            <a:schemeClr val="bg2">
                              <a:lumMod val="50000"/>
                            </a:schemeClr>
                          </a:solidFill>
                        </a:rPr>
                        <a:t>$120,000</a:t>
                      </a:r>
                    </a:p>
                  </a:txBody>
                  <a:tcPr/>
                </a:tc>
                <a:extLst>
                  <a:ext uri="{0D108BD9-81ED-4DB2-BD59-A6C34878D82A}">
                    <a16:rowId xmlns:a16="http://schemas.microsoft.com/office/drawing/2014/main" val="163228727"/>
                  </a:ext>
                </a:extLst>
              </a:tr>
              <a:tr h="473855">
                <a:tc>
                  <a:txBody>
                    <a:bodyPr/>
                    <a:lstStyle/>
                    <a:p>
                      <a:r>
                        <a:rPr lang="en-US" sz="2400" dirty="0">
                          <a:solidFill>
                            <a:schemeClr val="bg2">
                              <a:lumMod val="50000"/>
                            </a:schemeClr>
                          </a:solidFill>
                        </a:rPr>
                        <a:t>Modernization of all OPI databases</a:t>
                      </a:r>
                    </a:p>
                  </a:txBody>
                  <a:tcPr/>
                </a:tc>
                <a:tc>
                  <a:txBody>
                    <a:bodyPr/>
                    <a:lstStyle/>
                    <a:p>
                      <a:pPr algn="r"/>
                      <a:r>
                        <a:rPr lang="en-US" sz="2400" dirty="0">
                          <a:solidFill>
                            <a:schemeClr val="bg2">
                              <a:lumMod val="50000"/>
                            </a:schemeClr>
                          </a:solidFill>
                        </a:rPr>
                        <a:t>$8,000,000</a:t>
                      </a:r>
                    </a:p>
                  </a:txBody>
                  <a:tcPr/>
                </a:tc>
                <a:tc>
                  <a:txBody>
                    <a:bodyPr/>
                    <a:lstStyle/>
                    <a:p>
                      <a:pPr algn="r"/>
                      <a:r>
                        <a:rPr lang="en-US" sz="2400" dirty="0">
                          <a:solidFill>
                            <a:schemeClr val="bg2">
                              <a:lumMod val="50000"/>
                            </a:schemeClr>
                          </a:solidFill>
                        </a:rPr>
                        <a:t>$5,475,248</a:t>
                      </a:r>
                    </a:p>
                  </a:txBody>
                  <a:tcPr/>
                </a:tc>
                <a:extLst>
                  <a:ext uri="{0D108BD9-81ED-4DB2-BD59-A6C34878D82A}">
                    <a16:rowId xmlns:a16="http://schemas.microsoft.com/office/drawing/2014/main" val="2881188352"/>
                  </a:ext>
                </a:extLst>
              </a:tr>
              <a:tr h="473855">
                <a:tc>
                  <a:txBody>
                    <a:bodyPr/>
                    <a:lstStyle/>
                    <a:p>
                      <a:r>
                        <a:rPr lang="en-US" sz="2400" dirty="0">
                          <a:solidFill>
                            <a:schemeClr val="bg2">
                              <a:lumMod val="50000"/>
                            </a:schemeClr>
                          </a:solidFill>
                        </a:rPr>
                        <a:t>State summer enrichment (1% of total)</a:t>
                      </a:r>
                    </a:p>
                  </a:txBody>
                  <a:tcPr/>
                </a:tc>
                <a:tc>
                  <a:txBody>
                    <a:bodyPr/>
                    <a:lstStyle/>
                    <a:p>
                      <a:pPr algn="r"/>
                      <a:r>
                        <a:rPr lang="en-US" sz="2400" dirty="0">
                          <a:solidFill>
                            <a:schemeClr val="bg2">
                              <a:lumMod val="50000"/>
                            </a:schemeClr>
                          </a:solidFill>
                        </a:rPr>
                        <a:t>N/A</a:t>
                      </a:r>
                    </a:p>
                  </a:txBody>
                  <a:tcPr/>
                </a:tc>
                <a:tc>
                  <a:txBody>
                    <a:bodyPr/>
                    <a:lstStyle/>
                    <a:p>
                      <a:pPr algn="r"/>
                      <a:r>
                        <a:rPr lang="en-US" sz="2400" dirty="0">
                          <a:solidFill>
                            <a:schemeClr val="bg2">
                              <a:lumMod val="50000"/>
                            </a:schemeClr>
                          </a:solidFill>
                        </a:rPr>
                        <a:t>$3,820,192</a:t>
                      </a:r>
                    </a:p>
                  </a:txBody>
                  <a:tcPr/>
                </a:tc>
                <a:extLst>
                  <a:ext uri="{0D108BD9-81ED-4DB2-BD59-A6C34878D82A}">
                    <a16:rowId xmlns:a16="http://schemas.microsoft.com/office/drawing/2014/main" val="4070196259"/>
                  </a:ext>
                </a:extLst>
              </a:tr>
              <a:tr h="473855">
                <a:tc>
                  <a:txBody>
                    <a:bodyPr/>
                    <a:lstStyle/>
                    <a:p>
                      <a:r>
                        <a:rPr lang="en-US" sz="2400" dirty="0">
                          <a:solidFill>
                            <a:schemeClr val="bg2">
                              <a:lumMod val="50000"/>
                            </a:schemeClr>
                          </a:solidFill>
                        </a:rPr>
                        <a:t>State afterschool program (1% of total)</a:t>
                      </a:r>
                    </a:p>
                  </a:txBody>
                  <a:tcPr/>
                </a:tc>
                <a:tc>
                  <a:txBody>
                    <a:bodyPr/>
                    <a:lstStyle/>
                    <a:p>
                      <a:pPr algn="r"/>
                      <a:r>
                        <a:rPr lang="en-US" sz="2400" dirty="0">
                          <a:solidFill>
                            <a:schemeClr val="bg2">
                              <a:lumMod val="50000"/>
                            </a:schemeClr>
                          </a:solidFill>
                        </a:rPr>
                        <a:t>N/A</a:t>
                      </a:r>
                    </a:p>
                  </a:txBody>
                  <a:tcPr/>
                </a:tc>
                <a:tc>
                  <a:txBody>
                    <a:bodyPr/>
                    <a:lstStyle/>
                    <a:p>
                      <a:pPr algn="r"/>
                      <a:r>
                        <a:rPr lang="en-US" sz="2400" dirty="0">
                          <a:solidFill>
                            <a:schemeClr val="bg2">
                              <a:lumMod val="50000"/>
                            </a:schemeClr>
                          </a:solidFill>
                        </a:rPr>
                        <a:t>$3,820,192</a:t>
                      </a:r>
                    </a:p>
                  </a:txBody>
                  <a:tcPr/>
                </a:tc>
                <a:extLst>
                  <a:ext uri="{0D108BD9-81ED-4DB2-BD59-A6C34878D82A}">
                    <a16:rowId xmlns:a16="http://schemas.microsoft.com/office/drawing/2014/main" val="807211528"/>
                  </a:ext>
                </a:extLst>
              </a:tr>
            </a:tbl>
          </a:graphicData>
        </a:graphic>
      </p:graphicFrame>
      <p:sp>
        <p:nvSpPr>
          <p:cNvPr id="8" name="TextBox 7">
            <a:extLst>
              <a:ext uri="{FF2B5EF4-FFF2-40B4-BE49-F238E27FC236}">
                <a16:creationId xmlns:a16="http://schemas.microsoft.com/office/drawing/2014/main" id="{BE247800-A254-4FD3-85CE-2C67A66F70A4}"/>
              </a:ext>
            </a:extLst>
          </p:cNvPr>
          <p:cNvSpPr txBox="1"/>
          <p:nvPr/>
        </p:nvSpPr>
        <p:spPr>
          <a:xfrm>
            <a:off x="8467594" y="3280756"/>
            <a:ext cx="3321096" cy="1692771"/>
          </a:xfrm>
          <a:prstGeom prst="rect">
            <a:avLst/>
          </a:prstGeom>
          <a:solidFill>
            <a:schemeClr val="bg1"/>
          </a:solidFill>
        </p:spPr>
        <p:txBody>
          <a:bodyPr wrap="square" rtlCol="0">
            <a:spAutoFit/>
          </a:bodyPr>
          <a:lstStyle/>
          <a:p>
            <a:pPr algn="ctr"/>
            <a:r>
              <a:rPr lang="en-US" sz="2600" dirty="0"/>
              <a:t>Restrictions on district ESSER-III funds:</a:t>
            </a:r>
          </a:p>
          <a:p>
            <a:pPr algn="ctr"/>
            <a:r>
              <a:rPr lang="en-US" sz="2600" dirty="0"/>
              <a:t>20% must be spent on learning loss programs</a:t>
            </a:r>
          </a:p>
        </p:txBody>
      </p:sp>
      <p:cxnSp>
        <p:nvCxnSpPr>
          <p:cNvPr id="10" name="Straight Arrow Connector 9">
            <a:extLst>
              <a:ext uri="{FF2B5EF4-FFF2-40B4-BE49-F238E27FC236}">
                <a16:creationId xmlns:a16="http://schemas.microsoft.com/office/drawing/2014/main" id="{A282ACEB-5B05-4DB8-AEA6-7228E4CE257D}"/>
              </a:ext>
            </a:extLst>
          </p:cNvPr>
          <p:cNvCxnSpPr>
            <a:cxnSpLocks/>
            <a:stCxn id="8" idx="0"/>
          </p:cNvCxnSpPr>
          <p:nvPr/>
        </p:nvCxnSpPr>
        <p:spPr>
          <a:xfrm flipV="1">
            <a:off x="10128142" y="2889902"/>
            <a:ext cx="368669" cy="395739"/>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6A545630-62C9-43FB-8C7C-5D37E4452488}"/>
              </a:ext>
            </a:extLst>
          </p:cNvPr>
          <p:cNvCxnSpPr>
            <a:cxnSpLocks/>
          </p:cNvCxnSpPr>
          <p:nvPr/>
        </p:nvCxnSpPr>
        <p:spPr>
          <a:xfrm flipV="1">
            <a:off x="10128142" y="1921790"/>
            <a:ext cx="184334" cy="1358966"/>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63077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F222D-9BDB-48F5-9824-C93C9D36FFF4}"/>
              </a:ext>
            </a:extLst>
          </p:cNvPr>
          <p:cNvSpPr>
            <a:spLocks noGrp="1"/>
          </p:cNvSpPr>
          <p:nvPr>
            <p:ph type="title"/>
          </p:nvPr>
        </p:nvSpPr>
        <p:spPr/>
        <p:txBody>
          <a:bodyPr>
            <a:normAutofit/>
          </a:bodyPr>
          <a:lstStyle/>
          <a:p>
            <a:r>
              <a:rPr lang="en-US" sz="4000" b="1" dirty="0"/>
              <a:t>House Bill 630 </a:t>
            </a:r>
            <a:r>
              <a:rPr lang="en-US" sz="4000" dirty="0"/>
              <a:t>Appropriate CARES-II funds</a:t>
            </a:r>
          </a:p>
        </p:txBody>
      </p:sp>
      <p:sp>
        <p:nvSpPr>
          <p:cNvPr id="3" name="Content Placeholder 2">
            <a:extLst>
              <a:ext uri="{FF2B5EF4-FFF2-40B4-BE49-F238E27FC236}">
                <a16:creationId xmlns:a16="http://schemas.microsoft.com/office/drawing/2014/main" id="{E7D3C3C3-A194-420C-BF70-7BBD7F54B6B7}"/>
              </a:ext>
            </a:extLst>
          </p:cNvPr>
          <p:cNvSpPr>
            <a:spLocks noGrp="1"/>
          </p:cNvSpPr>
          <p:nvPr>
            <p:ph idx="1"/>
          </p:nvPr>
        </p:nvSpPr>
        <p:spPr/>
        <p:txBody>
          <a:bodyPr>
            <a:normAutofit/>
          </a:bodyPr>
          <a:lstStyle/>
          <a:p>
            <a:pPr marL="0" indent="0">
              <a:buNone/>
            </a:pPr>
            <a:r>
              <a:rPr lang="en-US" sz="3200" dirty="0"/>
              <a:t>Notes about the additional financial support:</a:t>
            </a:r>
          </a:p>
          <a:p>
            <a:pPr lvl="1"/>
            <a:r>
              <a:rPr lang="en-US" sz="2800" dirty="0"/>
              <a:t>District allocations are applied for in E-Grants and accounted for in Fund 15</a:t>
            </a:r>
          </a:p>
          <a:p>
            <a:pPr lvl="1"/>
            <a:r>
              <a:rPr lang="en-US" sz="2800" dirty="0"/>
              <a:t>Any payment received from OPI for “additional financial support” is deposited and accounted for in Fund 15</a:t>
            </a:r>
          </a:p>
          <a:p>
            <a:pPr lvl="1"/>
            <a:r>
              <a:rPr lang="en-US" sz="2800" dirty="0"/>
              <a:t>Additional General Fund budget authority = 0</a:t>
            </a:r>
          </a:p>
          <a:p>
            <a:pPr marL="0" indent="0">
              <a:buNone/>
            </a:pPr>
            <a:r>
              <a:rPr lang="en-US" sz="2800" dirty="0"/>
              <a:t> </a:t>
            </a:r>
          </a:p>
        </p:txBody>
      </p:sp>
    </p:spTree>
    <p:extLst>
      <p:ext uri="{BB962C8B-B14F-4D97-AF65-F5344CB8AC3E}">
        <p14:creationId xmlns:p14="http://schemas.microsoft.com/office/powerpoint/2010/main" val="623974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95CC165B-CA17-4173-80DD-030318471FB2}"/>
              </a:ext>
            </a:extLst>
          </p:cNvPr>
          <p:cNvPicPr>
            <a:picLocks noChangeAspect="1"/>
          </p:cNvPicPr>
          <p:nvPr/>
        </p:nvPicPr>
        <p:blipFill>
          <a:blip r:embed="rId2"/>
          <a:stretch>
            <a:fillRect/>
          </a:stretch>
        </p:blipFill>
        <p:spPr>
          <a:xfrm>
            <a:off x="1908314" y="81127"/>
            <a:ext cx="7566990" cy="6776874"/>
          </a:xfrm>
          <a:prstGeom prst="rect">
            <a:avLst/>
          </a:prstGeom>
        </p:spPr>
      </p:pic>
    </p:spTree>
    <p:extLst>
      <p:ext uri="{BB962C8B-B14F-4D97-AF65-F5344CB8AC3E}">
        <p14:creationId xmlns:p14="http://schemas.microsoft.com/office/powerpoint/2010/main" val="34375237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B5B07-D038-4A7C-8ABD-54ACE33B562B}"/>
              </a:ext>
            </a:extLst>
          </p:cNvPr>
          <p:cNvSpPr>
            <a:spLocks noGrp="1"/>
          </p:cNvSpPr>
          <p:nvPr>
            <p:ph type="title"/>
          </p:nvPr>
        </p:nvSpPr>
        <p:spPr/>
        <p:txBody>
          <a:bodyPr>
            <a:normAutofit/>
          </a:bodyPr>
          <a:lstStyle/>
          <a:p>
            <a:r>
              <a:rPr lang="en-US" sz="3600" dirty="0"/>
              <a:t>Comprehensive School &amp; Community Treatment (</a:t>
            </a:r>
            <a:r>
              <a:rPr lang="en-US" sz="3600" dirty="0">
                <a:solidFill>
                  <a:srgbClr val="00B050"/>
                </a:solidFill>
              </a:rPr>
              <a:t>CSCT</a:t>
            </a:r>
            <a:r>
              <a:rPr lang="en-US" sz="3600" dirty="0"/>
              <a:t>)</a:t>
            </a:r>
          </a:p>
        </p:txBody>
      </p:sp>
      <p:sp>
        <p:nvSpPr>
          <p:cNvPr id="3" name="Content Placeholder 2">
            <a:extLst>
              <a:ext uri="{FF2B5EF4-FFF2-40B4-BE49-F238E27FC236}">
                <a16:creationId xmlns:a16="http://schemas.microsoft.com/office/drawing/2014/main" id="{741A3A7F-F0AE-46BA-86DC-F3150294EB6F}"/>
              </a:ext>
            </a:extLst>
          </p:cNvPr>
          <p:cNvSpPr>
            <a:spLocks noGrp="1"/>
          </p:cNvSpPr>
          <p:nvPr>
            <p:ph idx="1"/>
          </p:nvPr>
        </p:nvSpPr>
        <p:spPr/>
        <p:txBody>
          <a:bodyPr>
            <a:normAutofit fontScale="92500" lnSpcReduction="20000"/>
          </a:bodyPr>
          <a:lstStyle/>
          <a:p>
            <a:r>
              <a:rPr lang="en-US" dirty="0"/>
              <a:t>Medicaid pays for covered services provided to:</a:t>
            </a:r>
          </a:p>
          <a:p>
            <a:pPr lvl="1"/>
            <a:r>
              <a:rPr lang="en-US" dirty="0"/>
              <a:t>Medicaid-enrolled children and adolescents</a:t>
            </a:r>
          </a:p>
          <a:p>
            <a:pPr lvl="1"/>
            <a:r>
              <a:rPr lang="en-US" dirty="0"/>
              <a:t>Children who have an</a:t>
            </a:r>
            <a:r>
              <a:rPr lang="en-US" dirty="0">
                <a:solidFill>
                  <a:srgbClr val="00B050"/>
                </a:solidFill>
              </a:rPr>
              <a:t> IEP</a:t>
            </a:r>
            <a:r>
              <a:rPr lang="en-US" dirty="0"/>
              <a:t> (Individual Education Plan) under the</a:t>
            </a:r>
            <a:r>
              <a:rPr lang="en-US" dirty="0">
                <a:solidFill>
                  <a:srgbClr val="00B050"/>
                </a:solidFill>
              </a:rPr>
              <a:t> IDEA</a:t>
            </a:r>
            <a:r>
              <a:rPr lang="en-US" dirty="0"/>
              <a:t> (Individuals with Disabilities Education Act)</a:t>
            </a:r>
          </a:p>
          <a:p>
            <a:r>
              <a:rPr lang="en-US" dirty="0"/>
              <a:t>CSCT is one of several school based health service programs eligible for federal Medicaid reimbursement</a:t>
            </a:r>
          </a:p>
          <a:p>
            <a:r>
              <a:rPr lang="en-US" dirty="0"/>
              <a:t>CSCT is for school based </a:t>
            </a:r>
            <a:r>
              <a:rPr lang="en-US" b="1" dirty="0"/>
              <a:t>mental health </a:t>
            </a:r>
            <a:r>
              <a:rPr lang="en-US" dirty="0"/>
              <a:t>services</a:t>
            </a:r>
          </a:p>
          <a:p>
            <a:r>
              <a:rPr lang="en-US" dirty="0"/>
              <a:t>School districts provide the services, typically through contracts with providers such as AWARE, </a:t>
            </a:r>
            <a:r>
              <a:rPr lang="en-US" dirty="0" err="1"/>
              <a:t>Altacare</a:t>
            </a:r>
            <a:r>
              <a:rPr lang="en-US" dirty="0"/>
              <a:t>, </a:t>
            </a:r>
            <a:r>
              <a:rPr lang="en-US" dirty="0" err="1"/>
              <a:t>Shodair</a:t>
            </a:r>
            <a:r>
              <a:rPr lang="en-US" dirty="0"/>
              <a:t>, Intermountain Children’s Home, etc.</a:t>
            </a:r>
          </a:p>
          <a:p>
            <a:pPr lvl="1"/>
            <a:r>
              <a:rPr lang="en-US" dirty="0"/>
              <a:t>Usually, a room or rooms at the school building(s) is designated solely for this purpose</a:t>
            </a:r>
          </a:p>
          <a:p>
            <a:pPr lvl="1"/>
            <a:r>
              <a:rPr lang="en-US" dirty="0"/>
              <a:t>Likely involves school district special education staff (manage IEPs, arrange for services, etc.)</a:t>
            </a:r>
          </a:p>
          <a:p>
            <a:endParaRPr lang="en-US" dirty="0"/>
          </a:p>
        </p:txBody>
      </p:sp>
    </p:spTree>
    <p:extLst>
      <p:ext uri="{BB962C8B-B14F-4D97-AF65-F5344CB8AC3E}">
        <p14:creationId xmlns:p14="http://schemas.microsoft.com/office/powerpoint/2010/main" val="181802674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B5B07-D038-4A7C-8ABD-54ACE33B562B}"/>
              </a:ext>
            </a:extLst>
          </p:cNvPr>
          <p:cNvSpPr>
            <a:spLocks noGrp="1"/>
          </p:cNvSpPr>
          <p:nvPr>
            <p:ph type="title"/>
          </p:nvPr>
        </p:nvSpPr>
        <p:spPr/>
        <p:txBody>
          <a:bodyPr>
            <a:normAutofit/>
          </a:bodyPr>
          <a:lstStyle/>
          <a:p>
            <a:r>
              <a:rPr lang="en-US" sz="3600" dirty="0"/>
              <a:t>Comprehensive School &amp; Community Treatment (CSCT)</a:t>
            </a:r>
          </a:p>
        </p:txBody>
      </p:sp>
      <p:sp>
        <p:nvSpPr>
          <p:cNvPr id="3" name="Content Placeholder 2">
            <a:extLst>
              <a:ext uri="{FF2B5EF4-FFF2-40B4-BE49-F238E27FC236}">
                <a16:creationId xmlns:a16="http://schemas.microsoft.com/office/drawing/2014/main" id="{741A3A7F-F0AE-46BA-86DC-F3150294EB6F}"/>
              </a:ext>
            </a:extLst>
          </p:cNvPr>
          <p:cNvSpPr>
            <a:spLocks noGrp="1"/>
          </p:cNvSpPr>
          <p:nvPr>
            <p:ph idx="1"/>
          </p:nvPr>
        </p:nvSpPr>
        <p:spPr/>
        <p:txBody>
          <a:bodyPr>
            <a:normAutofit lnSpcReduction="10000"/>
          </a:bodyPr>
          <a:lstStyle/>
          <a:p>
            <a:r>
              <a:rPr lang="en-US" dirty="0"/>
              <a:t>Medicaid reimbursements are administered through Montana </a:t>
            </a:r>
            <a:r>
              <a:rPr lang="en-US" dirty="0">
                <a:solidFill>
                  <a:srgbClr val="00B050"/>
                </a:solidFill>
              </a:rPr>
              <a:t>DPHHS</a:t>
            </a:r>
            <a:r>
              <a:rPr lang="en-US" dirty="0"/>
              <a:t>  (Dept. of Public Health and Human Services) </a:t>
            </a:r>
          </a:p>
          <a:p>
            <a:r>
              <a:rPr lang="en-US" dirty="0"/>
              <a:t>Montana DPHHS’ plan is approved by </a:t>
            </a:r>
            <a:r>
              <a:rPr lang="en-US" dirty="0">
                <a:solidFill>
                  <a:srgbClr val="00B050"/>
                </a:solidFill>
              </a:rPr>
              <a:t>CMS</a:t>
            </a:r>
            <a:r>
              <a:rPr lang="en-US" dirty="0"/>
              <a:t> (Centers for Medicare &amp; Medicaid Services – U.S. Dept. of Health &amp; Human Services)</a:t>
            </a:r>
          </a:p>
          <a:p>
            <a:r>
              <a:rPr lang="en-US" dirty="0"/>
              <a:t>Several rules involved in receiving </a:t>
            </a:r>
            <a:r>
              <a:rPr lang="en-US" dirty="0">
                <a:solidFill>
                  <a:srgbClr val="00B050"/>
                </a:solidFill>
              </a:rPr>
              <a:t>FFP</a:t>
            </a:r>
            <a:r>
              <a:rPr lang="en-US" dirty="0"/>
              <a:t> (federal financial participation),  including but not limited to:</a:t>
            </a:r>
          </a:p>
          <a:p>
            <a:pPr lvl="1"/>
            <a:r>
              <a:rPr lang="en-US" dirty="0"/>
              <a:t>Schools, providers in schools or school-based health centers must meet federal and state requirements for Medicaid providers</a:t>
            </a:r>
          </a:p>
          <a:p>
            <a:pPr lvl="1"/>
            <a:r>
              <a:rPr lang="en-US" dirty="0">
                <a:solidFill>
                  <a:srgbClr val="00B050"/>
                </a:solidFill>
              </a:rPr>
              <a:t>LEA</a:t>
            </a:r>
            <a:r>
              <a:rPr lang="en-US" dirty="0"/>
              <a:t> (local education agency, i.e. school) must contribute non-federal dollars to help meet the full cost of the services. This is referred to as the </a:t>
            </a:r>
            <a:r>
              <a:rPr lang="en-US" dirty="0">
                <a:solidFill>
                  <a:srgbClr val="00B050"/>
                </a:solidFill>
              </a:rPr>
              <a:t>local match</a:t>
            </a:r>
            <a:r>
              <a:rPr lang="en-US" dirty="0"/>
              <a:t>.</a:t>
            </a:r>
          </a:p>
          <a:p>
            <a:pPr lvl="1"/>
            <a:r>
              <a:rPr lang="en-US" dirty="0"/>
              <a:t>DPHHS’ plan must include the methodology used for demonstrating the local match</a:t>
            </a:r>
          </a:p>
          <a:p>
            <a:pPr lvl="1"/>
            <a:endParaRPr lang="en-US" dirty="0"/>
          </a:p>
        </p:txBody>
      </p:sp>
    </p:spTree>
    <p:extLst>
      <p:ext uri="{BB962C8B-B14F-4D97-AF65-F5344CB8AC3E}">
        <p14:creationId xmlns:p14="http://schemas.microsoft.com/office/powerpoint/2010/main" val="206698257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9C765-B504-40EB-A5B5-AF89063EEF9E}"/>
              </a:ext>
            </a:extLst>
          </p:cNvPr>
          <p:cNvSpPr>
            <a:spLocks noGrp="1"/>
          </p:cNvSpPr>
          <p:nvPr>
            <p:ph type="title"/>
          </p:nvPr>
        </p:nvSpPr>
        <p:spPr/>
        <p:txBody>
          <a:bodyPr>
            <a:normAutofit/>
          </a:bodyPr>
          <a:lstStyle/>
          <a:p>
            <a:r>
              <a:rPr lang="en-US" sz="3600" dirty="0"/>
              <a:t>Comprehensive School &amp; Community Treatment (CSCT)</a:t>
            </a:r>
          </a:p>
        </p:txBody>
      </p:sp>
      <p:sp>
        <p:nvSpPr>
          <p:cNvPr id="3" name="Content Placeholder 2">
            <a:extLst>
              <a:ext uri="{FF2B5EF4-FFF2-40B4-BE49-F238E27FC236}">
                <a16:creationId xmlns:a16="http://schemas.microsoft.com/office/drawing/2014/main" id="{289AC9C9-5EF4-4850-A757-C66A3F856C38}"/>
              </a:ext>
            </a:extLst>
          </p:cNvPr>
          <p:cNvSpPr>
            <a:spLocks noGrp="1"/>
          </p:cNvSpPr>
          <p:nvPr>
            <p:ph idx="1"/>
          </p:nvPr>
        </p:nvSpPr>
        <p:spPr>
          <a:xfrm>
            <a:off x="838200" y="1825624"/>
            <a:ext cx="10515600" cy="4919733"/>
          </a:xfrm>
        </p:spPr>
        <p:txBody>
          <a:bodyPr>
            <a:normAutofit fontScale="92500"/>
          </a:bodyPr>
          <a:lstStyle/>
          <a:p>
            <a:pPr marL="0" indent="0">
              <a:buNone/>
            </a:pPr>
            <a:r>
              <a:rPr lang="en-US" sz="3000" dirty="0"/>
              <a:t>How do schools meet the local match requirement?</a:t>
            </a:r>
          </a:p>
          <a:p>
            <a:r>
              <a:rPr lang="en-US" dirty="0"/>
              <a:t>Prior to June 30, 2020 – referred to as </a:t>
            </a:r>
            <a:r>
              <a:rPr lang="en-US" i="1" dirty="0">
                <a:solidFill>
                  <a:srgbClr val="00B050"/>
                </a:solidFill>
              </a:rPr>
              <a:t>“soft match”</a:t>
            </a:r>
          </a:p>
          <a:p>
            <a:pPr lvl="1"/>
            <a:r>
              <a:rPr lang="en-US" sz="2600" dirty="0"/>
              <a:t>DPHHS sent school a </a:t>
            </a:r>
            <a:r>
              <a:rPr lang="en-US" sz="2600" dirty="0">
                <a:solidFill>
                  <a:srgbClr val="00B050"/>
                </a:solidFill>
              </a:rPr>
              <a:t>COM</a:t>
            </a:r>
            <a:r>
              <a:rPr lang="en-US" sz="2600" dirty="0"/>
              <a:t> (Certification of Match) cover letter with instructions on how certify their local match requirement for the previous fiscal year</a:t>
            </a:r>
          </a:p>
          <a:p>
            <a:pPr lvl="1"/>
            <a:r>
              <a:rPr lang="en-US" sz="2600" dirty="0"/>
              <a:t>Schools accessed CSCT Match module in MAEFAIRS to enter key information</a:t>
            </a:r>
          </a:p>
          <a:p>
            <a:pPr lvl="2"/>
            <a:r>
              <a:rPr lang="en-US" sz="2400" dirty="0"/>
              <a:t># of CSCT students</a:t>
            </a:r>
          </a:p>
          <a:p>
            <a:pPr lvl="2"/>
            <a:r>
              <a:rPr lang="en-US" sz="2400" dirty="0"/>
              <a:t>Match requirement amount (calculated and provided by DPHHS in the COM)</a:t>
            </a:r>
          </a:p>
          <a:p>
            <a:pPr lvl="2"/>
            <a:r>
              <a:rPr lang="en-US" sz="2400" dirty="0"/>
              <a:t>Square feet of CSCT room</a:t>
            </a:r>
          </a:p>
          <a:p>
            <a:pPr lvl="2"/>
            <a:r>
              <a:rPr lang="en-US" sz="2400" dirty="0"/>
              <a:t>Square feet of entire building</a:t>
            </a:r>
          </a:p>
          <a:p>
            <a:pPr lvl="1"/>
            <a:r>
              <a:rPr lang="en-US" sz="2600" dirty="0"/>
              <a:t>Using </a:t>
            </a:r>
            <a:r>
              <a:rPr lang="en-US" sz="2600" dirty="0">
                <a:solidFill>
                  <a:srgbClr val="00B050"/>
                </a:solidFill>
              </a:rPr>
              <a:t>TFS</a:t>
            </a:r>
            <a:r>
              <a:rPr lang="en-US" sz="2600" dirty="0"/>
              <a:t> expenditure data, a schedule of Eligible Non-Federal Expenditures for CSCT Match is generated</a:t>
            </a:r>
          </a:p>
        </p:txBody>
      </p:sp>
    </p:spTree>
    <p:extLst>
      <p:ext uri="{BB962C8B-B14F-4D97-AF65-F5344CB8AC3E}">
        <p14:creationId xmlns:p14="http://schemas.microsoft.com/office/powerpoint/2010/main" val="12324762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F1BC6F3-D239-4383-BDB3-DDBC64A08C96}"/>
              </a:ext>
            </a:extLst>
          </p:cNvPr>
          <p:cNvPicPr>
            <a:picLocks noChangeAspect="1"/>
          </p:cNvPicPr>
          <p:nvPr/>
        </p:nvPicPr>
        <p:blipFill>
          <a:blip r:embed="rId2"/>
          <a:stretch>
            <a:fillRect/>
          </a:stretch>
        </p:blipFill>
        <p:spPr>
          <a:xfrm>
            <a:off x="2893512" y="-107"/>
            <a:ext cx="6300591" cy="6746443"/>
          </a:xfrm>
          <a:prstGeom prst="rect">
            <a:avLst/>
          </a:prstGeom>
        </p:spPr>
      </p:pic>
      <p:cxnSp>
        <p:nvCxnSpPr>
          <p:cNvPr id="7" name="Straight Arrow Connector 6">
            <a:extLst>
              <a:ext uri="{FF2B5EF4-FFF2-40B4-BE49-F238E27FC236}">
                <a16:creationId xmlns:a16="http://schemas.microsoft.com/office/drawing/2014/main" id="{100161E3-7084-4205-86AB-8482FFE49539}"/>
              </a:ext>
            </a:extLst>
          </p:cNvPr>
          <p:cNvCxnSpPr>
            <a:cxnSpLocks/>
            <a:stCxn id="10" idx="1"/>
          </p:cNvCxnSpPr>
          <p:nvPr/>
        </p:nvCxnSpPr>
        <p:spPr>
          <a:xfrm flipH="1" flipV="1">
            <a:off x="4152381" y="5149996"/>
            <a:ext cx="5267192" cy="449138"/>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35437EF7-0C76-4691-BE1D-314217E3EAAE}"/>
              </a:ext>
            </a:extLst>
          </p:cNvPr>
          <p:cNvSpPr txBox="1"/>
          <p:nvPr/>
        </p:nvSpPr>
        <p:spPr>
          <a:xfrm>
            <a:off x="9419573" y="5137469"/>
            <a:ext cx="1578279" cy="923330"/>
          </a:xfrm>
          <a:prstGeom prst="rect">
            <a:avLst/>
          </a:prstGeom>
          <a:noFill/>
        </p:spPr>
        <p:txBody>
          <a:bodyPr wrap="square" rtlCol="0">
            <a:spAutoFit/>
          </a:bodyPr>
          <a:lstStyle/>
          <a:p>
            <a:pPr algn="ctr"/>
            <a:r>
              <a:rPr lang="en-US" dirty="0"/>
              <a:t>Local match is roughly 35% of total costs</a:t>
            </a:r>
          </a:p>
        </p:txBody>
      </p:sp>
      <p:sp>
        <p:nvSpPr>
          <p:cNvPr id="13" name="TextBox 12">
            <a:extLst>
              <a:ext uri="{FF2B5EF4-FFF2-40B4-BE49-F238E27FC236}">
                <a16:creationId xmlns:a16="http://schemas.microsoft.com/office/drawing/2014/main" id="{C0BDD1B5-60DF-4257-B0BB-58A2994BFAD7}"/>
              </a:ext>
            </a:extLst>
          </p:cNvPr>
          <p:cNvSpPr txBox="1"/>
          <p:nvPr/>
        </p:nvSpPr>
        <p:spPr>
          <a:xfrm>
            <a:off x="9619989" y="2855934"/>
            <a:ext cx="1578279" cy="1200329"/>
          </a:xfrm>
          <a:prstGeom prst="rect">
            <a:avLst/>
          </a:prstGeom>
          <a:noFill/>
        </p:spPr>
        <p:txBody>
          <a:bodyPr wrap="square" rtlCol="0">
            <a:spAutoFit/>
          </a:bodyPr>
          <a:lstStyle/>
          <a:p>
            <a:pPr algn="ctr"/>
            <a:r>
              <a:rPr lang="en-US" dirty="0"/>
              <a:t>FFP Medicaid funding is roughly 65% of total costs</a:t>
            </a:r>
          </a:p>
        </p:txBody>
      </p:sp>
      <p:cxnSp>
        <p:nvCxnSpPr>
          <p:cNvPr id="14" name="Straight Arrow Connector 13">
            <a:extLst>
              <a:ext uri="{FF2B5EF4-FFF2-40B4-BE49-F238E27FC236}">
                <a16:creationId xmlns:a16="http://schemas.microsoft.com/office/drawing/2014/main" id="{E318DC8E-5543-45AA-81CB-6ADBCAB6F989}"/>
              </a:ext>
            </a:extLst>
          </p:cNvPr>
          <p:cNvCxnSpPr>
            <a:cxnSpLocks/>
          </p:cNvCxnSpPr>
          <p:nvPr/>
        </p:nvCxnSpPr>
        <p:spPr>
          <a:xfrm flipH="1">
            <a:off x="8116866" y="3281819"/>
            <a:ext cx="1678487" cy="1367135"/>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19013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EA37F6F-5FE2-4F5D-91E1-1E7B573C8E3E}"/>
              </a:ext>
            </a:extLst>
          </p:cNvPr>
          <p:cNvSpPr txBox="1"/>
          <p:nvPr/>
        </p:nvSpPr>
        <p:spPr>
          <a:xfrm>
            <a:off x="175364" y="162838"/>
            <a:ext cx="11874674" cy="6363222"/>
          </a:xfrm>
          <a:prstGeom prst="rect">
            <a:avLst/>
          </a:prstGeom>
          <a:noFill/>
        </p:spPr>
        <p:txBody>
          <a:bodyPr wrap="square" rtlCol="0">
            <a:spAutoFit/>
          </a:bodyPr>
          <a:lstStyle/>
          <a:p>
            <a:endParaRPr lang="en-US" dirty="0"/>
          </a:p>
        </p:txBody>
      </p:sp>
      <p:pic>
        <p:nvPicPr>
          <p:cNvPr id="3" name="Picture 2">
            <a:extLst>
              <a:ext uri="{FF2B5EF4-FFF2-40B4-BE49-F238E27FC236}">
                <a16:creationId xmlns:a16="http://schemas.microsoft.com/office/drawing/2014/main" id="{B47881A1-2916-432E-A1E9-2FDC0B4372C1}"/>
              </a:ext>
            </a:extLst>
          </p:cNvPr>
          <p:cNvPicPr>
            <a:picLocks noChangeAspect="1"/>
          </p:cNvPicPr>
          <p:nvPr/>
        </p:nvPicPr>
        <p:blipFill>
          <a:blip r:embed="rId2"/>
          <a:stretch>
            <a:fillRect/>
          </a:stretch>
        </p:blipFill>
        <p:spPr>
          <a:xfrm>
            <a:off x="2906038" y="112101"/>
            <a:ext cx="6538587" cy="6798773"/>
          </a:xfrm>
          <a:prstGeom prst="rect">
            <a:avLst/>
          </a:prstGeom>
        </p:spPr>
      </p:pic>
      <p:cxnSp>
        <p:nvCxnSpPr>
          <p:cNvPr id="5" name="Straight Arrow Connector 4">
            <a:extLst>
              <a:ext uri="{FF2B5EF4-FFF2-40B4-BE49-F238E27FC236}">
                <a16:creationId xmlns:a16="http://schemas.microsoft.com/office/drawing/2014/main" id="{261D5A64-8DCA-40C3-B2A0-6C276C88766A}"/>
              </a:ext>
            </a:extLst>
          </p:cNvPr>
          <p:cNvCxnSpPr>
            <a:cxnSpLocks/>
          </p:cNvCxnSpPr>
          <p:nvPr/>
        </p:nvCxnSpPr>
        <p:spPr>
          <a:xfrm flipH="1">
            <a:off x="9444625" y="5842861"/>
            <a:ext cx="1016731" cy="55793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48157C0A-1606-458D-BB69-C8DD9774038A}"/>
              </a:ext>
            </a:extLst>
          </p:cNvPr>
          <p:cNvSpPr txBox="1"/>
          <p:nvPr/>
        </p:nvSpPr>
        <p:spPr>
          <a:xfrm>
            <a:off x="10461356" y="5298510"/>
            <a:ext cx="1363214" cy="923330"/>
          </a:xfrm>
          <a:prstGeom prst="rect">
            <a:avLst/>
          </a:prstGeom>
          <a:noFill/>
        </p:spPr>
        <p:txBody>
          <a:bodyPr wrap="square" rtlCol="0">
            <a:spAutoFit/>
          </a:bodyPr>
          <a:lstStyle/>
          <a:p>
            <a:r>
              <a:rPr lang="en-US" dirty="0"/>
              <a:t>Calculation of local match</a:t>
            </a:r>
          </a:p>
        </p:txBody>
      </p:sp>
    </p:spTree>
    <p:extLst>
      <p:ext uri="{BB962C8B-B14F-4D97-AF65-F5344CB8AC3E}">
        <p14:creationId xmlns:p14="http://schemas.microsoft.com/office/powerpoint/2010/main" val="15687283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9C765-B504-40EB-A5B5-AF89063EEF9E}"/>
              </a:ext>
            </a:extLst>
          </p:cNvPr>
          <p:cNvSpPr>
            <a:spLocks noGrp="1"/>
          </p:cNvSpPr>
          <p:nvPr>
            <p:ph type="title"/>
          </p:nvPr>
        </p:nvSpPr>
        <p:spPr/>
        <p:txBody>
          <a:bodyPr>
            <a:normAutofit/>
          </a:bodyPr>
          <a:lstStyle/>
          <a:p>
            <a:r>
              <a:rPr lang="en-US" sz="3600" dirty="0"/>
              <a:t>Comprehensive School &amp; Community Treatment (CSCT)</a:t>
            </a:r>
          </a:p>
        </p:txBody>
      </p:sp>
      <p:sp>
        <p:nvSpPr>
          <p:cNvPr id="3" name="Content Placeholder 2">
            <a:extLst>
              <a:ext uri="{FF2B5EF4-FFF2-40B4-BE49-F238E27FC236}">
                <a16:creationId xmlns:a16="http://schemas.microsoft.com/office/drawing/2014/main" id="{289AC9C9-5EF4-4850-A757-C66A3F856C38}"/>
              </a:ext>
            </a:extLst>
          </p:cNvPr>
          <p:cNvSpPr>
            <a:spLocks noGrp="1"/>
          </p:cNvSpPr>
          <p:nvPr>
            <p:ph idx="1"/>
          </p:nvPr>
        </p:nvSpPr>
        <p:spPr>
          <a:xfrm>
            <a:off x="838200" y="1825625"/>
            <a:ext cx="10515600" cy="4667250"/>
          </a:xfrm>
        </p:spPr>
        <p:txBody>
          <a:bodyPr>
            <a:normAutofit lnSpcReduction="10000"/>
          </a:bodyPr>
          <a:lstStyle/>
          <a:p>
            <a:pPr marL="0" indent="0">
              <a:buNone/>
            </a:pPr>
            <a:r>
              <a:rPr lang="en-US" dirty="0"/>
              <a:t>Issues</a:t>
            </a:r>
          </a:p>
          <a:p>
            <a:r>
              <a:rPr lang="en-US" dirty="0"/>
              <a:t>The GAO (U.S. Government Accountability Office) and the OIG (Health and Human Services Office of Inspector General raised concerns about Medicaid billing for school-based services, including CSCT</a:t>
            </a:r>
          </a:p>
          <a:p>
            <a:r>
              <a:rPr lang="en-US" dirty="0"/>
              <a:t>CMS updated their guidance and oversight</a:t>
            </a:r>
          </a:p>
          <a:p>
            <a:r>
              <a:rPr lang="en-US" dirty="0"/>
              <a:t>In 2016, CMS disallowed Montana DPHHS’ methodology for the local match </a:t>
            </a:r>
          </a:p>
          <a:p>
            <a:pPr lvl="1"/>
            <a:r>
              <a:rPr lang="en-US" sz="2600" dirty="0"/>
              <a:t>DPHHS appealed CMS’ ruling and received forbearance up until CMS stood firm. “Soft match” methodology ended June 30, 2020</a:t>
            </a:r>
          </a:p>
          <a:p>
            <a:pPr lvl="1"/>
            <a:r>
              <a:rPr lang="en-US" sz="2600" dirty="0"/>
              <a:t>DPHHS had its own state funds and used them as a “hard match” to keep the program running for FY 2021</a:t>
            </a:r>
          </a:p>
        </p:txBody>
      </p:sp>
    </p:spTree>
    <p:extLst>
      <p:ext uri="{BB962C8B-B14F-4D97-AF65-F5344CB8AC3E}">
        <p14:creationId xmlns:p14="http://schemas.microsoft.com/office/powerpoint/2010/main" val="391064957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D9076-D123-4FF8-A288-5B4DD37114B5}"/>
              </a:ext>
            </a:extLst>
          </p:cNvPr>
          <p:cNvSpPr>
            <a:spLocks noGrp="1"/>
          </p:cNvSpPr>
          <p:nvPr>
            <p:ph type="title"/>
          </p:nvPr>
        </p:nvSpPr>
        <p:spPr/>
        <p:txBody>
          <a:bodyPr>
            <a:normAutofit/>
          </a:bodyPr>
          <a:lstStyle/>
          <a:p>
            <a:r>
              <a:rPr lang="en-US" sz="3600" dirty="0"/>
              <a:t>Comprehensive School &amp; Community Treatment (CSCT)</a:t>
            </a:r>
          </a:p>
        </p:txBody>
      </p:sp>
      <p:sp>
        <p:nvSpPr>
          <p:cNvPr id="3" name="Content Placeholder 2">
            <a:extLst>
              <a:ext uri="{FF2B5EF4-FFF2-40B4-BE49-F238E27FC236}">
                <a16:creationId xmlns:a16="http://schemas.microsoft.com/office/drawing/2014/main" id="{02F5BE06-BE00-40DD-ACCD-EC39DA997EE6}"/>
              </a:ext>
            </a:extLst>
          </p:cNvPr>
          <p:cNvSpPr>
            <a:spLocks noGrp="1"/>
          </p:cNvSpPr>
          <p:nvPr>
            <p:ph idx="1"/>
          </p:nvPr>
        </p:nvSpPr>
        <p:spPr>
          <a:xfrm>
            <a:off x="838200" y="1825624"/>
            <a:ext cx="10515600" cy="4667251"/>
          </a:xfrm>
        </p:spPr>
        <p:txBody>
          <a:bodyPr>
            <a:normAutofit fontScale="92500" lnSpcReduction="10000"/>
          </a:bodyPr>
          <a:lstStyle/>
          <a:p>
            <a:pPr marL="0" indent="0">
              <a:buNone/>
            </a:pPr>
            <a:r>
              <a:rPr lang="en-US" sz="3000" dirty="0">
                <a:hlinkClick r:id="rId2"/>
              </a:rPr>
              <a:t>HB671</a:t>
            </a:r>
            <a:r>
              <a:rPr lang="en-US" sz="3000" dirty="0"/>
              <a:t> (</a:t>
            </a:r>
            <a:r>
              <a:rPr lang="en-US" sz="3000" dirty="0" err="1"/>
              <a:t>Bedey</a:t>
            </a:r>
            <a:r>
              <a:rPr lang="en-US" sz="3000" dirty="0"/>
              <a:t>) includes the following provisions related to CSCT: </a:t>
            </a:r>
          </a:p>
          <a:p>
            <a:r>
              <a:rPr lang="en-US" dirty="0"/>
              <a:t>OPI and DPHHS charged with collaborating to find a solution</a:t>
            </a:r>
          </a:p>
          <a:p>
            <a:r>
              <a:rPr lang="en-US" dirty="0"/>
              <a:t>Legislative intent is to minimize administrative burden on school districts</a:t>
            </a:r>
          </a:p>
          <a:p>
            <a:r>
              <a:rPr lang="en-US" dirty="0"/>
              <a:t>DPHHS must provide technical support to OPI</a:t>
            </a:r>
          </a:p>
          <a:p>
            <a:pPr lvl="1"/>
            <a:r>
              <a:rPr lang="en-US" sz="2600" dirty="0"/>
              <a:t>Training</a:t>
            </a:r>
          </a:p>
          <a:p>
            <a:pPr lvl="1"/>
            <a:r>
              <a:rPr lang="en-US" sz="2600" dirty="0"/>
              <a:t>Establishment of provider rates</a:t>
            </a:r>
          </a:p>
          <a:p>
            <a:pPr lvl="1"/>
            <a:r>
              <a:rPr lang="en-US" sz="2600" dirty="0"/>
              <a:t>Coordination with CMS to ensure federal reimbursement for eligible services</a:t>
            </a:r>
          </a:p>
          <a:p>
            <a:r>
              <a:rPr lang="en-US" dirty="0"/>
              <a:t>OPI must provide technical support to school districts</a:t>
            </a:r>
          </a:p>
          <a:p>
            <a:pPr lvl="1"/>
            <a:r>
              <a:rPr lang="en-US" sz="2600" dirty="0"/>
              <a:t>Training</a:t>
            </a:r>
          </a:p>
          <a:p>
            <a:pPr lvl="1"/>
            <a:r>
              <a:rPr lang="en-US" sz="2600" dirty="0"/>
              <a:t>Accounting guidance</a:t>
            </a:r>
          </a:p>
          <a:p>
            <a:pPr lvl="1"/>
            <a:r>
              <a:rPr lang="en-US" sz="2600" dirty="0"/>
              <a:t>Collaboration with DPHHS in communicating with school districts</a:t>
            </a:r>
          </a:p>
        </p:txBody>
      </p:sp>
    </p:spTree>
    <p:extLst>
      <p:ext uri="{BB962C8B-B14F-4D97-AF65-F5344CB8AC3E}">
        <p14:creationId xmlns:p14="http://schemas.microsoft.com/office/powerpoint/2010/main" val="342418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944A6-3C3F-49C9-8E44-230C4B6D941F}"/>
              </a:ext>
            </a:extLst>
          </p:cNvPr>
          <p:cNvSpPr>
            <a:spLocks noGrp="1"/>
          </p:cNvSpPr>
          <p:nvPr>
            <p:ph type="title"/>
          </p:nvPr>
        </p:nvSpPr>
        <p:spPr/>
        <p:txBody>
          <a:bodyPr>
            <a:normAutofit/>
          </a:bodyPr>
          <a:lstStyle/>
          <a:p>
            <a:r>
              <a:rPr lang="en-US" sz="4000" b="1" dirty="0">
                <a:latin typeface="Calibri Light" panose="020F0302020204030204" pitchFamily="34" charset="0"/>
                <a:ea typeface="Tahoma" panose="020B0604030504040204" pitchFamily="34" charset="0"/>
                <a:cs typeface="Calibri Light" panose="020F0302020204030204" pitchFamily="34" charset="0"/>
              </a:rPr>
              <a:t>House Bill 143 </a:t>
            </a:r>
            <a:r>
              <a:rPr lang="en-US" sz="4000" dirty="0">
                <a:latin typeface="Calibri Light" panose="020F0302020204030204" pitchFamily="34" charset="0"/>
                <a:ea typeface="Tahoma" panose="020B0604030504040204" pitchFamily="34" charset="0"/>
                <a:cs typeface="Calibri Light" panose="020F0302020204030204" pitchFamily="34" charset="0"/>
              </a:rPr>
              <a:t>- Provide incentives for increasing starting teacher pay</a:t>
            </a:r>
            <a:endParaRPr lang="en-US" sz="4000" dirty="0"/>
          </a:p>
        </p:txBody>
      </p:sp>
      <p:sp>
        <p:nvSpPr>
          <p:cNvPr id="3" name="Content Placeholder 2">
            <a:extLst>
              <a:ext uri="{FF2B5EF4-FFF2-40B4-BE49-F238E27FC236}">
                <a16:creationId xmlns:a16="http://schemas.microsoft.com/office/drawing/2014/main" id="{AD8F4956-23D8-4C17-89C1-5905A7D89882}"/>
              </a:ext>
            </a:extLst>
          </p:cNvPr>
          <p:cNvSpPr>
            <a:spLocks noGrp="1"/>
          </p:cNvSpPr>
          <p:nvPr>
            <p:ph idx="1"/>
          </p:nvPr>
        </p:nvSpPr>
        <p:spPr>
          <a:xfrm>
            <a:off x="838200" y="1825625"/>
            <a:ext cx="10515600" cy="4813714"/>
          </a:xfrm>
        </p:spPr>
        <p:txBody>
          <a:bodyPr>
            <a:normAutofit/>
          </a:bodyPr>
          <a:lstStyle/>
          <a:p>
            <a:pPr marL="0" indent="0">
              <a:spcAft>
                <a:spcPts val="600"/>
              </a:spcAft>
              <a:buNone/>
            </a:pPr>
            <a:r>
              <a:rPr lang="en-US" sz="3200" dirty="0"/>
              <a:t>FY2022</a:t>
            </a:r>
            <a:r>
              <a:rPr lang="en-US" dirty="0"/>
              <a:t> </a:t>
            </a:r>
            <a:r>
              <a:rPr lang="en-US" sz="3200" dirty="0"/>
              <a:t>(July 1, 2021 – June 30, 2022)</a:t>
            </a:r>
          </a:p>
          <a:p>
            <a:pPr lvl="1"/>
            <a:r>
              <a:rPr lang="en-US" sz="2800" dirty="0"/>
              <a:t>Quality Educator rate = $3,385</a:t>
            </a:r>
          </a:p>
          <a:p>
            <a:pPr lvl="1"/>
            <a:r>
              <a:rPr lang="en-US" sz="2800" dirty="0"/>
              <a:t>Teacher base pay = </a:t>
            </a:r>
          </a:p>
          <a:p>
            <a:pPr lvl="2">
              <a:spcBef>
                <a:spcPts val="800"/>
              </a:spcBef>
            </a:pPr>
            <a:r>
              <a:rPr lang="en-US" sz="2600" dirty="0"/>
              <a:t>at least $33,850 (10 X $3,385)</a:t>
            </a:r>
          </a:p>
          <a:p>
            <a:pPr marL="1371600" lvl="3" indent="0">
              <a:spcBef>
                <a:spcPts val="1200"/>
              </a:spcBef>
              <a:buNone/>
            </a:pPr>
            <a:r>
              <a:rPr lang="en-US" sz="2600" b="1" dirty="0">
                <a:solidFill>
                  <a:srgbClr val="FF0000"/>
                </a:solidFill>
              </a:rPr>
              <a:t>and</a:t>
            </a:r>
            <a:r>
              <a:rPr lang="en-US" sz="2600" dirty="0"/>
              <a:t>, if first class school district</a:t>
            </a:r>
          </a:p>
          <a:p>
            <a:pPr lvl="2">
              <a:spcBef>
                <a:spcPts val="800"/>
              </a:spcBef>
              <a:spcAft>
                <a:spcPts val="600"/>
              </a:spcAft>
            </a:pPr>
            <a:r>
              <a:rPr lang="en-US" sz="2600" dirty="0"/>
              <a:t>not less than</a:t>
            </a:r>
          </a:p>
          <a:p>
            <a:pPr marL="914400" lvl="2" indent="0">
              <a:spcBef>
                <a:spcPts val="0"/>
              </a:spcBef>
              <a:buNone/>
            </a:pPr>
            <a:r>
              <a:rPr lang="en-US" dirty="0"/>
              <a:t>	</a:t>
            </a:r>
            <a:r>
              <a:rPr lang="en-US" sz="2600" u="sng" dirty="0"/>
              <a:t>Total compensation paid all teachers</a:t>
            </a:r>
          </a:p>
          <a:p>
            <a:pPr marL="914400" lvl="2" indent="0">
              <a:spcBef>
                <a:spcPts val="0"/>
              </a:spcBef>
              <a:buNone/>
            </a:pPr>
            <a:r>
              <a:rPr lang="en-US" sz="2600" dirty="0"/>
              <a:t>	Total full time equivalent of teachers</a:t>
            </a:r>
          </a:p>
          <a:p>
            <a:pPr lvl="1">
              <a:spcBef>
                <a:spcPts val="1200"/>
              </a:spcBef>
            </a:pPr>
            <a:r>
              <a:rPr lang="en-US" sz="2800" dirty="0"/>
              <a:t>Look at full time equivalent teachers that are </a:t>
            </a:r>
            <a:r>
              <a:rPr lang="en-US" sz="2800" i="1" u="sng" dirty="0"/>
              <a:t>in the first three years of the teacher’s teaching career</a:t>
            </a:r>
            <a:r>
              <a:rPr lang="en-US" sz="2800" dirty="0"/>
              <a:t> </a:t>
            </a:r>
            <a:r>
              <a:rPr lang="en-US" dirty="0"/>
              <a:t> </a:t>
            </a:r>
          </a:p>
          <a:p>
            <a:pPr marL="0" indent="0">
              <a:buNone/>
            </a:pPr>
            <a:endParaRPr lang="en-US" dirty="0"/>
          </a:p>
        </p:txBody>
      </p:sp>
      <p:sp>
        <p:nvSpPr>
          <p:cNvPr id="5" name="TextBox 4">
            <a:extLst>
              <a:ext uri="{FF2B5EF4-FFF2-40B4-BE49-F238E27FC236}">
                <a16:creationId xmlns:a16="http://schemas.microsoft.com/office/drawing/2014/main" id="{6FF02224-8468-44E2-B8C9-BAC788552439}"/>
              </a:ext>
            </a:extLst>
          </p:cNvPr>
          <p:cNvSpPr txBox="1"/>
          <p:nvPr/>
        </p:nvSpPr>
        <p:spPr>
          <a:xfrm>
            <a:off x="7703506" y="4791814"/>
            <a:ext cx="1139870" cy="492443"/>
          </a:xfrm>
          <a:prstGeom prst="rect">
            <a:avLst/>
          </a:prstGeom>
          <a:noFill/>
        </p:spPr>
        <p:txBody>
          <a:bodyPr wrap="square" rtlCol="0">
            <a:spAutoFit/>
          </a:bodyPr>
          <a:lstStyle/>
          <a:p>
            <a:r>
              <a:rPr lang="en-US" sz="2600" dirty="0"/>
              <a:t>X 70%</a:t>
            </a:r>
          </a:p>
        </p:txBody>
      </p:sp>
    </p:spTree>
    <p:extLst>
      <p:ext uri="{BB962C8B-B14F-4D97-AF65-F5344CB8AC3E}">
        <p14:creationId xmlns:p14="http://schemas.microsoft.com/office/powerpoint/2010/main" val="418832934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D9076-D123-4FF8-A288-5B4DD37114B5}"/>
              </a:ext>
            </a:extLst>
          </p:cNvPr>
          <p:cNvSpPr>
            <a:spLocks noGrp="1"/>
          </p:cNvSpPr>
          <p:nvPr>
            <p:ph type="title"/>
          </p:nvPr>
        </p:nvSpPr>
        <p:spPr/>
        <p:txBody>
          <a:bodyPr>
            <a:normAutofit/>
          </a:bodyPr>
          <a:lstStyle/>
          <a:p>
            <a:r>
              <a:rPr lang="en-US" sz="3600" dirty="0"/>
              <a:t>Comprehensive School &amp; Community Treatment (CSCT)</a:t>
            </a:r>
          </a:p>
        </p:txBody>
      </p:sp>
      <p:sp>
        <p:nvSpPr>
          <p:cNvPr id="3" name="Content Placeholder 2">
            <a:extLst>
              <a:ext uri="{FF2B5EF4-FFF2-40B4-BE49-F238E27FC236}">
                <a16:creationId xmlns:a16="http://schemas.microsoft.com/office/drawing/2014/main" id="{02F5BE06-BE00-40DD-ACCD-EC39DA997EE6}"/>
              </a:ext>
            </a:extLst>
          </p:cNvPr>
          <p:cNvSpPr>
            <a:spLocks noGrp="1"/>
          </p:cNvSpPr>
          <p:nvPr>
            <p:ph idx="1"/>
          </p:nvPr>
        </p:nvSpPr>
        <p:spPr>
          <a:xfrm>
            <a:off x="838200" y="1825625"/>
            <a:ext cx="10515600" cy="4667250"/>
          </a:xfrm>
        </p:spPr>
        <p:txBody>
          <a:bodyPr>
            <a:normAutofit/>
          </a:bodyPr>
          <a:lstStyle/>
          <a:p>
            <a:pPr marL="0" indent="0">
              <a:buNone/>
            </a:pPr>
            <a:r>
              <a:rPr lang="en-US" dirty="0"/>
              <a:t>HB671 </a:t>
            </a:r>
          </a:p>
          <a:p>
            <a:r>
              <a:rPr lang="en-US" sz="2600" dirty="0"/>
              <a:t>Created a school-based services account in the state special revenue fund</a:t>
            </a:r>
          </a:p>
          <a:p>
            <a:pPr lvl="1"/>
            <a:r>
              <a:rPr lang="en-US" dirty="0"/>
              <a:t>Receive matching funds from school districts</a:t>
            </a:r>
          </a:p>
          <a:p>
            <a:pPr lvl="1"/>
            <a:r>
              <a:rPr lang="en-US" dirty="0"/>
              <a:t>Fulfill financial requirements of the CMS for Medicaid reimbursement</a:t>
            </a:r>
          </a:p>
          <a:p>
            <a:r>
              <a:rPr lang="en-US" sz="2600" dirty="0"/>
              <a:t>HB2 appropriated approx. $2.2 million as bridge funding, beginning July 1, 2021</a:t>
            </a:r>
          </a:p>
          <a:p>
            <a:r>
              <a:rPr lang="en-US" sz="2600" dirty="0"/>
              <a:t>OPI and DPHHS working on IGT (Intergovernmental Transfer) process</a:t>
            </a:r>
          </a:p>
          <a:p>
            <a:pPr lvl="1"/>
            <a:r>
              <a:rPr lang="en-US" dirty="0"/>
              <a:t>District sends local match to OPI</a:t>
            </a:r>
          </a:p>
          <a:p>
            <a:pPr lvl="1"/>
            <a:r>
              <a:rPr lang="en-US" dirty="0"/>
              <a:t>OPI verifies, administers collection of the $$ and distribution of matching funds</a:t>
            </a:r>
          </a:p>
          <a:p>
            <a:pPr lvl="1"/>
            <a:r>
              <a:rPr lang="en-US" dirty="0"/>
              <a:t>DPHHS distributes federal funds after OPI verifies local match</a:t>
            </a:r>
          </a:p>
        </p:txBody>
      </p:sp>
    </p:spTree>
    <p:extLst>
      <p:ext uri="{BB962C8B-B14F-4D97-AF65-F5344CB8AC3E}">
        <p14:creationId xmlns:p14="http://schemas.microsoft.com/office/powerpoint/2010/main" val="274240029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1">
            <a:extLst>
              <a:ext uri="{FF2B5EF4-FFF2-40B4-BE49-F238E27FC236}">
                <a16:creationId xmlns:a16="http://schemas.microsoft.com/office/drawing/2014/main" id="{8950AD4C-6AF3-49F8-94E1-DBCAFB3947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tint val="95000"/>
              <a:satMod val="1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Meiryo"/>
            </a:endParaRPr>
          </a:p>
        </p:txBody>
      </p:sp>
      <p:sp>
        <p:nvSpPr>
          <p:cNvPr id="20" name="Freeform: Shape 13">
            <a:extLst>
              <a:ext uri="{FF2B5EF4-FFF2-40B4-BE49-F238E27FC236}">
                <a16:creationId xmlns:a16="http://schemas.microsoft.com/office/drawing/2014/main" id="{072DC3EE-C469-49E0-A83D-CA3BE525C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44774" y="0"/>
            <a:ext cx="9547224" cy="6858000"/>
          </a:xfrm>
          <a:custGeom>
            <a:avLst/>
            <a:gdLst>
              <a:gd name="connsiteX0" fmla="*/ 7924201 w 9547224"/>
              <a:gd name="connsiteY0" fmla="*/ 0 h 6858000"/>
              <a:gd name="connsiteX1" fmla="*/ 6830968 w 9547224"/>
              <a:gd name="connsiteY1" fmla="*/ 0 h 6858000"/>
              <a:gd name="connsiteX2" fmla="*/ 6514769 w 9547224"/>
              <a:gd name="connsiteY2" fmla="*/ 0 h 6858000"/>
              <a:gd name="connsiteX3" fmla="*/ 6050802 w 9547224"/>
              <a:gd name="connsiteY3" fmla="*/ 0 h 6858000"/>
              <a:gd name="connsiteX4" fmla="*/ 4341273 w 9547224"/>
              <a:gd name="connsiteY4" fmla="*/ 0 h 6858000"/>
              <a:gd name="connsiteX5" fmla="*/ 0 w 9547224"/>
              <a:gd name="connsiteY5" fmla="*/ 0 h 6858000"/>
              <a:gd name="connsiteX6" fmla="*/ 0 w 9547224"/>
              <a:gd name="connsiteY6" fmla="*/ 6858000 h 6858000"/>
              <a:gd name="connsiteX7" fmla="*/ 4341273 w 9547224"/>
              <a:gd name="connsiteY7" fmla="*/ 6858000 h 6858000"/>
              <a:gd name="connsiteX8" fmla="*/ 6050802 w 9547224"/>
              <a:gd name="connsiteY8" fmla="*/ 6858000 h 6858000"/>
              <a:gd name="connsiteX9" fmla="*/ 6514769 w 9547224"/>
              <a:gd name="connsiteY9" fmla="*/ 6858000 h 6858000"/>
              <a:gd name="connsiteX10" fmla="*/ 6830968 w 9547224"/>
              <a:gd name="connsiteY10" fmla="*/ 6858000 h 6858000"/>
              <a:gd name="connsiteX11" fmla="*/ 7044470 w 9547224"/>
              <a:gd name="connsiteY11" fmla="*/ 6858000 h 6858000"/>
              <a:gd name="connsiteX12" fmla="*/ 7156226 w 9547224"/>
              <a:gd name="connsiteY12" fmla="*/ 6780599 h 6858000"/>
              <a:gd name="connsiteX13" fmla="*/ 7672874 w 9547224"/>
              <a:gd name="connsiteY13" fmla="*/ 6374814 h 6858000"/>
              <a:gd name="connsiteX14" fmla="*/ 9547224 w 9547224"/>
              <a:gd name="connsiteY14" fmla="*/ 3621656 h 6858000"/>
              <a:gd name="connsiteX15" fmla="*/ 7946325 w 9547224"/>
              <a:gd name="connsiteY15"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547224" h="6858000">
                <a:moveTo>
                  <a:pt x="7924201" y="0"/>
                </a:moveTo>
                <a:lnTo>
                  <a:pt x="6830968" y="0"/>
                </a:lnTo>
                <a:lnTo>
                  <a:pt x="6514769" y="0"/>
                </a:lnTo>
                <a:lnTo>
                  <a:pt x="6050802" y="0"/>
                </a:lnTo>
                <a:lnTo>
                  <a:pt x="4341273" y="0"/>
                </a:lnTo>
                <a:lnTo>
                  <a:pt x="0" y="0"/>
                </a:lnTo>
                <a:lnTo>
                  <a:pt x="0" y="6858000"/>
                </a:lnTo>
                <a:lnTo>
                  <a:pt x="4341273" y="6858000"/>
                </a:lnTo>
                <a:lnTo>
                  <a:pt x="6050802" y="6858000"/>
                </a:lnTo>
                <a:lnTo>
                  <a:pt x="6514769" y="6858000"/>
                </a:lnTo>
                <a:lnTo>
                  <a:pt x="6830968" y="6858000"/>
                </a:lnTo>
                <a:lnTo>
                  <a:pt x="7044470" y="6858000"/>
                </a:lnTo>
                <a:lnTo>
                  <a:pt x="7156226" y="6780599"/>
                </a:lnTo>
                <a:cubicBezTo>
                  <a:pt x="7330044" y="6653108"/>
                  <a:pt x="7500671" y="6515397"/>
                  <a:pt x="7672874" y="6374814"/>
                </a:cubicBezTo>
                <a:cubicBezTo>
                  <a:pt x="8618499" y="5602839"/>
                  <a:pt x="9547224" y="4969131"/>
                  <a:pt x="9547224" y="3621656"/>
                </a:cubicBezTo>
                <a:cubicBezTo>
                  <a:pt x="9547224" y="2093192"/>
                  <a:pt x="8973488" y="754641"/>
                  <a:pt x="7946325" y="14997"/>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Freeform: Shape 15">
            <a:extLst>
              <a:ext uri="{FF2B5EF4-FFF2-40B4-BE49-F238E27FC236}">
                <a16:creationId xmlns:a16="http://schemas.microsoft.com/office/drawing/2014/main" id="{8DBEAE55-3EA1-41D7-A212-5F7D8986C1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212206"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8" name="Freeform: Shape 17">
            <a:extLst>
              <a:ext uri="{FF2B5EF4-FFF2-40B4-BE49-F238E27FC236}">
                <a16:creationId xmlns:a16="http://schemas.microsoft.com/office/drawing/2014/main" id="{CFC5F0E7-644F-4101-BE72-12825CF537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417551"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7" name="Picture 6">
            <a:extLst>
              <a:ext uri="{FF2B5EF4-FFF2-40B4-BE49-F238E27FC236}">
                <a16:creationId xmlns:a16="http://schemas.microsoft.com/office/drawing/2014/main" id="{6A9B2D15-B08E-46BF-934E-C5E2D8F10E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19939" y="1078173"/>
            <a:ext cx="5101723" cy="4667534"/>
          </a:xfrm>
          <a:prstGeom prst="rect">
            <a:avLst/>
          </a:prstGeom>
        </p:spPr>
      </p:pic>
      <p:sp>
        <p:nvSpPr>
          <p:cNvPr id="8" name="TextBox 7">
            <a:extLst>
              <a:ext uri="{FF2B5EF4-FFF2-40B4-BE49-F238E27FC236}">
                <a16:creationId xmlns:a16="http://schemas.microsoft.com/office/drawing/2014/main" id="{FE0E5E28-CB91-4C29-B92A-70919CDDDC40}"/>
              </a:ext>
            </a:extLst>
          </p:cNvPr>
          <p:cNvSpPr txBox="1"/>
          <p:nvPr/>
        </p:nvSpPr>
        <p:spPr>
          <a:xfrm>
            <a:off x="1128829" y="2627110"/>
            <a:ext cx="3368015" cy="1569660"/>
          </a:xfrm>
          <a:prstGeom prst="rect">
            <a:avLst/>
          </a:prstGeom>
          <a:noFill/>
        </p:spPr>
        <p:txBody>
          <a:bodyPr wrap="square" rtlCol="0">
            <a:spAutoFit/>
          </a:bodyPr>
          <a:lstStyle/>
          <a:p>
            <a:r>
              <a:rPr lang="en-US" sz="2400" b="1" dirty="0"/>
              <a:t>Denise Williams</a:t>
            </a:r>
          </a:p>
          <a:p>
            <a:r>
              <a:rPr lang="en-US" sz="2400" b="1" dirty="0"/>
              <a:t>MASBO</a:t>
            </a:r>
          </a:p>
          <a:p>
            <a:r>
              <a:rPr lang="en-US" sz="2400" b="1" dirty="0">
                <a:hlinkClick r:id="rId3"/>
              </a:rPr>
              <a:t>dwilliams@masbo.com</a:t>
            </a:r>
            <a:endParaRPr lang="en-US" sz="2400" b="1" dirty="0"/>
          </a:p>
          <a:p>
            <a:r>
              <a:rPr lang="en-US" sz="2400" b="1" dirty="0"/>
              <a:t>406-461-3659</a:t>
            </a:r>
          </a:p>
        </p:txBody>
      </p:sp>
    </p:spTree>
    <p:extLst>
      <p:ext uri="{BB962C8B-B14F-4D97-AF65-F5344CB8AC3E}">
        <p14:creationId xmlns:p14="http://schemas.microsoft.com/office/powerpoint/2010/main" val="3811740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0E37A-9F0F-413C-8B46-71F7F733444A}"/>
              </a:ext>
            </a:extLst>
          </p:cNvPr>
          <p:cNvSpPr>
            <a:spLocks noGrp="1"/>
          </p:cNvSpPr>
          <p:nvPr>
            <p:ph type="title"/>
          </p:nvPr>
        </p:nvSpPr>
        <p:spPr>
          <a:xfrm>
            <a:off x="838200" y="365125"/>
            <a:ext cx="10515600" cy="1325563"/>
          </a:xfrm>
        </p:spPr>
        <p:txBody>
          <a:bodyPr>
            <a:normAutofit/>
          </a:bodyPr>
          <a:lstStyle/>
          <a:p>
            <a:r>
              <a:rPr lang="en-US" sz="4000" b="1" dirty="0">
                <a:latin typeface="Calibri Light" panose="020F0302020204030204" pitchFamily="34" charset="0"/>
                <a:ea typeface="Tahoma" panose="020B0604030504040204" pitchFamily="34" charset="0"/>
                <a:cs typeface="Calibri Light" panose="020F0302020204030204" pitchFamily="34" charset="0"/>
              </a:rPr>
              <a:t>House Bill 143 </a:t>
            </a:r>
            <a:r>
              <a:rPr lang="en-US" sz="4000" dirty="0">
                <a:latin typeface="Calibri Light" panose="020F0302020204030204" pitchFamily="34" charset="0"/>
                <a:ea typeface="Tahoma" panose="020B0604030504040204" pitchFamily="34" charset="0"/>
                <a:cs typeface="Calibri Light" panose="020F0302020204030204" pitchFamily="34" charset="0"/>
              </a:rPr>
              <a:t>- Provide incentives for increasing starting teacher pay</a:t>
            </a:r>
            <a:endParaRPr lang="en-US" sz="4000" dirty="0"/>
          </a:p>
        </p:txBody>
      </p:sp>
      <p:sp>
        <p:nvSpPr>
          <p:cNvPr id="3" name="Content Placeholder 2">
            <a:extLst>
              <a:ext uri="{FF2B5EF4-FFF2-40B4-BE49-F238E27FC236}">
                <a16:creationId xmlns:a16="http://schemas.microsoft.com/office/drawing/2014/main" id="{165F2C67-4BB8-40BA-947D-84B06DE22D46}"/>
              </a:ext>
            </a:extLst>
          </p:cNvPr>
          <p:cNvSpPr>
            <a:spLocks noGrp="1"/>
          </p:cNvSpPr>
          <p:nvPr>
            <p:ph idx="1"/>
          </p:nvPr>
        </p:nvSpPr>
        <p:spPr>
          <a:xfrm>
            <a:off x="838200" y="1825625"/>
            <a:ext cx="10515600" cy="4667250"/>
          </a:xfrm>
        </p:spPr>
        <p:txBody>
          <a:bodyPr>
            <a:normAutofit/>
          </a:bodyPr>
          <a:lstStyle/>
          <a:p>
            <a:pPr lvl="0"/>
            <a:r>
              <a:rPr lang="en-US" sz="3200" dirty="0"/>
              <a:t>Additional FTE for QEC payment</a:t>
            </a:r>
          </a:p>
          <a:p>
            <a:pPr lvl="1"/>
            <a:r>
              <a:rPr lang="en-US" sz="2800" dirty="0"/>
              <a:t>the number of full-time equivalent teachers that were in the first 3 years of the teacher's teaching career in the previous year</a:t>
            </a:r>
          </a:p>
          <a:p>
            <a:pPr lvl="1"/>
            <a:r>
              <a:rPr lang="en-US" sz="2800" dirty="0"/>
              <a:t>Meets legislative goals for starting teacher pay</a:t>
            </a:r>
          </a:p>
          <a:p>
            <a:pPr lvl="1"/>
            <a:r>
              <a:rPr lang="en-US" sz="2800" dirty="0"/>
              <a:t>Reported to OPI by </a:t>
            </a:r>
            <a:r>
              <a:rPr lang="en-US" sz="2800" b="1" u="sng" dirty="0"/>
              <a:t>December 1</a:t>
            </a:r>
          </a:p>
          <a:p>
            <a:pPr lvl="1"/>
            <a:endParaRPr lang="en-US" sz="2800" b="1" u="sng" dirty="0"/>
          </a:p>
          <a:p>
            <a:r>
              <a:rPr lang="en-US" sz="3200" dirty="0"/>
              <a:t>OPI TEAMS application – Teacher Incentive Program</a:t>
            </a:r>
            <a:endParaRPr lang="en-US" dirty="0"/>
          </a:p>
          <a:p>
            <a:pPr marL="0" indent="0">
              <a:buNone/>
            </a:pPr>
            <a:r>
              <a:rPr lang="en-US" dirty="0"/>
              <a:t>Contact: Nicole </a:t>
            </a:r>
            <a:r>
              <a:rPr lang="en-US" dirty="0" err="1"/>
              <a:t>Thuotte</a:t>
            </a:r>
            <a:r>
              <a:rPr lang="en-US" dirty="0"/>
              <a:t>, </a:t>
            </a:r>
            <a:r>
              <a:rPr lang="en-US" dirty="0">
                <a:hlinkClick r:id="rId2"/>
              </a:rPr>
              <a:t>nthuotte@mt.gov</a:t>
            </a:r>
            <a:r>
              <a:rPr lang="en-US" dirty="0"/>
              <a:t> or (444-4524)</a:t>
            </a:r>
          </a:p>
          <a:p>
            <a:pPr marL="0" indent="0">
              <a:buNone/>
            </a:pPr>
            <a:r>
              <a:rPr lang="en-US" dirty="0"/>
              <a:t>2021-2022 TEAMS Virtual Works Sessions in September &amp; October</a:t>
            </a:r>
          </a:p>
        </p:txBody>
      </p:sp>
    </p:spTree>
    <p:extLst>
      <p:ext uri="{BB962C8B-B14F-4D97-AF65-F5344CB8AC3E}">
        <p14:creationId xmlns:p14="http://schemas.microsoft.com/office/powerpoint/2010/main" val="1000395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a:extLst>
              <a:ext uri="{FF2B5EF4-FFF2-40B4-BE49-F238E27FC236}">
                <a16:creationId xmlns:a16="http://schemas.microsoft.com/office/drawing/2014/main" id="{531292DF-3B0C-48DB-9E6A-1F15F2AFAC2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663" y="876822"/>
            <a:ext cx="12120148" cy="5824604"/>
          </a:xfrm>
        </p:spPr>
      </p:pic>
      <p:sp>
        <p:nvSpPr>
          <p:cNvPr id="11" name="TextBox 10">
            <a:extLst>
              <a:ext uri="{FF2B5EF4-FFF2-40B4-BE49-F238E27FC236}">
                <a16:creationId xmlns:a16="http://schemas.microsoft.com/office/drawing/2014/main" id="{C889CC85-0DB6-46C7-AEDA-9EF58EB0E5EF}"/>
              </a:ext>
            </a:extLst>
          </p:cNvPr>
          <p:cNvSpPr txBox="1"/>
          <p:nvPr/>
        </p:nvSpPr>
        <p:spPr>
          <a:xfrm>
            <a:off x="2530257" y="263046"/>
            <a:ext cx="6576164" cy="523220"/>
          </a:xfrm>
          <a:prstGeom prst="rect">
            <a:avLst/>
          </a:prstGeom>
          <a:noFill/>
        </p:spPr>
        <p:txBody>
          <a:bodyPr wrap="square" rtlCol="0">
            <a:spAutoFit/>
          </a:bodyPr>
          <a:lstStyle/>
          <a:p>
            <a:r>
              <a:rPr lang="en-US" sz="2800" b="1" dirty="0"/>
              <a:t>NEW SCREEN IN OPI TEAMS APPLICATION</a:t>
            </a:r>
          </a:p>
        </p:txBody>
      </p:sp>
    </p:spTree>
    <p:extLst>
      <p:ext uri="{BB962C8B-B14F-4D97-AF65-F5344CB8AC3E}">
        <p14:creationId xmlns:p14="http://schemas.microsoft.com/office/powerpoint/2010/main" val="3667321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0E37A-9F0F-413C-8B46-71F7F733444A}"/>
              </a:ext>
            </a:extLst>
          </p:cNvPr>
          <p:cNvSpPr>
            <a:spLocks noGrp="1"/>
          </p:cNvSpPr>
          <p:nvPr>
            <p:ph type="title"/>
          </p:nvPr>
        </p:nvSpPr>
        <p:spPr>
          <a:xfrm>
            <a:off x="755374" y="365125"/>
            <a:ext cx="10667999" cy="1325563"/>
          </a:xfrm>
        </p:spPr>
        <p:txBody>
          <a:bodyPr>
            <a:normAutofit/>
          </a:bodyPr>
          <a:lstStyle/>
          <a:p>
            <a:r>
              <a:rPr lang="en-US" sz="4000" b="1" dirty="0"/>
              <a:t>House Bill 192 </a:t>
            </a:r>
            <a:r>
              <a:rPr lang="en-US" sz="4000" dirty="0"/>
              <a:t>Revising laws related to school major maintenance funding</a:t>
            </a:r>
          </a:p>
        </p:txBody>
      </p:sp>
      <p:sp>
        <p:nvSpPr>
          <p:cNvPr id="3" name="Content Placeholder 2">
            <a:extLst>
              <a:ext uri="{FF2B5EF4-FFF2-40B4-BE49-F238E27FC236}">
                <a16:creationId xmlns:a16="http://schemas.microsoft.com/office/drawing/2014/main" id="{165F2C67-4BB8-40BA-947D-84B06DE22D46}"/>
              </a:ext>
            </a:extLst>
          </p:cNvPr>
          <p:cNvSpPr>
            <a:spLocks noGrp="1"/>
          </p:cNvSpPr>
          <p:nvPr>
            <p:ph idx="1"/>
          </p:nvPr>
        </p:nvSpPr>
        <p:spPr>
          <a:xfrm>
            <a:off x="887896" y="1825625"/>
            <a:ext cx="10349947" cy="4919732"/>
          </a:xfrm>
        </p:spPr>
        <p:txBody>
          <a:bodyPr>
            <a:noAutofit/>
          </a:bodyPr>
          <a:lstStyle/>
          <a:p>
            <a:r>
              <a:rPr lang="en-US" dirty="0"/>
              <a:t>Resolution of Intent to Increase Non-Votes Levies (20-9-116, MCA)</a:t>
            </a:r>
          </a:p>
          <a:p>
            <a:r>
              <a:rPr lang="en-US" dirty="0"/>
              <a:t>Building Reserve Fund (20-9-502, MCA)</a:t>
            </a:r>
          </a:p>
          <a:p>
            <a:pPr lvl="1"/>
            <a:r>
              <a:rPr lang="en-US" sz="2600" dirty="0"/>
              <a:t>permissive levy for school major maintenance</a:t>
            </a:r>
          </a:p>
          <a:p>
            <a:pPr lvl="2"/>
            <a:r>
              <a:rPr lang="en-US" sz="2400" dirty="0"/>
              <a:t>Increases the state major maintenance aid (SMMA) amount</a:t>
            </a:r>
          </a:p>
          <a:p>
            <a:pPr lvl="2"/>
            <a:r>
              <a:rPr lang="en-US" sz="2400" dirty="0"/>
              <a:t>Increases multiplier used to calculate state major maintenance aid</a:t>
            </a:r>
          </a:p>
          <a:p>
            <a:pPr lvl="2"/>
            <a:r>
              <a:rPr lang="en-US" sz="2400" dirty="0"/>
              <a:t>Removes requirement to prioritize Facility Condition Inventory issues</a:t>
            </a:r>
          </a:p>
          <a:p>
            <a:pPr lvl="2"/>
            <a:r>
              <a:rPr lang="en-US" sz="2400" dirty="0"/>
              <a:t>Specifies resolution and notice requirements</a:t>
            </a:r>
          </a:p>
          <a:p>
            <a:pPr lvl="1"/>
            <a:r>
              <a:rPr lang="en-US" sz="2600" dirty="0"/>
              <a:t>transfers for school and student safety and security</a:t>
            </a:r>
          </a:p>
          <a:p>
            <a:r>
              <a:rPr lang="en-US" dirty="0"/>
              <a:t>Applies to:</a:t>
            </a:r>
          </a:p>
          <a:p>
            <a:pPr lvl="1"/>
            <a:r>
              <a:rPr lang="en-US" sz="2600" dirty="0"/>
              <a:t>Notice of Intent Resolution due March 31, 2022</a:t>
            </a:r>
          </a:p>
          <a:p>
            <a:pPr lvl="1"/>
            <a:r>
              <a:rPr lang="en-US" sz="2600" dirty="0"/>
              <a:t>FY2023 Building Fund permissive levy; state major maintenance aid </a:t>
            </a:r>
          </a:p>
        </p:txBody>
      </p:sp>
    </p:spTree>
    <p:extLst>
      <p:ext uri="{BB962C8B-B14F-4D97-AF65-F5344CB8AC3E}">
        <p14:creationId xmlns:p14="http://schemas.microsoft.com/office/powerpoint/2010/main" val="104237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8D922861-7241-406C-9F89-B78FD0FABCB8}"/>
              </a:ext>
            </a:extLst>
          </p:cNvPr>
          <p:cNvSpPr/>
          <p:nvPr/>
        </p:nvSpPr>
        <p:spPr>
          <a:xfrm>
            <a:off x="6279784" y="3510631"/>
            <a:ext cx="3970751" cy="824521"/>
          </a:xfrm>
          <a:prstGeom prst="round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C3CC564-91CD-477A-A846-BC055F0E0CF4}"/>
              </a:ext>
            </a:extLst>
          </p:cNvPr>
          <p:cNvSpPr>
            <a:spLocks noGrp="1"/>
          </p:cNvSpPr>
          <p:nvPr>
            <p:ph type="title"/>
          </p:nvPr>
        </p:nvSpPr>
        <p:spPr/>
        <p:txBody>
          <a:bodyPr>
            <a:normAutofit/>
          </a:bodyPr>
          <a:lstStyle/>
          <a:p>
            <a:r>
              <a:rPr lang="en-US" sz="4000" b="1" dirty="0"/>
              <a:t>House Bill 192 </a:t>
            </a:r>
            <a:r>
              <a:rPr lang="en-US" sz="4000" dirty="0"/>
              <a:t>Revising laws related to school major maintenance funding</a:t>
            </a:r>
          </a:p>
        </p:txBody>
      </p:sp>
      <p:sp>
        <p:nvSpPr>
          <p:cNvPr id="3" name="Content Placeholder 2">
            <a:extLst>
              <a:ext uri="{FF2B5EF4-FFF2-40B4-BE49-F238E27FC236}">
                <a16:creationId xmlns:a16="http://schemas.microsoft.com/office/drawing/2014/main" id="{26173F71-BC8D-4D00-B988-968D83276CBA}"/>
              </a:ext>
            </a:extLst>
          </p:cNvPr>
          <p:cNvSpPr>
            <a:spLocks noGrp="1"/>
          </p:cNvSpPr>
          <p:nvPr>
            <p:ph idx="1"/>
          </p:nvPr>
        </p:nvSpPr>
        <p:spPr>
          <a:xfrm>
            <a:off x="838200" y="1825625"/>
            <a:ext cx="10515600" cy="4826966"/>
          </a:xfrm>
        </p:spPr>
        <p:txBody>
          <a:bodyPr>
            <a:normAutofit/>
          </a:bodyPr>
          <a:lstStyle/>
          <a:p>
            <a:pPr marL="0" indent="0">
              <a:buNone/>
            </a:pPr>
            <a:r>
              <a:rPr lang="en-US" sz="3200" b="1" dirty="0">
                <a:solidFill>
                  <a:srgbClr val="00B050"/>
                </a:solidFill>
              </a:rPr>
              <a:t>Resolution</a:t>
            </a:r>
            <a:r>
              <a:rPr lang="en-US" sz="3200" dirty="0"/>
              <a:t> of intent to increase </a:t>
            </a:r>
            <a:r>
              <a:rPr lang="en-US" sz="3200" dirty="0" err="1"/>
              <a:t>nonvoted</a:t>
            </a:r>
            <a:r>
              <a:rPr lang="en-US" sz="3200" dirty="0"/>
              <a:t> levy 20-9-116(2)(a)</a:t>
            </a:r>
          </a:p>
          <a:p>
            <a:pPr>
              <a:lnSpc>
                <a:spcPct val="110000"/>
              </a:lnSpc>
              <a:spcBef>
                <a:spcPts val="0"/>
              </a:spcBef>
            </a:pPr>
            <a:r>
              <a:rPr lang="en-US" dirty="0"/>
              <a:t>Dollar and mill increases in </a:t>
            </a:r>
            <a:r>
              <a:rPr lang="en-US" dirty="0" err="1"/>
              <a:t>nonvoted</a:t>
            </a:r>
            <a:r>
              <a:rPr lang="en-US" dirty="0"/>
              <a:t> levies in:</a:t>
            </a:r>
          </a:p>
          <a:p>
            <a:pPr lvl="1">
              <a:lnSpc>
                <a:spcPct val="110000"/>
              </a:lnSpc>
              <a:spcBef>
                <a:spcPts val="0"/>
              </a:spcBef>
            </a:pPr>
            <a:r>
              <a:rPr lang="en-US" dirty="0"/>
              <a:t>Transportation Fund</a:t>
            </a:r>
          </a:p>
          <a:p>
            <a:pPr lvl="1">
              <a:lnSpc>
                <a:spcPct val="110000"/>
              </a:lnSpc>
              <a:spcBef>
                <a:spcPts val="0"/>
              </a:spcBef>
            </a:pPr>
            <a:r>
              <a:rPr lang="en-US" dirty="0"/>
              <a:t>Bus Depreciation Fund</a:t>
            </a:r>
          </a:p>
          <a:p>
            <a:pPr lvl="1">
              <a:lnSpc>
                <a:spcPct val="110000"/>
              </a:lnSpc>
              <a:spcBef>
                <a:spcPts val="0"/>
              </a:spcBef>
            </a:pPr>
            <a:r>
              <a:rPr lang="en-US" dirty="0"/>
              <a:t>Tuition Fund</a:t>
            </a:r>
          </a:p>
          <a:p>
            <a:pPr lvl="1">
              <a:lnSpc>
                <a:spcPct val="110000"/>
              </a:lnSpc>
              <a:spcBef>
                <a:spcPts val="0"/>
              </a:spcBef>
            </a:pPr>
            <a:r>
              <a:rPr lang="en-US" dirty="0"/>
              <a:t>Adult Ed Fund</a:t>
            </a:r>
          </a:p>
          <a:p>
            <a:pPr lvl="1">
              <a:lnSpc>
                <a:spcPct val="110000"/>
              </a:lnSpc>
              <a:spcBef>
                <a:spcPts val="0"/>
              </a:spcBef>
            </a:pPr>
            <a:r>
              <a:rPr lang="en-US" strike="sngStrike" dirty="0"/>
              <a:t>Building Reserve Fund</a:t>
            </a:r>
          </a:p>
          <a:p>
            <a:pPr lvl="1">
              <a:lnSpc>
                <a:spcPct val="110000"/>
              </a:lnSpc>
              <a:spcBef>
                <a:spcPts val="0"/>
              </a:spcBef>
            </a:pPr>
            <a:r>
              <a:rPr lang="en-US" dirty="0"/>
              <a:t>Flexibility Fund</a:t>
            </a:r>
            <a:endParaRPr lang="en-US" dirty="0">
              <a:solidFill>
                <a:srgbClr val="FF0000"/>
              </a:solidFill>
            </a:endParaRPr>
          </a:p>
          <a:p>
            <a:pPr>
              <a:lnSpc>
                <a:spcPct val="110000"/>
              </a:lnSpc>
              <a:spcBef>
                <a:spcPts val="0"/>
              </a:spcBef>
            </a:pPr>
            <a:r>
              <a:rPr lang="en-US" dirty="0"/>
              <a:t>Using prior year taxable value</a:t>
            </a:r>
          </a:p>
          <a:p>
            <a:pPr>
              <a:lnSpc>
                <a:spcPct val="110000"/>
              </a:lnSpc>
              <a:spcBef>
                <a:spcPts val="0"/>
              </a:spcBef>
            </a:pPr>
            <a:r>
              <a:rPr lang="en-US" dirty="0"/>
              <a:t>Impact on $100K and $200K home</a:t>
            </a:r>
            <a:endParaRPr lang="en-US" sz="800" b="1" i="1" dirty="0">
              <a:solidFill>
                <a:srgbClr val="FF0000"/>
              </a:solidFill>
            </a:endParaRPr>
          </a:p>
          <a:p>
            <a:pPr marL="0" indent="0">
              <a:buNone/>
            </a:pPr>
            <a:endParaRPr lang="en-US" dirty="0"/>
          </a:p>
        </p:txBody>
      </p:sp>
      <p:sp>
        <p:nvSpPr>
          <p:cNvPr id="7" name="TextBox 6">
            <a:extLst>
              <a:ext uri="{FF2B5EF4-FFF2-40B4-BE49-F238E27FC236}">
                <a16:creationId xmlns:a16="http://schemas.microsoft.com/office/drawing/2014/main" id="{CAAF7EEA-7565-49FD-8011-0E99AE022A27}"/>
              </a:ext>
            </a:extLst>
          </p:cNvPr>
          <p:cNvSpPr txBox="1"/>
          <p:nvPr/>
        </p:nvSpPr>
        <p:spPr>
          <a:xfrm>
            <a:off x="6363221" y="3676669"/>
            <a:ext cx="3837210" cy="492443"/>
          </a:xfrm>
          <a:prstGeom prst="rect">
            <a:avLst/>
          </a:prstGeom>
          <a:noFill/>
          <a:ln>
            <a:noFill/>
          </a:ln>
        </p:spPr>
        <p:txBody>
          <a:bodyPr wrap="square" rtlCol="0">
            <a:spAutoFit/>
          </a:bodyPr>
          <a:lstStyle/>
          <a:p>
            <a:pPr marL="57150" indent="0" algn="ctr">
              <a:spcBef>
                <a:spcPts val="300"/>
              </a:spcBef>
              <a:buNone/>
            </a:pPr>
            <a:r>
              <a:rPr lang="en-US" sz="2600" b="1" i="1" dirty="0">
                <a:solidFill>
                  <a:srgbClr val="FF0000"/>
                </a:solidFill>
              </a:rPr>
              <a:t>Note: these are </a:t>
            </a:r>
            <a:r>
              <a:rPr lang="en-US" sz="2600" b="1" i="1" u="sng" dirty="0">
                <a:solidFill>
                  <a:srgbClr val="FF0000"/>
                </a:solidFill>
              </a:rPr>
              <a:t>estimates</a:t>
            </a:r>
          </a:p>
        </p:txBody>
      </p:sp>
    </p:spTree>
    <p:extLst>
      <p:ext uri="{BB962C8B-B14F-4D97-AF65-F5344CB8AC3E}">
        <p14:creationId xmlns:p14="http://schemas.microsoft.com/office/powerpoint/2010/main" val="252239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4D185C0859BC24BAC23783DDDC467A5" ma:contentTypeVersion="11" ma:contentTypeDescription="Create a new document." ma:contentTypeScope="" ma:versionID="4a7c4b5b92c641e323d473e494391abc">
  <xsd:schema xmlns:xsd="http://www.w3.org/2001/XMLSchema" xmlns:xs="http://www.w3.org/2001/XMLSchema" xmlns:p="http://schemas.microsoft.com/office/2006/metadata/properties" xmlns:ns2="1a2c92fb-0e4d-46c0-85d8-24e83fa38f28" targetNamespace="http://schemas.microsoft.com/office/2006/metadata/properties" ma:root="true" ma:fieldsID="2615cdfae3699c3defa0c2c4ecc25be9" ns2:_="">
    <xsd:import namespace="1a2c92fb-0e4d-46c0-85d8-24e83fa38f2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a2c92fb-0e4d-46c0-85d8-24e83fa38f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3D2DE3E-0B49-4876-83CB-8E7B5D77B215}">
  <ds:schemaRefs>
    <ds:schemaRef ds:uri="http://schemas.microsoft.com/sharepoint/v3/contenttype/forms"/>
  </ds:schemaRefs>
</ds:datastoreItem>
</file>

<file path=customXml/itemProps2.xml><?xml version="1.0" encoding="utf-8"?>
<ds:datastoreItem xmlns:ds="http://schemas.openxmlformats.org/officeDocument/2006/customXml" ds:itemID="{C27F009D-4340-444A-805F-C8C20834BA15}">
  <ds:schemaRefs>
    <ds:schemaRef ds:uri="http://schemas.microsoft.com/office/2006/documentManagement/types"/>
    <ds:schemaRef ds:uri="1a2c92fb-0e4d-46c0-85d8-24e83fa38f28"/>
    <ds:schemaRef ds:uri="http://purl.org/dc/terms/"/>
    <ds:schemaRef ds:uri="http://schemas.openxmlformats.org/package/2006/metadata/core-properties"/>
    <ds:schemaRef ds:uri="http://schemas.microsoft.com/office/2006/metadata/properties"/>
    <ds:schemaRef ds:uri="http://schemas.microsoft.com/office/infopath/2007/PartnerControls"/>
    <ds:schemaRef ds:uri="http://purl.org/dc/elements/1.1/"/>
    <ds:schemaRef ds:uri="http://www.w3.org/XML/1998/namespace"/>
    <ds:schemaRef ds:uri="http://purl.org/dc/dcmitype/"/>
  </ds:schemaRefs>
</ds:datastoreItem>
</file>

<file path=customXml/itemProps3.xml><?xml version="1.0" encoding="utf-8"?>
<ds:datastoreItem xmlns:ds="http://schemas.openxmlformats.org/officeDocument/2006/customXml" ds:itemID="{81758979-DBD5-4328-86CB-FF35DFB7F3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a2c92fb-0e4d-46c0-85d8-24e83fa38f2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1698</TotalTime>
  <Words>4770</Words>
  <Application>Microsoft Office PowerPoint</Application>
  <PresentationFormat>Widescreen</PresentationFormat>
  <Paragraphs>530</Paragraphs>
  <Slides>51</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51</vt:i4>
      </vt:variant>
    </vt:vector>
  </HeadingPairs>
  <TitlesOfParts>
    <vt:vector size="59" baseType="lpstr">
      <vt:lpstr>Meiryo</vt:lpstr>
      <vt:lpstr>Arial</vt:lpstr>
      <vt:lpstr>Calibri</vt:lpstr>
      <vt:lpstr>Calibri Light</vt:lpstr>
      <vt:lpstr>Eras Demi ITC</vt:lpstr>
      <vt:lpstr>Tahoma</vt:lpstr>
      <vt:lpstr>Wingdings</vt:lpstr>
      <vt:lpstr>Office Theme</vt:lpstr>
      <vt:lpstr>Key Bills from the 2021 Legislative Session</vt:lpstr>
      <vt:lpstr>Key Bills from the 2021 Legislative Session</vt:lpstr>
      <vt:lpstr>House Bill 143 - Provide incentives for increasing starting teacher pay</vt:lpstr>
      <vt:lpstr>House Bill 143 - Provide incentives for increasing starting teacher pay</vt:lpstr>
      <vt:lpstr>House Bill 143 - Provide incentives for increasing starting teacher pay</vt:lpstr>
      <vt:lpstr>House Bill 143 - Provide incentives for increasing starting teacher pay</vt:lpstr>
      <vt:lpstr>PowerPoint Presentation</vt:lpstr>
      <vt:lpstr>House Bill 192 Revising laws related to school major maintenance funding</vt:lpstr>
      <vt:lpstr>House Bill 192 Revising laws related to school major maintenance funding</vt:lpstr>
      <vt:lpstr>House Bill 192 Revising laws related to school major maintenance funding</vt:lpstr>
      <vt:lpstr>House Bill 192 Revising laws related to school major maintenance funding</vt:lpstr>
      <vt:lpstr>House Bill 192 Revising laws related to school major maintenance funding</vt:lpstr>
      <vt:lpstr>House Bill 192 Revising laws related to school major maintenance funding</vt:lpstr>
      <vt:lpstr>PowerPoint Presentation</vt:lpstr>
      <vt:lpstr>House Bill 192 Revising laws related to school major maintenance funding</vt:lpstr>
      <vt:lpstr>House Bill 192 Revising laws related to school major maintenance funding</vt:lpstr>
      <vt:lpstr>House Bill 192 Revising laws related to school major maintenance funding</vt:lpstr>
      <vt:lpstr>House Bill 192 Revising laws related to school major maintenance funding</vt:lpstr>
      <vt:lpstr>House Bill 192 Revising laws related to school major maintenance funding</vt:lpstr>
      <vt:lpstr>House Bill 192 Revising laws related to school major maintenance funding</vt:lpstr>
      <vt:lpstr>House Bill 192 Revising laws related to school major maintenance funding</vt:lpstr>
      <vt:lpstr>HB233 Revise funding for students with disabilities</vt:lpstr>
      <vt:lpstr>HB246 Enhance local control and opportunities for pupils</vt:lpstr>
      <vt:lpstr>HB246 Enhance local control and opportunities for pupils</vt:lpstr>
      <vt:lpstr>HB246 Enhance local control and opportunities for pupils</vt:lpstr>
      <vt:lpstr>HB246 Enhance local control and opportunities for pupils</vt:lpstr>
      <vt:lpstr>HB246 Enhance local control and opportunities for pupils</vt:lpstr>
      <vt:lpstr>HB279 Tax credit scholarship and innovative education programs</vt:lpstr>
      <vt:lpstr>HB279 Tax credit scholarship and innovative education programs</vt:lpstr>
      <vt:lpstr>HB279 Tax credit scholarship and innovative education programs</vt:lpstr>
      <vt:lpstr>House Bill 630 Appropriate CARES-II funds</vt:lpstr>
      <vt:lpstr>House Bill 630 Appropriate CARES-II funds</vt:lpstr>
      <vt:lpstr>House Bill 630 Appropriate CARES-II funds</vt:lpstr>
      <vt:lpstr>House Bill 630 Appropriate CARES-II funds</vt:lpstr>
      <vt:lpstr>House Bill 630 Appropriate CARES-II funds</vt:lpstr>
      <vt:lpstr>House Bill 630 Appropriate CARES-II funds</vt:lpstr>
      <vt:lpstr>House Bill 630 Appropriate CARES-II funds</vt:lpstr>
      <vt:lpstr>House Bill 630 Appropriate CARES-II funds</vt:lpstr>
      <vt:lpstr>House Bill 630 Appropriate CARES-II funds</vt:lpstr>
      <vt:lpstr>PowerPoint Presentation</vt:lpstr>
      <vt:lpstr>House Bill 630 Appropriate CARES-II funds</vt:lpstr>
      <vt:lpstr>PowerPoint Presentation</vt:lpstr>
      <vt:lpstr>Comprehensive School &amp; Community Treatment (CSCT)</vt:lpstr>
      <vt:lpstr>Comprehensive School &amp; Community Treatment (CSCT)</vt:lpstr>
      <vt:lpstr>Comprehensive School &amp; Community Treatment (CSCT)</vt:lpstr>
      <vt:lpstr>PowerPoint Presentation</vt:lpstr>
      <vt:lpstr>PowerPoint Presentation</vt:lpstr>
      <vt:lpstr>Comprehensive School &amp; Community Treatment (CSCT)</vt:lpstr>
      <vt:lpstr>Comprehensive School &amp; Community Treatment (CSCT)</vt:lpstr>
      <vt:lpstr>Comprehensive School &amp; Community Treatment (CSCT)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 Legislative Update</dc:title>
  <dc:creator>Denise</dc:creator>
  <cp:lastModifiedBy> </cp:lastModifiedBy>
  <cp:revision>79</cp:revision>
  <dcterms:created xsi:type="dcterms:W3CDTF">2021-04-02T21:08:18Z</dcterms:created>
  <dcterms:modified xsi:type="dcterms:W3CDTF">2021-09-21T16:37:44Z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0x010100E4D185C0859BC24BAC23783DDDC467A5</vt:lpwstr>
  </property>
</Properties>
</file>