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56" r:id="rId2"/>
    <p:sldId id="257" r:id="rId3"/>
    <p:sldId id="284" r:id="rId4"/>
    <p:sldId id="285" r:id="rId5"/>
    <p:sldId id="286" r:id="rId6"/>
    <p:sldId id="287" r:id="rId7"/>
    <p:sldId id="295" r:id="rId8"/>
    <p:sldId id="268" r:id="rId9"/>
    <p:sldId id="282" r:id="rId10"/>
    <p:sldId id="270" r:id="rId11"/>
    <p:sldId id="301" r:id="rId12"/>
    <p:sldId id="271" r:id="rId13"/>
    <p:sldId id="274" r:id="rId14"/>
    <p:sldId id="291" r:id="rId15"/>
    <p:sldId id="292" r:id="rId16"/>
    <p:sldId id="294" r:id="rId17"/>
    <p:sldId id="335" r:id="rId18"/>
    <p:sldId id="298" r:id="rId19"/>
    <p:sldId id="315" r:id="rId20"/>
    <p:sldId id="317" r:id="rId21"/>
    <p:sldId id="303" r:id="rId22"/>
    <p:sldId id="304" r:id="rId23"/>
    <p:sldId id="337" r:id="rId24"/>
    <p:sldId id="338" r:id="rId25"/>
    <p:sldId id="305" r:id="rId26"/>
    <p:sldId id="319" r:id="rId27"/>
    <p:sldId id="316" r:id="rId28"/>
    <p:sldId id="318" r:id="rId29"/>
    <p:sldId id="310" r:id="rId30"/>
    <p:sldId id="311" r:id="rId31"/>
    <p:sldId id="312" r:id="rId32"/>
    <p:sldId id="320" r:id="rId33"/>
    <p:sldId id="302" r:id="rId34"/>
    <p:sldId id="297" r:id="rId35"/>
    <p:sldId id="340" r:id="rId36"/>
    <p:sldId id="341" r:id="rId37"/>
    <p:sldId id="342" r:id="rId38"/>
    <p:sldId id="343" r:id="rId39"/>
    <p:sldId id="344" r:id="rId40"/>
    <p:sldId id="331" r:id="rId41"/>
    <p:sldId id="332" r:id="rId42"/>
    <p:sldId id="333" r:id="rId43"/>
    <p:sldId id="339" r:id="rId44"/>
    <p:sldId id="345" r:id="rId45"/>
    <p:sldId id="353" r:id="rId46"/>
    <p:sldId id="354" r:id="rId47"/>
    <p:sldId id="355" r:id="rId48"/>
    <p:sldId id="356" r:id="rId4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7066" autoAdjust="0"/>
  </p:normalViewPr>
  <p:slideViewPr>
    <p:cSldViewPr>
      <p:cViewPr>
        <p:scale>
          <a:sx n="80" d="100"/>
          <a:sy n="80" d="100"/>
        </p:scale>
        <p:origin x="-864" y="-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4087746-6F5E-48A8-82C3-06D3D9C43C1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DB02F2B-9A62-4861-A56E-8E36AE276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69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B77D72F-72BA-43CE-9DD8-6AB20BA06383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06EE9B0-5739-443D-AC1D-1B7EB0AA0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44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3E9645-4DF0-439E-BD6A-A6F3F4ACDB9F}" type="slidenum">
              <a:rPr lang="en-US" altLang="en-US" smtClean="0">
                <a:latin typeface="Calibri" pitchFamily="34" charset="0"/>
              </a:rPr>
              <a:pPr eaLnBrk="1" hangingPunct="1"/>
              <a:t>9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71450" indent="-296711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6847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61585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6324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11062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85801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60540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35279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3E9645-4DF0-439E-BD6A-A6F3F4ACDB9F}" type="slidenum">
              <a:rPr lang="en-US" altLang="en-US" smtClean="0">
                <a:latin typeface="Calibri" pitchFamily="34" charset="0"/>
              </a:rPr>
              <a:pPr eaLnBrk="1" hangingPunct="1"/>
              <a:t>10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71450" indent="-296711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6847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61585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6324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11062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85801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60540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35279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3E9645-4DF0-439E-BD6A-A6F3F4ACDB9F}" type="slidenum">
              <a:rPr lang="en-US" altLang="en-US" smtClean="0">
                <a:latin typeface="Calibri" pitchFamily="34" charset="0"/>
              </a:rPr>
              <a:pPr eaLnBrk="1" hangingPunct="1"/>
              <a:t>11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71450" indent="-296711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6847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61585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6324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11062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85801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60540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35279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3E9645-4DF0-439E-BD6A-A6F3F4ACDB9F}" type="slidenum">
              <a:rPr lang="en-US" altLang="en-US" smtClean="0">
                <a:latin typeface="Calibri" pitchFamily="34" charset="0"/>
              </a:rPr>
              <a:pPr eaLnBrk="1" hangingPunct="1"/>
              <a:t>12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FY2019 Base = $43,291,924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FY2019</a:t>
            </a:r>
            <a:r>
              <a:rPr lang="en-US" baseline="0" dirty="0" smtClean="0"/>
              <a:t> Base X .91% = $393,957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aseline="0" dirty="0" smtClean="0"/>
              <a:t>FY2020 distribution = $43,903,428 ($43,509,471 + $393,957)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en-US" baseline="0" dirty="0" smtClean="0"/>
          </a:p>
          <a:p>
            <a:pPr>
              <a:lnSpc>
                <a:spcPct val="150000"/>
              </a:lnSpc>
            </a:pPr>
            <a:r>
              <a:rPr lang="en-US" baseline="0" dirty="0" smtClean="0"/>
              <a:t>FY2019 Base + HB638 </a:t>
            </a:r>
            <a:r>
              <a:rPr lang="en-US" baseline="0" dirty="0" err="1" smtClean="0"/>
              <a:t>approp</a:t>
            </a:r>
            <a:r>
              <a:rPr lang="en-US" baseline="0" dirty="0" smtClean="0"/>
              <a:t> for FY2020 = $43,685,881</a:t>
            </a:r>
          </a:p>
          <a:p>
            <a:pPr>
              <a:lnSpc>
                <a:spcPct val="150000"/>
              </a:lnSpc>
            </a:pPr>
            <a:r>
              <a:rPr lang="en-US" baseline="0" dirty="0" smtClean="0"/>
              <a:t>$43,685,881 X 1.83% = $799,452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FY2021 distribution = $44,702,880 (FY2020 distribution</a:t>
            </a:r>
            <a:r>
              <a:rPr lang="en-US" baseline="0" dirty="0" smtClean="0"/>
              <a:t> $43,903,428 + $799,452)</a:t>
            </a:r>
          </a:p>
          <a:p>
            <a:pPr>
              <a:lnSpc>
                <a:spcPct val="150000"/>
              </a:lnSpc>
            </a:pPr>
            <a:r>
              <a:rPr lang="en-US" baseline="0" dirty="0" smtClean="0"/>
              <a:t>HB638 </a:t>
            </a:r>
            <a:r>
              <a:rPr lang="en-US" baseline="0" dirty="0" err="1" smtClean="0"/>
              <a:t>approp</a:t>
            </a:r>
            <a:r>
              <a:rPr lang="en-US" baseline="0" dirty="0" smtClean="0"/>
              <a:t> for FY2021:  $44,702,880 – (HB2 </a:t>
            </a:r>
            <a:r>
              <a:rPr lang="en-US" baseline="0" dirty="0" err="1" smtClean="0"/>
              <a:t>approp</a:t>
            </a:r>
            <a:r>
              <a:rPr lang="en-US" baseline="0" dirty="0" smtClean="0"/>
              <a:t>) $43,509,471 = $1,193,409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EE9B0-5739-443D-AC1D-1B7EB0AA0D1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750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43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72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7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42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50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1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19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990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0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8E4D5-43C1-40DC-87E7-B4BBA19BB45E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1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dwilliams@masbo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2019 LEGISLATIVE SESSION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2590800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2019 Veteran Clerk Workshops</a:t>
            </a:r>
          </a:p>
          <a:p>
            <a:pPr marL="457200" indent="-4572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September 26 – Billings</a:t>
            </a:r>
          </a:p>
          <a:p>
            <a:pPr marL="457200" indent="-4572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September 30 - Missoula</a:t>
            </a:r>
          </a:p>
          <a:p>
            <a:pPr algn="l">
              <a:lnSpc>
                <a:spcPct val="120000"/>
              </a:lnSpc>
              <a:spcBef>
                <a:spcPts val="1200"/>
              </a:spcBef>
            </a:pPr>
            <a:r>
              <a:rPr lang="en-US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Denise Williams, Executive Director</a:t>
            </a:r>
          </a:p>
          <a:p>
            <a:pPr algn="l">
              <a:spcBef>
                <a:spcPts val="0"/>
              </a:spcBef>
            </a:pPr>
            <a:r>
              <a:rPr lang="en-US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MASBO Executive Director</a:t>
            </a:r>
          </a:p>
          <a:p>
            <a:pPr algn="l">
              <a:spcBef>
                <a:spcPts val="0"/>
              </a:spcBef>
            </a:pPr>
            <a:r>
              <a:rPr lang="en-US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(406) 461-3659 </a:t>
            </a:r>
            <a:r>
              <a:rPr lang="en-US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dwilliams@masbo.com</a:t>
            </a:r>
            <a:r>
              <a:rPr lang="en-US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334000"/>
            <a:ext cx="1863922" cy="111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5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828800" y="1524000"/>
            <a:ext cx="28194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Over-BASE Levy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828800" y="4876800"/>
            <a:ext cx="2819400" cy="1752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DSA/SPED/</a:t>
            </a:r>
          </a:p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Components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3429000" y="2743200"/>
            <a:ext cx="1219200" cy="14257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>
              <a:defRPr/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GTB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1828800" y="2747749"/>
            <a:ext cx="1600200" cy="14211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  <a:p>
            <a:pPr algn="ctr"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Levy</a:t>
            </a:r>
          </a:p>
          <a:p>
            <a:pPr algn="ctr">
              <a:defRPr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(permissive)</a:t>
            </a:r>
          </a:p>
        </p:txBody>
      </p:sp>
      <p:sp>
        <p:nvSpPr>
          <p:cNvPr id="13323" name="Line 17"/>
          <p:cNvSpPr>
            <a:spLocks noChangeShapeType="1"/>
          </p:cNvSpPr>
          <p:nvPr/>
        </p:nvSpPr>
        <p:spPr bwMode="auto">
          <a:xfrm>
            <a:off x="1371600" y="2743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>
            <a:off x="1371600" y="1600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Text Box 19"/>
          <p:cNvSpPr txBox="1">
            <a:spLocks noChangeArrowheads="1"/>
          </p:cNvSpPr>
          <p:nvPr/>
        </p:nvSpPr>
        <p:spPr bwMode="auto">
          <a:xfrm>
            <a:off x="207963" y="1295400"/>
            <a:ext cx="1104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Adopted</a:t>
            </a:r>
          </a:p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288925" y="2514600"/>
            <a:ext cx="939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BASE</a:t>
            </a:r>
          </a:p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Funding the BASE Budget</a:t>
            </a:r>
            <a:endParaRPr lang="en-US" sz="3600" b="1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168914"/>
            <a:ext cx="2819400" cy="707886"/>
          </a:xfrm>
          <a:prstGeom prst="rect">
            <a:avLst/>
          </a:prstGeom>
          <a:solidFill>
            <a:schemeClr val="accent3">
              <a:lumMod val="60000"/>
              <a:lumOff val="40000"/>
              <a:alpha val="75000"/>
            </a:schemeClr>
          </a:solidFill>
          <a:ln w="444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Revenue that reduces BASE levy requirement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5181600" y="3037344"/>
            <a:ext cx="3733800" cy="2677656"/>
          </a:xfrm>
          <a:prstGeom prst="rect">
            <a:avLst/>
          </a:prstGeom>
          <a:solidFill>
            <a:schemeClr val="accent3">
              <a:lumMod val="60000"/>
              <a:lumOff val="40000"/>
              <a:alpha val="75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FB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Reappropriated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Oil and gas revenue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 Block Grant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 revenue required to be anticipated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non-levy revenue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K-12 Funding Payment</a:t>
            </a:r>
            <a:endParaRPr lang="en-US" sz="2000" b="1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648200" y="3037344"/>
            <a:ext cx="533400" cy="113157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651612" y="4876800"/>
            <a:ext cx="529988" cy="8763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667000" y="11385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FY2017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391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828800" y="1524000"/>
            <a:ext cx="28194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Over-BASE Levy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828800" y="4876800"/>
            <a:ext cx="2819400" cy="1752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DSA/SPED/</a:t>
            </a:r>
          </a:p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Components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3429000" y="2743200"/>
            <a:ext cx="1219200" cy="14257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>
              <a:defRPr/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GTB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1828800" y="2747749"/>
            <a:ext cx="1600200" cy="14211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  <a:p>
            <a:pPr algn="ctr"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Levy</a:t>
            </a:r>
          </a:p>
          <a:p>
            <a:pPr algn="ctr">
              <a:defRPr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(permissive)</a:t>
            </a:r>
          </a:p>
        </p:txBody>
      </p:sp>
      <p:sp>
        <p:nvSpPr>
          <p:cNvPr id="13323" name="Line 17"/>
          <p:cNvSpPr>
            <a:spLocks noChangeShapeType="1"/>
          </p:cNvSpPr>
          <p:nvPr/>
        </p:nvSpPr>
        <p:spPr bwMode="auto">
          <a:xfrm>
            <a:off x="1371600" y="2743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>
            <a:off x="1371600" y="1600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Text Box 19"/>
          <p:cNvSpPr txBox="1">
            <a:spLocks noChangeArrowheads="1"/>
          </p:cNvSpPr>
          <p:nvPr/>
        </p:nvSpPr>
        <p:spPr bwMode="auto">
          <a:xfrm>
            <a:off x="207963" y="1295400"/>
            <a:ext cx="1104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  <a:ea typeface="ＭＳ Ｐゴシック" pitchFamily="-111" charset="-128"/>
              </a:rPr>
              <a:t>Adopted</a:t>
            </a:r>
          </a:p>
          <a:p>
            <a:pPr algn="ctr">
              <a:defRPr/>
            </a:pPr>
            <a:r>
              <a:rPr lang="en-US" sz="2000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288925" y="2514600"/>
            <a:ext cx="939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  <a:ea typeface="ＭＳ Ｐゴシック" pitchFamily="-111" charset="-128"/>
              </a:rPr>
              <a:t>BASE</a:t>
            </a:r>
          </a:p>
          <a:p>
            <a:pPr algn="ctr">
              <a:defRPr/>
            </a:pPr>
            <a:r>
              <a:rPr lang="en-US" sz="2000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Funding the BASE Budget</a:t>
            </a:r>
            <a:endParaRPr lang="en-US" sz="3600" b="1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507468"/>
            <a:ext cx="2819400" cy="369332"/>
          </a:xfrm>
          <a:prstGeom prst="rect">
            <a:avLst/>
          </a:prstGeom>
          <a:solidFill>
            <a:schemeClr val="accent3">
              <a:lumMod val="60000"/>
              <a:lumOff val="40000"/>
              <a:alpha val="75000"/>
            </a:schemeClr>
          </a:solidFill>
          <a:ln w="317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5181600" y="3037344"/>
            <a:ext cx="3733800" cy="2677656"/>
          </a:xfrm>
          <a:prstGeom prst="rect">
            <a:avLst/>
          </a:prstGeom>
          <a:solidFill>
            <a:schemeClr val="accent3">
              <a:lumMod val="60000"/>
              <a:lumOff val="40000"/>
              <a:alpha val="75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FB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Reappropriated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Oil and gas revenue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 Block Grant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 revenue required to be anticipated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non-levy revenue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K-12 Funding Payment</a:t>
            </a:r>
            <a:endParaRPr lang="en-US" sz="2000" b="1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648200" y="3037344"/>
            <a:ext cx="533400" cy="1550285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651612" y="4876800"/>
            <a:ext cx="529988" cy="8763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667000" y="11385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FY2018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3541455"/>
            <a:ext cx="1371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HB647 removal of block grant and K-12 </a:t>
            </a:r>
            <a:r>
              <a:rPr lang="en-US" sz="2000" b="1" dirty="0" smtClean="0"/>
              <a:t>funding payment increased FY2018 </a:t>
            </a:r>
            <a:r>
              <a:rPr lang="en-US" sz="2000" b="1" dirty="0"/>
              <a:t>BASE Levy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5638800" y="4038600"/>
            <a:ext cx="2590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638800" y="5486400"/>
            <a:ext cx="297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28800" y="4168914"/>
            <a:ext cx="1600200" cy="369332"/>
          </a:xfrm>
          <a:prstGeom prst="rect">
            <a:avLst/>
          </a:prstGeom>
          <a:gradFill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16200000" scaled="1"/>
          </a:gradFill>
          <a:ln w="25400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429000" y="4168914"/>
            <a:ext cx="1219200" cy="369332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</a:gradFill>
          <a:ln w="25400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Left Brace 24"/>
          <p:cNvSpPr/>
          <p:nvPr/>
        </p:nvSpPr>
        <p:spPr>
          <a:xfrm>
            <a:off x="1600200" y="4168914"/>
            <a:ext cx="144463" cy="369332"/>
          </a:xfrm>
          <a:prstGeom prst="leftBrace">
            <a:avLst>
              <a:gd name="adj1" fmla="val 8333"/>
              <a:gd name="adj2" fmla="val 57502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8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675908" y="3178314"/>
            <a:ext cx="423949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HB647 formula % changes increase state GTB payment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36537" y="3505200"/>
            <a:ext cx="15922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HB647 </a:t>
            </a:r>
            <a:r>
              <a:rPr lang="en-US" sz="2000" dirty="0" smtClean="0"/>
              <a:t>removal of block grant and K-12 Funding Payment increased FY2018 BASE Levy</a:t>
            </a:r>
            <a:endParaRPr lang="en-US" sz="2000" dirty="0"/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828800" y="1524000"/>
            <a:ext cx="28194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Over-BASE Levy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828800" y="4876800"/>
            <a:ext cx="2819400" cy="1752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DSA/SPED/</a:t>
            </a:r>
          </a:p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Components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3429000" y="2743200"/>
            <a:ext cx="1219200" cy="1425714"/>
          </a:xfrm>
          <a:prstGeom prst="rect">
            <a:avLst/>
          </a:prstGeom>
          <a:ln w="12700"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>
              <a:defRPr/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GTB</a:t>
            </a:r>
            <a:endPara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1828800" y="2747749"/>
            <a:ext cx="1219200" cy="14211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  <a:p>
            <a:pPr algn="ctr"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Levy</a:t>
            </a:r>
          </a:p>
          <a:p>
            <a:pPr algn="ctr">
              <a:defRPr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permissive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3323" name="Line 17"/>
          <p:cNvSpPr>
            <a:spLocks noChangeShapeType="1"/>
          </p:cNvSpPr>
          <p:nvPr/>
        </p:nvSpPr>
        <p:spPr bwMode="auto">
          <a:xfrm>
            <a:off x="1371600" y="2743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>
            <a:off x="1371600" y="1600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Text Box 19"/>
          <p:cNvSpPr txBox="1">
            <a:spLocks noChangeArrowheads="1"/>
          </p:cNvSpPr>
          <p:nvPr/>
        </p:nvSpPr>
        <p:spPr bwMode="auto">
          <a:xfrm>
            <a:off x="207963" y="1295400"/>
            <a:ext cx="1104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  <a:ea typeface="ＭＳ Ｐゴシック" pitchFamily="-111" charset="-128"/>
              </a:rPr>
              <a:t>Adopted</a:t>
            </a:r>
          </a:p>
          <a:p>
            <a:pPr algn="ctr">
              <a:defRPr/>
            </a:pPr>
            <a:r>
              <a:rPr lang="en-US" sz="2000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288925" y="2514600"/>
            <a:ext cx="939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  <a:ea typeface="ＭＳ Ｐゴシック" pitchFamily="-111" charset="-128"/>
              </a:rPr>
              <a:t>BASE</a:t>
            </a:r>
          </a:p>
          <a:p>
            <a:pPr algn="ctr">
              <a:defRPr/>
            </a:pPr>
            <a:r>
              <a:rPr lang="en-US" sz="2000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Funding the BASE Budget</a:t>
            </a:r>
            <a:endParaRPr lang="en-US" sz="3600" b="1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507468"/>
            <a:ext cx="2819400" cy="369332"/>
          </a:xfrm>
          <a:prstGeom prst="rect">
            <a:avLst/>
          </a:prstGeom>
          <a:solidFill>
            <a:schemeClr val="accent3">
              <a:lumMod val="60000"/>
              <a:lumOff val="40000"/>
              <a:alpha val="75000"/>
            </a:schemeClr>
          </a:solidFill>
          <a:ln w="317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5181600" y="4535031"/>
            <a:ext cx="3733800" cy="2246769"/>
          </a:xfrm>
          <a:prstGeom prst="rect">
            <a:avLst/>
          </a:prstGeom>
          <a:solidFill>
            <a:schemeClr val="accent3">
              <a:lumMod val="60000"/>
              <a:lumOff val="40000"/>
              <a:alpha val="75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FB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Reappropriated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Oil and gas revenue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 Block Grant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 revenue required to be anticipated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non-levy revenue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K-12 Funding Payment</a:t>
            </a:r>
            <a:endParaRPr lang="en-US" sz="2000" b="1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648200" y="4535031"/>
            <a:ext cx="533400" cy="322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651612" y="4876800"/>
            <a:ext cx="529988" cy="1905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057400" y="11385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FY2019 – FY2021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462154" y="5334000"/>
            <a:ext cx="2590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62154" y="6553200"/>
            <a:ext cx="297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28800" y="4168914"/>
            <a:ext cx="1219200" cy="369332"/>
          </a:xfrm>
          <a:prstGeom prst="rect">
            <a:avLst/>
          </a:prstGeom>
          <a:gradFill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16200000" scaled="1"/>
          </a:gradFill>
          <a:ln w="25400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048000" y="4168914"/>
            <a:ext cx="1600200" cy="369332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</a:gradFill>
          <a:ln w="25400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Left Brace 24"/>
          <p:cNvSpPr/>
          <p:nvPr/>
        </p:nvSpPr>
        <p:spPr>
          <a:xfrm>
            <a:off x="1600200" y="4168914"/>
            <a:ext cx="144463" cy="369332"/>
          </a:xfrm>
          <a:prstGeom prst="leftBrace">
            <a:avLst>
              <a:gd name="adj1" fmla="val 8333"/>
              <a:gd name="adj2" fmla="val 57502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 rot="5400000">
            <a:off x="2519809" y="3271391"/>
            <a:ext cx="1425714" cy="369332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</a:gradFill>
          <a:ln w="25400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3048000" y="3222625"/>
            <a:ext cx="369333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3047999" y="3733800"/>
            <a:ext cx="369333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873336" y="1524000"/>
            <a:ext cx="3581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GTB statewide guarantee ratio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FY2018 193% (no change)</a:t>
            </a:r>
          </a:p>
          <a:p>
            <a:pPr lvl="1"/>
            <a:r>
              <a:rPr lang="en-US" sz="2000" b="1" dirty="0" smtClean="0">
                <a:solidFill>
                  <a:srgbClr val="FF0000"/>
                </a:solidFill>
              </a:rPr>
              <a:t>FY2019 216%</a:t>
            </a:r>
          </a:p>
          <a:p>
            <a:pPr lvl="1"/>
            <a:r>
              <a:rPr lang="en-US" sz="2000" b="1" dirty="0" smtClean="0">
                <a:solidFill>
                  <a:srgbClr val="FF0000"/>
                </a:solidFill>
              </a:rPr>
              <a:t>FY2020 224%</a:t>
            </a:r>
          </a:p>
          <a:p>
            <a:pPr lvl="1"/>
            <a:r>
              <a:rPr lang="en-US" sz="2000" b="1" dirty="0" smtClean="0">
                <a:solidFill>
                  <a:srgbClr val="FF0000"/>
                </a:solidFill>
              </a:rPr>
              <a:t>FY2021 232%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6858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</a:t>
            </a:r>
            <a:br>
              <a:rPr lang="en-US" sz="4000" b="1" dirty="0" smtClean="0"/>
            </a:br>
            <a:r>
              <a:rPr lang="en-US" sz="4000" b="1" dirty="0" smtClean="0"/>
              <a:t>KEY BILLS - FUNDING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b="1" dirty="0" smtClean="0">
                <a:solidFill>
                  <a:srgbClr val="00B050"/>
                </a:solidFill>
              </a:rPr>
              <a:t>Good news:  no changes made to the increases in the GTB %</a:t>
            </a:r>
          </a:p>
          <a:p>
            <a:pPr marL="0" indent="0">
              <a:spcBef>
                <a:spcPts val="600"/>
              </a:spcBef>
              <a:buNone/>
            </a:pPr>
            <a:endParaRPr lang="en-US" b="1" dirty="0" smtClean="0">
              <a:solidFill>
                <a:srgbClr val="00B05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b="1" dirty="0" smtClean="0">
                <a:solidFill>
                  <a:srgbClr val="00B050"/>
                </a:solidFill>
              </a:rPr>
              <a:t>HB159/HB2</a:t>
            </a:r>
            <a:r>
              <a:rPr lang="en-US" b="1" i="1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Generally revise education funding laws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b="1" dirty="0" smtClean="0">
                <a:solidFill>
                  <a:srgbClr val="00B050"/>
                </a:solidFill>
              </a:rPr>
              <a:t>HB638 </a:t>
            </a:r>
            <a:r>
              <a:rPr lang="en-US" dirty="0" smtClean="0"/>
              <a:t>Increases to special education allowable cost payment</a:t>
            </a:r>
            <a:endParaRPr lang="en-US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65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Basic Entitlement Rates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3659899"/>
              </p:ext>
            </p:extLst>
          </p:nvPr>
        </p:nvGraphicFramePr>
        <p:xfrm>
          <a:off x="381000" y="1828800"/>
          <a:ext cx="8382000" cy="3799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1332781"/>
                <a:gridCol w="1581510"/>
                <a:gridCol w="1581509"/>
              </a:tblGrid>
              <a:tr h="812364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Entitlements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FY2019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FY2020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FY2021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400" dirty="0" smtClean="0"/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Elementary Basic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$    52,105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$    52,579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     53,541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/>
                        <a:t>For every 25 Elem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dirty="0" smtClean="0"/>
                        <a:t>ANB over 250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      2,606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$      2,630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       2,678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Middle School Basic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$  104,212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$  105,160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   107,084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/>
                        <a:t>For every 45 MS ANB over 450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      5,211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$      5,258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       5,354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81401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High School Basic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$ 312,636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$ 315,481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  321,254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09199"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/>
                        <a:t>For</a:t>
                      </a:r>
                      <a:r>
                        <a:rPr lang="en-US" sz="2200" baseline="0" dirty="0" smtClean="0"/>
                        <a:t> every </a:t>
                      </a:r>
                      <a:r>
                        <a:rPr lang="en-US" sz="2200" dirty="0" smtClean="0"/>
                        <a:t>80 HS ANB over 800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   15,632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$    15,774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    16,063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8600" y="5772090"/>
            <a:ext cx="853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</a:rPr>
              <a:t>*</a:t>
            </a:r>
            <a:r>
              <a:rPr lang="en-US" sz="2000" b="1" i="1" dirty="0" smtClean="0"/>
              <a:t>HB159 increased FY2019 by inflation of .91% for FY2020 and 1.83% in FY2021.</a:t>
            </a:r>
            <a:endParaRPr lang="en-US" sz="2000" b="1" i="1" dirty="0"/>
          </a:p>
        </p:txBody>
      </p:sp>
      <p:sp>
        <p:nvSpPr>
          <p:cNvPr id="3" name="Down Arrow 2"/>
          <p:cNvSpPr/>
          <p:nvPr/>
        </p:nvSpPr>
        <p:spPr>
          <a:xfrm>
            <a:off x="6248400" y="1263396"/>
            <a:ext cx="381000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75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Per-ANB Entitlement Rates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173021"/>
              </p:ext>
            </p:extLst>
          </p:nvPr>
        </p:nvGraphicFramePr>
        <p:xfrm>
          <a:off x="457200" y="1905000"/>
          <a:ext cx="7848600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1524000"/>
                <a:gridCol w="160020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600" baseline="0" dirty="0" smtClean="0"/>
                        <a:t>Entitlements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FY2019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FY2020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FY2021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400" b="1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Elementary per-ANB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$ 5,573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$5,624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</a:t>
                      </a:r>
                      <a:r>
                        <a:rPr lang="en-US" sz="2400" b="0" baseline="0" dirty="0" smtClean="0">
                          <a:solidFill>
                            <a:srgbClr val="FF0000"/>
                          </a:solidFill>
                        </a:rPr>
                        <a:t> 5,727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High</a:t>
                      </a:r>
                      <a:r>
                        <a:rPr lang="en-US" sz="2400" baseline="0" dirty="0" smtClean="0"/>
                        <a:t> School per-ANB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7,136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$ 7,201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$ 7,333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100" y="3810000"/>
            <a:ext cx="88773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smtClean="0">
                <a:solidFill>
                  <a:srgbClr val="FF0000"/>
                </a:solidFill>
              </a:rPr>
              <a:t>*</a:t>
            </a:r>
            <a:r>
              <a:rPr lang="en-US" sz="2200" b="1" i="1" dirty="0" smtClean="0"/>
              <a:t>HB159 increased </a:t>
            </a:r>
            <a:r>
              <a:rPr lang="en-US" sz="2000" b="1" i="1" dirty="0" smtClean="0"/>
              <a:t>per-ANB entitlements by .91% in FY2020 and 1.83% in FY2021.</a:t>
            </a:r>
            <a:endParaRPr lang="en-US" sz="2000" b="1" i="1" dirty="0"/>
          </a:p>
        </p:txBody>
      </p:sp>
      <p:sp>
        <p:nvSpPr>
          <p:cNvPr id="3" name="Down Arrow 2"/>
          <p:cNvSpPr/>
          <p:nvPr/>
        </p:nvSpPr>
        <p:spPr>
          <a:xfrm>
            <a:off x="5791200" y="1415796"/>
            <a:ext cx="381000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449580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Each student after the first ANB is decreased by a reduction factor (decrement) per ANB:</a:t>
            </a:r>
          </a:p>
          <a:p>
            <a:pPr marL="342900" indent="-342900" defTabSz="228600">
              <a:buFont typeface="Wingdings" panose="05000000000000000000" pitchFamily="2" charset="2"/>
              <a:buChar char="Ø"/>
            </a:pPr>
            <a:r>
              <a:rPr lang="en-US" sz="2400" dirty="0" smtClean="0"/>
              <a:t>Elementary ANB decrement is </a:t>
            </a:r>
            <a:r>
              <a:rPr lang="en-US" sz="2400" b="1" dirty="0" smtClean="0"/>
              <a:t>$.20</a:t>
            </a:r>
            <a:r>
              <a:rPr lang="en-US" sz="2400" dirty="0" smtClean="0"/>
              <a:t> per ANB</a:t>
            </a:r>
          </a:p>
          <a:p>
            <a:pPr marL="342900" indent="-342900" defTabSz="228600">
              <a:buFont typeface="Wingdings" panose="05000000000000000000" pitchFamily="2" charset="2"/>
              <a:buChar char="Ø"/>
            </a:pPr>
            <a:r>
              <a:rPr lang="en-US" sz="2400" dirty="0" smtClean="0"/>
              <a:t>High school &amp; 7</a:t>
            </a:r>
            <a:r>
              <a:rPr lang="en-US" sz="2400" baseline="30000" dirty="0" smtClean="0"/>
              <a:t>th </a:t>
            </a:r>
            <a:r>
              <a:rPr lang="en-US" sz="2400" dirty="0" smtClean="0"/>
              <a:t>- 8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err="1" smtClean="0"/>
              <a:t>accred</a:t>
            </a:r>
            <a:r>
              <a:rPr lang="en-US" sz="2400" dirty="0" smtClean="0"/>
              <a:t> ANB decrement is </a:t>
            </a:r>
            <a:r>
              <a:rPr lang="en-US" sz="2400" b="1" dirty="0" smtClean="0"/>
              <a:t>$.50</a:t>
            </a:r>
            <a:r>
              <a:rPr lang="en-US" sz="2400" dirty="0" smtClean="0"/>
              <a:t> per ANB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227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Components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679535"/>
              </p:ext>
            </p:extLst>
          </p:nvPr>
        </p:nvGraphicFramePr>
        <p:xfrm>
          <a:off x="304800" y="1524000"/>
          <a:ext cx="8534401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5296"/>
                <a:gridCol w="1977704"/>
                <a:gridCol w="1858862"/>
                <a:gridCol w="1722539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FY2019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FY2020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>FY2021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4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Quality</a:t>
                      </a:r>
                      <a:r>
                        <a:rPr lang="en-US" sz="2400" baseline="0" dirty="0" smtClean="0"/>
                        <a:t> Educator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$3,245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$3,275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$3,335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At-Risk Student </a:t>
                      </a:r>
                      <a:r>
                        <a:rPr lang="en-US" sz="2000" dirty="0" smtClean="0"/>
                        <a:t>(HB2)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$5,463,895 </a:t>
                      </a:r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(1)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$5,513,616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$5,614,515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Indian Education for All </a:t>
                      </a:r>
                      <a:r>
                        <a:rPr lang="en-US" sz="200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(per</a:t>
                      </a:r>
                      <a:r>
                        <a:rPr lang="en-US" sz="20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ANB)</a:t>
                      </a:r>
                      <a:endParaRPr lang="en-US" sz="2000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$21.76</a:t>
                      </a:r>
                    </a:p>
                    <a:p>
                      <a:pPr algn="ctr"/>
                      <a:r>
                        <a:rPr lang="en-US" sz="2000" dirty="0" smtClean="0"/>
                        <a:t>($100 min.)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$21.96 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 ($100 min.)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$22.36  </a:t>
                      </a:r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($100 min.)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Am</a:t>
                      </a:r>
                      <a:r>
                        <a:rPr lang="en-US" sz="2400" baseline="0" dirty="0" smtClean="0"/>
                        <a:t> Indian</a:t>
                      </a:r>
                      <a:r>
                        <a:rPr lang="en-US" sz="2400" dirty="0" smtClean="0"/>
                        <a:t> Student Achievement Gap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$214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$216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$220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Data for Achievement </a:t>
                      </a:r>
                      <a:r>
                        <a:rPr lang="en-US" sz="200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(per ANB)</a:t>
                      </a:r>
                      <a:endParaRPr lang="en-US" sz="2000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$20.84 </a:t>
                      </a:r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(2)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$21.03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$21.41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own Arrow 5"/>
          <p:cNvSpPr/>
          <p:nvPr/>
        </p:nvSpPr>
        <p:spPr>
          <a:xfrm>
            <a:off x="6096000" y="1219200"/>
            <a:ext cx="3810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5562600"/>
            <a:ext cx="8839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smtClean="0">
                <a:solidFill>
                  <a:srgbClr val="FF0000"/>
                </a:solidFill>
              </a:rPr>
              <a:t>*</a:t>
            </a:r>
            <a:r>
              <a:rPr lang="en-US" sz="2200" b="1" i="1" dirty="0" smtClean="0"/>
              <a:t>HB159 increased these payments .91% in FY2020 and 1.83% in FY2021.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          (1)</a:t>
            </a:r>
            <a:r>
              <a:rPr lang="en-US" sz="2000" b="1" i="1" dirty="0" smtClean="0">
                <a:solidFill>
                  <a:srgbClr val="00B050"/>
                </a:solidFill>
              </a:rPr>
              <a:t> </a:t>
            </a:r>
            <a:r>
              <a:rPr lang="en-US" sz="2000" i="1" dirty="0" smtClean="0"/>
              <a:t>payment</a:t>
            </a:r>
            <a:r>
              <a:rPr lang="en-US" sz="2000" b="1" i="1" dirty="0" smtClean="0">
                <a:solidFill>
                  <a:srgbClr val="00B050"/>
                </a:solidFill>
              </a:rPr>
              <a:t> </a:t>
            </a:r>
            <a:r>
              <a:rPr lang="en-US" sz="2200" i="1" dirty="0" smtClean="0"/>
              <a:t>reduced by SB261 level 2 trigger; 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          (2) </a:t>
            </a:r>
            <a:r>
              <a:rPr lang="en-US" sz="2000" i="1" dirty="0" smtClean="0"/>
              <a:t>payment</a:t>
            </a:r>
            <a:r>
              <a:rPr lang="en-US" sz="2000" b="1" dirty="0" smtClean="0">
                <a:solidFill>
                  <a:srgbClr val="00B050"/>
                </a:solidFill>
              </a:rPr>
              <a:t> </a:t>
            </a:r>
            <a:r>
              <a:rPr lang="en-US" sz="2200" i="1" dirty="0" smtClean="0"/>
              <a:t>suspended by SB261 level 4 trigger</a:t>
            </a:r>
            <a:endParaRPr lang="en-US" sz="2200" b="1" i="1" dirty="0"/>
          </a:p>
        </p:txBody>
      </p:sp>
    </p:spTree>
    <p:extLst>
      <p:ext uri="{BB962C8B-B14F-4D97-AF65-F5344CB8AC3E}">
        <p14:creationId xmlns:p14="http://schemas.microsoft.com/office/powerpoint/2010/main" val="364247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Special Education Allowable Costs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1257687"/>
              </p:ext>
            </p:extLst>
          </p:nvPr>
        </p:nvGraphicFramePr>
        <p:xfrm>
          <a:off x="228600" y="1600200"/>
          <a:ext cx="8610600" cy="3124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2514600"/>
                <a:gridCol w="2362200"/>
              </a:tblGrid>
              <a:tr h="49329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FY2020</a:t>
                      </a:r>
                      <a:endParaRPr lang="en-US" sz="24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FY2021</a:t>
                      </a:r>
                      <a:endParaRPr lang="en-US" sz="2400" dirty="0" smtClean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855044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HB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 Appropriation</a:t>
                      </a:r>
                    </a:p>
                    <a:p>
                      <a:r>
                        <a:rPr lang="en-US" sz="2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(FY2019 base $43,291,924)</a:t>
                      </a:r>
                      <a:endParaRPr lang="en-US" sz="2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$ 43,509,471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$ 43,509,471</a:t>
                      </a:r>
                    </a:p>
                  </a:txBody>
                  <a:tcPr/>
                </a:tc>
              </a:tr>
              <a:tr h="49329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HB 638 Appropriation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$393,957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$1,193,409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49329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 SPED distribution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$43,903,428</a:t>
                      </a:r>
                      <a:endParaRPr lang="en-US" sz="2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$44,702,880</a:t>
                      </a:r>
                      <a:endParaRPr lang="en-US" sz="24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789272">
                <a:tc gridSpan="3">
                  <a:txBody>
                    <a:bodyPr/>
                    <a:lstStyle/>
                    <a:p>
                      <a:r>
                        <a:rPr lang="en-US" sz="2000" b="1" i="0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HB2</a:t>
                      </a:r>
                      <a:r>
                        <a:rPr lang="en-US" sz="2000" b="0" i="0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b="0" i="0" baseline="0" dirty="0" err="1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approp</a:t>
                      </a:r>
                      <a:r>
                        <a:rPr lang="en-US" sz="2000" b="0" i="0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restores $217,547 cut in SB9 (2017 special session)</a:t>
                      </a:r>
                    </a:p>
                    <a:p>
                      <a:r>
                        <a:rPr lang="en-US" sz="2000" b="1" i="0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HB638</a:t>
                      </a:r>
                      <a:r>
                        <a:rPr lang="en-US" sz="2000" b="0" i="0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increases FY2019 base by .91% in FY2020 and 1.83% in FY2021</a:t>
                      </a:r>
                      <a:r>
                        <a:rPr lang="en-US" sz="2200" b="0" i="0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2200" b="0" i="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936629"/>
            <a:ext cx="8229600" cy="169277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Special Education Allocation 20-9-321(4)(a), MCA:</a:t>
            </a:r>
          </a:p>
          <a:p>
            <a:pPr marL="457200" indent="-457200" defTabSz="2286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52.5% through instructional block grants (ISB)</a:t>
            </a:r>
          </a:p>
          <a:p>
            <a:pPr marL="457200" indent="-457200" defTabSz="2286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17.5% through related services block grants (RSBG)</a:t>
            </a:r>
          </a:p>
          <a:p>
            <a:pPr marL="457200" indent="-457200" defTabSz="2286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25% to reimbursement of local districts (disproportionate costs)</a:t>
            </a:r>
          </a:p>
          <a:p>
            <a:pPr marL="457200" indent="-457200" defTabSz="2286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5% to special education cooperatives for admin and travel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73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</a:t>
            </a:r>
            <a:br>
              <a:rPr lang="en-US" sz="4000" b="1" dirty="0" smtClean="0"/>
            </a:br>
            <a:r>
              <a:rPr lang="en-US" sz="4000" b="1" dirty="0" smtClean="0"/>
              <a:t>KEY BILL – SAFETY &amp; SECURITY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SB92 </a:t>
            </a:r>
            <a:r>
              <a:rPr lang="en-US" dirty="0" smtClean="0"/>
              <a:t>Generally revise laws related to school safety</a:t>
            </a:r>
          </a:p>
          <a:p>
            <a:pPr marL="0" indent="0">
              <a:buNone/>
            </a:pPr>
            <a:r>
              <a:rPr lang="en-US" sz="2800" dirty="0" smtClean="0"/>
              <a:t>Amended the following statutes:</a:t>
            </a:r>
          </a:p>
          <a:p>
            <a:r>
              <a:rPr lang="en-US" sz="2800" dirty="0" smtClean="0"/>
              <a:t>20-9-502 Building Reserve Fund</a:t>
            </a:r>
          </a:p>
          <a:p>
            <a:r>
              <a:rPr lang="en-US" sz="2800" dirty="0" smtClean="0"/>
              <a:t>20-9-525 School major maintenance aid account</a:t>
            </a:r>
          </a:p>
          <a:p>
            <a:r>
              <a:rPr lang="en-US" sz="2800" dirty="0" smtClean="0"/>
              <a:t>20-9-236 Improvements to school safety and security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724400"/>
            <a:ext cx="260032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9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Building </a:t>
            </a:r>
            <a:r>
              <a:rPr lang="en-US" b="1" dirty="0"/>
              <a:t>Reserve </a:t>
            </a:r>
            <a:r>
              <a:rPr lang="en-US" b="1" dirty="0" smtClean="0"/>
              <a:t>Fund - review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2102440"/>
              </p:ext>
            </p:extLst>
          </p:nvPr>
        </p:nvGraphicFramePr>
        <p:xfrm>
          <a:off x="304800" y="1219200"/>
          <a:ext cx="8534400" cy="52843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9600"/>
                <a:gridCol w="7086600"/>
                <a:gridCol w="838200"/>
              </a:tblGrid>
              <a:tr h="8382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20-9-502,</a:t>
                      </a:r>
                      <a:r>
                        <a:rPr lang="en-US" sz="3200" baseline="0" dirty="0" smtClean="0"/>
                        <a:t> MCA</a:t>
                      </a:r>
                      <a:endParaRPr lang="en-US" sz="3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OPI Sub-Fund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Requires sub-funds to ensure separate tracking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600" dirty="0" smtClean="0"/>
                    </a:p>
                  </a:txBody>
                  <a:tcPr/>
                </a:tc>
              </a:tr>
              <a:tr h="1049615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(2)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Voted Levy - future construction, equipping, or enlarging of school buildings or for purchasing land 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612</a:t>
                      </a:r>
                      <a:endParaRPr lang="en-US" sz="2600" dirty="0"/>
                    </a:p>
                  </a:txBody>
                  <a:tcPr/>
                </a:tc>
              </a:tr>
              <a:tr h="1049615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(3)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Permissive Levy - school major maintenance and repairs 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613</a:t>
                      </a:r>
                      <a:endParaRPr lang="en-US" sz="2600" dirty="0"/>
                    </a:p>
                  </a:txBody>
                  <a:tcPr/>
                </a:tc>
              </a:tr>
              <a:tr h="579098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(4)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Voted Levy - transition costs to open, close, consolidate, annex or expand a school,</a:t>
                      </a:r>
                      <a:r>
                        <a:rPr lang="en-US" sz="2600" baseline="0" dirty="0" smtClean="0"/>
                        <a:t> including </a:t>
                      </a:r>
                      <a:r>
                        <a:rPr lang="en-US" sz="2600" dirty="0" smtClean="0"/>
                        <a:t>elementary to K-12,</a:t>
                      </a:r>
                      <a:r>
                        <a:rPr lang="en-US" sz="2600" baseline="0" dirty="0" smtClean="0"/>
                        <a:t> if eligible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614</a:t>
                      </a:r>
                      <a:endParaRPr lang="en-US" sz="2600" dirty="0"/>
                    </a:p>
                  </a:txBody>
                  <a:tcPr/>
                </a:tc>
              </a:tr>
              <a:tr h="579098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(5)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Transfers for safety and security per</a:t>
                      </a:r>
                      <a:r>
                        <a:rPr lang="en-US" sz="2600" baseline="0" dirty="0" smtClean="0"/>
                        <a:t> 20-9-236, MCA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611</a:t>
                      </a:r>
                      <a:endParaRPr lang="en-US" sz="2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45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2019 </a:t>
            </a:r>
            <a:r>
              <a:rPr lang="en-US" b="1" dirty="0"/>
              <a:t>LEGISLATIVE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Here - Montana Constitution</a:t>
            </a:r>
          </a:p>
          <a:p>
            <a:r>
              <a:rPr lang="en-US" dirty="0" smtClean="0"/>
              <a:t>2017 Session Review (2018/2019 biennium)</a:t>
            </a:r>
          </a:p>
          <a:p>
            <a:r>
              <a:rPr lang="en-US" dirty="0" smtClean="0"/>
              <a:t>2019 Legislative Session - Key Bills</a:t>
            </a:r>
          </a:p>
          <a:p>
            <a:pPr lvl="1"/>
            <a:r>
              <a:rPr lang="en-US" dirty="0" smtClean="0"/>
              <a:t>Funding</a:t>
            </a:r>
          </a:p>
          <a:p>
            <a:pPr lvl="1"/>
            <a:r>
              <a:rPr lang="en-US" dirty="0" smtClean="0"/>
              <a:t>Safety and Security</a:t>
            </a:r>
          </a:p>
          <a:p>
            <a:pPr lvl="1"/>
            <a:r>
              <a:rPr lang="en-US" dirty="0" smtClean="0"/>
              <a:t>Innovative Learning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9446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</a:t>
            </a:r>
            <a:br>
              <a:rPr lang="en-US" sz="4000" b="1" dirty="0" smtClean="0"/>
            </a:br>
            <a:r>
              <a:rPr lang="en-US" sz="4000" b="1" dirty="0" smtClean="0"/>
              <a:t>KEY BILLS – SAFETY &amp; SECURITY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SB92 </a:t>
            </a:r>
            <a:r>
              <a:rPr lang="en-US" dirty="0" smtClean="0"/>
              <a:t>Generally revise laws related to school safety</a:t>
            </a:r>
          </a:p>
          <a:p>
            <a:pPr marL="0" indent="0">
              <a:buNone/>
            </a:pPr>
            <a:r>
              <a:rPr lang="en-US" sz="2800" b="1" dirty="0" smtClean="0"/>
              <a:t>BUILDING RESERVE FUND</a:t>
            </a:r>
          </a:p>
          <a:p>
            <a:r>
              <a:rPr lang="en-US" sz="2800" b="1" dirty="0" smtClean="0"/>
              <a:t>Sub-fund 613 </a:t>
            </a:r>
            <a:r>
              <a:rPr lang="en-US" sz="2800" dirty="0" smtClean="0"/>
              <a:t>Permissive Levy</a:t>
            </a:r>
          </a:p>
          <a:p>
            <a:pPr lvl="1"/>
            <a:r>
              <a:rPr lang="en-US" dirty="0" smtClean="0"/>
              <a:t>Expenditures for safety/security allowed before addressing Facilities Condition Inventory items</a:t>
            </a:r>
          </a:p>
          <a:p>
            <a:r>
              <a:rPr lang="en-US" sz="2800" b="1" dirty="0" smtClean="0"/>
              <a:t>Sub-fund 611 </a:t>
            </a:r>
            <a:r>
              <a:rPr lang="en-US" sz="2800" dirty="0" smtClean="0"/>
              <a:t>Transfers for Safety and Security</a:t>
            </a:r>
          </a:p>
          <a:p>
            <a:pPr lvl="1"/>
            <a:r>
              <a:rPr lang="en-US" dirty="0" smtClean="0"/>
              <a:t>New voted levy for safety/security expenditures</a:t>
            </a:r>
          </a:p>
        </p:txBody>
      </p:sp>
    </p:spTree>
    <p:extLst>
      <p:ext uri="{BB962C8B-B14F-4D97-AF65-F5344CB8AC3E}">
        <p14:creationId xmlns:p14="http://schemas.microsoft.com/office/powerpoint/2010/main" val="2165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sz="4000" b="1" dirty="0">
                <a:solidFill>
                  <a:srgbClr val="00B050"/>
                </a:solidFill>
              </a:rPr>
              <a:t>SB92 </a:t>
            </a:r>
            <a:r>
              <a:rPr lang="en-US" sz="4000" dirty="0"/>
              <a:t>Generally revise laws related to school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b="1" dirty="0" smtClean="0"/>
              <a:t>Sub-fund 613 Permissive Levy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dirty="0" smtClean="0"/>
              <a:t>20-9-502(3) School major maintenance &amp; repairs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Revenue sources</a:t>
            </a:r>
            <a:endParaRPr lang="en-US" sz="2800" dirty="0" smtClean="0"/>
          </a:p>
          <a:p>
            <a:pPr>
              <a:spcBef>
                <a:spcPts val="300"/>
              </a:spcBef>
            </a:pPr>
            <a:r>
              <a:rPr lang="en-US" sz="2800" dirty="0" smtClean="0"/>
              <a:t>School major maintenance amount</a:t>
            </a:r>
          </a:p>
          <a:p>
            <a:pPr lvl="1"/>
            <a:r>
              <a:rPr lang="en-US" dirty="0" smtClean="0"/>
              <a:t>Permissive levy not more than 10 mills</a:t>
            </a:r>
          </a:p>
          <a:p>
            <a:pPr lvl="1"/>
            <a:r>
              <a:rPr lang="en-US" dirty="0" smtClean="0"/>
              <a:t>Deposits from any lawfully available revenue source</a:t>
            </a:r>
          </a:p>
          <a:p>
            <a:pPr lvl="1"/>
            <a:r>
              <a:rPr lang="en-US" dirty="0" smtClean="0"/>
              <a:t>Transfers from any lawfully available fund</a:t>
            </a:r>
          </a:p>
          <a:p>
            <a:pPr lvl="1"/>
            <a:r>
              <a:rPr lang="en-US" dirty="0" smtClean="0"/>
              <a:t>State major maintenance aid under 20-9-525(3)</a:t>
            </a:r>
          </a:p>
        </p:txBody>
      </p:sp>
    </p:spTree>
    <p:extLst>
      <p:ext uri="{BB962C8B-B14F-4D97-AF65-F5344CB8AC3E}">
        <p14:creationId xmlns:p14="http://schemas.microsoft.com/office/powerpoint/2010/main" val="345502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u="sng" dirty="0" smtClean="0"/>
              <a:t>School Major Maintenance Amount (SMMA):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Max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annual contribution amount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from ALL sources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3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budget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limit ANB x $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) + $15,000</a:t>
            </a:r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1443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Examples: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542924"/>
              </p:ext>
            </p:extLst>
          </p:nvPr>
        </p:nvGraphicFramePr>
        <p:xfrm>
          <a:off x="762000" y="3200400"/>
          <a:ext cx="784860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3654902181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xmlns="" val="22012439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ANB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Max</a:t>
                      </a:r>
                      <a:r>
                        <a:rPr lang="en-US" sz="2600" baseline="0" dirty="0" smtClean="0"/>
                        <a:t> Annual Contribution</a:t>
                      </a: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73326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100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$</a:t>
                      </a:r>
                      <a:r>
                        <a:rPr lang="en-US" sz="2600" baseline="0" dirty="0" smtClean="0"/>
                        <a:t> 25,000   (100 x $100) + $15,000)</a:t>
                      </a:r>
                      <a:r>
                        <a:rPr lang="en-US" sz="2600" baseline="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4583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500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$ 65,000   (500 x $100) + $15,000)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45929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1000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$115,000  (1000 x $100) + $15,000)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437412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733800" y="5558135"/>
            <a:ext cx="396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$30,000 for a K-12 district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68464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6A0DAA-0E5C-455D-B3F7-A9ADEF767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2019 (HB 159</a:t>
            </a:r>
            <a:r>
              <a:rPr lang="en-US" dirty="0" smtClean="0"/>
              <a:t>) State Major Maintenance Aid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dirty="0"/>
              <a:t>Clarifies that the legislature intends funding for the natural resources K-12 facilities payment will be a </a:t>
            </a:r>
            <a:r>
              <a:rPr lang="en-US" sz="2800" dirty="0" smtClean="0"/>
              <a:t>(state) general </a:t>
            </a:r>
            <a:r>
              <a:rPr lang="en-US" sz="2800" dirty="0"/>
              <a:t>fund appropriation to support school major maintenance </a:t>
            </a:r>
            <a:r>
              <a:rPr lang="en-US" sz="2800" dirty="0" smtClean="0"/>
              <a:t>aid:</a:t>
            </a:r>
            <a:endParaRPr lang="en-US" sz="2800" dirty="0"/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/>
              <a:t>$6.4 million in FY 2020;</a:t>
            </a:r>
            <a:br>
              <a:rPr lang="en-US" b="1" dirty="0"/>
            </a:br>
            <a:r>
              <a:rPr lang="en-US" dirty="0"/>
              <a:t>$7.6 million in FY 2021; and</a:t>
            </a:r>
            <a:br>
              <a:rPr lang="en-US" dirty="0"/>
            </a:br>
            <a:r>
              <a:rPr lang="en-US" dirty="0"/>
              <a:t>$10  million in FY 2022 &amp; FY </a:t>
            </a:r>
            <a:r>
              <a:rPr lang="en-US" dirty="0" smtClean="0"/>
              <a:t>2023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/>
              <a:t>These amounts are to be appropriated from the state general fund reduced by the amount of projected earnings from the (state) school facilities fund pursuant to 17-5-703, MCA for that fiscal year.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053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04392"/>
            <a:ext cx="8991600" cy="5056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308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sz="4000" b="1" dirty="0">
                <a:solidFill>
                  <a:srgbClr val="00B050"/>
                </a:solidFill>
              </a:rPr>
              <a:t>SB92 </a:t>
            </a:r>
            <a:r>
              <a:rPr lang="en-US" sz="4000" dirty="0"/>
              <a:t>Generally revise laws related to school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b="1" dirty="0"/>
              <a:t>Sub-fund 613 Permissive Levy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dirty="0"/>
              <a:t>20-9-502(3) School major maintenance &amp; repairs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Allowable expenditures </a:t>
            </a:r>
            <a:r>
              <a:rPr lang="en-US" sz="2800" dirty="0" smtClean="0"/>
              <a:t>20-9-525, MCA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800" dirty="0" smtClean="0"/>
              <a:t>Improvements or projects meeting (2)</a:t>
            </a:r>
            <a:r>
              <a:rPr lang="en-US" sz="2800" b="1" dirty="0" smtClean="0"/>
              <a:t> </a:t>
            </a:r>
            <a:r>
              <a:rPr lang="en-US" sz="2800" dirty="0" smtClean="0"/>
              <a:t>and/or (7)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Facilities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School and student safety and security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1245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sz="4000" b="1" dirty="0">
                <a:solidFill>
                  <a:srgbClr val="00B050"/>
                </a:solidFill>
              </a:rPr>
              <a:t>SB92 </a:t>
            </a:r>
            <a:r>
              <a:rPr lang="en-US" sz="4000" dirty="0"/>
              <a:t>Generally revise laws related to school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 smtClean="0"/>
              <a:t>20-9-525 (2)</a:t>
            </a:r>
            <a:r>
              <a:rPr lang="en-US" sz="2800" dirty="0" smtClean="0"/>
              <a:t> address safety, damage/wear out and codes/standards on 2008 Facility Condition Inventory (FCI), then </a:t>
            </a:r>
            <a:r>
              <a:rPr lang="en-US" sz="2800" b="1" i="1" dirty="0" smtClean="0"/>
              <a:t>“any of the following” </a:t>
            </a:r>
            <a:r>
              <a:rPr lang="en-US" sz="2800" dirty="0" smtClean="0"/>
              <a:t>. . . </a:t>
            </a:r>
          </a:p>
          <a:p>
            <a:r>
              <a:rPr lang="en-US" sz="2800" b="1" dirty="0"/>
              <a:t>Facility Condition Inventory (FCI)</a:t>
            </a:r>
          </a:p>
          <a:p>
            <a:pPr lvl="1"/>
            <a:r>
              <a:rPr lang="en-US" sz="2600" dirty="0"/>
              <a:t>update by 7/1/2019</a:t>
            </a:r>
          </a:p>
          <a:p>
            <a:pPr lvl="1"/>
            <a:r>
              <a:rPr lang="en-US" sz="2600" dirty="0"/>
              <a:t>certify </a:t>
            </a:r>
            <a:r>
              <a:rPr lang="en-US" sz="2600" dirty="0" smtClean="0"/>
              <a:t>to </a:t>
            </a:r>
            <a:r>
              <a:rPr lang="en-US" sz="2600" dirty="0"/>
              <a:t>OPI by 10/31/19; then certify </a:t>
            </a:r>
            <a:r>
              <a:rPr lang="en-US" sz="2600" dirty="0" smtClean="0"/>
              <a:t>once </a:t>
            </a:r>
            <a:r>
              <a:rPr lang="en-US" sz="2600" dirty="0"/>
              <a:t>every 5 years</a:t>
            </a:r>
          </a:p>
          <a:p>
            <a:r>
              <a:rPr lang="en-US" sz="2800" b="1" dirty="0"/>
              <a:t>Projects designed to produce operational efficiencies</a:t>
            </a:r>
          </a:p>
          <a:p>
            <a:pPr lvl="1"/>
            <a:r>
              <a:rPr lang="en-US" sz="2600" dirty="0"/>
              <a:t>Utility savings</a:t>
            </a:r>
          </a:p>
          <a:p>
            <a:pPr lvl="1"/>
            <a:r>
              <a:rPr lang="en-US" sz="2600" dirty="0"/>
              <a:t>Reduced future maintenance costs</a:t>
            </a:r>
          </a:p>
          <a:p>
            <a:pPr lvl="1"/>
            <a:r>
              <a:rPr lang="en-US" sz="2600" dirty="0"/>
              <a:t>Improved utilization of staff</a:t>
            </a:r>
          </a:p>
          <a:p>
            <a:pPr lvl="1"/>
            <a:r>
              <a:rPr lang="en-US" sz="2600" dirty="0"/>
              <a:t>Enhanced learning environments for students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06553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sz="4000" b="1" dirty="0">
                <a:solidFill>
                  <a:srgbClr val="00B050"/>
                </a:solidFill>
              </a:rPr>
              <a:t>SB92 </a:t>
            </a:r>
            <a:r>
              <a:rPr lang="en-US" sz="4000" dirty="0"/>
              <a:t>Generally revise laws related to school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20-9-525 (7) </a:t>
            </a:r>
            <a:r>
              <a:rPr lang="en-US" sz="2800" dirty="0" smtClean="0"/>
              <a:t>School and student safety and security in 20-9-236(1):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800" dirty="0" smtClean="0"/>
              <a:t>Planning for improvements to and maintenance of school and student safety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dirty="0" smtClean="0"/>
              <a:t>Staffing for school resource officers, counselors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dirty="0" smtClean="0"/>
              <a:t>Hiring architects, engineers, consultants</a:t>
            </a:r>
            <a:endParaRPr lang="en-US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800" dirty="0" smtClean="0"/>
              <a:t>Programs:  active shooter training, threat assessments, restorative justice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800" dirty="0" smtClean="0"/>
              <a:t>Updating locking mechanisms at access points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800" dirty="0" smtClean="0"/>
              <a:t>Bullet-resistant windows/barriers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800" dirty="0" smtClean="0"/>
              <a:t>Emergency response systems</a:t>
            </a:r>
          </a:p>
        </p:txBody>
      </p:sp>
    </p:spTree>
    <p:extLst>
      <p:ext uri="{BB962C8B-B14F-4D97-AF65-F5344CB8AC3E}">
        <p14:creationId xmlns:p14="http://schemas.microsoft.com/office/powerpoint/2010/main" val="409971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sz="4000" b="1" dirty="0">
                <a:solidFill>
                  <a:srgbClr val="00B050"/>
                </a:solidFill>
              </a:rPr>
              <a:t>SB92 </a:t>
            </a:r>
            <a:r>
              <a:rPr lang="en-US" sz="4000" dirty="0"/>
              <a:t>Generally revise laws related to school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20-9-525 (7) </a:t>
            </a:r>
            <a:r>
              <a:rPr lang="en-US" dirty="0"/>
              <a:t>School and student safety and security in 20-9-236(1</a:t>
            </a:r>
            <a:r>
              <a:rPr lang="en-US" dirty="0" smtClean="0"/>
              <a:t>):</a:t>
            </a:r>
          </a:p>
          <a:p>
            <a:r>
              <a:rPr lang="en-US" dirty="0" smtClean="0"/>
              <a:t>Must have a current school safety plan or emergency operations plan (20-1-401, MCA)</a:t>
            </a:r>
          </a:p>
          <a:p>
            <a:r>
              <a:rPr lang="en-US" dirty="0" smtClean="0"/>
              <a:t>Certify to OPI</a:t>
            </a:r>
          </a:p>
          <a:p>
            <a:r>
              <a:rPr lang="en-US" dirty="0" smtClean="0"/>
              <a:t>Can do prior to addressing expenditures allowed in (2)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16390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</a:t>
            </a:r>
            <a:br>
              <a:rPr lang="en-US" sz="4000" b="1" dirty="0" smtClean="0"/>
            </a:br>
            <a:r>
              <a:rPr lang="en-US" sz="4000" b="1" dirty="0" smtClean="0"/>
              <a:t>KEY BILLS – SAFETY &amp; SECURITY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SB92 </a:t>
            </a:r>
            <a:r>
              <a:rPr lang="en-US" dirty="0" smtClean="0"/>
              <a:t>Generally revise laws related to school safety</a:t>
            </a:r>
          </a:p>
          <a:p>
            <a:pPr marL="0" indent="0">
              <a:buNone/>
            </a:pPr>
            <a:r>
              <a:rPr lang="en-US" sz="2800" b="1" dirty="0" smtClean="0"/>
              <a:t>BUILDING RESERVE FUND</a:t>
            </a:r>
          </a:p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Sub-fund 613 Permissive Levy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Expenditures for safety/security allowed before addressing Facilities Condition Inventory items</a:t>
            </a:r>
          </a:p>
          <a:p>
            <a:r>
              <a:rPr lang="en-US" sz="2800" b="1" dirty="0" smtClean="0"/>
              <a:t>Sub-fund 611 Transfers for Safety and Security</a:t>
            </a:r>
          </a:p>
          <a:p>
            <a:pPr lvl="1"/>
            <a:r>
              <a:rPr lang="en-US" dirty="0" smtClean="0"/>
              <a:t>New voted levy for safety/security expenditures</a:t>
            </a:r>
          </a:p>
        </p:txBody>
      </p:sp>
    </p:spTree>
    <p:extLst>
      <p:ext uri="{BB962C8B-B14F-4D97-AF65-F5344CB8AC3E}">
        <p14:creationId xmlns:p14="http://schemas.microsoft.com/office/powerpoint/2010/main" val="366869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Start Here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Montana Constitution – Article X Education and Public Lands</a:t>
            </a:r>
          </a:p>
          <a:p>
            <a:pPr marL="0" indent="0">
              <a:buNone/>
            </a:pPr>
            <a:r>
              <a:rPr lang="en-US" dirty="0" smtClean="0"/>
              <a:t>Section 1 - Educational Goals and Duties</a:t>
            </a:r>
          </a:p>
          <a:p>
            <a:pPr marL="0" indent="0" algn="ctr">
              <a:buNone/>
            </a:pPr>
            <a:r>
              <a:rPr lang="en-US" i="1" dirty="0" smtClean="0"/>
              <a:t>(1) It is the goal of the people to establish </a:t>
            </a:r>
            <a:r>
              <a:rPr lang="en-US" b="1" i="1" dirty="0" smtClean="0"/>
              <a:t>a system of education which will develop the full educational potential of each person</a:t>
            </a:r>
            <a:r>
              <a:rPr lang="en-US" i="1" dirty="0" smtClean="0"/>
              <a:t>.  Equality of educational opportunity is guaranteed to each person of the state.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04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</a:t>
            </a:r>
            <a:br>
              <a:rPr lang="en-US" sz="4000" b="1" dirty="0" smtClean="0"/>
            </a:br>
            <a:r>
              <a:rPr lang="en-US" sz="4000" b="1" dirty="0" smtClean="0"/>
              <a:t>KEY BILLS – SAFETY &amp; SECURITY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3000" b="1" dirty="0" smtClean="0"/>
              <a:t>BUILDING RESERVE FUND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 smtClean="0"/>
              <a:t>Sub-fund 611 Transfers for Safety and Security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dirty="0" smtClean="0"/>
              <a:t>20-9-502(5) School and student safety and security</a:t>
            </a:r>
          </a:p>
          <a:p>
            <a:pPr marL="0" indent="0">
              <a:buNone/>
            </a:pPr>
            <a:r>
              <a:rPr lang="en-US" sz="3000" b="1" dirty="0" smtClean="0">
                <a:solidFill>
                  <a:srgbClr val="00B050"/>
                </a:solidFill>
              </a:rPr>
              <a:t>Revenue sources</a:t>
            </a:r>
          </a:p>
          <a:p>
            <a:r>
              <a:rPr lang="en-US" sz="2800" dirty="0" smtClean="0"/>
              <a:t>Transfers of state &amp; local revenue allowed under 20-9-236, MCA</a:t>
            </a:r>
          </a:p>
          <a:p>
            <a:pPr lvl="1"/>
            <a:r>
              <a:rPr lang="en-US" sz="2600" dirty="0" smtClean="0"/>
              <a:t>from any budgeted or </a:t>
            </a:r>
            <a:r>
              <a:rPr lang="en-US" sz="2600" dirty="0" err="1" smtClean="0"/>
              <a:t>nonbudgeted</a:t>
            </a:r>
            <a:r>
              <a:rPr lang="en-US" sz="2600" dirty="0" smtClean="0"/>
              <a:t> fund (except Debt Service and Retirement)</a:t>
            </a:r>
          </a:p>
          <a:p>
            <a:pPr lvl="1"/>
            <a:r>
              <a:rPr lang="en-US" sz="2600" dirty="0" smtClean="0"/>
              <a:t>must spend within 2 school fiscal years; return excess to originating fund</a:t>
            </a:r>
          </a:p>
          <a:p>
            <a:pPr lvl="1"/>
            <a:r>
              <a:rPr lang="en-US" sz="2600" dirty="0" smtClean="0"/>
              <a:t>Can’t increase levy to replenish if transferring from permissive levy fund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9427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</a:t>
            </a:r>
            <a:br>
              <a:rPr lang="en-US" sz="4000" b="1" dirty="0" smtClean="0"/>
            </a:br>
            <a:r>
              <a:rPr lang="en-US" sz="4000" b="1" dirty="0" smtClean="0"/>
              <a:t>KEY BILLS – SAFETY &amp; SECURITY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800" b="1" dirty="0" smtClean="0"/>
              <a:t>BUILDING RESERVE FUND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600" b="1" dirty="0" smtClean="0"/>
              <a:t>Sub-fund 611 Transfers for Safety and Security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600" dirty="0" smtClean="0"/>
              <a:t>20-9-502(5) School and student safety and security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Revenue sources</a:t>
            </a:r>
          </a:p>
          <a:p>
            <a:r>
              <a:rPr lang="en-US" sz="2600" dirty="0" smtClean="0"/>
              <a:t>Voted levy</a:t>
            </a:r>
          </a:p>
          <a:p>
            <a:pPr lvl="1"/>
            <a:r>
              <a:rPr lang="en-US" sz="2400" dirty="0" smtClean="0"/>
              <a:t>Conduct under school election laws</a:t>
            </a:r>
          </a:p>
          <a:p>
            <a:pPr lvl="1"/>
            <a:r>
              <a:rPr lang="en-US" sz="2400" dirty="0" smtClean="0"/>
              <a:t>Unlimited in duration and amount</a:t>
            </a:r>
          </a:p>
          <a:p>
            <a:pPr lvl="1"/>
            <a:r>
              <a:rPr lang="en-US" sz="2400" dirty="0" smtClean="0"/>
              <a:t>Not considered outstanding indebtedness in bond limit calculation</a:t>
            </a:r>
          </a:p>
          <a:p>
            <a:pPr lvl="1"/>
            <a:r>
              <a:rPr lang="en-US" sz="2400" dirty="0" smtClean="0"/>
              <a:t>Lapses when a bond issue is later approved by voters for the same purposes; must spend sub-fund 611 voted money first before bond proceeds may be spent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724400" y="3017805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</a:t>
            </a:r>
            <a:endParaRPr lang="en-US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362200" y="3272741"/>
            <a:ext cx="2514600" cy="26161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22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</a:t>
            </a:r>
            <a:br>
              <a:rPr lang="en-US" sz="4000" b="1" dirty="0" smtClean="0"/>
            </a:br>
            <a:r>
              <a:rPr lang="en-US" sz="4000" b="1" dirty="0" smtClean="0"/>
              <a:t>KEY BILLS – SAFETY &amp; SECURITY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800" b="1" dirty="0" smtClean="0"/>
              <a:t>BUILDING RESERVE FUND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600" b="1" dirty="0" smtClean="0"/>
              <a:t>Sub-fund 611 Transfers for Safety and Security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600" dirty="0" smtClean="0"/>
              <a:t>20-9-502(5) School and student safety and security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C00000"/>
                </a:solidFill>
              </a:rPr>
              <a:t>Allowable </a:t>
            </a:r>
            <a:r>
              <a:rPr lang="en-US" sz="2800" b="1" dirty="0" smtClean="0">
                <a:solidFill>
                  <a:srgbClr val="C00000"/>
                </a:solidFill>
              </a:rPr>
              <a:t>expenditures</a:t>
            </a:r>
          </a:p>
          <a:p>
            <a:r>
              <a:rPr lang="en-US" sz="2800" dirty="0" smtClean="0"/>
              <a:t>Improvements to school and student safety and security (20-9-236, MCA)</a:t>
            </a:r>
          </a:p>
          <a:p>
            <a:r>
              <a:rPr lang="en-US" sz="2800" dirty="0" smtClean="0"/>
              <a:t>Follow ballot language, too, if using proceeds from a voted levy</a:t>
            </a:r>
          </a:p>
        </p:txBody>
      </p:sp>
    </p:spTree>
    <p:extLst>
      <p:ext uri="{BB962C8B-B14F-4D97-AF65-F5344CB8AC3E}">
        <p14:creationId xmlns:p14="http://schemas.microsoft.com/office/powerpoint/2010/main" val="30310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 </a:t>
            </a:r>
            <a:br>
              <a:rPr lang="en-US" sz="4000" b="1" dirty="0" smtClean="0"/>
            </a:br>
            <a:r>
              <a:rPr lang="en-US" sz="4000" b="1" dirty="0" smtClean="0"/>
              <a:t>KEY BILLS – INNOVATIVE LEARNING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HB351</a:t>
            </a:r>
            <a:r>
              <a:rPr lang="en-US" b="1" i="1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Encourage Transformational Learning</a:t>
            </a:r>
            <a:endParaRPr lang="en-US" dirty="0" smtClean="0"/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</a:rPr>
              <a:t>HB387 </a:t>
            </a:r>
            <a:r>
              <a:rPr lang="en-US" dirty="0"/>
              <a:t>Advanced Opportunity Act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222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</a:t>
            </a:r>
            <a:br>
              <a:rPr lang="en-US" sz="4000" b="1" dirty="0" smtClean="0"/>
            </a:br>
            <a:r>
              <a:rPr lang="en-US" sz="4000" b="1" dirty="0" smtClean="0"/>
              <a:t>KEY BILLS – INNOVATIVE LEARNING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500" b="1" dirty="0" smtClean="0">
                <a:solidFill>
                  <a:srgbClr val="00B050"/>
                </a:solidFill>
              </a:rPr>
              <a:t>HB351 </a:t>
            </a:r>
            <a:r>
              <a:rPr lang="en-US" sz="3500" dirty="0" smtClean="0"/>
              <a:t>Encourage transformational learning</a:t>
            </a:r>
          </a:p>
          <a:p>
            <a:pPr lvl="1">
              <a:spcBef>
                <a:spcPts val="600"/>
              </a:spcBef>
            </a:pPr>
            <a:r>
              <a:rPr lang="en-US" sz="3000" dirty="0" smtClean="0"/>
              <a:t>A flexible system of pupil-centered learning designed to develop the full educational potential of each pupil</a:t>
            </a:r>
          </a:p>
          <a:p>
            <a:pPr lvl="1">
              <a:spcBef>
                <a:spcPts val="600"/>
              </a:spcBef>
            </a:pPr>
            <a:r>
              <a:rPr lang="en-US" sz="3000" dirty="0" smtClean="0"/>
              <a:t>Involves an application process; approval by BPE</a:t>
            </a:r>
          </a:p>
          <a:p>
            <a:pPr lvl="1">
              <a:spcBef>
                <a:spcPts val="600"/>
              </a:spcBef>
            </a:pPr>
            <a:r>
              <a:rPr lang="en-US" sz="3000" dirty="0" smtClean="0"/>
              <a:t>Approved for 4 consecutive years; once in an 8-year period</a:t>
            </a:r>
          </a:p>
          <a:p>
            <a:pPr lvl="1">
              <a:spcBef>
                <a:spcPts val="600"/>
              </a:spcBef>
            </a:pPr>
            <a:r>
              <a:rPr lang="en-US" sz="3000" dirty="0" smtClean="0"/>
              <a:t>state funding available through FY2027</a:t>
            </a:r>
            <a:endParaRPr lang="en-US" sz="3000" dirty="0"/>
          </a:p>
          <a:p>
            <a:pPr lvl="1">
              <a:spcBef>
                <a:spcPts val="600"/>
              </a:spcBef>
            </a:pPr>
            <a:r>
              <a:rPr lang="en-US" sz="3000" dirty="0" smtClean="0"/>
              <a:t>Allows a </a:t>
            </a:r>
            <a:r>
              <a:rPr lang="en-US" sz="3000" b="1" i="1" dirty="0" smtClean="0"/>
              <a:t>permissive levy </a:t>
            </a:r>
            <a:r>
              <a:rPr lang="en-US" sz="3000" dirty="0" smtClean="0"/>
              <a:t>in the Flexibility Fund</a:t>
            </a:r>
          </a:p>
        </p:txBody>
      </p:sp>
    </p:spTree>
    <p:extLst>
      <p:ext uri="{BB962C8B-B14F-4D97-AF65-F5344CB8AC3E}">
        <p14:creationId xmlns:p14="http://schemas.microsoft.com/office/powerpoint/2010/main" val="262967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</a:t>
            </a:r>
            <a:br>
              <a:rPr lang="en-US" sz="4000" b="1" dirty="0" smtClean="0"/>
            </a:br>
            <a:r>
              <a:rPr lang="en-US" sz="4000" b="1" dirty="0" smtClean="0"/>
              <a:t>KEY BILLS – INNOVATIVE LEARNING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b="1" dirty="0" smtClean="0">
                <a:solidFill>
                  <a:srgbClr val="00B050"/>
                </a:solidFill>
              </a:rPr>
              <a:t>HB351 </a:t>
            </a:r>
            <a:r>
              <a:rPr lang="en-US" sz="3500" dirty="0" smtClean="0"/>
              <a:t>Encourage transformational learning</a:t>
            </a:r>
          </a:p>
          <a:p>
            <a:pPr lvl="1">
              <a:spcBef>
                <a:spcPts val="600"/>
              </a:spcBef>
            </a:pPr>
            <a:r>
              <a:rPr lang="en-US" sz="3200" dirty="0" smtClean="0"/>
              <a:t>A </a:t>
            </a:r>
            <a:r>
              <a:rPr lang="en-US" sz="3200" dirty="0"/>
              <a:t>school district defined in </a:t>
            </a:r>
            <a:r>
              <a:rPr lang="en-US" sz="3200" dirty="0" smtClean="0"/>
              <a:t>20-6-101, MCA (public school district)</a:t>
            </a:r>
          </a:p>
          <a:p>
            <a:pPr lvl="1">
              <a:spcBef>
                <a:spcPts val="600"/>
              </a:spcBef>
            </a:pPr>
            <a:r>
              <a:rPr lang="en-US" sz="3200" dirty="0" smtClean="0"/>
              <a:t>Satisfies conditions in (2)</a:t>
            </a:r>
            <a:endParaRPr lang="en-US" sz="3000" dirty="0" smtClean="0"/>
          </a:p>
          <a:p>
            <a:pPr lvl="1">
              <a:spcBef>
                <a:spcPts val="600"/>
              </a:spcBef>
            </a:pPr>
            <a:r>
              <a:rPr lang="en-US" sz="3000" dirty="0" smtClean="0"/>
              <a:t>Qualified by the BPE in (3) </a:t>
            </a:r>
          </a:p>
          <a:p>
            <a:pPr lvl="1">
              <a:spcBef>
                <a:spcPts val="600"/>
              </a:spcBef>
            </a:pPr>
            <a:r>
              <a:rPr lang="en-US" sz="3000" dirty="0" smtClean="0"/>
              <a:t>Is eligible for 4-consecutive year provision of the state funding in (4) and flexibilities in (5)</a:t>
            </a:r>
          </a:p>
          <a:p>
            <a:pPr lvl="2">
              <a:spcBef>
                <a:spcPts val="600"/>
              </a:spcBef>
            </a:pPr>
            <a:r>
              <a:rPr lang="en-US" sz="2600" dirty="0" smtClean="0"/>
              <a:t>Only once in an 8-year period</a:t>
            </a:r>
          </a:p>
        </p:txBody>
      </p:sp>
    </p:spTree>
    <p:extLst>
      <p:ext uri="{BB962C8B-B14F-4D97-AF65-F5344CB8AC3E}">
        <p14:creationId xmlns:p14="http://schemas.microsoft.com/office/powerpoint/2010/main" val="213456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</a:t>
            </a:r>
            <a:br>
              <a:rPr lang="en-US" sz="4000" b="1" dirty="0" smtClean="0"/>
            </a:br>
            <a:r>
              <a:rPr lang="en-US" sz="4000" b="1" dirty="0" smtClean="0"/>
              <a:t>KEY BILLS – INNOVATIVE LEARNING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500" b="1" dirty="0" smtClean="0">
                <a:solidFill>
                  <a:srgbClr val="00B050"/>
                </a:solidFill>
              </a:rPr>
              <a:t>HB351 </a:t>
            </a:r>
            <a:r>
              <a:rPr lang="en-US" sz="3500" dirty="0" smtClean="0"/>
              <a:t>Encourage transformational learning</a:t>
            </a:r>
          </a:p>
          <a:p>
            <a:pPr marL="0" indent="0">
              <a:buNone/>
            </a:pPr>
            <a:r>
              <a:rPr lang="en-US" sz="3500" dirty="0" smtClean="0"/>
              <a:t>Conditions (2)- the application</a:t>
            </a:r>
          </a:p>
          <a:p>
            <a:pPr lvl="1">
              <a:spcBef>
                <a:spcPts val="600"/>
              </a:spcBef>
            </a:pPr>
            <a:r>
              <a:rPr lang="en-US" sz="3200" dirty="0" smtClean="0"/>
              <a:t>Trustees approve and submit </a:t>
            </a:r>
          </a:p>
          <a:p>
            <a:pPr lvl="2">
              <a:spcBef>
                <a:spcPts val="600"/>
              </a:spcBef>
            </a:pPr>
            <a:r>
              <a:rPr lang="en-US" sz="2600" dirty="0" smtClean="0"/>
              <a:t>Form provided by OPI; BPE approves</a:t>
            </a:r>
          </a:p>
          <a:p>
            <a:pPr lvl="1">
              <a:spcBef>
                <a:spcPts val="600"/>
              </a:spcBef>
            </a:pPr>
            <a:r>
              <a:rPr lang="en-US" sz="3000" dirty="0" smtClean="0"/>
              <a:t>Identify # of FTE participating in the program</a:t>
            </a:r>
          </a:p>
          <a:p>
            <a:pPr lvl="1">
              <a:spcBef>
                <a:spcPts val="600"/>
              </a:spcBef>
            </a:pPr>
            <a:r>
              <a:rPr lang="en-US" sz="3000" dirty="0"/>
              <a:t>D</a:t>
            </a:r>
            <a:r>
              <a:rPr lang="en-US" sz="3000" dirty="0" smtClean="0"/>
              <a:t>istrict’s definition of proficiency (must not require seat time as a condition for meeting proficiency)</a:t>
            </a:r>
          </a:p>
          <a:p>
            <a:pPr lvl="1">
              <a:spcBef>
                <a:spcPts val="600"/>
              </a:spcBef>
            </a:pPr>
            <a:r>
              <a:rPr lang="en-US" sz="3000" dirty="0" smtClean="0"/>
              <a:t>District’s strategic plan for its TL program</a:t>
            </a:r>
          </a:p>
        </p:txBody>
      </p:sp>
    </p:spTree>
    <p:extLst>
      <p:ext uri="{BB962C8B-B14F-4D97-AF65-F5344CB8AC3E}">
        <p14:creationId xmlns:p14="http://schemas.microsoft.com/office/powerpoint/2010/main" val="71211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</a:t>
            </a:r>
            <a:br>
              <a:rPr lang="en-US" sz="4000" b="1" dirty="0" smtClean="0"/>
            </a:br>
            <a:r>
              <a:rPr lang="en-US" sz="4000" b="1" dirty="0" smtClean="0"/>
              <a:t>KEY BILLS – INNOVATIVE LEARNING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500" b="1" dirty="0" smtClean="0">
                <a:solidFill>
                  <a:srgbClr val="00B050"/>
                </a:solidFill>
              </a:rPr>
              <a:t>HB351 </a:t>
            </a:r>
            <a:r>
              <a:rPr lang="en-US" sz="3500" dirty="0" smtClean="0"/>
              <a:t>Encourage transformational learning</a:t>
            </a:r>
          </a:p>
          <a:p>
            <a:pPr marL="0" indent="0">
              <a:buNone/>
            </a:pPr>
            <a:r>
              <a:rPr lang="en-US" sz="3500" dirty="0" smtClean="0"/>
              <a:t>Qualification </a:t>
            </a:r>
            <a:r>
              <a:rPr lang="en-US" sz="3500" dirty="0" smtClean="0"/>
              <a:t>(3)- BPE responsibilities</a:t>
            </a:r>
          </a:p>
          <a:p>
            <a:pPr lvl="1">
              <a:spcBef>
                <a:spcPts val="600"/>
              </a:spcBef>
            </a:pPr>
            <a:r>
              <a:rPr lang="en-US" sz="3200" dirty="0" smtClean="0"/>
              <a:t>Establishes opening/closing application dates</a:t>
            </a:r>
          </a:p>
          <a:p>
            <a:pPr lvl="1">
              <a:spcBef>
                <a:spcPts val="600"/>
              </a:spcBef>
            </a:pPr>
            <a:r>
              <a:rPr lang="en-US" sz="3200" dirty="0" smtClean="0"/>
              <a:t>Qualify districts for funding and flexibilities until appropriation is exhausted</a:t>
            </a:r>
            <a:endParaRPr lang="en-US" dirty="0" smtClean="0"/>
          </a:p>
          <a:p>
            <a:pPr lvl="1">
              <a:spcBef>
                <a:spcPts val="600"/>
              </a:spcBef>
            </a:pPr>
            <a:r>
              <a:rPr lang="en-US" sz="3200" dirty="0" smtClean="0"/>
              <a:t>Require an annual report for continued qualification; includes FTE changes</a:t>
            </a:r>
            <a:endParaRPr lang="en-US" sz="2600" dirty="0" smtClean="0"/>
          </a:p>
          <a:p>
            <a:pPr lvl="1">
              <a:spcBef>
                <a:spcPts val="600"/>
              </a:spcBef>
            </a:pPr>
            <a:r>
              <a:rPr lang="en-US" sz="3000" dirty="0" smtClean="0"/>
              <a:t>Report to education interim committee on districts’ progress under approved TL programs</a:t>
            </a:r>
          </a:p>
        </p:txBody>
      </p:sp>
    </p:spTree>
    <p:extLst>
      <p:ext uri="{BB962C8B-B14F-4D97-AF65-F5344CB8AC3E}">
        <p14:creationId xmlns:p14="http://schemas.microsoft.com/office/powerpoint/2010/main" val="134475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</a:t>
            </a:r>
            <a:br>
              <a:rPr lang="en-US" sz="4000" b="1" dirty="0" smtClean="0"/>
            </a:br>
            <a:r>
              <a:rPr lang="en-US" sz="4000" b="1" dirty="0" smtClean="0"/>
              <a:t>KEY BILLS – INNOVATIVE LEARNING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b="1" dirty="0" smtClean="0">
                <a:solidFill>
                  <a:srgbClr val="00B050"/>
                </a:solidFill>
              </a:rPr>
              <a:t>HB351 </a:t>
            </a:r>
            <a:r>
              <a:rPr lang="en-US" sz="3500" dirty="0" smtClean="0"/>
              <a:t>Encourage transformational learning</a:t>
            </a:r>
          </a:p>
          <a:p>
            <a:pPr marL="0" indent="0">
              <a:buNone/>
            </a:pPr>
            <a:r>
              <a:rPr lang="en-US" sz="3500" dirty="0" smtClean="0"/>
              <a:t>Transformational learning aid payment (4)</a:t>
            </a:r>
          </a:p>
          <a:p>
            <a:pPr lvl="1">
              <a:spcBef>
                <a:spcPts val="600"/>
              </a:spcBef>
            </a:pPr>
            <a:r>
              <a:rPr lang="en-US" sz="3200" dirty="0" smtClean="0"/>
              <a:t>Good for 4 consecutive years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Contingent on being “qualified”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Only once in a 8-year period</a:t>
            </a:r>
          </a:p>
          <a:p>
            <a:pPr lvl="1">
              <a:spcBef>
                <a:spcPts val="600"/>
              </a:spcBef>
            </a:pPr>
            <a:r>
              <a:rPr lang="en-US" sz="3200" dirty="0" smtClean="0"/>
              <a:t>OPI distributes to district’s Flexibility Fund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By June 30 for FY2020; by October 1 in FY2021 and later</a:t>
            </a:r>
          </a:p>
          <a:p>
            <a:pPr lvl="1">
              <a:spcBef>
                <a:spcPts val="600"/>
              </a:spcBef>
            </a:pPr>
            <a:r>
              <a:rPr lang="en-US" sz="3200" dirty="0" smtClean="0"/>
              <a:t>FY2020 and FY2021, </a:t>
            </a:r>
            <a:r>
              <a:rPr lang="en-US" sz="3200" dirty="0" smtClean="0"/>
              <a:t>a district’s payment is limited </a:t>
            </a:r>
            <a:r>
              <a:rPr lang="en-US" sz="3200" dirty="0" smtClean="0"/>
              <a:t>to 25% of total amount of </a:t>
            </a:r>
            <a:r>
              <a:rPr lang="en-US" sz="3200" dirty="0" smtClean="0"/>
              <a:t>payments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24904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</a:t>
            </a:r>
            <a:br>
              <a:rPr lang="en-US" sz="4000" b="1" dirty="0" smtClean="0"/>
            </a:br>
            <a:r>
              <a:rPr lang="en-US" sz="4000" b="1" dirty="0" smtClean="0"/>
              <a:t>KEY BILLS – INNOVATIVE LEARNING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b="1" dirty="0" smtClean="0">
                <a:solidFill>
                  <a:srgbClr val="00B050"/>
                </a:solidFill>
              </a:rPr>
              <a:t>HB351 </a:t>
            </a:r>
            <a:r>
              <a:rPr lang="en-US" sz="3500" dirty="0" smtClean="0"/>
              <a:t>Encourage transformational learning</a:t>
            </a:r>
          </a:p>
          <a:p>
            <a:pPr marL="0" indent="0">
              <a:buNone/>
            </a:pPr>
            <a:r>
              <a:rPr lang="en-US" sz="3500" dirty="0" smtClean="0"/>
              <a:t>Funding Flexibilities (5)</a:t>
            </a:r>
          </a:p>
          <a:p>
            <a:pPr lvl="1">
              <a:spcBef>
                <a:spcPts val="600"/>
              </a:spcBef>
            </a:pPr>
            <a:r>
              <a:rPr lang="en-US" sz="3200" dirty="0" smtClean="0"/>
              <a:t>Linked to being qualified for state funding</a:t>
            </a:r>
          </a:p>
          <a:p>
            <a:pPr lvl="1">
              <a:spcBef>
                <a:spcPts val="600"/>
              </a:spcBef>
            </a:pPr>
            <a:r>
              <a:rPr lang="en-US" sz="3200" dirty="0" smtClean="0"/>
              <a:t>May permissively levy up to 100% of the state payment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Must meet Notice of Intent to Increase Non-Voted Levy requirements in 20-9-116, MCA</a:t>
            </a:r>
          </a:p>
          <a:p>
            <a:pPr lvl="1">
              <a:spcBef>
                <a:spcPts val="600"/>
              </a:spcBef>
            </a:pPr>
            <a:r>
              <a:rPr lang="en-US" sz="3200" dirty="0" smtClean="0"/>
              <a:t>May transfer state or local revenue to Flex Fund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416910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Start Here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Montana Constitution – Article X Education and Public Lands</a:t>
            </a:r>
          </a:p>
          <a:p>
            <a:pPr marL="0" indent="0">
              <a:buNone/>
            </a:pPr>
            <a:r>
              <a:rPr lang="en-US" dirty="0" smtClean="0"/>
              <a:t>Section 1 - Educational Goals and Duties</a:t>
            </a:r>
          </a:p>
          <a:p>
            <a:pPr marL="0" indent="0" algn="ctr">
              <a:buNone/>
            </a:pPr>
            <a:r>
              <a:rPr lang="en-US" i="1" dirty="0" smtClean="0"/>
              <a:t>(2) The state recognizes the distinct and unique cultural heritage of the American Indian and is committed in its educational goals to the preservation of their cultural integrity.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19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</a:t>
            </a:r>
            <a:br>
              <a:rPr lang="en-US" sz="4000" b="1" dirty="0" smtClean="0"/>
            </a:br>
            <a:r>
              <a:rPr lang="en-US" sz="4000" b="1" dirty="0" smtClean="0"/>
              <a:t>KEY BILLS – INNOVATIVE LEARNING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b="1" dirty="0" smtClean="0">
                <a:solidFill>
                  <a:srgbClr val="00B050"/>
                </a:solidFill>
              </a:rPr>
              <a:t>HB351 </a:t>
            </a:r>
            <a:r>
              <a:rPr lang="en-US" sz="3500" dirty="0" smtClean="0"/>
              <a:t>Encourage transformational learning</a:t>
            </a:r>
          </a:p>
          <a:p>
            <a:pPr marL="0" indent="0">
              <a:buNone/>
            </a:pPr>
            <a:r>
              <a:rPr lang="en-US" sz="3000" dirty="0"/>
              <a:t>A</a:t>
            </a:r>
            <a:r>
              <a:rPr lang="en-US" sz="3000" dirty="0" smtClean="0"/>
              <a:t>pplication process for FY2020:</a:t>
            </a:r>
          </a:p>
          <a:p>
            <a:r>
              <a:rPr lang="en-US" sz="3000" dirty="0" smtClean="0"/>
              <a:t>Open October 1, 2019 – November 1, 2019</a:t>
            </a:r>
          </a:p>
          <a:p>
            <a:r>
              <a:rPr lang="en-US" sz="3000" dirty="0" smtClean="0"/>
              <a:t>Submit application to OPI</a:t>
            </a:r>
          </a:p>
          <a:p>
            <a:r>
              <a:rPr lang="en-US" sz="3000" dirty="0" smtClean="0"/>
              <a:t>OPI will date and time stamp applications</a:t>
            </a:r>
          </a:p>
          <a:p>
            <a:r>
              <a:rPr lang="en-US" sz="3000" dirty="0" smtClean="0"/>
              <a:t>BPE approves at November 7 meeting</a:t>
            </a:r>
            <a:endParaRPr lang="en-US" sz="3000" dirty="0"/>
          </a:p>
          <a:p>
            <a:r>
              <a:rPr lang="en-US" sz="3000" dirty="0" smtClean="0"/>
              <a:t>Approved for 4 consecutive years</a:t>
            </a:r>
          </a:p>
          <a:p>
            <a:pPr lvl="1"/>
            <a:r>
              <a:rPr lang="en-US" sz="2600" dirty="0" smtClean="0"/>
              <a:t>must meet annual reporting requirements</a:t>
            </a:r>
          </a:p>
        </p:txBody>
      </p:sp>
    </p:spTree>
    <p:extLst>
      <p:ext uri="{BB962C8B-B14F-4D97-AF65-F5344CB8AC3E}">
        <p14:creationId xmlns:p14="http://schemas.microsoft.com/office/powerpoint/2010/main" val="55060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</a:t>
            </a:r>
            <a:br>
              <a:rPr lang="en-US" sz="4000" b="1" dirty="0" smtClean="0"/>
            </a:br>
            <a:r>
              <a:rPr lang="en-US" sz="4000" b="1" dirty="0" smtClean="0"/>
              <a:t>KEY BILLS – INNOVATIVE LEARNING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Transformational Learning Program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Track in Flexibility Fund (29)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Revenue Sources</a:t>
            </a:r>
          </a:p>
          <a:p>
            <a:r>
              <a:rPr lang="en-US" sz="2800" dirty="0" smtClean="0"/>
              <a:t>State </a:t>
            </a:r>
            <a:r>
              <a:rPr lang="en-US" sz="2800" dirty="0"/>
              <a:t>transformational </a:t>
            </a:r>
            <a:r>
              <a:rPr lang="en-US" sz="2800" dirty="0" smtClean="0"/>
              <a:t>learning </a:t>
            </a:r>
            <a:r>
              <a:rPr lang="en-US" sz="2800" dirty="0"/>
              <a:t>aid </a:t>
            </a:r>
            <a:r>
              <a:rPr lang="en-US" sz="2800" dirty="0" smtClean="0"/>
              <a:t>payment</a:t>
            </a:r>
          </a:p>
          <a:p>
            <a:r>
              <a:rPr lang="en-US" sz="2800" dirty="0" smtClean="0"/>
              <a:t>Permissive levy for local match up to state aid payment</a:t>
            </a:r>
          </a:p>
          <a:p>
            <a:r>
              <a:rPr lang="en-US" sz="2800" dirty="0" smtClean="0"/>
              <a:t>Transfers </a:t>
            </a:r>
            <a:r>
              <a:rPr lang="en-US" sz="2800" dirty="0"/>
              <a:t>of state and local revenue from any budgeted or </a:t>
            </a:r>
            <a:r>
              <a:rPr lang="en-US" sz="2800" dirty="0" err="1"/>
              <a:t>nonbudgeted</a:t>
            </a:r>
            <a:r>
              <a:rPr lang="en-US" sz="2800" dirty="0"/>
              <a:t> fund (except debt service and retirement</a:t>
            </a:r>
            <a:r>
              <a:rPr lang="en-US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821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</a:t>
            </a:r>
            <a:br>
              <a:rPr lang="en-US" sz="4000" b="1" dirty="0" smtClean="0"/>
            </a:br>
            <a:r>
              <a:rPr lang="en-US" sz="4000" b="1" dirty="0" smtClean="0"/>
              <a:t>KEY BILLS – INNOVATIVE LEARNING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Transformational Learning Program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Track in Flexibility Fund (29)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Revenue Sources</a:t>
            </a:r>
          </a:p>
          <a:p>
            <a:pPr marL="0" indent="0">
              <a:buNone/>
            </a:pPr>
            <a:r>
              <a:rPr lang="en-US" sz="2800" b="1" dirty="0" smtClean="0"/>
              <a:t>State </a:t>
            </a:r>
            <a:r>
              <a:rPr lang="en-US" sz="2800" b="1" dirty="0"/>
              <a:t>transformational </a:t>
            </a:r>
            <a:r>
              <a:rPr lang="en-US" sz="2800" b="1" dirty="0" smtClean="0"/>
              <a:t>learning </a:t>
            </a:r>
            <a:r>
              <a:rPr lang="en-US" sz="2800" b="1" dirty="0"/>
              <a:t>aid </a:t>
            </a:r>
            <a:r>
              <a:rPr lang="en-US" sz="2800" b="1" dirty="0" smtClean="0"/>
              <a:t>payment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800" dirty="0" smtClean="0"/>
              <a:t>     </a:t>
            </a:r>
            <a:r>
              <a:rPr lang="en-US" sz="2600" dirty="0" smtClean="0"/>
              <a:t>50</a:t>
            </a:r>
            <a:r>
              <a:rPr lang="en-US" sz="2600" dirty="0"/>
              <a:t>% of </a:t>
            </a:r>
            <a:r>
              <a:rPr lang="en-US" sz="2600" dirty="0" smtClean="0"/>
              <a:t>PY </a:t>
            </a:r>
            <a:r>
              <a:rPr lang="en-US" sz="2600" dirty="0"/>
              <a:t>quality educator payment </a:t>
            </a:r>
            <a:endParaRPr lang="en-US" sz="2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smtClean="0"/>
              <a:t>X   FTE quality educators assigned to the program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600" dirty="0" smtClean="0"/>
              <a:t>For FY2020: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smtClean="0"/>
              <a:t>  (.5 X $</a:t>
            </a:r>
            <a:r>
              <a:rPr lang="en-US" sz="2600" b="1" dirty="0" smtClean="0"/>
              <a:t>3,245</a:t>
            </a:r>
            <a:r>
              <a:rPr lang="en-US" sz="2600" dirty="0" smtClean="0"/>
              <a:t>) X FTE quality educators in program</a:t>
            </a:r>
          </a:p>
          <a:p>
            <a:pPr marL="0" indent="0">
              <a:buNone/>
            </a:pPr>
            <a:endParaRPr lang="en-US" sz="1000" dirty="0" smtClean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dirty="0" err="1" smtClean="0"/>
              <a:t>approx</a:t>
            </a:r>
            <a:r>
              <a:rPr lang="en-US" sz="2400" dirty="0" smtClean="0"/>
              <a:t> $1,033,151 appropriated ($2.6 million for biennium)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dirty="0" smtClean="0"/>
              <a:t>Payment to a district capped </a:t>
            </a:r>
            <a:r>
              <a:rPr lang="en-US" sz="2400" dirty="0"/>
              <a:t>at 25% of total </a:t>
            </a:r>
            <a:r>
              <a:rPr lang="en-US" sz="2400" dirty="0" smtClean="0"/>
              <a:t>payments made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57773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</a:t>
            </a:r>
            <a:br>
              <a:rPr lang="en-US" sz="4000" b="1" dirty="0" smtClean="0"/>
            </a:br>
            <a:r>
              <a:rPr lang="en-US" sz="4000" b="1" dirty="0" smtClean="0"/>
              <a:t>KEY BILLS – INNOVATIVE LEARNING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4100" b="1" dirty="0" smtClean="0"/>
              <a:t>Transformational Learning Program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600" dirty="0" smtClean="0"/>
              <a:t>Track in Flexibility Fund (29)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rgbClr val="00B050"/>
                </a:solidFill>
              </a:rPr>
              <a:t>Revenue Sources</a:t>
            </a:r>
          </a:p>
          <a:p>
            <a:r>
              <a:rPr lang="en-US" sz="3400" dirty="0" smtClean="0"/>
              <a:t>Permissive levy for local match up to state aid payment</a:t>
            </a:r>
          </a:p>
          <a:p>
            <a:pPr marL="800100" lvl="3" indent="-342900"/>
            <a:r>
              <a:rPr lang="en-US" sz="3100" dirty="0"/>
              <a:t>Subject to March 31 permissive levy resolution rules (20-9-116, MCA)</a:t>
            </a:r>
          </a:p>
          <a:p>
            <a:r>
              <a:rPr lang="en-US" sz="3400" dirty="0" smtClean="0"/>
              <a:t>Transfers </a:t>
            </a:r>
            <a:r>
              <a:rPr lang="en-US" sz="3400" dirty="0"/>
              <a:t>of state and local revenue from any budgeted or </a:t>
            </a:r>
            <a:r>
              <a:rPr lang="en-US" sz="3400" dirty="0" err="1"/>
              <a:t>nonbudgeted</a:t>
            </a:r>
            <a:r>
              <a:rPr lang="en-US" sz="3400" dirty="0"/>
              <a:t> fund (except debt service and retirement</a:t>
            </a:r>
            <a:r>
              <a:rPr lang="en-US" sz="3400" dirty="0" smtClean="0"/>
              <a:t>)</a:t>
            </a:r>
          </a:p>
          <a:p>
            <a:pPr lvl="1"/>
            <a:r>
              <a:rPr lang="en-US" sz="3100" dirty="0" smtClean="0"/>
              <a:t>Don’t count against budget authority when transferred</a:t>
            </a:r>
          </a:p>
          <a:p>
            <a:pPr lvl="1"/>
            <a:r>
              <a:rPr lang="en-US" sz="3100" dirty="0" smtClean="0"/>
              <a:t>May not replenish in a subsequent year</a:t>
            </a:r>
          </a:p>
          <a:p>
            <a:pPr lvl="1"/>
            <a:r>
              <a:rPr lang="en-US" sz="3100" dirty="0" smtClean="0"/>
              <a:t>Must spend within 2 full fiscal years; if not, return to originating fund</a:t>
            </a:r>
          </a:p>
        </p:txBody>
      </p:sp>
    </p:spTree>
    <p:extLst>
      <p:ext uri="{BB962C8B-B14F-4D97-AF65-F5344CB8AC3E}">
        <p14:creationId xmlns:p14="http://schemas.microsoft.com/office/powerpoint/2010/main" val="99423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</a:t>
            </a:r>
            <a:br>
              <a:rPr lang="en-US" sz="4000" b="1" dirty="0" smtClean="0"/>
            </a:br>
            <a:r>
              <a:rPr lang="en-US" sz="4000" b="1" dirty="0" smtClean="0"/>
              <a:t>KEY BILLS – INNOVATIVE LEARNING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4100" b="1" dirty="0" smtClean="0"/>
              <a:t>Transformational Learning Program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600" dirty="0" smtClean="0"/>
              <a:t>Track in Flexibility Fund (29)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Allowable expenditures</a:t>
            </a:r>
          </a:p>
          <a:p>
            <a:pPr marL="0" indent="0">
              <a:buNone/>
            </a:pPr>
            <a:r>
              <a:rPr lang="en-US" sz="3400" dirty="0" smtClean="0"/>
              <a:t>Follow the approved TL plan:</a:t>
            </a:r>
          </a:p>
          <a:p>
            <a:r>
              <a:rPr lang="en-US" sz="3400" dirty="0" smtClean="0"/>
              <a:t>Honors individual interests, passions, strengths, needs and culture</a:t>
            </a:r>
          </a:p>
          <a:p>
            <a:r>
              <a:rPr lang="en-US" sz="3400" dirty="0" smtClean="0"/>
              <a:t>Rooted in relationships with teachers, family, peers and community members</a:t>
            </a:r>
          </a:p>
          <a:p>
            <a:r>
              <a:rPr lang="en-US" sz="3400" dirty="0" smtClean="0"/>
              <a:t>Learning opportunities and learning environment that incorporates face-to-face and virtual connections</a:t>
            </a:r>
          </a:p>
          <a:p>
            <a:r>
              <a:rPr lang="en-US" sz="3400" dirty="0" smtClean="0"/>
              <a:t>Professional development to assist employees transitioning to a TL model</a:t>
            </a:r>
          </a:p>
          <a:p>
            <a:r>
              <a:rPr lang="en-US" sz="3400" dirty="0" smtClean="0"/>
              <a:t>All pupils of district </a:t>
            </a:r>
            <a:r>
              <a:rPr lang="en-US" sz="3400" dirty="0" smtClean="0"/>
              <a:t>have </a:t>
            </a:r>
            <a:r>
              <a:rPr lang="en-US" sz="3400" dirty="0" smtClean="0"/>
              <a:t>the </a:t>
            </a:r>
            <a:r>
              <a:rPr lang="en-US" sz="3400" dirty="0" smtClean="0"/>
              <a:t>opportunity to participate</a:t>
            </a:r>
            <a:endParaRPr lang="en-US" sz="3100" dirty="0" smtClean="0"/>
          </a:p>
        </p:txBody>
      </p:sp>
    </p:spTree>
    <p:extLst>
      <p:ext uri="{BB962C8B-B14F-4D97-AF65-F5344CB8AC3E}">
        <p14:creationId xmlns:p14="http://schemas.microsoft.com/office/powerpoint/2010/main" val="429493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 </a:t>
            </a:r>
            <a:br>
              <a:rPr lang="en-US" sz="4000" b="1" dirty="0" smtClean="0"/>
            </a:br>
            <a:r>
              <a:rPr lang="en-US" sz="4000" b="1" dirty="0" smtClean="0"/>
              <a:t>KEY BILLS – INNOVATIVE LEARNING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HB387 </a:t>
            </a:r>
            <a:r>
              <a:rPr lang="en-US" dirty="0" smtClean="0"/>
              <a:t>Advanced Opportunity Act</a:t>
            </a:r>
          </a:p>
          <a:p>
            <a:r>
              <a:rPr lang="en-US" sz="2800" dirty="0" smtClean="0"/>
              <a:t>Expands personalized career and technical </a:t>
            </a:r>
            <a:r>
              <a:rPr lang="en-US" sz="2800" dirty="0" err="1" smtClean="0"/>
              <a:t>ed</a:t>
            </a:r>
            <a:r>
              <a:rPr lang="en-US" sz="2800" dirty="0" smtClean="0"/>
              <a:t> opportunities for </a:t>
            </a:r>
            <a:r>
              <a:rPr lang="en-US" sz="2800" dirty="0" smtClean="0"/>
              <a:t>middle</a:t>
            </a:r>
            <a:r>
              <a:rPr lang="en-US" sz="2800" dirty="0" smtClean="0"/>
              <a:t> </a:t>
            </a:r>
            <a:r>
              <a:rPr lang="en-US" sz="2800" dirty="0" smtClean="0"/>
              <a:t>school and </a:t>
            </a:r>
            <a:r>
              <a:rPr lang="en-US" sz="2800" dirty="0" smtClean="0"/>
              <a:t>high school </a:t>
            </a:r>
            <a:r>
              <a:rPr lang="en-US" sz="2800" dirty="0" smtClean="0"/>
              <a:t>students</a:t>
            </a:r>
          </a:p>
          <a:p>
            <a:r>
              <a:rPr lang="en-US" sz="2800" dirty="0" smtClean="0"/>
              <a:t>Reduces out-of-pocket costs for pupils and families in support of a pupil’s post-secondary success</a:t>
            </a:r>
          </a:p>
          <a:p>
            <a:r>
              <a:rPr lang="en-US" sz="2800" dirty="0" smtClean="0"/>
              <a:t>Empowers pupils to actively engage in forming their post-secondary success path</a:t>
            </a:r>
          </a:p>
          <a:p>
            <a:r>
              <a:rPr lang="en-US" sz="2800" dirty="0" smtClean="0"/>
              <a:t>Provides expanded flexibility to school districts in supporting each pupil’s post-secondary success path</a:t>
            </a:r>
          </a:p>
        </p:txBody>
      </p:sp>
    </p:spTree>
    <p:extLst>
      <p:ext uri="{BB962C8B-B14F-4D97-AF65-F5344CB8AC3E}">
        <p14:creationId xmlns:p14="http://schemas.microsoft.com/office/powerpoint/2010/main" val="103889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</a:t>
            </a:r>
            <a:br>
              <a:rPr lang="en-US" sz="4000" b="1" dirty="0" smtClean="0"/>
            </a:br>
            <a:r>
              <a:rPr lang="en-US" sz="4000" b="1" dirty="0" smtClean="0"/>
              <a:t>KEY BILLS – INNOVATIVE LEARNING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HB387 </a:t>
            </a:r>
            <a:r>
              <a:rPr lang="en-US" dirty="0" smtClean="0"/>
              <a:t>Advanced Opportunity Act</a:t>
            </a:r>
          </a:p>
          <a:p>
            <a:r>
              <a:rPr lang="en-US" sz="2800" dirty="0" smtClean="0"/>
              <a:t>District has an “advanced opportunity plan</a:t>
            </a:r>
            <a:r>
              <a:rPr lang="en-US" sz="2800" dirty="0" smtClean="0"/>
              <a:t>”</a:t>
            </a:r>
          </a:p>
          <a:p>
            <a:r>
              <a:rPr lang="en-US" sz="2800" dirty="0" smtClean="0"/>
              <a:t>Board of Public Education approves the plan</a:t>
            </a:r>
            <a:endParaRPr lang="en-US" sz="2800" dirty="0" smtClean="0"/>
          </a:p>
          <a:p>
            <a:r>
              <a:rPr lang="en-US" sz="2800" dirty="0" smtClean="0"/>
              <a:t>State provides “advanced opportunity aid</a:t>
            </a:r>
            <a:r>
              <a:rPr lang="en-US" sz="2800" dirty="0" smtClean="0"/>
              <a:t>”</a:t>
            </a:r>
          </a:p>
          <a:p>
            <a:pPr lvl="1"/>
            <a:r>
              <a:rPr lang="en-US" sz="2600" dirty="0" smtClean="0"/>
              <a:t>Available for FY2021 and beyond</a:t>
            </a:r>
          </a:p>
          <a:p>
            <a:pPr lvl="1"/>
            <a:r>
              <a:rPr lang="en-US" sz="2600" dirty="0" smtClean="0"/>
              <a:t>OPI pays by October 1 to Flexibility Fund</a:t>
            </a:r>
          </a:p>
          <a:p>
            <a:pPr lvl="1"/>
            <a:r>
              <a:rPr lang="en-US" sz="2600" dirty="0" smtClean="0"/>
              <a:t>Elementary district: 3% of prior year QEC payment</a:t>
            </a:r>
          </a:p>
          <a:p>
            <a:pPr lvl="1"/>
            <a:r>
              <a:rPr lang="en-US" sz="2600" dirty="0" smtClean="0"/>
              <a:t>High school district: 20% of prior year QEC payment</a:t>
            </a:r>
          </a:p>
          <a:p>
            <a:pPr lvl="1"/>
            <a:r>
              <a:rPr lang="en-US" sz="2600" dirty="0" smtClean="0"/>
              <a:t>K-12 district: 8.5% of prior year QEC payment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76134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</a:t>
            </a:r>
            <a:br>
              <a:rPr lang="en-US" sz="4000" b="1" dirty="0" smtClean="0"/>
            </a:br>
            <a:r>
              <a:rPr lang="en-US" sz="4000" b="1" dirty="0" smtClean="0"/>
              <a:t>KEY BILLS – INNOVATIVE LEARNING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00B050"/>
                </a:solidFill>
              </a:rPr>
              <a:t>HB387 </a:t>
            </a:r>
            <a:r>
              <a:rPr lang="en-US" dirty="0" smtClean="0"/>
              <a:t>Advanced Opportunity Act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State “</a:t>
            </a:r>
            <a:r>
              <a:rPr lang="en-US" sz="2800" b="1" dirty="0" smtClean="0">
                <a:solidFill>
                  <a:srgbClr val="FF0000"/>
                </a:solidFill>
              </a:rPr>
              <a:t>advanced opportunity aid</a:t>
            </a:r>
            <a:r>
              <a:rPr lang="en-US" sz="2800" b="1" dirty="0" smtClean="0">
                <a:solidFill>
                  <a:srgbClr val="FF0000"/>
                </a:solidFill>
              </a:rPr>
              <a:t>”</a:t>
            </a:r>
          </a:p>
          <a:p>
            <a:r>
              <a:rPr lang="en-US" sz="2600" dirty="0" smtClean="0"/>
              <a:t>Spend on any qualifying pupil (enrolled in grades 6-12)</a:t>
            </a:r>
          </a:p>
          <a:p>
            <a:r>
              <a:rPr lang="en-US" sz="2600" dirty="0" smtClean="0"/>
              <a:t>At least 60% to address student or family out-of-pocket costs for the advanced opportunity:</a:t>
            </a:r>
          </a:p>
          <a:p>
            <a:pPr lvl="1"/>
            <a:r>
              <a:rPr lang="en-US" sz="2400" dirty="0" smtClean="0"/>
              <a:t>dual credit tuition</a:t>
            </a:r>
          </a:p>
          <a:p>
            <a:pPr lvl="1"/>
            <a:r>
              <a:rPr lang="en-US" sz="2400" dirty="0" smtClean="0"/>
              <a:t>exam fees (AP, ACT, SAT, CLEP, etc.)</a:t>
            </a:r>
          </a:p>
          <a:p>
            <a:pPr lvl="1"/>
            <a:r>
              <a:rPr lang="en-US" sz="2400" dirty="0" smtClean="0"/>
              <a:t>fees for work-based learning or for obtaining any </a:t>
            </a:r>
            <a:r>
              <a:rPr lang="en-US" sz="2400" dirty="0" smtClean="0"/>
              <a:t>industry-recognized credential or license</a:t>
            </a:r>
          </a:p>
          <a:p>
            <a:r>
              <a:rPr lang="en-US" sz="2600" dirty="0" smtClean="0"/>
              <a:t>Remaining may be spent for any K-12 CTE course offered by the district</a:t>
            </a:r>
          </a:p>
        </p:txBody>
      </p:sp>
    </p:spTree>
    <p:extLst>
      <p:ext uri="{BB962C8B-B14F-4D97-AF65-F5344CB8AC3E}">
        <p14:creationId xmlns:p14="http://schemas.microsoft.com/office/powerpoint/2010/main" val="146557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2019 SESSION</a:t>
            </a:r>
            <a:br>
              <a:rPr lang="en-US" sz="4000" b="1" dirty="0" smtClean="0"/>
            </a:br>
            <a:r>
              <a:rPr lang="en-US" sz="4000" b="1" dirty="0" smtClean="0"/>
              <a:t>KEY BILLS – INNOVATIVE LEARNING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District matched expenditures – Adult Education Fund</a:t>
            </a:r>
          </a:p>
          <a:p>
            <a:r>
              <a:rPr lang="en-US" sz="2600" dirty="0" smtClean="0"/>
              <a:t>Can’t exceed 25% of advanced opportunity aid</a:t>
            </a:r>
          </a:p>
          <a:p>
            <a:r>
              <a:rPr lang="en-US" sz="2600" dirty="0" smtClean="0"/>
              <a:t>Spend on any qualifying pupil (enrolled in grades 6-12)</a:t>
            </a:r>
          </a:p>
          <a:p>
            <a:r>
              <a:rPr lang="en-US" sz="2600" dirty="0" smtClean="0"/>
              <a:t>At least 60% to address student or family out-of-pocket costs for the advanced opportunity:</a:t>
            </a:r>
          </a:p>
          <a:p>
            <a:pPr lvl="1"/>
            <a:r>
              <a:rPr lang="en-US" sz="2400" dirty="0" smtClean="0"/>
              <a:t>dual credit tuition</a:t>
            </a:r>
          </a:p>
          <a:p>
            <a:pPr lvl="1"/>
            <a:r>
              <a:rPr lang="en-US" sz="2400" dirty="0" smtClean="0"/>
              <a:t>exam fees (AP, ACT, SAT, CLEP, etc.)</a:t>
            </a:r>
          </a:p>
          <a:p>
            <a:pPr lvl="1"/>
            <a:r>
              <a:rPr lang="en-US" sz="2400" dirty="0" smtClean="0"/>
              <a:t>fees for work-based learning or for obtaining any </a:t>
            </a:r>
            <a:r>
              <a:rPr lang="en-US" sz="2400" dirty="0" smtClean="0"/>
              <a:t>industry-recognized credential or license</a:t>
            </a:r>
          </a:p>
          <a:p>
            <a:r>
              <a:rPr lang="en-US" sz="2600" dirty="0" smtClean="0"/>
              <a:t>Remaining may be spent for any K-12 CTE course offered by the district</a:t>
            </a:r>
          </a:p>
        </p:txBody>
      </p:sp>
    </p:spTree>
    <p:extLst>
      <p:ext uri="{BB962C8B-B14F-4D97-AF65-F5344CB8AC3E}">
        <p14:creationId xmlns:p14="http://schemas.microsoft.com/office/powerpoint/2010/main" val="31495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Start Here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b="1" dirty="0" smtClean="0"/>
              <a:t>Montana Constitution – Article X Education and Public Lands</a:t>
            </a:r>
          </a:p>
          <a:p>
            <a:pPr marL="0" indent="0">
              <a:buNone/>
            </a:pPr>
            <a:r>
              <a:rPr lang="en-US" sz="3500" dirty="0" smtClean="0"/>
              <a:t>Section 1 - Educational Goals and Duties</a:t>
            </a:r>
          </a:p>
          <a:p>
            <a:pPr marL="0" indent="0" algn="ctr">
              <a:buNone/>
            </a:pPr>
            <a:r>
              <a:rPr lang="en-US" i="1" dirty="0" smtClean="0"/>
              <a:t>(</a:t>
            </a:r>
            <a:r>
              <a:rPr lang="en-US" i="1" dirty="0"/>
              <a:t>3) The legislature shall provide a </a:t>
            </a:r>
            <a:r>
              <a:rPr lang="en-US" b="1" i="1" dirty="0"/>
              <a:t>basic system of free quality public </a:t>
            </a:r>
            <a:r>
              <a:rPr lang="en-US" b="1" i="1" dirty="0" smtClean="0"/>
              <a:t>elementary and </a:t>
            </a:r>
            <a:r>
              <a:rPr lang="en-US" b="1" i="1" dirty="0"/>
              <a:t>secondary schools</a:t>
            </a:r>
            <a:r>
              <a:rPr lang="en-US" i="1" dirty="0"/>
              <a:t>. The legislature may provide such other educational </a:t>
            </a:r>
            <a:r>
              <a:rPr lang="en-US" i="1" dirty="0" smtClean="0"/>
              <a:t>institutions, public </a:t>
            </a:r>
            <a:r>
              <a:rPr lang="en-US" i="1" dirty="0"/>
              <a:t>libraries, and educational programs as it deems desirable. </a:t>
            </a:r>
            <a:r>
              <a:rPr lang="en-US" b="1" i="1" dirty="0"/>
              <a:t>It shall fund </a:t>
            </a:r>
            <a:r>
              <a:rPr lang="en-US" b="1" i="1" dirty="0" smtClean="0"/>
              <a:t>and distribute </a:t>
            </a:r>
            <a:r>
              <a:rPr lang="en-US" b="1" i="1" dirty="0"/>
              <a:t>in an equitable manner to the school districts the state's share of the cost </a:t>
            </a:r>
            <a:r>
              <a:rPr lang="en-US" i="1" dirty="0" smtClean="0"/>
              <a:t>of the </a:t>
            </a:r>
            <a:r>
              <a:rPr lang="en-US" i="1" dirty="0"/>
              <a:t>basic elementary and secondary school </a:t>
            </a:r>
            <a:r>
              <a:rPr lang="en-US" i="1" dirty="0" smtClean="0"/>
              <a:t>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7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Start Here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20-9-309, MCA Basic System of Free Quality Elementary and Secondary Schools Defined …</a:t>
            </a:r>
          </a:p>
          <a:p>
            <a:r>
              <a:rPr lang="en-US" sz="2800" dirty="0" smtClean="0"/>
              <a:t>Basic system of free quality education defined</a:t>
            </a:r>
          </a:p>
          <a:p>
            <a:r>
              <a:rPr lang="en-US" sz="2800" dirty="0" smtClean="0"/>
              <a:t>Educationally relevant factors</a:t>
            </a:r>
          </a:p>
          <a:p>
            <a:r>
              <a:rPr lang="en-US" sz="2800" dirty="0" smtClean="0"/>
              <a:t>Determine costs and establish a funding formula</a:t>
            </a:r>
          </a:p>
          <a:p>
            <a:r>
              <a:rPr lang="en-US" sz="2800" dirty="0" smtClean="0"/>
              <a:t>Study every 10 years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4572000"/>
            <a:ext cx="2362200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444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See handout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02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2017 Session Review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HB2/HB647 General Fund “tax shifts”</a:t>
            </a:r>
          </a:p>
          <a:p>
            <a:pPr marL="0" indent="0">
              <a:buNone/>
            </a:pPr>
            <a:r>
              <a:rPr lang="en-US" dirty="0" smtClean="0"/>
              <a:t>Removal of block grants (permanent)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General Fund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Transportation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Combined Fund</a:t>
            </a:r>
          </a:p>
          <a:p>
            <a:pPr marL="0" indent="0">
              <a:buNone/>
            </a:pPr>
            <a:r>
              <a:rPr lang="en-US" dirty="0" smtClean="0"/>
              <a:t>Reductions in state payments (FY2018 &amp; FY2019)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At-Risk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Special Education Allowable Cost Payment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Data for Achievement</a:t>
            </a:r>
          </a:p>
        </p:txBody>
      </p:sp>
    </p:spTree>
    <p:extLst>
      <p:ext uri="{BB962C8B-B14F-4D97-AF65-F5344CB8AC3E}">
        <p14:creationId xmlns:p14="http://schemas.microsoft.com/office/powerpoint/2010/main" val="278753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HB2/HB647</a:t>
            </a:r>
            <a:r>
              <a:rPr lang="en-US" dirty="0"/>
              <a:t> General Fund “tax shifts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House Bill 2 is the General Appropriations Bill</a:t>
            </a:r>
          </a:p>
          <a:p>
            <a:pPr marL="0" indent="0">
              <a:buNone/>
            </a:pPr>
            <a:r>
              <a:rPr lang="en-US" dirty="0" smtClean="0"/>
              <a:t>House Bill 647 implements Section E of HB2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473806"/>
              </p:ext>
            </p:extLst>
          </p:nvPr>
        </p:nvGraphicFramePr>
        <p:xfrm>
          <a:off x="685799" y="2819400"/>
          <a:ext cx="7696201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1"/>
                <a:gridCol w="1871133"/>
                <a:gridCol w="17102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HB 647 Provision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Funding</a:t>
                      </a:r>
                      <a:r>
                        <a:rPr lang="en-US" sz="2000" baseline="0" dirty="0" smtClean="0"/>
                        <a:t> from State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Local</a:t>
                      </a:r>
                      <a:r>
                        <a:rPr lang="en-US" sz="2000" baseline="0" dirty="0" smtClean="0"/>
                        <a:t> Taxpayer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Eliminate NRD payment</a:t>
                      </a:r>
                      <a:endParaRPr lang="en-US" sz="2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Decrease</a:t>
                      </a:r>
                      <a:endParaRPr lang="en-US" sz="2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Increase</a:t>
                      </a:r>
                      <a:endParaRPr lang="en-US" sz="2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Eliminate GF Block Grant </a:t>
                      </a:r>
                      <a:r>
                        <a:rPr lang="en-US" sz="2000" b="0" dirty="0" smtClean="0"/>
                        <a:t>in FY2018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Decrease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Increase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sz="2000" b="0" dirty="0" smtClean="0"/>
                        <a:t>Guaranteed Tax Base</a:t>
                      </a:r>
                      <a:r>
                        <a:rPr lang="en-US" sz="2000" b="0" baseline="0" dirty="0" smtClean="0"/>
                        <a:t> Aid (GTB)  increases over a 3-year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Increase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Decrease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5105400"/>
            <a:ext cx="3581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*</a:t>
            </a:r>
            <a:r>
              <a:rPr lang="en-US" sz="2000" dirty="0" smtClean="0"/>
              <a:t>GTB statewide guarantee ratio</a:t>
            </a:r>
          </a:p>
          <a:p>
            <a:pPr lvl="1"/>
            <a:r>
              <a:rPr lang="en-US" sz="2000" b="1" dirty="0" smtClean="0">
                <a:solidFill>
                  <a:srgbClr val="FF0000"/>
                </a:solidFill>
              </a:rPr>
              <a:t>FY2018 193% </a:t>
            </a:r>
            <a:r>
              <a:rPr lang="en-US" sz="2000" dirty="0" smtClean="0">
                <a:solidFill>
                  <a:srgbClr val="FF0000"/>
                </a:solidFill>
              </a:rPr>
              <a:t>(no change)</a:t>
            </a:r>
          </a:p>
          <a:p>
            <a:pPr lvl="1"/>
            <a:r>
              <a:rPr lang="en-US" sz="2000" b="1" dirty="0" smtClean="0">
                <a:solidFill>
                  <a:srgbClr val="FF0000"/>
                </a:solidFill>
              </a:rPr>
              <a:t>FY2019 216%</a:t>
            </a:r>
          </a:p>
          <a:p>
            <a:pPr lvl="1"/>
            <a:r>
              <a:rPr lang="en-US" sz="2000" b="1" dirty="0" smtClean="0">
                <a:solidFill>
                  <a:srgbClr val="FF0000"/>
                </a:solidFill>
              </a:rPr>
              <a:t>FY2020 224%</a:t>
            </a:r>
          </a:p>
          <a:p>
            <a:pPr lvl="1"/>
            <a:r>
              <a:rPr lang="en-US" sz="2000" b="1" dirty="0" smtClean="0">
                <a:solidFill>
                  <a:srgbClr val="FF0000"/>
                </a:solidFill>
              </a:rPr>
              <a:t>FY2021 232%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5486400"/>
            <a:ext cx="388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Districts that already qualify for GTB will receive more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More districts will qualify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351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        </a:t>
            </a: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828800" y="1524000"/>
            <a:ext cx="28194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Over-BASE Levy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828800" y="4876800"/>
            <a:ext cx="2819400" cy="1676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DSA/SPED/</a:t>
            </a:r>
          </a:p>
          <a:p>
            <a:pPr algn="ctr">
              <a:defRPr/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</a:t>
            </a:r>
            <a:endParaRPr lang="en-US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Components</a:t>
            </a:r>
            <a:endPara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3429000" y="2743200"/>
            <a:ext cx="1219200" cy="2133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Guaran</a:t>
            </a:r>
            <a:endParaRPr lang="en-US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-teed</a:t>
            </a:r>
          </a:p>
          <a:p>
            <a:pPr algn="ctr">
              <a:defRPr/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Tax </a:t>
            </a:r>
          </a:p>
          <a:p>
            <a:pPr algn="ctr">
              <a:defRPr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Aid</a:t>
            </a:r>
          </a:p>
          <a:p>
            <a:pPr algn="ctr">
              <a:defRPr/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(GTB)</a:t>
            </a: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1828800" y="2743200"/>
            <a:ext cx="1600200" cy="2133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  <a:p>
            <a:pPr algn="ctr">
              <a:defRPr/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Levy</a:t>
            </a:r>
          </a:p>
          <a:p>
            <a:pPr algn="ctr">
              <a:defRPr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(permissive)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2" name="Rectangle 9"/>
          <p:cNvSpPr>
            <a:spLocks noChangeArrowheads="1"/>
          </p:cNvSpPr>
          <p:nvPr/>
        </p:nvSpPr>
        <p:spPr bwMode="auto">
          <a:xfrm>
            <a:off x="5410200" y="5181600"/>
            <a:ext cx="4572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753" name="Rectangle 10"/>
          <p:cNvSpPr>
            <a:spLocks noChangeArrowheads="1"/>
          </p:cNvSpPr>
          <p:nvPr/>
        </p:nvSpPr>
        <p:spPr bwMode="auto">
          <a:xfrm>
            <a:off x="5410200" y="5867400"/>
            <a:ext cx="4572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754" name="Text Box 11"/>
          <p:cNvSpPr txBox="1">
            <a:spLocks noChangeArrowheads="1"/>
          </p:cNvSpPr>
          <p:nvPr/>
        </p:nvSpPr>
        <p:spPr bwMode="auto">
          <a:xfrm>
            <a:off x="5867400" y="5862935"/>
            <a:ext cx="30110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Revenues from State</a:t>
            </a:r>
          </a:p>
        </p:txBody>
      </p:sp>
      <p:sp>
        <p:nvSpPr>
          <p:cNvPr id="31755" name="Text Box 12"/>
          <p:cNvSpPr txBox="1">
            <a:spLocks noChangeArrowheads="1"/>
          </p:cNvSpPr>
          <p:nvPr/>
        </p:nvSpPr>
        <p:spPr bwMode="auto">
          <a:xfrm>
            <a:off x="5867400" y="5177135"/>
            <a:ext cx="3124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Revenues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23" name="Line 17"/>
          <p:cNvSpPr>
            <a:spLocks noChangeShapeType="1"/>
          </p:cNvSpPr>
          <p:nvPr/>
        </p:nvSpPr>
        <p:spPr bwMode="auto">
          <a:xfrm>
            <a:off x="1371600" y="2743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>
            <a:off x="1371600" y="1600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Text Box 19"/>
          <p:cNvSpPr txBox="1">
            <a:spLocks noChangeArrowheads="1"/>
          </p:cNvSpPr>
          <p:nvPr/>
        </p:nvSpPr>
        <p:spPr bwMode="auto">
          <a:xfrm>
            <a:off x="199202" y="1295400"/>
            <a:ext cx="11224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Adopted</a:t>
            </a:r>
          </a:p>
          <a:p>
            <a:pPr algn="ctr">
              <a:defRPr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Budget</a:t>
            </a:r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199202" y="2514600"/>
            <a:ext cx="117239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  <a:p>
            <a:pPr algn="ctr">
              <a:defRPr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Funding the BASE Budget</a:t>
            </a:r>
            <a:endParaRPr lang="en-US" sz="3600" b="1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97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7 LEGISLATIVE UPD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2017 LEGISLATIVE UPDATE</Template>
  <TotalTime>2572</TotalTime>
  <Words>2894</Words>
  <Application>Microsoft Office PowerPoint</Application>
  <PresentationFormat>On-screen Show (4:3)</PresentationFormat>
  <Paragraphs>524</Paragraphs>
  <Slides>48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2017 LEGISLATIVE UPDATE</vt:lpstr>
      <vt:lpstr>2019 LEGISLATIVE SESSION</vt:lpstr>
      <vt:lpstr>2019 LEGISLATIVE SESSION</vt:lpstr>
      <vt:lpstr>Start Here</vt:lpstr>
      <vt:lpstr>Start Here</vt:lpstr>
      <vt:lpstr>Start Here</vt:lpstr>
      <vt:lpstr>Start Here</vt:lpstr>
      <vt:lpstr>2017 Session Review</vt:lpstr>
      <vt:lpstr>HB2/HB647 General Fund “tax shifts”</vt:lpstr>
      <vt:lpstr>Funding the BASE Budget</vt:lpstr>
      <vt:lpstr>Funding the BASE Budget</vt:lpstr>
      <vt:lpstr>Funding the BASE Budget</vt:lpstr>
      <vt:lpstr>Funding the BASE Budget</vt:lpstr>
      <vt:lpstr>2019 SESSION KEY BILLS - FUNDING</vt:lpstr>
      <vt:lpstr>Basic Entitlement Rates</vt:lpstr>
      <vt:lpstr>Per-ANB Entitlement Rates</vt:lpstr>
      <vt:lpstr>Funding Components</vt:lpstr>
      <vt:lpstr>Special Education Allowable Costs</vt:lpstr>
      <vt:lpstr>2019 SESSION KEY BILL – SAFETY &amp; SECURITY</vt:lpstr>
      <vt:lpstr>Building Reserve Fund - review</vt:lpstr>
      <vt:lpstr>2019 SESSION KEY BILLS – SAFETY &amp; SECURITY</vt:lpstr>
      <vt:lpstr>SB92 Generally revise laws related to school safety</vt:lpstr>
      <vt:lpstr>PowerPoint Presentation</vt:lpstr>
      <vt:lpstr>PowerPoint Presentation</vt:lpstr>
      <vt:lpstr>PowerPoint Presentation</vt:lpstr>
      <vt:lpstr>SB92 Generally revise laws related to school safety</vt:lpstr>
      <vt:lpstr>SB92 Generally revise laws related to school safety</vt:lpstr>
      <vt:lpstr>SB92 Generally revise laws related to school safety</vt:lpstr>
      <vt:lpstr>SB92 Generally revise laws related to school safety</vt:lpstr>
      <vt:lpstr>2019 SESSION KEY BILLS – SAFETY &amp; SECURITY</vt:lpstr>
      <vt:lpstr>2019 SESSION KEY BILLS – SAFETY &amp; SECURITY</vt:lpstr>
      <vt:lpstr>2019 SESSION KEY BILLS – SAFETY &amp; SECURITY</vt:lpstr>
      <vt:lpstr>2019 SESSION KEY BILLS – SAFETY &amp; SECURITY</vt:lpstr>
      <vt:lpstr>2019 SESSION  KEY BILLS – INNOVATIVE LEARNING</vt:lpstr>
      <vt:lpstr>2019 SESSION KEY BILLS – INNOVATIVE LEARNING</vt:lpstr>
      <vt:lpstr>2019 SESSION KEY BILLS – INNOVATIVE LEARNING</vt:lpstr>
      <vt:lpstr>2019 SESSION KEY BILLS – INNOVATIVE LEARNING</vt:lpstr>
      <vt:lpstr>2019 SESSION KEY BILLS – INNOVATIVE LEARNING</vt:lpstr>
      <vt:lpstr>2019 SESSION KEY BILLS – INNOVATIVE LEARNING</vt:lpstr>
      <vt:lpstr>2019 SESSION KEY BILLS – INNOVATIVE LEARNING</vt:lpstr>
      <vt:lpstr>2019 SESSION KEY BILLS – INNOVATIVE LEARNING</vt:lpstr>
      <vt:lpstr>2019 SESSION KEY BILLS – INNOVATIVE LEARNING</vt:lpstr>
      <vt:lpstr>2019 SESSION KEY BILLS – INNOVATIVE LEARNING</vt:lpstr>
      <vt:lpstr>2019 SESSION KEY BILLS – INNOVATIVE LEARNING</vt:lpstr>
      <vt:lpstr>2019 SESSION KEY BILLS – INNOVATIVE LEARNING</vt:lpstr>
      <vt:lpstr>2019 SESSION  KEY BILLS – INNOVATIVE LEARNING</vt:lpstr>
      <vt:lpstr>2019 SESSION KEY BILLS – INNOVATIVE LEARNING</vt:lpstr>
      <vt:lpstr>2019 SESSION KEY BILLS – INNOVATIVE LEARNING</vt:lpstr>
      <vt:lpstr>2019 SESSION KEY BILLS – INNOVATIVE LEARNING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LEGISLATIVE UPDATE</dc:title>
  <dc:creator>Denise</dc:creator>
  <cp:lastModifiedBy>Denise</cp:lastModifiedBy>
  <cp:revision>147</cp:revision>
  <cp:lastPrinted>2019-09-13T18:07:45Z</cp:lastPrinted>
  <dcterms:created xsi:type="dcterms:W3CDTF">2017-05-11T16:03:41Z</dcterms:created>
  <dcterms:modified xsi:type="dcterms:W3CDTF">2019-09-24T22:52:17Z</dcterms:modified>
</cp:coreProperties>
</file>