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65" r:id="rId3"/>
    <p:sldId id="276" r:id="rId4"/>
    <p:sldId id="277" r:id="rId5"/>
    <p:sldId id="285" r:id="rId6"/>
    <p:sldId id="284" r:id="rId7"/>
    <p:sldId id="287" r:id="rId8"/>
    <p:sldId id="278" r:id="rId9"/>
    <p:sldId id="282" r:id="rId10"/>
    <p:sldId id="283" r:id="rId11"/>
    <p:sldId id="279" r:id="rId12"/>
    <p:sldId id="286" r:id="rId13"/>
    <p:sldId id="28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>
      <p:cViewPr varScale="1">
        <p:scale>
          <a:sx n="93" d="100"/>
          <a:sy n="93" d="100"/>
        </p:scale>
        <p:origin x="570" y="84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2B48F5-BACC-47D6-A0F7-82FBF9C6BC85}" type="datetimeFigureOut">
              <a:rPr lang="en-US"/>
              <a:t>11/15/2021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ACAF8E-318A-4EFE-8633-D9E72ABCE0E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065597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B1CD00-5424-4675-AB18-2C419B060449}" type="datetimeFigureOut">
              <a:rPr lang="en-US"/>
              <a:t>11/15/2021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E2CF44-2B13-41B4-A334-1CDF534EEBB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5385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gray">
          <a:xfrm>
            <a:off x="0" y="2825016"/>
            <a:ext cx="12188952" cy="3180930"/>
          </a:xfrm>
          <a:prstGeom prst="rect">
            <a:avLst/>
          </a:prstGeom>
          <a:solidFill>
            <a:schemeClr val="bg1">
              <a:lumMod val="85000"/>
              <a:lumOff val="1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 bwMode="black">
          <a:xfrm>
            <a:off x="0" y="3075709"/>
            <a:ext cx="12188952" cy="26392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white">
          <a:xfrm>
            <a:off x="1066800" y="3165763"/>
            <a:ext cx="10058400" cy="1711037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white">
          <a:xfrm>
            <a:off x="1066800" y="4953000"/>
            <a:ext cx="10058400" cy="6858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57199"/>
            <a:ext cx="1943100" cy="56388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457199"/>
            <a:ext cx="7048500" cy="56388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828800"/>
            <a:ext cx="9144000" cy="2743200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4589463"/>
            <a:ext cx="9144000" cy="150653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4343400" cy="42703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825625"/>
            <a:ext cx="4343400" cy="42703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7048" y="1828800"/>
            <a:ext cx="4343400" cy="6858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7048" y="2514600"/>
            <a:ext cx="4343400" cy="35814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7648" y="1828800"/>
            <a:ext cx="4343400" cy="6858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7648" y="2514600"/>
            <a:ext cx="4343400" cy="35814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2587" y="1600200"/>
            <a:ext cx="3122613" cy="182880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0412" y="762000"/>
            <a:ext cx="6400800" cy="5334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01039" y="3429000"/>
            <a:ext cx="3124161" cy="18288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97952" y="1600200"/>
            <a:ext cx="3127248" cy="182880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81251" y="777240"/>
            <a:ext cx="6400800" cy="5303520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97952" y="3429000"/>
            <a:ext cx="3127248" cy="18288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 descr="An empty placeholder to add an image. Click on the placeholder and select the image that you wish to add."/>
          <p:cNvSpPr/>
          <p:nvPr userDrawn="1"/>
        </p:nvSpPr>
        <p:spPr bwMode="blackWhite">
          <a:xfrm>
            <a:off x="644091" y="640080"/>
            <a:ext cx="6675120" cy="5577840"/>
          </a:xfrm>
          <a:prstGeom prst="rect">
            <a:avLst/>
          </a:prstGeom>
          <a:solidFill>
            <a:srgbClr val="000000"/>
          </a:solidFill>
          <a:ln w="1016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0" y="4572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4000" y="6362700"/>
            <a:ext cx="6881553" cy="2571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62700"/>
            <a:ext cx="990600" cy="2571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85000"/>
                  </a:schemeClr>
                </a:solidFill>
              </a:defRPr>
            </a:lvl1pPr>
          </a:lstStyle>
          <a:p>
            <a:fld id="{37CC0096-1860-4642-9CD2-0079EA5E7CD1}" type="datetimeFigureOut">
              <a:rPr lang="en-US" smtClean="0"/>
              <a:pPr/>
              <a:t>11/15/2021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9800" y="6362700"/>
            <a:ext cx="838200" cy="2571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85000"/>
                  </a:schemeClr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15087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3172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6060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7Ay94Q2f0VE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hishingquiz.withgoogle.com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aveibeenpwned.com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6300" y="3200400"/>
            <a:ext cx="10439400" cy="2286000"/>
          </a:xfrm>
        </p:spPr>
        <p:txBody>
          <a:bodyPr>
            <a:normAutofit fontScale="90000"/>
          </a:bodyPr>
          <a:lstStyle/>
          <a:p>
            <a:r>
              <a:rPr lang="en-US" sz="8900" dirty="0">
                <a:solidFill>
                  <a:schemeClr val="accent1"/>
                </a:solidFill>
              </a:rPr>
              <a:t>Cybersecurity 101</a:t>
            </a:r>
            <a:br>
              <a:rPr lang="en-US" dirty="0">
                <a:solidFill>
                  <a:schemeClr val="accent1"/>
                </a:solidFill>
              </a:rPr>
            </a:br>
            <a:br>
              <a:rPr lang="en-US" dirty="0"/>
            </a:br>
            <a:r>
              <a:rPr lang="en-US" sz="4000" dirty="0"/>
              <a:t>MASBO Technology Workshop			</a:t>
            </a:r>
            <a:r>
              <a:rPr lang="en-US" sz="2700" dirty="0"/>
              <a:t>Autumn 2021</a:t>
            </a:r>
            <a:endParaRPr sz="2700" dirty="0"/>
          </a:p>
        </p:txBody>
      </p:sp>
      <p:pic>
        <p:nvPicPr>
          <p:cNvPr id="7" name="Picture 6" descr="Logo, icon&#10;&#10;Description automatically generated">
            <a:extLst>
              <a:ext uri="{FF2B5EF4-FFF2-40B4-BE49-F238E27FC236}">
                <a16:creationId xmlns:a16="http://schemas.microsoft.com/office/drawing/2014/main" id="{4875C35C-159F-4ED9-868B-5F21D05516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5874" y="0"/>
            <a:ext cx="1719652" cy="1158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538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371600" y="457200"/>
            <a:ext cx="9144000" cy="609600"/>
          </a:xfrm>
        </p:spPr>
        <p:txBody>
          <a:bodyPr>
            <a:noAutofit/>
          </a:bodyPr>
          <a:lstStyle/>
          <a:p>
            <a:r>
              <a:rPr lang="en-US" sz="4000" dirty="0"/>
              <a:t>Manage Those Passwords III</a:t>
            </a:r>
            <a:endParaRPr sz="4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B722663-392A-4471-9349-05D8E08D4C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2779" y="0"/>
            <a:ext cx="1719221" cy="115834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2A6A213-2477-40DB-84CF-BCD03DF6BEBE}"/>
              </a:ext>
            </a:extLst>
          </p:cNvPr>
          <p:cNvSpPr txBox="1"/>
          <p:nvPr/>
        </p:nvSpPr>
        <p:spPr>
          <a:xfrm>
            <a:off x="4533900" y="5867400"/>
            <a:ext cx="3124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https://youtu.be/7Ay94Q2f0VE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098653-5A4B-4098-9424-9CAEBC0237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0599" y="1480865"/>
            <a:ext cx="8430802" cy="3896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077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371600" y="457200"/>
            <a:ext cx="9144000" cy="609600"/>
          </a:xfrm>
        </p:spPr>
        <p:txBody>
          <a:bodyPr>
            <a:noAutofit/>
          </a:bodyPr>
          <a:lstStyle/>
          <a:p>
            <a:r>
              <a:rPr lang="en-US" sz="4000" dirty="0"/>
              <a:t>Wi-Fi Networks</a:t>
            </a:r>
            <a:endParaRPr sz="4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B722663-392A-4471-9349-05D8E08D4C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2779" y="0"/>
            <a:ext cx="1719221" cy="1158340"/>
          </a:xfrm>
          <a:prstGeom prst="rect">
            <a:avLst/>
          </a:prstGeom>
        </p:spPr>
      </p:pic>
      <p:sp>
        <p:nvSpPr>
          <p:cNvPr id="7" name="Title 12">
            <a:extLst>
              <a:ext uri="{FF2B5EF4-FFF2-40B4-BE49-F238E27FC236}">
                <a16:creationId xmlns:a16="http://schemas.microsoft.com/office/drawing/2014/main" id="{1DDB8002-9542-4DB6-8AA5-C635E337BB7A}"/>
              </a:ext>
            </a:extLst>
          </p:cNvPr>
          <p:cNvSpPr txBox="1">
            <a:spLocks/>
          </p:cNvSpPr>
          <p:nvPr/>
        </p:nvSpPr>
        <p:spPr>
          <a:xfrm>
            <a:off x="533400" y="1752600"/>
            <a:ext cx="9144000" cy="14478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>
              <a:buAutoNum type="arabicPeriod"/>
            </a:pPr>
            <a:r>
              <a:rPr lang="en-US" sz="3200" dirty="0"/>
              <a:t>Public Networks are NOT secure</a:t>
            </a:r>
          </a:p>
          <a:p>
            <a:pPr marL="514350" indent="-514350">
              <a:buAutoNum type="arabicPeriod"/>
            </a:pPr>
            <a:r>
              <a:rPr lang="en-US" sz="3200" dirty="0"/>
              <a:t>See Rule #1</a:t>
            </a:r>
          </a:p>
          <a:p>
            <a:pPr marL="514350" indent="-514350">
              <a:buAutoNum type="arabicPeriod"/>
            </a:pPr>
            <a:r>
              <a:rPr lang="en-US" sz="3200" dirty="0"/>
              <a:t>Never </a:t>
            </a:r>
            <a:r>
              <a:rPr lang="en-US" sz="3200" dirty="0">
                <a:highlight>
                  <a:srgbClr val="FF0000"/>
                </a:highlight>
              </a:rPr>
              <a:t>EVER</a:t>
            </a:r>
            <a:r>
              <a:rPr lang="en-US" sz="3200" dirty="0"/>
              <a:t> touch PII</a:t>
            </a:r>
            <a:endParaRPr lang="en-US" sz="1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41FB6B-0DC2-46E8-A029-9BA8062D0009}"/>
              </a:ext>
            </a:extLst>
          </p:cNvPr>
          <p:cNvSpPr txBox="1"/>
          <p:nvPr/>
        </p:nvSpPr>
        <p:spPr>
          <a:xfrm>
            <a:off x="3581400" y="3962400"/>
            <a:ext cx="8382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  <a:latin typeface="+mj-lt"/>
              </a:rPr>
              <a:t>Instead, consider these options:</a:t>
            </a:r>
          </a:p>
          <a:p>
            <a:endParaRPr lang="en-US" sz="3200" dirty="0">
              <a:solidFill>
                <a:schemeClr val="accent1"/>
              </a:solidFill>
              <a:latin typeface="+mj-lt"/>
            </a:endParaRPr>
          </a:p>
          <a:p>
            <a:pPr marL="514350" indent="-514350">
              <a:buAutoNum type="arabicPeriod"/>
            </a:pPr>
            <a:r>
              <a:rPr lang="en-US" sz="3200" dirty="0">
                <a:solidFill>
                  <a:schemeClr val="accent1"/>
                </a:solidFill>
                <a:latin typeface="+mj-lt"/>
              </a:rPr>
              <a:t>Use a Virtual Private Network</a:t>
            </a:r>
          </a:p>
          <a:p>
            <a:pPr marL="514350" indent="-514350">
              <a:buAutoNum type="arabicPeriod"/>
            </a:pPr>
            <a:r>
              <a:rPr lang="en-US" sz="3200" dirty="0">
                <a:solidFill>
                  <a:schemeClr val="accent1"/>
                </a:solidFill>
                <a:latin typeface="+mj-lt"/>
              </a:rPr>
              <a:t>Get an unlimited data plan for mobile devices</a:t>
            </a:r>
          </a:p>
        </p:txBody>
      </p:sp>
    </p:spTree>
    <p:extLst>
      <p:ext uri="{BB962C8B-B14F-4D97-AF65-F5344CB8AC3E}">
        <p14:creationId xmlns:p14="http://schemas.microsoft.com/office/powerpoint/2010/main" val="17059885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371600" y="457200"/>
            <a:ext cx="9144000" cy="609600"/>
          </a:xfrm>
        </p:spPr>
        <p:txBody>
          <a:bodyPr>
            <a:noAutofit/>
          </a:bodyPr>
          <a:lstStyle/>
          <a:p>
            <a:r>
              <a:rPr lang="en-US" sz="4000" dirty="0"/>
              <a:t>Intended Takeaways</a:t>
            </a:r>
            <a:endParaRPr sz="4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B722663-392A-4471-9349-05D8E08D4C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2779" y="0"/>
            <a:ext cx="1719221" cy="1158340"/>
          </a:xfrm>
          <a:prstGeom prst="rect">
            <a:avLst/>
          </a:prstGeom>
        </p:spPr>
      </p:pic>
      <p:sp>
        <p:nvSpPr>
          <p:cNvPr id="8" name="Content Placeholder 13">
            <a:extLst>
              <a:ext uri="{FF2B5EF4-FFF2-40B4-BE49-F238E27FC236}">
                <a16:creationId xmlns:a16="http://schemas.microsoft.com/office/drawing/2014/main" id="{A1B8867F-A037-470B-886F-2E6DEA02C8B8}"/>
              </a:ext>
            </a:extLst>
          </p:cNvPr>
          <p:cNvSpPr>
            <a:spLocks noGrp="1"/>
          </p:cNvSpPr>
          <p:nvPr/>
        </p:nvSpPr>
        <p:spPr>
          <a:xfrm>
            <a:off x="1524000" y="2019300"/>
            <a:ext cx="9144000" cy="3543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087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317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060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2400" dirty="0">
                <a:solidFill>
                  <a:schemeClr val="accent1"/>
                </a:solidFill>
              </a:rPr>
              <a:t>Privacy Matters – be proactive and repeat</a:t>
            </a:r>
          </a:p>
          <a:p>
            <a:pPr lvl="1"/>
            <a:endParaRPr lang="en-US" sz="2400" dirty="0">
              <a:solidFill>
                <a:schemeClr val="accent1"/>
              </a:solidFill>
              <a:highlight>
                <a:srgbClr val="FF0000"/>
              </a:highlight>
            </a:endParaRPr>
          </a:p>
          <a:p>
            <a:pPr lvl="1"/>
            <a:r>
              <a:rPr lang="en-US" sz="2400" dirty="0">
                <a:solidFill>
                  <a:schemeClr val="accent1"/>
                </a:solidFill>
              </a:rPr>
              <a:t>Do Not Trust Email – hover and verify</a:t>
            </a:r>
          </a:p>
          <a:p>
            <a:pPr lvl="1"/>
            <a:endParaRPr lang="en-US" sz="2400" dirty="0">
              <a:solidFill>
                <a:schemeClr val="accent1"/>
              </a:solidFill>
            </a:endParaRPr>
          </a:p>
          <a:p>
            <a:pPr lvl="1"/>
            <a:r>
              <a:rPr lang="en-US" sz="2400" dirty="0">
                <a:solidFill>
                  <a:schemeClr val="accent1"/>
                </a:solidFill>
              </a:rPr>
              <a:t>Do Not Reuse Passwords</a:t>
            </a:r>
          </a:p>
          <a:p>
            <a:pPr lvl="1"/>
            <a:endParaRPr lang="en-US" sz="2400" dirty="0">
              <a:solidFill>
                <a:schemeClr val="accent1"/>
              </a:solidFill>
            </a:endParaRPr>
          </a:p>
          <a:p>
            <a:pPr lvl="1"/>
            <a:r>
              <a:rPr lang="en-US" sz="2400" dirty="0">
                <a:solidFill>
                  <a:schemeClr val="accent1"/>
                </a:solidFill>
              </a:rPr>
              <a:t>Do Use Encrypted Internet Connections</a:t>
            </a:r>
          </a:p>
        </p:txBody>
      </p:sp>
    </p:spTree>
    <p:extLst>
      <p:ext uri="{BB962C8B-B14F-4D97-AF65-F5344CB8AC3E}">
        <p14:creationId xmlns:p14="http://schemas.microsoft.com/office/powerpoint/2010/main" val="7817301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B722663-392A-4471-9349-05D8E08D4C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419600" cy="2977744"/>
          </a:xfrm>
          <a:prstGeom prst="rect">
            <a:avLst/>
          </a:prstGeom>
        </p:spPr>
      </p:pic>
      <p:sp>
        <p:nvSpPr>
          <p:cNvPr id="6" name="Title 12">
            <a:extLst>
              <a:ext uri="{FF2B5EF4-FFF2-40B4-BE49-F238E27FC236}">
                <a16:creationId xmlns:a16="http://schemas.microsoft.com/office/drawing/2014/main" id="{D64BC8EB-ADD1-4F32-8D2E-8B8C03ADA2D0}"/>
              </a:ext>
            </a:extLst>
          </p:cNvPr>
          <p:cNvSpPr>
            <a:spLocks noGrp="1"/>
          </p:cNvSpPr>
          <p:nvPr/>
        </p:nvSpPr>
        <p:spPr>
          <a:xfrm>
            <a:off x="1219200" y="3276600"/>
            <a:ext cx="10210800" cy="2819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Dianne Burke</a:t>
            </a:r>
            <a:br>
              <a:rPr lang="en-US" sz="4000" dirty="0"/>
            </a:br>
            <a:br>
              <a:rPr lang="en-US" sz="4000" dirty="0"/>
            </a:br>
            <a:r>
              <a:rPr lang="en-US" sz="4000" dirty="0"/>
              <a:t>CyberMontana/University of Montana</a:t>
            </a:r>
            <a:br>
              <a:rPr lang="en-US" sz="4000" dirty="0"/>
            </a:br>
            <a:br>
              <a:rPr lang="en-US" sz="4000" dirty="0"/>
            </a:br>
            <a:r>
              <a:rPr lang="en-US" sz="4000" dirty="0"/>
              <a:t>dianne.burke@mso.umt.edu</a:t>
            </a:r>
            <a:endParaRPr sz="4000" dirty="0"/>
          </a:p>
        </p:txBody>
      </p:sp>
    </p:spTree>
    <p:extLst>
      <p:ext uri="{BB962C8B-B14F-4D97-AF65-F5344CB8AC3E}">
        <p14:creationId xmlns:p14="http://schemas.microsoft.com/office/powerpoint/2010/main" val="2746567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371600" y="457200"/>
            <a:ext cx="9144000" cy="609600"/>
          </a:xfrm>
        </p:spPr>
        <p:txBody>
          <a:bodyPr>
            <a:noAutofit/>
          </a:bodyPr>
          <a:lstStyle/>
          <a:p>
            <a:r>
              <a:rPr lang="en-US" sz="4000" dirty="0"/>
              <a:t>Today’s Agenda</a:t>
            </a:r>
            <a:endParaRPr sz="4000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981200" y="2209800"/>
            <a:ext cx="9144000" cy="2667000"/>
          </a:xfrm>
        </p:spPr>
        <p:txBody>
          <a:bodyPr/>
          <a:lstStyle/>
          <a:p>
            <a:r>
              <a:rPr lang="en-US" sz="3200" dirty="0"/>
              <a:t>Become more cyber aware!</a:t>
            </a:r>
            <a:endParaRPr sz="3200" dirty="0"/>
          </a:p>
          <a:p>
            <a:pPr lvl="1"/>
            <a:r>
              <a:rPr lang="en-US" sz="2400" dirty="0"/>
              <a:t>Protect your privacy</a:t>
            </a:r>
          </a:p>
          <a:p>
            <a:pPr lvl="1"/>
            <a:r>
              <a:rPr lang="en-US" sz="2400" dirty="0"/>
              <a:t>Beware of social engineering</a:t>
            </a:r>
          </a:p>
          <a:p>
            <a:pPr lvl="1"/>
            <a:r>
              <a:rPr lang="en-US" sz="2400" dirty="0"/>
              <a:t>Yes, you must manage your passwords</a:t>
            </a:r>
          </a:p>
          <a:p>
            <a:pPr lvl="1"/>
            <a:r>
              <a:rPr lang="en-US" sz="2400" dirty="0"/>
              <a:t>Pay attention to Wi-Fi networks</a:t>
            </a:r>
          </a:p>
          <a:p>
            <a:pPr lvl="1"/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B722663-392A-4471-9349-05D8E08D4C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2779" y="0"/>
            <a:ext cx="1719221" cy="1158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8263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533400" y="423851"/>
            <a:ext cx="9144000" cy="609600"/>
          </a:xfrm>
        </p:spPr>
        <p:txBody>
          <a:bodyPr>
            <a:noAutofit/>
          </a:bodyPr>
          <a:lstStyle/>
          <a:p>
            <a:r>
              <a:rPr lang="en-US" sz="4000" dirty="0"/>
              <a:t>Protect Your Privacy</a:t>
            </a:r>
            <a:endParaRPr sz="4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B722663-392A-4471-9349-05D8E08D4C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2779" y="0"/>
            <a:ext cx="1719221" cy="11583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FC8B966-35F0-49E5-B3D9-AE29D224256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637" t="-4532" r="20208" b="4249"/>
          <a:stretch/>
        </p:blipFill>
        <p:spPr>
          <a:xfrm>
            <a:off x="3080288" y="4373250"/>
            <a:ext cx="2025112" cy="2133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DB2D20E-26FA-4F77-815C-A3CEEBA8642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8417" t="10494" r="26513" b="10494"/>
          <a:stretch/>
        </p:blipFill>
        <p:spPr>
          <a:xfrm>
            <a:off x="4388469" y="2441240"/>
            <a:ext cx="1801852" cy="169586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12B2D3A-246F-49B4-BE33-DC429913F5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4200" y="286964"/>
            <a:ext cx="2143125" cy="21431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7F1C75E-36A9-457E-91C6-49A16CAC49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10600" y="4881392"/>
            <a:ext cx="2857500" cy="1600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CFF826F-51B6-418D-B251-4399081A6BC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0666" r="20666"/>
          <a:stretch/>
        </p:blipFill>
        <p:spPr>
          <a:xfrm>
            <a:off x="533400" y="4269755"/>
            <a:ext cx="1676400" cy="16002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06BE133-0C1F-4BC3-BF29-15ECD4FD1A1D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5507" t="18000" r="3778" b="17556"/>
          <a:stretch/>
        </p:blipFill>
        <p:spPr>
          <a:xfrm>
            <a:off x="8305800" y="2986603"/>
            <a:ext cx="1944150" cy="138112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5672C75-C37F-452E-A850-04920E91511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42305" y="1566244"/>
            <a:ext cx="2143125" cy="214312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89CC900-11AD-41E0-B31C-7E5A4ECD6C6D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9284" t="10101" r="8128" b="10769"/>
          <a:stretch/>
        </p:blipFill>
        <p:spPr>
          <a:xfrm>
            <a:off x="6049226" y="4433488"/>
            <a:ext cx="1769948" cy="1695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0937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Title"/>
          <p:cNvSpPr>
            <a:spLocks noGrp="1"/>
          </p:cNvSpPr>
          <p:nvPr>
            <p:ph type="title"/>
          </p:nvPr>
        </p:nvSpPr>
        <p:spPr>
          <a:xfrm>
            <a:off x="1371600" y="457200"/>
            <a:ext cx="9144000" cy="609600"/>
          </a:xfrm>
        </p:spPr>
        <p:txBody>
          <a:bodyPr>
            <a:noAutofit/>
          </a:bodyPr>
          <a:lstStyle/>
          <a:p>
            <a:r>
              <a:rPr lang="en-US" sz="4000" dirty="0"/>
              <a:t>Beware of Social Engineering</a:t>
            </a:r>
            <a:endParaRPr sz="4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B722663-392A-4471-9349-05D8E08D4C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2779" y="0"/>
            <a:ext cx="1719221" cy="1158340"/>
          </a:xfrm>
          <a:prstGeom prst="rect">
            <a:avLst/>
          </a:prstGeom>
        </p:spPr>
      </p:pic>
      <p:pic>
        <p:nvPicPr>
          <p:cNvPr id="2" name="Vishing">
            <a:extLst>
              <a:ext uri="{FF2B5EF4-FFF2-40B4-BE49-F238E27FC236}">
                <a16:creationId xmlns:a16="http://schemas.microsoft.com/office/drawing/2014/main" id="{D8565CED-1162-47FD-AD02-657E13FE46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3208586"/>
            <a:ext cx="2819400" cy="2819400"/>
          </a:xfrm>
          <a:prstGeom prst="rect">
            <a:avLst/>
          </a:prstGeom>
        </p:spPr>
      </p:pic>
      <p:pic>
        <p:nvPicPr>
          <p:cNvPr id="4" name="Phishing">
            <a:extLst>
              <a:ext uri="{FF2B5EF4-FFF2-40B4-BE49-F238E27FC236}">
                <a16:creationId xmlns:a16="http://schemas.microsoft.com/office/drawing/2014/main" id="{1F40D6F5-E140-490E-A2B7-C32FBCD4AE4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333" r="12667"/>
          <a:stretch/>
        </p:blipFill>
        <p:spPr>
          <a:xfrm>
            <a:off x="4953000" y="2438400"/>
            <a:ext cx="3429000" cy="2667000"/>
          </a:xfrm>
          <a:prstGeom prst="rect">
            <a:avLst/>
          </a:prstGeom>
        </p:spPr>
      </p:pic>
      <p:pic>
        <p:nvPicPr>
          <p:cNvPr id="5" name="SMishing">
            <a:extLst>
              <a:ext uri="{FF2B5EF4-FFF2-40B4-BE49-F238E27FC236}">
                <a16:creationId xmlns:a16="http://schemas.microsoft.com/office/drawing/2014/main" id="{6B5A8166-4AE8-4A32-9BA7-35A293A8A7D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8995" t="3893" r="36494" b="6570"/>
          <a:stretch/>
        </p:blipFill>
        <p:spPr>
          <a:xfrm>
            <a:off x="9274990" y="2098961"/>
            <a:ext cx="2057400" cy="4301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391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Title"/>
          <p:cNvSpPr>
            <a:spLocks noGrp="1"/>
          </p:cNvSpPr>
          <p:nvPr>
            <p:ph type="title"/>
          </p:nvPr>
        </p:nvSpPr>
        <p:spPr>
          <a:xfrm>
            <a:off x="1371600" y="457200"/>
            <a:ext cx="9144000" cy="609600"/>
          </a:xfrm>
        </p:spPr>
        <p:txBody>
          <a:bodyPr>
            <a:noAutofit/>
          </a:bodyPr>
          <a:lstStyle/>
          <a:p>
            <a:r>
              <a:rPr lang="en-US" sz="4000" dirty="0"/>
              <a:t>Phishing Basics</a:t>
            </a:r>
            <a:endParaRPr sz="4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B722663-392A-4471-9349-05D8E08D4C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2779" y="0"/>
            <a:ext cx="1719221" cy="1158340"/>
          </a:xfrm>
          <a:prstGeom prst="rect">
            <a:avLst/>
          </a:prstGeom>
        </p:spPr>
      </p:pic>
      <p:sp>
        <p:nvSpPr>
          <p:cNvPr id="11" name="The Rules">
            <a:extLst>
              <a:ext uri="{FF2B5EF4-FFF2-40B4-BE49-F238E27FC236}">
                <a16:creationId xmlns:a16="http://schemas.microsoft.com/office/drawing/2014/main" id="{D67AC0D8-D9F2-43A0-BE25-8DE5DAE48486}"/>
              </a:ext>
            </a:extLst>
          </p:cNvPr>
          <p:cNvSpPr txBox="1">
            <a:spLocks/>
          </p:cNvSpPr>
          <p:nvPr/>
        </p:nvSpPr>
        <p:spPr>
          <a:xfrm>
            <a:off x="400704" y="1752600"/>
            <a:ext cx="11791296" cy="435948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42950" indent="-742950">
              <a:buAutoNum type="arabicPeriod"/>
            </a:pPr>
            <a:r>
              <a:rPr lang="en-US" sz="3200" dirty="0"/>
              <a:t>Email is NOT secure.</a:t>
            </a:r>
          </a:p>
          <a:p>
            <a:pPr marL="742950" indent="-742950">
              <a:buAutoNum type="arabicPeriod"/>
            </a:pPr>
            <a:endParaRPr lang="en-US" sz="3200" dirty="0"/>
          </a:p>
          <a:p>
            <a:pPr marL="742950" indent="-742950">
              <a:buAutoNum type="arabicPeriod"/>
            </a:pPr>
            <a:r>
              <a:rPr lang="en-US" sz="3200" dirty="0"/>
              <a:t>See Rule #1.</a:t>
            </a:r>
          </a:p>
          <a:p>
            <a:pPr marL="742950" indent="-742950">
              <a:buAutoNum type="arabicPeriod"/>
            </a:pPr>
            <a:endParaRPr lang="en-US" sz="3200" dirty="0"/>
          </a:p>
          <a:p>
            <a:pPr marL="742950" indent="-742950">
              <a:buAutoNum type="arabicPeriod"/>
            </a:pPr>
            <a:r>
              <a:rPr lang="en-US" sz="3200" dirty="0"/>
              <a:t>Are you asked to engage(take action)? </a:t>
            </a:r>
            <a:r>
              <a:rPr lang="en-US" sz="3200" dirty="0">
                <a:highlight>
                  <a:srgbClr val="FF0000"/>
                </a:highlight>
              </a:rPr>
              <a:t>VERIFY</a:t>
            </a:r>
          </a:p>
          <a:p>
            <a:pPr marL="742950" indent="-742950">
              <a:buAutoNum type="arabicPeriod"/>
            </a:pPr>
            <a:endParaRPr lang="en-US" sz="3200" dirty="0">
              <a:highlight>
                <a:srgbClr val="FF0000"/>
              </a:highlight>
            </a:endParaRPr>
          </a:p>
          <a:p>
            <a:pPr marL="742950" indent="-742950">
              <a:buAutoNum type="arabicPeriod"/>
            </a:pPr>
            <a:r>
              <a:rPr lang="en-US" sz="3200" dirty="0"/>
              <a:t>Is money involved? </a:t>
            </a:r>
            <a:r>
              <a:rPr lang="en-US" sz="3200" dirty="0">
                <a:highlight>
                  <a:srgbClr val="FF0000"/>
                </a:highlight>
              </a:rPr>
              <a:t>VERIFY</a:t>
            </a:r>
          </a:p>
          <a:p>
            <a:pPr marL="742950" indent="-742950">
              <a:buAutoNum type="arabicPeriod"/>
            </a:pPr>
            <a:endParaRPr lang="en-US" sz="3200" dirty="0">
              <a:highlight>
                <a:srgbClr val="FF0000"/>
              </a:highlight>
            </a:endParaRPr>
          </a:p>
          <a:p>
            <a:pPr marL="742950" indent="-742950">
              <a:buAutoNum type="arabicPeriod"/>
            </a:pPr>
            <a:r>
              <a:rPr lang="en-US" sz="3200" dirty="0"/>
              <a:t>Are there hyperlinks? </a:t>
            </a:r>
            <a:r>
              <a:rPr lang="en-US" sz="3200" dirty="0">
                <a:highlight>
                  <a:srgbClr val="FF0000"/>
                </a:highlight>
              </a:rPr>
              <a:t>VERIFY</a:t>
            </a:r>
            <a:r>
              <a:rPr lang="en-US" sz="3200" dirty="0"/>
              <a:t> What does hovering tell you?</a:t>
            </a:r>
          </a:p>
        </p:txBody>
      </p:sp>
    </p:spTree>
    <p:extLst>
      <p:ext uri="{BB962C8B-B14F-4D97-AF65-F5344CB8AC3E}">
        <p14:creationId xmlns:p14="http://schemas.microsoft.com/office/powerpoint/2010/main" val="1162138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Title"/>
          <p:cNvSpPr>
            <a:spLocks noGrp="1"/>
          </p:cNvSpPr>
          <p:nvPr>
            <p:ph type="title"/>
          </p:nvPr>
        </p:nvSpPr>
        <p:spPr>
          <a:xfrm>
            <a:off x="1371600" y="457200"/>
            <a:ext cx="9144000" cy="609600"/>
          </a:xfrm>
        </p:spPr>
        <p:txBody>
          <a:bodyPr>
            <a:noAutofit/>
          </a:bodyPr>
          <a:lstStyle/>
          <a:p>
            <a:r>
              <a:rPr lang="en-US" sz="4000" dirty="0"/>
              <a:t>Hovering – Red Flag Test</a:t>
            </a:r>
            <a:endParaRPr sz="4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B722663-392A-4471-9349-05D8E08D4C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2779" y="0"/>
            <a:ext cx="1719221" cy="11583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EF26BF3-CAB5-4C34-ADFA-E3403490D7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33600"/>
            <a:ext cx="12192000" cy="3325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6852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Title"/>
          <p:cNvSpPr>
            <a:spLocks noGrp="1"/>
          </p:cNvSpPr>
          <p:nvPr>
            <p:ph type="title"/>
          </p:nvPr>
        </p:nvSpPr>
        <p:spPr>
          <a:xfrm>
            <a:off x="457200" y="457200"/>
            <a:ext cx="9525000" cy="609600"/>
          </a:xfrm>
        </p:spPr>
        <p:txBody>
          <a:bodyPr>
            <a:noAutofit/>
          </a:bodyPr>
          <a:lstStyle/>
          <a:p>
            <a:r>
              <a:rPr lang="en-US" sz="4000" dirty="0"/>
              <a:t>Practice Spotting Phishing Emails</a:t>
            </a:r>
            <a:endParaRPr sz="4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B722663-392A-4471-9349-05D8E08D4C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2779" y="0"/>
            <a:ext cx="1719221" cy="115834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2FC80F2-7B99-4D9F-A8AD-6E9A957A31D0}"/>
              </a:ext>
            </a:extLst>
          </p:cNvPr>
          <p:cNvSpPr txBox="1"/>
          <p:nvPr/>
        </p:nvSpPr>
        <p:spPr>
          <a:xfrm>
            <a:off x="1447800" y="2819400"/>
            <a:ext cx="99822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dirty="0">
                <a:hlinkClick r:id="rId3"/>
              </a:rPr>
              <a:t>https://phishingquiz.withgoogle.com/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3457527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371600" y="457200"/>
            <a:ext cx="9144000" cy="609600"/>
          </a:xfrm>
        </p:spPr>
        <p:txBody>
          <a:bodyPr>
            <a:noAutofit/>
          </a:bodyPr>
          <a:lstStyle/>
          <a:p>
            <a:r>
              <a:rPr lang="en-US" sz="4000" dirty="0"/>
              <a:t>Manage Those Passwords I</a:t>
            </a:r>
            <a:endParaRPr sz="4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B722663-392A-4471-9349-05D8E08D4C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2779" y="0"/>
            <a:ext cx="1719221" cy="115834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0046EE2-5EC8-4196-85FE-0EDB6BD61B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2010" y="1353621"/>
            <a:ext cx="9083970" cy="5199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5985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371600" y="457200"/>
            <a:ext cx="9144000" cy="609600"/>
          </a:xfrm>
        </p:spPr>
        <p:txBody>
          <a:bodyPr>
            <a:noAutofit/>
          </a:bodyPr>
          <a:lstStyle/>
          <a:p>
            <a:r>
              <a:rPr lang="en-US" sz="4000" dirty="0"/>
              <a:t>Manage Those Passwords II</a:t>
            </a:r>
            <a:endParaRPr sz="4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B722663-392A-4471-9349-05D8E08D4C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2779" y="0"/>
            <a:ext cx="1719221" cy="1158340"/>
          </a:xfrm>
          <a:prstGeom prst="rect">
            <a:avLst/>
          </a:prstGeom>
        </p:spPr>
      </p:pic>
      <p:sp>
        <p:nvSpPr>
          <p:cNvPr id="6" name="TextBox 3">
            <a:extLst>
              <a:ext uri="{FF2B5EF4-FFF2-40B4-BE49-F238E27FC236}">
                <a16:creationId xmlns:a16="http://schemas.microsoft.com/office/drawing/2014/main" id="{24E1963A-E61A-4F5D-852E-14D03EF03411}"/>
              </a:ext>
            </a:extLst>
          </p:cNvPr>
          <p:cNvSpPr txBox="1"/>
          <p:nvPr/>
        </p:nvSpPr>
        <p:spPr>
          <a:xfrm>
            <a:off x="1905000" y="23622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>
                <a:latin typeface="+mj-lt"/>
                <a:hlinkClick r:id="rId3"/>
              </a:rPr>
              <a:t>www.haveibeenpwned.com</a:t>
            </a:r>
            <a:endParaRPr lang="en-US" sz="4800" dirty="0">
              <a:latin typeface="+mj-lt"/>
            </a:endParaRPr>
          </a:p>
        </p:txBody>
      </p:sp>
      <p:sp>
        <p:nvSpPr>
          <p:cNvPr id="7" name="Title 12">
            <a:extLst>
              <a:ext uri="{FF2B5EF4-FFF2-40B4-BE49-F238E27FC236}">
                <a16:creationId xmlns:a16="http://schemas.microsoft.com/office/drawing/2014/main" id="{6382B644-4847-429A-AD73-D3BE8E4504B6}"/>
              </a:ext>
            </a:extLst>
          </p:cNvPr>
          <p:cNvSpPr txBox="1">
            <a:spLocks/>
          </p:cNvSpPr>
          <p:nvPr/>
        </p:nvSpPr>
        <p:spPr>
          <a:xfrm>
            <a:off x="1524000" y="3962400"/>
            <a:ext cx="9144000" cy="1676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Check Email Addresses</a:t>
            </a:r>
          </a:p>
          <a:p>
            <a:r>
              <a:rPr lang="en-US" sz="4000" dirty="0"/>
              <a:t>Check Passwords</a:t>
            </a:r>
          </a:p>
          <a:p>
            <a:r>
              <a:rPr lang="en-US" sz="4000" dirty="0"/>
              <a:t>Sign up for notifications</a:t>
            </a:r>
          </a:p>
        </p:txBody>
      </p:sp>
    </p:spTree>
    <p:extLst>
      <p:ext uri="{BB962C8B-B14F-4D97-AF65-F5344CB8AC3E}">
        <p14:creationId xmlns:p14="http://schemas.microsoft.com/office/powerpoint/2010/main" val="256656658"/>
      </p:ext>
    </p:extLst>
  </p:cSld>
  <p:clrMapOvr>
    <a:masterClrMapping/>
  </p:clrMapOvr>
</p:sld>
</file>

<file path=ppt/theme/theme1.xml><?xml version="1.0" encoding="utf-8"?>
<a:theme xmlns:a="http://schemas.openxmlformats.org/drawingml/2006/main" name="Tech Computer 16x9">
  <a:themeElements>
    <a:clrScheme name="TechComputer">
      <a:dk1>
        <a:srgbClr val="000000"/>
      </a:dk1>
      <a:lt1>
        <a:sysClr val="window" lastClr="FFFFFF"/>
      </a:lt1>
      <a:dk2>
        <a:srgbClr val="4D4D4D"/>
      </a:dk2>
      <a:lt2>
        <a:srgbClr val="DDDDDD"/>
      </a:lt2>
      <a:accent1>
        <a:srgbClr val="92D050"/>
      </a:accent1>
      <a:accent2>
        <a:srgbClr val="F7C331"/>
      </a:accent2>
      <a:accent3>
        <a:srgbClr val="47B8C7"/>
      </a:accent3>
      <a:accent4>
        <a:srgbClr val="B074BA"/>
      </a:accent4>
      <a:accent5>
        <a:srgbClr val="F34D47"/>
      </a:accent5>
      <a:accent6>
        <a:srgbClr val="FA8F30"/>
      </a:accent6>
      <a:hlink>
        <a:srgbClr val="47B8C7"/>
      </a:hlink>
      <a:folHlink>
        <a:srgbClr val="969696"/>
      </a:folHlink>
    </a:clrScheme>
    <a:fontScheme name="Consolas-Candara">
      <a:majorFont>
        <a:latin typeface="Consolas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901026.potx" id="{FD85E87A-7813-4F67-9E59-69B5487A1910}" vid="{BDF94C36-3ACF-4CF1-939F-F4211E6D666F}"/>
    </a:ext>
  </a:extLst>
</a:theme>
</file>

<file path=ppt/theme/theme2.xml><?xml version="1.0" encoding="utf-8"?>
<a:theme xmlns:a="http://schemas.openxmlformats.org/drawingml/2006/main" name="Office Theme">
  <a:themeElements>
    <a:clrScheme name="TechComputer">
      <a:dk1>
        <a:srgbClr val="000000"/>
      </a:dk1>
      <a:lt1>
        <a:sysClr val="window" lastClr="FFFFFF"/>
      </a:lt1>
      <a:dk2>
        <a:srgbClr val="4D4D4D"/>
      </a:dk2>
      <a:lt2>
        <a:srgbClr val="DDDDDD"/>
      </a:lt2>
      <a:accent1>
        <a:srgbClr val="92D050"/>
      </a:accent1>
      <a:accent2>
        <a:srgbClr val="F7C331"/>
      </a:accent2>
      <a:accent3>
        <a:srgbClr val="47B8C7"/>
      </a:accent3>
      <a:accent4>
        <a:srgbClr val="B074BA"/>
      </a:accent4>
      <a:accent5>
        <a:srgbClr val="F34D47"/>
      </a:accent5>
      <a:accent6>
        <a:srgbClr val="FA8F30"/>
      </a:accent6>
      <a:hlink>
        <a:srgbClr val="47B8C7"/>
      </a:hlink>
      <a:folHlink>
        <a:srgbClr val="969696"/>
      </a:folHlink>
    </a:clrScheme>
    <a:fontScheme name="Consolas-Candara">
      <a:majorFont>
        <a:latin typeface="Consolas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TechComputer">
      <a:dk1>
        <a:srgbClr val="000000"/>
      </a:dk1>
      <a:lt1>
        <a:sysClr val="window" lastClr="FFFFFF"/>
      </a:lt1>
      <a:dk2>
        <a:srgbClr val="4D4D4D"/>
      </a:dk2>
      <a:lt2>
        <a:srgbClr val="DDDDDD"/>
      </a:lt2>
      <a:accent1>
        <a:srgbClr val="92D050"/>
      </a:accent1>
      <a:accent2>
        <a:srgbClr val="F7C331"/>
      </a:accent2>
      <a:accent3>
        <a:srgbClr val="47B8C7"/>
      </a:accent3>
      <a:accent4>
        <a:srgbClr val="B074BA"/>
      </a:accent4>
      <a:accent5>
        <a:srgbClr val="F34D47"/>
      </a:accent5>
      <a:accent6>
        <a:srgbClr val="FA8F30"/>
      </a:accent6>
      <a:hlink>
        <a:srgbClr val="47B8C7"/>
      </a:hlink>
      <a:folHlink>
        <a:srgbClr val="969696"/>
      </a:folHlink>
    </a:clrScheme>
    <a:fontScheme name="Consolas-Candara">
      <a:majorFont>
        <a:latin typeface="Consolas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Business technology circuit board design presentation (widescreen)</Template>
  <TotalTime>250</TotalTime>
  <Words>213</Words>
  <Application>Microsoft Office PowerPoint</Application>
  <PresentationFormat>Widescreen</PresentationFormat>
  <Paragraphs>47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Candara</vt:lpstr>
      <vt:lpstr>Consolas</vt:lpstr>
      <vt:lpstr>Tech Computer 16x9</vt:lpstr>
      <vt:lpstr>Cybersecurity 101  MASBO Technology Workshop   Autumn 2021</vt:lpstr>
      <vt:lpstr>Today’s Agenda</vt:lpstr>
      <vt:lpstr>Protect Your Privacy</vt:lpstr>
      <vt:lpstr>Beware of Social Engineering</vt:lpstr>
      <vt:lpstr>Phishing Basics</vt:lpstr>
      <vt:lpstr>Hovering – Red Flag Test</vt:lpstr>
      <vt:lpstr>Practice Spotting Phishing Emails</vt:lpstr>
      <vt:lpstr>Manage Those Passwords I</vt:lpstr>
      <vt:lpstr>Manage Those Passwords II</vt:lpstr>
      <vt:lpstr>Manage Those Passwords III</vt:lpstr>
      <vt:lpstr>Wi-Fi Networks</vt:lpstr>
      <vt:lpstr>Intended Takeaways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Cybersecurity 101  MASBO Technology Workshop   Autumn 2021</dc:title>
  <dc:creator>Dianne Burke</dc:creator>
  <cp:lastModifiedBy>Dianne Burke</cp:lastModifiedBy>
  <cp:revision>11</cp:revision>
  <dcterms:created xsi:type="dcterms:W3CDTF">2021-11-08T02:14:23Z</dcterms:created>
  <dcterms:modified xsi:type="dcterms:W3CDTF">2021-11-15T23:03:02Z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