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6"/>
  </p:notesMasterIdLst>
  <p:handoutMasterIdLst>
    <p:handoutMasterId r:id="rId177"/>
  </p:handoutMasterIdLst>
  <p:sldIdLst>
    <p:sldId id="256" r:id="rId5"/>
    <p:sldId id="299" r:id="rId6"/>
    <p:sldId id="257" r:id="rId7"/>
    <p:sldId id="267" r:id="rId8"/>
    <p:sldId id="268" r:id="rId9"/>
    <p:sldId id="274" r:id="rId10"/>
    <p:sldId id="273" r:id="rId11"/>
    <p:sldId id="279" r:id="rId12"/>
    <p:sldId id="280" r:id="rId13"/>
    <p:sldId id="282" r:id="rId14"/>
    <p:sldId id="283" r:id="rId15"/>
    <p:sldId id="284" r:id="rId16"/>
    <p:sldId id="276" r:id="rId17"/>
    <p:sldId id="285" r:id="rId18"/>
    <p:sldId id="286" r:id="rId19"/>
    <p:sldId id="287" r:id="rId20"/>
    <p:sldId id="288" r:id="rId21"/>
    <p:sldId id="290" r:id="rId22"/>
    <p:sldId id="291" r:id="rId23"/>
    <p:sldId id="292" r:id="rId24"/>
    <p:sldId id="297" r:id="rId25"/>
    <p:sldId id="293" r:id="rId26"/>
    <p:sldId id="294" r:id="rId27"/>
    <p:sldId id="295" r:id="rId28"/>
    <p:sldId id="296" r:id="rId29"/>
    <p:sldId id="269" r:id="rId30"/>
    <p:sldId id="270" r:id="rId31"/>
    <p:sldId id="277" r:id="rId32"/>
    <p:sldId id="278" r:id="rId33"/>
    <p:sldId id="300" r:id="rId34"/>
    <p:sldId id="301" r:id="rId35"/>
    <p:sldId id="302" r:id="rId36"/>
    <p:sldId id="303" r:id="rId37"/>
    <p:sldId id="306" r:id="rId38"/>
    <p:sldId id="304" r:id="rId39"/>
    <p:sldId id="307" r:id="rId40"/>
    <p:sldId id="446" r:id="rId41"/>
    <p:sldId id="447" r:id="rId42"/>
    <p:sldId id="305" r:id="rId43"/>
    <p:sldId id="308" r:id="rId44"/>
    <p:sldId id="319" r:id="rId45"/>
    <p:sldId id="431" r:id="rId46"/>
    <p:sldId id="432" r:id="rId47"/>
    <p:sldId id="348" r:id="rId48"/>
    <p:sldId id="309" r:id="rId49"/>
    <p:sldId id="310" r:id="rId50"/>
    <p:sldId id="312" r:id="rId51"/>
    <p:sldId id="313" r:id="rId52"/>
    <p:sldId id="314" r:id="rId53"/>
    <p:sldId id="311" r:id="rId54"/>
    <p:sldId id="320" r:id="rId55"/>
    <p:sldId id="442" r:id="rId56"/>
    <p:sldId id="324" r:id="rId57"/>
    <p:sldId id="321" r:id="rId58"/>
    <p:sldId id="443" r:id="rId59"/>
    <p:sldId id="322" r:id="rId60"/>
    <p:sldId id="323" r:id="rId61"/>
    <p:sldId id="326" r:id="rId62"/>
    <p:sldId id="325" r:id="rId63"/>
    <p:sldId id="327" r:id="rId64"/>
    <p:sldId id="328" r:id="rId65"/>
    <p:sldId id="332" r:id="rId66"/>
    <p:sldId id="333" r:id="rId67"/>
    <p:sldId id="334" r:id="rId68"/>
    <p:sldId id="315" r:id="rId69"/>
    <p:sldId id="316" r:id="rId70"/>
    <p:sldId id="317" r:id="rId71"/>
    <p:sldId id="329" r:id="rId72"/>
    <p:sldId id="330" r:id="rId73"/>
    <p:sldId id="331" r:id="rId74"/>
    <p:sldId id="335" r:id="rId75"/>
    <p:sldId id="336" r:id="rId76"/>
    <p:sldId id="337" r:id="rId77"/>
    <p:sldId id="338" r:id="rId78"/>
    <p:sldId id="339" r:id="rId79"/>
    <p:sldId id="346" r:id="rId80"/>
    <p:sldId id="347" r:id="rId81"/>
    <p:sldId id="349" r:id="rId82"/>
    <p:sldId id="340" r:id="rId83"/>
    <p:sldId id="350" r:id="rId84"/>
    <p:sldId id="356" r:id="rId85"/>
    <p:sldId id="385" r:id="rId86"/>
    <p:sldId id="386" r:id="rId87"/>
    <p:sldId id="341" r:id="rId88"/>
    <p:sldId id="342" r:id="rId89"/>
    <p:sldId id="351" r:id="rId90"/>
    <p:sldId id="352" r:id="rId91"/>
    <p:sldId id="343" r:id="rId92"/>
    <p:sldId id="448" r:id="rId93"/>
    <p:sldId id="353" r:id="rId94"/>
    <p:sldId id="354" r:id="rId95"/>
    <p:sldId id="355" r:id="rId96"/>
    <p:sldId id="318" r:id="rId97"/>
    <p:sldId id="357" r:id="rId98"/>
    <p:sldId id="358" r:id="rId99"/>
    <p:sldId id="362" r:id="rId100"/>
    <p:sldId id="359" r:id="rId101"/>
    <p:sldId id="364" r:id="rId102"/>
    <p:sldId id="363" r:id="rId103"/>
    <p:sldId id="365" r:id="rId104"/>
    <p:sldId id="366" r:id="rId105"/>
    <p:sldId id="434" r:id="rId106"/>
    <p:sldId id="361" r:id="rId107"/>
    <p:sldId id="367" r:id="rId108"/>
    <p:sldId id="368" r:id="rId109"/>
    <p:sldId id="369" r:id="rId110"/>
    <p:sldId id="370" r:id="rId111"/>
    <p:sldId id="371" r:id="rId112"/>
    <p:sldId id="372" r:id="rId113"/>
    <p:sldId id="373" r:id="rId114"/>
    <p:sldId id="374" r:id="rId115"/>
    <p:sldId id="375" r:id="rId116"/>
    <p:sldId id="380" r:id="rId117"/>
    <p:sldId id="376" r:id="rId118"/>
    <p:sldId id="377" r:id="rId119"/>
    <p:sldId id="382" r:id="rId120"/>
    <p:sldId id="383" r:id="rId121"/>
    <p:sldId id="378" r:id="rId122"/>
    <p:sldId id="379" r:id="rId123"/>
    <p:sldId id="384" r:id="rId124"/>
    <p:sldId id="387" r:id="rId125"/>
    <p:sldId id="388" r:id="rId126"/>
    <p:sldId id="389" r:id="rId127"/>
    <p:sldId id="433" r:id="rId128"/>
    <p:sldId id="390" r:id="rId129"/>
    <p:sldId id="391" r:id="rId130"/>
    <p:sldId id="392" r:id="rId131"/>
    <p:sldId id="393" r:id="rId132"/>
    <p:sldId id="444" r:id="rId133"/>
    <p:sldId id="394" r:id="rId134"/>
    <p:sldId id="395" r:id="rId135"/>
    <p:sldId id="445" r:id="rId136"/>
    <p:sldId id="396" r:id="rId137"/>
    <p:sldId id="397" r:id="rId138"/>
    <p:sldId id="398" r:id="rId139"/>
    <p:sldId id="271" r:id="rId140"/>
    <p:sldId id="416" r:id="rId141"/>
    <p:sldId id="417" r:id="rId142"/>
    <p:sldId id="418" r:id="rId143"/>
    <p:sldId id="419" r:id="rId144"/>
    <p:sldId id="426" r:id="rId145"/>
    <p:sldId id="428" r:id="rId146"/>
    <p:sldId id="429" r:id="rId147"/>
    <p:sldId id="420" r:id="rId148"/>
    <p:sldId id="422" r:id="rId149"/>
    <p:sldId id="423" r:id="rId150"/>
    <p:sldId id="424" r:id="rId151"/>
    <p:sldId id="425" r:id="rId152"/>
    <p:sldId id="406" r:id="rId153"/>
    <p:sldId id="407" r:id="rId154"/>
    <p:sldId id="409" r:id="rId155"/>
    <p:sldId id="408" r:id="rId156"/>
    <p:sldId id="437" r:id="rId157"/>
    <p:sldId id="438" r:id="rId158"/>
    <p:sldId id="439" r:id="rId159"/>
    <p:sldId id="440" r:id="rId160"/>
    <p:sldId id="411" r:id="rId161"/>
    <p:sldId id="412" r:id="rId162"/>
    <p:sldId id="413" r:id="rId163"/>
    <p:sldId id="414" r:id="rId164"/>
    <p:sldId id="415" r:id="rId165"/>
    <p:sldId id="441" r:id="rId166"/>
    <p:sldId id="405" r:id="rId167"/>
    <p:sldId id="435" r:id="rId168"/>
    <p:sldId id="436" r:id="rId169"/>
    <p:sldId id="399" r:id="rId170"/>
    <p:sldId id="400" r:id="rId171"/>
    <p:sldId id="403" r:id="rId172"/>
    <p:sldId id="401" r:id="rId173"/>
    <p:sldId id="404" r:id="rId174"/>
    <p:sldId id="430" r:id="rId1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7" d="100"/>
          <a:sy n="67" d="100"/>
        </p:scale>
        <p:origin x="64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handoutMaster" Target="handoutMasters/handoutMaster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theme" Target="theme/theme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notesMaster" Target="notesMasters/notesMaster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11/18/2021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11/18/2021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E07856AC-A4CE-4E16-87D1-174A0F947879}" type="datetime1">
              <a:rPr lang="en-US" smtClean="0"/>
              <a:t>11/18/2021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0EA3A0A7-E76F-4F9B-9039-6C180624D341}" type="datetime1">
              <a:rPr lang="en-US" smtClean="0"/>
              <a:t>11/18/2021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6311B5-B97D-41FA-A348-63A1F635833E}" type="datetime1">
              <a:rPr lang="en-US" smtClean="0"/>
              <a:t>11/18/2021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9A656E6-94D8-4B34-9109-EB4FFF7E0B7A}" type="datetime1">
              <a:rPr lang="en-US" smtClean="0"/>
              <a:t>11/18/2021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D7A3102-CC3B-4C37-85CE-6B753B6D5DC0}" type="datetime1">
              <a:rPr lang="en-US" smtClean="0"/>
              <a:t>11/18/2021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B7E19B-9992-48CB-AAC0-B35CA9848A49}" type="datetime1">
              <a:rPr lang="en-US" smtClean="0"/>
              <a:t>11/18/2021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9A6AC19-A337-4435-9DF0-DB09B7158882}" type="datetime1">
              <a:rPr lang="en-US" smtClean="0"/>
              <a:t>11/18/2021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313F7C5-9EC6-4192-8AAF-AC147662065E}" type="datetime1">
              <a:rPr lang="en-US" smtClean="0"/>
              <a:t>11/18/2021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B556ADB-2E09-4C7E-93A3-54663767313A}" type="datetime1">
              <a:rPr lang="en-US" smtClean="0"/>
              <a:t>11/18/2021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97D1E-35DA-46C0-B393-A8E1550BDA14}" type="datetime1">
              <a:rPr lang="en-US" smtClean="0"/>
              <a:t>11/18/2021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9975293-A0C2-48FC-8AF1-02805D959D51}" type="datetime1">
              <a:rPr lang="en-US" smtClean="0"/>
              <a:t>11/18/2021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397399BB-329A-4615-9C47-FC1795479AB3}" type="datetime1">
              <a:rPr lang="en-US" smtClean="0"/>
              <a:t>11/18/2021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smt.gov/Portals/142/Elections/Documents/Officials/Absentee-Application-for-Electronic-Ballot-for-Individual-with-Disability.doc"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smt.gov/Portals/142/Elections/Documents/Officials/Mail-Ballot-Plan-Timetable-and-Instructions.docx"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s://sosmt.gov/Portals/142/Elections/Documents/Officials/Accessibility-Survey-Checklist-Appendix-I-II-III-and-IV.pdf?dt=152347895850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smt.gov/elections/official-forms/#provisional-voting-and-id-forms"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nthuotte@mt.gov"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eg.mt.gov/bills/mca/title_0130/chapter_0360/part_0020/section_0090/0130-0360-0020-0090.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arcgis.com/home/webmap/viewer.html?webmap=e7f4bb1ca51948f68192cffc35287a9b#!"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eg.mt.gov/bills/mca/title_0200/chapter_0200/part_0010/section_0060/0200-0200-0010-0060.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eg.mt.gov/bills/mca/title_0200/chapter_0030/part_0030/section_0220/0200-0030-0030-0220.html" TargetMode="External"/><Relationship Id="rId2" Type="http://schemas.openxmlformats.org/officeDocument/2006/relationships/hyperlink" Target="https://www.leg.mt.gov/bills/mca/title_0200/chapter_0090/part_0030/section_0530/0200-0090-0030-0530.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smt.gov/elections/judge-training/"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School Elections</a:t>
            </a:r>
          </a:p>
        </p:txBody>
      </p:sp>
      <p:sp>
        <p:nvSpPr>
          <p:cNvPr id="7" name="Subtitle 6"/>
          <p:cNvSpPr>
            <a:spLocks noGrp="1"/>
          </p:cNvSpPr>
          <p:nvPr>
            <p:ph type="subTitle" idx="1"/>
          </p:nvPr>
        </p:nvSpPr>
        <p:spPr/>
        <p:txBody>
          <a:bodyPr/>
          <a:lstStyle/>
          <a:p>
            <a:r>
              <a:rPr lang="en-US" dirty="0"/>
              <a:t>Nicole Thuotte – School Finance Specialist</a:t>
            </a:r>
          </a:p>
          <a:p>
            <a:r>
              <a:rPr lang="en-US" dirty="0"/>
              <a:t>Office of Public Instruction</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1104900" y="1600200"/>
            <a:ext cx="9982200" cy="3619500"/>
          </a:xfrm>
        </p:spPr>
        <p:txBody>
          <a:bodyPr>
            <a:normAutofit/>
          </a:bodyPr>
          <a:lstStyle/>
          <a:p>
            <a:pPr marL="0" indent="0">
              <a:buNone/>
            </a:pPr>
            <a:r>
              <a:rPr lang="en-US" sz="2400" dirty="0">
                <a:solidFill>
                  <a:srgbClr val="333333"/>
                </a:solidFill>
              </a:rPr>
              <a:t>School District Types:</a:t>
            </a:r>
          </a:p>
          <a:p>
            <a:pPr marL="0" indent="0">
              <a:buNone/>
            </a:pPr>
            <a:endParaRPr lang="en-US" sz="2400" dirty="0">
              <a:solidFill>
                <a:srgbClr val="333333"/>
              </a:solidFill>
            </a:endParaRPr>
          </a:p>
          <a:p>
            <a:pPr marL="0" indent="0">
              <a:buNone/>
            </a:pPr>
            <a:r>
              <a:rPr lang="en-US" sz="2400" dirty="0">
                <a:solidFill>
                  <a:srgbClr val="333333"/>
                </a:solidFill>
              </a:rPr>
              <a:t>EL:  Elementary </a:t>
            </a:r>
          </a:p>
          <a:p>
            <a:pPr marL="0" indent="0">
              <a:buNone/>
            </a:pPr>
            <a:r>
              <a:rPr lang="en-US" sz="2400" dirty="0">
                <a:solidFill>
                  <a:srgbClr val="333333"/>
                </a:solidFill>
              </a:rPr>
              <a:t>HS:  High School</a:t>
            </a:r>
          </a:p>
          <a:p>
            <a:pPr marL="0" indent="0">
              <a:buNone/>
            </a:pPr>
            <a:r>
              <a:rPr lang="en-US" sz="2400" dirty="0">
                <a:solidFill>
                  <a:srgbClr val="333333"/>
                </a:solidFill>
              </a:rPr>
              <a:t>K-12:  Elementary and High School</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17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Layout</a:t>
            </a:r>
          </a:p>
        </p:txBody>
      </p:sp>
      <p:sp>
        <p:nvSpPr>
          <p:cNvPr id="14" name="Content Placeholder 13"/>
          <p:cNvSpPr>
            <a:spLocks noGrp="1"/>
          </p:cNvSpPr>
          <p:nvPr>
            <p:ph idx="1"/>
          </p:nvPr>
        </p:nvSpPr>
        <p:spPr>
          <a:xfrm>
            <a:off x="1980440" y="1692479"/>
            <a:ext cx="8229601" cy="4572000"/>
          </a:xfrm>
        </p:spPr>
        <p:txBody>
          <a:bodyPr>
            <a:normAutofit lnSpcReduction="10000"/>
          </a:bodyPr>
          <a:lstStyle/>
          <a:p>
            <a:pPr marL="0" indent="0">
              <a:buNone/>
            </a:pPr>
            <a:r>
              <a:rPr lang="en-US" sz="2400" dirty="0"/>
              <a:t>Candidates</a:t>
            </a:r>
          </a:p>
          <a:p>
            <a:pPr>
              <a:buFont typeface="Wingdings" panose="05000000000000000000" pitchFamily="2" charset="2"/>
              <a:buChar char="Ø"/>
            </a:pPr>
            <a:r>
              <a:rPr lang="en-US" sz="2400" dirty="0"/>
              <a:t> List alphabetically by surname</a:t>
            </a:r>
          </a:p>
          <a:p>
            <a:pPr>
              <a:buFont typeface="Wingdings" panose="05000000000000000000" pitchFamily="2" charset="2"/>
              <a:buChar char="Ø"/>
            </a:pPr>
            <a:r>
              <a:rPr lang="en-US" sz="2400" dirty="0"/>
              <a:t> Name should be exactly as it appears on the candidate filing form</a:t>
            </a:r>
          </a:p>
          <a:p>
            <a:pPr>
              <a:buFont typeface="Wingdings" panose="05000000000000000000" pitchFamily="2" charset="2"/>
              <a:buChar char="Ø"/>
            </a:pPr>
            <a:r>
              <a:rPr lang="en-US" sz="2400" dirty="0"/>
              <a:t> Check box and write-in lines equal to the number of open positions</a:t>
            </a:r>
          </a:p>
          <a:p>
            <a:pPr>
              <a:buFont typeface="Wingdings" panose="05000000000000000000" pitchFamily="2" charset="2"/>
              <a:buChar char="Ø"/>
            </a:pPr>
            <a:r>
              <a:rPr lang="en-US" sz="2400" dirty="0"/>
              <a:t> If in 1</a:t>
            </a:r>
            <a:r>
              <a:rPr lang="en-US" sz="2400" baseline="30000" dirty="0"/>
              <a:t>st</a:t>
            </a:r>
            <a:r>
              <a:rPr lang="en-US" sz="2400" dirty="0"/>
              <a:t> class district in counties with a population of 15,000 or more, contact the COPP to ensure that all candidates have filed</a:t>
            </a:r>
          </a:p>
          <a:p>
            <a:pPr lvl="1">
              <a:buFont typeface="Wingdings" panose="05000000000000000000" pitchFamily="2" charset="2"/>
              <a:buChar char="ü"/>
            </a:pPr>
            <a:r>
              <a:rPr lang="en-US" sz="2000" dirty="0"/>
              <a:t> Cannot be on the ballot if they have not complied with COPP requirements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6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Layout</a:t>
            </a:r>
          </a:p>
        </p:txBody>
      </p:sp>
      <p:sp>
        <p:nvSpPr>
          <p:cNvPr id="14" name="Content Placeholder 13"/>
          <p:cNvSpPr>
            <a:spLocks noGrp="1"/>
          </p:cNvSpPr>
          <p:nvPr>
            <p:ph idx="1"/>
          </p:nvPr>
        </p:nvSpPr>
        <p:spPr>
          <a:xfrm>
            <a:off x="1221238" y="1642145"/>
            <a:ext cx="9748006" cy="4572000"/>
          </a:xfrm>
        </p:spPr>
        <p:txBody>
          <a:bodyPr>
            <a:normAutofit fontScale="92500" lnSpcReduction="10000"/>
          </a:bodyPr>
          <a:lstStyle/>
          <a:p>
            <a:pPr marL="0" indent="0">
              <a:buNone/>
            </a:pPr>
            <a:r>
              <a:rPr lang="en-US" sz="2400" dirty="0"/>
              <a:t>Ballot Layout</a:t>
            </a:r>
          </a:p>
          <a:p>
            <a:pPr>
              <a:buFont typeface="Wingdings" panose="05000000000000000000" pitchFamily="2" charset="2"/>
              <a:buChar char="Ø"/>
            </a:pPr>
            <a:r>
              <a:rPr lang="en-US" sz="2400" dirty="0"/>
              <a:t> Trustee positions first</a:t>
            </a:r>
          </a:p>
          <a:p>
            <a:pPr lvl="1">
              <a:buFont typeface="Wingdings" panose="05000000000000000000" pitchFamily="2" charset="2"/>
              <a:buChar char="ü"/>
            </a:pPr>
            <a:r>
              <a:rPr lang="en-US" sz="2000" dirty="0"/>
              <a:t> Longest term to shortest term (three-year, two-year, one-year)</a:t>
            </a:r>
          </a:p>
          <a:p>
            <a:pPr lvl="1">
              <a:buFont typeface="Wingdings" panose="05000000000000000000" pitchFamily="2" charset="2"/>
              <a:buChar char="ü"/>
            </a:pPr>
            <a:r>
              <a:rPr lang="en-US" sz="2000" dirty="0"/>
              <a:t> Clearly identify number of vote for (vote for one, vote for two)</a:t>
            </a:r>
          </a:p>
          <a:p>
            <a:pPr>
              <a:buFont typeface="Wingdings" panose="05000000000000000000" pitchFamily="2" charset="2"/>
              <a:buChar char="Ø"/>
            </a:pPr>
            <a:r>
              <a:rPr lang="en-US" sz="2400" dirty="0"/>
              <a:t> Ballot issues listed after trustee positions</a:t>
            </a:r>
          </a:p>
          <a:p>
            <a:pPr>
              <a:buFont typeface="Wingdings" panose="05000000000000000000" pitchFamily="2" charset="2"/>
              <a:buChar char="Ø"/>
            </a:pPr>
            <a:r>
              <a:rPr lang="en-US" sz="2400" dirty="0"/>
              <a:t> Separate headers for separate jurisdictions</a:t>
            </a:r>
          </a:p>
          <a:p>
            <a:pPr lvl="1">
              <a:buFont typeface="Wingdings" panose="05000000000000000000" pitchFamily="2" charset="2"/>
              <a:buChar char="ü"/>
            </a:pPr>
            <a:r>
              <a:rPr lang="en-US" sz="2000" dirty="0"/>
              <a:t> Clearly identify “elementary” and “high school” issues</a:t>
            </a:r>
          </a:p>
          <a:p>
            <a:pPr>
              <a:buFont typeface="Wingdings" panose="05000000000000000000" pitchFamily="2" charset="2"/>
              <a:buChar char="Ø"/>
            </a:pPr>
            <a:r>
              <a:rPr lang="en-US" sz="2400" dirty="0"/>
              <a:t> Keep issues on the same page, in the same column</a:t>
            </a:r>
          </a:p>
          <a:p>
            <a:pPr>
              <a:buFont typeface="Wingdings" panose="05000000000000000000" pitchFamily="2" charset="2"/>
              <a:buChar char="Ø"/>
            </a:pPr>
            <a:r>
              <a:rPr lang="en-US" sz="2400" dirty="0"/>
              <a:t> If more than one column/side indicate that the ballot is not complete</a:t>
            </a:r>
          </a:p>
          <a:p>
            <a:pPr lvl="1">
              <a:buFont typeface="Wingdings" panose="05000000000000000000" pitchFamily="2" charset="2"/>
              <a:buChar char="ü"/>
            </a:pPr>
            <a:r>
              <a:rPr lang="en-US" sz="2000" dirty="0"/>
              <a:t> Vote in next column</a:t>
            </a:r>
          </a:p>
          <a:p>
            <a:pPr lvl="1">
              <a:buFont typeface="Wingdings" panose="05000000000000000000" pitchFamily="2" charset="2"/>
              <a:buChar char="ü"/>
            </a:pPr>
            <a:r>
              <a:rPr lang="en-US" sz="2000" dirty="0"/>
              <a:t> Vote both sides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6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Errors</a:t>
            </a:r>
          </a:p>
        </p:txBody>
      </p:sp>
      <p:sp>
        <p:nvSpPr>
          <p:cNvPr id="14" name="Content Placeholder 13"/>
          <p:cNvSpPr>
            <a:spLocks noGrp="1"/>
          </p:cNvSpPr>
          <p:nvPr>
            <p:ph idx="1"/>
          </p:nvPr>
        </p:nvSpPr>
        <p:spPr>
          <a:xfrm>
            <a:off x="1221238" y="1642145"/>
            <a:ext cx="9748006" cy="4572000"/>
          </a:xfrm>
        </p:spPr>
        <p:txBody>
          <a:bodyPr>
            <a:normAutofit/>
          </a:bodyPr>
          <a:lstStyle/>
          <a:p>
            <a:pPr>
              <a:buFont typeface="Wingdings" panose="05000000000000000000" pitchFamily="2" charset="2"/>
              <a:buChar char="Ø"/>
            </a:pPr>
            <a:r>
              <a:rPr lang="en-US" sz="2800" dirty="0"/>
              <a:t> Check, double check, check again the ballots both before and after you send to the printer</a:t>
            </a:r>
          </a:p>
          <a:p>
            <a:pPr>
              <a:buFont typeface="Wingdings" panose="05000000000000000000" pitchFamily="2" charset="2"/>
              <a:buChar char="Ø"/>
            </a:pPr>
            <a:r>
              <a:rPr lang="en-US" sz="2800" dirty="0"/>
              <a:t> What do you do if you discover a mistake?</a:t>
            </a:r>
          </a:p>
          <a:p>
            <a:pPr lvl="1">
              <a:buFont typeface="Wingdings" panose="05000000000000000000" pitchFamily="2" charset="2"/>
              <a:buChar char="ü"/>
            </a:pPr>
            <a:r>
              <a:rPr lang="en-US" sz="2400" dirty="0"/>
              <a:t> Reprint ballots</a:t>
            </a:r>
          </a:p>
          <a:p>
            <a:pPr lvl="1">
              <a:buFont typeface="Wingdings" panose="05000000000000000000" pitchFamily="2" charset="2"/>
              <a:buChar char="ü"/>
            </a:pPr>
            <a:r>
              <a:rPr lang="en-US" sz="2400" dirty="0"/>
              <a:t> Send out postcards</a:t>
            </a:r>
          </a:p>
          <a:p>
            <a:pPr lvl="1">
              <a:buFont typeface="Wingdings" panose="05000000000000000000" pitchFamily="2" charset="2"/>
              <a:buChar char="ü"/>
            </a:pPr>
            <a:r>
              <a:rPr lang="en-US" sz="2400" dirty="0"/>
              <a:t> Story in the paper</a:t>
            </a:r>
          </a:p>
          <a:p>
            <a:pPr lvl="1">
              <a:buFont typeface="Wingdings" panose="05000000000000000000" pitchFamily="2" charset="2"/>
              <a:buChar char="ü"/>
            </a:pPr>
            <a:r>
              <a:rPr lang="en-US" sz="2400" dirty="0"/>
              <a:t> Posting to the website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0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Electronic Ballots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b="1" i="0" dirty="0">
                <a:solidFill>
                  <a:srgbClr val="333333"/>
                </a:solidFill>
                <a:effectLst/>
                <a:latin typeface="Helvetica Neue"/>
              </a:rPr>
              <a:t>13-13-246. Electronic ballots for disabled persons -- procedures -- definition -- rulemaking.</a:t>
            </a:r>
            <a:r>
              <a:rPr lang="en-US" b="0" i="0" dirty="0">
                <a:solidFill>
                  <a:srgbClr val="333333"/>
                </a:solidFill>
                <a:effectLst/>
                <a:latin typeface="Helvetica Neue"/>
              </a:rPr>
              <a:t> (1) (a) Upon a written or an in-person request from a legally registered or provisionally registered elector with a disability, an election administrator shall provide the elector with an electronic ballot.</a:t>
            </a:r>
          </a:p>
          <a:p>
            <a:pPr marL="0" indent="0" algn="just">
              <a:buNone/>
            </a:pPr>
            <a:r>
              <a:rPr lang="en-US" b="0" i="0" dirty="0">
                <a:solidFill>
                  <a:srgbClr val="333333"/>
                </a:solidFill>
                <a:effectLst/>
                <a:latin typeface="Helvetica Neue"/>
              </a:rPr>
              <a:t>(b) The request may be made by electronic mail.</a:t>
            </a:r>
          </a:p>
          <a:p>
            <a:pPr marL="0" indent="0" algn="ctr">
              <a:buNone/>
            </a:pPr>
            <a:r>
              <a:rPr lang="en-US" i="1" dirty="0"/>
              <a:t>There’s a form for that…</a:t>
            </a:r>
          </a:p>
          <a:p>
            <a:pPr marL="0" indent="0" algn="ctr">
              <a:buNone/>
            </a:pPr>
            <a:endParaRPr lang="en-US" sz="2000" i="1" dirty="0"/>
          </a:p>
          <a:p>
            <a:pPr marL="0" indent="0" algn="ctr">
              <a:buNone/>
            </a:pPr>
            <a:r>
              <a:rPr lang="en-US" sz="2000" i="1" dirty="0">
                <a:hlinkClick r:id="rId2"/>
              </a:rPr>
              <a:t>https://sosmt.gov/Portals/142/Elections/Documents/Officials/Absentee-Application-for-Electronic-Ballot-for-Individual-with-Disability.doc</a:t>
            </a:r>
            <a:r>
              <a:rPr lang="en-US" sz="2000" i="1" dirty="0"/>
              <a:t>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Electronic Ballots</a:t>
            </a:r>
          </a:p>
        </p:txBody>
      </p:sp>
      <p:sp>
        <p:nvSpPr>
          <p:cNvPr id="14" name="Content Placeholder 13"/>
          <p:cNvSpPr>
            <a:spLocks noGrp="1"/>
          </p:cNvSpPr>
          <p:nvPr>
            <p:ph idx="1"/>
          </p:nvPr>
        </p:nvSpPr>
        <p:spPr>
          <a:xfrm>
            <a:off x="989900" y="1726035"/>
            <a:ext cx="9980681" cy="4572000"/>
          </a:xfrm>
        </p:spPr>
        <p:txBody>
          <a:bodyPr>
            <a:normAutofit/>
          </a:bodyPr>
          <a:lstStyle/>
          <a:p>
            <a:pPr algn="just">
              <a:buFont typeface="Wingdings" panose="05000000000000000000" pitchFamily="2" charset="2"/>
              <a:buChar char="Ø"/>
            </a:pPr>
            <a:r>
              <a:rPr lang="en-US" sz="2400" b="1" dirty="0">
                <a:solidFill>
                  <a:srgbClr val="333333"/>
                </a:solidFill>
                <a:latin typeface="Helvetica Neue"/>
              </a:rPr>
              <a:t> </a:t>
            </a:r>
            <a:r>
              <a:rPr lang="en-US" sz="2400" dirty="0">
                <a:solidFill>
                  <a:srgbClr val="333333"/>
                </a:solidFill>
                <a:latin typeface="Helvetica Neue"/>
              </a:rPr>
              <a:t>As with other absentee ballot request forms, if a form is received by the district clerk, send a copy to the county election administrator</a:t>
            </a:r>
          </a:p>
          <a:p>
            <a:pPr algn="just">
              <a:buFont typeface="Wingdings" panose="05000000000000000000" pitchFamily="2" charset="2"/>
              <a:buChar char="Ø"/>
            </a:pPr>
            <a:r>
              <a:rPr lang="en-US" sz="2400" i="1" dirty="0">
                <a:solidFill>
                  <a:srgbClr val="333333"/>
                </a:solidFill>
                <a:latin typeface="Helvetica Neue"/>
              </a:rPr>
              <a:t> </a:t>
            </a:r>
            <a:r>
              <a:rPr lang="en-US" sz="2400" dirty="0">
                <a:solidFill>
                  <a:srgbClr val="333333"/>
                </a:solidFill>
                <a:latin typeface="Helvetica Neue"/>
              </a:rPr>
              <a:t>If an elector has made a prior request the county election administrator will notify you</a:t>
            </a:r>
          </a:p>
          <a:p>
            <a:pPr marL="0" indent="0" algn="just">
              <a:buNone/>
            </a:pPr>
            <a:r>
              <a:rPr lang="en-US" sz="2400" dirty="0">
                <a:solidFill>
                  <a:srgbClr val="333333"/>
                </a:solidFill>
                <a:latin typeface="Helvetica Neue"/>
              </a:rPr>
              <a:t>Process:</a:t>
            </a:r>
          </a:p>
          <a:p>
            <a:pPr algn="just">
              <a:buFont typeface="Wingdings" panose="05000000000000000000" pitchFamily="2" charset="2"/>
              <a:buChar char="Ø"/>
            </a:pPr>
            <a:r>
              <a:rPr lang="en-US" sz="2400" dirty="0">
                <a:solidFill>
                  <a:srgbClr val="333333"/>
                </a:solidFill>
                <a:latin typeface="Helvetica Neue"/>
              </a:rPr>
              <a:t> Email the elector a ballot in fillable PDF format and instructions</a:t>
            </a:r>
          </a:p>
          <a:p>
            <a:pPr algn="just">
              <a:buFont typeface="Wingdings" panose="05000000000000000000" pitchFamily="2" charset="2"/>
              <a:buChar char="Ø"/>
            </a:pPr>
            <a:r>
              <a:rPr lang="en-US" sz="2400" dirty="0">
                <a:solidFill>
                  <a:srgbClr val="333333"/>
                </a:solidFill>
                <a:latin typeface="Helvetica Neue"/>
              </a:rPr>
              <a:t> Send absentee ballot materials for the return of the electronic ballot (secrecy envelope, signature envelope, return envelope)</a:t>
            </a:r>
          </a:p>
          <a:p>
            <a:pPr algn="just">
              <a:buFont typeface="Wingdings" panose="05000000000000000000" pitchFamily="2" charset="2"/>
              <a:buChar char="Ø"/>
            </a:pPr>
            <a:r>
              <a:rPr lang="en-US" sz="2400" dirty="0">
                <a:solidFill>
                  <a:srgbClr val="333333"/>
                </a:solidFill>
                <a:latin typeface="Helvetica Neue"/>
              </a:rPr>
              <a:t> Ballot must be received by 8:00 pm on election day</a:t>
            </a: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5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Electronic Ballots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sz="2400" dirty="0"/>
              <a:t>When separating the absentee ballots from the secrecy envelopes, (on the day before or on election day) the electronic ballots must be transcribed to regular ballots:</a:t>
            </a:r>
          </a:p>
          <a:p>
            <a:pPr algn="just">
              <a:buFont typeface="Wingdings" panose="05000000000000000000" pitchFamily="2" charset="2"/>
              <a:buChar char="Ø"/>
            </a:pPr>
            <a:r>
              <a:rPr lang="en-US" sz="2400" dirty="0"/>
              <a:t> No fewer than 3 election officials</a:t>
            </a:r>
          </a:p>
          <a:p>
            <a:pPr algn="just">
              <a:buFont typeface="Wingdings" panose="05000000000000000000" pitchFamily="2" charset="2"/>
              <a:buChar char="Ø"/>
            </a:pPr>
            <a:r>
              <a:rPr lang="en-US" sz="2400" dirty="0"/>
              <a:t> An electronically transmitted ballot identifying number shall be written on the original transcribed ballot, the envelope containing the voted ballot and the electronically transmitted ballot and in the official transcription log</a:t>
            </a:r>
          </a:p>
          <a:p>
            <a:pPr algn="just">
              <a:buFont typeface="Wingdings" panose="05000000000000000000" pitchFamily="2" charset="2"/>
              <a:buChar char="Ø"/>
            </a:pPr>
            <a:r>
              <a:rPr lang="en-US" sz="2400" dirty="0"/>
              <a:t> Signature of the election official (doing the actual transcription) on the official log.</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Absentee Ballots</a:t>
            </a:r>
          </a:p>
        </p:txBody>
      </p:sp>
      <p:pic>
        <p:nvPicPr>
          <p:cNvPr id="3" name="Content Placeholder 2">
            <a:extLst>
              <a:ext uri="{FF2B5EF4-FFF2-40B4-BE49-F238E27FC236}">
                <a16:creationId xmlns:a16="http://schemas.microsoft.com/office/drawing/2014/main" id="{3E489086-DF6A-4F8F-9DE5-A09EEC6B8751}"/>
              </a:ext>
            </a:extLst>
          </p:cNvPr>
          <p:cNvPicPr>
            <a:picLocks noGrp="1" noChangeAspect="1"/>
          </p:cNvPicPr>
          <p:nvPr>
            <p:ph idx="1"/>
          </p:nvPr>
        </p:nvPicPr>
        <p:blipFill>
          <a:blip r:embed="rId2"/>
          <a:stretch>
            <a:fillRect/>
          </a:stretch>
        </p:blipFill>
        <p:spPr>
          <a:xfrm>
            <a:off x="637564" y="2566629"/>
            <a:ext cx="10578790" cy="1409575"/>
          </a:xfrm>
        </p:spPr>
      </p:pic>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Absentee Ballots</a:t>
            </a:r>
          </a:p>
        </p:txBody>
      </p:sp>
      <p:sp>
        <p:nvSpPr>
          <p:cNvPr id="14" name="Content Placeholder 13"/>
          <p:cNvSpPr>
            <a:spLocks noGrp="1"/>
          </p:cNvSpPr>
          <p:nvPr>
            <p:ph idx="1"/>
          </p:nvPr>
        </p:nvSpPr>
        <p:spPr>
          <a:xfrm>
            <a:off x="989900" y="1726035"/>
            <a:ext cx="9980681" cy="4572000"/>
          </a:xfrm>
        </p:spPr>
        <p:txBody>
          <a:bodyPr>
            <a:normAutofit/>
          </a:bodyPr>
          <a:lstStyle/>
          <a:p>
            <a:pPr algn="just">
              <a:buFont typeface="Wingdings" panose="05000000000000000000" pitchFamily="2" charset="2"/>
              <a:buChar char="Ø"/>
            </a:pPr>
            <a:r>
              <a:rPr lang="en-US" sz="2800" dirty="0"/>
              <a:t> Absentee electors – requesting a ballot by mail</a:t>
            </a:r>
          </a:p>
          <a:p>
            <a:pPr lvl="1" algn="just">
              <a:buFont typeface="Wingdings" panose="05000000000000000000" pitchFamily="2" charset="2"/>
              <a:buChar char="ü"/>
            </a:pPr>
            <a:r>
              <a:rPr lang="en-US" sz="2000" dirty="0"/>
              <a:t> At the same address as the elector’s registration; OR</a:t>
            </a:r>
          </a:p>
          <a:p>
            <a:pPr lvl="1" algn="just">
              <a:buFont typeface="Wingdings" panose="05000000000000000000" pitchFamily="2" charset="2"/>
              <a:buChar char="ü"/>
            </a:pPr>
            <a:r>
              <a:rPr lang="en-US" sz="2000" dirty="0"/>
              <a:t> At a different address than the elector’s registration</a:t>
            </a:r>
          </a:p>
          <a:p>
            <a:pPr lvl="1" algn="just">
              <a:buFont typeface="Wingdings" panose="05000000000000000000" pitchFamily="2" charset="2"/>
              <a:buChar char="ü"/>
            </a:pPr>
            <a:endParaRPr lang="en-US" sz="2000" dirty="0"/>
          </a:p>
          <a:p>
            <a:pPr marL="0" indent="0" algn="just">
              <a:buNone/>
            </a:pPr>
            <a:r>
              <a:rPr lang="en-US" sz="2400" dirty="0"/>
              <a:t>QUESTION:</a:t>
            </a:r>
          </a:p>
          <a:p>
            <a:pPr marL="0" indent="0" algn="ctr">
              <a:buNone/>
            </a:pPr>
            <a:r>
              <a:rPr lang="en-US" sz="2400" dirty="0"/>
              <a:t>Can you have absentee electors in a mail ballot election?</a:t>
            </a:r>
          </a:p>
          <a:p>
            <a:pPr marL="0" indent="0" algn="ctr">
              <a:buNone/>
            </a:pPr>
            <a:endParaRPr lang="en-US" sz="2400" dirty="0"/>
          </a:p>
          <a:p>
            <a:pPr marL="0" indent="0" algn="ctr">
              <a:buNone/>
            </a:pPr>
            <a:r>
              <a:rPr lang="en-US" sz="2400" dirty="0"/>
              <a:t>YES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9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xEl>
                                              <p:pRg st="7" end="7"/>
                                            </p:txEl>
                                          </p:spTgt>
                                        </p:tgtEl>
                                        <p:attrNameLst>
                                          <p:attrName>style.visibility</p:attrName>
                                        </p:attrNameLst>
                                      </p:cBhvr>
                                      <p:to>
                                        <p:strVal val="visible"/>
                                      </p:to>
                                    </p:set>
                                    <p:animEffect transition="in" filter="wipe(down)">
                                      <p:cBhvr>
                                        <p:cTn id="7" dur="580">
                                          <p:stCondLst>
                                            <p:cond delay="0"/>
                                          </p:stCondLst>
                                        </p:cTn>
                                        <p:tgtEl>
                                          <p:spTgt spid="14">
                                            <p:txEl>
                                              <p:pRg st="7" end="7"/>
                                            </p:txEl>
                                          </p:spTgt>
                                        </p:tgtEl>
                                      </p:cBhvr>
                                    </p:animEffect>
                                    <p:anim calcmode="lin" valueType="num">
                                      <p:cBhvr>
                                        <p:cTn id="8" dur="1822" tmFilter="0,0; 0.14,0.36; 0.43,0.73; 0.71,0.91; 1.0,1.0">
                                          <p:stCondLst>
                                            <p:cond delay="0"/>
                                          </p:stCondLst>
                                        </p:cTn>
                                        <p:tgtEl>
                                          <p:spTgt spid="14">
                                            <p:txEl>
                                              <p:pRg st="7" end="7"/>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7" end="7"/>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7" end="7"/>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7" end="7"/>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7" end="7"/>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7" end="7"/>
                                            </p:txEl>
                                          </p:spTgt>
                                        </p:tgtEl>
                                      </p:cBhvr>
                                      <p:to x="100000" y="60000"/>
                                    </p:animScale>
                                    <p:animScale>
                                      <p:cBhvr>
                                        <p:cTn id="14" dur="166" decel="50000">
                                          <p:stCondLst>
                                            <p:cond delay="676"/>
                                          </p:stCondLst>
                                        </p:cTn>
                                        <p:tgtEl>
                                          <p:spTgt spid="14">
                                            <p:txEl>
                                              <p:pRg st="7" end="7"/>
                                            </p:txEl>
                                          </p:spTgt>
                                        </p:tgtEl>
                                      </p:cBhvr>
                                      <p:to x="100000" y="100000"/>
                                    </p:animScale>
                                    <p:animScale>
                                      <p:cBhvr>
                                        <p:cTn id="15" dur="26">
                                          <p:stCondLst>
                                            <p:cond delay="1312"/>
                                          </p:stCondLst>
                                        </p:cTn>
                                        <p:tgtEl>
                                          <p:spTgt spid="14">
                                            <p:txEl>
                                              <p:pRg st="7" end="7"/>
                                            </p:txEl>
                                          </p:spTgt>
                                        </p:tgtEl>
                                      </p:cBhvr>
                                      <p:to x="100000" y="80000"/>
                                    </p:animScale>
                                    <p:animScale>
                                      <p:cBhvr>
                                        <p:cTn id="16" dur="166" decel="50000">
                                          <p:stCondLst>
                                            <p:cond delay="1338"/>
                                          </p:stCondLst>
                                        </p:cTn>
                                        <p:tgtEl>
                                          <p:spTgt spid="14">
                                            <p:txEl>
                                              <p:pRg st="7" end="7"/>
                                            </p:txEl>
                                          </p:spTgt>
                                        </p:tgtEl>
                                      </p:cBhvr>
                                      <p:to x="100000" y="100000"/>
                                    </p:animScale>
                                    <p:animScale>
                                      <p:cBhvr>
                                        <p:cTn id="17" dur="26">
                                          <p:stCondLst>
                                            <p:cond delay="1642"/>
                                          </p:stCondLst>
                                        </p:cTn>
                                        <p:tgtEl>
                                          <p:spTgt spid="14">
                                            <p:txEl>
                                              <p:pRg st="7" end="7"/>
                                            </p:txEl>
                                          </p:spTgt>
                                        </p:tgtEl>
                                      </p:cBhvr>
                                      <p:to x="100000" y="90000"/>
                                    </p:animScale>
                                    <p:animScale>
                                      <p:cBhvr>
                                        <p:cTn id="18" dur="166" decel="50000">
                                          <p:stCondLst>
                                            <p:cond delay="1668"/>
                                          </p:stCondLst>
                                        </p:cTn>
                                        <p:tgtEl>
                                          <p:spTgt spid="14">
                                            <p:txEl>
                                              <p:pRg st="7" end="7"/>
                                            </p:txEl>
                                          </p:spTgt>
                                        </p:tgtEl>
                                      </p:cBhvr>
                                      <p:to x="100000" y="100000"/>
                                    </p:animScale>
                                    <p:animScale>
                                      <p:cBhvr>
                                        <p:cTn id="19" dur="26">
                                          <p:stCondLst>
                                            <p:cond delay="1808"/>
                                          </p:stCondLst>
                                        </p:cTn>
                                        <p:tgtEl>
                                          <p:spTgt spid="14">
                                            <p:txEl>
                                              <p:pRg st="7" end="7"/>
                                            </p:txEl>
                                          </p:spTgt>
                                        </p:tgtEl>
                                      </p:cBhvr>
                                      <p:to x="100000" y="95000"/>
                                    </p:animScale>
                                    <p:animScale>
                                      <p:cBhvr>
                                        <p:cTn id="20" dur="166" decel="50000">
                                          <p:stCondLst>
                                            <p:cond delay="1834"/>
                                          </p:stCondLst>
                                        </p:cTn>
                                        <p:tgtEl>
                                          <p:spTgt spid="1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Absentee Ballots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sz="2400" dirty="0"/>
              <a:t>Process</a:t>
            </a:r>
          </a:p>
          <a:p>
            <a:pPr algn="just">
              <a:buFont typeface="Wingdings" panose="05000000000000000000" pitchFamily="2" charset="2"/>
              <a:buChar char="Ø"/>
            </a:pPr>
            <a:r>
              <a:rPr lang="en-US" sz="2400" dirty="0"/>
              <a:t> May request an absentee ballot at any time up to noon on the day before election day</a:t>
            </a:r>
          </a:p>
          <a:p>
            <a:pPr algn="just">
              <a:buFont typeface="Wingdings" panose="05000000000000000000" pitchFamily="2" charset="2"/>
              <a:buChar char="Ø"/>
            </a:pPr>
            <a:r>
              <a:rPr lang="en-US" sz="2400" dirty="0"/>
              <a:t> Complete form with the election administrator (if school clerk, send to county election administrator)</a:t>
            </a:r>
          </a:p>
          <a:p>
            <a:pPr lvl="1" algn="just">
              <a:buFont typeface="Wingdings" panose="05000000000000000000" pitchFamily="2" charset="2"/>
              <a:buChar char="ü"/>
            </a:pPr>
            <a:r>
              <a:rPr lang="en-US" sz="1800" dirty="0"/>
              <a:t> May be “absentee” for one election or all elections (no longer requires a confirmation every 2 years)</a:t>
            </a:r>
          </a:p>
          <a:p>
            <a:pPr lvl="1" algn="just">
              <a:buFont typeface="Wingdings" panose="05000000000000000000" pitchFamily="2" charset="2"/>
              <a:buChar char="ü"/>
            </a:pPr>
            <a:r>
              <a:rPr lang="en-US" sz="1800" dirty="0"/>
              <a:t> Verify the signature on the absentee application</a:t>
            </a:r>
          </a:p>
          <a:p>
            <a:pPr algn="just">
              <a:buFont typeface="Wingdings" panose="05000000000000000000" pitchFamily="2" charset="2"/>
              <a:buChar char="Ø"/>
            </a:pPr>
            <a:r>
              <a:rPr lang="en-US" sz="2400" dirty="0"/>
              <a:t> May vote the ballot at the time of application (if available), take and return the ballot (if available), or receive a ballot in the mail</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Absentee Ballots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sz="2400" dirty="0"/>
              <a:t>Absentee Packets</a:t>
            </a:r>
          </a:p>
          <a:p>
            <a:pPr algn="just">
              <a:buFont typeface="Wingdings" panose="05000000000000000000" pitchFamily="2" charset="2"/>
              <a:buChar char="Ø"/>
            </a:pPr>
            <a:r>
              <a:rPr lang="en-US" sz="2400" dirty="0"/>
              <a:t> Ballot (stub removed, stamped “official ballot”)</a:t>
            </a:r>
          </a:p>
          <a:p>
            <a:pPr algn="just">
              <a:buFont typeface="Wingdings" panose="05000000000000000000" pitchFamily="2" charset="2"/>
              <a:buChar char="Ø"/>
            </a:pPr>
            <a:r>
              <a:rPr lang="en-US" sz="2400" dirty="0"/>
              <a:t> Instructions</a:t>
            </a:r>
          </a:p>
          <a:p>
            <a:pPr algn="just">
              <a:buFont typeface="Wingdings" panose="05000000000000000000" pitchFamily="2" charset="2"/>
              <a:buChar char="Ø"/>
            </a:pPr>
            <a:r>
              <a:rPr lang="en-US" sz="2400" dirty="0"/>
              <a:t> Secrecy envelope, return envelope</a:t>
            </a:r>
          </a:p>
          <a:p>
            <a:pPr algn="just">
              <a:buFont typeface="Wingdings" panose="05000000000000000000" pitchFamily="2" charset="2"/>
              <a:buChar char="Ø"/>
            </a:pPr>
            <a:r>
              <a:rPr lang="en-US" sz="2400" dirty="0"/>
              <a:t> No requirement to send on a specific date or to send all at the same time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2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1104900" y="1600200"/>
            <a:ext cx="9982200" cy="3619500"/>
          </a:xfrm>
        </p:spPr>
        <p:txBody>
          <a:bodyPr>
            <a:normAutofit/>
          </a:bodyPr>
          <a:lstStyle/>
          <a:p>
            <a:pPr marL="0" indent="0">
              <a:buNone/>
            </a:pPr>
            <a:r>
              <a:rPr lang="en-US" sz="2400" u="sng" dirty="0">
                <a:solidFill>
                  <a:srgbClr val="333333"/>
                </a:solidFill>
              </a:rPr>
              <a:t>Elementary Districts</a:t>
            </a:r>
          </a:p>
          <a:p>
            <a:pPr marL="0" indent="0">
              <a:buNone/>
            </a:pPr>
            <a:endParaRPr lang="en-US" sz="2400" dirty="0">
              <a:solidFill>
                <a:srgbClr val="333333"/>
              </a:solidFill>
            </a:endParaRPr>
          </a:p>
          <a:p>
            <a:pPr marL="0" indent="0">
              <a:buNone/>
            </a:pPr>
            <a:r>
              <a:rPr lang="en-US" sz="2400" dirty="0">
                <a:solidFill>
                  <a:srgbClr val="333333"/>
                </a:solidFill>
              </a:rPr>
              <a:t>EL #1:  Independent, outlying EL that feeds into a high school district</a:t>
            </a:r>
          </a:p>
          <a:p>
            <a:pPr marL="0" indent="0">
              <a:buNone/>
            </a:pPr>
            <a:r>
              <a:rPr lang="en-US" sz="2400" dirty="0">
                <a:solidFill>
                  <a:srgbClr val="333333"/>
                </a:solidFill>
              </a:rPr>
              <a:t>EL #2:  Unified with a county high school where the EL is located</a:t>
            </a:r>
          </a:p>
          <a:p>
            <a:pPr marL="0" indent="0">
              <a:buNone/>
            </a:pPr>
            <a:r>
              <a:rPr lang="en-US" sz="2400" dirty="0">
                <a:solidFill>
                  <a:srgbClr val="333333"/>
                </a:solidFill>
              </a:rPr>
              <a:t>EL #3:  Independent, located with a county high school</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QUESTIONS?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e the source image">
            <a:extLst>
              <a:ext uri="{FF2B5EF4-FFF2-40B4-BE49-F238E27FC236}">
                <a16:creationId xmlns:a16="http://schemas.microsoft.com/office/drawing/2014/main" id="{6371D1E9-2D8B-4488-AA7E-1219CCC84A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162" y="1600200"/>
            <a:ext cx="4657982" cy="439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9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pic>
        <p:nvPicPr>
          <p:cNvPr id="3" name="Content Placeholder 2">
            <a:extLst>
              <a:ext uri="{FF2B5EF4-FFF2-40B4-BE49-F238E27FC236}">
                <a16:creationId xmlns:a16="http://schemas.microsoft.com/office/drawing/2014/main" id="{0537D02F-6945-46A2-8331-04B897B7196E}"/>
              </a:ext>
            </a:extLst>
          </p:cNvPr>
          <p:cNvPicPr>
            <a:picLocks noGrp="1" noChangeAspect="1"/>
          </p:cNvPicPr>
          <p:nvPr>
            <p:ph idx="1"/>
          </p:nvPr>
        </p:nvPicPr>
        <p:blipFill>
          <a:blip r:embed="rId2"/>
          <a:stretch>
            <a:fillRect/>
          </a:stretch>
        </p:blipFill>
        <p:spPr>
          <a:xfrm>
            <a:off x="795535" y="2396617"/>
            <a:ext cx="10290047" cy="1584125"/>
          </a:xfrm>
        </p:spPr>
      </p:pic>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5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p:txBody>
          <a:bodyPr/>
          <a:lstStyle/>
          <a:p>
            <a:pPr marL="0" indent="0">
              <a:buNone/>
            </a:pPr>
            <a:r>
              <a:rPr lang="en-US" sz="2400" dirty="0"/>
              <a:t>Why a Mail Ballot Election?</a:t>
            </a:r>
          </a:p>
          <a:p>
            <a:pPr>
              <a:buFont typeface="Wingdings" panose="05000000000000000000" pitchFamily="2" charset="2"/>
              <a:buChar char="Ø"/>
            </a:pPr>
            <a:r>
              <a:rPr lang="en-US" sz="2400" dirty="0"/>
              <a:t> Don’t have to staff or man polls</a:t>
            </a:r>
          </a:p>
          <a:p>
            <a:pPr>
              <a:buFont typeface="Wingdings" panose="05000000000000000000" pitchFamily="2" charset="2"/>
              <a:buChar char="Ø"/>
            </a:pPr>
            <a:r>
              <a:rPr lang="en-US" sz="2400" dirty="0"/>
              <a:t> Already a large number of absentee voters</a:t>
            </a:r>
          </a:p>
          <a:p>
            <a:pPr>
              <a:buFont typeface="Wingdings" panose="05000000000000000000" pitchFamily="2" charset="2"/>
              <a:buChar char="Ø"/>
            </a:pPr>
            <a:r>
              <a:rPr lang="en-US" sz="2400" dirty="0"/>
              <a:t> One process</a:t>
            </a:r>
          </a:p>
          <a:p>
            <a:pPr>
              <a:buFont typeface="Wingdings" panose="05000000000000000000" pitchFamily="2" charset="2"/>
              <a:buChar char="Ø"/>
            </a:pPr>
            <a:r>
              <a:rPr lang="en-US" sz="2400" dirty="0"/>
              <a:t> Post election process is faster – can start counting earlier</a:t>
            </a:r>
          </a:p>
          <a:p>
            <a:pPr>
              <a:buFont typeface="Wingdings" panose="05000000000000000000" pitchFamily="2" charset="2"/>
              <a:buChar char="Ø"/>
            </a:pPr>
            <a:r>
              <a:rPr lang="en-US" sz="2400" dirty="0"/>
              <a:t> Don’t have voter turnout thresholds for bond elections</a:t>
            </a:r>
          </a:p>
          <a:p>
            <a:pPr>
              <a:buFont typeface="Wingdings" panose="05000000000000000000" pitchFamily="2" charset="2"/>
              <a:buChar char="Ø"/>
            </a:pPr>
            <a:r>
              <a:rPr lang="en-US" sz="2400" dirty="0"/>
              <a:t> Others?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p:txBody>
          <a:bodyPr/>
          <a:lstStyle/>
          <a:p>
            <a:pPr marL="0" indent="0">
              <a:buNone/>
            </a:pPr>
            <a:r>
              <a:rPr lang="en-US" sz="2400" dirty="0"/>
              <a:t>How to Initiate a Mail Ballot Election</a:t>
            </a:r>
          </a:p>
          <a:p>
            <a:pPr>
              <a:buFont typeface="Wingdings" panose="05000000000000000000" pitchFamily="2" charset="2"/>
              <a:buChar char="Ø"/>
            </a:pPr>
            <a:r>
              <a:rPr lang="en-US" sz="2400" dirty="0"/>
              <a:t> Select “mail ballot” as your election type in the resolution</a:t>
            </a:r>
          </a:p>
          <a:p>
            <a:pPr>
              <a:buFont typeface="Wingdings" panose="05000000000000000000" pitchFamily="2" charset="2"/>
              <a:buChar char="Ø"/>
            </a:pPr>
            <a:r>
              <a:rPr lang="en-US" sz="2400" dirty="0"/>
              <a:t> Complete a mail ballot plan and submit to the Secretary of State’s Office by the deadline</a:t>
            </a:r>
          </a:p>
          <a:p>
            <a:pPr>
              <a:buFont typeface="Wingdings" panose="05000000000000000000" pitchFamily="2" charset="2"/>
              <a:buChar char="Ø"/>
            </a:pPr>
            <a:r>
              <a:rPr lang="en-US" sz="2400" dirty="0"/>
              <a:t> Must have one plan “per election”</a:t>
            </a:r>
          </a:p>
          <a:p>
            <a:pPr lvl="1">
              <a:buFont typeface="Wingdings" panose="05000000000000000000" pitchFamily="2" charset="2"/>
              <a:buChar char="ü"/>
            </a:pPr>
            <a:r>
              <a:rPr lang="en-US" sz="2000" dirty="0"/>
              <a:t> EL trustee</a:t>
            </a:r>
          </a:p>
          <a:p>
            <a:pPr lvl="1">
              <a:buFont typeface="Wingdings" panose="05000000000000000000" pitchFamily="2" charset="2"/>
              <a:buChar char="ü"/>
            </a:pPr>
            <a:r>
              <a:rPr lang="en-US" sz="2000" dirty="0"/>
              <a:t> Outlying HS trustee</a:t>
            </a:r>
          </a:p>
          <a:p>
            <a:pPr lvl="1">
              <a:buFont typeface="Wingdings" panose="05000000000000000000" pitchFamily="2" charset="2"/>
              <a:buChar char="ü"/>
            </a:pPr>
            <a:r>
              <a:rPr lang="en-US" sz="2000" dirty="0"/>
              <a:t> EL levy/proposition</a:t>
            </a:r>
          </a:p>
          <a:p>
            <a:pPr lvl="1">
              <a:buFont typeface="Wingdings" panose="05000000000000000000" pitchFamily="2" charset="2"/>
              <a:buChar char="ü"/>
            </a:pPr>
            <a:r>
              <a:rPr lang="en-US" sz="2000" dirty="0"/>
              <a:t> HS levy/proposition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8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p:txBody>
          <a:bodyPr/>
          <a:lstStyle/>
          <a:p>
            <a:pPr marL="0" indent="0">
              <a:buNone/>
            </a:pPr>
            <a:r>
              <a:rPr lang="en-US" sz="2400" dirty="0"/>
              <a:t>Mail Ballot Plan  </a:t>
            </a:r>
          </a:p>
          <a:p>
            <a:pPr marL="0" indent="0">
              <a:buNone/>
            </a:pPr>
            <a:r>
              <a:rPr lang="en-US" sz="2400" dirty="0">
                <a:hlinkClick r:id="rId2"/>
              </a:rPr>
              <a:t>https://sosmt.gov/Portals/142/Elections/Documents/Officials/Mail-Ballot-Plan-Timetable-and-Instructions.docx</a:t>
            </a:r>
            <a:endParaRPr lang="en-US" sz="2400" dirty="0"/>
          </a:p>
          <a:p>
            <a:pPr marL="0" indent="0">
              <a:buNone/>
            </a:pPr>
            <a:endParaRPr lang="en-US" sz="2400" dirty="0"/>
          </a:p>
          <a:p>
            <a:pPr>
              <a:buFont typeface="Wingdings" panose="05000000000000000000" pitchFamily="2" charset="2"/>
              <a:buChar char="Ø"/>
            </a:pPr>
            <a:r>
              <a:rPr lang="en-US" sz="2400" dirty="0"/>
              <a:t> Fillable Word document  </a:t>
            </a:r>
          </a:p>
          <a:p>
            <a:pPr>
              <a:buFont typeface="Wingdings" panose="05000000000000000000" pitchFamily="2" charset="2"/>
              <a:buChar char="Ø"/>
            </a:pPr>
            <a:r>
              <a:rPr lang="en-US" sz="2400" dirty="0"/>
              <a:t> Submit directly to the Secretary of State by email, fax, regular mail, personal delivery not later than the close of business on the date due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88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a:xfrm>
            <a:off x="1104900" y="3196206"/>
            <a:ext cx="3953661" cy="3221372"/>
          </a:xfrm>
        </p:spPr>
        <p:txBody>
          <a:bodyPr>
            <a:normAutofit fontScale="62500" lnSpcReduction="20000"/>
          </a:bodyPr>
          <a:lstStyle/>
          <a:p>
            <a:pPr>
              <a:buFont typeface="Wingdings" panose="05000000000000000000" pitchFamily="2" charset="2"/>
              <a:buChar char="Ø"/>
            </a:pPr>
            <a:r>
              <a:rPr lang="en-US" sz="2400" dirty="0"/>
              <a:t> </a:t>
            </a:r>
            <a:r>
              <a:rPr lang="en-US" sz="2900" dirty="0"/>
              <a:t>Legal Name of Jurisdiction – separate plans for separate LE’s</a:t>
            </a:r>
          </a:p>
          <a:p>
            <a:pPr>
              <a:buFont typeface="Wingdings" panose="05000000000000000000" pitchFamily="2" charset="2"/>
              <a:buChar char="Ø"/>
            </a:pPr>
            <a:r>
              <a:rPr lang="en-US" sz="2400" dirty="0"/>
              <a:t> </a:t>
            </a:r>
            <a:r>
              <a:rPr lang="en-US" sz="2900" dirty="0"/>
              <a:t>Name of County or Counties Involved</a:t>
            </a:r>
          </a:p>
          <a:p>
            <a:pPr>
              <a:buFont typeface="Wingdings" panose="05000000000000000000" pitchFamily="2" charset="2"/>
              <a:buChar char="Ø"/>
            </a:pPr>
            <a:r>
              <a:rPr lang="en-US" sz="2900" dirty="0"/>
              <a:t> Estimated # of Electors – County election administrator can help!</a:t>
            </a:r>
          </a:p>
          <a:p>
            <a:pPr lvl="1">
              <a:buFont typeface="Wingdings" panose="05000000000000000000" pitchFamily="2" charset="2"/>
              <a:buChar char="Ø"/>
            </a:pPr>
            <a:r>
              <a:rPr lang="en-US" sz="2000" dirty="0"/>
              <a:t> Know who gets what ballots</a:t>
            </a:r>
          </a:p>
          <a:p>
            <a:pPr lvl="1">
              <a:buFont typeface="Wingdings" panose="05000000000000000000" pitchFamily="2" charset="2"/>
              <a:buChar char="Ø"/>
            </a:pPr>
            <a:r>
              <a:rPr lang="en-US" sz="2000" dirty="0"/>
              <a:t> EL trustee/outlying HS trustee/EL levy/HS levy – all separate groups of electors!</a:t>
            </a:r>
          </a:p>
          <a:p>
            <a:pPr>
              <a:buFont typeface="Wingdings" panose="05000000000000000000" pitchFamily="2" charset="2"/>
              <a:buChar char="Ø"/>
            </a:pPr>
            <a:r>
              <a:rPr lang="en-US" sz="2400" dirty="0"/>
              <a:t> </a:t>
            </a:r>
            <a:r>
              <a:rPr lang="en-US" sz="3200" dirty="0"/>
              <a:t>Type of Election (choose from list)</a:t>
            </a: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F4810B-1EF7-49A0-89F7-429D8FF194BA}"/>
              </a:ext>
            </a:extLst>
          </p:cNvPr>
          <p:cNvPicPr>
            <a:picLocks noChangeAspect="1"/>
          </p:cNvPicPr>
          <p:nvPr/>
        </p:nvPicPr>
        <p:blipFill>
          <a:blip r:embed="rId3"/>
          <a:stretch>
            <a:fillRect/>
          </a:stretch>
        </p:blipFill>
        <p:spPr>
          <a:xfrm>
            <a:off x="2989764" y="1415197"/>
            <a:ext cx="5614333" cy="1701313"/>
          </a:xfrm>
          <a:prstGeom prst="rect">
            <a:avLst/>
          </a:prstGeom>
        </p:spPr>
      </p:pic>
      <p:sp>
        <p:nvSpPr>
          <p:cNvPr id="7" name="Content Placeholder 13">
            <a:extLst>
              <a:ext uri="{FF2B5EF4-FFF2-40B4-BE49-F238E27FC236}">
                <a16:creationId xmlns:a16="http://schemas.microsoft.com/office/drawing/2014/main" id="{5DEE904A-C408-4492-AC41-720031A0D15A}"/>
              </a:ext>
            </a:extLst>
          </p:cNvPr>
          <p:cNvSpPr txBox="1">
            <a:spLocks/>
          </p:cNvSpPr>
          <p:nvPr/>
        </p:nvSpPr>
        <p:spPr>
          <a:xfrm>
            <a:off x="5602797" y="3196206"/>
            <a:ext cx="3953661" cy="297599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buFont typeface="Wingdings" panose="05000000000000000000" pitchFamily="2" charset="2"/>
              <a:buChar char="Ø"/>
            </a:pPr>
            <a:r>
              <a:rPr lang="en-US" dirty="0"/>
              <a:t>Postage to Return Ballot (choose from list)</a:t>
            </a:r>
          </a:p>
          <a:p>
            <a:pPr>
              <a:buFont typeface="Wingdings" panose="05000000000000000000" pitchFamily="2" charset="2"/>
              <a:buChar char="Ø"/>
            </a:pPr>
            <a:r>
              <a:rPr lang="en-US" dirty="0"/>
              <a:t> Transport Procedure (choose from list)</a:t>
            </a:r>
          </a:p>
          <a:p>
            <a:pPr>
              <a:buFont typeface="Wingdings" panose="05000000000000000000" pitchFamily="2" charset="2"/>
              <a:buChar char="Ø"/>
            </a:pPr>
            <a:r>
              <a:rPr lang="en-US" dirty="0"/>
              <a:t> Ballots Printed Based On (choose from list)</a:t>
            </a:r>
          </a:p>
          <a:p>
            <a:pPr>
              <a:buFont typeface="Wingdings" panose="05000000000000000000" pitchFamily="2" charset="2"/>
              <a:buChar char="Ø"/>
            </a:pPr>
            <a:r>
              <a:rPr lang="en-US" dirty="0"/>
              <a:t> Verification Procedures (choose from list)</a:t>
            </a:r>
          </a:p>
        </p:txBody>
      </p:sp>
    </p:spTree>
    <p:extLst>
      <p:ext uri="{BB962C8B-B14F-4D97-AF65-F5344CB8AC3E}">
        <p14:creationId xmlns:p14="http://schemas.microsoft.com/office/powerpoint/2010/main" val="6217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a:xfrm>
            <a:off x="1104900" y="4001548"/>
            <a:ext cx="9980682" cy="2416029"/>
          </a:xfrm>
        </p:spPr>
        <p:txBody>
          <a:bodyPr>
            <a:normAutofit lnSpcReduction="10000"/>
          </a:bodyPr>
          <a:lstStyle/>
          <a:p>
            <a:pPr>
              <a:buFont typeface="Wingdings" panose="05000000000000000000" pitchFamily="2" charset="2"/>
              <a:buChar char="Ø"/>
            </a:pPr>
            <a:r>
              <a:rPr lang="en-US" sz="2400" dirty="0"/>
              <a:t> Date Applicable Documents Sent to the Governing Body – Date of election resolution</a:t>
            </a:r>
          </a:p>
          <a:p>
            <a:pPr>
              <a:buFont typeface="Wingdings" panose="05000000000000000000" pitchFamily="2" charset="2"/>
              <a:buChar char="Ø"/>
            </a:pPr>
            <a:r>
              <a:rPr lang="en-US" sz="2400" dirty="0"/>
              <a:t> Actual Date of Submission – Date mail ballot plan submitted</a:t>
            </a:r>
          </a:p>
          <a:p>
            <a:pPr>
              <a:buFont typeface="Wingdings" panose="05000000000000000000" pitchFamily="2" charset="2"/>
              <a:buChar char="Ø"/>
            </a:pPr>
            <a:r>
              <a:rPr lang="en-US" sz="2400" dirty="0"/>
              <a:t> Last Day to </a:t>
            </a:r>
            <a:r>
              <a:rPr lang="en-US" sz="2400" dirty="0" err="1"/>
              <a:t>Opt</a:t>
            </a:r>
            <a:r>
              <a:rPr lang="en-US" sz="2400" dirty="0"/>
              <a:t> Out – 55 days before the election</a:t>
            </a:r>
          </a:p>
          <a:p>
            <a:pPr>
              <a:buFont typeface="Wingdings" panose="05000000000000000000" pitchFamily="2" charset="2"/>
              <a:buChar char="Ø"/>
            </a:pPr>
            <a:r>
              <a:rPr lang="en-US" sz="2400" dirty="0"/>
              <a:t> Close of Regular Registration Notice – Contact county for dates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B4F599D-7A91-458B-A352-6CFBA1EDFD39}"/>
              </a:ext>
            </a:extLst>
          </p:cNvPr>
          <p:cNvPicPr>
            <a:picLocks noChangeAspect="1"/>
          </p:cNvPicPr>
          <p:nvPr/>
        </p:nvPicPr>
        <p:blipFill>
          <a:blip r:embed="rId3"/>
          <a:stretch>
            <a:fillRect/>
          </a:stretch>
        </p:blipFill>
        <p:spPr>
          <a:xfrm>
            <a:off x="2960520" y="1474118"/>
            <a:ext cx="6149923" cy="2109709"/>
          </a:xfrm>
          <a:prstGeom prst="rect">
            <a:avLst/>
          </a:prstGeom>
        </p:spPr>
      </p:pic>
    </p:spTree>
    <p:extLst>
      <p:ext uri="{BB962C8B-B14F-4D97-AF65-F5344CB8AC3E}">
        <p14:creationId xmlns:p14="http://schemas.microsoft.com/office/powerpoint/2010/main" val="13348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a:xfrm>
            <a:off x="1104900" y="3453037"/>
            <a:ext cx="9980682" cy="2545091"/>
          </a:xfrm>
        </p:spPr>
        <p:txBody>
          <a:bodyPr>
            <a:normAutofit lnSpcReduction="10000"/>
          </a:bodyPr>
          <a:lstStyle/>
          <a:p>
            <a:pPr>
              <a:buFont typeface="Wingdings" panose="05000000000000000000" pitchFamily="2" charset="2"/>
              <a:buChar char="Ø"/>
            </a:pPr>
            <a:r>
              <a:rPr lang="en-US" sz="2400" dirty="0"/>
              <a:t> Notice of Election – Date of publication (only 1 required)</a:t>
            </a:r>
          </a:p>
          <a:p>
            <a:pPr>
              <a:buFont typeface="Wingdings" panose="05000000000000000000" pitchFamily="2" charset="2"/>
              <a:buChar char="Ø"/>
            </a:pPr>
            <a:r>
              <a:rPr lang="en-US" sz="2400" dirty="0"/>
              <a:t> Close of Regular Voter Registration</a:t>
            </a:r>
          </a:p>
          <a:p>
            <a:pPr>
              <a:buFont typeface="Wingdings" panose="05000000000000000000" pitchFamily="2" charset="2"/>
              <a:buChar char="Ø"/>
            </a:pPr>
            <a:r>
              <a:rPr lang="en-US" sz="2400" dirty="0"/>
              <a:t> Beginning of Late Registration</a:t>
            </a:r>
          </a:p>
          <a:p>
            <a:pPr>
              <a:buFont typeface="Wingdings" panose="05000000000000000000" pitchFamily="2" charset="2"/>
              <a:buChar char="Ø"/>
            </a:pPr>
            <a:r>
              <a:rPr lang="en-US" sz="2400" dirty="0"/>
              <a:t> Date Ballots Mailed – Must ALL be mailed on this date!</a:t>
            </a:r>
          </a:p>
          <a:p>
            <a:pPr>
              <a:buFont typeface="Wingdings" panose="05000000000000000000" pitchFamily="2" charset="2"/>
              <a:buChar char="Ø"/>
            </a:pPr>
            <a:r>
              <a:rPr lang="en-US" sz="2400" dirty="0"/>
              <a:t> Election Day</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4CD0227-9E65-4428-99A5-B0B45818E3E3}"/>
              </a:ext>
            </a:extLst>
          </p:cNvPr>
          <p:cNvPicPr>
            <a:picLocks noChangeAspect="1"/>
          </p:cNvPicPr>
          <p:nvPr/>
        </p:nvPicPr>
        <p:blipFill>
          <a:blip r:embed="rId3"/>
          <a:stretch>
            <a:fillRect/>
          </a:stretch>
        </p:blipFill>
        <p:spPr>
          <a:xfrm>
            <a:off x="2892826" y="1504824"/>
            <a:ext cx="6406347" cy="1573936"/>
          </a:xfrm>
          <a:prstGeom prst="rect">
            <a:avLst/>
          </a:prstGeom>
        </p:spPr>
      </p:pic>
    </p:spTree>
    <p:extLst>
      <p:ext uri="{BB962C8B-B14F-4D97-AF65-F5344CB8AC3E}">
        <p14:creationId xmlns:p14="http://schemas.microsoft.com/office/powerpoint/2010/main" val="34498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Elections</a:t>
            </a:r>
          </a:p>
        </p:txBody>
      </p:sp>
      <p:sp>
        <p:nvSpPr>
          <p:cNvPr id="14" name="Content Placeholder 13"/>
          <p:cNvSpPr>
            <a:spLocks noGrp="1"/>
          </p:cNvSpPr>
          <p:nvPr>
            <p:ph idx="1"/>
          </p:nvPr>
        </p:nvSpPr>
        <p:spPr>
          <a:xfrm>
            <a:off x="5788404" y="1600200"/>
            <a:ext cx="5298696" cy="4572000"/>
          </a:xfrm>
        </p:spPr>
        <p:txBody>
          <a:bodyPr>
            <a:normAutofit lnSpcReduction="10000"/>
          </a:bodyPr>
          <a:lstStyle/>
          <a:p>
            <a:pPr marL="0" indent="0">
              <a:buNone/>
            </a:pPr>
            <a:r>
              <a:rPr lang="en-US" sz="2400" dirty="0"/>
              <a:t>May use your own instructions, but must contain essentially the same information</a:t>
            </a:r>
          </a:p>
          <a:p>
            <a:pPr>
              <a:buFont typeface="Wingdings" panose="05000000000000000000" pitchFamily="2" charset="2"/>
              <a:buChar char="Ø"/>
            </a:pPr>
            <a:r>
              <a:rPr lang="en-US" sz="2400" dirty="0"/>
              <a:t> Address, and hours for place of deposit both before and on election day</a:t>
            </a:r>
          </a:p>
          <a:p>
            <a:pPr>
              <a:buFont typeface="Wingdings" panose="05000000000000000000" pitchFamily="2" charset="2"/>
              <a:buChar char="Ø"/>
            </a:pPr>
            <a:r>
              <a:rPr lang="en-US" sz="2400" dirty="0"/>
              <a:t> Include the election date</a:t>
            </a:r>
          </a:p>
          <a:p>
            <a:pPr>
              <a:buFont typeface="Wingdings" panose="05000000000000000000" pitchFamily="2" charset="2"/>
              <a:buChar char="Ø"/>
            </a:pPr>
            <a:r>
              <a:rPr lang="en-US" sz="2400" dirty="0"/>
              <a:t> Include the amount of postage required to return the ballot</a:t>
            </a:r>
          </a:p>
          <a:p>
            <a:pPr>
              <a:buFont typeface="Wingdings" panose="05000000000000000000" pitchFamily="2" charset="2"/>
              <a:buChar char="Ø"/>
            </a:pPr>
            <a:r>
              <a:rPr lang="en-US" sz="2400" dirty="0"/>
              <a:t> Contact information for election administrator</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B088907-0AA5-448B-99E8-355A60F8068D}"/>
              </a:ext>
            </a:extLst>
          </p:cNvPr>
          <p:cNvPicPr>
            <a:picLocks noChangeAspect="1"/>
          </p:cNvPicPr>
          <p:nvPr/>
        </p:nvPicPr>
        <p:blipFill>
          <a:blip r:embed="rId3"/>
          <a:stretch>
            <a:fillRect/>
          </a:stretch>
        </p:blipFill>
        <p:spPr>
          <a:xfrm>
            <a:off x="552451" y="1495133"/>
            <a:ext cx="4953255" cy="3803845"/>
          </a:xfrm>
          <a:prstGeom prst="rect">
            <a:avLst/>
          </a:prstGeom>
        </p:spPr>
      </p:pic>
    </p:spTree>
    <p:extLst>
      <p:ext uri="{BB962C8B-B14F-4D97-AF65-F5344CB8AC3E}">
        <p14:creationId xmlns:p14="http://schemas.microsoft.com/office/powerpoint/2010/main" val="10568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Packets</a:t>
            </a:r>
          </a:p>
        </p:txBody>
      </p:sp>
      <p:sp>
        <p:nvSpPr>
          <p:cNvPr id="14" name="Content Placeholder 13"/>
          <p:cNvSpPr>
            <a:spLocks noGrp="1"/>
          </p:cNvSpPr>
          <p:nvPr>
            <p:ph idx="1"/>
          </p:nvPr>
        </p:nvSpPr>
        <p:spPr/>
        <p:txBody>
          <a:bodyPr>
            <a:normAutofit lnSpcReduction="10000"/>
          </a:bodyPr>
          <a:lstStyle/>
          <a:p>
            <a:pPr>
              <a:buFont typeface="Wingdings" panose="05000000000000000000" pitchFamily="2" charset="2"/>
              <a:buChar char="Ø"/>
            </a:pPr>
            <a:r>
              <a:rPr lang="en-US" sz="2400" dirty="0"/>
              <a:t> Ballot (stamped “Official Ballot”), no stubs, to all active and provisionally registered electors</a:t>
            </a:r>
          </a:p>
          <a:p>
            <a:pPr>
              <a:buFont typeface="Wingdings" panose="05000000000000000000" pitchFamily="2" charset="2"/>
              <a:buChar char="Ø"/>
            </a:pPr>
            <a:r>
              <a:rPr lang="en-US" sz="2400" dirty="0"/>
              <a:t> Instructions</a:t>
            </a:r>
          </a:p>
          <a:p>
            <a:pPr>
              <a:buFont typeface="Wingdings" panose="05000000000000000000" pitchFamily="2" charset="2"/>
              <a:buChar char="Ø"/>
            </a:pPr>
            <a:r>
              <a:rPr lang="en-US" sz="2400" dirty="0"/>
              <a:t> Secrecy envelope</a:t>
            </a:r>
          </a:p>
          <a:p>
            <a:pPr>
              <a:buFont typeface="Wingdings" panose="05000000000000000000" pitchFamily="2" charset="2"/>
              <a:buChar char="Ø"/>
            </a:pPr>
            <a:r>
              <a:rPr lang="en-US" sz="2400" dirty="0"/>
              <a:t> Return (signature) envelope (contains information to identify elector – barcode, number, etc.)</a:t>
            </a:r>
          </a:p>
          <a:p>
            <a:pPr>
              <a:buFont typeface="Wingdings" panose="05000000000000000000" pitchFamily="2" charset="2"/>
              <a:buChar char="Ø"/>
            </a:pPr>
            <a:r>
              <a:rPr lang="en-US" sz="2400" dirty="0"/>
              <a:t> Must all be mailed on the same day, on the date stated in the mail ballot plan</a:t>
            </a:r>
          </a:p>
          <a:p>
            <a:pPr>
              <a:buFont typeface="Wingdings" panose="05000000000000000000" pitchFamily="2" charset="2"/>
              <a:buChar char="Ø"/>
            </a:pPr>
            <a:r>
              <a:rPr lang="en-US" sz="2400" dirty="0"/>
              <a:t> Not forwardable</a:t>
            </a:r>
          </a:p>
          <a:p>
            <a:pPr>
              <a:buFont typeface="Wingdings" panose="05000000000000000000" pitchFamily="2" charset="2"/>
              <a:buChar char="Ø"/>
            </a:pPr>
            <a:r>
              <a:rPr lang="en-US" sz="2400" dirty="0"/>
              <a:t> Sufficient postage</a:t>
            </a:r>
          </a:p>
          <a:p>
            <a:pPr>
              <a:buFont typeface="Wingdings" panose="05000000000000000000" pitchFamily="2" charset="2"/>
              <a:buChar char="Ø"/>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30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1104900" y="1600200"/>
            <a:ext cx="9982200" cy="4400550"/>
          </a:xfrm>
        </p:spPr>
        <p:txBody>
          <a:bodyPr>
            <a:normAutofit/>
          </a:bodyPr>
          <a:lstStyle/>
          <a:p>
            <a:pPr marL="0" indent="0">
              <a:buNone/>
            </a:pPr>
            <a:r>
              <a:rPr lang="en-US" sz="2400" u="sng" dirty="0">
                <a:solidFill>
                  <a:srgbClr val="333333"/>
                </a:solidFill>
              </a:rPr>
              <a:t>High School Districts</a:t>
            </a:r>
          </a:p>
          <a:p>
            <a:pPr marL="0" indent="0">
              <a:buNone/>
            </a:pPr>
            <a:endParaRPr lang="en-US" sz="2400" dirty="0">
              <a:solidFill>
                <a:srgbClr val="333333"/>
              </a:solidFill>
            </a:endParaRPr>
          </a:p>
          <a:p>
            <a:pPr marL="0" indent="0">
              <a:buNone/>
            </a:pPr>
            <a:r>
              <a:rPr lang="en-US" sz="2400" dirty="0">
                <a:solidFill>
                  <a:srgbClr val="333333"/>
                </a:solidFill>
              </a:rPr>
              <a:t>HS #1:  Unified with an EL where the HS is located</a:t>
            </a:r>
          </a:p>
          <a:p>
            <a:pPr marL="0" indent="0">
              <a:buNone/>
            </a:pPr>
            <a:r>
              <a:rPr lang="en-US" sz="2400" dirty="0">
                <a:solidFill>
                  <a:srgbClr val="333333"/>
                </a:solidFill>
              </a:rPr>
              <a:t>HS #2:  County HS</a:t>
            </a:r>
          </a:p>
          <a:p>
            <a:pPr marL="0" indent="0">
              <a:buNone/>
            </a:pPr>
            <a:endParaRPr lang="en-US" sz="2400" dirty="0">
              <a:solidFill>
                <a:srgbClr val="333333"/>
              </a:solidFill>
            </a:endParaRPr>
          </a:p>
          <a:p>
            <a:pPr marL="0" indent="0">
              <a:buNone/>
            </a:pPr>
            <a:r>
              <a:rPr lang="en-US" sz="2400" u="sng" dirty="0">
                <a:solidFill>
                  <a:srgbClr val="333333"/>
                </a:solidFill>
              </a:rPr>
              <a:t>K-12 Districts</a:t>
            </a:r>
          </a:p>
          <a:p>
            <a:pPr marL="0" indent="0">
              <a:buNone/>
            </a:pPr>
            <a:endParaRPr lang="en-US" sz="2400" dirty="0">
              <a:solidFill>
                <a:srgbClr val="333333"/>
              </a:solidFill>
            </a:endParaRPr>
          </a:p>
          <a:p>
            <a:pPr marL="0" indent="0">
              <a:buNone/>
            </a:pPr>
            <a:r>
              <a:rPr lang="en-US" sz="2400" dirty="0">
                <a:solidFill>
                  <a:srgbClr val="333333"/>
                </a:solidFill>
              </a:rPr>
              <a:t>K-12 #1:  Unified EL and HS, contiguous boundaries</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Handling Mail/Absentee Ballots</a:t>
            </a:r>
          </a:p>
        </p:txBody>
      </p:sp>
      <p:sp>
        <p:nvSpPr>
          <p:cNvPr id="14" name="Content Placeholder 13"/>
          <p:cNvSpPr>
            <a:spLocks noGrp="1"/>
          </p:cNvSpPr>
          <p:nvPr>
            <p:ph idx="1"/>
          </p:nvPr>
        </p:nvSpPr>
        <p:spPr/>
        <p:txBody>
          <a:bodyPr/>
          <a:lstStyle/>
          <a:p>
            <a:pPr marL="0" indent="0">
              <a:buNone/>
            </a:pPr>
            <a:r>
              <a:rPr lang="en-US" sz="2400" dirty="0"/>
              <a:t>Ballots Returned to the Election Administrator</a:t>
            </a:r>
          </a:p>
          <a:p>
            <a:pPr>
              <a:buFont typeface="Wingdings" panose="05000000000000000000" pitchFamily="2" charset="2"/>
              <a:buChar char="Ø"/>
            </a:pPr>
            <a:r>
              <a:rPr lang="en-US" sz="2400" dirty="0"/>
              <a:t> Have a plan and a schedule to process returned ballots</a:t>
            </a:r>
          </a:p>
          <a:p>
            <a:pPr>
              <a:buFont typeface="Wingdings" panose="05000000000000000000" pitchFamily="2" charset="2"/>
              <a:buChar char="Ø"/>
            </a:pPr>
            <a:r>
              <a:rPr lang="en-US" sz="2400" dirty="0"/>
              <a:t> Ensure that all places of deposit are appropriately staffed</a:t>
            </a:r>
          </a:p>
          <a:p>
            <a:pPr>
              <a:buFont typeface="Wingdings" panose="05000000000000000000" pitchFamily="2" charset="2"/>
              <a:buChar char="Ø"/>
            </a:pPr>
            <a:r>
              <a:rPr lang="en-US" sz="2400" dirty="0"/>
              <a:t> Ballot boxes should be secured at all times</a:t>
            </a:r>
          </a:p>
          <a:p>
            <a:pPr>
              <a:buFont typeface="Wingdings" panose="05000000000000000000" pitchFamily="2" charset="2"/>
              <a:buChar char="Ø"/>
            </a:pPr>
            <a:r>
              <a:rPr lang="en-US" sz="2400" dirty="0"/>
              <a:t> Staff should be available to receive ballots at the times indicated in the mail ballot plan</a:t>
            </a:r>
          </a:p>
          <a:p>
            <a:pPr>
              <a:buFont typeface="Wingdings" panose="05000000000000000000" pitchFamily="2" charset="2"/>
              <a:buChar char="Ø"/>
            </a:pPr>
            <a:r>
              <a:rPr lang="en-US" sz="2400" dirty="0"/>
              <a:t> Staff should be available at reasonable times to receive absentee ballots or to assist electors</a:t>
            </a:r>
          </a:p>
          <a:p>
            <a:pPr lvl="1">
              <a:buFont typeface="Wingdings" panose="05000000000000000000" pitchFamily="2" charset="2"/>
              <a:buChar char="ü"/>
            </a:pPr>
            <a:r>
              <a:rPr lang="en-US" sz="2000" dirty="0"/>
              <a:t> If working at alternative worksites or at irregular days/times have a plan for election coverage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6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Handling Mail/Absentee Ballots</a:t>
            </a:r>
          </a:p>
        </p:txBody>
      </p:sp>
      <p:sp>
        <p:nvSpPr>
          <p:cNvPr id="14" name="Content Placeholder 13"/>
          <p:cNvSpPr>
            <a:spLocks noGrp="1"/>
          </p:cNvSpPr>
          <p:nvPr>
            <p:ph idx="1"/>
          </p:nvPr>
        </p:nvSpPr>
        <p:spPr/>
        <p:txBody>
          <a:bodyPr/>
          <a:lstStyle/>
          <a:p>
            <a:pPr marL="0" indent="0">
              <a:buNone/>
            </a:pPr>
            <a:r>
              <a:rPr lang="en-US" sz="2400" dirty="0"/>
              <a:t>If the signatures match:</a:t>
            </a:r>
          </a:p>
          <a:p>
            <a:pPr>
              <a:buFont typeface="Wingdings" panose="05000000000000000000" pitchFamily="2" charset="2"/>
              <a:buChar char="Ø"/>
            </a:pPr>
            <a:r>
              <a:rPr lang="en-US" sz="2400" dirty="0"/>
              <a:t> Match signatures on the return envelope to the signature on the absentee ballot application or the elector’s voter registration form</a:t>
            </a:r>
          </a:p>
          <a:p>
            <a:pPr>
              <a:buFont typeface="Wingdings" panose="05000000000000000000" pitchFamily="2" charset="2"/>
              <a:buChar char="Ø"/>
            </a:pPr>
            <a:r>
              <a:rPr lang="en-US" sz="2400" dirty="0"/>
              <a:t> If the signature matches and the elector is provisionally registered, the election official or an election judge can open the outer signature envelope to see if information necessary to remove the individual from the provisional list is included</a:t>
            </a:r>
          </a:p>
          <a:p>
            <a:pPr>
              <a:buFont typeface="Wingdings" panose="05000000000000000000" pitchFamily="2" charset="2"/>
              <a:buChar char="Ø"/>
            </a:pPr>
            <a:r>
              <a:rPr lang="en-US" sz="2400" dirty="0"/>
              <a:t> Separate the signature envelope and the secrecy envelope into two separate ballot boxes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7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Handling Mail/Absentee Ballots</a:t>
            </a:r>
          </a:p>
        </p:txBody>
      </p:sp>
      <p:sp>
        <p:nvSpPr>
          <p:cNvPr id="14" name="Content Placeholder 13"/>
          <p:cNvSpPr>
            <a:spLocks noGrp="1"/>
          </p:cNvSpPr>
          <p:nvPr>
            <p:ph idx="1"/>
          </p:nvPr>
        </p:nvSpPr>
        <p:spPr/>
        <p:txBody>
          <a:bodyPr/>
          <a:lstStyle/>
          <a:p>
            <a:pPr marL="0" indent="0">
              <a:buNone/>
            </a:pPr>
            <a:r>
              <a:rPr lang="en-US" sz="2400" dirty="0"/>
              <a:t>If the signatures DO NOT match:</a:t>
            </a:r>
          </a:p>
          <a:p>
            <a:pPr>
              <a:buFont typeface="Wingdings" panose="05000000000000000000" pitchFamily="2" charset="2"/>
              <a:buChar char="Ø"/>
            </a:pPr>
            <a:r>
              <a:rPr lang="en-US" sz="2400" dirty="0"/>
              <a:t> Contact the elector by the “most expedient means available”</a:t>
            </a:r>
          </a:p>
          <a:p>
            <a:pPr>
              <a:buFont typeface="Wingdings" panose="05000000000000000000" pitchFamily="2" charset="2"/>
              <a:buChar char="Ø"/>
            </a:pPr>
            <a:r>
              <a:rPr lang="en-US" sz="2400" dirty="0"/>
              <a:t> If unable to contact, mail a confirmation notice to the election by forwardable, first class mail with a postage-paid, return addressed notice</a:t>
            </a:r>
          </a:p>
          <a:p>
            <a:pPr>
              <a:buFont typeface="Wingdings" panose="05000000000000000000" pitchFamily="2" charset="2"/>
              <a:buChar char="Ø"/>
            </a:pPr>
            <a:r>
              <a:rPr lang="en-US" sz="2400" dirty="0"/>
              <a:t> If the confirmation notice is returned, send to the county election administrator to place the elector on the inactive list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Odd Situations</a:t>
            </a:r>
          </a:p>
        </p:txBody>
      </p:sp>
      <p:sp>
        <p:nvSpPr>
          <p:cNvPr id="14" name="Content Placeholder 13"/>
          <p:cNvSpPr>
            <a:spLocks noGrp="1"/>
          </p:cNvSpPr>
          <p:nvPr>
            <p:ph idx="1"/>
          </p:nvPr>
        </p:nvSpPr>
        <p:spPr/>
        <p:txBody>
          <a:bodyPr/>
          <a:lstStyle/>
          <a:p>
            <a:pPr marL="0" indent="0">
              <a:buNone/>
            </a:pPr>
            <a:r>
              <a:rPr lang="en-US" sz="2400" dirty="0"/>
              <a:t>What do you do?</a:t>
            </a:r>
          </a:p>
          <a:p>
            <a:pPr>
              <a:buFont typeface="Wingdings" panose="05000000000000000000" pitchFamily="2" charset="2"/>
              <a:buChar char="Ø"/>
            </a:pPr>
            <a:r>
              <a:rPr lang="en-US" sz="2400" dirty="0"/>
              <a:t> Ballot is returned without a secrecy envelope</a:t>
            </a:r>
          </a:p>
          <a:p>
            <a:pPr marL="0" indent="0" algn="ctr">
              <a:buNone/>
            </a:pPr>
            <a:r>
              <a:rPr lang="en-US" sz="2400" dirty="0"/>
              <a:t>Place the ballot in a secrecy envelope and process as usual</a:t>
            </a:r>
          </a:p>
          <a:p>
            <a:pPr>
              <a:buFont typeface="Wingdings" panose="05000000000000000000" pitchFamily="2" charset="2"/>
              <a:buChar char="Ø"/>
            </a:pPr>
            <a:r>
              <a:rPr lang="en-US" sz="2400" dirty="0"/>
              <a:t> One signature, two ballots</a:t>
            </a:r>
          </a:p>
          <a:p>
            <a:pPr marL="0" indent="0" algn="ctr">
              <a:buNone/>
            </a:pPr>
            <a:r>
              <a:rPr lang="en-US" sz="2400" dirty="0"/>
              <a:t>Contact the elector to see resolve</a:t>
            </a:r>
          </a:p>
          <a:p>
            <a:pPr>
              <a:buFont typeface="Wingdings" panose="05000000000000000000" pitchFamily="2" charset="2"/>
              <a:buChar char="Ø"/>
            </a:pPr>
            <a:r>
              <a:rPr lang="en-US" sz="2400" dirty="0"/>
              <a:t> Two signatures on one return envelope, two ballots</a:t>
            </a:r>
          </a:p>
          <a:p>
            <a:pPr marL="0" indent="0" algn="ctr">
              <a:buNone/>
            </a:pPr>
            <a:r>
              <a:rPr lang="en-US" sz="2400" dirty="0"/>
              <a:t>Separate the ballot and secrecy envelope and process as usual</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4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Interference Prevention Act (BIPA)</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Passed by referendum in the November 2018 general election</a:t>
            </a:r>
          </a:p>
          <a:p>
            <a:pPr>
              <a:buFont typeface="Wingdings" panose="05000000000000000000" pitchFamily="2" charset="2"/>
              <a:buChar char="Ø"/>
            </a:pPr>
            <a:r>
              <a:rPr lang="en-US" sz="2400" dirty="0"/>
              <a:t> Required election administrators to log receipt of ballots and limited the number of ballots returned by an individual</a:t>
            </a:r>
          </a:p>
          <a:p>
            <a:pPr>
              <a:buFont typeface="Wingdings" panose="05000000000000000000" pitchFamily="2" charset="2"/>
              <a:buChar char="Ø"/>
            </a:pPr>
            <a:r>
              <a:rPr lang="en-US" sz="2400" dirty="0"/>
              <a:t> Person returning a ballot on behalf of another had to meet specific relationship standards and sign a registry form</a:t>
            </a:r>
          </a:p>
          <a:p>
            <a:pPr marL="0" indent="0">
              <a:buNone/>
            </a:pPr>
            <a:endParaRPr lang="en-US" sz="2400" dirty="0"/>
          </a:p>
          <a:p>
            <a:pPr marL="0" indent="0" algn="ctr">
              <a:lnSpc>
                <a:spcPct val="100000"/>
              </a:lnSpc>
              <a:spcBef>
                <a:spcPts val="0"/>
              </a:spcBef>
              <a:buNone/>
            </a:pPr>
            <a:r>
              <a:rPr lang="en-US" sz="2400" b="1" i="1" dirty="0"/>
              <a:t>Has been permanently enjoined and the legislature </a:t>
            </a:r>
          </a:p>
          <a:p>
            <a:pPr marL="0" indent="0" algn="ctr">
              <a:lnSpc>
                <a:spcPct val="100000"/>
              </a:lnSpc>
              <a:spcBef>
                <a:spcPts val="0"/>
              </a:spcBef>
              <a:buNone/>
            </a:pPr>
            <a:r>
              <a:rPr lang="en-US" sz="2400" b="1" i="1" dirty="0"/>
              <a:t>failed to pass a new version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Accessibility</a:t>
            </a:r>
          </a:p>
        </p:txBody>
      </p:sp>
      <p:sp>
        <p:nvSpPr>
          <p:cNvPr id="14" name="Content Placeholder 13"/>
          <p:cNvSpPr>
            <a:spLocks noGrp="1"/>
          </p:cNvSpPr>
          <p:nvPr>
            <p:ph idx="1"/>
          </p:nvPr>
        </p:nvSpPr>
        <p:spPr/>
        <p:txBody>
          <a:bodyPr/>
          <a:lstStyle/>
          <a:p>
            <a:pPr marL="0" indent="0">
              <a:buNone/>
            </a:pPr>
            <a:r>
              <a:rPr lang="en-US" sz="2400" dirty="0"/>
              <a:t>SB 15 (2021)</a:t>
            </a:r>
          </a:p>
          <a:p>
            <a:pPr marL="0" indent="0">
              <a:buNone/>
            </a:pPr>
            <a:r>
              <a:rPr lang="en-US" sz="2400" dirty="0"/>
              <a:t>Effective for all elections on or after January 1, 2022</a:t>
            </a:r>
          </a:p>
          <a:p>
            <a:pPr marL="0" indent="0">
              <a:buNone/>
            </a:pPr>
            <a:endParaRPr lang="en-US" sz="2400" dirty="0"/>
          </a:p>
          <a:p>
            <a:pPr>
              <a:buFont typeface="Wingdings" panose="05000000000000000000" pitchFamily="2" charset="2"/>
              <a:buChar char="Ø"/>
            </a:pPr>
            <a:r>
              <a:rPr lang="en-US" sz="2400" dirty="0"/>
              <a:t> Availability of Voter Interface Devices</a:t>
            </a:r>
          </a:p>
          <a:p>
            <a:pPr>
              <a:buFont typeface="Wingdings" panose="05000000000000000000" pitchFamily="2" charset="2"/>
              <a:buChar char="Ø"/>
            </a:pPr>
            <a:r>
              <a:rPr lang="en-US" sz="2400" dirty="0"/>
              <a:t> Applicability of Accessibility Provisions to All Elections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70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Accessibility</a:t>
            </a:r>
          </a:p>
        </p:txBody>
      </p:sp>
      <p:sp>
        <p:nvSpPr>
          <p:cNvPr id="14" name="Content Placeholder 13"/>
          <p:cNvSpPr>
            <a:spLocks noGrp="1"/>
          </p:cNvSpPr>
          <p:nvPr>
            <p:ph idx="1"/>
          </p:nvPr>
        </p:nvSpPr>
        <p:spPr/>
        <p:txBody>
          <a:bodyPr>
            <a:normAutofit fontScale="92500" lnSpcReduction="10000"/>
          </a:bodyPr>
          <a:lstStyle/>
          <a:p>
            <a:pPr marL="0" indent="0">
              <a:buNone/>
            </a:pPr>
            <a:r>
              <a:rPr lang="en-US" sz="2400" dirty="0"/>
              <a:t>Revised Definition of Disability (13-1-101(12), MCA:</a:t>
            </a:r>
          </a:p>
          <a:p>
            <a:pPr marL="0" indent="0">
              <a:buNone/>
            </a:pPr>
            <a:endParaRPr lang="en-US" sz="2400" dirty="0"/>
          </a:p>
          <a:p>
            <a:pPr marL="0" indent="0">
              <a:buNone/>
            </a:pPr>
            <a:r>
              <a:rPr lang="en-US" sz="2400" dirty="0"/>
              <a:t>(12) Disability means a temporary or permanent mental or physical impairment such as:</a:t>
            </a:r>
          </a:p>
          <a:p>
            <a:pPr marL="457200" indent="-457200">
              <a:buAutoNum type="alphaLcParenBoth"/>
            </a:pPr>
            <a:r>
              <a:rPr lang="en-US" sz="2400" dirty="0"/>
              <a:t>Impaired vision; </a:t>
            </a:r>
          </a:p>
          <a:p>
            <a:pPr marL="457200" indent="-457200">
              <a:buAutoNum type="alphaLcParenBoth"/>
            </a:pPr>
            <a:r>
              <a:rPr lang="en-US" sz="2400" dirty="0"/>
              <a:t>Impaired hearing;</a:t>
            </a:r>
          </a:p>
          <a:p>
            <a:pPr marL="457200" indent="-457200">
              <a:buAutoNum type="alphaLcParenBoth"/>
            </a:pPr>
            <a:r>
              <a:rPr lang="en-US" sz="2400" dirty="0"/>
              <a:t>Impaired mobility. Individuals having impaired mobility include those who require use of a wheelchair and those who are ambulatory but are physically impaired because of age, disability, or disease.</a:t>
            </a:r>
          </a:p>
          <a:p>
            <a:pPr marL="457200" indent="-457200">
              <a:buAutoNum type="alphaLcParenBoth"/>
            </a:pPr>
            <a:r>
              <a:rPr lang="en-US" sz="2400" dirty="0"/>
              <a:t>Impaired mental or physical functioning that makes it difficult to participate in the process of voting.</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5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Accessibility</a:t>
            </a:r>
          </a:p>
        </p:txBody>
      </p:sp>
      <p:sp>
        <p:nvSpPr>
          <p:cNvPr id="14" name="Content Placeholder 13"/>
          <p:cNvSpPr>
            <a:spLocks noGrp="1"/>
          </p:cNvSpPr>
          <p:nvPr>
            <p:ph idx="1"/>
          </p:nvPr>
        </p:nvSpPr>
        <p:spPr/>
        <p:txBody>
          <a:bodyPr/>
          <a:lstStyle/>
          <a:p>
            <a:pPr marL="0" indent="0">
              <a:buNone/>
            </a:pPr>
            <a:r>
              <a:rPr lang="en-US" sz="2400" dirty="0"/>
              <a:t>Includes language that references applicability of the:</a:t>
            </a:r>
          </a:p>
          <a:p>
            <a:pPr>
              <a:buFont typeface="Wingdings" panose="05000000000000000000" pitchFamily="2" charset="2"/>
              <a:buChar char="Ø"/>
            </a:pPr>
            <a:r>
              <a:rPr lang="en-US" sz="2400" dirty="0"/>
              <a:t> Americans with Disabilities Act of 1990; </a:t>
            </a:r>
          </a:p>
          <a:p>
            <a:pPr>
              <a:buFont typeface="Wingdings" panose="05000000000000000000" pitchFamily="2" charset="2"/>
              <a:buChar char="Ø"/>
            </a:pPr>
            <a:r>
              <a:rPr lang="en-US" sz="2400" dirty="0"/>
              <a:t> Voting Rights Act of 1965; </a:t>
            </a:r>
          </a:p>
          <a:p>
            <a:pPr>
              <a:buFont typeface="Wingdings" panose="05000000000000000000" pitchFamily="2" charset="2"/>
              <a:buChar char="Ø"/>
            </a:pPr>
            <a:r>
              <a:rPr lang="en-US" sz="2400" dirty="0"/>
              <a:t> Voting Accessibility for the Elderly and Handicapped Act of 1984; and</a:t>
            </a:r>
          </a:p>
          <a:p>
            <a:pPr>
              <a:buFont typeface="Wingdings" panose="05000000000000000000" pitchFamily="2" charset="2"/>
              <a:buChar char="Ø"/>
            </a:pPr>
            <a:r>
              <a:rPr lang="en-US" sz="2400" dirty="0"/>
              <a:t> Help America Vote Act of 2002.</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13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Voter Interface Devices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At least one voter interface device at each polling place</a:t>
            </a:r>
          </a:p>
          <a:p>
            <a:pPr>
              <a:buFont typeface="Wingdings" panose="05000000000000000000" pitchFamily="2" charset="2"/>
              <a:buChar char="Ø"/>
            </a:pPr>
            <a:r>
              <a:rPr lang="en-US" sz="2400" dirty="0"/>
              <a:t> At all locations appropriate to provide accessibility for disabled electors in mail ballot elections</a:t>
            </a:r>
          </a:p>
          <a:p>
            <a:pPr>
              <a:buFont typeface="Wingdings" panose="05000000000000000000" pitchFamily="2" charset="2"/>
              <a:buChar char="Ø"/>
            </a:pPr>
            <a:endParaRPr lang="en-US" sz="2400" dirty="0"/>
          </a:p>
          <a:p>
            <a:pPr marL="0" indent="0">
              <a:buNone/>
            </a:pPr>
            <a:r>
              <a:rPr lang="en-US" sz="2400" dirty="0"/>
              <a:t>Exceptions:</a:t>
            </a:r>
          </a:p>
          <a:p>
            <a:pPr>
              <a:buFont typeface="Wingdings" panose="05000000000000000000" pitchFamily="2" charset="2"/>
              <a:buChar char="Ø"/>
            </a:pPr>
            <a:r>
              <a:rPr lang="en-US" sz="2400" dirty="0"/>
              <a:t> If there are fewer than </a:t>
            </a:r>
            <a:r>
              <a:rPr lang="en-US" sz="2400" b="1" i="1" dirty="0"/>
              <a:t>200 registered electors </a:t>
            </a:r>
            <a:r>
              <a:rPr lang="en-US" sz="2400" dirty="0"/>
              <a:t>eligible to vote in the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02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Voter Interface Devices</a:t>
            </a:r>
          </a:p>
        </p:txBody>
      </p:sp>
      <p:sp>
        <p:nvSpPr>
          <p:cNvPr id="14" name="Content Placeholder 13"/>
          <p:cNvSpPr>
            <a:spLocks noGrp="1"/>
          </p:cNvSpPr>
          <p:nvPr>
            <p:ph idx="1"/>
          </p:nvPr>
        </p:nvSpPr>
        <p:spPr/>
        <p:txBody>
          <a:bodyPr/>
          <a:lstStyle/>
          <a:p>
            <a:pPr marL="0" indent="0">
              <a:buNone/>
            </a:pPr>
            <a:r>
              <a:rPr lang="en-US" sz="2400" dirty="0"/>
              <a:t>Population Information </a:t>
            </a:r>
          </a:p>
          <a:p>
            <a:pPr marL="0" indent="0">
              <a:buNone/>
            </a:pPr>
            <a:r>
              <a:rPr lang="en-US" sz="2400" dirty="0"/>
              <a:t>399 LE’s:</a:t>
            </a:r>
          </a:p>
          <a:p>
            <a:pPr marL="0" indent="0">
              <a:buNone/>
            </a:pPr>
            <a:r>
              <a:rPr lang="en-US" sz="2400" dirty="0"/>
              <a:t>46 – less than 200 in population</a:t>
            </a:r>
          </a:p>
          <a:p>
            <a:pPr marL="0" indent="0">
              <a:buNone/>
            </a:pPr>
            <a:r>
              <a:rPr lang="en-US" sz="2400" dirty="0"/>
              <a:t>24 – between 200 and 300</a:t>
            </a:r>
          </a:p>
          <a:p>
            <a:pPr marL="0" indent="0">
              <a:buNone/>
            </a:pPr>
            <a:r>
              <a:rPr lang="en-US" sz="2400" dirty="0"/>
              <a:t>27 – between 300 and 400</a:t>
            </a:r>
          </a:p>
          <a:p>
            <a:pPr marL="0" indent="0">
              <a:buNone/>
            </a:pPr>
            <a:r>
              <a:rPr lang="en-US" sz="2400" dirty="0"/>
              <a:t>29 – between 400 and 500</a:t>
            </a:r>
          </a:p>
          <a:p>
            <a:pPr marL="0" indent="0">
              <a:buNone/>
            </a:pPr>
            <a:r>
              <a:rPr lang="en-US" sz="2400" dirty="0"/>
              <a:t>273 – over 500</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School District Elections</a:t>
            </a:r>
          </a:p>
        </p:txBody>
      </p:sp>
      <p:sp>
        <p:nvSpPr>
          <p:cNvPr id="14" name="Content Placeholder 13"/>
          <p:cNvSpPr>
            <a:spLocks noGrp="1"/>
          </p:cNvSpPr>
          <p:nvPr>
            <p:ph idx="1"/>
          </p:nvPr>
        </p:nvSpPr>
        <p:spPr>
          <a:xfrm>
            <a:off x="1104900" y="1478756"/>
            <a:ext cx="4991100" cy="4572000"/>
          </a:xfrm>
        </p:spPr>
        <p:txBody>
          <a:bodyPr>
            <a:normAutofit/>
          </a:bodyPr>
          <a:lstStyle/>
          <a:p>
            <a:r>
              <a:rPr lang="en-US" dirty="0"/>
              <a:t>Trustees</a:t>
            </a:r>
          </a:p>
          <a:p>
            <a:r>
              <a:rPr lang="en-US" dirty="0"/>
              <a:t>General Fund Levy</a:t>
            </a:r>
          </a:p>
          <a:p>
            <a:r>
              <a:rPr lang="en-US" dirty="0"/>
              <a:t>School Bonds</a:t>
            </a:r>
          </a:p>
          <a:p>
            <a:r>
              <a:rPr lang="en-US" dirty="0"/>
              <a:t>Building Reserve Fund Levy</a:t>
            </a:r>
          </a:p>
          <a:p>
            <a:r>
              <a:rPr lang="en-US" dirty="0"/>
              <a:t>Technology Fund Levy</a:t>
            </a:r>
          </a:p>
          <a:p>
            <a:r>
              <a:rPr lang="en-US" dirty="0"/>
              <a:t>District Consolidation/Annexation</a:t>
            </a:r>
          </a:p>
          <a:p>
            <a:r>
              <a:rPr lang="en-US" dirty="0"/>
              <a:t>Creation or Dissolution of a Joint District</a:t>
            </a:r>
          </a:p>
          <a:p>
            <a:r>
              <a:rPr lang="en-US" dirty="0"/>
              <a:t>Opening a Junior High/High School Operates a County High School</a:t>
            </a:r>
          </a:p>
          <a:p>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BA837F10-F028-4180-9264-093E42BBA9FF}"/>
              </a:ext>
            </a:extLst>
          </p:cNvPr>
          <p:cNvSpPr txBox="1">
            <a:spLocks/>
          </p:cNvSpPr>
          <p:nvPr/>
        </p:nvSpPr>
        <p:spPr>
          <a:xfrm>
            <a:off x="6095241" y="1478756"/>
            <a:ext cx="4991100"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7" name="Content Placeholder 13">
            <a:extLst>
              <a:ext uri="{FF2B5EF4-FFF2-40B4-BE49-F238E27FC236}">
                <a16:creationId xmlns:a16="http://schemas.microsoft.com/office/drawing/2014/main" id="{1FAD3EBA-8D6C-4ED6-A921-D437DEE43CB5}"/>
              </a:ext>
            </a:extLst>
          </p:cNvPr>
          <p:cNvSpPr txBox="1">
            <a:spLocks/>
          </p:cNvSpPr>
          <p:nvPr/>
        </p:nvSpPr>
        <p:spPr>
          <a:xfrm>
            <a:off x="6094482" y="1631553"/>
            <a:ext cx="4991100"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dirty="0"/>
              <a:t>County High School Unification</a:t>
            </a:r>
          </a:p>
          <a:p>
            <a:r>
              <a:rPr lang="en-US" dirty="0"/>
              <a:t>Joint Interstate School Agreements</a:t>
            </a:r>
          </a:p>
          <a:p>
            <a:r>
              <a:rPr lang="en-US" dirty="0"/>
              <a:t>Transfers From a Budgeted Fund to Another Budgeted Fund</a:t>
            </a:r>
          </a:p>
          <a:p>
            <a:r>
              <a:rPr lang="en-US" dirty="0"/>
              <a:t>School Flexibility Fund Levy</a:t>
            </a:r>
          </a:p>
          <a:p>
            <a:r>
              <a:rPr lang="en-US" dirty="0"/>
              <a:t>Acquiring Real Property</a:t>
            </a:r>
          </a:p>
          <a:p>
            <a:r>
              <a:rPr lang="en-US" dirty="0"/>
              <a:t>School Safety Levy</a:t>
            </a:r>
          </a:p>
          <a:p>
            <a:pPr marL="0" indent="0">
              <a:buNone/>
            </a:pPr>
            <a:endParaRPr lang="en-US" dirty="0"/>
          </a:p>
        </p:txBody>
      </p:sp>
    </p:spTree>
    <p:extLst>
      <p:ext uri="{BB962C8B-B14F-4D97-AF65-F5344CB8AC3E}">
        <p14:creationId xmlns:p14="http://schemas.microsoft.com/office/powerpoint/2010/main" val="158473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Voter Interface Devices</a:t>
            </a:r>
          </a:p>
        </p:txBody>
      </p:sp>
      <p:sp>
        <p:nvSpPr>
          <p:cNvPr id="14" name="Content Placeholder 13"/>
          <p:cNvSpPr>
            <a:spLocks noGrp="1"/>
          </p:cNvSpPr>
          <p:nvPr>
            <p:ph idx="1"/>
          </p:nvPr>
        </p:nvSpPr>
        <p:spPr/>
        <p:txBody>
          <a:bodyPr/>
          <a:lstStyle/>
          <a:p>
            <a:pPr marL="0" indent="0">
              <a:buNone/>
            </a:pPr>
            <a:r>
              <a:rPr lang="en-US" sz="2400" dirty="0"/>
              <a:t>County to Provide Voter Interface Devices to School Districts</a:t>
            </a:r>
          </a:p>
          <a:p>
            <a:pPr>
              <a:buFont typeface="Wingdings" panose="05000000000000000000" pitchFamily="2" charset="2"/>
              <a:buChar char="Ø"/>
            </a:pPr>
            <a:r>
              <a:rPr lang="en-US" sz="2400" dirty="0"/>
              <a:t> Cannot charge for purchase or routine maintenance but may charge for the cost of programming a device and for replacement, repairs or maintenance required for misuse of the machine</a:t>
            </a:r>
          </a:p>
          <a:p>
            <a:pPr>
              <a:buFont typeface="Wingdings" panose="05000000000000000000" pitchFamily="2" charset="2"/>
              <a:buChar char="Ø"/>
            </a:pPr>
            <a:r>
              <a:rPr lang="en-US" sz="2400" dirty="0"/>
              <a:t> If the county is conducting the election, the cost will be included with the agreement to conduct the election</a:t>
            </a:r>
          </a:p>
          <a:p>
            <a:pPr>
              <a:buFont typeface="Wingdings" panose="05000000000000000000" pitchFamily="2" charset="2"/>
              <a:buChar char="Ø"/>
            </a:pPr>
            <a:r>
              <a:rPr lang="en-US" sz="2400" dirty="0"/>
              <a:t> A school district may request an estimate of cost from the county and the county will provide an estimate within 30 days</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Applicability of Accessibility Provisions </a:t>
            </a:r>
          </a:p>
        </p:txBody>
      </p:sp>
      <p:sp>
        <p:nvSpPr>
          <p:cNvPr id="14" name="Content Placeholder 13"/>
          <p:cNvSpPr>
            <a:spLocks noGrp="1"/>
          </p:cNvSpPr>
          <p:nvPr>
            <p:ph idx="1"/>
          </p:nvPr>
        </p:nvSpPr>
        <p:spPr/>
        <p:txBody>
          <a:bodyPr/>
          <a:lstStyle/>
          <a:p>
            <a:pPr marL="0" indent="0">
              <a:buNone/>
            </a:pPr>
            <a:r>
              <a:rPr lang="en-US" sz="2400" dirty="0"/>
              <a:t>Districts are Required to Comply with the Following:</a:t>
            </a:r>
          </a:p>
          <a:p>
            <a:pPr>
              <a:buFont typeface="Wingdings" panose="05000000000000000000" pitchFamily="2" charset="2"/>
              <a:buChar char="Ø"/>
            </a:pPr>
            <a:r>
              <a:rPr lang="en-US" sz="2400" dirty="0"/>
              <a:t> Survey of polling places to determine whether it meets the standards for accessibility under 13-3-206, MCA</a:t>
            </a:r>
          </a:p>
          <a:p>
            <a:pPr>
              <a:buFont typeface="Wingdings" panose="05000000000000000000" pitchFamily="2" charset="2"/>
              <a:buChar char="Ø"/>
            </a:pPr>
            <a:r>
              <a:rPr lang="en-US" sz="2400" dirty="0"/>
              <a:t> Notice of accessibility of polling places between 2 and 10 days before the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3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Applicability of Accessibility Provisions </a:t>
            </a:r>
          </a:p>
        </p:txBody>
      </p:sp>
      <p:sp>
        <p:nvSpPr>
          <p:cNvPr id="14" name="Content Placeholder 13"/>
          <p:cNvSpPr>
            <a:spLocks noGrp="1"/>
          </p:cNvSpPr>
          <p:nvPr>
            <p:ph idx="1"/>
          </p:nvPr>
        </p:nvSpPr>
        <p:spPr>
          <a:xfrm>
            <a:off x="651704" y="1581983"/>
            <a:ext cx="10887074" cy="4781550"/>
          </a:xfrm>
        </p:spPr>
        <p:txBody>
          <a:bodyPr>
            <a:normAutofit fontScale="92500" lnSpcReduction="10000"/>
          </a:bodyPr>
          <a:lstStyle/>
          <a:p>
            <a:pPr marL="0" indent="0">
              <a:buNone/>
            </a:pPr>
            <a:r>
              <a:rPr lang="en-US" sz="2000" dirty="0"/>
              <a:t>"13-3-206. Survey of polling places to determine accessibility -- procedures. (1) The election administrator in each county shall conduct an onsite survey of each polling place used in an election to determine whether it meets the standards for accessibility established under 13-3-205"13-3-206. Survey of polling places to determine accessibility -- procedures. </a:t>
            </a:r>
          </a:p>
          <a:p>
            <a:pPr marL="0" indent="0">
              <a:buNone/>
            </a:pPr>
            <a:r>
              <a:rPr lang="en-US" sz="2000" dirty="0"/>
              <a:t>(1) The election administrator shall conduct an onsite survey of each polling place used in an election to </a:t>
            </a:r>
          </a:p>
          <a:p>
            <a:pPr marL="0" indent="0">
              <a:buNone/>
            </a:pPr>
            <a:r>
              <a:rPr lang="en-US" sz="2000" dirty="0"/>
              <a:t>determine whether it meets the standards for accessibility established under 13-3-205.</a:t>
            </a:r>
          </a:p>
          <a:p>
            <a:pPr marL="0" indent="0">
              <a:buNone/>
            </a:pPr>
            <a:r>
              <a:rPr lang="en-US" sz="2000" dirty="0"/>
              <a:t>(2) Each election administrator shall conduct the survey in a manner that represents the path of travel </a:t>
            </a:r>
          </a:p>
          <a:p>
            <a:pPr marL="0" indent="0">
              <a:buNone/>
            </a:pPr>
            <a:r>
              <a:rPr lang="en-US" sz="2000" dirty="0"/>
              <a:t>that an elector would reasonably be expected to take in order to reach the polling place on election day.</a:t>
            </a:r>
          </a:p>
          <a:p>
            <a:pPr marL="0" indent="0">
              <a:buNone/>
            </a:pPr>
            <a:r>
              <a:rPr lang="en-US" sz="2000" dirty="0"/>
              <a:t>(3) A polling place that has been surveyed pursuant to this section need not be surveyed again unless:</a:t>
            </a:r>
          </a:p>
          <a:p>
            <a:pPr marL="914400" lvl="1" indent="-457200">
              <a:buAutoNum type="alphaLcParenR"/>
            </a:pPr>
            <a:r>
              <a:rPr lang="en-US" dirty="0"/>
              <a:t>the conditions of accessibility change; or </a:t>
            </a:r>
          </a:p>
          <a:p>
            <a:pPr marL="914400" lvl="1" indent="-457200">
              <a:buAutoNum type="alphaLcParenR"/>
            </a:pPr>
            <a:r>
              <a:rPr lang="en-US" dirty="0"/>
              <a:t>the initial survey results are inaccurate.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5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Activity #1</a:t>
            </a:r>
          </a:p>
        </p:txBody>
      </p:sp>
      <p:sp>
        <p:nvSpPr>
          <p:cNvPr id="14" name="Content Placeholder 13"/>
          <p:cNvSpPr>
            <a:spLocks noGrp="1"/>
          </p:cNvSpPr>
          <p:nvPr>
            <p:ph idx="1"/>
          </p:nvPr>
        </p:nvSpPr>
        <p:spPr>
          <a:xfrm>
            <a:off x="1104900" y="1600200"/>
            <a:ext cx="9982200" cy="704589"/>
          </a:xfrm>
        </p:spPr>
        <p:txBody>
          <a:bodyPr/>
          <a:lstStyle/>
          <a:p>
            <a:pPr marL="0" indent="0" algn="ctr">
              <a:buNone/>
            </a:pPr>
            <a:r>
              <a:rPr lang="en-US" sz="2400" dirty="0"/>
              <a:t>Use of a voter interface device</a:t>
            </a:r>
          </a:p>
          <a:p>
            <a:pPr marL="0" indent="0" algn="ctr">
              <a:buNone/>
            </a:pPr>
            <a:endParaRPr lang="en-US" sz="2400" dirty="0"/>
          </a:p>
          <a:p>
            <a:pPr marL="0" indent="0" algn="ctr">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B62349D2-352E-4A2F-A05E-5B75F1B2C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178" y="2292793"/>
            <a:ext cx="6192125" cy="412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Activity #2</a:t>
            </a:r>
          </a:p>
        </p:txBody>
      </p:sp>
      <p:sp>
        <p:nvSpPr>
          <p:cNvPr id="14" name="Content Placeholder 13"/>
          <p:cNvSpPr>
            <a:spLocks noGrp="1"/>
          </p:cNvSpPr>
          <p:nvPr>
            <p:ph idx="1"/>
          </p:nvPr>
        </p:nvSpPr>
        <p:spPr>
          <a:xfrm>
            <a:off x="1104900" y="1600200"/>
            <a:ext cx="9982200" cy="704589"/>
          </a:xfrm>
        </p:spPr>
        <p:txBody>
          <a:bodyPr/>
          <a:lstStyle/>
          <a:p>
            <a:pPr marL="0" indent="0" algn="ctr">
              <a:buNone/>
            </a:pPr>
            <a:r>
              <a:rPr lang="en-US" sz="2400" dirty="0"/>
              <a:t>Polling Place Accessibility</a:t>
            </a:r>
          </a:p>
          <a:p>
            <a:pPr marL="0" indent="0" algn="ctr">
              <a:buNone/>
            </a:pPr>
            <a:endParaRPr lang="en-US" sz="2400" dirty="0"/>
          </a:p>
          <a:p>
            <a:pPr marL="0" indent="0" algn="ctr">
              <a:buNone/>
            </a:pPr>
            <a:endParaRPr lang="en-US" sz="2400" dirty="0"/>
          </a:p>
          <a:p>
            <a:pPr marL="0" indent="0" algn="ctr">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4489132-514F-4C0E-9F3F-35F9CCD13CE2}"/>
              </a:ext>
            </a:extLst>
          </p:cNvPr>
          <p:cNvSpPr txBox="1"/>
          <p:nvPr/>
        </p:nvSpPr>
        <p:spPr>
          <a:xfrm>
            <a:off x="1015937" y="2304789"/>
            <a:ext cx="10158607" cy="646331"/>
          </a:xfrm>
          <a:prstGeom prst="rect">
            <a:avLst/>
          </a:prstGeom>
          <a:noFill/>
        </p:spPr>
        <p:txBody>
          <a:bodyPr wrap="square">
            <a:spAutoFit/>
          </a:bodyPr>
          <a:lstStyle/>
          <a:p>
            <a:r>
              <a:rPr lang="en-US" dirty="0">
                <a:hlinkClick r:id="rId3"/>
              </a:rPr>
              <a:t>https://sosmt.gov/Portals/142/Elections/Documents/Officials/Accessibility-Survey-Checklist-Appendix-I-II-III-and-IV.pdf?dt=1523478958506</a:t>
            </a:r>
            <a:r>
              <a:rPr lang="en-US" dirty="0"/>
              <a:t> </a:t>
            </a:r>
          </a:p>
        </p:txBody>
      </p:sp>
      <p:pic>
        <p:nvPicPr>
          <p:cNvPr id="3074" name="Picture 2" descr="See the source image">
            <a:extLst>
              <a:ext uri="{FF2B5EF4-FFF2-40B4-BE49-F238E27FC236}">
                <a16:creationId xmlns:a16="http://schemas.microsoft.com/office/drawing/2014/main" id="{5CC7240F-8EEF-45F9-9C26-B17586412B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448" y="3009378"/>
            <a:ext cx="3421584" cy="342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2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Questions?</a:t>
            </a:r>
          </a:p>
        </p:txBody>
      </p:sp>
      <p:sp>
        <p:nvSpPr>
          <p:cNvPr id="14" name="Content Placeholder 13"/>
          <p:cNvSpPr>
            <a:spLocks noGrp="1"/>
          </p:cNvSpPr>
          <p:nvPr>
            <p:ph idx="1"/>
          </p:nvPr>
        </p:nvSpPr>
        <p:spPr>
          <a:xfrm>
            <a:off x="1104900" y="1600200"/>
            <a:ext cx="9982200" cy="704589"/>
          </a:xfrm>
        </p:spPr>
        <p:txBody>
          <a:bodyPr/>
          <a:lstStyle/>
          <a:p>
            <a:pPr marL="0" indent="0" algn="ctr">
              <a:buNone/>
            </a:pPr>
            <a:endParaRPr lang="en-US" sz="2400" dirty="0"/>
          </a:p>
          <a:p>
            <a:pPr marL="0" indent="0" algn="ctr">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ee the source image">
            <a:extLst>
              <a:ext uri="{FF2B5EF4-FFF2-40B4-BE49-F238E27FC236}">
                <a16:creationId xmlns:a16="http://schemas.microsoft.com/office/drawing/2014/main" id="{0F02E0A3-CF5D-47BC-9708-5BDB928DE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738313"/>
            <a:ext cx="85725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7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 and Beyond</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Election Day</a:t>
            </a:r>
          </a:p>
          <a:p>
            <a:pPr>
              <a:buFont typeface="Wingdings" panose="05000000000000000000" pitchFamily="2" charset="2"/>
              <a:buChar char="Ø"/>
            </a:pPr>
            <a:r>
              <a:rPr lang="en-US" sz="2400" dirty="0"/>
              <a:t> The Count</a:t>
            </a:r>
          </a:p>
          <a:p>
            <a:pPr>
              <a:buFont typeface="Wingdings" panose="05000000000000000000" pitchFamily="2" charset="2"/>
              <a:buChar char="Ø"/>
            </a:pPr>
            <a:r>
              <a:rPr lang="en-US" sz="2400" dirty="0"/>
              <a:t> Provisional Ballots</a:t>
            </a:r>
          </a:p>
          <a:p>
            <a:pPr>
              <a:buFont typeface="Wingdings" panose="05000000000000000000" pitchFamily="2" charset="2"/>
              <a:buChar char="Ø"/>
            </a:pPr>
            <a:r>
              <a:rPr lang="en-US" sz="2400" dirty="0"/>
              <a:t> Canvass and Recounts</a:t>
            </a:r>
          </a:p>
          <a:p>
            <a:pPr>
              <a:buFont typeface="Wingdings" panose="05000000000000000000" pitchFamily="2" charset="2"/>
              <a:buChar char="Ø"/>
            </a:pPr>
            <a:r>
              <a:rPr lang="en-US" sz="2400" dirty="0"/>
              <a:t> Asking the County to Conduct Elections</a:t>
            </a:r>
          </a:p>
          <a:p>
            <a:pPr>
              <a:buFont typeface="Wingdings" panose="05000000000000000000" pitchFamily="2" charset="2"/>
              <a:buChar char="Ø"/>
            </a:pPr>
            <a:r>
              <a:rPr lang="en-US" sz="2400" dirty="0"/>
              <a:t> Appointment of Trustees</a:t>
            </a:r>
          </a:p>
          <a:p>
            <a:pPr>
              <a:buFont typeface="Wingdings" panose="05000000000000000000" pitchFamily="2" charset="2"/>
              <a:buChar char="Ø"/>
            </a:pPr>
            <a:r>
              <a:rPr lang="en-US" sz="2400" dirty="0"/>
              <a:t> MT Recall Act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4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 Preparation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Obtain voter registration lists and absentee voter lists from the county election administrator</a:t>
            </a:r>
          </a:p>
          <a:p>
            <a:pPr>
              <a:buFont typeface="Wingdings" panose="05000000000000000000" pitchFamily="2" charset="2"/>
              <a:buChar char="Ø"/>
            </a:pPr>
            <a:r>
              <a:rPr lang="en-US" sz="2400" dirty="0"/>
              <a:t> Print ballots, envelopes and instructions </a:t>
            </a:r>
          </a:p>
          <a:p>
            <a:pPr>
              <a:buFont typeface="Wingdings" panose="05000000000000000000" pitchFamily="2" charset="2"/>
              <a:buChar char="Ø"/>
            </a:pPr>
            <a:r>
              <a:rPr lang="en-US" sz="2400" dirty="0"/>
              <a:t> Prepare and mail absentee ballots (at least 20 days prior)</a:t>
            </a:r>
          </a:p>
          <a:p>
            <a:pPr>
              <a:buFont typeface="Wingdings" panose="05000000000000000000" pitchFamily="2" charset="2"/>
              <a:buChar char="Ø"/>
            </a:pPr>
            <a:r>
              <a:rPr lang="en-US" sz="2400" dirty="0"/>
              <a:t> Prepare and mail “mail” ballots as indicated in your mail ballot plan (15-20 days prior)</a:t>
            </a:r>
          </a:p>
          <a:p>
            <a:pPr>
              <a:buFont typeface="Wingdings" panose="05000000000000000000" pitchFamily="2" charset="2"/>
              <a:buChar char="Ø"/>
            </a:pPr>
            <a:r>
              <a:rPr lang="en-US" sz="2400" dirty="0"/>
              <a:t> Log receipt and signature verification of voted absentee/mail ballot plans received</a:t>
            </a:r>
          </a:p>
          <a:p>
            <a:pPr>
              <a:buFont typeface="Wingdings" panose="05000000000000000000" pitchFamily="2" charset="2"/>
              <a:buChar char="Ø"/>
            </a:pPr>
            <a:r>
              <a:rPr lang="en-US" sz="2400" dirty="0"/>
              <a:t> Determine where you will deal with election issues, accepting ballots, challenges, etc.</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8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 Preparation</a:t>
            </a:r>
          </a:p>
        </p:txBody>
      </p:sp>
      <p:sp>
        <p:nvSpPr>
          <p:cNvPr id="14" name="Content Placeholder 13"/>
          <p:cNvSpPr>
            <a:spLocks noGrp="1"/>
          </p:cNvSpPr>
          <p:nvPr>
            <p:ph idx="1"/>
          </p:nvPr>
        </p:nvSpPr>
        <p:spPr/>
        <p:txBody>
          <a:bodyPr>
            <a:normAutofit lnSpcReduction="10000"/>
          </a:bodyPr>
          <a:lstStyle/>
          <a:p>
            <a:pPr>
              <a:buFont typeface="Wingdings" panose="05000000000000000000" pitchFamily="2" charset="2"/>
              <a:buChar char="Ø"/>
            </a:pPr>
            <a:r>
              <a:rPr lang="en-US" sz="2400" dirty="0"/>
              <a:t> Organize polling place materials</a:t>
            </a:r>
          </a:p>
          <a:p>
            <a:pPr>
              <a:buFont typeface="Wingdings" panose="05000000000000000000" pitchFamily="2" charset="2"/>
              <a:buChar char="Ø"/>
            </a:pPr>
            <a:r>
              <a:rPr lang="en-US" sz="2400" dirty="0"/>
              <a:t> Check in with election judges</a:t>
            </a:r>
          </a:p>
          <a:p>
            <a:pPr>
              <a:buFont typeface="Wingdings" panose="05000000000000000000" pitchFamily="2" charset="2"/>
              <a:buChar char="Ø"/>
            </a:pPr>
            <a:r>
              <a:rPr lang="en-US" sz="2400" dirty="0"/>
              <a:t> Check in with polling locations/contacts</a:t>
            </a:r>
          </a:p>
          <a:p>
            <a:pPr>
              <a:buFont typeface="Wingdings" panose="05000000000000000000" pitchFamily="2" charset="2"/>
              <a:buChar char="Ø"/>
            </a:pPr>
            <a:r>
              <a:rPr lang="en-US" sz="2400" dirty="0"/>
              <a:t> Deliver materials to polling locations</a:t>
            </a:r>
          </a:p>
          <a:p>
            <a:pPr>
              <a:buFont typeface="Wingdings" panose="05000000000000000000" pitchFamily="2" charset="2"/>
              <a:buChar char="Ø"/>
            </a:pPr>
            <a:r>
              <a:rPr lang="en-US" sz="2400" dirty="0"/>
              <a:t> Get final list of registered electors</a:t>
            </a:r>
          </a:p>
          <a:p>
            <a:pPr>
              <a:buFont typeface="Wingdings" panose="05000000000000000000" pitchFamily="2" charset="2"/>
              <a:buChar char="Ø"/>
            </a:pPr>
            <a:r>
              <a:rPr lang="en-US" sz="2400" dirty="0"/>
              <a:t> Prepare lists of write-in candidates for election judges</a:t>
            </a:r>
          </a:p>
          <a:p>
            <a:pPr>
              <a:buFont typeface="Wingdings" panose="05000000000000000000" pitchFamily="2" charset="2"/>
              <a:buChar char="Ø"/>
            </a:pPr>
            <a:r>
              <a:rPr lang="en-US" sz="2400" dirty="0"/>
              <a:t> Have ballots and official ballot stamp ready </a:t>
            </a:r>
          </a:p>
          <a:p>
            <a:pPr>
              <a:buFont typeface="Wingdings" panose="05000000000000000000" pitchFamily="2" charset="2"/>
              <a:buChar char="Ø"/>
            </a:pPr>
            <a:r>
              <a:rPr lang="en-US" sz="2400" dirty="0"/>
              <a:t> Print additional instructions for voters</a:t>
            </a:r>
          </a:p>
          <a:p>
            <a:pPr>
              <a:buFont typeface="Wingdings" panose="05000000000000000000" pitchFamily="2" charset="2"/>
              <a:buChar char="Ø"/>
            </a:pPr>
            <a:r>
              <a:rPr lang="en-US" sz="2400" dirty="0"/>
              <a:t> Prepare sample ballot (one required, poster sized if possible)</a:t>
            </a:r>
          </a:p>
          <a:p>
            <a:pPr>
              <a:buFont typeface="Wingdings" panose="05000000000000000000" pitchFamily="2" charset="2"/>
              <a:buChar char="Ø"/>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 Preparation</a:t>
            </a:r>
          </a:p>
        </p:txBody>
      </p:sp>
      <p:sp>
        <p:nvSpPr>
          <p:cNvPr id="14" name="Content Placeholder 13"/>
          <p:cNvSpPr>
            <a:spLocks noGrp="1"/>
          </p:cNvSpPr>
          <p:nvPr>
            <p:ph idx="1"/>
          </p:nvPr>
        </p:nvSpPr>
        <p:spPr/>
        <p:txBody>
          <a:bodyPr>
            <a:normAutofit/>
          </a:bodyPr>
          <a:lstStyle/>
          <a:p>
            <a:pPr marL="0" indent="0">
              <a:buNone/>
            </a:pPr>
            <a:r>
              <a:rPr lang="en-US" sz="2400" dirty="0"/>
              <a:t>Early Ballot Preparation</a:t>
            </a:r>
          </a:p>
          <a:p>
            <a:pPr marL="0" indent="0">
              <a:buNone/>
            </a:pPr>
            <a:r>
              <a:rPr lang="en-US" sz="2400" dirty="0"/>
              <a:t>Option 1:</a:t>
            </a:r>
          </a:p>
          <a:p>
            <a:pPr>
              <a:buFont typeface="Wingdings" panose="05000000000000000000" pitchFamily="2" charset="2"/>
              <a:buChar char="Ø"/>
            </a:pPr>
            <a:r>
              <a:rPr lang="en-US" sz="2400" dirty="0"/>
              <a:t> 8,000 or more registered electors or 5,000 or more absentee electors</a:t>
            </a:r>
          </a:p>
          <a:p>
            <a:pPr lvl="1">
              <a:buFont typeface="Wingdings" panose="05000000000000000000" pitchFamily="2" charset="2"/>
              <a:buChar char="ü"/>
            </a:pPr>
            <a:r>
              <a:rPr lang="en-US" sz="2000" dirty="0"/>
              <a:t> Up to 3 business days before the election may separate the secrecy envelopes and the ballot</a:t>
            </a:r>
          </a:p>
          <a:p>
            <a:pPr lvl="1">
              <a:buFont typeface="Wingdings" panose="05000000000000000000" pitchFamily="2" charset="2"/>
              <a:buChar char="ü"/>
            </a:pPr>
            <a:r>
              <a:rPr lang="en-US" sz="2000" dirty="0"/>
              <a:t> Not allowed on a Saturday or Sunday</a:t>
            </a:r>
          </a:p>
          <a:p>
            <a:pPr lvl="1">
              <a:buFont typeface="Wingdings" panose="05000000000000000000" pitchFamily="2" charset="2"/>
              <a:buChar char="ü"/>
            </a:pPr>
            <a:r>
              <a:rPr lang="en-US" sz="2000" dirty="0"/>
              <a:t> Must be a public process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45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2139984" y="1971675"/>
            <a:ext cx="7910513" cy="3619500"/>
          </a:xfrm>
        </p:spPr>
        <p:txBody>
          <a:bodyPr>
            <a:normAutofit/>
          </a:bodyPr>
          <a:lstStyle/>
          <a:p>
            <a:pPr marL="0" indent="0">
              <a:buNone/>
            </a:pPr>
            <a:r>
              <a:rPr lang="en-US" sz="2400" dirty="0">
                <a:solidFill>
                  <a:srgbClr val="333333"/>
                </a:solidFill>
              </a:rPr>
              <a:t>Elementary trustees govern all HS school districts, </a:t>
            </a:r>
            <a:r>
              <a:rPr lang="en-US" sz="2400" b="1" i="1" dirty="0">
                <a:solidFill>
                  <a:srgbClr val="333333"/>
                </a:solidFill>
              </a:rPr>
              <a:t>except:</a:t>
            </a:r>
          </a:p>
          <a:p>
            <a:pPr>
              <a:buFont typeface="Wingdings" panose="05000000000000000000" pitchFamily="2" charset="2"/>
              <a:buChar char="Ø"/>
            </a:pPr>
            <a:r>
              <a:rPr lang="en-US" sz="2400" dirty="0">
                <a:solidFill>
                  <a:srgbClr val="333333"/>
                </a:solidFill>
              </a:rPr>
              <a:t> County High Schools have independent school boards; and</a:t>
            </a:r>
          </a:p>
          <a:p>
            <a:pPr>
              <a:buFont typeface="Wingdings" panose="05000000000000000000" pitchFamily="2" charset="2"/>
              <a:buChar char="Ø"/>
            </a:pPr>
            <a:r>
              <a:rPr lang="en-US" sz="2400" dirty="0">
                <a:solidFill>
                  <a:srgbClr val="333333"/>
                </a:solidFill>
              </a:rPr>
              <a:t> Outlying elementary districts may request additional representation</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0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 Preparation</a:t>
            </a:r>
          </a:p>
        </p:txBody>
      </p:sp>
      <p:sp>
        <p:nvSpPr>
          <p:cNvPr id="14" name="Content Placeholder 13"/>
          <p:cNvSpPr>
            <a:spLocks noGrp="1"/>
          </p:cNvSpPr>
          <p:nvPr>
            <p:ph idx="1"/>
          </p:nvPr>
        </p:nvSpPr>
        <p:spPr/>
        <p:txBody>
          <a:bodyPr>
            <a:normAutofit/>
          </a:bodyPr>
          <a:lstStyle/>
          <a:p>
            <a:pPr marL="0" indent="0">
              <a:buNone/>
            </a:pPr>
            <a:r>
              <a:rPr lang="en-US" sz="2400" dirty="0"/>
              <a:t>Early Ballot Preparation</a:t>
            </a:r>
          </a:p>
          <a:p>
            <a:pPr marL="0" indent="0">
              <a:buNone/>
            </a:pPr>
            <a:r>
              <a:rPr lang="en-US" sz="2400" dirty="0"/>
              <a:t>Option 2:</a:t>
            </a:r>
          </a:p>
          <a:p>
            <a:pPr>
              <a:buFont typeface="Wingdings" panose="05000000000000000000" pitchFamily="2" charset="2"/>
              <a:buChar char="Ø"/>
            </a:pPr>
            <a:r>
              <a:rPr lang="en-US" sz="2400" dirty="0"/>
              <a:t> Fewer than 8,000 registered electors or fewer than 5,000 absentee electors</a:t>
            </a:r>
          </a:p>
          <a:p>
            <a:pPr lvl="1">
              <a:buFont typeface="Wingdings" panose="05000000000000000000" pitchFamily="2" charset="2"/>
              <a:buChar char="ü"/>
            </a:pPr>
            <a:r>
              <a:rPr lang="en-US" sz="2000" dirty="0"/>
              <a:t> Up to 1 business days before the election may separate the secrecy envelopes and the ballot</a:t>
            </a:r>
          </a:p>
          <a:p>
            <a:pPr lvl="1">
              <a:buFont typeface="Wingdings" panose="05000000000000000000" pitchFamily="2" charset="2"/>
              <a:buChar char="ü"/>
            </a:pPr>
            <a:r>
              <a:rPr lang="en-US" sz="2000" dirty="0"/>
              <a:t> Not allowed on a Saturday or Sunday</a:t>
            </a:r>
          </a:p>
          <a:p>
            <a:pPr lvl="1">
              <a:buFont typeface="Wingdings" panose="05000000000000000000" pitchFamily="2" charset="2"/>
              <a:buChar char="ü"/>
            </a:pPr>
            <a:r>
              <a:rPr lang="en-US" sz="2000" dirty="0"/>
              <a:t> Must be a public process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0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Non-Electors on Election Day</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Election process should be open and transparent</a:t>
            </a:r>
          </a:p>
          <a:p>
            <a:pPr>
              <a:buFont typeface="Wingdings" panose="05000000000000000000" pitchFamily="2" charset="2"/>
              <a:buChar char="Ø"/>
            </a:pPr>
            <a:r>
              <a:rPr lang="en-US" sz="2400" dirty="0"/>
              <a:t> No person may obstruct the polling location or interfere with a voter’s access to the polls or the election process</a:t>
            </a:r>
          </a:p>
          <a:p>
            <a:pPr>
              <a:buFont typeface="Wingdings" panose="05000000000000000000" pitchFamily="2" charset="2"/>
              <a:buChar char="Ø"/>
            </a:pPr>
            <a:r>
              <a:rPr lang="en-US" sz="2400" dirty="0"/>
              <a:t> Three types of “non-electors”:</a:t>
            </a:r>
          </a:p>
          <a:p>
            <a:pPr lvl="1">
              <a:buFont typeface="Wingdings" panose="05000000000000000000" pitchFamily="2" charset="2"/>
              <a:buChar char="ü"/>
            </a:pPr>
            <a:r>
              <a:rPr lang="en-US" sz="2000" dirty="0"/>
              <a:t> Observers – persons interested in the various parts of the voting process</a:t>
            </a:r>
          </a:p>
          <a:p>
            <a:pPr lvl="1">
              <a:buFont typeface="Wingdings" panose="05000000000000000000" pitchFamily="2" charset="2"/>
              <a:buChar char="ü"/>
            </a:pPr>
            <a:r>
              <a:rPr lang="en-US" sz="2000" dirty="0"/>
              <a:t> Poll Watchers – persons who want to know who has not yet voted so they can call and remind them to vote (cannot be a candidate whose name is on the ballot in that voting location)</a:t>
            </a:r>
          </a:p>
          <a:p>
            <a:pPr lvl="1">
              <a:buFont typeface="Wingdings" panose="05000000000000000000" pitchFamily="2" charset="2"/>
              <a:buChar char="ü"/>
            </a:pPr>
            <a:r>
              <a:rPr lang="en-US" sz="2000" dirty="0"/>
              <a:t> Signature Gatherers – persons who are gather signatures for a petition unrelated to the voting process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5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Non-Electors on Election Day</a:t>
            </a:r>
          </a:p>
        </p:txBody>
      </p:sp>
      <p:sp>
        <p:nvSpPr>
          <p:cNvPr id="14" name="Content Placeholder 13"/>
          <p:cNvSpPr>
            <a:spLocks noGrp="1"/>
          </p:cNvSpPr>
          <p:nvPr>
            <p:ph idx="1"/>
          </p:nvPr>
        </p:nvSpPr>
        <p:spPr/>
        <p:txBody>
          <a:bodyPr>
            <a:normAutofit/>
          </a:bodyPr>
          <a:lstStyle/>
          <a:p>
            <a:pPr marL="0" indent="0">
              <a:buNone/>
            </a:pPr>
            <a:r>
              <a:rPr lang="en-US" sz="2400" dirty="0"/>
              <a:t>Guidelines for Non-Electors</a:t>
            </a:r>
          </a:p>
          <a:p>
            <a:pPr>
              <a:buFont typeface="Wingdings" panose="05000000000000000000" pitchFamily="2" charset="2"/>
              <a:buChar char="Ø"/>
            </a:pPr>
            <a:r>
              <a:rPr lang="en-US" sz="2400" dirty="0"/>
              <a:t> Must be reasonable, fairly applied, and documented</a:t>
            </a:r>
          </a:p>
          <a:p>
            <a:pPr>
              <a:buFont typeface="Wingdings" panose="05000000000000000000" pitchFamily="2" charset="2"/>
              <a:buChar char="Ø"/>
            </a:pPr>
            <a:r>
              <a:rPr lang="en-US" sz="2400" dirty="0"/>
              <a:t> Vary from jurisdiction to jurisdiction</a:t>
            </a:r>
          </a:p>
          <a:p>
            <a:pPr>
              <a:buFont typeface="Wingdings" panose="05000000000000000000" pitchFamily="2" charset="2"/>
              <a:buChar char="Ø"/>
            </a:pPr>
            <a:r>
              <a:rPr lang="en-US" sz="2400" dirty="0"/>
              <a:t> Should be communicated openly and prior to election, where possible, and include:</a:t>
            </a:r>
            <a:endParaRPr lang="en-US" sz="2000" dirty="0"/>
          </a:p>
          <a:p>
            <a:pPr lvl="1">
              <a:buFont typeface="Wingdings" panose="05000000000000000000" pitchFamily="2" charset="2"/>
              <a:buChar char="ü"/>
            </a:pPr>
            <a:r>
              <a:rPr lang="en-US" sz="2000" dirty="0"/>
              <a:t> Location:  Where can they be?</a:t>
            </a:r>
          </a:p>
          <a:p>
            <a:pPr lvl="1">
              <a:buFont typeface="Wingdings" panose="05000000000000000000" pitchFamily="2" charset="2"/>
              <a:buChar char="ü"/>
            </a:pPr>
            <a:r>
              <a:rPr lang="en-US" sz="2000" dirty="0"/>
              <a:t> Security:  Who is responsible for them?</a:t>
            </a:r>
          </a:p>
          <a:p>
            <a:pPr lvl="1">
              <a:buFont typeface="Wingdings" panose="05000000000000000000" pitchFamily="2" charset="2"/>
              <a:buChar char="ü"/>
            </a:pPr>
            <a:r>
              <a:rPr lang="en-US" sz="2000" dirty="0"/>
              <a:t> Questions:  Who is available to answer questions?</a:t>
            </a:r>
          </a:p>
          <a:p>
            <a:pPr lvl="1">
              <a:buFont typeface="Wingdings" panose="05000000000000000000" pitchFamily="2" charset="2"/>
              <a:buChar char="ü"/>
            </a:pPr>
            <a:endParaRPr lang="en-US" sz="2000" dirty="0"/>
          </a:p>
          <a:p>
            <a:pPr marL="0" indent="0" algn="ctr">
              <a:lnSpc>
                <a:spcPct val="110000"/>
              </a:lnSpc>
              <a:spcBef>
                <a:spcPts val="0"/>
              </a:spcBef>
              <a:buNone/>
            </a:pPr>
            <a:r>
              <a:rPr lang="en-US" i="1" dirty="0"/>
              <a:t>Restrict any activity that undermines the security, accuracy, </a:t>
            </a:r>
          </a:p>
          <a:p>
            <a:pPr marL="0" indent="0" algn="ctr">
              <a:lnSpc>
                <a:spcPct val="110000"/>
              </a:lnSpc>
              <a:spcBef>
                <a:spcPts val="0"/>
              </a:spcBef>
              <a:buNone/>
            </a:pPr>
            <a:r>
              <a:rPr lang="en-US" i="1" dirty="0"/>
              <a:t>or integrity of the election process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Non-Electors on Election Day</a:t>
            </a:r>
          </a:p>
        </p:txBody>
      </p:sp>
      <p:sp>
        <p:nvSpPr>
          <p:cNvPr id="14" name="Content Placeholder 13"/>
          <p:cNvSpPr>
            <a:spLocks noGrp="1"/>
          </p:cNvSpPr>
          <p:nvPr>
            <p:ph idx="1"/>
          </p:nvPr>
        </p:nvSpPr>
        <p:spPr/>
        <p:txBody>
          <a:bodyPr>
            <a:normAutofit/>
          </a:bodyPr>
          <a:lstStyle/>
          <a:p>
            <a:pPr marL="0" indent="0">
              <a:buNone/>
            </a:pPr>
            <a:r>
              <a:rPr lang="en-US" sz="2400" dirty="0"/>
              <a:t>Electioneering</a:t>
            </a:r>
          </a:p>
          <a:p>
            <a:pPr>
              <a:buFont typeface="Wingdings" panose="05000000000000000000" pitchFamily="2" charset="2"/>
              <a:buChar char="Ø"/>
            </a:pPr>
            <a:r>
              <a:rPr lang="en-US" sz="2400" dirty="0"/>
              <a:t> Solicitation of support or opposition to a candidate or issue to be voted upon at the election or polling place</a:t>
            </a:r>
          </a:p>
          <a:p>
            <a:pPr lvl="1">
              <a:buFont typeface="Wingdings" panose="05000000000000000000" pitchFamily="2" charset="2"/>
              <a:buChar char="ü"/>
            </a:pPr>
            <a:r>
              <a:rPr lang="en-US" sz="2000" dirty="0"/>
              <a:t> Personal persuasion</a:t>
            </a:r>
          </a:p>
          <a:p>
            <a:pPr lvl="1">
              <a:buFont typeface="Wingdings" panose="05000000000000000000" pitchFamily="2" charset="2"/>
              <a:buChar char="ü"/>
            </a:pPr>
            <a:r>
              <a:rPr lang="en-US" sz="2000" dirty="0"/>
              <a:t> Display of campaign materials</a:t>
            </a:r>
          </a:p>
          <a:p>
            <a:pPr lvl="1">
              <a:buFont typeface="Wingdings" panose="05000000000000000000" pitchFamily="2" charset="2"/>
              <a:buChar char="ü"/>
            </a:pPr>
            <a:r>
              <a:rPr lang="en-US" sz="2000" dirty="0"/>
              <a:t> Food, drink, or other freebies (even if not overtly soliciting support or opposition)</a:t>
            </a:r>
          </a:p>
          <a:p>
            <a:pPr marL="457200" lvl="1" indent="0">
              <a:buNone/>
            </a:pPr>
            <a:endParaRPr lang="en-US" sz="2000" dirty="0"/>
          </a:p>
          <a:p>
            <a:pPr marL="0" indent="0" algn="ctr">
              <a:lnSpc>
                <a:spcPct val="110000"/>
              </a:lnSpc>
              <a:spcBef>
                <a:spcPts val="0"/>
              </a:spcBef>
              <a:buNone/>
            </a:pPr>
            <a:r>
              <a:rPr lang="en-US" i="1" dirty="0"/>
              <a:t>Cannot take place less than 100 feet from the entrance to the polling place or within the building itself (bumper stickers on cars in the parking lot is okay, if they are on vehicles of individuals participating in the election process)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10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a:t>
            </a:r>
          </a:p>
        </p:txBody>
      </p:sp>
      <p:sp>
        <p:nvSpPr>
          <p:cNvPr id="14" name="Content Placeholder 13"/>
          <p:cNvSpPr>
            <a:spLocks noGrp="1"/>
          </p:cNvSpPr>
          <p:nvPr>
            <p:ph idx="1"/>
          </p:nvPr>
        </p:nvSpPr>
        <p:spPr/>
        <p:txBody>
          <a:bodyPr>
            <a:normAutofit/>
          </a:bodyPr>
          <a:lstStyle/>
          <a:p>
            <a:pPr marL="0" indent="0">
              <a:buNone/>
            </a:pPr>
            <a:r>
              <a:rPr lang="en-US" sz="2400" dirty="0"/>
              <a:t>Election Judges</a:t>
            </a:r>
          </a:p>
          <a:p>
            <a:pPr>
              <a:buFont typeface="Wingdings" panose="05000000000000000000" pitchFamily="2" charset="2"/>
              <a:buChar char="Ø"/>
            </a:pPr>
            <a:r>
              <a:rPr lang="en-US" sz="2400" dirty="0"/>
              <a:t> Take Oath</a:t>
            </a:r>
          </a:p>
          <a:p>
            <a:pPr lvl="1">
              <a:buFont typeface="Wingdings" panose="05000000000000000000" pitchFamily="2" charset="2"/>
              <a:buChar char="ü"/>
            </a:pPr>
            <a:r>
              <a:rPr lang="en-US" sz="2000" dirty="0"/>
              <a:t> Select a chief election judge who takes the oath</a:t>
            </a:r>
          </a:p>
          <a:p>
            <a:pPr lvl="1">
              <a:buFont typeface="Wingdings" panose="05000000000000000000" pitchFamily="2" charset="2"/>
              <a:buChar char="ü"/>
            </a:pPr>
            <a:r>
              <a:rPr lang="en-US" sz="2000" dirty="0"/>
              <a:t> Chief election judge administers the oath to the remaining judges</a:t>
            </a:r>
          </a:p>
          <a:p>
            <a:pPr lvl="1">
              <a:buFont typeface="Wingdings" panose="05000000000000000000" pitchFamily="2" charset="2"/>
              <a:buChar char="ü"/>
            </a:pPr>
            <a:endParaRPr lang="en-US" sz="2000" dirty="0"/>
          </a:p>
          <a:p>
            <a:pPr>
              <a:buFont typeface="Wingdings" panose="05000000000000000000" pitchFamily="2" charset="2"/>
              <a:buChar char="Ø"/>
            </a:pPr>
            <a:r>
              <a:rPr lang="en-US" sz="2400" dirty="0"/>
              <a:t> Set up Polls</a:t>
            </a:r>
          </a:p>
          <a:p>
            <a:pPr lvl="1">
              <a:buFont typeface="Wingdings" panose="05000000000000000000" pitchFamily="2" charset="2"/>
              <a:buChar char="ü"/>
            </a:pPr>
            <a:r>
              <a:rPr lang="en-US" sz="2000" dirty="0"/>
              <a:t> Table(s) for signing in and obtaining a ballot </a:t>
            </a:r>
          </a:p>
          <a:p>
            <a:pPr lvl="1">
              <a:buFont typeface="Wingdings" panose="05000000000000000000" pitchFamily="2" charset="2"/>
              <a:buChar char="ü"/>
            </a:pPr>
            <a:r>
              <a:rPr lang="en-US" sz="2000" dirty="0"/>
              <a:t> Voting booths (arrange to ensure privacy)</a:t>
            </a:r>
          </a:p>
          <a:p>
            <a:pPr lvl="1">
              <a:buFont typeface="Wingdings" panose="05000000000000000000" pitchFamily="2" charset="2"/>
              <a:buChar char="ü"/>
            </a:pPr>
            <a:r>
              <a:rPr lang="en-US" sz="2000" dirty="0"/>
              <a:t> Table(s) for voters to return voted ballots</a:t>
            </a:r>
          </a:p>
          <a:p>
            <a:pPr lvl="1">
              <a:buFont typeface="Wingdings" panose="05000000000000000000" pitchFamily="2" charset="2"/>
              <a:buChar char="ü"/>
            </a:pPr>
            <a:r>
              <a:rPr lang="en-US" sz="2000" dirty="0"/>
              <a:t> Post instructions, sample ballot,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a:t>
            </a:r>
          </a:p>
        </p:txBody>
      </p:sp>
      <p:sp>
        <p:nvSpPr>
          <p:cNvPr id="14" name="Content Placeholder 13"/>
          <p:cNvSpPr>
            <a:spLocks noGrp="1"/>
          </p:cNvSpPr>
          <p:nvPr>
            <p:ph idx="1"/>
          </p:nvPr>
        </p:nvSpPr>
        <p:spPr/>
        <p:txBody>
          <a:bodyPr>
            <a:normAutofit/>
          </a:bodyPr>
          <a:lstStyle/>
          <a:p>
            <a:pPr marL="0" indent="0">
              <a:buNone/>
            </a:pPr>
            <a:r>
              <a:rPr lang="en-US" sz="2400" dirty="0"/>
              <a:t>Election Judges</a:t>
            </a:r>
          </a:p>
          <a:p>
            <a:pPr>
              <a:buFont typeface="Wingdings" panose="05000000000000000000" pitchFamily="2" charset="2"/>
              <a:buChar char="Ø"/>
            </a:pPr>
            <a:r>
              <a:rPr lang="en-US" sz="2400" dirty="0"/>
              <a:t> Announce Opening of Polls</a:t>
            </a:r>
            <a:endParaRPr lang="en-US" sz="2000" dirty="0"/>
          </a:p>
          <a:p>
            <a:pPr>
              <a:buFont typeface="Wingdings" panose="05000000000000000000" pitchFamily="2" charset="2"/>
              <a:buChar char="Ø"/>
            </a:pPr>
            <a:r>
              <a:rPr lang="en-US" sz="2400" dirty="0"/>
              <a:t> Monitor the Election</a:t>
            </a:r>
          </a:p>
          <a:p>
            <a:pPr lvl="1">
              <a:buFont typeface="Wingdings" panose="05000000000000000000" pitchFamily="2" charset="2"/>
              <a:buChar char="ü"/>
            </a:pPr>
            <a:r>
              <a:rPr lang="en-US" sz="2000" dirty="0"/>
              <a:t> No more than 1 person may occupy a voting booth at one time</a:t>
            </a:r>
          </a:p>
          <a:p>
            <a:pPr lvl="1">
              <a:buFont typeface="Wingdings" panose="05000000000000000000" pitchFamily="2" charset="2"/>
              <a:buChar char="ü"/>
            </a:pPr>
            <a:r>
              <a:rPr lang="en-US" sz="2000" dirty="0"/>
              <a:t> Check to see that stickers or campaign materials are not left in a voting booth</a:t>
            </a:r>
          </a:p>
          <a:p>
            <a:pPr lvl="1">
              <a:buFont typeface="Wingdings" panose="05000000000000000000" pitchFamily="2" charset="2"/>
              <a:buChar char="ü"/>
            </a:pPr>
            <a:r>
              <a:rPr lang="en-US" sz="2000" dirty="0"/>
              <a:t> Verify that sample ballot(s) are not marked</a:t>
            </a:r>
          </a:p>
          <a:p>
            <a:pPr lvl="1">
              <a:buFont typeface="Wingdings" panose="05000000000000000000" pitchFamily="2" charset="2"/>
              <a:buChar char="ü"/>
            </a:pPr>
            <a:r>
              <a:rPr lang="en-US" sz="2000" dirty="0"/>
              <a:t> Deal with special situations (challenges, inactive voters, voters with disabilities, election observers, etc.)</a:t>
            </a:r>
          </a:p>
          <a:p>
            <a:pPr>
              <a:buFont typeface="Wingdings" panose="05000000000000000000" pitchFamily="2" charset="2"/>
              <a:buChar char="Ø"/>
            </a:pPr>
            <a:r>
              <a:rPr lang="en-US" sz="2400" dirty="0"/>
              <a:t> Close of polls</a:t>
            </a:r>
          </a:p>
          <a:p>
            <a:pPr lvl="1">
              <a:buFont typeface="Wingdings" panose="05000000000000000000" pitchFamily="2" charset="2"/>
              <a:buChar char="ü"/>
            </a:pPr>
            <a:r>
              <a:rPr lang="en-US" sz="2000" dirty="0"/>
              <a:t> Shortly before 8 pm proclaim that the polls will close soon</a:t>
            </a:r>
          </a:p>
          <a:p>
            <a:pPr lvl="1">
              <a:buFont typeface="Wingdings" panose="05000000000000000000" pitchFamily="2" charset="2"/>
              <a:buChar char="ü"/>
            </a:pPr>
            <a:r>
              <a:rPr lang="en-US" sz="2000" dirty="0"/>
              <a:t> Proclaim close of polls at 8 pm (those in line may continue to vote)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0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a:t>
            </a:r>
          </a:p>
        </p:txBody>
      </p:sp>
      <p:sp>
        <p:nvSpPr>
          <p:cNvPr id="14" name="Content Placeholder 13"/>
          <p:cNvSpPr>
            <a:spLocks noGrp="1"/>
          </p:cNvSpPr>
          <p:nvPr>
            <p:ph idx="1"/>
          </p:nvPr>
        </p:nvSpPr>
        <p:spPr/>
        <p:txBody>
          <a:bodyPr>
            <a:normAutofit/>
          </a:bodyPr>
          <a:lstStyle/>
          <a:p>
            <a:pPr marL="0" indent="0">
              <a:buNone/>
            </a:pPr>
            <a:r>
              <a:rPr lang="en-US" sz="2800" dirty="0"/>
              <a:t>Election Judges</a:t>
            </a:r>
          </a:p>
          <a:p>
            <a:pPr>
              <a:buFont typeface="Wingdings" panose="05000000000000000000" pitchFamily="2" charset="2"/>
              <a:buChar char="Ø"/>
            </a:pPr>
            <a:r>
              <a:rPr lang="en-US" sz="2800" dirty="0"/>
              <a:t> Ballot Counting Prior to Close of Polls</a:t>
            </a:r>
            <a:endParaRPr lang="en-US" sz="2400" dirty="0"/>
          </a:p>
          <a:p>
            <a:pPr lvl="1">
              <a:buFont typeface="Wingdings" panose="05000000000000000000" pitchFamily="2" charset="2"/>
              <a:buChar char="ü"/>
            </a:pPr>
            <a:r>
              <a:rPr lang="en-US" sz="2400" dirty="0"/>
              <a:t> Election judges and observers must take an oath not to disclose results</a:t>
            </a:r>
          </a:p>
          <a:p>
            <a:pPr lvl="1">
              <a:buFont typeface="Wingdings" panose="05000000000000000000" pitchFamily="2" charset="2"/>
              <a:buChar char="ü"/>
            </a:pPr>
            <a:r>
              <a:rPr lang="en-US" sz="2400" dirty="0"/>
              <a:t> Must be open to the public</a:t>
            </a:r>
          </a:p>
          <a:p>
            <a:pPr lvl="1">
              <a:buFont typeface="Wingdings" panose="05000000000000000000" pitchFamily="2" charset="2"/>
              <a:buChar char="ü"/>
            </a:pPr>
            <a:endParaRPr lang="en-US" sz="2400" dirty="0"/>
          </a:p>
          <a:p>
            <a:pPr>
              <a:buFont typeface="Wingdings" panose="05000000000000000000" pitchFamily="2" charset="2"/>
              <a:buChar char="Ø"/>
            </a:pPr>
            <a:r>
              <a:rPr lang="en-US" sz="2800" dirty="0"/>
              <a:t> Ballot Counting After the Close of Polls</a:t>
            </a:r>
          </a:p>
          <a:p>
            <a:pPr lvl="1">
              <a:buFont typeface="Wingdings" panose="05000000000000000000" pitchFamily="2" charset="2"/>
              <a:buChar char="ü"/>
            </a:pPr>
            <a:r>
              <a:rPr lang="en-US" sz="2400" dirty="0"/>
              <a:t> Begin immediately after the close of polls</a:t>
            </a:r>
          </a:p>
          <a:p>
            <a:pPr lvl="1">
              <a:buFont typeface="Wingdings" panose="05000000000000000000" pitchFamily="2" charset="2"/>
              <a:buChar char="ü"/>
            </a:pPr>
            <a:r>
              <a:rPr lang="en-US" sz="2400" dirty="0"/>
              <a:t> Continue until all ballots have been counted</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0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a:t>
            </a:r>
          </a:p>
        </p:txBody>
      </p:sp>
      <p:sp>
        <p:nvSpPr>
          <p:cNvPr id="14" name="Content Placeholder 13"/>
          <p:cNvSpPr>
            <a:spLocks noGrp="1"/>
          </p:cNvSpPr>
          <p:nvPr>
            <p:ph idx="1"/>
          </p:nvPr>
        </p:nvSpPr>
        <p:spPr/>
        <p:txBody>
          <a:bodyPr>
            <a:normAutofit fontScale="92500" lnSpcReduction="10000"/>
          </a:bodyPr>
          <a:lstStyle/>
          <a:p>
            <a:pPr marL="0" indent="0">
              <a:buNone/>
            </a:pPr>
            <a:r>
              <a:rPr lang="en-US" sz="2400" dirty="0"/>
              <a:t>Ballot Counting Process</a:t>
            </a:r>
          </a:p>
          <a:p>
            <a:pPr>
              <a:buFont typeface="Wingdings" panose="05000000000000000000" pitchFamily="2" charset="2"/>
              <a:buChar char="Ø"/>
            </a:pPr>
            <a:r>
              <a:rPr lang="en-US" sz="2400" dirty="0"/>
              <a:t> One judge reads the ballot, two judges tally</a:t>
            </a:r>
            <a:endParaRPr lang="en-US" sz="2000" dirty="0"/>
          </a:p>
          <a:p>
            <a:pPr lvl="1">
              <a:buFont typeface="Wingdings" panose="05000000000000000000" pitchFamily="2" charset="2"/>
              <a:buChar char="ü"/>
            </a:pPr>
            <a:r>
              <a:rPr lang="en-US" sz="2000" dirty="0"/>
              <a:t> If tallies do not match, count again</a:t>
            </a:r>
          </a:p>
          <a:p>
            <a:pPr>
              <a:buFont typeface="Wingdings" panose="05000000000000000000" pitchFamily="2" charset="2"/>
              <a:buChar char="Ø"/>
            </a:pPr>
            <a:r>
              <a:rPr lang="en-US" sz="2400" dirty="0"/>
              <a:t> Judges determine if a ballot is counted – scenarios:</a:t>
            </a:r>
          </a:p>
          <a:p>
            <a:pPr lvl="1">
              <a:buFont typeface="Wingdings" panose="05000000000000000000" pitchFamily="2" charset="2"/>
              <a:buChar char="ü"/>
            </a:pPr>
            <a:r>
              <a:rPr lang="en-US" sz="2000" dirty="0"/>
              <a:t> Stray marks</a:t>
            </a:r>
          </a:p>
          <a:p>
            <a:pPr lvl="1">
              <a:buFont typeface="Wingdings" panose="05000000000000000000" pitchFamily="2" charset="2"/>
              <a:buChar char="ü"/>
            </a:pPr>
            <a:r>
              <a:rPr lang="en-US" sz="2000" dirty="0"/>
              <a:t> Spill or smudges</a:t>
            </a:r>
          </a:p>
          <a:p>
            <a:pPr lvl="1">
              <a:buFont typeface="Wingdings" panose="05000000000000000000" pitchFamily="2" charset="2"/>
              <a:buChar char="ü"/>
            </a:pPr>
            <a:r>
              <a:rPr lang="en-US" sz="2000" dirty="0"/>
              <a:t> Erasing and remarking</a:t>
            </a:r>
          </a:p>
          <a:p>
            <a:pPr lvl="1">
              <a:buFont typeface="Wingdings" panose="05000000000000000000" pitchFamily="2" charset="2"/>
              <a:buChar char="ü"/>
            </a:pPr>
            <a:r>
              <a:rPr lang="en-US" sz="2000" dirty="0"/>
              <a:t> Crossing out/scribbling out</a:t>
            </a:r>
          </a:p>
          <a:p>
            <a:pPr lvl="1">
              <a:buFont typeface="Wingdings" panose="05000000000000000000" pitchFamily="2" charset="2"/>
              <a:buChar char="ü"/>
            </a:pPr>
            <a:r>
              <a:rPr lang="en-US" sz="2000" dirty="0"/>
              <a:t> Additional comments</a:t>
            </a:r>
            <a:endParaRPr lang="en-US" sz="2400" dirty="0"/>
          </a:p>
          <a:p>
            <a:pPr marL="0" indent="0">
              <a:buNone/>
            </a:pPr>
            <a:r>
              <a:rPr lang="en-US" sz="2400" b="1" dirty="0"/>
              <a:t>Note:  </a:t>
            </a:r>
          </a:p>
          <a:p>
            <a:pPr lvl="1">
              <a:buFont typeface="Wingdings" panose="05000000000000000000" pitchFamily="2" charset="2"/>
              <a:buChar char="ü"/>
            </a:pPr>
            <a:r>
              <a:rPr lang="en-US" sz="2000" dirty="0"/>
              <a:t> May separate into groups of equal number for counting</a:t>
            </a:r>
          </a:p>
          <a:p>
            <a:pPr lvl="1">
              <a:buFont typeface="Wingdings" panose="05000000000000000000" pitchFamily="2" charset="2"/>
              <a:buChar char="ü"/>
            </a:pPr>
            <a:r>
              <a:rPr lang="en-US" sz="2000" dirty="0"/>
              <a:t> May NOT separate by vote for counting</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1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Day</a:t>
            </a:r>
          </a:p>
        </p:txBody>
      </p:sp>
      <p:sp>
        <p:nvSpPr>
          <p:cNvPr id="14" name="Content Placeholder 13"/>
          <p:cNvSpPr>
            <a:spLocks noGrp="1"/>
          </p:cNvSpPr>
          <p:nvPr>
            <p:ph idx="1"/>
          </p:nvPr>
        </p:nvSpPr>
        <p:spPr/>
        <p:txBody>
          <a:bodyPr>
            <a:normAutofit lnSpcReduction="10000"/>
          </a:bodyPr>
          <a:lstStyle/>
          <a:p>
            <a:pPr marL="0" indent="0">
              <a:buNone/>
            </a:pPr>
            <a:r>
              <a:rPr lang="en-US" sz="2400" dirty="0"/>
              <a:t>Closing Procedures</a:t>
            </a:r>
          </a:p>
          <a:p>
            <a:pPr>
              <a:buFont typeface="Wingdings" panose="05000000000000000000" pitchFamily="2" charset="2"/>
              <a:buChar char="Ø"/>
            </a:pPr>
            <a:r>
              <a:rPr lang="en-US" sz="2400" dirty="0"/>
              <a:t> Compare tally sheets</a:t>
            </a:r>
          </a:p>
          <a:p>
            <a:pPr>
              <a:buFont typeface="Wingdings" panose="05000000000000000000" pitchFamily="2" charset="2"/>
              <a:buChar char="Ø"/>
            </a:pPr>
            <a:r>
              <a:rPr lang="en-US" sz="2400" dirty="0"/>
              <a:t> Enter total number of votes cast in poll book</a:t>
            </a:r>
          </a:p>
          <a:p>
            <a:pPr>
              <a:buFont typeface="Wingdings" panose="05000000000000000000" pitchFamily="2" charset="2"/>
              <a:buChar char="Ø"/>
            </a:pPr>
            <a:r>
              <a:rPr lang="en-US" sz="2400" dirty="0"/>
              <a:t> Complete poll book reconciliation form</a:t>
            </a:r>
          </a:p>
          <a:p>
            <a:pPr>
              <a:buFont typeface="Wingdings" panose="05000000000000000000" pitchFamily="2" charset="2"/>
              <a:buChar char="Ø"/>
            </a:pPr>
            <a:r>
              <a:rPr lang="en-US" sz="2400" dirty="0"/>
              <a:t> Sign certificates in poll/tally book</a:t>
            </a:r>
          </a:p>
          <a:p>
            <a:pPr>
              <a:buFont typeface="Wingdings" panose="05000000000000000000" pitchFamily="2" charset="2"/>
              <a:buChar char="Ø"/>
            </a:pPr>
            <a:r>
              <a:rPr lang="en-US" sz="2400" dirty="0"/>
              <a:t> Seal in separate envelopes (across seal)</a:t>
            </a:r>
          </a:p>
          <a:p>
            <a:pPr lvl="1">
              <a:buFont typeface="Wingdings" panose="05000000000000000000" pitchFamily="2" charset="2"/>
              <a:buChar char="ü"/>
            </a:pPr>
            <a:r>
              <a:rPr lang="en-US" sz="2000" dirty="0"/>
              <a:t> Voted ballots, ballots not counted/rejected, detached stubs</a:t>
            </a:r>
          </a:p>
          <a:p>
            <a:pPr lvl="1">
              <a:buFont typeface="Wingdings" panose="05000000000000000000" pitchFamily="2" charset="2"/>
              <a:buChar char="ü"/>
            </a:pPr>
            <a:r>
              <a:rPr lang="en-US" sz="2000" dirty="0"/>
              <a:t> Ballots not issued (stubs attached)</a:t>
            </a:r>
          </a:p>
          <a:p>
            <a:pPr lvl="1">
              <a:buFont typeface="Wingdings" panose="05000000000000000000" pitchFamily="2" charset="2"/>
              <a:buChar char="ü"/>
            </a:pPr>
            <a:r>
              <a:rPr lang="en-US" sz="2000" dirty="0"/>
              <a:t> Poll books, tally books, precinct register</a:t>
            </a:r>
          </a:p>
          <a:p>
            <a:pPr>
              <a:buFont typeface="Wingdings" panose="05000000000000000000" pitchFamily="2" charset="2"/>
              <a:buChar char="Ø"/>
            </a:pPr>
            <a:r>
              <a:rPr lang="en-US" sz="2400" dirty="0"/>
              <a:t> Enter hours worked on time sheets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0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p:txBody>
          <a:bodyPr/>
          <a:lstStyle/>
          <a:p>
            <a:pPr marL="0" indent="0">
              <a:buNone/>
            </a:pPr>
            <a:r>
              <a:rPr lang="en-US" sz="2800" dirty="0"/>
              <a:t>Why is a ballot provisional?</a:t>
            </a:r>
          </a:p>
          <a:p>
            <a:pPr>
              <a:buFont typeface="Wingdings" panose="05000000000000000000" pitchFamily="2" charset="2"/>
              <a:buChar char="Ø"/>
            </a:pPr>
            <a:r>
              <a:rPr lang="en-US" sz="2800" dirty="0"/>
              <a:t> The voter’s identity has not been confirmed</a:t>
            </a:r>
          </a:p>
          <a:p>
            <a:pPr lvl="1">
              <a:buFont typeface="Wingdings" panose="05000000000000000000" pitchFamily="2" charset="2"/>
              <a:buChar char="ü"/>
            </a:pPr>
            <a:r>
              <a:rPr lang="en-US" sz="2400" dirty="0"/>
              <a:t> This is most likely to come from issues with voter registration, unless the election administrator has determined that all electors must present identification to vote</a:t>
            </a:r>
          </a:p>
          <a:p>
            <a:pPr>
              <a:buFont typeface="Wingdings" panose="05000000000000000000" pitchFamily="2" charset="2"/>
              <a:buChar char="Ø"/>
            </a:pPr>
            <a:r>
              <a:rPr lang="en-US" sz="2800" dirty="0"/>
              <a:t> The voter’s eligibility to vote in the election has not been confirmed</a:t>
            </a: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0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1002506" y="1843088"/>
            <a:ext cx="10185469" cy="3619500"/>
          </a:xfrm>
        </p:spPr>
        <p:txBody>
          <a:bodyPr>
            <a:normAutofit lnSpcReduction="10000"/>
          </a:bodyPr>
          <a:lstStyle/>
          <a:p>
            <a:pPr marL="0" indent="0">
              <a:buNone/>
            </a:pPr>
            <a:r>
              <a:rPr lang="en-US" sz="2400" dirty="0">
                <a:solidFill>
                  <a:srgbClr val="333333"/>
                </a:solidFill>
              </a:rPr>
              <a:t>County High Schools</a:t>
            </a:r>
            <a:endParaRPr lang="en-US" sz="2400" b="1" i="1" dirty="0">
              <a:solidFill>
                <a:srgbClr val="333333"/>
              </a:solidFill>
            </a:endParaRPr>
          </a:p>
          <a:p>
            <a:pPr>
              <a:buFont typeface="Wingdings" panose="05000000000000000000" pitchFamily="2" charset="2"/>
              <a:buChar char="Ø"/>
            </a:pPr>
            <a:r>
              <a:rPr lang="en-US" sz="2400" dirty="0">
                <a:solidFill>
                  <a:srgbClr val="333333"/>
                </a:solidFill>
              </a:rPr>
              <a:t> Four (4) trustees from the elementary district where the county high school is located; and</a:t>
            </a:r>
          </a:p>
          <a:p>
            <a:pPr>
              <a:buFont typeface="Wingdings" panose="05000000000000000000" pitchFamily="2" charset="2"/>
              <a:buChar char="Ø"/>
            </a:pPr>
            <a:r>
              <a:rPr lang="en-US" sz="2400" dirty="0">
                <a:solidFill>
                  <a:srgbClr val="333333"/>
                </a:solidFill>
              </a:rPr>
              <a:t> Three additional trustees from nominating districts established by the county superintendent </a:t>
            </a:r>
          </a:p>
          <a:p>
            <a:pPr lvl="1">
              <a:buFont typeface="Wingdings" panose="05000000000000000000" pitchFamily="2" charset="2"/>
              <a:buChar char="ü"/>
            </a:pPr>
            <a:r>
              <a:rPr lang="en-US" sz="2400" dirty="0">
                <a:solidFill>
                  <a:srgbClr val="333333"/>
                </a:solidFill>
              </a:rPr>
              <a:t> Additional positions are elected from outside the elementary district where the county high school is located;</a:t>
            </a:r>
          </a:p>
          <a:p>
            <a:pPr lvl="1">
              <a:buFont typeface="Wingdings" panose="05000000000000000000" pitchFamily="2" charset="2"/>
              <a:buChar char="ü"/>
            </a:pPr>
            <a:r>
              <a:rPr lang="en-US" sz="2400" dirty="0">
                <a:solidFill>
                  <a:srgbClr val="333333"/>
                </a:solidFill>
              </a:rPr>
              <a:t> Boundaries should be coterminous with elementary district boundaries where possible</a:t>
            </a: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95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p:txBody>
          <a:bodyPr/>
          <a:lstStyle/>
          <a:p>
            <a:pPr marL="0" indent="0">
              <a:buNone/>
            </a:pPr>
            <a:r>
              <a:rPr lang="en-US" sz="2400" dirty="0"/>
              <a:t>Scenarios </a:t>
            </a:r>
          </a:p>
          <a:p>
            <a:pPr>
              <a:buFont typeface="Wingdings" panose="05000000000000000000" pitchFamily="2" charset="2"/>
              <a:buChar char="Ø"/>
            </a:pPr>
            <a:r>
              <a:rPr lang="en-US" sz="2400" dirty="0"/>
              <a:t> Elector maintains they are eligible to vote in this jurisdiction, but is not on the rolls</a:t>
            </a:r>
            <a:endParaRPr lang="en-US" sz="2000" dirty="0"/>
          </a:p>
          <a:p>
            <a:pPr>
              <a:buFont typeface="Wingdings" panose="05000000000000000000" pitchFamily="2" charset="2"/>
              <a:buChar char="Ø"/>
            </a:pPr>
            <a:r>
              <a:rPr lang="en-US" sz="2400" dirty="0"/>
              <a:t> Requests a new ballot because the original is not received, lost or spoiled</a:t>
            </a:r>
          </a:p>
          <a:p>
            <a:pPr>
              <a:buFont typeface="Wingdings" panose="05000000000000000000" pitchFamily="2" charset="2"/>
              <a:buChar char="Ø"/>
            </a:pPr>
            <a:r>
              <a:rPr lang="en-US" sz="2400" dirty="0"/>
              <a:t> Late registrant from another district that has already issued a ballot</a:t>
            </a:r>
          </a:p>
          <a:p>
            <a:pPr>
              <a:buFont typeface="Wingdings" panose="05000000000000000000" pitchFamily="2" charset="2"/>
              <a:buChar char="Ø"/>
            </a:pPr>
            <a:r>
              <a:rPr lang="en-US" sz="2400" dirty="0"/>
              <a:t> Came to the polls to vote, but didn’t have the proper identification (in elections where ID is required)</a:t>
            </a:r>
          </a:p>
          <a:p>
            <a:pPr>
              <a:buFont typeface="Wingdings" panose="05000000000000000000" pitchFamily="2" charset="2"/>
              <a:buChar char="Ø"/>
            </a:pPr>
            <a:r>
              <a:rPr lang="en-US" sz="2400" dirty="0"/>
              <a:t> Received an absentee or mail ballot without a signature or the signature did not match</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6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p:txBody>
          <a:bodyPr/>
          <a:lstStyle/>
          <a:p>
            <a:pPr marL="0" indent="0">
              <a:buNone/>
            </a:pPr>
            <a:r>
              <a:rPr lang="en-US" sz="2400" dirty="0"/>
              <a:t>Handling</a:t>
            </a:r>
          </a:p>
          <a:p>
            <a:pPr>
              <a:buFont typeface="Wingdings" panose="05000000000000000000" pitchFamily="2" charset="2"/>
              <a:buChar char="Ø"/>
            </a:pPr>
            <a:r>
              <a:rPr lang="en-US" sz="2400" dirty="0"/>
              <a:t> Any ballots that were returned as undeliverable, unsigned, or with mismatched signatures become provisional if not resolved by 8:00 pm on election day</a:t>
            </a:r>
          </a:p>
          <a:p>
            <a:pPr>
              <a:buFont typeface="Wingdings" panose="05000000000000000000" pitchFamily="2" charset="2"/>
              <a:buChar char="Ø"/>
            </a:pPr>
            <a:r>
              <a:rPr lang="en-US" sz="2400" dirty="0"/>
              <a:t> An elector has until 5:00 pm on the day following election day to resolve provisional ballot issues</a:t>
            </a:r>
          </a:p>
          <a:p>
            <a:pPr lvl="1">
              <a:buFont typeface="Wingdings" panose="05000000000000000000" pitchFamily="2" charset="2"/>
              <a:buChar char="ü"/>
            </a:pPr>
            <a:r>
              <a:rPr lang="en-US" sz="2000" dirty="0"/>
              <a:t> May resolve in person, by fax, or by email</a:t>
            </a:r>
          </a:p>
          <a:p>
            <a:pPr>
              <a:buFont typeface="Wingdings" panose="05000000000000000000" pitchFamily="2" charset="2"/>
              <a:buChar char="Ø"/>
            </a:pPr>
            <a:r>
              <a:rPr lang="en-US" sz="2400" dirty="0"/>
              <a:t> If the issue is resolved by mail, must be postmarked by the day after election day and received by 3:00 pm on the 6</a:t>
            </a:r>
            <a:r>
              <a:rPr lang="en-US" sz="2400" baseline="30000" dirty="0"/>
              <a:t>th</a:t>
            </a:r>
            <a:r>
              <a:rPr lang="en-US" sz="2400" dirty="0"/>
              <a:t> day following the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3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p:txBody>
          <a:bodyPr/>
          <a:lstStyle/>
          <a:p>
            <a:pPr marL="0" indent="0">
              <a:buNone/>
            </a:pPr>
            <a:r>
              <a:rPr lang="en-US" sz="2400" dirty="0"/>
              <a:t>Handling</a:t>
            </a:r>
          </a:p>
          <a:p>
            <a:pPr>
              <a:buFont typeface="Wingdings" panose="05000000000000000000" pitchFamily="2" charset="2"/>
              <a:buChar char="Ø"/>
            </a:pPr>
            <a:r>
              <a:rPr lang="en-US" sz="2400" dirty="0"/>
              <a:t> Keep ballots separate with the appropriate provisional documentation:</a:t>
            </a:r>
          </a:p>
          <a:p>
            <a:pPr marL="0" indent="0">
              <a:buNone/>
            </a:pPr>
            <a:r>
              <a:rPr lang="en-US" sz="2400" dirty="0">
                <a:hlinkClick r:id="rId2"/>
              </a:rPr>
              <a:t>https://sosmt.gov/elections/official-forms/#provisional-voting-and-id-forms</a:t>
            </a:r>
            <a:endParaRPr lang="en-US" sz="2400" dirty="0"/>
          </a:p>
          <a:p>
            <a:pPr>
              <a:buFont typeface="Wingdings" panose="05000000000000000000" pitchFamily="2" charset="2"/>
              <a:buChar char="Ø"/>
            </a:pPr>
            <a:r>
              <a:rPr lang="en-US" sz="2400" dirty="0"/>
              <a:t> When an elector provides information to resolve a provisional ballot, verify the information, then move the ballot to the regular ballot box</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6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a:xfrm>
            <a:off x="1104900" y="1458991"/>
            <a:ext cx="9982200" cy="847725"/>
          </a:xfrm>
        </p:spPr>
        <p:txBody>
          <a:bodyPr>
            <a:normAutofit fontScale="92500" lnSpcReduction="20000"/>
          </a:bodyPr>
          <a:lstStyle/>
          <a:p>
            <a:pPr marL="0" indent="0">
              <a:buNone/>
            </a:pPr>
            <a:r>
              <a:rPr lang="en-US" sz="2400" dirty="0"/>
              <a:t>Process</a:t>
            </a:r>
          </a:p>
          <a:p>
            <a:pPr>
              <a:buFont typeface="Wingdings" panose="05000000000000000000" pitchFamily="2" charset="2"/>
              <a:buChar char="Ø"/>
            </a:pPr>
            <a:r>
              <a:rPr lang="en-US" sz="2400" dirty="0"/>
              <a:t> Must complete a cover sheet for every provisional ballot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1E8C80A-B7FD-421F-B14F-5A737CBB5E0E}"/>
              </a:ext>
            </a:extLst>
          </p:cNvPr>
          <p:cNvPicPr>
            <a:picLocks noChangeAspect="1"/>
          </p:cNvPicPr>
          <p:nvPr/>
        </p:nvPicPr>
        <p:blipFill>
          <a:blip r:embed="rId3"/>
          <a:stretch>
            <a:fillRect/>
          </a:stretch>
        </p:blipFill>
        <p:spPr>
          <a:xfrm>
            <a:off x="2549341" y="2409690"/>
            <a:ext cx="6839775" cy="4283190"/>
          </a:xfrm>
          <a:prstGeom prst="rect">
            <a:avLst/>
          </a:prstGeom>
        </p:spPr>
      </p:pic>
    </p:spTree>
    <p:extLst>
      <p:ext uri="{BB962C8B-B14F-4D97-AF65-F5344CB8AC3E}">
        <p14:creationId xmlns:p14="http://schemas.microsoft.com/office/powerpoint/2010/main" val="99643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p:txBody>
          <a:bodyPr>
            <a:normAutofit/>
          </a:bodyPr>
          <a:lstStyle/>
          <a:p>
            <a:pPr marL="0" indent="0">
              <a:buNone/>
            </a:pPr>
            <a:r>
              <a:rPr lang="en-US" sz="2400" dirty="0"/>
              <a:t>Process</a:t>
            </a:r>
          </a:p>
          <a:p>
            <a:pPr>
              <a:buFont typeface="Wingdings" panose="05000000000000000000" pitchFamily="2" charset="2"/>
              <a:buChar char="Ø"/>
            </a:pPr>
            <a:r>
              <a:rPr lang="en-US" sz="2400" dirty="0"/>
              <a:t> Part 1:  Information about the elector</a:t>
            </a:r>
          </a:p>
          <a:p>
            <a:pPr lvl="1">
              <a:buFont typeface="Wingdings" panose="05000000000000000000" pitchFamily="2" charset="2"/>
              <a:buChar char="ü"/>
            </a:pPr>
            <a:r>
              <a:rPr lang="en-US" sz="2000" dirty="0"/>
              <a:t> To be competed/signed by the elector if they are claiming eligibility to vote</a:t>
            </a:r>
          </a:p>
          <a:p>
            <a:pPr lvl="1">
              <a:buFont typeface="Wingdings" panose="05000000000000000000" pitchFamily="2" charset="2"/>
              <a:buChar char="ü"/>
            </a:pPr>
            <a:r>
              <a:rPr lang="en-US" sz="2000" dirty="0"/>
              <a:t> To be completed/signed by an election judge or the election administrator if a ballot is unsigned or the signatures don’t match</a:t>
            </a:r>
          </a:p>
          <a:p>
            <a:pPr>
              <a:buFont typeface="Wingdings" panose="05000000000000000000" pitchFamily="2" charset="2"/>
              <a:buChar char="Ø"/>
            </a:pPr>
            <a:r>
              <a:rPr lang="en-US" sz="2400" dirty="0"/>
              <a:t> Part 2:  Information about provisional status</a:t>
            </a:r>
          </a:p>
          <a:p>
            <a:pPr lvl="1">
              <a:buFont typeface="Wingdings" panose="05000000000000000000" pitchFamily="2" charset="2"/>
              <a:buChar char="ü"/>
            </a:pPr>
            <a:r>
              <a:rPr lang="en-US" sz="2000" dirty="0"/>
              <a:t> Identifies why the ballot is provisional</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5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a:xfrm>
            <a:off x="1104900" y="1458991"/>
            <a:ext cx="9982200" cy="847725"/>
          </a:xfrm>
        </p:spPr>
        <p:txBody>
          <a:bodyPr>
            <a:normAutofit fontScale="92500" lnSpcReduction="20000"/>
          </a:bodyPr>
          <a:lstStyle/>
          <a:p>
            <a:pPr marL="0" indent="0">
              <a:buNone/>
            </a:pPr>
            <a:r>
              <a:rPr lang="en-US" sz="2400" dirty="0"/>
              <a:t>Process</a:t>
            </a:r>
          </a:p>
          <a:p>
            <a:pPr>
              <a:buFont typeface="Wingdings" panose="05000000000000000000" pitchFamily="2" charset="2"/>
              <a:buChar char="Ø"/>
            </a:pPr>
            <a:r>
              <a:rPr lang="en-US" sz="2400" dirty="0"/>
              <a:t> Part 3 – Resolution of the Provisional Ballot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4751B4E-4B4E-42DC-8AD9-91C746444586}"/>
              </a:ext>
            </a:extLst>
          </p:cNvPr>
          <p:cNvPicPr>
            <a:picLocks noChangeAspect="1"/>
          </p:cNvPicPr>
          <p:nvPr/>
        </p:nvPicPr>
        <p:blipFill>
          <a:blip r:embed="rId3"/>
          <a:stretch>
            <a:fillRect/>
          </a:stretch>
        </p:blipFill>
        <p:spPr>
          <a:xfrm>
            <a:off x="2523182" y="2425602"/>
            <a:ext cx="7144117" cy="3797495"/>
          </a:xfrm>
          <a:prstGeom prst="rect">
            <a:avLst/>
          </a:prstGeom>
        </p:spPr>
      </p:pic>
    </p:spTree>
    <p:extLst>
      <p:ext uri="{BB962C8B-B14F-4D97-AF65-F5344CB8AC3E}">
        <p14:creationId xmlns:p14="http://schemas.microsoft.com/office/powerpoint/2010/main" val="316616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Provisional Ballots</a:t>
            </a:r>
          </a:p>
        </p:txBody>
      </p:sp>
      <p:sp>
        <p:nvSpPr>
          <p:cNvPr id="14" name="Content Placeholder 13"/>
          <p:cNvSpPr>
            <a:spLocks noGrp="1"/>
          </p:cNvSpPr>
          <p:nvPr>
            <p:ph idx="1"/>
          </p:nvPr>
        </p:nvSpPr>
        <p:spPr>
          <a:xfrm>
            <a:off x="1104900" y="1600199"/>
            <a:ext cx="2924175" cy="4121361"/>
          </a:xfrm>
        </p:spPr>
        <p:txBody>
          <a:bodyPr>
            <a:normAutofit/>
          </a:bodyPr>
          <a:lstStyle/>
          <a:p>
            <a:pPr marL="0" indent="0">
              <a:buNone/>
            </a:pPr>
            <a:r>
              <a:rPr lang="en-US" sz="2400" dirty="0"/>
              <a:t>Resolution</a:t>
            </a:r>
          </a:p>
          <a:p>
            <a:pPr>
              <a:buFont typeface="Wingdings" panose="05000000000000000000" pitchFamily="2" charset="2"/>
              <a:buChar char="Ø"/>
            </a:pPr>
            <a:r>
              <a:rPr lang="en-US" sz="2400" dirty="0"/>
              <a:t> Must send EVERY elector a notice indicating if the ballot was counted/not counted and why/why not</a:t>
            </a: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67C0262-6A4D-4F48-B143-C300CACD5D9C}"/>
              </a:ext>
            </a:extLst>
          </p:cNvPr>
          <p:cNvPicPr>
            <a:picLocks noChangeAspect="1"/>
          </p:cNvPicPr>
          <p:nvPr/>
        </p:nvPicPr>
        <p:blipFill>
          <a:blip r:embed="rId3"/>
          <a:stretch>
            <a:fillRect/>
          </a:stretch>
        </p:blipFill>
        <p:spPr>
          <a:xfrm>
            <a:off x="4668588" y="1739957"/>
            <a:ext cx="6885237" cy="4578400"/>
          </a:xfrm>
          <a:prstGeom prst="rect">
            <a:avLst/>
          </a:prstGeom>
        </p:spPr>
      </p:pic>
    </p:spTree>
    <p:extLst>
      <p:ext uri="{BB962C8B-B14F-4D97-AF65-F5344CB8AC3E}">
        <p14:creationId xmlns:p14="http://schemas.microsoft.com/office/powerpoint/2010/main" val="354506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Canvass</a:t>
            </a:r>
          </a:p>
        </p:txBody>
      </p:sp>
      <p:sp>
        <p:nvSpPr>
          <p:cNvPr id="14" name="Content Placeholder 13"/>
          <p:cNvSpPr>
            <a:spLocks noGrp="1"/>
          </p:cNvSpPr>
          <p:nvPr>
            <p:ph idx="1"/>
          </p:nvPr>
        </p:nvSpPr>
        <p:spPr/>
        <p:txBody>
          <a:bodyPr>
            <a:normAutofit/>
          </a:bodyPr>
          <a:lstStyle/>
          <a:p>
            <a:pPr marL="0" indent="0">
              <a:buNone/>
            </a:pPr>
            <a:r>
              <a:rPr lang="en-US" sz="2400" dirty="0"/>
              <a:t>The canvass is conducted at the first regular or special meeting after the election</a:t>
            </a:r>
          </a:p>
          <a:p>
            <a:pPr>
              <a:buFont typeface="Wingdings" panose="05000000000000000000" pitchFamily="2" charset="2"/>
              <a:buChar char="Ø"/>
            </a:pPr>
            <a:r>
              <a:rPr lang="en-US" sz="2400" dirty="0"/>
              <a:t> Official acceptance of election results or an election by acclamation</a:t>
            </a:r>
          </a:p>
          <a:p>
            <a:pPr>
              <a:buFont typeface="Wingdings" panose="05000000000000000000" pitchFamily="2" charset="2"/>
              <a:buChar char="Ø"/>
            </a:pPr>
            <a:r>
              <a:rPr lang="en-US" sz="2400" dirty="0"/>
              <a:t> Review the tally sheets, poll books for discrepancies</a:t>
            </a:r>
          </a:p>
          <a:p>
            <a:pPr>
              <a:buFont typeface="Wingdings" panose="05000000000000000000" pitchFamily="2" charset="2"/>
              <a:buChar char="Ø"/>
            </a:pPr>
            <a:r>
              <a:rPr lang="en-US" sz="2400" dirty="0"/>
              <a:t> Accept the results and issue certificates of election</a:t>
            </a:r>
          </a:p>
          <a:p>
            <a:pPr>
              <a:buFont typeface="Wingdings" panose="05000000000000000000" pitchFamily="2" charset="2"/>
              <a:buChar char="Ø"/>
            </a:pPr>
            <a:r>
              <a:rPr lang="en-US" sz="2400" dirty="0"/>
              <a:t> Cannot occur until all provisional ballots are counted</a:t>
            </a:r>
          </a:p>
          <a:p>
            <a:pPr>
              <a:buFont typeface="Wingdings" panose="05000000000000000000" pitchFamily="2" charset="2"/>
              <a:buChar char="Ø"/>
            </a:pPr>
            <a:r>
              <a:rPr lang="en-US" sz="2400" dirty="0"/>
              <a:t> Must occur within 25 days of the election</a:t>
            </a:r>
          </a:p>
          <a:p>
            <a:pPr>
              <a:buFont typeface="Wingdings" panose="05000000000000000000" pitchFamily="2" charset="2"/>
              <a:buChar char="Ø"/>
            </a:pPr>
            <a:r>
              <a:rPr lang="en-US" sz="2400" dirty="0"/>
              <a:t> Publish official results immediately after the canvass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6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Canvass</a:t>
            </a:r>
          </a:p>
        </p:txBody>
      </p:sp>
      <p:sp>
        <p:nvSpPr>
          <p:cNvPr id="14" name="Content Placeholder 13"/>
          <p:cNvSpPr>
            <a:spLocks noGrp="1"/>
          </p:cNvSpPr>
          <p:nvPr>
            <p:ph idx="1"/>
          </p:nvPr>
        </p:nvSpPr>
        <p:spPr/>
        <p:txBody>
          <a:bodyPr>
            <a:normAutofit/>
          </a:bodyPr>
          <a:lstStyle/>
          <a:p>
            <a:pPr marL="0" indent="0">
              <a:buNone/>
            </a:pPr>
            <a:r>
              <a:rPr lang="en-US" sz="2400" dirty="0"/>
              <a:t>Certificates of Election</a:t>
            </a:r>
          </a:p>
          <a:p>
            <a:pPr>
              <a:buFont typeface="Wingdings" panose="05000000000000000000" pitchFamily="2" charset="2"/>
              <a:buChar char="Ø"/>
            </a:pPr>
            <a:r>
              <a:rPr lang="en-US" sz="2400" dirty="0"/>
              <a:t> Trustees issue certificates of election to the newly elected trustees</a:t>
            </a:r>
          </a:p>
          <a:p>
            <a:pPr>
              <a:buFont typeface="Wingdings" panose="05000000000000000000" pitchFamily="2" charset="2"/>
              <a:buChar char="Ø"/>
            </a:pPr>
            <a:r>
              <a:rPr lang="en-US" sz="2400" dirty="0"/>
              <a:t> Must take the oath and file with the county superintendent within 15 days</a:t>
            </a:r>
          </a:p>
          <a:p>
            <a:pPr>
              <a:buFont typeface="Wingdings" panose="05000000000000000000" pitchFamily="2" charset="2"/>
              <a:buChar char="Ø"/>
            </a:pPr>
            <a:r>
              <a:rPr lang="en-US" sz="2400" dirty="0"/>
              <a:t> The oath is administered by the county superintendent, their designee, or any notary</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95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Organizational Meeting</a:t>
            </a:r>
          </a:p>
        </p:txBody>
      </p:sp>
      <p:sp>
        <p:nvSpPr>
          <p:cNvPr id="14" name="Content Placeholder 13"/>
          <p:cNvSpPr>
            <a:spLocks noGrp="1"/>
          </p:cNvSpPr>
          <p:nvPr>
            <p:ph idx="1"/>
          </p:nvPr>
        </p:nvSpPr>
        <p:spPr/>
        <p:txBody>
          <a:bodyPr>
            <a:normAutofit/>
          </a:bodyPr>
          <a:lstStyle/>
          <a:p>
            <a:pPr marL="0" indent="0">
              <a:buNone/>
            </a:pPr>
            <a:r>
              <a:rPr lang="en-US" sz="2400" dirty="0"/>
              <a:t>The organizational meeting occurs at the next meeting of the board of trustees</a:t>
            </a:r>
          </a:p>
          <a:p>
            <a:pPr>
              <a:buFont typeface="Wingdings" panose="05000000000000000000" pitchFamily="2" charset="2"/>
              <a:buChar char="Ø"/>
            </a:pPr>
            <a:r>
              <a:rPr lang="en-US" sz="2400" dirty="0"/>
              <a:t> May occur on the same night as the canvass, but must be a separately noticed meeting</a:t>
            </a:r>
          </a:p>
          <a:p>
            <a:pPr>
              <a:buFont typeface="Wingdings" panose="05000000000000000000" pitchFamily="2" charset="2"/>
              <a:buChar char="Ø"/>
            </a:pPr>
            <a:r>
              <a:rPr lang="en-US" sz="2400" dirty="0"/>
              <a:t> Purpose of the organizational meeting</a:t>
            </a:r>
          </a:p>
          <a:p>
            <a:pPr lvl="1">
              <a:buFont typeface="Wingdings" panose="05000000000000000000" pitchFamily="2" charset="2"/>
              <a:buChar char="ü"/>
            </a:pPr>
            <a:r>
              <a:rPr lang="en-US" sz="2000" dirty="0"/>
              <a:t> Elect the chair (and other officers)</a:t>
            </a:r>
          </a:p>
          <a:p>
            <a:pPr lvl="1">
              <a:buFont typeface="Wingdings" panose="05000000000000000000" pitchFamily="2" charset="2"/>
              <a:buChar char="ü"/>
            </a:pPr>
            <a:r>
              <a:rPr lang="en-US" sz="2000" dirty="0"/>
              <a:t> Appoint a clerk</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3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997404"/>
          </a:xfrm>
        </p:spPr>
        <p:txBody>
          <a:bodyPr>
            <a:normAutofit lnSpcReduction="10000"/>
          </a:bodyPr>
          <a:lstStyle/>
          <a:p>
            <a:pPr marL="0" indent="0">
              <a:buNone/>
            </a:pPr>
            <a:r>
              <a:rPr lang="en-US" sz="2400" dirty="0">
                <a:solidFill>
                  <a:srgbClr val="333333"/>
                </a:solidFill>
              </a:rPr>
              <a:t>Outlying Elementary Representation</a:t>
            </a:r>
            <a:endParaRPr lang="en-US" sz="2400" b="1" i="1" dirty="0">
              <a:solidFill>
                <a:srgbClr val="333333"/>
              </a:solidFill>
            </a:endParaRPr>
          </a:p>
          <a:p>
            <a:pPr>
              <a:buFont typeface="Wingdings" panose="05000000000000000000" pitchFamily="2" charset="2"/>
              <a:buChar char="Ø"/>
            </a:pPr>
            <a:r>
              <a:rPr lang="en-US" sz="2400" dirty="0">
                <a:solidFill>
                  <a:srgbClr val="333333"/>
                </a:solidFill>
              </a:rPr>
              <a:t> Majority of the elementary districts without representation must petition the county superintendent for representation</a:t>
            </a:r>
          </a:p>
          <a:p>
            <a:pPr marL="914400" lvl="1" indent="-457200">
              <a:buFont typeface="+mj-lt"/>
              <a:buAutoNum type="arabicPeriod"/>
            </a:pPr>
            <a:r>
              <a:rPr lang="en-US" sz="2000" dirty="0">
                <a:solidFill>
                  <a:srgbClr val="333333"/>
                </a:solidFill>
              </a:rPr>
              <a:t>Divide the taxable value (TV) of the elementary district by the number of trustees;</a:t>
            </a:r>
          </a:p>
          <a:p>
            <a:pPr marL="914400" lvl="1" indent="-457200">
              <a:buFont typeface="+mj-lt"/>
              <a:buAutoNum type="arabicPeriod"/>
            </a:pPr>
            <a:r>
              <a:rPr lang="en-US" sz="2000" dirty="0">
                <a:solidFill>
                  <a:srgbClr val="333333"/>
                </a:solidFill>
              </a:rPr>
              <a:t>Subtract the elementary TV from the total high school TV;</a:t>
            </a:r>
          </a:p>
          <a:p>
            <a:pPr marL="914400" lvl="1" indent="-457200">
              <a:buFont typeface="+mj-lt"/>
              <a:buAutoNum type="arabicPeriod"/>
            </a:pPr>
            <a:r>
              <a:rPr lang="en-US" sz="2000" dirty="0">
                <a:solidFill>
                  <a:srgbClr val="333333"/>
                </a:solidFill>
              </a:rPr>
              <a:t>Divide #2 by #1 and round to the nearest whole number</a:t>
            </a:r>
          </a:p>
          <a:p>
            <a:pPr marL="0" indent="0">
              <a:buNone/>
            </a:pPr>
            <a:r>
              <a:rPr lang="en-US" dirty="0">
                <a:solidFill>
                  <a:srgbClr val="333333"/>
                </a:solidFill>
              </a:rPr>
              <a:t>If the result is less than .5, one non-voting position is established for the territory without representation</a:t>
            </a:r>
          </a:p>
          <a:p>
            <a:pPr>
              <a:buFont typeface="Wingdings" panose="05000000000000000000" pitchFamily="2" charset="2"/>
              <a:buChar char="Ø"/>
            </a:pPr>
            <a:r>
              <a:rPr lang="en-US" dirty="0">
                <a:solidFill>
                  <a:srgbClr val="333333"/>
                </a:solidFill>
              </a:rPr>
              <a:t> </a:t>
            </a:r>
            <a:r>
              <a:rPr lang="en-US" sz="2400" dirty="0">
                <a:solidFill>
                  <a:srgbClr val="333333"/>
                </a:solidFill>
              </a:rPr>
              <a:t>Maximum of 4 in a first- or second-class district and 2 in a third-class district</a:t>
            </a:r>
          </a:p>
          <a:p>
            <a:pPr marL="457200" lvl="1" indent="0">
              <a:buNone/>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Recounts</a:t>
            </a:r>
          </a:p>
        </p:txBody>
      </p:sp>
      <p:sp>
        <p:nvSpPr>
          <p:cNvPr id="14" name="Content Placeholder 13"/>
          <p:cNvSpPr>
            <a:spLocks noGrp="1"/>
          </p:cNvSpPr>
          <p:nvPr>
            <p:ph idx="1"/>
          </p:nvPr>
        </p:nvSpPr>
        <p:spPr/>
        <p:txBody>
          <a:bodyPr>
            <a:normAutofit/>
          </a:bodyPr>
          <a:lstStyle/>
          <a:p>
            <a:pPr marL="0" indent="0">
              <a:buNone/>
            </a:pPr>
            <a:r>
              <a:rPr lang="en-US" sz="2400" dirty="0"/>
              <a:t>Recounts occur when there is a tie vote or when there is a request for a recount in elections with a specific margin of victory</a:t>
            </a:r>
          </a:p>
          <a:p>
            <a:pPr>
              <a:buFont typeface="Wingdings" panose="05000000000000000000" pitchFamily="2" charset="2"/>
              <a:buChar char="Ø"/>
            </a:pPr>
            <a:r>
              <a:rPr lang="en-US" sz="2400" dirty="0"/>
              <a:t> Tie Votes</a:t>
            </a:r>
          </a:p>
          <a:p>
            <a:pPr lvl="1">
              <a:buFont typeface="Wingdings" panose="05000000000000000000" pitchFamily="2" charset="2"/>
              <a:buChar char="ü"/>
            </a:pPr>
            <a:r>
              <a:rPr lang="en-US" sz="2000" dirty="0"/>
              <a:t> Recount is automatic</a:t>
            </a:r>
          </a:p>
          <a:p>
            <a:pPr lvl="1">
              <a:buFont typeface="Wingdings" panose="05000000000000000000" pitchFamily="2" charset="2"/>
              <a:buChar char="ü"/>
            </a:pPr>
            <a:r>
              <a:rPr lang="en-US" sz="2000" dirty="0"/>
              <a:t> Must occur at a separate meeting within 5 days</a:t>
            </a:r>
          </a:p>
          <a:p>
            <a:pPr>
              <a:buFont typeface="Wingdings" panose="05000000000000000000" pitchFamily="2" charset="2"/>
              <a:buChar char="Ø"/>
            </a:pPr>
            <a:r>
              <a:rPr lang="en-US" sz="2400" dirty="0"/>
              <a:t> Margin Less Than ¼ of 1% of Total Votes Cast or 10 Votes (Whichever is Greater)</a:t>
            </a:r>
          </a:p>
          <a:p>
            <a:pPr lvl="1">
              <a:buFont typeface="Wingdings" panose="05000000000000000000" pitchFamily="2" charset="2"/>
              <a:buChar char="ü"/>
            </a:pPr>
            <a:r>
              <a:rPr lang="en-US" sz="2000" dirty="0"/>
              <a:t> Must file a petition signed by at least 10 electors within 5 days</a:t>
            </a:r>
          </a:p>
          <a:p>
            <a:pPr>
              <a:buFont typeface="Wingdings" panose="05000000000000000000" pitchFamily="2" charset="2"/>
              <a:buChar char="Ø"/>
            </a:pPr>
            <a:r>
              <a:rPr lang="en-US" sz="2400" dirty="0"/>
              <a:t> Margin Between ¼ of 1% and ½ of 1% of Total Votes Cast</a:t>
            </a:r>
          </a:p>
          <a:p>
            <a:pPr lvl="1">
              <a:buFont typeface="Wingdings" panose="05000000000000000000" pitchFamily="2" charset="2"/>
              <a:buChar char="ü"/>
            </a:pPr>
            <a:r>
              <a:rPr lang="en-US" sz="2000" dirty="0"/>
              <a:t> Must file a petition within 5 days </a:t>
            </a:r>
          </a:p>
          <a:p>
            <a:pPr lvl="1">
              <a:buFont typeface="Wingdings" panose="05000000000000000000" pitchFamily="2" charset="2"/>
              <a:buChar char="ü"/>
            </a:pPr>
            <a:r>
              <a:rPr lang="en-US" sz="2000" dirty="0"/>
              <a:t> Must post a bond sufficient to cover the cost of the recount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26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Recounts</a:t>
            </a:r>
          </a:p>
        </p:txBody>
      </p:sp>
      <p:sp>
        <p:nvSpPr>
          <p:cNvPr id="14" name="Content Placeholder 13"/>
          <p:cNvSpPr>
            <a:spLocks noGrp="1"/>
          </p:cNvSpPr>
          <p:nvPr>
            <p:ph idx="1"/>
          </p:nvPr>
        </p:nvSpPr>
        <p:spPr/>
        <p:txBody>
          <a:bodyPr>
            <a:normAutofit/>
          </a:bodyPr>
          <a:lstStyle/>
          <a:p>
            <a:pPr marL="0" indent="0">
              <a:buNone/>
            </a:pPr>
            <a:r>
              <a:rPr lang="en-US" sz="2400" dirty="0"/>
              <a:t>Procedure</a:t>
            </a:r>
          </a:p>
          <a:p>
            <a:pPr>
              <a:buFont typeface="Wingdings" panose="05000000000000000000" pitchFamily="2" charset="2"/>
              <a:buChar char="Ø"/>
            </a:pPr>
            <a:r>
              <a:rPr lang="en-US" sz="2400" dirty="0"/>
              <a:t> Board chair appoints 3 trustees to serve on the recount board</a:t>
            </a:r>
          </a:p>
          <a:p>
            <a:pPr>
              <a:buFont typeface="Wingdings" panose="05000000000000000000" pitchFamily="2" charset="2"/>
              <a:buChar char="Ø"/>
            </a:pPr>
            <a:r>
              <a:rPr lang="en-US" sz="2400" dirty="0"/>
              <a:t> Recount must be public</a:t>
            </a:r>
          </a:p>
          <a:p>
            <a:pPr>
              <a:buFont typeface="Wingdings" panose="05000000000000000000" pitchFamily="2" charset="2"/>
              <a:buChar char="Ø"/>
            </a:pPr>
            <a:r>
              <a:rPr lang="en-US" sz="2400" dirty="0"/>
              <a:t> Must invite both (all) candidates</a:t>
            </a:r>
          </a:p>
          <a:p>
            <a:pPr>
              <a:buFont typeface="Wingdings" panose="05000000000000000000" pitchFamily="2" charset="2"/>
              <a:buChar char="Ø"/>
            </a:pPr>
            <a:r>
              <a:rPr lang="en-US" sz="2000" dirty="0"/>
              <a:t> </a:t>
            </a:r>
            <a:r>
              <a:rPr lang="en-US" sz="2400" dirty="0"/>
              <a:t>Election administrator provides unopened envelopes with all ballots</a:t>
            </a:r>
          </a:p>
          <a:p>
            <a:pPr>
              <a:buFont typeface="Wingdings" panose="05000000000000000000" pitchFamily="2" charset="2"/>
              <a:buChar char="Ø"/>
            </a:pPr>
            <a:r>
              <a:rPr lang="en-US" sz="2400" dirty="0"/>
              <a:t> Recount board opens, counts, re-seals ballot and determines a winner</a:t>
            </a:r>
          </a:p>
          <a:p>
            <a:pPr lvl="1">
              <a:buFont typeface="Wingdings" panose="05000000000000000000" pitchFamily="2" charset="2"/>
              <a:buChar char="ü"/>
            </a:pPr>
            <a:r>
              <a:rPr lang="en-US" sz="2000" dirty="0"/>
              <a:t> Decision of the recount board is final (no additional recount)</a:t>
            </a:r>
          </a:p>
          <a:p>
            <a:pPr lvl="1">
              <a:buFont typeface="Wingdings" panose="05000000000000000000" pitchFamily="2" charset="2"/>
              <a:buChar char="ü"/>
            </a:pPr>
            <a:r>
              <a:rPr lang="en-US" sz="2000" dirty="0"/>
              <a:t> If the final decision is a tie the board determines who will fill the position until the next election (ballot initiatives fail)</a:t>
            </a:r>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17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Records Retention</a:t>
            </a:r>
          </a:p>
        </p:txBody>
      </p:sp>
      <p:pic>
        <p:nvPicPr>
          <p:cNvPr id="3" name="Content Placeholder 2">
            <a:extLst>
              <a:ext uri="{FF2B5EF4-FFF2-40B4-BE49-F238E27FC236}">
                <a16:creationId xmlns:a16="http://schemas.microsoft.com/office/drawing/2014/main" id="{641047AC-63EA-4C03-953C-EC69170C270F}"/>
              </a:ext>
            </a:extLst>
          </p:cNvPr>
          <p:cNvPicPr>
            <a:picLocks noGrp="1" noChangeAspect="1"/>
          </p:cNvPicPr>
          <p:nvPr>
            <p:ph idx="1"/>
          </p:nvPr>
        </p:nvPicPr>
        <p:blipFill>
          <a:blip r:embed="rId2"/>
          <a:stretch>
            <a:fillRect/>
          </a:stretch>
        </p:blipFill>
        <p:spPr>
          <a:xfrm>
            <a:off x="2120548" y="1647825"/>
            <a:ext cx="7950904" cy="4564715"/>
          </a:xfrm>
        </p:spPr>
      </p:pic>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7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County to Conduct Elections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School districts may request that the county conduct their elections for the following fiscal year</a:t>
            </a:r>
          </a:p>
          <a:p>
            <a:pPr>
              <a:buFont typeface="Wingdings" panose="05000000000000000000" pitchFamily="2" charset="2"/>
              <a:buChar char="Ø"/>
            </a:pPr>
            <a:r>
              <a:rPr lang="en-US" sz="2400" dirty="0"/>
              <a:t> The request must be made by board resolution not later than June 1</a:t>
            </a:r>
          </a:p>
          <a:p>
            <a:pPr lvl="1">
              <a:buFont typeface="Wingdings" panose="05000000000000000000" pitchFamily="2" charset="2"/>
              <a:buChar char="ü"/>
            </a:pPr>
            <a:r>
              <a:rPr lang="en-US" sz="2000" dirty="0"/>
              <a:t> The district may request the county run one or all of the school district’s elections</a:t>
            </a:r>
          </a:p>
          <a:p>
            <a:pPr>
              <a:buFont typeface="Wingdings" panose="05000000000000000000" pitchFamily="2" charset="2"/>
              <a:buChar char="Ø"/>
            </a:pPr>
            <a:r>
              <a:rPr lang="en-US" sz="2400" dirty="0"/>
              <a:t> The county may charge the school district for the conduct of their elections</a:t>
            </a:r>
          </a:p>
          <a:p>
            <a:pPr>
              <a:buFont typeface="Wingdings" panose="05000000000000000000" pitchFamily="2" charset="2"/>
              <a:buChar char="Ø"/>
            </a:pPr>
            <a:r>
              <a:rPr lang="en-US" sz="2400" dirty="0"/>
              <a:t> The county may charge the school district for the use of a voter interface device even if the school district is conducting its own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63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Appointment of Trustees</a:t>
            </a:r>
          </a:p>
        </p:txBody>
      </p:sp>
      <p:sp>
        <p:nvSpPr>
          <p:cNvPr id="14" name="Content Placeholder 13"/>
          <p:cNvSpPr>
            <a:spLocks noGrp="1"/>
          </p:cNvSpPr>
          <p:nvPr>
            <p:ph idx="1"/>
          </p:nvPr>
        </p:nvSpPr>
        <p:spPr/>
        <p:txBody>
          <a:bodyPr/>
          <a:lstStyle/>
          <a:p>
            <a:pPr marL="0" indent="0">
              <a:buNone/>
            </a:pPr>
            <a:r>
              <a:rPr lang="en-US" sz="2400" dirty="0"/>
              <a:t>Process:</a:t>
            </a:r>
          </a:p>
          <a:p>
            <a:pPr>
              <a:buFont typeface="Wingdings" panose="05000000000000000000" pitchFamily="2" charset="2"/>
              <a:buChar char="Ø"/>
            </a:pPr>
            <a:r>
              <a:rPr lang="en-US" sz="2400" dirty="0"/>
              <a:t> Trustee submits resignation</a:t>
            </a:r>
          </a:p>
          <a:p>
            <a:pPr lvl="1">
              <a:buFont typeface="Wingdings" panose="05000000000000000000" pitchFamily="2" charset="2"/>
              <a:buChar char="ü"/>
            </a:pPr>
            <a:r>
              <a:rPr lang="en-US" sz="2000" dirty="0"/>
              <a:t> Prior to the deadline for passing an election resolution – trustee serves until the May election </a:t>
            </a:r>
          </a:p>
          <a:p>
            <a:pPr lvl="1">
              <a:buFont typeface="Wingdings" panose="05000000000000000000" pitchFamily="2" charset="2"/>
              <a:buChar char="ü"/>
            </a:pPr>
            <a:r>
              <a:rPr lang="en-US" sz="2000" dirty="0"/>
              <a:t> After the deadline for passing an election resolution – trustee serves until the next May election</a:t>
            </a:r>
            <a:endParaRPr lang="en-US" dirty="0"/>
          </a:p>
          <a:p>
            <a:pPr>
              <a:buFont typeface="Wingdings" panose="05000000000000000000" pitchFamily="2" charset="2"/>
              <a:buChar char="Ø"/>
            </a:pPr>
            <a:r>
              <a:rPr lang="en-US" sz="2400" dirty="0"/>
              <a:t> The trustee serves for the remainder of the term</a:t>
            </a:r>
          </a:p>
          <a:p>
            <a:pPr>
              <a:buFont typeface="Wingdings" panose="05000000000000000000" pitchFamily="2" charset="2"/>
              <a:buChar char="Ø"/>
            </a:pPr>
            <a:r>
              <a:rPr lang="en-US" sz="2400" dirty="0"/>
              <a:t> Appointee is selected according to the process in district policy</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4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Appointment of Trustees</a:t>
            </a:r>
          </a:p>
        </p:txBody>
      </p:sp>
      <p:sp>
        <p:nvSpPr>
          <p:cNvPr id="14" name="Content Placeholder 13"/>
          <p:cNvSpPr>
            <a:spLocks noGrp="1"/>
          </p:cNvSpPr>
          <p:nvPr>
            <p:ph idx="1"/>
          </p:nvPr>
        </p:nvSpPr>
        <p:spPr/>
        <p:txBody>
          <a:bodyPr/>
          <a:lstStyle/>
          <a:p>
            <a:pPr marL="0" indent="0">
              <a:buNone/>
            </a:pPr>
            <a:r>
              <a:rPr lang="en-US" sz="2400" dirty="0"/>
              <a:t>Timeline:</a:t>
            </a:r>
          </a:p>
          <a:p>
            <a:pPr>
              <a:buFont typeface="Wingdings" panose="05000000000000000000" pitchFamily="2" charset="2"/>
              <a:buChar char="Ø"/>
            </a:pPr>
            <a:r>
              <a:rPr lang="en-US" sz="2400" dirty="0"/>
              <a:t> Clock starts when the trustees declare the position vacant</a:t>
            </a:r>
            <a:endParaRPr lang="en-US" dirty="0"/>
          </a:p>
          <a:p>
            <a:pPr>
              <a:buFont typeface="Wingdings" panose="05000000000000000000" pitchFamily="2" charset="2"/>
              <a:buChar char="Ø"/>
            </a:pPr>
            <a:r>
              <a:rPr lang="en-US" sz="2400" dirty="0"/>
              <a:t> The trustee have 60 days to appoint a new trustee</a:t>
            </a:r>
          </a:p>
          <a:p>
            <a:pPr>
              <a:buFont typeface="Wingdings" panose="05000000000000000000" pitchFamily="2" charset="2"/>
              <a:buChar char="Ø"/>
            </a:pPr>
            <a:r>
              <a:rPr lang="en-US" sz="2400" dirty="0"/>
              <a:t> If the trustees are unable to appoint a successor in 60 days, the county superintendent appoints</a:t>
            </a:r>
          </a:p>
          <a:p>
            <a:pPr>
              <a:buFont typeface="Wingdings" panose="05000000000000000000" pitchFamily="2" charset="2"/>
              <a:buChar char="Ø"/>
            </a:pPr>
            <a:endParaRPr lang="en-US" sz="2400" dirty="0"/>
          </a:p>
          <a:p>
            <a:pPr marL="0" indent="0">
              <a:buNone/>
            </a:pPr>
            <a:r>
              <a:rPr lang="en-US" sz="2400" dirty="0"/>
              <a:t>Note:  The appointment should not be made at the same meeting where the position is declared vacant</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3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Recall Act (Title 2, Chapter 16, Part 6)</a:t>
            </a:r>
          </a:p>
        </p:txBody>
      </p:sp>
      <p:sp>
        <p:nvSpPr>
          <p:cNvPr id="14" name="Content Placeholder 13"/>
          <p:cNvSpPr>
            <a:spLocks noGrp="1"/>
          </p:cNvSpPr>
          <p:nvPr>
            <p:ph idx="1"/>
          </p:nvPr>
        </p:nvSpPr>
        <p:spPr/>
        <p:txBody>
          <a:bodyPr>
            <a:normAutofit fontScale="92500" lnSpcReduction="10000"/>
          </a:bodyPr>
          <a:lstStyle/>
          <a:p>
            <a:pPr>
              <a:buFont typeface="Wingdings" panose="05000000000000000000" pitchFamily="2" charset="2"/>
              <a:buChar char="Ø"/>
            </a:pPr>
            <a:r>
              <a:rPr lang="en-US" sz="2400" dirty="0"/>
              <a:t> Applies to the recall of all publicly elected officials – including school board members (either elected or appointed)</a:t>
            </a:r>
          </a:p>
          <a:p>
            <a:pPr>
              <a:buFont typeface="Wingdings" panose="05000000000000000000" pitchFamily="2" charset="2"/>
              <a:buChar char="Ø"/>
            </a:pPr>
            <a:r>
              <a:rPr lang="en-US" sz="2400" dirty="0"/>
              <a:t> May be recalled by the qualified electors entitled to vote for the elective officer’s successor</a:t>
            </a:r>
          </a:p>
          <a:p>
            <a:pPr>
              <a:buFont typeface="Wingdings" panose="05000000000000000000" pitchFamily="2" charset="2"/>
              <a:buChar char="Ø"/>
            </a:pPr>
            <a:r>
              <a:rPr lang="en-US" sz="2400" dirty="0"/>
              <a:t> May be recalled for only the following reasons:</a:t>
            </a:r>
          </a:p>
          <a:p>
            <a:pPr lvl="1">
              <a:buFont typeface="Wingdings" panose="05000000000000000000" pitchFamily="2" charset="2"/>
              <a:buChar char="ü"/>
            </a:pPr>
            <a:r>
              <a:rPr lang="en-US" sz="2000" dirty="0"/>
              <a:t> Physical or mental lack of fitness</a:t>
            </a:r>
          </a:p>
          <a:p>
            <a:pPr lvl="1">
              <a:buFont typeface="Wingdings" panose="05000000000000000000" pitchFamily="2" charset="2"/>
              <a:buChar char="ü"/>
            </a:pPr>
            <a:r>
              <a:rPr lang="en-US" sz="2000" dirty="0"/>
              <a:t> Incompetence</a:t>
            </a:r>
          </a:p>
          <a:p>
            <a:pPr lvl="1">
              <a:buFont typeface="Wingdings" panose="05000000000000000000" pitchFamily="2" charset="2"/>
              <a:buChar char="ü"/>
            </a:pPr>
            <a:r>
              <a:rPr lang="en-US" sz="2000" dirty="0"/>
              <a:t> Violation of the oath of office</a:t>
            </a:r>
          </a:p>
          <a:p>
            <a:pPr lvl="1">
              <a:buFont typeface="Wingdings" panose="05000000000000000000" pitchFamily="2" charset="2"/>
              <a:buChar char="ü"/>
            </a:pPr>
            <a:r>
              <a:rPr lang="en-US" sz="2000" dirty="0"/>
              <a:t> Official misconduct</a:t>
            </a:r>
          </a:p>
          <a:p>
            <a:pPr lvl="1">
              <a:buFont typeface="Wingdings" panose="05000000000000000000" pitchFamily="2" charset="2"/>
              <a:buChar char="ü"/>
            </a:pPr>
            <a:r>
              <a:rPr lang="en-US" sz="2000" dirty="0"/>
              <a:t> Conviction of a felony offense in Title 45</a:t>
            </a:r>
          </a:p>
          <a:p>
            <a:pPr>
              <a:buFont typeface="Wingdings" panose="05000000000000000000" pitchFamily="2" charset="2"/>
              <a:buChar char="Ø"/>
            </a:pPr>
            <a:r>
              <a:rPr lang="en-US" sz="2400" dirty="0"/>
              <a:t> Cannot be recalled for performing a mandatory duty of the office that the person holds or for not performing an act that would subject the person to prosecution for official misconduct</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20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Recall Act (Title 2, Chapter 16, Part 6)</a:t>
            </a:r>
          </a:p>
        </p:txBody>
      </p:sp>
      <p:sp>
        <p:nvSpPr>
          <p:cNvPr id="14" name="Content Placeholder 13"/>
          <p:cNvSpPr>
            <a:spLocks noGrp="1"/>
          </p:cNvSpPr>
          <p:nvPr>
            <p:ph idx="1"/>
          </p:nvPr>
        </p:nvSpPr>
        <p:spPr/>
        <p:txBody>
          <a:bodyPr>
            <a:normAutofit/>
          </a:bodyPr>
          <a:lstStyle/>
          <a:p>
            <a:pPr marL="0" indent="0">
              <a:buNone/>
            </a:pPr>
            <a:r>
              <a:rPr lang="en-US" sz="2400" dirty="0"/>
              <a:t>Process</a:t>
            </a:r>
          </a:p>
          <a:p>
            <a:pPr>
              <a:buFont typeface="Wingdings" panose="05000000000000000000" pitchFamily="2" charset="2"/>
              <a:buChar char="Ø"/>
            </a:pPr>
            <a:r>
              <a:rPr lang="en-US" sz="2400" dirty="0"/>
              <a:t> Recall petitions must be filed with the school district clerk (regardless of who conducted the election)</a:t>
            </a:r>
          </a:p>
          <a:p>
            <a:pPr lvl="1">
              <a:buFont typeface="Wingdings" panose="05000000000000000000" pitchFamily="2" charset="2"/>
              <a:buChar char="ü"/>
            </a:pPr>
            <a:r>
              <a:rPr lang="en-US" sz="2000" dirty="0"/>
              <a:t> A recall petition may not be approved until a trustee has held office for two months</a:t>
            </a:r>
          </a:p>
          <a:p>
            <a:pPr lvl="1">
              <a:buFont typeface="Wingdings" panose="05000000000000000000" pitchFamily="2" charset="2"/>
              <a:buChar char="ü"/>
            </a:pPr>
            <a:r>
              <a:rPr lang="en-US" dirty="0"/>
              <a:t> </a:t>
            </a:r>
            <a:r>
              <a:rPr lang="en-US" sz="2000" dirty="0"/>
              <a:t>A recall petition may not be filed against an officer who has been the subject of a recall in the past 2 years, unless the expenses from the first election have been reimbursed</a:t>
            </a:r>
          </a:p>
          <a:p>
            <a:pPr>
              <a:buFont typeface="Wingdings" panose="05000000000000000000" pitchFamily="2" charset="2"/>
              <a:buChar char="Ø"/>
            </a:pPr>
            <a:r>
              <a:rPr lang="en-US" sz="2400" dirty="0"/>
              <a:t> The school district clerk must approve/deny the petition</a:t>
            </a:r>
          </a:p>
          <a:p>
            <a:pPr lvl="1">
              <a:buFont typeface="Wingdings" panose="05000000000000000000" pitchFamily="2" charset="2"/>
              <a:buChar char="ü"/>
            </a:pPr>
            <a:r>
              <a:rPr lang="en-US" sz="2000" dirty="0"/>
              <a:t> Approval/denial based on reasons in law</a:t>
            </a:r>
          </a:p>
          <a:p>
            <a:pPr lvl="1">
              <a:buFont typeface="Wingdings" panose="05000000000000000000" pitchFamily="2" charset="2"/>
              <a:buChar char="ü"/>
            </a:pPr>
            <a:r>
              <a:rPr lang="en-US" sz="2000" dirty="0"/>
              <a:t> If approved the petitioner may circulate for signatures</a:t>
            </a:r>
          </a:p>
          <a:p>
            <a:pPr lvl="1">
              <a:buFont typeface="Wingdings" panose="05000000000000000000" pitchFamily="2" charset="2"/>
              <a:buChar char="ü"/>
            </a:pPr>
            <a:r>
              <a:rPr lang="en-US" sz="2000" dirty="0"/>
              <a:t> If denied the petition must appeal to the court</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2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Recall Act (Title 2, Chapter 16, Part 6)</a:t>
            </a:r>
          </a:p>
        </p:txBody>
      </p:sp>
      <p:sp>
        <p:nvSpPr>
          <p:cNvPr id="14" name="Content Placeholder 13"/>
          <p:cNvSpPr>
            <a:spLocks noGrp="1"/>
          </p:cNvSpPr>
          <p:nvPr>
            <p:ph idx="1"/>
          </p:nvPr>
        </p:nvSpPr>
        <p:spPr/>
        <p:txBody>
          <a:bodyPr>
            <a:normAutofit/>
          </a:bodyPr>
          <a:lstStyle/>
          <a:p>
            <a:pPr marL="0" indent="0">
              <a:buNone/>
            </a:pPr>
            <a:r>
              <a:rPr lang="en-US" sz="2400" dirty="0"/>
              <a:t>Process</a:t>
            </a:r>
          </a:p>
          <a:p>
            <a:pPr>
              <a:buFont typeface="Wingdings" panose="05000000000000000000" pitchFamily="2" charset="2"/>
              <a:buChar char="Ø"/>
            </a:pPr>
            <a:r>
              <a:rPr lang="en-US" sz="2400" dirty="0"/>
              <a:t> Once approved the petitioner gathers the required signatures</a:t>
            </a:r>
          </a:p>
          <a:p>
            <a:pPr>
              <a:buFont typeface="Wingdings" panose="05000000000000000000" pitchFamily="2" charset="2"/>
              <a:buChar char="Ø"/>
            </a:pPr>
            <a:r>
              <a:rPr lang="en-US" sz="2400" dirty="0"/>
              <a:t> A petition must be signed by at least 20% of registered electors registered to vote at the preceding election</a:t>
            </a:r>
          </a:p>
          <a:p>
            <a:pPr>
              <a:buFont typeface="Wingdings" panose="05000000000000000000" pitchFamily="2" charset="2"/>
              <a:buChar char="Ø"/>
            </a:pPr>
            <a:r>
              <a:rPr lang="en-US" sz="2400" dirty="0"/>
              <a:t> Signed circulation sheets must be submitted to the officer responsible for the registration of electors in the county in which the signatures were obtained within 3 months of the date the form of the petition was approved</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0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Recall Act (Title 2, Chapter 16, Part 6)</a:t>
            </a:r>
          </a:p>
        </p:txBody>
      </p:sp>
      <p:sp>
        <p:nvSpPr>
          <p:cNvPr id="14" name="Content Placeholder 13"/>
          <p:cNvSpPr>
            <a:spLocks noGrp="1"/>
          </p:cNvSpPr>
          <p:nvPr>
            <p:ph idx="1"/>
          </p:nvPr>
        </p:nvSpPr>
        <p:spPr/>
        <p:txBody>
          <a:bodyPr>
            <a:normAutofit/>
          </a:bodyPr>
          <a:lstStyle/>
          <a:p>
            <a:pPr marL="0" indent="0">
              <a:buNone/>
            </a:pPr>
            <a:r>
              <a:rPr lang="en-US" sz="2400" dirty="0"/>
              <a:t>Process</a:t>
            </a:r>
          </a:p>
          <a:p>
            <a:pPr>
              <a:buFont typeface="Wingdings" panose="05000000000000000000" pitchFamily="2" charset="2"/>
              <a:buChar char="Ø"/>
            </a:pPr>
            <a:r>
              <a:rPr lang="en-US" sz="2400" dirty="0"/>
              <a:t> The county election official will notify the district clerk of any certified recall petitions</a:t>
            </a:r>
          </a:p>
          <a:p>
            <a:pPr>
              <a:buFont typeface="Wingdings" panose="05000000000000000000" pitchFamily="2" charset="2"/>
              <a:buChar char="Ø"/>
            </a:pPr>
            <a:r>
              <a:rPr lang="en-US" sz="2400" dirty="0"/>
              <a:t> The school district clerk must give immediate notice to the official named in the petition</a:t>
            </a:r>
          </a:p>
          <a:p>
            <a:pPr lvl="1">
              <a:buFont typeface="Wingdings" panose="05000000000000000000" pitchFamily="2" charset="2"/>
              <a:buChar char="ü"/>
            </a:pPr>
            <a:r>
              <a:rPr lang="en-US" sz="2000" dirty="0"/>
              <a:t> Notice that a petition has been filed</a:t>
            </a:r>
          </a:p>
          <a:p>
            <a:pPr lvl="1">
              <a:buFont typeface="Wingdings" panose="05000000000000000000" pitchFamily="2" charset="2"/>
              <a:buChar char="ü"/>
            </a:pPr>
            <a:r>
              <a:rPr lang="en-US" sz="2000" dirty="0"/>
              <a:t> The reasons contained in the petition</a:t>
            </a:r>
          </a:p>
          <a:p>
            <a:pPr lvl="1">
              <a:buFont typeface="Wingdings" panose="05000000000000000000" pitchFamily="2" charset="2"/>
              <a:buChar char="ü"/>
            </a:pPr>
            <a:r>
              <a:rPr lang="en-US" sz="2000" dirty="0"/>
              <a:t> Notification that the trustee has the right to prepare a statement to be printed on the ballot (200 words or less) – must be received within 10 days</a:t>
            </a:r>
          </a:p>
          <a:p>
            <a:pPr>
              <a:buFont typeface="Wingdings" panose="05000000000000000000" pitchFamily="2" charset="2"/>
              <a:buChar char="Ø"/>
            </a:pPr>
            <a:r>
              <a:rPr lang="en-US" sz="2400" dirty="0"/>
              <a:t> The remaining trustees must give immediate notice that a recall election will be held</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Example:</a:t>
            </a:r>
          </a:p>
          <a:p>
            <a:pPr marL="0" indent="0">
              <a:buNone/>
            </a:pPr>
            <a:endParaRPr lang="en-US" sz="2400" i="1" dirty="0">
              <a:solidFill>
                <a:srgbClr val="333333"/>
              </a:solidFill>
            </a:endParaRPr>
          </a:p>
          <a:p>
            <a:pPr marL="0" indent="0">
              <a:buNone/>
            </a:pPr>
            <a:r>
              <a:rPr lang="en-US" sz="2400" dirty="0">
                <a:solidFill>
                  <a:srgbClr val="333333"/>
                </a:solidFill>
              </a:rPr>
              <a:t>Helena EL TV:  $119,927,915</a:t>
            </a:r>
          </a:p>
          <a:p>
            <a:pPr marL="0" indent="0">
              <a:buNone/>
            </a:pPr>
            <a:r>
              <a:rPr lang="en-US" sz="2400" dirty="0">
                <a:solidFill>
                  <a:srgbClr val="333333"/>
                </a:solidFill>
              </a:rPr>
              <a:t>Number of trustee positions:  7</a:t>
            </a:r>
          </a:p>
          <a:p>
            <a:pPr marL="0" indent="0">
              <a:buNone/>
            </a:pPr>
            <a:r>
              <a:rPr lang="en-US" sz="2400" dirty="0">
                <a:solidFill>
                  <a:srgbClr val="333333"/>
                </a:solidFill>
              </a:rPr>
              <a:t>#1:  119,927,915/7 = 17,132,559.28</a:t>
            </a: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5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Recall Act (Title 2, Chapter 16, Part 6)</a:t>
            </a:r>
          </a:p>
        </p:txBody>
      </p:sp>
      <p:sp>
        <p:nvSpPr>
          <p:cNvPr id="14" name="Content Placeholder 13"/>
          <p:cNvSpPr>
            <a:spLocks noGrp="1"/>
          </p:cNvSpPr>
          <p:nvPr>
            <p:ph idx="1"/>
          </p:nvPr>
        </p:nvSpPr>
        <p:spPr/>
        <p:txBody>
          <a:bodyPr>
            <a:normAutofit/>
          </a:bodyPr>
          <a:lstStyle/>
          <a:p>
            <a:pPr marL="0" indent="0">
              <a:buNone/>
            </a:pPr>
            <a:r>
              <a:rPr lang="en-US" sz="2400" dirty="0"/>
              <a:t>Process</a:t>
            </a:r>
          </a:p>
          <a:p>
            <a:pPr>
              <a:buFont typeface="Wingdings" panose="05000000000000000000" pitchFamily="2" charset="2"/>
              <a:buChar char="Ø"/>
            </a:pPr>
            <a:r>
              <a:rPr lang="en-US" sz="2400" dirty="0"/>
              <a:t> The election must be conducted using regular school district election timelines and rules</a:t>
            </a:r>
          </a:p>
          <a:p>
            <a:pPr>
              <a:buFont typeface="Wingdings" panose="05000000000000000000" pitchFamily="2" charset="2"/>
              <a:buChar char="Ø"/>
            </a:pPr>
            <a:r>
              <a:rPr lang="en-US" sz="2400" dirty="0"/>
              <a:t> Electors vote “For” or “Against” the recall</a:t>
            </a:r>
          </a:p>
          <a:p>
            <a:pPr>
              <a:buFont typeface="Wingdings" panose="05000000000000000000" pitchFamily="2" charset="2"/>
              <a:buChar char="Ø"/>
            </a:pPr>
            <a:r>
              <a:rPr lang="en-US" sz="2400" dirty="0"/>
              <a:t> The school district must pay for the cost of the election</a:t>
            </a:r>
          </a:p>
          <a:p>
            <a:pPr>
              <a:buFont typeface="Wingdings" panose="05000000000000000000" pitchFamily="2" charset="2"/>
              <a:buChar char="Ø"/>
            </a:pPr>
            <a:r>
              <a:rPr lang="en-US" sz="2400" dirty="0"/>
              <a:t> If the recall is successful or the trustee subject to recall resigns, a new trustee is appointed in the usual manner</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44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Questions?</a:t>
            </a:r>
          </a:p>
        </p:txBody>
      </p:sp>
      <p:sp>
        <p:nvSpPr>
          <p:cNvPr id="14" name="Content Placeholder 13"/>
          <p:cNvSpPr>
            <a:spLocks noGrp="1"/>
          </p:cNvSpPr>
          <p:nvPr>
            <p:ph idx="1"/>
          </p:nvPr>
        </p:nvSpPr>
        <p:spPr>
          <a:xfrm>
            <a:off x="1104900" y="4348210"/>
            <a:ext cx="9982200" cy="2119265"/>
          </a:xfrm>
        </p:spPr>
        <p:txBody>
          <a:bodyPr>
            <a:normAutofit/>
          </a:bodyPr>
          <a:lstStyle/>
          <a:p>
            <a:pPr marL="0" indent="0" algn="ctr">
              <a:buNone/>
            </a:pPr>
            <a:r>
              <a:rPr lang="en-US" sz="2400" dirty="0"/>
              <a:t>Nicole Thuotte – Office of Public Instruction</a:t>
            </a:r>
          </a:p>
          <a:p>
            <a:pPr marL="0" indent="0" algn="ctr">
              <a:buNone/>
            </a:pPr>
            <a:r>
              <a:rPr lang="en-US" sz="2400" dirty="0"/>
              <a:t>(406) 444-4524 or (406) 202-1759 or </a:t>
            </a:r>
            <a:r>
              <a:rPr lang="en-US" sz="2400" dirty="0">
                <a:hlinkClick r:id="rId2"/>
              </a:rPr>
              <a:t>nthuotte@mt.gov</a:t>
            </a:r>
            <a:endParaRPr lang="en-US" sz="2400" dirty="0"/>
          </a:p>
          <a:p>
            <a:pPr marL="0" indent="0" algn="ctr">
              <a:buNone/>
            </a:pPr>
            <a:r>
              <a:rPr lang="en-US" sz="2400" dirty="0"/>
              <a:t>Denise Williams </a:t>
            </a:r>
            <a:r>
              <a:rPr lang="en-US" sz="2400"/>
              <a:t>– MASBO</a:t>
            </a:r>
            <a:endParaRPr lang="en-US" sz="2400" dirty="0"/>
          </a:p>
          <a:p>
            <a:pPr marL="0" indent="0" algn="ctr">
              <a:buNone/>
            </a:pPr>
            <a:r>
              <a:rPr lang="en-US" sz="2400" dirty="0"/>
              <a:t>(406) 461-3659 or dwilliams@masbo.com</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5FBF714C-E612-4CF7-AB2F-D26394977A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1505" y="1401815"/>
            <a:ext cx="2714596" cy="271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Example:</a:t>
            </a:r>
          </a:p>
          <a:p>
            <a:pPr marL="0" indent="0">
              <a:buNone/>
            </a:pPr>
            <a:endParaRPr lang="en-US" sz="2400" i="1" dirty="0">
              <a:solidFill>
                <a:srgbClr val="333333"/>
              </a:solidFill>
            </a:endParaRPr>
          </a:p>
          <a:p>
            <a:pPr marL="0" indent="0">
              <a:buNone/>
            </a:pPr>
            <a:r>
              <a:rPr lang="en-US" sz="2400" dirty="0">
                <a:solidFill>
                  <a:srgbClr val="333333"/>
                </a:solidFill>
              </a:rPr>
              <a:t>Helena EL TV:  $119,927,915</a:t>
            </a:r>
          </a:p>
          <a:p>
            <a:pPr marL="0" indent="0">
              <a:buNone/>
            </a:pPr>
            <a:r>
              <a:rPr lang="en-US" sz="2400" dirty="0">
                <a:solidFill>
                  <a:srgbClr val="333333"/>
                </a:solidFill>
              </a:rPr>
              <a:t>Helena HS TV:  $131,903,785</a:t>
            </a:r>
          </a:p>
          <a:p>
            <a:pPr marL="0" indent="0">
              <a:buNone/>
            </a:pPr>
            <a:r>
              <a:rPr lang="en-US" sz="2400" dirty="0">
                <a:solidFill>
                  <a:srgbClr val="333333"/>
                </a:solidFill>
              </a:rPr>
              <a:t>#2:  131,903,785-119,927,915 = 11,975,870</a:t>
            </a: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76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957388"/>
            <a:ext cx="10342632" cy="3619500"/>
          </a:xfrm>
        </p:spPr>
        <p:txBody>
          <a:bodyPr>
            <a:normAutofit/>
          </a:bodyPr>
          <a:lstStyle/>
          <a:p>
            <a:pPr marL="0" indent="0">
              <a:buNone/>
            </a:pPr>
            <a:r>
              <a:rPr lang="en-US" sz="2400" dirty="0">
                <a:solidFill>
                  <a:srgbClr val="333333"/>
                </a:solidFill>
              </a:rPr>
              <a:t>Example:</a:t>
            </a:r>
          </a:p>
          <a:p>
            <a:pPr marL="0" indent="0">
              <a:buNone/>
            </a:pPr>
            <a:r>
              <a:rPr lang="en-US" sz="2400" dirty="0">
                <a:solidFill>
                  <a:srgbClr val="333333"/>
                </a:solidFill>
              </a:rPr>
              <a:t>#1: 17,132,559.28 </a:t>
            </a:r>
          </a:p>
          <a:p>
            <a:pPr marL="0" indent="0">
              <a:buNone/>
            </a:pPr>
            <a:r>
              <a:rPr lang="en-US" sz="2400" dirty="0">
                <a:solidFill>
                  <a:srgbClr val="333333"/>
                </a:solidFill>
              </a:rPr>
              <a:t>#2: 11,975,870.00</a:t>
            </a:r>
          </a:p>
          <a:p>
            <a:pPr marL="0" indent="0">
              <a:buNone/>
            </a:pPr>
            <a:r>
              <a:rPr lang="en-US" sz="2400" dirty="0">
                <a:solidFill>
                  <a:srgbClr val="333333"/>
                </a:solidFill>
              </a:rPr>
              <a:t>#3: 17,132,559.28/11,975,870.00 = .699 (round to 1)</a:t>
            </a:r>
          </a:p>
          <a:p>
            <a:pPr marL="0" indent="0">
              <a:buNone/>
            </a:pPr>
            <a:r>
              <a:rPr lang="en-US" sz="2400" dirty="0">
                <a:solidFill>
                  <a:srgbClr val="333333"/>
                </a:solidFill>
              </a:rPr>
              <a:t>Outlying elementary districts (Wolf Creek EL and Trinity EL) are entitled to one trustee. That trustee is ONLY elected by those elementary voters. </a:t>
            </a:r>
            <a:endParaRPr lang="en-US" dirty="0">
              <a:solidFill>
                <a:srgbClr val="333333"/>
              </a:solidFill>
            </a:endParaRPr>
          </a:p>
          <a:p>
            <a:pPr marL="0" indent="0">
              <a:buNone/>
            </a:pPr>
            <a:endParaRPr lang="en-US" dirty="0">
              <a:solidFill>
                <a:srgbClr val="333333"/>
              </a:solidFill>
            </a:endParaRPr>
          </a:p>
          <a:p>
            <a:pPr marL="0" indent="0">
              <a:buNone/>
            </a:pP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8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Welcome and Introductions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dirty="0"/>
              <a:t> Where can children vote?</a:t>
            </a:r>
          </a:p>
          <a:p>
            <a:pPr marL="914400" lvl="2" indent="0">
              <a:buNone/>
            </a:pPr>
            <a:r>
              <a:rPr lang="en-US" dirty="0"/>
              <a:t>In swing states</a:t>
            </a:r>
          </a:p>
          <a:p>
            <a:pPr>
              <a:buFont typeface="Wingdings" panose="05000000000000000000" pitchFamily="2" charset="2"/>
              <a:buChar char="Ø"/>
            </a:pPr>
            <a:r>
              <a:rPr lang="en-US" dirty="0"/>
              <a:t> Where do poll workers get trained?</a:t>
            </a:r>
          </a:p>
          <a:p>
            <a:pPr marL="914400" lvl="2" indent="0">
              <a:buNone/>
            </a:pPr>
            <a:r>
              <a:rPr lang="en-US" dirty="0"/>
              <a:t>At the Electoral College</a:t>
            </a:r>
          </a:p>
          <a:p>
            <a:pPr>
              <a:buFont typeface="Wingdings" panose="05000000000000000000" pitchFamily="2" charset="2"/>
              <a:buChar char="Ø"/>
            </a:pPr>
            <a:r>
              <a:rPr lang="en-US" dirty="0"/>
              <a:t> Why did the school trustee fall asleep?</a:t>
            </a:r>
          </a:p>
          <a:p>
            <a:pPr marL="914400" lvl="2" indent="0">
              <a:buNone/>
            </a:pPr>
            <a:r>
              <a:rPr lang="en-US" dirty="0"/>
              <a:t>He was a bored member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1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1000"/>
                                        <p:tgtEl>
                                          <p:spTgt spid="14">
                                            <p:txEl>
                                              <p:pRg st="1" end="1"/>
                                            </p:txEl>
                                          </p:spTgt>
                                        </p:tgtEl>
                                      </p:cBhvr>
                                    </p:animEffect>
                                    <p:anim calcmode="lin" valueType="num">
                                      <p:cBhvr>
                                        <p:cTn id="1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Effect transition="in" filter="fade">
                                      <p:cBhvr>
                                        <p:cTn id="33" dur="1000"/>
                                        <p:tgtEl>
                                          <p:spTgt spid="14">
                                            <p:txEl>
                                              <p:pRg st="5" end="5"/>
                                            </p:txEl>
                                          </p:spTgt>
                                        </p:tgtEl>
                                      </p:cBhvr>
                                    </p:animEffect>
                                    <p:anim calcmode="lin" valueType="num">
                                      <p:cBhvr>
                                        <p:cTn id="34"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Elementary District Classification</a:t>
            </a:r>
          </a:p>
          <a:p>
            <a:pPr>
              <a:buFont typeface="Wingdings" panose="05000000000000000000" pitchFamily="2" charset="2"/>
              <a:buChar char="Ø"/>
            </a:pPr>
            <a:r>
              <a:rPr lang="en-US" sz="2400" i="1" dirty="0">
                <a:solidFill>
                  <a:srgbClr val="333333"/>
                </a:solidFill>
              </a:rPr>
              <a:t> First Class Districts:  </a:t>
            </a:r>
            <a:r>
              <a:rPr lang="en-US" sz="2400" dirty="0">
                <a:solidFill>
                  <a:srgbClr val="333333"/>
                </a:solidFill>
              </a:rPr>
              <a:t>Population greater than 6,500</a:t>
            </a:r>
            <a:endParaRPr lang="en-US" sz="2400" i="1" dirty="0">
              <a:solidFill>
                <a:srgbClr val="333333"/>
              </a:solidFill>
            </a:endParaRPr>
          </a:p>
          <a:p>
            <a:pPr>
              <a:buFont typeface="Wingdings" panose="05000000000000000000" pitchFamily="2" charset="2"/>
              <a:buChar char="Ø"/>
            </a:pPr>
            <a:r>
              <a:rPr lang="en-US" sz="2400" i="1" dirty="0">
                <a:solidFill>
                  <a:srgbClr val="333333"/>
                </a:solidFill>
              </a:rPr>
              <a:t> Second Class Districts:  </a:t>
            </a:r>
            <a:r>
              <a:rPr lang="en-US" sz="2400" dirty="0">
                <a:solidFill>
                  <a:srgbClr val="333333"/>
                </a:solidFill>
              </a:rPr>
              <a:t>Population between 1,000 and 6,499</a:t>
            </a:r>
            <a:endParaRPr lang="en-US" sz="2400" i="1" dirty="0">
              <a:solidFill>
                <a:srgbClr val="333333"/>
              </a:solidFill>
            </a:endParaRPr>
          </a:p>
          <a:p>
            <a:pPr>
              <a:buFont typeface="Wingdings" panose="05000000000000000000" pitchFamily="2" charset="2"/>
              <a:buChar char="Ø"/>
            </a:pPr>
            <a:r>
              <a:rPr lang="en-US" sz="2400" i="1" dirty="0">
                <a:solidFill>
                  <a:srgbClr val="333333"/>
                </a:solidFill>
              </a:rPr>
              <a:t> Third Class Districts:  </a:t>
            </a:r>
            <a:r>
              <a:rPr lang="en-US" sz="2400" dirty="0">
                <a:solidFill>
                  <a:srgbClr val="333333"/>
                </a:solidFill>
              </a:rPr>
              <a:t>Population less than 1,000</a:t>
            </a:r>
            <a:endParaRPr lang="en-US" i="1"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8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Elementary District Classification</a:t>
            </a:r>
          </a:p>
          <a:p>
            <a:pPr>
              <a:buFont typeface="Wingdings" panose="05000000000000000000" pitchFamily="2" charset="2"/>
              <a:buChar char="Ø"/>
            </a:pPr>
            <a:r>
              <a:rPr lang="en-US" sz="2400" i="1" dirty="0">
                <a:solidFill>
                  <a:srgbClr val="333333"/>
                </a:solidFill>
              </a:rPr>
              <a:t> </a:t>
            </a:r>
            <a:r>
              <a:rPr lang="en-US" sz="2400" dirty="0">
                <a:solidFill>
                  <a:srgbClr val="333333"/>
                </a:solidFill>
              </a:rPr>
              <a:t>County Superintendent is responsible for district classification;</a:t>
            </a:r>
          </a:p>
          <a:p>
            <a:pPr>
              <a:buFont typeface="Wingdings" panose="05000000000000000000" pitchFamily="2" charset="2"/>
              <a:buChar char="Ø"/>
            </a:pPr>
            <a:r>
              <a:rPr lang="en-US" sz="2400" dirty="0">
                <a:solidFill>
                  <a:srgbClr val="333333"/>
                </a:solidFill>
              </a:rPr>
              <a:t> May not be changed more than once in a 5 year period; </a:t>
            </a:r>
          </a:p>
          <a:p>
            <a:pPr>
              <a:buFont typeface="Wingdings" panose="05000000000000000000" pitchFamily="2" charset="2"/>
              <a:buChar char="Ø"/>
            </a:pPr>
            <a:r>
              <a:rPr lang="en-US" sz="2400" dirty="0">
                <a:solidFill>
                  <a:srgbClr val="333333"/>
                </a:solidFill>
              </a:rPr>
              <a:t> Affects number of trustee positions and requirement to report campaign finance activity</a:t>
            </a: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fontScale="92500" lnSpcReduction="20000"/>
          </a:bodyPr>
          <a:lstStyle/>
          <a:p>
            <a:pPr marL="0" indent="0">
              <a:buNone/>
            </a:pPr>
            <a:r>
              <a:rPr lang="en-US" sz="2400" dirty="0">
                <a:solidFill>
                  <a:srgbClr val="333333"/>
                </a:solidFill>
              </a:rPr>
              <a:t>Elementary District Classification (20-3-341, MCA)</a:t>
            </a:r>
          </a:p>
          <a:p>
            <a:pPr marL="0" indent="0">
              <a:buNone/>
            </a:pPr>
            <a:endParaRPr lang="en-US" sz="2400" dirty="0">
              <a:solidFill>
                <a:srgbClr val="333333"/>
              </a:solidFill>
            </a:endParaRPr>
          </a:p>
          <a:p>
            <a:pPr>
              <a:buFont typeface="Wingdings" panose="05000000000000000000" pitchFamily="2" charset="2"/>
              <a:buChar char="Ø"/>
            </a:pPr>
            <a:r>
              <a:rPr lang="en-US" sz="2400" i="1" dirty="0">
                <a:solidFill>
                  <a:srgbClr val="333333"/>
                </a:solidFill>
              </a:rPr>
              <a:t> First Class Districts:  </a:t>
            </a:r>
            <a:r>
              <a:rPr lang="en-US" sz="2400" dirty="0">
                <a:solidFill>
                  <a:srgbClr val="333333"/>
                </a:solidFill>
              </a:rPr>
              <a:t>7 trustees (cannot increase or decrease)</a:t>
            </a:r>
            <a:endParaRPr lang="en-US" sz="2400" i="1" dirty="0">
              <a:solidFill>
                <a:srgbClr val="333333"/>
              </a:solidFill>
            </a:endParaRPr>
          </a:p>
          <a:p>
            <a:pPr>
              <a:buFont typeface="Wingdings" panose="05000000000000000000" pitchFamily="2" charset="2"/>
              <a:buChar char="Ø"/>
            </a:pPr>
            <a:r>
              <a:rPr lang="en-US" sz="2400" i="1" dirty="0">
                <a:solidFill>
                  <a:srgbClr val="333333"/>
                </a:solidFill>
              </a:rPr>
              <a:t> Second Class Districts:  </a:t>
            </a:r>
            <a:r>
              <a:rPr lang="en-US" sz="2400" dirty="0">
                <a:solidFill>
                  <a:srgbClr val="333333"/>
                </a:solidFill>
              </a:rPr>
              <a:t>5 trustees (can increase to 7)</a:t>
            </a:r>
            <a:endParaRPr lang="en-US" sz="2400" i="1" dirty="0">
              <a:solidFill>
                <a:srgbClr val="333333"/>
              </a:solidFill>
            </a:endParaRPr>
          </a:p>
          <a:p>
            <a:pPr>
              <a:buFont typeface="Wingdings" panose="05000000000000000000" pitchFamily="2" charset="2"/>
              <a:buChar char="Ø"/>
            </a:pPr>
            <a:r>
              <a:rPr lang="en-US" sz="2400" i="1" dirty="0">
                <a:solidFill>
                  <a:srgbClr val="333333"/>
                </a:solidFill>
              </a:rPr>
              <a:t> Third Class Districts:  </a:t>
            </a:r>
            <a:r>
              <a:rPr lang="en-US" sz="2400" dirty="0">
                <a:solidFill>
                  <a:srgbClr val="333333"/>
                </a:solidFill>
              </a:rPr>
              <a:t>3 trustees (can increase to 5)</a:t>
            </a:r>
          </a:p>
          <a:p>
            <a:pPr marL="0" indent="0">
              <a:buNone/>
            </a:pPr>
            <a:endParaRPr lang="en-US" sz="2400" dirty="0">
              <a:solidFill>
                <a:srgbClr val="333333"/>
              </a:solidFill>
            </a:endParaRPr>
          </a:p>
          <a:p>
            <a:pPr marL="0" indent="0">
              <a:buNone/>
            </a:pPr>
            <a:r>
              <a:rPr lang="en-US" sz="2400" dirty="0">
                <a:solidFill>
                  <a:srgbClr val="333333"/>
                </a:solidFill>
              </a:rPr>
              <a:t>May increase on a majority vote of the board at the next election if action is taken prior to January 1 or decrease upon receiving a petition from at least 10 qualified electors of the district.</a:t>
            </a:r>
          </a:p>
          <a:p>
            <a:pPr>
              <a:buFont typeface="Wingdings" panose="05000000000000000000" pitchFamily="2" charset="2"/>
              <a:buChar char="Ø"/>
            </a:pPr>
            <a:endParaRPr lang="en-US" sz="2400" dirty="0">
              <a:solidFill>
                <a:srgbClr val="333333"/>
              </a:solidFill>
            </a:endParaRPr>
          </a:p>
          <a:p>
            <a:pPr marL="0" indent="0">
              <a:buNone/>
            </a:pP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Trustee Term (20-3-301, 303, 307, 309, MCA)</a:t>
            </a:r>
          </a:p>
          <a:p>
            <a:pPr>
              <a:buFont typeface="Wingdings" panose="05000000000000000000" pitchFamily="2" charset="2"/>
              <a:buChar char="Ø"/>
            </a:pPr>
            <a:r>
              <a:rPr lang="en-US" sz="2400" i="1" dirty="0">
                <a:solidFill>
                  <a:srgbClr val="333333"/>
                </a:solidFill>
              </a:rPr>
              <a:t> </a:t>
            </a:r>
            <a:r>
              <a:rPr lang="en-US" sz="2400" dirty="0">
                <a:solidFill>
                  <a:srgbClr val="333333"/>
                </a:solidFill>
              </a:rPr>
              <a:t>A usual term is 3 years;</a:t>
            </a:r>
          </a:p>
          <a:p>
            <a:pPr>
              <a:buFont typeface="Wingdings" panose="05000000000000000000" pitchFamily="2" charset="2"/>
              <a:buChar char="Ø"/>
            </a:pPr>
            <a:r>
              <a:rPr lang="en-US" sz="2400" dirty="0">
                <a:solidFill>
                  <a:srgbClr val="333333"/>
                </a:solidFill>
              </a:rPr>
              <a:t> Appointments for vacancy serve until the next election;</a:t>
            </a:r>
          </a:p>
          <a:p>
            <a:pPr>
              <a:buFont typeface="Wingdings" panose="05000000000000000000" pitchFamily="2" charset="2"/>
              <a:buChar char="Ø"/>
            </a:pPr>
            <a:r>
              <a:rPr lang="en-US" sz="2400" dirty="0">
                <a:solidFill>
                  <a:srgbClr val="333333"/>
                </a:solidFill>
              </a:rPr>
              <a:t> Vacancies are elected for the remainder of the term</a:t>
            </a:r>
          </a:p>
          <a:p>
            <a:pPr marL="0" indent="0">
              <a:buNone/>
            </a:pPr>
            <a:r>
              <a:rPr lang="en-US" sz="2400" b="1" dirty="0">
                <a:solidFill>
                  <a:srgbClr val="333333"/>
                </a:solidFill>
              </a:rPr>
              <a:t>Exception:  </a:t>
            </a:r>
            <a:r>
              <a:rPr lang="en-US" sz="2400" dirty="0">
                <a:solidFill>
                  <a:srgbClr val="333333"/>
                </a:solidFill>
              </a:rPr>
              <a:t>If a successor is not elected or appointed, the originally elected trustee may continue to serve until a successor is elected or appointed.</a:t>
            </a: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5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a:bodyPr>
          <a:lstStyle/>
          <a:p>
            <a:pPr marL="0" indent="0">
              <a:buNone/>
            </a:pPr>
            <a:r>
              <a:rPr lang="en-US" sz="2400" dirty="0">
                <a:solidFill>
                  <a:srgbClr val="333333"/>
                </a:solidFill>
              </a:rPr>
              <a:t>Staggered Election (20-3-302, MCA)</a:t>
            </a:r>
          </a:p>
          <a:p>
            <a:pPr marL="0" indent="0">
              <a:buNone/>
            </a:pPr>
            <a:r>
              <a:rPr lang="en-US" sz="2400" dirty="0">
                <a:solidFill>
                  <a:srgbClr val="333333"/>
                </a:solidFill>
              </a:rPr>
              <a:t>Should never elect a majority of 3-year trustee positions at any one election:</a:t>
            </a:r>
          </a:p>
          <a:p>
            <a:pPr>
              <a:buFont typeface="Wingdings" panose="05000000000000000000" pitchFamily="2" charset="2"/>
              <a:buChar char="Ø"/>
            </a:pPr>
            <a:r>
              <a:rPr lang="en-US" sz="2400" dirty="0">
                <a:solidFill>
                  <a:srgbClr val="333333"/>
                </a:solidFill>
              </a:rPr>
              <a:t> 7 Trustees:  2, 2, 3</a:t>
            </a:r>
          </a:p>
          <a:p>
            <a:pPr>
              <a:buFont typeface="Wingdings" panose="05000000000000000000" pitchFamily="2" charset="2"/>
              <a:buChar char="Ø"/>
            </a:pPr>
            <a:r>
              <a:rPr lang="en-US" sz="2400" dirty="0">
                <a:solidFill>
                  <a:srgbClr val="333333"/>
                </a:solidFill>
              </a:rPr>
              <a:t> 5 Trustees:  1, 2, 2</a:t>
            </a:r>
          </a:p>
          <a:p>
            <a:pPr>
              <a:buFont typeface="Wingdings" panose="05000000000000000000" pitchFamily="2" charset="2"/>
              <a:buChar char="Ø"/>
            </a:pPr>
            <a:r>
              <a:rPr lang="en-US" sz="2400" dirty="0">
                <a:solidFill>
                  <a:srgbClr val="333333"/>
                </a:solidFill>
              </a:rPr>
              <a:t> 3 Trustees:  1, 1, 1</a:t>
            </a:r>
          </a:p>
          <a:p>
            <a:pPr marL="0" indent="0">
              <a:buNone/>
            </a:pP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0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Trustee Election</a:t>
            </a:r>
          </a:p>
        </p:txBody>
      </p:sp>
      <p:sp>
        <p:nvSpPr>
          <p:cNvPr id="14" name="Content Placeholder 13"/>
          <p:cNvSpPr>
            <a:spLocks noGrp="1"/>
          </p:cNvSpPr>
          <p:nvPr>
            <p:ph idx="1"/>
          </p:nvPr>
        </p:nvSpPr>
        <p:spPr>
          <a:xfrm>
            <a:off x="923925" y="1871663"/>
            <a:ext cx="10342632" cy="3619500"/>
          </a:xfrm>
        </p:spPr>
        <p:txBody>
          <a:bodyPr>
            <a:normAutofit lnSpcReduction="10000"/>
          </a:bodyPr>
          <a:lstStyle/>
          <a:p>
            <a:pPr marL="0" indent="0">
              <a:buNone/>
            </a:pPr>
            <a:r>
              <a:rPr lang="en-US" sz="2400" dirty="0">
                <a:solidFill>
                  <a:srgbClr val="333333"/>
                </a:solidFill>
              </a:rPr>
              <a:t>Staggered Election (20-3-302, MCA)</a:t>
            </a:r>
          </a:p>
          <a:p>
            <a:pPr marL="0" indent="0">
              <a:buNone/>
            </a:pPr>
            <a:r>
              <a:rPr lang="en-US" sz="2400" dirty="0">
                <a:solidFill>
                  <a:srgbClr val="333333"/>
                </a:solidFill>
              </a:rPr>
              <a:t>Should never elect a majority of 3-year trustee positions at any one election:</a:t>
            </a:r>
          </a:p>
          <a:p>
            <a:pPr>
              <a:buFont typeface="Wingdings" panose="05000000000000000000" pitchFamily="2" charset="2"/>
              <a:buChar char="Ø"/>
            </a:pPr>
            <a:r>
              <a:rPr lang="en-US" sz="2400" dirty="0">
                <a:solidFill>
                  <a:srgbClr val="333333"/>
                </a:solidFill>
              </a:rPr>
              <a:t> Additional HS Positions</a:t>
            </a:r>
          </a:p>
          <a:p>
            <a:pPr lvl="1">
              <a:buFont typeface="Wingdings" panose="05000000000000000000" pitchFamily="2" charset="2"/>
              <a:buChar char="ü"/>
            </a:pPr>
            <a:r>
              <a:rPr lang="en-US" sz="2000" dirty="0">
                <a:solidFill>
                  <a:srgbClr val="333333"/>
                </a:solidFill>
              </a:rPr>
              <a:t> First or Second Class Districts:  Not more than 2 (1-1-2, 1-1-1, 1-1-0, 1-0-0)</a:t>
            </a:r>
          </a:p>
          <a:p>
            <a:pPr lvl="1">
              <a:buFont typeface="Wingdings" panose="05000000000000000000" pitchFamily="2" charset="2"/>
              <a:buChar char="ü"/>
            </a:pPr>
            <a:r>
              <a:rPr lang="en-US" sz="2000" dirty="0">
                <a:solidFill>
                  <a:srgbClr val="333333"/>
                </a:solidFill>
              </a:rPr>
              <a:t> Third Class Districts:  Not more than 1 (1-1-0 or 1-0-0)</a:t>
            </a:r>
          </a:p>
          <a:p>
            <a:pPr>
              <a:buFont typeface="Wingdings" panose="05000000000000000000" pitchFamily="2" charset="2"/>
              <a:buChar char="Ø"/>
            </a:pPr>
            <a:r>
              <a:rPr lang="en-US" sz="2400" dirty="0">
                <a:solidFill>
                  <a:srgbClr val="333333"/>
                </a:solidFill>
              </a:rPr>
              <a:t> County High Schools</a:t>
            </a:r>
          </a:p>
          <a:p>
            <a:pPr lvl="1">
              <a:buFont typeface="Wingdings" panose="05000000000000000000" pitchFamily="2" charset="2"/>
              <a:buChar char="ü"/>
            </a:pPr>
            <a:r>
              <a:rPr lang="en-US" sz="2000" dirty="0">
                <a:solidFill>
                  <a:srgbClr val="333333"/>
                </a:solidFill>
              </a:rPr>
              <a:t> In the elementary district: 1, 1, 2</a:t>
            </a:r>
          </a:p>
          <a:p>
            <a:pPr lvl="1">
              <a:buFont typeface="Wingdings" panose="05000000000000000000" pitchFamily="2" charset="2"/>
              <a:buChar char="ü"/>
            </a:pPr>
            <a:r>
              <a:rPr lang="en-US" sz="2000" dirty="0">
                <a:solidFill>
                  <a:srgbClr val="333333"/>
                </a:solidFill>
              </a:rPr>
              <a:t> Outside the elementary district: 1, 1, 1</a:t>
            </a:r>
            <a:endParaRPr lang="en-US" dirty="0">
              <a:solidFill>
                <a:srgbClr val="333333"/>
              </a:solidFill>
            </a:endParaRPr>
          </a:p>
          <a:p>
            <a:pPr lvl="1">
              <a:buFont typeface="Wingdings" panose="05000000000000000000" pitchFamily="2" charset="2"/>
              <a:buChar char="ü"/>
            </a:pPr>
            <a:endParaRPr lang="en-US" sz="2000" dirty="0">
              <a:solidFill>
                <a:srgbClr val="333333"/>
              </a:solidFill>
            </a:endParaRPr>
          </a:p>
          <a:p>
            <a:pPr>
              <a:buFont typeface="Wingdings" panose="05000000000000000000" pitchFamily="2" charset="2"/>
              <a:buChar char="Ø"/>
            </a:pPr>
            <a:endParaRPr lang="en-US" sz="2400" dirty="0">
              <a:solidFill>
                <a:srgbClr val="333333"/>
              </a:solidFill>
            </a:endParaRP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89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Voted v. Permissive Levies</a:t>
            </a:r>
          </a:p>
        </p:txBody>
      </p:sp>
      <p:sp>
        <p:nvSpPr>
          <p:cNvPr id="14" name="Content Placeholder 13"/>
          <p:cNvSpPr>
            <a:spLocks noGrp="1"/>
          </p:cNvSpPr>
          <p:nvPr>
            <p:ph idx="1"/>
          </p:nvPr>
        </p:nvSpPr>
        <p:spPr/>
        <p:txBody>
          <a:bodyPr>
            <a:normAutofit/>
          </a:bodyPr>
          <a:lstStyle/>
          <a:p>
            <a:r>
              <a:rPr lang="en-US" sz="2800" dirty="0"/>
              <a:t>Voted Levies: Require Voter Approval</a:t>
            </a:r>
          </a:p>
          <a:p>
            <a:pPr lvl="1">
              <a:buFont typeface="Wingdings" panose="05000000000000000000" pitchFamily="2" charset="2"/>
              <a:buChar char="ü"/>
            </a:pPr>
            <a:r>
              <a:rPr lang="en-US" sz="2400" dirty="0"/>
              <a:t>Most are limited in duration</a:t>
            </a:r>
          </a:p>
          <a:p>
            <a:pPr lvl="1">
              <a:buFont typeface="Wingdings" panose="05000000000000000000" pitchFamily="2" charset="2"/>
              <a:buChar char="ü"/>
            </a:pPr>
            <a:r>
              <a:rPr lang="en-US" sz="2400" dirty="0"/>
              <a:t>For a specific project or purpose</a:t>
            </a:r>
          </a:p>
          <a:p>
            <a:r>
              <a:rPr lang="en-US" sz="2800" dirty="0"/>
              <a:t>Permissive Levies: Do Not Require Voter Approval</a:t>
            </a:r>
          </a:p>
          <a:p>
            <a:pPr lvl="1">
              <a:buFont typeface="Wingdings" panose="05000000000000000000" pitchFamily="2" charset="2"/>
              <a:buChar char="ü"/>
            </a:pPr>
            <a:r>
              <a:rPr lang="en-US" sz="2400" dirty="0"/>
              <a:t>Annual levies</a:t>
            </a:r>
          </a:p>
          <a:p>
            <a:pPr lvl="1">
              <a:buFont typeface="Wingdings" panose="05000000000000000000" pitchFamily="2" charset="2"/>
              <a:buChar char="ü"/>
            </a:pPr>
            <a:r>
              <a:rPr lang="en-US" sz="2400" dirty="0"/>
              <a:t>Authorized by statute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5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Permissive Levies</a:t>
            </a:r>
          </a:p>
        </p:txBody>
      </p:sp>
      <p:sp>
        <p:nvSpPr>
          <p:cNvPr id="14" name="Content Placeholder 13"/>
          <p:cNvSpPr>
            <a:spLocks noGrp="1"/>
          </p:cNvSpPr>
          <p:nvPr>
            <p:ph idx="1"/>
          </p:nvPr>
        </p:nvSpPr>
        <p:spPr/>
        <p:txBody>
          <a:bodyPr>
            <a:normAutofit/>
          </a:bodyPr>
          <a:lstStyle/>
          <a:p>
            <a:r>
              <a:rPr lang="en-US" sz="2400" dirty="0"/>
              <a:t>Transportation (20-10-143, MCA)</a:t>
            </a:r>
          </a:p>
          <a:p>
            <a:pPr lvl="1">
              <a:buFont typeface="Wingdings" panose="05000000000000000000" pitchFamily="2" charset="2"/>
              <a:buChar char="Ø"/>
            </a:pPr>
            <a:r>
              <a:rPr lang="en-US" sz="2000" dirty="0"/>
              <a:t> Cost of home to school transportation under 20-10-143, MCA</a:t>
            </a:r>
          </a:p>
          <a:p>
            <a:r>
              <a:rPr lang="en-US" sz="2400" dirty="0"/>
              <a:t>Tuition (20-5-324, MCA)</a:t>
            </a:r>
          </a:p>
          <a:p>
            <a:pPr lvl="1">
              <a:buFont typeface="Wingdings" panose="05000000000000000000" pitchFamily="2" charset="2"/>
              <a:buChar char="Ø"/>
            </a:pPr>
            <a:r>
              <a:rPr lang="en-US" sz="2000" dirty="0"/>
              <a:t> Cost of education for resident students in day treatment or youth detention</a:t>
            </a:r>
          </a:p>
          <a:p>
            <a:pPr lvl="1">
              <a:buFont typeface="Wingdings" panose="05000000000000000000" pitchFamily="2" charset="2"/>
              <a:buChar char="Ø"/>
            </a:pPr>
            <a:r>
              <a:rPr lang="en-US" sz="2000" dirty="0"/>
              <a:t> Cost of special education services for resident students</a:t>
            </a:r>
          </a:p>
          <a:p>
            <a:pPr lvl="1">
              <a:buFont typeface="Wingdings" panose="05000000000000000000" pitchFamily="2" charset="2"/>
              <a:buChar char="Ø"/>
            </a:pPr>
            <a:r>
              <a:rPr lang="en-US" sz="2000" dirty="0"/>
              <a:t> Tuition for students attending other districts (including foster and group home tuition)</a:t>
            </a:r>
          </a:p>
          <a:p>
            <a:r>
              <a:rPr lang="en-US" sz="2400" dirty="0"/>
              <a:t>Building Reserve (20-9-502, MCA)</a:t>
            </a:r>
          </a:p>
          <a:p>
            <a:pPr lvl="1">
              <a:buFont typeface="Wingdings" panose="05000000000000000000" pitchFamily="2" charset="2"/>
              <a:buChar char="Ø"/>
            </a:pPr>
            <a:r>
              <a:rPr lang="en-US" sz="2000" dirty="0"/>
              <a:t> School maintenance and repairs – limited to $15,000 ($30,000 for a K-12) plus the product of $100 times the prior year budgeted ANB, not to exceed 10 mills (20 for a K-12)</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4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Permissive Levies</a:t>
            </a:r>
          </a:p>
        </p:txBody>
      </p:sp>
      <p:sp>
        <p:nvSpPr>
          <p:cNvPr id="14" name="Content Placeholder 13"/>
          <p:cNvSpPr>
            <a:spLocks noGrp="1"/>
          </p:cNvSpPr>
          <p:nvPr>
            <p:ph idx="1"/>
          </p:nvPr>
        </p:nvSpPr>
        <p:spPr/>
        <p:txBody>
          <a:bodyPr>
            <a:normAutofit/>
          </a:bodyPr>
          <a:lstStyle/>
          <a:p>
            <a:r>
              <a:rPr lang="en-US" sz="2400" dirty="0"/>
              <a:t>Adult Education (20-7-705 and 20-7-1506, MCA)</a:t>
            </a:r>
          </a:p>
          <a:p>
            <a:pPr lvl="1">
              <a:buFont typeface="Wingdings" panose="05000000000000000000" pitchFamily="2" charset="2"/>
              <a:buChar char="Ø"/>
            </a:pPr>
            <a:r>
              <a:rPr lang="en-US" sz="2000" dirty="0"/>
              <a:t> Provide basic and secondary education general education, career and technical education, vocational-technical education, American citizenship education, or other areas of instruction approved by the trustees</a:t>
            </a:r>
          </a:p>
          <a:p>
            <a:pPr lvl="1">
              <a:buFont typeface="Wingdings" panose="05000000000000000000" pitchFamily="2" charset="2"/>
              <a:buChar char="Ø"/>
            </a:pPr>
            <a:r>
              <a:rPr lang="en-US" sz="2000" dirty="0"/>
              <a:t> 25% match for Advanced Opportunities expenditures</a:t>
            </a:r>
          </a:p>
          <a:p>
            <a:r>
              <a:rPr lang="en-US" sz="2400" dirty="0"/>
              <a:t>Flexibility (20-7-1602, MCA)</a:t>
            </a:r>
          </a:p>
          <a:p>
            <a:pPr lvl="1">
              <a:buFont typeface="Wingdings" panose="05000000000000000000" pitchFamily="2" charset="2"/>
              <a:buChar char="Ø"/>
            </a:pPr>
            <a:r>
              <a:rPr lang="en-US" sz="2000" dirty="0"/>
              <a:t> Up to 100% of the Transformational Learning award</a:t>
            </a:r>
          </a:p>
          <a:p>
            <a:r>
              <a:rPr lang="en-US" sz="2400" dirty="0"/>
              <a:t>Bus Depreciation (20-10-147, MCA)</a:t>
            </a:r>
          </a:p>
          <a:p>
            <a:pPr lvl="1">
              <a:buFont typeface="Wingdings" panose="05000000000000000000" pitchFamily="2" charset="2"/>
              <a:buChar char="Ø"/>
            </a:pPr>
            <a:r>
              <a:rPr lang="en-US" sz="2000" dirty="0"/>
              <a:t> Reserve fund for the conversion, remodeling, rebuilding of a bus or the replacement of a bus or communication system or safety device installed on a bus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3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Permissive Levies</a:t>
            </a:r>
          </a:p>
        </p:txBody>
      </p:sp>
      <p:sp>
        <p:nvSpPr>
          <p:cNvPr id="14" name="Content Placeholder 13"/>
          <p:cNvSpPr>
            <a:spLocks noGrp="1"/>
          </p:cNvSpPr>
          <p:nvPr>
            <p:ph idx="1"/>
          </p:nvPr>
        </p:nvSpPr>
        <p:spPr/>
        <p:txBody>
          <a:bodyPr>
            <a:normAutofit/>
          </a:bodyPr>
          <a:lstStyle/>
          <a:p>
            <a:pPr marL="0" indent="0">
              <a:buNone/>
            </a:pPr>
            <a:r>
              <a:rPr lang="en-US" sz="2000" dirty="0"/>
              <a:t>The trustees of a school district shall adopt a resolution no later than March 31 of each fiscal year and provide notice whenever the trustees intend to impose an increase in a </a:t>
            </a:r>
            <a:r>
              <a:rPr lang="en-US" sz="2000" dirty="0" err="1"/>
              <a:t>nonvoted</a:t>
            </a:r>
            <a:r>
              <a:rPr lang="en-US" sz="2000" dirty="0"/>
              <a:t> levy in the ensuing school fiscal year for the purposes of funding any of the funds listed below:</a:t>
            </a:r>
          </a:p>
          <a:p>
            <a:pPr marL="0" indent="0">
              <a:buNone/>
            </a:pPr>
            <a:endParaRPr lang="en-US" sz="2000" dirty="0"/>
          </a:p>
          <a:p>
            <a:pPr lvl="1">
              <a:buFont typeface="Wingdings" panose="05000000000000000000" pitchFamily="2" charset="2"/>
              <a:buChar char="ü"/>
            </a:pPr>
            <a:r>
              <a:rPr lang="en-US" sz="2000" dirty="0"/>
              <a:t> Tuition Fund</a:t>
            </a:r>
          </a:p>
          <a:p>
            <a:pPr lvl="1">
              <a:buFont typeface="Wingdings" panose="05000000000000000000" pitchFamily="2" charset="2"/>
              <a:buChar char="ü"/>
            </a:pPr>
            <a:r>
              <a:rPr lang="en-US" sz="2000" dirty="0"/>
              <a:t> Adult Education Fund</a:t>
            </a:r>
          </a:p>
          <a:p>
            <a:pPr lvl="1">
              <a:buFont typeface="Wingdings" panose="05000000000000000000" pitchFamily="2" charset="2"/>
              <a:buChar char="ü"/>
            </a:pPr>
            <a:r>
              <a:rPr lang="en-US" sz="2000" dirty="0"/>
              <a:t> Transportation Fund</a:t>
            </a:r>
          </a:p>
          <a:p>
            <a:pPr lvl="1">
              <a:buFont typeface="Wingdings" panose="05000000000000000000" pitchFamily="2" charset="2"/>
              <a:buChar char="ü"/>
            </a:pPr>
            <a:r>
              <a:rPr lang="en-US" sz="2000" dirty="0"/>
              <a:t> Bus Depreciation Fund</a:t>
            </a:r>
          </a:p>
          <a:p>
            <a:pPr lvl="1">
              <a:buFont typeface="Wingdings" panose="05000000000000000000" pitchFamily="2" charset="2"/>
              <a:buChar char="ü"/>
            </a:pPr>
            <a:r>
              <a:rPr lang="en-US" sz="2000" dirty="0"/>
              <a:t> Flexibility Fund</a:t>
            </a:r>
          </a:p>
          <a:p>
            <a:pPr marL="457200" lvl="1" indent="0">
              <a:buNone/>
            </a:pPr>
            <a:endParaRPr lang="en-US" sz="2000" dirty="0"/>
          </a:p>
          <a:p>
            <a:pPr marL="0" indent="0" algn="ctr">
              <a:buNone/>
            </a:pPr>
            <a:r>
              <a:rPr lang="en-US" sz="2400" dirty="0"/>
              <a:t>20-9-116, MCA</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0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Icebreaker</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800" dirty="0"/>
              <a:t> Name</a:t>
            </a:r>
          </a:p>
          <a:p>
            <a:pPr>
              <a:buFont typeface="Wingdings" panose="05000000000000000000" pitchFamily="2" charset="2"/>
              <a:buChar char="Ø"/>
            </a:pPr>
            <a:r>
              <a:rPr lang="en-US" sz="2800" dirty="0"/>
              <a:t> Role</a:t>
            </a:r>
          </a:p>
          <a:p>
            <a:pPr>
              <a:buFont typeface="Wingdings" panose="05000000000000000000" pitchFamily="2" charset="2"/>
              <a:buChar char="Ø"/>
            </a:pPr>
            <a:r>
              <a:rPr lang="en-US" sz="2800" dirty="0"/>
              <a:t> Number of years in position</a:t>
            </a:r>
          </a:p>
          <a:p>
            <a:pPr>
              <a:buFont typeface="Wingdings" panose="05000000000000000000" pitchFamily="2" charset="2"/>
              <a:buChar char="Ø"/>
            </a:pPr>
            <a:r>
              <a:rPr lang="en-US" sz="2800" dirty="0"/>
              <a:t> One thing you get to do every day that you enjoy</a:t>
            </a:r>
          </a:p>
          <a:p>
            <a:pPr>
              <a:buFont typeface="Wingdings" panose="05000000000000000000" pitchFamily="2" charset="2"/>
              <a:buChar char="Ø"/>
            </a:pPr>
            <a:r>
              <a:rPr lang="en-US" sz="2800" dirty="0"/>
              <a:t> One piece of advice you’d give the next person in your role if you could retire today</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Key Players in School Elections</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County Superintendent of Schools</a:t>
            </a:r>
          </a:p>
          <a:p>
            <a:pPr>
              <a:buFont typeface="Wingdings" panose="05000000000000000000" pitchFamily="2" charset="2"/>
              <a:buChar char="Ø"/>
            </a:pPr>
            <a:r>
              <a:rPr lang="en-US" sz="2400" dirty="0"/>
              <a:t> County Election Administrator</a:t>
            </a:r>
          </a:p>
          <a:p>
            <a:pPr>
              <a:buFont typeface="Wingdings" panose="05000000000000000000" pitchFamily="2" charset="2"/>
              <a:buChar char="Ø"/>
            </a:pPr>
            <a:r>
              <a:rPr lang="en-US" sz="2400" dirty="0"/>
              <a:t> Secretary of State’s Office (SOS)</a:t>
            </a:r>
          </a:p>
          <a:p>
            <a:pPr>
              <a:buFont typeface="Wingdings" panose="05000000000000000000" pitchFamily="2" charset="2"/>
              <a:buChar char="Ø"/>
            </a:pPr>
            <a:r>
              <a:rPr lang="en-US" sz="2400" dirty="0"/>
              <a:t> Office of Public Instruction (OPI)</a:t>
            </a:r>
          </a:p>
          <a:p>
            <a:pPr>
              <a:buFont typeface="Wingdings" panose="05000000000000000000" pitchFamily="2" charset="2"/>
              <a:buChar char="Ø"/>
            </a:pPr>
            <a:r>
              <a:rPr lang="en-US" sz="2400" dirty="0"/>
              <a:t> Montana Association of School Business Officials (MASBO)</a:t>
            </a:r>
          </a:p>
          <a:p>
            <a:pPr>
              <a:buFont typeface="Wingdings" panose="05000000000000000000" pitchFamily="2" charset="2"/>
              <a:buChar char="Ø"/>
            </a:pPr>
            <a:r>
              <a:rPr lang="en-US" sz="2400" dirty="0"/>
              <a:t> Commissioner of Political Practices (COPP)</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4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County Superintendent of Schools</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Classifies districts in accordance with state law</a:t>
            </a:r>
          </a:p>
          <a:p>
            <a:pPr>
              <a:buFont typeface="Wingdings" panose="05000000000000000000" pitchFamily="2" charset="2"/>
              <a:buChar char="Ø"/>
            </a:pPr>
            <a:r>
              <a:rPr lang="en-US" sz="2400" dirty="0"/>
              <a:t> Determines and establishes nominating districts for additional high school positions</a:t>
            </a:r>
          </a:p>
          <a:p>
            <a:pPr>
              <a:buFont typeface="Wingdings" panose="05000000000000000000" pitchFamily="2" charset="2"/>
              <a:buChar char="Ø"/>
            </a:pPr>
            <a:r>
              <a:rPr lang="en-US" sz="2400" dirty="0"/>
              <a:t> Administers the oath of office to trustees or can designate someone to administer the oath</a:t>
            </a:r>
          </a:p>
          <a:p>
            <a:pPr>
              <a:buFont typeface="Wingdings" panose="05000000000000000000" pitchFamily="2" charset="2"/>
              <a:buChar char="Ø"/>
            </a:pPr>
            <a:r>
              <a:rPr lang="en-US" sz="2400" dirty="0"/>
              <a:t> Potential resource and liaison with county election administrator</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8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County Election Administrator</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Registers voters in the county</a:t>
            </a:r>
          </a:p>
          <a:p>
            <a:pPr lvl="1">
              <a:buFont typeface="Wingdings" panose="05000000000000000000" pitchFamily="2" charset="2"/>
              <a:buChar char="ü"/>
            </a:pPr>
            <a:r>
              <a:rPr lang="en-US" sz="2000" dirty="0"/>
              <a:t> Prepares the registration list for the election</a:t>
            </a:r>
          </a:p>
          <a:p>
            <a:pPr lvl="1">
              <a:buFont typeface="Wingdings" panose="05000000000000000000" pitchFamily="2" charset="2"/>
              <a:buChar char="ü"/>
            </a:pPr>
            <a:r>
              <a:rPr lang="en-US" sz="2000" dirty="0"/>
              <a:t> Posts notice of close of regular registration</a:t>
            </a:r>
          </a:p>
          <a:p>
            <a:pPr lvl="1">
              <a:buFont typeface="Wingdings" panose="05000000000000000000" pitchFamily="2" charset="2"/>
              <a:buChar char="ü"/>
            </a:pPr>
            <a:r>
              <a:rPr lang="en-US" sz="2000" dirty="0"/>
              <a:t> Registers voters during the late registration period</a:t>
            </a:r>
          </a:p>
          <a:p>
            <a:pPr lvl="1">
              <a:buFont typeface="Wingdings" panose="05000000000000000000" pitchFamily="2" charset="2"/>
              <a:buChar char="ü"/>
            </a:pPr>
            <a:r>
              <a:rPr lang="en-US" sz="2000" dirty="0"/>
              <a:t> Maintains permanent absentee voter list</a:t>
            </a:r>
          </a:p>
          <a:p>
            <a:pPr>
              <a:buFont typeface="Wingdings" panose="05000000000000000000" pitchFamily="2" charset="2"/>
              <a:buChar char="Ø"/>
            </a:pPr>
            <a:r>
              <a:rPr lang="en-US" sz="2400" dirty="0"/>
              <a:t> Hires and trains election judges for elections run by the county</a:t>
            </a:r>
          </a:p>
          <a:p>
            <a:pPr>
              <a:buFont typeface="Wingdings" panose="05000000000000000000" pitchFamily="2" charset="2"/>
              <a:buChar char="Ø"/>
            </a:pPr>
            <a:r>
              <a:rPr lang="en-US" sz="2400" dirty="0"/>
              <a:t> Upon request may conduct school elections for the district</a:t>
            </a:r>
          </a:p>
          <a:p>
            <a:pPr lvl="1">
              <a:buFont typeface="Wingdings" panose="05000000000000000000" pitchFamily="2" charset="2"/>
              <a:buChar char="ü"/>
            </a:pPr>
            <a:r>
              <a:rPr lang="en-US" sz="2000" dirty="0"/>
              <a:t> Districts must ask by June 1 for next fiscal year’s elections (district is responsible for cost)</a:t>
            </a:r>
          </a:p>
          <a:p>
            <a:pPr>
              <a:buFont typeface="Wingdings" panose="05000000000000000000" pitchFamily="2" charset="2"/>
              <a:buChar char="Ø"/>
            </a:pPr>
            <a:r>
              <a:rPr lang="en-US" sz="2400" dirty="0"/>
              <a:t> Provides and assists districts with use of electronic voting systems</a:t>
            </a:r>
          </a:p>
          <a:p>
            <a:pPr lvl="1">
              <a:buFont typeface="Wingdings" panose="05000000000000000000" pitchFamily="2" charset="2"/>
              <a:buChar char="ü"/>
            </a:pPr>
            <a:r>
              <a:rPr lang="en-US" sz="2000" dirty="0"/>
              <a:t> Cost estimate provided upon request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Secretary of State’s Office</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Chief election officer of the state</a:t>
            </a:r>
          </a:p>
          <a:p>
            <a:pPr>
              <a:buFont typeface="Wingdings" panose="05000000000000000000" pitchFamily="2" charset="2"/>
              <a:buChar char="Ø"/>
            </a:pPr>
            <a:r>
              <a:rPr lang="en-US" sz="2400" dirty="0"/>
              <a:t> Establishes forms and rules governing elections</a:t>
            </a:r>
          </a:p>
          <a:p>
            <a:pPr>
              <a:buFont typeface="Wingdings" panose="05000000000000000000" pitchFamily="2" charset="2"/>
              <a:buChar char="Ø"/>
            </a:pPr>
            <a:r>
              <a:rPr lang="en-US" sz="2400" dirty="0"/>
              <a:t> Advises and assists election administrators on the implementation and operations of the National Voter Registration Act of 1993</a:t>
            </a:r>
          </a:p>
          <a:p>
            <a:pPr>
              <a:buFont typeface="Wingdings" panose="05000000000000000000" pitchFamily="2" charset="2"/>
              <a:buChar char="Ø"/>
            </a:pPr>
            <a:r>
              <a:rPr lang="en-US" sz="2400" dirty="0"/>
              <a:t> Trains county election administrators and their staff</a:t>
            </a:r>
          </a:p>
          <a:p>
            <a:pPr>
              <a:buFont typeface="Wingdings" panose="05000000000000000000" pitchFamily="2" charset="2"/>
              <a:buChar char="Ø"/>
            </a:pPr>
            <a:r>
              <a:rPr lang="en-US" sz="2400" dirty="0"/>
              <a:t> Prepares and distributes training materials for election administrators and judges</a:t>
            </a:r>
          </a:p>
          <a:p>
            <a:pPr>
              <a:buFont typeface="Wingdings" panose="05000000000000000000" pitchFamily="2" charset="2"/>
              <a:buChar char="Ø"/>
            </a:pPr>
            <a:r>
              <a:rPr lang="en-US" sz="2400" dirty="0"/>
              <a:t> Approves written plans for mail ballot elections</a:t>
            </a: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75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Secretary of State’s Office</a:t>
            </a:r>
          </a:p>
        </p:txBody>
      </p:sp>
      <p:pic>
        <p:nvPicPr>
          <p:cNvPr id="3" name="Content Placeholder 2">
            <a:extLst>
              <a:ext uri="{FF2B5EF4-FFF2-40B4-BE49-F238E27FC236}">
                <a16:creationId xmlns:a16="http://schemas.microsoft.com/office/drawing/2014/main" id="{F065322D-F6E9-46C0-B0F6-F973F05F1A06}"/>
              </a:ext>
            </a:extLst>
          </p:cNvPr>
          <p:cNvPicPr>
            <a:picLocks noGrp="1" noChangeAspect="1"/>
          </p:cNvPicPr>
          <p:nvPr>
            <p:ph idx="1"/>
          </p:nvPr>
        </p:nvPicPr>
        <p:blipFill>
          <a:blip r:embed="rId2"/>
          <a:stretch>
            <a:fillRect/>
          </a:stretch>
        </p:blipFill>
        <p:spPr>
          <a:xfrm>
            <a:off x="2305665" y="1600200"/>
            <a:ext cx="7580670" cy="4572000"/>
          </a:xfrm>
        </p:spPr>
      </p:pic>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6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Office of Public Instruction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Implements and enforces the provisions of Title 20</a:t>
            </a:r>
          </a:p>
          <a:p>
            <a:pPr>
              <a:buFont typeface="Wingdings" panose="05000000000000000000" pitchFamily="2" charset="2"/>
              <a:buChar char="Ø"/>
            </a:pPr>
            <a:r>
              <a:rPr lang="en-US" sz="2400" dirty="0"/>
              <a:t> Has rulemaking authority to clarify Title 13 provisions for school elections</a:t>
            </a:r>
          </a:p>
          <a:p>
            <a:pPr>
              <a:buFont typeface="Wingdings" panose="05000000000000000000" pitchFamily="2" charset="2"/>
              <a:buChar char="Ø"/>
            </a:pPr>
            <a:r>
              <a:rPr lang="en-US" sz="2400" dirty="0"/>
              <a:t> Collaborates with MASBO, MTSBA and SOS to maintain and update the School Elections Manual</a:t>
            </a:r>
          </a:p>
          <a:p>
            <a:pPr>
              <a:buFont typeface="Wingdings" panose="05000000000000000000" pitchFamily="2" charset="2"/>
              <a:buChar char="Ø"/>
            </a:pPr>
            <a:r>
              <a:rPr lang="en-US" sz="2400" dirty="0"/>
              <a:t> Provides technical assistance on school election questions and issues</a:t>
            </a:r>
          </a:p>
          <a:p>
            <a:pPr>
              <a:buFont typeface="Wingdings" panose="05000000000000000000" pitchFamily="2" charset="2"/>
              <a:buChar char="Ø"/>
            </a:pPr>
            <a:r>
              <a:rPr lang="en-US" sz="2400" dirty="0"/>
              <a:t> Collects school district classification data from county superintendents for use in school elections</a:t>
            </a:r>
          </a:p>
          <a:p>
            <a:pPr>
              <a:buFont typeface="Wingdings" panose="05000000000000000000" pitchFamily="2" charset="2"/>
              <a:buChar char="Ø"/>
            </a:pPr>
            <a:r>
              <a:rPr lang="en-US" sz="2400" dirty="0"/>
              <a:t> Works with the legislature to advocate for school elections</a:t>
            </a: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0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Office of Public Instruction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344B3A6-0FBB-4EC5-B7A6-EFDE097FE20C}"/>
              </a:ext>
            </a:extLst>
          </p:cNvPr>
          <p:cNvPicPr>
            <a:picLocks noChangeAspect="1"/>
          </p:cNvPicPr>
          <p:nvPr/>
        </p:nvPicPr>
        <p:blipFill>
          <a:blip r:embed="rId3"/>
          <a:stretch>
            <a:fillRect/>
          </a:stretch>
        </p:blipFill>
        <p:spPr>
          <a:xfrm>
            <a:off x="2342562" y="1528063"/>
            <a:ext cx="7505358" cy="4446109"/>
          </a:xfrm>
          <a:prstGeom prst="rect">
            <a:avLst/>
          </a:prstGeom>
        </p:spPr>
      </p:pic>
    </p:spTree>
    <p:extLst>
      <p:ext uri="{BB962C8B-B14F-4D97-AF65-F5344CB8AC3E}">
        <p14:creationId xmlns:p14="http://schemas.microsoft.com/office/powerpoint/2010/main" val="177843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Association of School Business Officials</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Provides training on all aspects of school finance, including elections</a:t>
            </a:r>
          </a:p>
          <a:p>
            <a:pPr>
              <a:buFont typeface="Wingdings" panose="05000000000000000000" pitchFamily="2" charset="2"/>
              <a:buChar char="Ø"/>
            </a:pPr>
            <a:r>
              <a:rPr lang="en-US" sz="2400" dirty="0"/>
              <a:t> Works with the OPI to publish the Election Handbook</a:t>
            </a:r>
          </a:p>
          <a:p>
            <a:pPr>
              <a:buFont typeface="Wingdings" panose="05000000000000000000" pitchFamily="2" charset="2"/>
              <a:buChar char="Ø"/>
            </a:pPr>
            <a:r>
              <a:rPr lang="en-US" sz="2400" dirty="0"/>
              <a:t> Coordinates election workshops in November</a:t>
            </a:r>
          </a:p>
          <a:p>
            <a:pPr>
              <a:buFont typeface="Wingdings" panose="05000000000000000000" pitchFamily="2" charset="2"/>
              <a:buChar char="Ø"/>
            </a:pPr>
            <a:r>
              <a:rPr lang="en-US" sz="2400" dirty="0"/>
              <a:t> Maintains resources on their website</a:t>
            </a: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7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Association of School Business Officials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C0D5711-ACDA-4E7F-9937-28583EC58225}"/>
              </a:ext>
            </a:extLst>
          </p:cNvPr>
          <p:cNvPicPr>
            <a:picLocks noChangeAspect="1"/>
          </p:cNvPicPr>
          <p:nvPr/>
        </p:nvPicPr>
        <p:blipFill>
          <a:blip r:embed="rId3"/>
          <a:stretch>
            <a:fillRect/>
          </a:stretch>
        </p:blipFill>
        <p:spPr>
          <a:xfrm>
            <a:off x="1370598" y="1958879"/>
            <a:ext cx="9449286" cy="3740342"/>
          </a:xfrm>
          <a:prstGeom prst="rect">
            <a:avLst/>
          </a:prstGeom>
        </p:spPr>
      </p:pic>
    </p:spTree>
    <p:extLst>
      <p:ext uri="{BB962C8B-B14F-4D97-AF65-F5344CB8AC3E}">
        <p14:creationId xmlns:p14="http://schemas.microsoft.com/office/powerpoint/2010/main" val="33761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Commissioner of Political Practices (COPP)</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Created in the 1975 legislative session</a:t>
            </a:r>
          </a:p>
          <a:p>
            <a:pPr>
              <a:buFont typeface="Wingdings" panose="05000000000000000000" pitchFamily="2" charset="2"/>
              <a:buChar char="Ø"/>
            </a:pPr>
            <a:r>
              <a:rPr lang="en-US" sz="2400" dirty="0"/>
              <a:t> Establishes full disclosure and reporting of all money and sources used to influence Montana elections</a:t>
            </a:r>
          </a:p>
          <a:p>
            <a:pPr>
              <a:buFont typeface="Wingdings" panose="05000000000000000000" pitchFamily="2" charset="2"/>
              <a:buChar char="Ø"/>
            </a:pPr>
            <a:r>
              <a:rPr lang="en-US" sz="2400" dirty="0"/>
              <a:t> Responsible for investigation of all alleged violations of laws related to election and campaign practices</a:t>
            </a:r>
          </a:p>
          <a:p>
            <a:pPr>
              <a:buFont typeface="Wingdings" panose="05000000000000000000" pitchFamily="2" charset="2"/>
              <a:buChar char="Ø"/>
            </a:pPr>
            <a:r>
              <a:rPr lang="en-US" sz="2400" dirty="0"/>
              <a:t> Maintains the Campaign Electronic Reporting System (CERS)</a:t>
            </a:r>
          </a:p>
          <a:p>
            <a:pPr marL="0" indent="0">
              <a:buNone/>
            </a:pP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a:t>
            </a:r>
            <a:r>
              <a:rPr lang="en-US" sz="2800" dirty="0"/>
              <a:t>Election Overview </a:t>
            </a:r>
          </a:p>
          <a:p>
            <a:pPr>
              <a:buFont typeface="Wingdings" panose="05000000000000000000" pitchFamily="2" charset="2"/>
              <a:buChar char="Ø"/>
            </a:pPr>
            <a:r>
              <a:rPr lang="en-US" sz="2800" dirty="0"/>
              <a:t> Election Process </a:t>
            </a:r>
          </a:p>
          <a:p>
            <a:pPr>
              <a:buFont typeface="Wingdings" panose="05000000000000000000" pitchFamily="2" charset="2"/>
              <a:buChar char="Ø"/>
            </a:pPr>
            <a:r>
              <a:rPr lang="en-US" sz="2800" dirty="0"/>
              <a:t> Mail Ballot Elections</a:t>
            </a:r>
          </a:p>
          <a:p>
            <a:pPr>
              <a:buFont typeface="Wingdings" panose="05000000000000000000" pitchFamily="2" charset="2"/>
              <a:buChar char="Ø"/>
            </a:pPr>
            <a:r>
              <a:rPr lang="en-US" sz="2800" dirty="0"/>
              <a:t> Voter Accessibility</a:t>
            </a:r>
          </a:p>
          <a:p>
            <a:pPr>
              <a:buFont typeface="Wingdings" panose="05000000000000000000" pitchFamily="2" charset="2"/>
              <a:buChar char="Ø"/>
            </a:pPr>
            <a:r>
              <a:rPr lang="en-US" sz="2800" dirty="0"/>
              <a:t> Election Day and Beyond</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7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Commissioner of Political Practices (COPP)</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CC525C-B82C-4E64-B926-62170B2EBE38}"/>
              </a:ext>
            </a:extLst>
          </p:cNvPr>
          <p:cNvPicPr>
            <a:picLocks noChangeAspect="1"/>
          </p:cNvPicPr>
          <p:nvPr/>
        </p:nvPicPr>
        <p:blipFill>
          <a:blip r:embed="rId3"/>
          <a:stretch>
            <a:fillRect/>
          </a:stretch>
        </p:blipFill>
        <p:spPr>
          <a:xfrm>
            <a:off x="1737328" y="1586137"/>
            <a:ext cx="8715825" cy="4612746"/>
          </a:xfrm>
          <a:prstGeom prst="rect">
            <a:avLst/>
          </a:prstGeom>
        </p:spPr>
      </p:pic>
    </p:spTree>
    <p:extLst>
      <p:ext uri="{BB962C8B-B14F-4D97-AF65-F5344CB8AC3E}">
        <p14:creationId xmlns:p14="http://schemas.microsoft.com/office/powerpoint/2010/main" val="342287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County Attorney/District Court</a:t>
            </a:r>
          </a:p>
        </p:txBody>
      </p:sp>
      <p:sp>
        <p:nvSpPr>
          <p:cNvPr id="14" name="Content Placeholder 13"/>
          <p:cNvSpPr>
            <a:spLocks noGrp="1"/>
          </p:cNvSpPr>
          <p:nvPr>
            <p:ph idx="1"/>
          </p:nvPr>
        </p:nvSpPr>
        <p:spPr/>
        <p:txBody>
          <a:bodyPr>
            <a:normAutofit/>
          </a:bodyPr>
          <a:lstStyle/>
          <a:p>
            <a:pPr marL="0" indent="0" algn="just">
              <a:buNone/>
            </a:pPr>
            <a:r>
              <a:rPr lang="en-US" sz="2400" b="0" i="0" dirty="0">
                <a:solidFill>
                  <a:srgbClr val="333333"/>
                </a:solidFill>
                <a:effectLst/>
                <a:latin typeface="inherit"/>
              </a:rPr>
              <a:t>Court Having Jurisdiction Of Proceedings</a:t>
            </a:r>
          </a:p>
          <a:p>
            <a:pPr marL="0" indent="0" algn="just">
              <a:buNone/>
            </a:pPr>
            <a:r>
              <a:rPr lang="en-US" sz="2000" b="1" i="0" dirty="0">
                <a:solidFill>
                  <a:srgbClr val="333333"/>
                </a:solidFill>
                <a:effectLst/>
                <a:latin typeface="Helvetica Neue"/>
              </a:rPr>
              <a:t>13-36-103. Court having jurisdiction of proceedings.</a:t>
            </a:r>
            <a:r>
              <a:rPr lang="en-US" sz="2000" b="0" i="0" dirty="0">
                <a:solidFill>
                  <a:srgbClr val="333333"/>
                </a:solidFill>
                <a:effectLst/>
                <a:latin typeface="Helvetica Neue"/>
              </a:rPr>
              <a:t> An application for filing a statement, payment of a claim, or correction of an error or false recital in a filed statement or an action or proceeding to annul and set aside the election of any person declared elected to an office or to remove or deprive any person of the person's office for an offense mentioned in this title or any petition to excuse any person or candidate in accordance with the power of the court to excuse, as provided in </a:t>
            </a:r>
            <a:r>
              <a:rPr lang="en-US" sz="2000" b="1" i="0" u="none" strike="noStrike" dirty="0">
                <a:solidFill>
                  <a:srgbClr val="070707"/>
                </a:solidFill>
                <a:effectLst/>
                <a:latin typeface="Helvetica Neue"/>
                <a:hlinkClick r:id="rId2"/>
              </a:rPr>
              <a:t>13-36-209</a:t>
            </a:r>
            <a:r>
              <a:rPr lang="en-US" sz="2000" b="0" i="0" dirty="0">
                <a:solidFill>
                  <a:srgbClr val="333333"/>
                </a:solidFill>
                <a:effectLst/>
                <a:latin typeface="Helvetica Neue"/>
              </a:rPr>
              <a:t>, must be made or filed in the district court of the county in which the certificate, declaration, or acceptance of the person's nomination as a candidate for the office to which the person is declared nominated or elected is filed or in which the incumbent resides.</a:t>
            </a:r>
          </a:p>
          <a:p>
            <a:pPr marL="0" indent="0" algn="ctr">
              <a:buNone/>
            </a:pPr>
            <a:r>
              <a:rPr lang="en-US" sz="2000" b="1" dirty="0"/>
              <a:t>Title 13, Chapter 36 CONTESTS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Reporting Requirements in Other Elections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sz="2400" dirty="0"/>
              <a:t>Campaign Finance Committees</a:t>
            </a:r>
          </a:p>
          <a:p>
            <a:pPr algn="just">
              <a:buFont typeface="Wingdings" panose="05000000000000000000" pitchFamily="2" charset="2"/>
              <a:buChar char="Ø"/>
            </a:pPr>
            <a:r>
              <a:rPr lang="en-US" dirty="0"/>
              <a:t> </a:t>
            </a:r>
            <a:r>
              <a:rPr lang="en-US" sz="2400" dirty="0"/>
              <a:t>Incidental Committee – not specifically organized to support or oppose a ballot issue but becomes a political committee by receiving money or making an expenditure</a:t>
            </a:r>
          </a:p>
          <a:p>
            <a:pPr lvl="1" algn="just">
              <a:buFont typeface="Wingdings" panose="05000000000000000000" pitchFamily="2" charset="2"/>
              <a:buChar char="ü"/>
            </a:pPr>
            <a:r>
              <a:rPr lang="en-US" dirty="0"/>
              <a:t> </a:t>
            </a:r>
            <a:r>
              <a:rPr lang="en-US" sz="2000" dirty="0"/>
              <a:t>Must report contributions or expenditures of more than $500</a:t>
            </a:r>
          </a:p>
          <a:p>
            <a:pPr lvl="1" algn="just">
              <a:buFont typeface="Wingdings" panose="05000000000000000000" pitchFamily="2" charset="2"/>
              <a:buChar char="ü"/>
            </a:pPr>
            <a:r>
              <a:rPr lang="en-US" sz="2000" dirty="0"/>
              <a:t> Required for 1</a:t>
            </a:r>
            <a:r>
              <a:rPr lang="en-US" sz="2000" baseline="30000" dirty="0"/>
              <a:t>st</a:t>
            </a:r>
            <a:r>
              <a:rPr lang="en-US" sz="2000" dirty="0"/>
              <a:t> class districts in counties with populations greater than 15,000</a:t>
            </a:r>
          </a:p>
          <a:p>
            <a:pPr lvl="1" algn="just">
              <a:buFont typeface="Wingdings" panose="05000000000000000000" pitchFamily="2" charset="2"/>
              <a:buChar char="ü"/>
            </a:pPr>
            <a:r>
              <a:rPr lang="en-US" sz="2000" dirty="0"/>
              <a:t> Any school district may register and report contributions/expenditures</a:t>
            </a:r>
          </a:p>
          <a:p>
            <a:pPr algn="just">
              <a:buFont typeface="Wingdings" panose="05000000000000000000" pitchFamily="2" charset="2"/>
              <a:buChar char="Ø"/>
            </a:pPr>
            <a:r>
              <a:rPr lang="en-US" dirty="0"/>
              <a:t> </a:t>
            </a:r>
            <a:r>
              <a:rPr lang="en-US" sz="2400" dirty="0"/>
              <a:t>Ballot Issue Committee – organized to support or oppose a specific ballot issue</a:t>
            </a:r>
          </a:p>
          <a:p>
            <a:pPr lvl="1" algn="just">
              <a:buFont typeface="Wingdings" panose="05000000000000000000" pitchFamily="2" charset="2"/>
              <a:buChar char="ü"/>
            </a:pPr>
            <a:r>
              <a:rPr lang="en-US" dirty="0"/>
              <a:t> </a:t>
            </a:r>
            <a:r>
              <a:rPr lang="en-US" sz="2000" dirty="0"/>
              <a:t>Must report contributions or expenditures of more than $500</a:t>
            </a:r>
          </a:p>
          <a:p>
            <a:pPr lvl="1" algn="just">
              <a:buFont typeface="Wingdings" panose="05000000000000000000" pitchFamily="2" charset="2"/>
              <a:buChar char="ü"/>
            </a:pPr>
            <a:r>
              <a:rPr lang="en-US" sz="2000" dirty="0"/>
              <a:t> Required for 1</a:t>
            </a:r>
            <a:r>
              <a:rPr lang="en-US" sz="2000" baseline="30000" dirty="0"/>
              <a:t>st</a:t>
            </a:r>
            <a:r>
              <a:rPr lang="en-US" sz="2000" dirty="0"/>
              <a:t> class districts in counties with populations greater than 15,000</a:t>
            </a:r>
          </a:p>
          <a:p>
            <a:pPr algn="just">
              <a:buFont typeface="Wingdings" panose="05000000000000000000" pitchFamily="2" charset="2"/>
              <a:buChar char="Ø"/>
            </a:pPr>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1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Reporting Requirements in Other Elections</a:t>
            </a:r>
          </a:p>
        </p:txBody>
      </p:sp>
      <p:sp>
        <p:nvSpPr>
          <p:cNvPr id="14" name="Content Placeholder 13"/>
          <p:cNvSpPr>
            <a:spLocks noGrp="1"/>
          </p:cNvSpPr>
          <p:nvPr>
            <p:ph idx="1"/>
          </p:nvPr>
        </p:nvSpPr>
        <p:spPr>
          <a:xfrm>
            <a:off x="989900" y="1726035"/>
            <a:ext cx="9980681" cy="4572000"/>
          </a:xfrm>
        </p:spPr>
        <p:txBody>
          <a:bodyPr>
            <a:normAutofit/>
          </a:bodyPr>
          <a:lstStyle/>
          <a:p>
            <a:pPr marL="0" indent="0" algn="just">
              <a:buNone/>
            </a:pPr>
            <a:r>
              <a:rPr lang="en-US" sz="2400" dirty="0"/>
              <a:t>Electioneering Communication</a:t>
            </a:r>
          </a:p>
          <a:p>
            <a:pPr algn="just">
              <a:buFont typeface="Wingdings" panose="05000000000000000000" pitchFamily="2" charset="2"/>
              <a:buChar char="Ø"/>
            </a:pPr>
            <a:r>
              <a:rPr lang="en-US" dirty="0"/>
              <a:t> </a:t>
            </a:r>
            <a:r>
              <a:rPr lang="en-US" sz="2400" dirty="0"/>
              <a:t>A paid communication that is publicly distributed by radio, tv, cable, satellite, internet website, newspaper, periodical, billboard, mail, or other distribution of printed material</a:t>
            </a:r>
          </a:p>
          <a:p>
            <a:pPr algn="just">
              <a:buFont typeface="Wingdings" panose="05000000000000000000" pitchFamily="2" charset="2"/>
              <a:buChar char="Ø"/>
            </a:pPr>
            <a:r>
              <a:rPr lang="en-US" sz="2400" dirty="0"/>
              <a:t> Made within 60 days of initiation of voting in an election</a:t>
            </a:r>
          </a:p>
          <a:p>
            <a:pPr algn="just">
              <a:buFont typeface="Wingdings" panose="05000000000000000000" pitchFamily="2" charset="2"/>
              <a:buChar char="Ø"/>
            </a:pPr>
            <a:r>
              <a:rPr lang="en-US" sz="2400" dirty="0"/>
              <a:t> Does not support or oppose a candidate or ballot issue</a:t>
            </a:r>
          </a:p>
          <a:p>
            <a:pPr algn="just">
              <a:buFont typeface="Wingdings" panose="05000000000000000000" pitchFamily="2" charset="2"/>
              <a:buChar char="Ø"/>
            </a:pPr>
            <a:r>
              <a:rPr lang="en-US" sz="2400" dirty="0"/>
              <a:t> Can be received by more than 100 recipients in the district voting on the candidate or ballot issue</a:t>
            </a:r>
            <a:endParaRPr lang="en-US" sz="2000" dirty="0"/>
          </a:p>
          <a:p>
            <a:pPr algn="just">
              <a:buFont typeface="Wingdings" panose="05000000000000000000" pitchFamily="2" charset="2"/>
              <a:buChar char="Ø"/>
            </a:pPr>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1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ArcGIS School District Map</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9DA3078-8570-4D77-8763-C91A94BF3B49}"/>
              </a:ext>
            </a:extLst>
          </p:cNvPr>
          <p:cNvPicPr>
            <a:picLocks noChangeAspect="1"/>
          </p:cNvPicPr>
          <p:nvPr/>
        </p:nvPicPr>
        <p:blipFill>
          <a:blip r:embed="rId3"/>
          <a:stretch>
            <a:fillRect/>
          </a:stretch>
        </p:blipFill>
        <p:spPr>
          <a:xfrm>
            <a:off x="1430926" y="1756521"/>
            <a:ext cx="9328629" cy="3848298"/>
          </a:xfrm>
          <a:prstGeom prst="rect">
            <a:avLst/>
          </a:prstGeom>
        </p:spPr>
      </p:pic>
      <p:sp>
        <p:nvSpPr>
          <p:cNvPr id="2" name="TextBox 1">
            <a:extLst>
              <a:ext uri="{FF2B5EF4-FFF2-40B4-BE49-F238E27FC236}">
                <a16:creationId xmlns:a16="http://schemas.microsoft.com/office/drawing/2014/main" id="{26C05925-DFCA-4AA5-894C-453C6A363DC8}"/>
              </a:ext>
            </a:extLst>
          </p:cNvPr>
          <p:cNvSpPr txBox="1"/>
          <p:nvPr/>
        </p:nvSpPr>
        <p:spPr>
          <a:xfrm>
            <a:off x="2219325" y="2295525"/>
            <a:ext cx="5095875" cy="369332"/>
          </a:xfrm>
          <a:prstGeom prst="rect">
            <a:avLst/>
          </a:prstGeom>
          <a:noFill/>
        </p:spPr>
        <p:txBody>
          <a:bodyPr wrap="square" rtlCol="0">
            <a:spAutoFit/>
          </a:bodyPr>
          <a:lstStyle/>
          <a:p>
            <a:r>
              <a:rPr lang="en-US" dirty="0">
                <a:hlinkClick r:id="rId4"/>
              </a:rPr>
              <a:t>ArcGIS - Montana Schools and School Districts</a:t>
            </a:r>
            <a:endParaRPr lang="en-US" dirty="0"/>
          </a:p>
        </p:txBody>
      </p:sp>
    </p:spTree>
    <p:extLst>
      <p:ext uri="{BB962C8B-B14F-4D97-AF65-F5344CB8AC3E}">
        <p14:creationId xmlns:p14="http://schemas.microsoft.com/office/powerpoint/2010/main" val="41309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QUESTIONS?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a:extLst>
              <a:ext uri="{FF2B5EF4-FFF2-40B4-BE49-F238E27FC236}">
                <a16:creationId xmlns:a16="http://schemas.microsoft.com/office/drawing/2014/main" id="{9AC219D3-C08D-460F-A46C-8FAC09AA6B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1600200"/>
            <a:ext cx="7315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8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Process</a:t>
            </a:r>
          </a:p>
        </p:txBody>
      </p:sp>
      <p:sp>
        <p:nvSpPr>
          <p:cNvPr id="14" name="Content Placeholder 13"/>
          <p:cNvSpPr>
            <a:spLocks noGrp="1"/>
          </p:cNvSpPr>
          <p:nvPr>
            <p:ph idx="1"/>
          </p:nvPr>
        </p:nvSpPr>
        <p:spPr/>
        <p:txBody>
          <a:bodyPr>
            <a:normAutofit/>
          </a:bodyPr>
          <a:lstStyle/>
          <a:p>
            <a:pPr marL="0" indent="0">
              <a:buNone/>
            </a:pPr>
            <a:r>
              <a:rPr lang="en-US" sz="2400" u="sng" dirty="0"/>
              <a:t>CALENDAR</a:t>
            </a:r>
          </a:p>
          <a:p>
            <a:pPr>
              <a:buFont typeface="Wingdings" panose="05000000000000000000" pitchFamily="2" charset="2"/>
              <a:buChar char="Ø"/>
            </a:pPr>
            <a:r>
              <a:rPr lang="en-US" sz="2400" dirty="0"/>
              <a:t> Candidates</a:t>
            </a:r>
          </a:p>
          <a:p>
            <a:pPr>
              <a:buFont typeface="Wingdings" panose="05000000000000000000" pitchFamily="2" charset="2"/>
              <a:buChar char="Ø"/>
            </a:pPr>
            <a:r>
              <a:rPr lang="en-US" sz="2400" dirty="0"/>
              <a:t> Resolution</a:t>
            </a:r>
          </a:p>
          <a:p>
            <a:pPr>
              <a:buFont typeface="Wingdings" panose="05000000000000000000" pitchFamily="2" charset="2"/>
              <a:buChar char="Ø"/>
            </a:pPr>
            <a:r>
              <a:rPr lang="en-US" sz="2400" dirty="0"/>
              <a:t> Electors</a:t>
            </a:r>
          </a:p>
          <a:p>
            <a:pPr>
              <a:buFont typeface="Wingdings" panose="05000000000000000000" pitchFamily="2" charset="2"/>
              <a:buChar char="Ø"/>
            </a:pPr>
            <a:r>
              <a:rPr lang="en-US" sz="2400" dirty="0"/>
              <a:t> Registration</a:t>
            </a:r>
          </a:p>
          <a:p>
            <a:pPr>
              <a:buFont typeface="Wingdings" panose="05000000000000000000" pitchFamily="2" charset="2"/>
              <a:buChar char="Ø"/>
            </a:pPr>
            <a:r>
              <a:rPr lang="en-US" sz="2400" dirty="0"/>
              <a:t> Notices</a:t>
            </a:r>
          </a:p>
          <a:p>
            <a:pPr>
              <a:buFont typeface="Wingdings" panose="05000000000000000000" pitchFamily="2" charset="2"/>
              <a:buChar char="Ø"/>
            </a:pPr>
            <a:r>
              <a:rPr lang="en-US" sz="2400" dirty="0"/>
              <a:t> Election Judges</a:t>
            </a:r>
          </a:p>
          <a:p>
            <a:pPr>
              <a:buFont typeface="Wingdings" panose="05000000000000000000" pitchFamily="2" charset="2"/>
              <a:buChar char="Ø"/>
            </a:pPr>
            <a:r>
              <a:rPr lang="en-US" sz="2400" dirty="0"/>
              <a:t> Ballots/Ballot Certification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a:t>
            </a:r>
          </a:p>
        </p:txBody>
      </p:sp>
      <p:sp>
        <p:nvSpPr>
          <p:cNvPr id="14" name="Content Placeholder 13"/>
          <p:cNvSpPr>
            <a:spLocks noGrp="1"/>
          </p:cNvSpPr>
          <p:nvPr>
            <p:ph idx="1"/>
          </p:nvPr>
        </p:nvSpPr>
        <p:spPr/>
        <p:txBody>
          <a:bodyPr/>
          <a:lstStyle/>
          <a:p>
            <a:pPr marL="0" indent="0">
              <a:buNone/>
            </a:pPr>
            <a:r>
              <a:rPr lang="en-US" sz="2400" dirty="0"/>
              <a:t>Who can be a candidate?</a:t>
            </a:r>
          </a:p>
          <a:p>
            <a:pPr lvl="1">
              <a:buFont typeface="Wingdings" panose="05000000000000000000" pitchFamily="2" charset="2"/>
              <a:buChar char="Ø"/>
            </a:pPr>
            <a:r>
              <a:rPr lang="en-US" sz="2000" dirty="0"/>
              <a:t> Must be qualified to vote in a district</a:t>
            </a:r>
          </a:p>
          <a:p>
            <a:pPr lvl="2">
              <a:buFont typeface="Wingdings" panose="05000000000000000000" pitchFamily="2" charset="2"/>
              <a:buChar char="ü"/>
            </a:pPr>
            <a:r>
              <a:rPr lang="en-US" sz="1800" dirty="0"/>
              <a:t>Registered as required by law;</a:t>
            </a:r>
          </a:p>
          <a:p>
            <a:pPr lvl="2">
              <a:buFont typeface="Wingdings" panose="05000000000000000000" pitchFamily="2" charset="2"/>
              <a:buChar char="ü"/>
            </a:pPr>
            <a:r>
              <a:rPr lang="en-US" sz="1800" dirty="0"/>
              <a:t>18 years of age or older;</a:t>
            </a:r>
          </a:p>
          <a:p>
            <a:pPr lvl="2">
              <a:buFont typeface="Wingdings" panose="05000000000000000000" pitchFamily="2" charset="2"/>
              <a:buChar char="ü"/>
            </a:pPr>
            <a:r>
              <a:rPr lang="en-US" sz="1800" dirty="0"/>
              <a:t>Resident of the state of Montana and of the county in which the person offers to vote for at least 30 days;</a:t>
            </a:r>
          </a:p>
          <a:p>
            <a:pPr lvl="2">
              <a:buFont typeface="Wingdings" panose="05000000000000000000" pitchFamily="2" charset="2"/>
              <a:buChar char="ü"/>
            </a:pPr>
            <a:r>
              <a:rPr lang="en-US" sz="1800" dirty="0"/>
              <a:t>A US citizen;</a:t>
            </a:r>
          </a:p>
          <a:p>
            <a:pPr lvl="2">
              <a:buFont typeface="Wingdings" panose="05000000000000000000" pitchFamily="2" charset="2"/>
              <a:buChar char="ü"/>
            </a:pPr>
            <a:r>
              <a:rPr lang="en-US" sz="1800" dirty="0"/>
              <a:t>Not currently serving a sentence in a penal institution; and</a:t>
            </a:r>
          </a:p>
          <a:p>
            <a:pPr lvl="2">
              <a:buFont typeface="Wingdings" panose="05000000000000000000" pitchFamily="2" charset="2"/>
              <a:buChar char="ü"/>
            </a:pPr>
            <a:r>
              <a:rPr lang="en-US" sz="1800" dirty="0"/>
              <a:t>Not adjudicated to be of unsound mind</a:t>
            </a:r>
          </a:p>
          <a:p>
            <a:pPr marL="0" indent="0">
              <a:buNone/>
            </a:pPr>
            <a:r>
              <a:rPr lang="en-US" sz="2400" dirty="0"/>
              <a:t>Exception:  Single member districts (Hardin, Billings, Wolf Point)</a:t>
            </a:r>
          </a:p>
          <a:p>
            <a:pPr lvl="1">
              <a:buFont typeface="Wingdings" panose="05000000000000000000" pitchFamily="2" charset="2"/>
              <a:buChar char="Ø"/>
            </a:pPr>
            <a:r>
              <a:rPr lang="en-US" sz="2000" dirty="0"/>
              <a:t> Must be qualified to vote in a district, (as above) AND</a:t>
            </a:r>
          </a:p>
          <a:p>
            <a:pPr lvl="1">
              <a:buFont typeface="Wingdings" panose="05000000000000000000" pitchFamily="2" charset="2"/>
              <a:buChar char="Ø"/>
            </a:pPr>
            <a:r>
              <a:rPr lang="en-US" sz="2000" dirty="0"/>
              <a:t> Must be a resident of the trustee district for at least 1 year prior to becoming a candidate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Can a candidate be employed by the school district?</a:t>
            </a:r>
          </a:p>
          <a:p>
            <a:pPr marL="0" indent="0" algn="ctr">
              <a:buNone/>
            </a:pPr>
            <a:r>
              <a:rPr lang="en-US" sz="2400" i="1" dirty="0"/>
              <a:t>Yes (can’t qualify unless no longer employed)</a:t>
            </a:r>
          </a:p>
          <a:p>
            <a:pPr>
              <a:buFont typeface="Wingdings" panose="05000000000000000000" pitchFamily="2" charset="2"/>
              <a:buChar char="Ø"/>
            </a:pPr>
            <a:r>
              <a:rPr lang="en-US" sz="2400" dirty="0"/>
              <a:t> Can a relative of an employee of the school district be candidate?</a:t>
            </a:r>
          </a:p>
          <a:p>
            <a:pPr marL="0" indent="0" algn="ctr">
              <a:buNone/>
            </a:pPr>
            <a:r>
              <a:rPr lang="en-US" sz="2400" i="1" dirty="0"/>
              <a:t>Yes</a:t>
            </a:r>
          </a:p>
          <a:p>
            <a:pPr>
              <a:buFont typeface="Wingdings" panose="05000000000000000000" pitchFamily="2" charset="2"/>
              <a:buChar char="Ø"/>
            </a:pPr>
            <a:r>
              <a:rPr lang="en-US" sz="2400" dirty="0"/>
              <a:t> Can a relative of another board member be a candidate?</a:t>
            </a:r>
          </a:p>
          <a:p>
            <a:pPr marL="0" indent="0" algn="ctr">
              <a:buNone/>
            </a:pPr>
            <a:r>
              <a:rPr lang="en-US" sz="2400" i="1" dirty="0"/>
              <a:t>Yes</a:t>
            </a:r>
          </a:p>
          <a:p>
            <a:pPr>
              <a:buFont typeface="Wingdings" panose="05000000000000000000" pitchFamily="2" charset="2"/>
              <a:buChar char="Ø"/>
            </a:pPr>
            <a:r>
              <a:rPr lang="en-US" sz="2400" dirty="0"/>
              <a:t> Can a candidate run for another public office?</a:t>
            </a:r>
          </a:p>
          <a:p>
            <a:pPr marL="0" indent="0" algn="ctr">
              <a:buNone/>
            </a:pPr>
            <a:r>
              <a:rPr lang="en-US" sz="2400" i="1" dirty="0"/>
              <a:t>No</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5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Effect transition="in" filter="fade">
                                      <p:cBhvr>
                                        <p:cTn id="17" dur="500"/>
                                        <p:tgtEl>
                                          <p:spTgt spid="1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7" end="7"/>
                                            </p:txEl>
                                          </p:spTgt>
                                        </p:tgtEl>
                                        <p:attrNameLst>
                                          <p:attrName>style.visibility</p:attrName>
                                        </p:attrNameLst>
                                      </p:cBhvr>
                                      <p:to>
                                        <p:strVal val="visible"/>
                                      </p:to>
                                    </p:set>
                                    <p:animEffect transition="in" filter="fade">
                                      <p:cBhvr>
                                        <p:cTn id="2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Filing</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800" dirty="0"/>
              <a:t> Notice of opening and closing of candidate filing is not required</a:t>
            </a:r>
          </a:p>
          <a:p>
            <a:pPr>
              <a:buFont typeface="Wingdings" panose="05000000000000000000" pitchFamily="2" charset="2"/>
              <a:buChar char="Ø"/>
            </a:pPr>
            <a:r>
              <a:rPr lang="en-US" sz="2800" dirty="0"/>
              <a:t> Recommended to “advertise” that the district has openings and filing dates:</a:t>
            </a:r>
          </a:p>
          <a:p>
            <a:pPr lvl="1">
              <a:buFont typeface="Wingdings" panose="05000000000000000000" pitchFamily="2" charset="2"/>
              <a:buChar char="ü"/>
            </a:pPr>
            <a:r>
              <a:rPr lang="en-US" sz="2400" dirty="0"/>
              <a:t> Public locations</a:t>
            </a:r>
          </a:p>
          <a:p>
            <a:pPr lvl="1">
              <a:buFont typeface="Wingdings" panose="05000000000000000000" pitchFamily="2" charset="2"/>
              <a:buChar char="ü"/>
            </a:pPr>
            <a:r>
              <a:rPr lang="en-US" sz="2400" dirty="0"/>
              <a:t> School newsletter</a:t>
            </a:r>
          </a:p>
          <a:p>
            <a:pPr lvl="1">
              <a:buFont typeface="Wingdings" panose="05000000000000000000" pitchFamily="2" charset="2"/>
              <a:buChar char="ü"/>
            </a:pPr>
            <a:r>
              <a:rPr lang="en-US" sz="2400" dirty="0"/>
              <a:t> Local newspaper</a:t>
            </a:r>
          </a:p>
          <a:p>
            <a:pPr lvl="1">
              <a:buFont typeface="Wingdings" panose="05000000000000000000" pitchFamily="2" charset="2"/>
              <a:buChar char="ü"/>
            </a:pPr>
            <a:r>
              <a:rPr lang="en-US" sz="2400" dirty="0"/>
              <a:t> District social media (website, Facebook, Instagram, etc.)</a:t>
            </a:r>
          </a:p>
          <a:p>
            <a:pPr lvl="1">
              <a:buFont typeface="Wingdings" panose="05000000000000000000" pitchFamily="2" charset="2"/>
              <a:buChar char="ü"/>
            </a:pPr>
            <a:r>
              <a:rPr lang="en-US" sz="2400" dirty="0"/>
              <a:t> Other?</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School Elections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What is a school district election?</a:t>
            </a:r>
          </a:p>
          <a:p>
            <a:pPr>
              <a:buFont typeface="Wingdings" panose="05000000000000000000" pitchFamily="2" charset="2"/>
              <a:buChar char="Ø"/>
            </a:pPr>
            <a:r>
              <a:rPr lang="en-US" sz="2400" dirty="0"/>
              <a:t> When are school elections held?</a:t>
            </a:r>
          </a:p>
          <a:p>
            <a:pPr>
              <a:buFont typeface="Wingdings" panose="05000000000000000000" pitchFamily="2" charset="2"/>
              <a:buChar char="Ø"/>
            </a:pPr>
            <a:r>
              <a:rPr lang="en-US" sz="2400" dirty="0"/>
              <a:t> Who/what governs school elections?</a:t>
            </a:r>
          </a:p>
          <a:p>
            <a:pPr>
              <a:buFont typeface="Wingdings" panose="05000000000000000000" pitchFamily="2" charset="2"/>
              <a:buChar char="Ø"/>
            </a:pPr>
            <a:r>
              <a:rPr lang="en-US" sz="2400" dirty="0"/>
              <a:t> What is a school board and how is it composed?</a:t>
            </a:r>
          </a:p>
          <a:p>
            <a:pPr>
              <a:buFont typeface="Wingdings" panose="05000000000000000000" pitchFamily="2" charset="2"/>
              <a:buChar char="Ø"/>
            </a:pPr>
            <a:r>
              <a:rPr lang="en-US" sz="2400" dirty="0"/>
              <a:t> Who are the key players in a school election?</a:t>
            </a:r>
          </a:p>
          <a:p>
            <a:pPr>
              <a:buFont typeface="Wingdings" panose="05000000000000000000" pitchFamily="2" charset="2"/>
              <a:buChar char="Ø"/>
            </a:pPr>
            <a:r>
              <a:rPr lang="en-US" sz="2400" dirty="0"/>
              <a:t> Where do I go for help?</a:t>
            </a:r>
          </a:p>
          <a:p>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73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 – Regular</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32DF1AE-7B3B-4CD3-B258-77B211D36C7E}"/>
              </a:ext>
            </a:extLst>
          </p:cNvPr>
          <p:cNvPicPr>
            <a:picLocks noChangeAspect="1"/>
          </p:cNvPicPr>
          <p:nvPr/>
        </p:nvPicPr>
        <p:blipFill>
          <a:blip r:embed="rId3"/>
          <a:stretch>
            <a:fillRect/>
          </a:stretch>
        </p:blipFill>
        <p:spPr>
          <a:xfrm>
            <a:off x="1357897" y="1888726"/>
            <a:ext cx="9474687" cy="1428823"/>
          </a:xfrm>
          <a:prstGeom prst="rect">
            <a:avLst/>
          </a:prstGeom>
        </p:spPr>
      </p:pic>
      <p:pic>
        <p:nvPicPr>
          <p:cNvPr id="2050" name="Picture 2" descr="See the source image">
            <a:extLst>
              <a:ext uri="{FF2B5EF4-FFF2-40B4-BE49-F238E27FC236}">
                <a16:creationId xmlns:a16="http://schemas.microsoft.com/office/drawing/2014/main" id="{E5CC10EB-48C0-4D43-9A7F-FBDCD48CF3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4683" y="3716243"/>
            <a:ext cx="2033305" cy="23486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4E83FCBE-DEB0-4D34-95F0-4076DC2761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0726" y="3673966"/>
            <a:ext cx="1650846" cy="2433181"/>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A7B350B8-2C77-4C8C-814A-594E567F9125}"/>
              </a:ext>
            </a:extLst>
          </p:cNvPr>
          <p:cNvSpPr/>
          <p:nvPr/>
        </p:nvSpPr>
        <p:spPr>
          <a:xfrm>
            <a:off x="4972833" y="4345675"/>
            <a:ext cx="1741118" cy="1089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18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Regular Candidate – Declaration of Intent and Oath of Candidacy:</a:t>
            </a:r>
          </a:p>
          <a:p>
            <a:pPr>
              <a:buFont typeface="Wingdings" panose="05000000000000000000" pitchFamily="2" charset="2"/>
              <a:buChar char="Ø"/>
            </a:pPr>
            <a:r>
              <a:rPr lang="en-US" sz="2400" dirty="0"/>
              <a:t> Clearly identify the position </a:t>
            </a:r>
          </a:p>
          <a:p>
            <a:pPr lvl="1">
              <a:buFont typeface="Wingdings" panose="05000000000000000000" pitchFamily="2" charset="2"/>
              <a:buChar char="ü"/>
            </a:pPr>
            <a:r>
              <a:rPr lang="en-US" sz="2000" dirty="0"/>
              <a:t> Elementary trustee</a:t>
            </a:r>
          </a:p>
          <a:p>
            <a:pPr lvl="1">
              <a:buFont typeface="Wingdings" panose="05000000000000000000" pitchFamily="2" charset="2"/>
              <a:buChar char="ü"/>
            </a:pPr>
            <a:r>
              <a:rPr lang="en-US" sz="2000" dirty="0"/>
              <a:t> Outlying trustee AND boundaries of that position</a:t>
            </a:r>
          </a:p>
          <a:p>
            <a:pPr>
              <a:buFont typeface="Wingdings" panose="05000000000000000000" pitchFamily="2" charset="2"/>
              <a:buChar char="Ø"/>
            </a:pPr>
            <a:r>
              <a:rPr lang="en-US" sz="2400" dirty="0"/>
              <a:t> Clearly identify the term</a:t>
            </a:r>
          </a:p>
          <a:p>
            <a:pPr lvl="1">
              <a:buFont typeface="Wingdings" panose="05000000000000000000" pitchFamily="2" charset="2"/>
              <a:buChar char="ü"/>
            </a:pPr>
            <a:r>
              <a:rPr lang="en-US" sz="2000" dirty="0"/>
              <a:t> One (1) year</a:t>
            </a:r>
          </a:p>
          <a:p>
            <a:pPr lvl="1">
              <a:buFont typeface="Wingdings" panose="05000000000000000000" pitchFamily="2" charset="2"/>
              <a:buChar char="ü"/>
            </a:pPr>
            <a:r>
              <a:rPr lang="en-US" sz="2000" dirty="0"/>
              <a:t> Two (2) year</a:t>
            </a:r>
          </a:p>
          <a:p>
            <a:pPr lvl="1">
              <a:buFont typeface="Wingdings" panose="05000000000000000000" pitchFamily="2" charset="2"/>
              <a:buChar char="ü"/>
            </a:pPr>
            <a:r>
              <a:rPr lang="en-US" sz="2000" dirty="0"/>
              <a:t> Three (3) year </a:t>
            </a:r>
          </a:p>
          <a:p>
            <a:pPr>
              <a:buFont typeface="Wingdings" panose="05000000000000000000" pitchFamily="2" charset="2"/>
              <a:buChar char="Ø"/>
            </a:pPr>
            <a:r>
              <a:rPr lang="en-US" sz="2400" dirty="0"/>
              <a:t> Name as it should appear on the ballot</a:t>
            </a:r>
          </a:p>
          <a:p>
            <a:pPr lvl="1">
              <a:buFont typeface="Wingdings" panose="05000000000000000000" pitchFamily="2" charset="2"/>
              <a:buChar char="ü"/>
            </a:pPr>
            <a:r>
              <a:rPr lang="en-US" sz="2000" dirty="0"/>
              <a:t> May not include any qualifiers (MD, JD, </a:t>
            </a:r>
            <a:r>
              <a:rPr lang="en-US" sz="2000" dirty="0" err="1"/>
              <a:t>etc</a:t>
            </a:r>
            <a:r>
              <a:rPr lang="en-US" sz="2000" dirty="0"/>
              <a:t>); </a:t>
            </a:r>
          </a:p>
          <a:p>
            <a:pPr lvl="1">
              <a:buFont typeface="Wingdings" panose="05000000000000000000" pitchFamily="2" charset="2"/>
              <a:buChar char="ü"/>
            </a:pPr>
            <a:r>
              <a:rPr lang="en-US" sz="2000" dirty="0"/>
              <a:t> May not be identified as an incumbent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0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Regular Candidate – Declaration of Intent and Oath of Candidacy:</a:t>
            </a:r>
          </a:p>
          <a:p>
            <a:pPr>
              <a:buFont typeface="Wingdings" panose="05000000000000000000" pitchFamily="2" charset="2"/>
              <a:buChar char="Ø"/>
            </a:pPr>
            <a:r>
              <a:rPr lang="en-US" sz="2400" dirty="0"/>
              <a:t> Residential address required</a:t>
            </a:r>
          </a:p>
          <a:p>
            <a:pPr>
              <a:buFont typeface="Wingdings" panose="05000000000000000000" pitchFamily="2" charset="2"/>
              <a:buChar char="Ø"/>
            </a:pPr>
            <a:r>
              <a:rPr lang="en-US" sz="2400" dirty="0"/>
              <a:t> Notarized OR signed in front of the district clerk (no notary required)</a:t>
            </a:r>
          </a:p>
          <a:p>
            <a:pPr>
              <a:buFont typeface="Wingdings" panose="05000000000000000000" pitchFamily="2" charset="2"/>
              <a:buChar char="Ø"/>
            </a:pPr>
            <a:r>
              <a:rPr lang="en-US" sz="2400" dirty="0"/>
              <a:t> Verify voter registration, address, signature with county election administrator</a:t>
            </a:r>
          </a:p>
          <a:p>
            <a:pPr marL="0" indent="0">
              <a:buNone/>
            </a:pPr>
            <a:r>
              <a:rPr lang="en-US" sz="2400" b="1" dirty="0"/>
              <a:t>NOTE:  </a:t>
            </a:r>
            <a:r>
              <a:rPr lang="en-US" sz="2400" dirty="0"/>
              <a:t>Candidate filing forms must always be returned to the </a:t>
            </a:r>
            <a:r>
              <a:rPr lang="en-US" sz="2400" b="1" i="1" dirty="0"/>
              <a:t>school district clerk</a:t>
            </a:r>
            <a:r>
              <a:rPr lang="en-US" sz="2400" dirty="0"/>
              <a:t> by the filing deadline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02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 – Write-In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D67A0BB-893E-4ED7-AB9B-424FDB4362EF}"/>
              </a:ext>
            </a:extLst>
          </p:cNvPr>
          <p:cNvPicPr>
            <a:picLocks noChangeAspect="1"/>
          </p:cNvPicPr>
          <p:nvPr/>
        </p:nvPicPr>
        <p:blipFill>
          <a:blip r:embed="rId3"/>
          <a:stretch>
            <a:fillRect/>
          </a:stretch>
        </p:blipFill>
        <p:spPr>
          <a:xfrm>
            <a:off x="443998" y="2674401"/>
            <a:ext cx="11302485" cy="1096961"/>
          </a:xfrm>
          <a:prstGeom prst="rect">
            <a:avLst/>
          </a:prstGeom>
        </p:spPr>
      </p:pic>
    </p:spTree>
    <p:extLst>
      <p:ext uri="{BB962C8B-B14F-4D97-AF65-F5344CB8AC3E}">
        <p14:creationId xmlns:p14="http://schemas.microsoft.com/office/powerpoint/2010/main" val="369438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Write-In Candidate – Declaration of Intent and Oath of Candidacy for Write-In Candidates:</a:t>
            </a:r>
          </a:p>
          <a:p>
            <a:pPr>
              <a:buFont typeface="Wingdings" panose="05000000000000000000" pitchFamily="2" charset="2"/>
              <a:buChar char="Ø"/>
            </a:pPr>
            <a:r>
              <a:rPr lang="en-US" sz="2400" dirty="0"/>
              <a:t> Clearly identify the position </a:t>
            </a:r>
          </a:p>
          <a:p>
            <a:pPr lvl="1">
              <a:buFont typeface="Wingdings" panose="05000000000000000000" pitchFamily="2" charset="2"/>
              <a:buChar char="ü"/>
            </a:pPr>
            <a:r>
              <a:rPr lang="en-US" sz="2000" dirty="0"/>
              <a:t> Elementary trustee</a:t>
            </a:r>
          </a:p>
          <a:p>
            <a:pPr lvl="1">
              <a:buFont typeface="Wingdings" panose="05000000000000000000" pitchFamily="2" charset="2"/>
              <a:buChar char="ü"/>
            </a:pPr>
            <a:r>
              <a:rPr lang="en-US" sz="2000" dirty="0"/>
              <a:t> Outlying trustee AND boundaries of that position</a:t>
            </a:r>
          </a:p>
          <a:p>
            <a:pPr>
              <a:buFont typeface="Wingdings" panose="05000000000000000000" pitchFamily="2" charset="2"/>
              <a:buChar char="Ø"/>
            </a:pPr>
            <a:r>
              <a:rPr lang="en-US" sz="2400" dirty="0"/>
              <a:t> Clearly identify the term</a:t>
            </a:r>
          </a:p>
          <a:p>
            <a:pPr lvl="1">
              <a:buFont typeface="Wingdings" panose="05000000000000000000" pitchFamily="2" charset="2"/>
              <a:buChar char="ü"/>
            </a:pPr>
            <a:r>
              <a:rPr lang="en-US" sz="2000" dirty="0"/>
              <a:t> One (1) year</a:t>
            </a:r>
          </a:p>
          <a:p>
            <a:pPr lvl="1">
              <a:buFont typeface="Wingdings" panose="05000000000000000000" pitchFamily="2" charset="2"/>
              <a:buChar char="ü"/>
            </a:pPr>
            <a:r>
              <a:rPr lang="en-US" sz="2000" dirty="0"/>
              <a:t> Two (2) year</a:t>
            </a:r>
          </a:p>
          <a:p>
            <a:pPr lvl="1">
              <a:buFont typeface="Wingdings" panose="05000000000000000000" pitchFamily="2" charset="2"/>
              <a:buChar char="ü"/>
            </a:pPr>
            <a:r>
              <a:rPr lang="en-US" sz="2000" dirty="0"/>
              <a:t> Three (3) year </a:t>
            </a:r>
            <a:endParaRPr lang="en-US" sz="2400" dirty="0"/>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8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Write-In Candidate – Declaration of Intent and Oath of Candidacy for Write-In Candidates:</a:t>
            </a:r>
          </a:p>
          <a:p>
            <a:pPr>
              <a:buFont typeface="Wingdings" panose="05000000000000000000" pitchFamily="2" charset="2"/>
              <a:buChar char="Ø"/>
            </a:pPr>
            <a:r>
              <a:rPr lang="en-US" sz="2400" dirty="0"/>
              <a:t> Residential address required</a:t>
            </a:r>
          </a:p>
          <a:p>
            <a:pPr>
              <a:buFont typeface="Wingdings" panose="05000000000000000000" pitchFamily="2" charset="2"/>
              <a:buChar char="Ø"/>
            </a:pPr>
            <a:r>
              <a:rPr lang="en-US" sz="2400" dirty="0"/>
              <a:t> Notarized OR signed in front of the district clerk (no notary required)</a:t>
            </a:r>
          </a:p>
          <a:p>
            <a:pPr>
              <a:buFont typeface="Wingdings" panose="05000000000000000000" pitchFamily="2" charset="2"/>
              <a:buChar char="Ø"/>
            </a:pPr>
            <a:r>
              <a:rPr lang="en-US" sz="2400" dirty="0"/>
              <a:t> Verify voter registration, address, signature with county election administrator</a:t>
            </a:r>
          </a:p>
          <a:p>
            <a:pPr>
              <a:buFont typeface="Wingdings" panose="05000000000000000000" pitchFamily="2" charset="2"/>
              <a:buChar char="Ø"/>
            </a:pPr>
            <a:r>
              <a:rPr lang="en-US" sz="2400" dirty="0"/>
              <a:t> Candidate may include as many variations on spelling for first and last name as they want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5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Write-In Candidate – Declaration of Intent and Oath of Candidacy for Write-In Candidates:</a:t>
            </a:r>
          </a:p>
          <a:p>
            <a:pPr>
              <a:buFont typeface="Wingdings" panose="05000000000000000000" pitchFamily="2" charset="2"/>
              <a:buChar char="Ø"/>
            </a:pPr>
            <a:r>
              <a:rPr lang="en-US" sz="2400" dirty="0"/>
              <a:t> Votes will not count unless what is written in matches a variation provided</a:t>
            </a:r>
          </a:p>
          <a:p>
            <a:pPr>
              <a:buFont typeface="Wingdings" panose="05000000000000000000" pitchFamily="2" charset="2"/>
              <a:buChar char="Ø"/>
            </a:pPr>
            <a:r>
              <a:rPr lang="en-US" sz="2400" dirty="0"/>
              <a:t> Candidate may prepare and disseminate labels, but the vote will not count unless an “X” is indicated or the oval is filled in, depending on ballot style (county may request a business card in lieu of a label for use in a vote count machine)</a:t>
            </a:r>
          </a:p>
          <a:p>
            <a:pPr marL="0" indent="0">
              <a:buNone/>
            </a:pPr>
            <a:r>
              <a:rPr lang="en-US" sz="2400" b="1" dirty="0"/>
              <a:t>NOTE:  </a:t>
            </a:r>
            <a:r>
              <a:rPr lang="en-US" sz="2400" dirty="0"/>
              <a:t>Candidate filing forms must always be returned to the </a:t>
            </a:r>
            <a:r>
              <a:rPr lang="en-US" sz="2400" b="1" i="1" dirty="0"/>
              <a:t>school district clerk</a:t>
            </a:r>
            <a:r>
              <a:rPr lang="en-US" sz="2400" dirty="0"/>
              <a:t> by the filing deadline</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Types</a:t>
            </a:r>
          </a:p>
        </p:txBody>
      </p:sp>
      <p:sp>
        <p:nvSpPr>
          <p:cNvPr id="14" name="Content Placeholder 13"/>
          <p:cNvSpPr>
            <a:spLocks noGrp="1"/>
          </p:cNvSpPr>
          <p:nvPr>
            <p:ph idx="1"/>
          </p:nvPr>
        </p:nvSpPr>
        <p:spPr/>
        <p:txBody>
          <a:bodyPr>
            <a:normAutofit/>
          </a:bodyPr>
          <a:lstStyle/>
          <a:p>
            <a:pPr marL="0" indent="0">
              <a:buNone/>
            </a:pPr>
            <a:r>
              <a:rPr lang="en-US" sz="2400" dirty="0"/>
              <a:t>Write-In Candidate – Declaration of Intent and Oath of Candidacy for Write-In Candidates:</a:t>
            </a:r>
          </a:p>
          <a:p>
            <a:pPr>
              <a:buFont typeface="Wingdings" panose="05000000000000000000" pitchFamily="2" charset="2"/>
              <a:buChar char="Ø"/>
            </a:pPr>
            <a:r>
              <a:rPr lang="en-US" sz="2400" dirty="0"/>
              <a:t> Anyone who meets candidate qualifications may run as a write in candidate</a:t>
            </a:r>
          </a:p>
          <a:p>
            <a:pPr>
              <a:buFont typeface="Wingdings" panose="05000000000000000000" pitchFamily="2" charset="2"/>
              <a:buChar char="Ø"/>
            </a:pPr>
            <a:r>
              <a:rPr lang="en-US" sz="2400" dirty="0"/>
              <a:t> Must file by 5:00 pm the day before ballot certification</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4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Vote Counts</a:t>
            </a:r>
          </a:p>
        </p:txBody>
      </p:sp>
      <p:sp>
        <p:nvSpPr>
          <p:cNvPr id="14" name="Content Placeholder 13"/>
          <p:cNvSpPr>
            <a:spLocks noGrp="1"/>
          </p:cNvSpPr>
          <p:nvPr>
            <p:ph idx="1"/>
          </p:nvPr>
        </p:nvSpPr>
        <p:spPr/>
        <p:txBody>
          <a:bodyPr>
            <a:normAutofit lnSpcReduction="10000"/>
          </a:bodyPr>
          <a:lstStyle/>
          <a:p>
            <a:pPr marL="0" indent="0">
              <a:buNone/>
            </a:pPr>
            <a:r>
              <a:rPr lang="en-US" sz="2400" dirty="0"/>
              <a:t>Votes are always counted for candidates who:</a:t>
            </a:r>
          </a:p>
          <a:p>
            <a:pPr>
              <a:buFont typeface="Wingdings" panose="05000000000000000000" pitchFamily="2" charset="2"/>
              <a:buChar char="Ø"/>
            </a:pPr>
            <a:r>
              <a:rPr lang="en-US" sz="2400" dirty="0"/>
              <a:t> File valid petitions with the </a:t>
            </a:r>
            <a:r>
              <a:rPr lang="en-US" sz="2400" u="sng" dirty="0"/>
              <a:t>school district clerk</a:t>
            </a:r>
            <a:r>
              <a:rPr lang="en-US" sz="2400" dirty="0"/>
              <a:t> by the regular candidate filing deadline;</a:t>
            </a:r>
          </a:p>
          <a:p>
            <a:pPr>
              <a:buFont typeface="Wingdings" panose="05000000000000000000" pitchFamily="2" charset="2"/>
              <a:buChar char="Ø"/>
            </a:pPr>
            <a:r>
              <a:rPr lang="en-US" sz="2400" dirty="0"/>
              <a:t> File as write-in candidates prior to the write-in candidate filing deadline</a:t>
            </a:r>
          </a:p>
          <a:p>
            <a:pPr lvl="1">
              <a:buFont typeface="Wingdings" panose="05000000000000000000" pitchFamily="2" charset="2"/>
              <a:buChar char="ü"/>
            </a:pPr>
            <a:r>
              <a:rPr lang="en-US" sz="2000" dirty="0"/>
              <a:t> Name must match variation provided</a:t>
            </a:r>
          </a:p>
          <a:p>
            <a:pPr>
              <a:buFont typeface="Wingdings" panose="05000000000000000000" pitchFamily="2" charset="2"/>
              <a:buChar char="Ø"/>
            </a:pPr>
            <a:r>
              <a:rPr lang="en-US" sz="2400" dirty="0"/>
              <a:t> Candidates who file with the Commissioner of Political Practices</a:t>
            </a:r>
          </a:p>
          <a:p>
            <a:pPr lvl="1">
              <a:buFont typeface="Wingdings" panose="05000000000000000000" pitchFamily="2" charset="2"/>
              <a:buChar char="ü"/>
            </a:pPr>
            <a:r>
              <a:rPr lang="en-US" sz="2000" dirty="0"/>
              <a:t> Required only for candidates in first class districts with a population of 15,000 or more</a:t>
            </a:r>
          </a:p>
          <a:p>
            <a:pPr>
              <a:buFont typeface="Wingdings" panose="05000000000000000000" pitchFamily="2" charset="2"/>
              <a:buChar char="Ø"/>
            </a:pPr>
            <a:r>
              <a:rPr lang="en-US" sz="2400" dirty="0"/>
              <a:t> Write-In candidates when no one has filed as a regular candidate or a write-in candidate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1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 – Withdrawal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1CD4883-6D20-41F7-9643-D623425D15EA}"/>
              </a:ext>
            </a:extLst>
          </p:cNvPr>
          <p:cNvPicPr>
            <a:picLocks noChangeAspect="1"/>
          </p:cNvPicPr>
          <p:nvPr/>
        </p:nvPicPr>
        <p:blipFill>
          <a:blip r:embed="rId3"/>
          <a:stretch>
            <a:fillRect/>
          </a:stretch>
        </p:blipFill>
        <p:spPr>
          <a:xfrm>
            <a:off x="337520" y="2784556"/>
            <a:ext cx="11516960" cy="988934"/>
          </a:xfrm>
          <a:prstGeom prst="rect">
            <a:avLst/>
          </a:prstGeom>
        </p:spPr>
      </p:pic>
    </p:spTree>
    <p:extLst>
      <p:ext uri="{BB962C8B-B14F-4D97-AF65-F5344CB8AC3E}">
        <p14:creationId xmlns:p14="http://schemas.microsoft.com/office/powerpoint/2010/main" val="156229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School District Elections</a:t>
            </a:r>
          </a:p>
        </p:txBody>
      </p:sp>
      <p:sp>
        <p:nvSpPr>
          <p:cNvPr id="14" name="Content Placeholder 13"/>
          <p:cNvSpPr>
            <a:spLocks noGrp="1"/>
          </p:cNvSpPr>
          <p:nvPr>
            <p:ph idx="1"/>
          </p:nvPr>
        </p:nvSpPr>
        <p:spPr/>
        <p:txBody>
          <a:bodyPr>
            <a:normAutofit/>
          </a:bodyPr>
          <a:lstStyle/>
          <a:p>
            <a:pPr marL="0" indent="0">
              <a:buNone/>
            </a:pPr>
            <a:r>
              <a:rPr lang="en-US" sz="2400" b="1" i="0" dirty="0">
                <a:solidFill>
                  <a:srgbClr val="333333"/>
                </a:solidFill>
                <a:effectLst/>
                <a:latin typeface="Helvetica Neue"/>
              </a:rPr>
              <a:t>20-1-101. Definitions.</a:t>
            </a:r>
            <a:r>
              <a:rPr lang="en-US" sz="2400" b="0" i="0" dirty="0">
                <a:solidFill>
                  <a:srgbClr val="333333"/>
                </a:solidFill>
                <a:effectLst/>
                <a:latin typeface="Helvetica Neue"/>
              </a:rPr>
              <a:t> As used in this title, unless the context clearly indicates otherwise, the following definitions apply:</a:t>
            </a:r>
          </a:p>
          <a:p>
            <a:pPr marL="0" indent="0">
              <a:buNone/>
            </a:pPr>
            <a:r>
              <a:rPr lang="en-US" sz="2400" b="0" i="0" dirty="0">
                <a:solidFill>
                  <a:srgbClr val="333333"/>
                </a:solidFill>
                <a:effectLst/>
                <a:latin typeface="Helvetica Neue"/>
              </a:rPr>
              <a:t>(21) "School election" means a regular school election or any election conducted by a district or community college district for authorizing taxation, authorizing the issuance of bonds by an elementary, high school, or K-12 district, or accepting or rejecting any proposition that may be presented to the electorate for decision in accordance with the provisions of this title.</a:t>
            </a: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Withdrawal</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Candidates may withdraw from the election if they submit a written statement of withdrawal to the election administrator (in person, regular mail, fax, email)</a:t>
            </a:r>
          </a:p>
          <a:p>
            <a:pPr>
              <a:buFont typeface="Wingdings" panose="05000000000000000000" pitchFamily="2" charset="2"/>
              <a:buChar char="Ø"/>
            </a:pPr>
            <a:r>
              <a:rPr lang="en-US" sz="2400" dirty="0"/>
              <a:t> Must submit a statement of withdrawal prior to the deadline or the name will still appear on the ballot </a:t>
            </a:r>
          </a:p>
          <a:p>
            <a:pPr lvl="1">
              <a:buFont typeface="Wingdings" panose="05000000000000000000" pitchFamily="2" charset="2"/>
              <a:buChar char="ü"/>
            </a:pPr>
            <a:r>
              <a:rPr lang="en-US" sz="2000" dirty="0"/>
              <a:t> If the candidate wins may accept by filing the Oath of Office or reject by not filing the Oath of Office</a:t>
            </a:r>
          </a:p>
          <a:p>
            <a:pPr>
              <a:buFont typeface="Wingdings" panose="05000000000000000000" pitchFamily="2" charset="2"/>
              <a:buChar char="Ø"/>
            </a:pPr>
            <a:r>
              <a:rPr lang="en-US" dirty="0"/>
              <a:t> </a:t>
            </a:r>
            <a:r>
              <a:rPr lang="en-US" sz="2400" dirty="0"/>
              <a:t>Verify that the statement of withdrawal was filed by the candidate</a:t>
            </a:r>
          </a:p>
          <a:p>
            <a:pPr marL="0" indent="0">
              <a:buNone/>
            </a:pPr>
            <a:endParaRPr lang="en-US" sz="24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35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 Reporting</a:t>
            </a:r>
          </a:p>
        </p:txBody>
      </p:sp>
      <p:sp>
        <p:nvSpPr>
          <p:cNvPr id="14" name="Content Placeholder 13"/>
          <p:cNvSpPr>
            <a:spLocks noGrp="1"/>
          </p:cNvSpPr>
          <p:nvPr>
            <p:ph idx="1"/>
          </p:nvPr>
        </p:nvSpPr>
        <p:spPr/>
        <p:txBody>
          <a:bodyPr>
            <a:normAutofit/>
          </a:bodyPr>
          <a:lstStyle/>
          <a:p>
            <a:pPr marL="0" indent="0">
              <a:buNone/>
            </a:pPr>
            <a:r>
              <a:rPr lang="en-US" sz="2400" dirty="0"/>
              <a:t>Forms must be filed electronically (no paper forms)</a:t>
            </a:r>
          </a:p>
          <a:p>
            <a:pPr>
              <a:buFont typeface="Wingdings" panose="05000000000000000000" pitchFamily="2" charset="2"/>
              <a:buChar char="Ø"/>
            </a:pPr>
            <a:r>
              <a:rPr lang="en-US" sz="2400" dirty="0"/>
              <a:t> If I won’t receive or spend money, do I still need to file?</a:t>
            </a:r>
          </a:p>
          <a:p>
            <a:pPr lvl="1">
              <a:buFont typeface="Wingdings" panose="05000000000000000000" pitchFamily="2" charset="2"/>
              <a:buChar char="ü"/>
            </a:pPr>
            <a:r>
              <a:rPr lang="en-US" sz="2000" dirty="0"/>
              <a:t> Yes – all candidates must file, regardless of intended financial activity </a:t>
            </a:r>
          </a:p>
          <a:p>
            <a:pPr lvl="1">
              <a:buFont typeface="Wingdings" panose="05000000000000000000" pitchFamily="2" charset="2"/>
              <a:buChar char="ü"/>
            </a:pPr>
            <a:r>
              <a:rPr lang="en-US" sz="2000" dirty="0"/>
              <a:t> If you do not intent to raise or expend money list yourself as treasurer and the name and address of your personal bank for campaign depository information</a:t>
            </a:r>
          </a:p>
          <a:p>
            <a:pPr>
              <a:buFont typeface="Wingdings" panose="05000000000000000000" pitchFamily="2" charset="2"/>
              <a:buChar char="Ø"/>
            </a:pPr>
            <a:r>
              <a:rPr lang="en-US" sz="2400" dirty="0"/>
              <a:t> What’s the difference between a “B” or “C” candidate?</a:t>
            </a:r>
          </a:p>
          <a:p>
            <a:pPr lvl="1">
              <a:buFont typeface="Wingdings" panose="05000000000000000000" pitchFamily="2" charset="2"/>
              <a:buChar char="ü"/>
            </a:pPr>
            <a:r>
              <a:rPr lang="en-US" sz="2000" dirty="0"/>
              <a:t> B candidates do not expect total contributions or expenditures to exceed $500 and are not required to file campaign finance reports</a:t>
            </a:r>
          </a:p>
          <a:p>
            <a:pPr lvl="1">
              <a:buFont typeface="Wingdings" panose="05000000000000000000" pitchFamily="2" charset="2"/>
              <a:buChar char="ü"/>
            </a:pPr>
            <a:r>
              <a:rPr lang="en-US" sz="2000" dirty="0"/>
              <a:t> C candidates expect to receive or expend more than $500 and will need to file campaign financial reports according to schedule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Candidates – Acclamation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454A32-7711-4907-86DF-B15ED99437E1}"/>
              </a:ext>
            </a:extLst>
          </p:cNvPr>
          <p:cNvPicPr>
            <a:picLocks noChangeAspect="1"/>
          </p:cNvPicPr>
          <p:nvPr/>
        </p:nvPicPr>
        <p:blipFill>
          <a:blip r:embed="rId3"/>
          <a:stretch>
            <a:fillRect/>
          </a:stretch>
        </p:blipFill>
        <p:spPr>
          <a:xfrm>
            <a:off x="397194" y="2304790"/>
            <a:ext cx="11396094" cy="2784186"/>
          </a:xfrm>
          <a:prstGeom prst="rect">
            <a:avLst/>
          </a:prstGeom>
        </p:spPr>
      </p:pic>
    </p:spTree>
    <p:extLst>
      <p:ext uri="{BB962C8B-B14F-4D97-AF65-F5344CB8AC3E}">
        <p14:creationId xmlns:p14="http://schemas.microsoft.com/office/powerpoint/2010/main" val="377614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by Acclamation</a:t>
            </a:r>
          </a:p>
        </p:txBody>
      </p:sp>
      <p:sp>
        <p:nvSpPr>
          <p:cNvPr id="14" name="Content Placeholder 13"/>
          <p:cNvSpPr>
            <a:spLocks noGrp="1"/>
          </p:cNvSpPr>
          <p:nvPr>
            <p:ph idx="1"/>
          </p:nvPr>
        </p:nvSpPr>
        <p:spPr/>
        <p:txBody>
          <a:bodyPr>
            <a:normAutofit/>
          </a:bodyPr>
          <a:lstStyle/>
          <a:p>
            <a:pPr marL="0" indent="0">
              <a:buNone/>
            </a:pPr>
            <a:r>
              <a:rPr lang="en-US" sz="2400" dirty="0"/>
              <a:t>The number of candidates filing a nomination petition or filing a declaration of intent to be a write-in candidate is less than or equal to the number of open positions:</a:t>
            </a:r>
          </a:p>
          <a:p>
            <a:pPr>
              <a:buFont typeface="Wingdings" panose="05000000000000000000" pitchFamily="2" charset="2"/>
              <a:buChar char="Ø"/>
            </a:pPr>
            <a:r>
              <a:rPr lang="en-US" sz="2400" dirty="0"/>
              <a:t> The election may be cancelled, and a certificate of election issued without an election</a:t>
            </a:r>
          </a:p>
          <a:p>
            <a:pPr>
              <a:buFont typeface="Wingdings" panose="05000000000000000000" pitchFamily="2" charset="2"/>
              <a:buChar char="Ø"/>
            </a:pPr>
            <a:r>
              <a:rPr lang="en-US" sz="2400" dirty="0"/>
              <a:t> Must post a notice that the election will not be held</a:t>
            </a:r>
          </a:p>
          <a:p>
            <a:pPr>
              <a:buFont typeface="Wingdings" panose="05000000000000000000" pitchFamily="2" charset="2"/>
              <a:buChar char="Ø"/>
            </a:pPr>
            <a:r>
              <a:rPr lang="en-US" sz="2400" dirty="0"/>
              <a:t> Certificates of election are issued </a:t>
            </a:r>
            <a:r>
              <a:rPr lang="en-US" sz="2400" b="1" i="1" dirty="0"/>
              <a:t>after </a:t>
            </a:r>
            <a:r>
              <a:rPr lang="en-US" sz="2400" dirty="0"/>
              <a:t>the canvass (which occurs at the first regular or special meeting after election day)</a:t>
            </a:r>
          </a:p>
          <a:p>
            <a:pPr>
              <a:buFont typeface="Wingdings" panose="05000000000000000000" pitchFamily="2" charset="2"/>
              <a:buChar char="Ø"/>
            </a:pPr>
            <a:r>
              <a:rPr lang="en-US" sz="2400" dirty="0"/>
              <a:t> Certificates are issued and oath given in the same manner as an elected trustee candidate</a:t>
            </a:r>
            <a:endParaRPr lang="en-US" sz="20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0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by Acclamation</a:t>
            </a:r>
          </a:p>
        </p:txBody>
      </p:sp>
      <p:sp>
        <p:nvSpPr>
          <p:cNvPr id="14" name="Content Placeholder 13"/>
          <p:cNvSpPr>
            <a:spLocks noGrp="1"/>
          </p:cNvSpPr>
          <p:nvPr>
            <p:ph idx="1"/>
          </p:nvPr>
        </p:nvSpPr>
        <p:spPr/>
        <p:txBody>
          <a:bodyPr>
            <a:normAutofit fontScale="92500" lnSpcReduction="20000"/>
          </a:bodyPr>
          <a:lstStyle/>
          <a:p>
            <a:pPr marL="0" indent="0">
              <a:buNone/>
            </a:pPr>
            <a:r>
              <a:rPr lang="en-US" sz="2400" dirty="0"/>
              <a:t>Election by Acclamation (Yes/No)?</a:t>
            </a:r>
          </a:p>
          <a:p>
            <a:pPr>
              <a:buFont typeface="Wingdings" panose="05000000000000000000" pitchFamily="2" charset="2"/>
              <a:buChar char="Ø"/>
            </a:pPr>
            <a:r>
              <a:rPr lang="en-US" sz="2400" dirty="0"/>
              <a:t> I have a two-year and three-year term on the ballot.  One candidate files for the two-year and two candidates for the three-year term.  Can I cancel the two-year position?</a:t>
            </a:r>
          </a:p>
          <a:p>
            <a:pPr marL="0" indent="0" algn="ctr">
              <a:buNone/>
            </a:pPr>
            <a:r>
              <a:rPr lang="en-US" sz="2400" dirty="0"/>
              <a:t>NO</a:t>
            </a:r>
            <a:endParaRPr lang="en-US" sz="2000" dirty="0"/>
          </a:p>
          <a:p>
            <a:pPr>
              <a:buFont typeface="Wingdings" panose="05000000000000000000" pitchFamily="2" charset="2"/>
              <a:buChar char="Ø"/>
            </a:pPr>
            <a:r>
              <a:rPr lang="en-US" sz="2400" dirty="0"/>
              <a:t> I have a two-year and three-year term on the ballot.  No one files for the two-year and one candidate for the three-year term.  Can I cancel both?</a:t>
            </a:r>
          </a:p>
          <a:p>
            <a:pPr marL="0" indent="0" algn="ctr">
              <a:buNone/>
            </a:pPr>
            <a:r>
              <a:rPr lang="en-US" sz="2400" dirty="0"/>
              <a:t>YES</a:t>
            </a:r>
            <a:endParaRPr lang="en-US" dirty="0"/>
          </a:p>
          <a:p>
            <a:pPr>
              <a:buFont typeface="Wingdings" panose="05000000000000000000" pitchFamily="2" charset="2"/>
              <a:buChar char="Ø"/>
            </a:pPr>
            <a:r>
              <a:rPr lang="en-US" sz="2400" dirty="0"/>
              <a:t> I have a three-year position for the elementary and a three-year outlying high school trustee position.  There is one candidate for the elementary position and two for the high school position.  Can I cancel the elementary election?</a:t>
            </a:r>
          </a:p>
          <a:p>
            <a:pPr marL="0" indent="0" algn="ctr">
              <a:buNone/>
            </a:pPr>
            <a:r>
              <a:rPr lang="en-US" sz="2400" dirty="0"/>
              <a:t>YES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3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wipe(down)">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4" end="4"/>
                                            </p:txEl>
                                          </p:spTgt>
                                        </p:tgtEl>
                                        <p:attrNameLst>
                                          <p:attrName>style.visibility</p:attrName>
                                        </p:attrNameLst>
                                      </p:cBhvr>
                                      <p:to>
                                        <p:strVal val="visible"/>
                                      </p:to>
                                    </p:set>
                                    <p:animEffect transition="in" filter="wipe(down)">
                                      <p:cBhvr>
                                        <p:cTn id="12" dur="500"/>
                                        <p:tgtEl>
                                          <p:spTgt spid="1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animEffect transition="in" filter="wipe(down)">
                                      <p:cBhvr>
                                        <p:cTn id="1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pic>
        <p:nvPicPr>
          <p:cNvPr id="3" name="Content Placeholder 2">
            <a:extLst>
              <a:ext uri="{FF2B5EF4-FFF2-40B4-BE49-F238E27FC236}">
                <a16:creationId xmlns:a16="http://schemas.microsoft.com/office/drawing/2014/main" id="{04A8CD2C-244F-4767-BF03-3F67950B948E}"/>
              </a:ext>
            </a:extLst>
          </p:cNvPr>
          <p:cNvPicPr>
            <a:picLocks noGrp="1" noChangeAspect="1"/>
          </p:cNvPicPr>
          <p:nvPr>
            <p:ph idx="1"/>
          </p:nvPr>
        </p:nvPicPr>
        <p:blipFill>
          <a:blip r:embed="rId2"/>
          <a:stretch>
            <a:fillRect/>
          </a:stretch>
        </p:blipFill>
        <p:spPr>
          <a:xfrm>
            <a:off x="1342021" y="1460280"/>
            <a:ext cx="9506439" cy="3499030"/>
          </a:xfrm>
        </p:spPr>
      </p:pic>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73FF8CE6-C0FD-4441-AC52-A6D3D92CD9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0600" y="5202104"/>
            <a:ext cx="2370800" cy="133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2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sp>
        <p:nvSpPr>
          <p:cNvPr id="14" name="Content Placeholder 13"/>
          <p:cNvSpPr>
            <a:spLocks noGrp="1"/>
          </p:cNvSpPr>
          <p:nvPr>
            <p:ph idx="1"/>
          </p:nvPr>
        </p:nvSpPr>
        <p:spPr/>
        <p:txBody>
          <a:bodyPr>
            <a:normAutofit/>
          </a:bodyPr>
          <a:lstStyle/>
          <a:p>
            <a:pPr marL="0" indent="0">
              <a:buNone/>
            </a:pPr>
            <a:r>
              <a:rPr lang="en-US" sz="2400" dirty="0"/>
              <a:t>Election resolution must be adopted at least 70 days prior to election day and include:</a:t>
            </a:r>
          </a:p>
          <a:p>
            <a:pPr>
              <a:buFont typeface="Wingdings" panose="05000000000000000000" pitchFamily="2" charset="2"/>
              <a:buChar char="Ø"/>
            </a:pPr>
            <a:r>
              <a:rPr lang="en-US" sz="2400" dirty="0"/>
              <a:t> The date and purpose of the election</a:t>
            </a:r>
          </a:p>
          <a:p>
            <a:pPr>
              <a:buFont typeface="Wingdings" panose="05000000000000000000" pitchFamily="2" charset="2"/>
              <a:buChar char="Ø"/>
            </a:pPr>
            <a:r>
              <a:rPr lang="en-US" sz="2400" dirty="0"/>
              <a:t> How the election will be conducted (mail/poll)</a:t>
            </a:r>
          </a:p>
          <a:p>
            <a:pPr>
              <a:buFont typeface="Wingdings" panose="05000000000000000000" pitchFamily="2" charset="2"/>
              <a:buChar char="Ø"/>
            </a:pPr>
            <a:r>
              <a:rPr lang="en-US" sz="2400" dirty="0"/>
              <a:t> The time at which the polls must be open, if before noon</a:t>
            </a:r>
          </a:p>
          <a:p>
            <a:pPr>
              <a:buFont typeface="Wingdings" panose="05000000000000000000" pitchFamily="2" charset="2"/>
              <a:buChar char="Ø"/>
            </a:pPr>
            <a:r>
              <a:rPr lang="en-US" sz="2400" dirty="0"/>
              <a:t> The polling location(s) for each election</a:t>
            </a:r>
          </a:p>
          <a:p>
            <a:pPr lvl="1">
              <a:buFont typeface="Wingdings" panose="05000000000000000000" pitchFamily="2" charset="2"/>
              <a:buChar char="ü"/>
            </a:pPr>
            <a:r>
              <a:rPr lang="en-US" sz="2000" dirty="0"/>
              <a:t> If multiple, the boundaries for each site</a:t>
            </a:r>
          </a:p>
          <a:p>
            <a:pPr lvl="1">
              <a:buFont typeface="Wingdings" panose="05000000000000000000" pitchFamily="2" charset="2"/>
              <a:buChar char="ü"/>
            </a:pPr>
            <a:r>
              <a:rPr lang="en-US" sz="2000" dirty="0"/>
              <a:t> If changed, special reference to the new location(s)</a:t>
            </a:r>
          </a:p>
          <a:p>
            <a:pPr>
              <a:buFont typeface="Wingdings" panose="05000000000000000000" pitchFamily="2" charset="2"/>
              <a:buChar char="Ø"/>
            </a:pPr>
            <a:r>
              <a:rPr lang="en-US" sz="2400" dirty="0"/>
              <a:t> The </a:t>
            </a:r>
            <a:r>
              <a:rPr lang="en-US" sz="2400" b="1" i="1" dirty="0"/>
              <a:t>names</a:t>
            </a:r>
            <a:r>
              <a:rPr lang="en-US" sz="2400" dirty="0"/>
              <a:t> of at least 3 election judges </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4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sp>
        <p:nvSpPr>
          <p:cNvPr id="14" name="Content Placeholder 13"/>
          <p:cNvSpPr>
            <a:spLocks noGrp="1"/>
          </p:cNvSpPr>
          <p:nvPr>
            <p:ph idx="1"/>
          </p:nvPr>
        </p:nvSpPr>
        <p:spPr/>
        <p:txBody>
          <a:bodyPr>
            <a:normAutofit lnSpcReduction="10000"/>
          </a:bodyPr>
          <a:lstStyle/>
          <a:p>
            <a:pPr marL="0" indent="0" algn="just">
              <a:buNone/>
            </a:pPr>
            <a:r>
              <a:rPr lang="en-US" sz="2000" b="1" i="0" dirty="0">
                <a:solidFill>
                  <a:srgbClr val="333333"/>
                </a:solidFill>
                <a:effectLst/>
                <a:latin typeface="Helvetica Neue"/>
              </a:rPr>
              <a:t>20-20-203. Resolution for poll hours, polling places, and judges.</a:t>
            </a:r>
            <a:r>
              <a:rPr lang="en-US" sz="2000" b="0" i="0" dirty="0">
                <a:solidFill>
                  <a:srgbClr val="333333"/>
                </a:solidFill>
                <a:effectLst/>
                <a:latin typeface="Helvetica Neue"/>
              </a:rPr>
              <a:t> (1) At the trustee meeting when a school election is called, the trustees shall:</a:t>
            </a:r>
          </a:p>
          <a:p>
            <a:pPr marL="0" indent="0" algn="just">
              <a:buNone/>
            </a:pPr>
            <a:r>
              <a:rPr lang="en-US" sz="2000" b="0" i="0" dirty="0">
                <a:solidFill>
                  <a:srgbClr val="333333"/>
                </a:solidFill>
                <a:effectLst/>
                <a:latin typeface="Helvetica Neue"/>
              </a:rPr>
              <a:t>(a) except as provided in </a:t>
            </a:r>
            <a:r>
              <a:rPr lang="en-US" sz="2000" b="1" i="0" u="none" strike="noStrike" dirty="0">
                <a:solidFill>
                  <a:srgbClr val="070707"/>
                </a:solidFill>
                <a:effectLst/>
                <a:latin typeface="Helvetica Neue"/>
                <a:hlinkClick r:id="rId2"/>
              </a:rPr>
              <a:t>20-20-106</a:t>
            </a:r>
            <a:r>
              <a:rPr lang="en-US" sz="2000" b="0" i="0" dirty="0">
                <a:solidFill>
                  <a:srgbClr val="333333"/>
                </a:solidFill>
                <a:effectLst/>
                <a:latin typeface="Helvetica Neue"/>
              </a:rPr>
              <a:t>(3), establish the time at which the polls are to open if in their discretion they determine that the polls must be open before noon;</a:t>
            </a:r>
          </a:p>
          <a:p>
            <a:pPr marL="0" indent="0" algn="just">
              <a:buNone/>
            </a:pPr>
            <a:r>
              <a:rPr lang="en-US" sz="2000" b="0" i="0" dirty="0">
                <a:solidFill>
                  <a:srgbClr val="333333"/>
                </a:solidFill>
                <a:effectLst/>
                <a:latin typeface="Helvetica Neue"/>
              </a:rPr>
              <a:t>(b) establish the polling places for the election, using the established polling places for general elections within the district wherever possible; and</a:t>
            </a:r>
          </a:p>
          <a:p>
            <a:pPr marL="0" indent="0" algn="just">
              <a:buNone/>
            </a:pPr>
            <a:r>
              <a:rPr lang="en-US" sz="2000" b="1" i="0" u="sng" dirty="0">
                <a:solidFill>
                  <a:srgbClr val="333333"/>
                </a:solidFill>
                <a:effectLst/>
                <a:latin typeface="Helvetica Neue"/>
              </a:rPr>
              <a:t>(c) appoint at least three judges for each polling place.</a:t>
            </a:r>
          </a:p>
          <a:p>
            <a:pPr marL="0" indent="0" algn="just">
              <a:buNone/>
            </a:pPr>
            <a:r>
              <a:rPr lang="en-US" sz="2000" b="0" i="0" dirty="0">
                <a:solidFill>
                  <a:srgbClr val="333333"/>
                </a:solidFill>
                <a:effectLst/>
                <a:latin typeface="Helvetica Neue"/>
              </a:rPr>
              <a:t>(2) There must be one polling place in each district unless the trustees establish additional polling places. If more than one polling place is established, the trustees shall define the boundaries for each polling place so that the boundaries for each polling place are coterminous with county precinct boundaries existing within a district. If the site of a polling place is changed from the polling place site used for the last preceding school election, special reference to the changed site of the polling place must be included in the notice for the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6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No requirement to post the election resolution</a:t>
            </a:r>
          </a:p>
          <a:p>
            <a:pPr lvl="1">
              <a:buFont typeface="Wingdings" panose="05000000000000000000" pitchFamily="2" charset="2"/>
              <a:buChar char="ü"/>
            </a:pPr>
            <a:r>
              <a:rPr lang="en-US" sz="2000" dirty="0"/>
              <a:t> Resolution is adopted at a properly noticed board meeting</a:t>
            </a:r>
          </a:p>
          <a:p>
            <a:pPr>
              <a:buFont typeface="Wingdings" panose="05000000000000000000" pitchFamily="2" charset="2"/>
              <a:buChar char="Ø"/>
            </a:pPr>
            <a:r>
              <a:rPr lang="en-US" sz="2400" dirty="0"/>
              <a:t> If the district is running a levy election it must be included in the resolution (or an amendment) prior to the resolution deadline</a:t>
            </a:r>
          </a:p>
          <a:p>
            <a:pPr>
              <a:buFont typeface="Wingdings" panose="05000000000000000000" pitchFamily="2" charset="2"/>
              <a:buChar char="Ø"/>
            </a:pPr>
            <a:r>
              <a:rPr lang="en-US" sz="2400" dirty="0"/>
              <a:t> An election held outside the regular school election date must still meet all statutory deadlines</a:t>
            </a:r>
            <a:endParaRPr lang="en-US" sz="2000" dirty="0"/>
          </a:p>
          <a:p>
            <a:pPr>
              <a:buFont typeface="Wingdings" panose="05000000000000000000" pitchFamily="2" charset="2"/>
              <a:buChar char="Ø"/>
            </a:pPr>
            <a:r>
              <a:rPr lang="en-US" sz="2400" dirty="0"/>
              <a:t> Levy amounts do not have to be included in this resolution, but must be finalized prior to ballot certification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54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Should have separate election resolutions for separate legal entities (LE’s)</a:t>
            </a:r>
          </a:p>
          <a:p>
            <a:pPr lvl="1">
              <a:buFont typeface="Wingdings" panose="05000000000000000000" pitchFamily="2" charset="2"/>
              <a:buChar char="ü"/>
            </a:pPr>
            <a:r>
              <a:rPr lang="en-US" sz="2000" dirty="0"/>
              <a:t> Elementary trustees</a:t>
            </a:r>
          </a:p>
          <a:p>
            <a:pPr lvl="1">
              <a:buFont typeface="Wingdings" panose="05000000000000000000" pitchFamily="2" charset="2"/>
              <a:buChar char="ü"/>
            </a:pPr>
            <a:r>
              <a:rPr lang="en-US" sz="2000" dirty="0"/>
              <a:t> Outlying high school trustees </a:t>
            </a:r>
          </a:p>
          <a:p>
            <a:pPr>
              <a:buFont typeface="Wingdings" panose="05000000000000000000" pitchFamily="2" charset="2"/>
              <a:buChar char="Ø"/>
            </a:pPr>
            <a:r>
              <a:rPr lang="en-US" sz="2400" dirty="0"/>
              <a:t> Clearly identify the number of open positions, the terms, and the boundaries for each open position</a:t>
            </a:r>
          </a:p>
          <a:p>
            <a:pPr lvl="1">
              <a:buFont typeface="Wingdings" panose="05000000000000000000" pitchFamily="2" charset="2"/>
              <a:buChar char="ü"/>
            </a:pPr>
            <a:r>
              <a:rPr lang="en-US" sz="2000" dirty="0"/>
              <a:t> Example:  One elementary trustee for a three-year term, one elementary trustee for a two-year term, one outlying high school trustee to be elected by Elementary District #1 for a three-year term</a:t>
            </a:r>
          </a:p>
          <a:p>
            <a:pPr>
              <a:buFont typeface="Wingdings" panose="05000000000000000000" pitchFamily="2" charset="2"/>
              <a:buChar char="Ø"/>
            </a:pPr>
            <a:r>
              <a:rPr lang="en-US" sz="2400" dirty="0"/>
              <a:t> There is no provision in law to reschedule a trustee election if you make a mistake on the election resolution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School District Elections</a:t>
            </a:r>
          </a:p>
        </p:txBody>
      </p:sp>
      <p:sp>
        <p:nvSpPr>
          <p:cNvPr id="14" name="Content Placeholder 13"/>
          <p:cNvSpPr>
            <a:spLocks noGrp="1"/>
          </p:cNvSpPr>
          <p:nvPr>
            <p:ph idx="1"/>
          </p:nvPr>
        </p:nvSpPr>
        <p:spPr/>
        <p:txBody>
          <a:bodyPr>
            <a:normAutofit fontScale="85000" lnSpcReduction="10000"/>
          </a:bodyPr>
          <a:lstStyle/>
          <a:p>
            <a:pPr marL="0" indent="0" algn="just">
              <a:buNone/>
            </a:pPr>
            <a:r>
              <a:rPr lang="en-US" b="1" i="0" dirty="0">
                <a:solidFill>
                  <a:srgbClr val="333333"/>
                </a:solidFill>
                <a:effectLst/>
                <a:latin typeface="Helvetica Neue"/>
              </a:rPr>
              <a:t>20-20-105. Regular school election day and special school elections -- limitation -- exception.</a:t>
            </a:r>
            <a:r>
              <a:rPr lang="en-US" b="0" i="0" dirty="0">
                <a:solidFill>
                  <a:srgbClr val="333333"/>
                </a:solidFill>
                <a:effectLst/>
                <a:latin typeface="Helvetica Neue"/>
              </a:rPr>
              <a:t> </a:t>
            </a:r>
          </a:p>
          <a:p>
            <a:pPr marL="0" indent="0" algn="just">
              <a:buNone/>
            </a:pPr>
            <a:r>
              <a:rPr lang="en-US" b="0" i="0" dirty="0">
                <a:solidFill>
                  <a:srgbClr val="333333"/>
                </a:solidFill>
                <a:effectLst/>
                <a:latin typeface="Helvetica Neue"/>
              </a:rPr>
              <a:t>(1) Except as provided in subsection (5), the first Tuesday after the first Monday in May of each year is the regular school election day.</a:t>
            </a:r>
          </a:p>
          <a:p>
            <a:pPr marL="0" indent="0" algn="just">
              <a:buNone/>
            </a:pPr>
            <a:r>
              <a:rPr lang="en-US" b="0" i="0" dirty="0">
                <a:solidFill>
                  <a:srgbClr val="333333"/>
                </a:solidFill>
                <a:effectLst/>
                <a:latin typeface="Helvetica Neue"/>
              </a:rPr>
              <a:t>(2) Except as provided in subsections (4) and (5), a proposition requesting additional funding under </a:t>
            </a:r>
            <a:r>
              <a:rPr lang="en-US" b="1" i="0" u="none" strike="noStrike" dirty="0">
                <a:solidFill>
                  <a:srgbClr val="070707"/>
                </a:solidFill>
                <a:effectLst/>
                <a:latin typeface="Helvetica Neue"/>
                <a:hlinkClick r:id="rId2"/>
              </a:rPr>
              <a:t>20-9-353</a:t>
            </a:r>
            <a:r>
              <a:rPr lang="en-US" b="0" i="0" dirty="0">
                <a:solidFill>
                  <a:srgbClr val="333333"/>
                </a:solidFill>
                <a:effectLst/>
                <a:latin typeface="Helvetica Neue"/>
              </a:rPr>
              <a:t> may be submitted to the electors only once each calendar year on the regular school election day.</a:t>
            </a:r>
          </a:p>
          <a:p>
            <a:pPr marL="0" indent="0" algn="just">
              <a:buNone/>
            </a:pPr>
            <a:r>
              <a:rPr lang="en-US" b="0" i="0" dirty="0">
                <a:solidFill>
                  <a:srgbClr val="333333"/>
                </a:solidFill>
                <a:effectLst/>
                <a:latin typeface="Helvetica Neue"/>
              </a:rPr>
              <a:t>(3) Subject to the provisions of subsection (2), other school elections may be conducted at times determined by the trustees.</a:t>
            </a:r>
          </a:p>
          <a:p>
            <a:pPr marL="0" indent="0" algn="just">
              <a:buNone/>
            </a:pPr>
            <a:r>
              <a:rPr lang="en-US" b="0" i="0" dirty="0">
                <a:solidFill>
                  <a:srgbClr val="333333"/>
                </a:solidFill>
                <a:effectLst/>
                <a:latin typeface="Helvetica Neue"/>
              </a:rPr>
              <a:t>(4) In the event of an unforeseen emergency occurring on the date scheduled for the funding election pursuant to subsection (2), the district will be allowed to reschedule the election for a different day of the calendar year. As used in this section, "unforeseen emergency" has the meaning provided in </a:t>
            </a:r>
            <a:r>
              <a:rPr lang="en-US" b="1" i="0" u="none" strike="noStrike" dirty="0">
                <a:solidFill>
                  <a:srgbClr val="070707"/>
                </a:solidFill>
                <a:effectLst/>
                <a:latin typeface="Helvetica Neue"/>
                <a:hlinkClick r:id="rId3"/>
              </a:rPr>
              <a:t>20-3-322</a:t>
            </a:r>
            <a:r>
              <a:rPr lang="en-US" b="0" i="0" dirty="0">
                <a:solidFill>
                  <a:srgbClr val="333333"/>
                </a:solidFill>
                <a:effectLst/>
                <a:latin typeface="Helvetica Neue"/>
              </a:rPr>
              <a:t>(5).</a:t>
            </a:r>
          </a:p>
          <a:p>
            <a:pPr marL="0" indent="0" algn="just">
              <a:buNone/>
            </a:pPr>
            <a:r>
              <a:rPr lang="en-US" b="0" i="0" dirty="0">
                <a:solidFill>
                  <a:srgbClr val="333333"/>
                </a:solidFill>
                <a:effectLst/>
                <a:latin typeface="Helvetica Neue"/>
              </a:rPr>
              <a:t>(5) In years when the legislature meets in regular session or in a special session that affects school funding, the trustees may order an election on a date other than the regular school election day in order for the electors to consider a proposition requesting additional funding under </a:t>
            </a:r>
            <a:r>
              <a:rPr lang="en-US" b="1" i="0" u="none" strike="noStrike" dirty="0">
                <a:solidFill>
                  <a:srgbClr val="070707"/>
                </a:solidFill>
                <a:effectLst/>
                <a:latin typeface="Helvetica Neue"/>
                <a:hlinkClick r:id="rId2"/>
              </a:rPr>
              <a:t>20-9-353</a:t>
            </a:r>
            <a:r>
              <a:rPr lang="en-US" b="0" i="0" dirty="0">
                <a:solidFill>
                  <a:srgbClr val="333333"/>
                </a:solidFill>
                <a:effectLst/>
                <a:latin typeface="Helvetica Neue"/>
              </a:rPr>
              <a:t>.</a:t>
            </a:r>
          </a:p>
          <a:p>
            <a:endParaRPr lang="en-US"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94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Consider language that allows the election administrator to cancel the election</a:t>
            </a:r>
          </a:p>
          <a:p>
            <a:pPr lvl="1">
              <a:buFont typeface="Wingdings" panose="05000000000000000000" pitchFamily="2" charset="2"/>
              <a:buChar char="ü"/>
            </a:pPr>
            <a:r>
              <a:rPr lang="en-US" dirty="0"/>
              <a:t> </a:t>
            </a:r>
            <a:r>
              <a:rPr lang="en-US" sz="2000" dirty="0"/>
              <a:t>Trustees elected by acclamation</a:t>
            </a:r>
          </a:p>
          <a:p>
            <a:pPr lvl="1">
              <a:buFont typeface="Wingdings" panose="05000000000000000000" pitchFamily="2" charset="2"/>
              <a:buChar char="ü"/>
            </a:pPr>
            <a:r>
              <a:rPr lang="en-US" sz="2000" dirty="0"/>
              <a:t> Levy proposition no longer necessary</a:t>
            </a:r>
          </a:p>
          <a:p>
            <a:pPr lvl="1">
              <a:buFont typeface="Wingdings" panose="05000000000000000000" pitchFamily="2" charset="2"/>
              <a:buChar char="ü"/>
            </a:pPr>
            <a:r>
              <a:rPr lang="en-US" sz="2000" dirty="0"/>
              <a:t> Other contingency</a:t>
            </a:r>
          </a:p>
          <a:p>
            <a:pPr lvl="1">
              <a:buFont typeface="Wingdings" panose="05000000000000000000" pitchFamily="2" charset="2"/>
              <a:buChar char="ü"/>
            </a:pPr>
            <a:r>
              <a:rPr lang="en-US" sz="2000" dirty="0"/>
              <a:t> County election administrator or the district clerk may cancel</a:t>
            </a:r>
          </a:p>
          <a:p>
            <a:pPr>
              <a:buFont typeface="Wingdings" panose="05000000000000000000" pitchFamily="2" charset="2"/>
              <a:buChar char="Ø"/>
            </a:pPr>
            <a:r>
              <a:rPr lang="en-US" sz="2400" dirty="0"/>
              <a:t> If there’s no provision to cancel the election the board must hold a properly noticed meeting prior to the election deadline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Bond Election Resolution</a:t>
            </a:r>
          </a:p>
        </p:txBody>
      </p:sp>
      <p:sp>
        <p:nvSpPr>
          <p:cNvPr id="14" name="Content Placeholder 13"/>
          <p:cNvSpPr>
            <a:spLocks noGrp="1"/>
          </p:cNvSpPr>
          <p:nvPr>
            <p:ph idx="1"/>
          </p:nvPr>
        </p:nvSpPr>
        <p:spPr>
          <a:xfrm>
            <a:off x="1983412" y="1726035"/>
            <a:ext cx="8223658" cy="4572000"/>
          </a:xfrm>
        </p:spPr>
        <p:txBody>
          <a:bodyPr>
            <a:normAutofit/>
          </a:bodyPr>
          <a:lstStyle/>
          <a:p>
            <a:pPr marL="0" indent="0">
              <a:buNone/>
            </a:pPr>
            <a:r>
              <a:rPr lang="en-US" sz="2400" dirty="0"/>
              <a:t>In addition to the regular requirements for an election resolution:</a:t>
            </a:r>
          </a:p>
          <a:p>
            <a:pPr>
              <a:buFont typeface="Wingdings" panose="05000000000000000000" pitchFamily="2" charset="2"/>
              <a:buChar char="Ø"/>
            </a:pPr>
            <a:r>
              <a:rPr lang="en-US" sz="2400" dirty="0"/>
              <a:t> Type of bond (general obligation, oil &amp; gas, impact aid) </a:t>
            </a:r>
          </a:p>
          <a:p>
            <a:pPr>
              <a:buFont typeface="Wingdings" panose="05000000000000000000" pitchFamily="2" charset="2"/>
              <a:buChar char="Ø"/>
            </a:pPr>
            <a:r>
              <a:rPr lang="en-US" sz="2400" dirty="0"/>
              <a:t> Exact amount of the bond;</a:t>
            </a:r>
          </a:p>
          <a:p>
            <a:pPr>
              <a:buFont typeface="Wingdings" panose="05000000000000000000" pitchFamily="2" charset="2"/>
              <a:buChar char="Ø"/>
            </a:pPr>
            <a:r>
              <a:rPr lang="en-US" sz="2400" dirty="0"/>
              <a:t> Maximum number of years to be repaid (up to 30); and</a:t>
            </a:r>
          </a:p>
          <a:p>
            <a:pPr>
              <a:buFont typeface="Wingdings" panose="05000000000000000000" pitchFamily="2" charset="2"/>
              <a:buChar char="Ø"/>
            </a:pPr>
            <a:r>
              <a:rPr lang="en-US" sz="2400" dirty="0"/>
              <a:t> Estimated school facilities advance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4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Resolution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D26DA9-BB27-49ED-8065-3FCBC28B3BFF}"/>
              </a:ext>
            </a:extLst>
          </p:cNvPr>
          <p:cNvPicPr>
            <a:picLocks noChangeAspect="1"/>
          </p:cNvPicPr>
          <p:nvPr/>
        </p:nvPicPr>
        <p:blipFill>
          <a:blip r:embed="rId3"/>
          <a:stretch>
            <a:fillRect/>
          </a:stretch>
        </p:blipFill>
        <p:spPr>
          <a:xfrm>
            <a:off x="1348372" y="1758899"/>
            <a:ext cx="9493738" cy="1174810"/>
          </a:xfrm>
          <a:prstGeom prst="rect">
            <a:avLst/>
          </a:prstGeom>
        </p:spPr>
      </p:pic>
      <p:sp>
        <p:nvSpPr>
          <p:cNvPr id="7" name="TextBox 6">
            <a:extLst>
              <a:ext uri="{FF2B5EF4-FFF2-40B4-BE49-F238E27FC236}">
                <a16:creationId xmlns:a16="http://schemas.microsoft.com/office/drawing/2014/main" id="{0DF2F40A-ACCA-4739-8A64-2976E600AF6F}"/>
              </a:ext>
            </a:extLst>
          </p:cNvPr>
          <p:cNvSpPr txBox="1"/>
          <p:nvPr/>
        </p:nvSpPr>
        <p:spPr>
          <a:xfrm>
            <a:off x="1738374" y="3453632"/>
            <a:ext cx="8713734" cy="132343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County election administrators need to know you are having an election.  They can help with a variety of tasks, especially voter registration, signature verification, and more!</a:t>
            </a:r>
          </a:p>
          <a:p>
            <a:pPr marL="342900" indent="-342900">
              <a:buFont typeface="Wingdings" panose="05000000000000000000" pitchFamily="2" charset="2"/>
              <a:buChar char="Ø"/>
            </a:pPr>
            <a:r>
              <a:rPr lang="en-US" sz="2000" dirty="0"/>
              <a:t>Send to each county in which the district has electors (territory)</a:t>
            </a:r>
          </a:p>
        </p:txBody>
      </p:sp>
    </p:spTree>
    <p:extLst>
      <p:ext uri="{BB962C8B-B14F-4D97-AF65-F5344CB8AC3E}">
        <p14:creationId xmlns:p14="http://schemas.microsoft.com/office/powerpoint/2010/main" val="27038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Mail Ballot Plan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503AE0-AC98-402A-A8D2-E3E0B10E5273}"/>
              </a:ext>
            </a:extLst>
          </p:cNvPr>
          <p:cNvPicPr>
            <a:picLocks noChangeAspect="1"/>
          </p:cNvPicPr>
          <p:nvPr/>
        </p:nvPicPr>
        <p:blipFill>
          <a:blip r:embed="rId3"/>
          <a:stretch>
            <a:fillRect/>
          </a:stretch>
        </p:blipFill>
        <p:spPr>
          <a:xfrm>
            <a:off x="1348372" y="2278559"/>
            <a:ext cx="9493738" cy="1612983"/>
          </a:xfrm>
          <a:prstGeom prst="rect">
            <a:avLst/>
          </a:prstGeom>
        </p:spPr>
      </p:pic>
    </p:spTree>
    <p:extLst>
      <p:ext uri="{BB962C8B-B14F-4D97-AF65-F5344CB8AC3E}">
        <p14:creationId xmlns:p14="http://schemas.microsoft.com/office/powerpoint/2010/main" val="10539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Electors and Registration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BE76CD7-EB1D-4589-8EFC-DEA1EA403539}"/>
              </a:ext>
            </a:extLst>
          </p:cNvPr>
          <p:cNvPicPr>
            <a:picLocks noChangeAspect="1"/>
          </p:cNvPicPr>
          <p:nvPr/>
        </p:nvPicPr>
        <p:blipFill>
          <a:blip r:embed="rId3"/>
          <a:stretch>
            <a:fillRect/>
          </a:stretch>
        </p:blipFill>
        <p:spPr>
          <a:xfrm>
            <a:off x="592786" y="2804733"/>
            <a:ext cx="11006427" cy="1096962"/>
          </a:xfrm>
          <a:prstGeom prst="rect">
            <a:avLst/>
          </a:prstGeom>
        </p:spPr>
      </p:pic>
    </p:spTree>
    <p:extLst>
      <p:ext uri="{BB962C8B-B14F-4D97-AF65-F5344CB8AC3E}">
        <p14:creationId xmlns:p14="http://schemas.microsoft.com/office/powerpoint/2010/main" val="246704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Regular Registration</a:t>
            </a:r>
          </a:p>
        </p:txBody>
      </p:sp>
      <p:sp>
        <p:nvSpPr>
          <p:cNvPr id="14" name="Content Placeholder 13"/>
          <p:cNvSpPr>
            <a:spLocks noGrp="1"/>
          </p:cNvSpPr>
          <p:nvPr>
            <p:ph idx="1"/>
          </p:nvPr>
        </p:nvSpPr>
        <p:spPr/>
        <p:txBody>
          <a:bodyPr/>
          <a:lstStyle/>
          <a:p>
            <a:pPr marL="0" indent="0">
              <a:buNone/>
            </a:pPr>
            <a:r>
              <a:rPr lang="en-US" sz="2400" dirty="0"/>
              <a:t>Notice of Close of Regular Registration</a:t>
            </a:r>
          </a:p>
          <a:p>
            <a:pPr>
              <a:buFont typeface="Wingdings" panose="05000000000000000000" pitchFamily="2" charset="2"/>
              <a:buChar char="Ø"/>
            </a:pPr>
            <a:r>
              <a:rPr lang="en-US" sz="2400" dirty="0"/>
              <a:t> Title 13, Chapter 2 – Election administrator is specifically the county election administrator</a:t>
            </a:r>
          </a:p>
          <a:p>
            <a:pPr>
              <a:buFont typeface="Wingdings" panose="05000000000000000000" pitchFamily="2" charset="2"/>
              <a:buChar char="Ø"/>
            </a:pPr>
            <a:r>
              <a:rPr lang="en-US" sz="2400" dirty="0"/>
              <a:t> County election administrator publishes notice of close of regular registration</a:t>
            </a:r>
          </a:p>
          <a:p>
            <a:pPr>
              <a:buFont typeface="Wingdings" panose="05000000000000000000" pitchFamily="2" charset="2"/>
              <a:buChar char="Ø"/>
            </a:pPr>
            <a:r>
              <a:rPr lang="en-US" sz="2400" dirty="0"/>
              <a:t> Check in with the county election administrator in each county prior to the deadline for publication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Regular Registration</a:t>
            </a:r>
          </a:p>
        </p:txBody>
      </p:sp>
      <p:sp>
        <p:nvSpPr>
          <p:cNvPr id="14" name="Content Placeholder 13"/>
          <p:cNvSpPr>
            <a:spLocks noGrp="1"/>
          </p:cNvSpPr>
          <p:nvPr>
            <p:ph idx="1"/>
          </p:nvPr>
        </p:nvSpPr>
        <p:spPr/>
        <p:txBody>
          <a:bodyPr/>
          <a:lstStyle/>
          <a:p>
            <a:pPr marL="0" indent="0">
              <a:buNone/>
            </a:pPr>
            <a:r>
              <a:rPr lang="en-US" sz="2400" dirty="0"/>
              <a:t>Notice of Close of Regular Registration</a:t>
            </a:r>
          </a:p>
          <a:p>
            <a:pPr>
              <a:buFont typeface="Wingdings" panose="05000000000000000000" pitchFamily="2" charset="2"/>
              <a:buChar char="Ø"/>
            </a:pPr>
            <a:r>
              <a:rPr lang="en-US" sz="2400" dirty="0"/>
              <a:t> Regular registration closes 30 days before the election</a:t>
            </a:r>
          </a:p>
          <a:p>
            <a:pPr>
              <a:buFont typeface="Wingdings" panose="05000000000000000000" pitchFamily="2" charset="2"/>
              <a:buChar char="Ø"/>
            </a:pPr>
            <a:r>
              <a:rPr lang="en-US" sz="2400" dirty="0"/>
              <a:t> Notice must be published in a newspaper of general circulation in the county at least 3 times in the 4 weeks preceding the close of regular registration</a:t>
            </a:r>
          </a:p>
          <a:p>
            <a:pPr>
              <a:buFont typeface="Wingdings" panose="05000000000000000000" pitchFamily="2" charset="2"/>
              <a:buChar char="Ø"/>
            </a:pPr>
            <a:r>
              <a:rPr lang="en-US" sz="2400" dirty="0"/>
              <a:t> Notice must be published in each county where the school district is located</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Electors and Counties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dirty="0"/>
              <a:t> </a:t>
            </a:r>
            <a:r>
              <a:rPr lang="en-US" sz="2800" dirty="0"/>
              <a:t>399 separate legal entities (includes legal entities that are in non-operating status)</a:t>
            </a:r>
          </a:p>
          <a:p>
            <a:pPr>
              <a:buFont typeface="Wingdings" panose="05000000000000000000" pitchFamily="2" charset="2"/>
              <a:buChar char="Ø"/>
            </a:pPr>
            <a:r>
              <a:rPr lang="en-US" sz="2800" dirty="0"/>
              <a:t> 352 are in a single county</a:t>
            </a:r>
          </a:p>
          <a:p>
            <a:pPr>
              <a:buFont typeface="Wingdings" panose="05000000000000000000" pitchFamily="2" charset="2"/>
              <a:buChar char="Ø"/>
            </a:pPr>
            <a:r>
              <a:rPr lang="en-US" sz="2800" dirty="0"/>
              <a:t> 37 are located in two (2) counties</a:t>
            </a:r>
          </a:p>
          <a:p>
            <a:pPr>
              <a:buFont typeface="Wingdings" panose="05000000000000000000" pitchFamily="2" charset="2"/>
              <a:buChar char="Ø"/>
            </a:pPr>
            <a:r>
              <a:rPr lang="en-US" sz="2800" dirty="0"/>
              <a:t> 9 are located in three (3) counties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9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Electors and Registration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5B5B889-DABC-4416-85D1-8401DF7D1378}"/>
              </a:ext>
            </a:extLst>
          </p:cNvPr>
          <p:cNvPicPr>
            <a:picLocks noChangeAspect="1"/>
          </p:cNvPicPr>
          <p:nvPr/>
        </p:nvPicPr>
        <p:blipFill>
          <a:blip r:embed="rId3"/>
          <a:stretch>
            <a:fillRect/>
          </a:stretch>
        </p:blipFill>
        <p:spPr>
          <a:xfrm>
            <a:off x="1342021" y="2012057"/>
            <a:ext cx="9506439" cy="736638"/>
          </a:xfrm>
          <a:prstGeom prst="rect">
            <a:avLst/>
          </a:prstGeom>
        </p:spPr>
      </p:pic>
      <p:pic>
        <p:nvPicPr>
          <p:cNvPr id="6" name="Picture 5">
            <a:extLst>
              <a:ext uri="{FF2B5EF4-FFF2-40B4-BE49-F238E27FC236}">
                <a16:creationId xmlns:a16="http://schemas.microsoft.com/office/drawing/2014/main" id="{EA3E7896-CB4C-4565-AE1E-D9366F69BA3D}"/>
              </a:ext>
            </a:extLst>
          </p:cNvPr>
          <p:cNvPicPr>
            <a:picLocks noChangeAspect="1"/>
          </p:cNvPicPr>
          <p:nvPr/>
        </p:nvPicPr>
        <p:blipFill>
          <a:blip r:embed="rId4"/>
          <a:stretch>
            <a:fillRect/>
          </a:stretch>
        </p:blipFill>
        <p:spPr>
          <a:xfrm>
            <a:off x="1367423" y="3718361"/>
            <a:ext cx="9481037" cy="1149409"/>
          </a:xfrm>
          <a:prstGeom prst="rect">
            <a:avLst/>
          </a:prstGeom>
        </p:spPr>
      </p:pic>
    </p:spTree>
    <p:extLst>
      <p:ext uri="{BB962C8B-B14F-4D97-AF65-F5344CB8AC3E}">
        <p14:creationId xmlns:p14="http://schemas.microsoft.com/office/powerpoint/2010/main" val="142260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Late Registration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Begins the day after the close of regular registration</a:t>
            </a:r>
          </a:p>
          <a:p>
            <a:pPr>
              <a:buFont typeface="Wingdings" panose="05000000000000000000" pitchFamily="2" charset="2"/>
              <a:buChar char="Ø"/>
            </a:pPr>
            <a:r>
              <a:rPr lang="en-US" sz="2400" dirty="0"/>
              <a:t> Electors must late register at the county election office</a:t>
            </a:r>
          </a:p>
          <a:p>
            <a:pPr>
              <a:buFont typeface="Wingdings" panose="05000000000000000000" pitchFamily="2" charset="2"/>
              <a:buChar char="Ø"/>
            </a:pPr>
            <a:r>
              <a:rPr lang="en-US" sz="2400" dirty="0"/>
              <a:t> Late registration closes at noon on the day before election day (</a:t>
            </a:r>
            <a:r>
              <a:rPr lang="en-US" sz="2400" i="1" dirty="0"/>
              <a:t>new as of the 2021 election</a:t>
            </a:r>
            <a:r>
              <a:rPr lang="en-US" sz="2400" dirty="0"/>
              <a:t>)</a:t>
            </a:r>
          </a:p>
          <a:p>
            <a:pPr>
              <a:buFont typeface="Wingdings" panose="05000000000000000000" pitchFamily="2" charset="2"/>
              <a:buChar char="Ø"/>
            </a:pPr>
            <a:r>
              <a:rPr lang="en-US" sz="2400" dirty="0"/>
              <a:t> Late registrants obtain a certificate from the county election office</a:t>
            </a:r>
          </a:p>
          <a:p>
            <a:pPr lvl="1">
              <a:buFont typeface="Wingdings" panose="05000000000000000000" pitchFamily="2" charset="2"/>
              <a:buChar char="ü"/>
            </a:pPr>
            <a:r>
              <a:rPr lang="en-US" sz="2000" dirty="0"/>
              <a:t> Vote at the county election office (if the county election administrator is running the election); or</a:t>
            </a:r>
          </a:p>
          <a:p>
            <a:pPr lvl="1">
              <a:buFont typeface="Wingdings" panose="05000000000000000000" pitchFamily="2" charset="2"/>
              <a:buChar char="ü"/>
            </a:pPr>
            <a:r>
              <a:rPr lang="en-US" sz="2000" dirty="0"/>
              <a:t> Present the late registration certificate to the district clerk (if the school district is running the election)</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11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School Election Laws</a:t>
            </a:r>
          </a:p>
        </p:txBody>
      </p:sp>
      <p:sp>
        <p:nvSpPr>
          <p:cNvPr id="14" name="Content Placeholder 13"/>
          <p:cNvSpPr>
            <a:spLocks noGrp="1"/>
          </p:cNvSpPr>
          <p:nvPr>
            <p:ph idx="1"/>
          </p:nvPr>
        </p:nvSpPr>
        <p:spPr>
          <a:xfrm>
            <a:off x="1104900" y="1600200"/>
            <a:ext cx="9982200" cy="3619500"/>
          </a:xfrm>
        </p:spPr>
        <p:txBody>
          <a:bodyPr>
            <a:normAutofit/>
          </a:bodyPr>
          <a:lstStyle/>
          <a:p>
            <a:pPr marL="0" indent="0">
              <a:buNone/>
            </a:pPr>
            <a:r>
              <a:rPr lang="en-US" sz="2400" b="1" i="0" dirty="0">
                <a:solidFill>
                  <a:srgbClr val="333333"/>
                </a:solidFill>
                <a:effectLst/>
              </a:rPr>
              <a:t>20-20-102. Precedence of school election provisions.</a:t>
            </a:r>
            <a:r>
              <a:rPr lang="en-US" sz="2400" b="0" i="0" dirty="0">
                <a:solidFill>
                  <a:srgbClr val="333333"/>
                </a:solidFill>
                <a:effectLst/>
              </a:rPr>
              <a:t> </a:t>
            </a:r>
          </a:p>
          <a:p>
            <a:pPr marL="0" indent="0">
              <a:buNone/>
            </a:pPr>
            <a:r>
              <a:rPr lang="en-US" sz="2400" b="0" i="0" dirty="0">
                <a:solidFill>
                  <a:srgbClr val="333333"/>
                </a:solidFill>
                <a:effectLst/>
              </a:rPr>
              <a:t>Except as otherwise provided in this title, school elections shall be conducted and canvassed and the results shall be returned in the same manner as provided for general elections in Title 13. Should there be a conflict between the requirements of Title 13 and the provisions of this title regulating school elections, the provisions of this title shall govern. The superintendent of public instruction may make any necessary rules to clarify Title 13 provisions for use in school elections.</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41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Late Registration</a:t>
            </a:r>
          </a:p>
        </p:txBody>
      </p:sp>
      <p:sp>
        <p:nvSpPr>
          <p:cNvPr id="14" name="Content Placeholder 13"/>
          <p:cNvSpPr>
            <a:spLocks noGrp="1"/>
          </p:cNvSpPr>
          <p:nvPr>
            <p:ph idx="1"/>
          </p:nvPr>
        </p:nvSpPr>
        <p:spPr/>
        <p:txBody>
          <a:bodyPr>
            <a:normAutofit/>
          </a:bodyPr>
          <a:lstStyle/>
          <a:p>
            <a:pPr>
              <a:buFont typeface="Wingdings" panose="05000000000000000000" pitchFamily="2" charset="2"/>
              <a:buChar char="Ø"/>
            </a:pPr>
            <a:r>
              <a:rPr lang="en-US" sz="2400" dirty="0"/>
              <a:t> District clerk must verify that the elector has not already received another ballot prior to issuing a regular ballot</a:t>
            </a:r>
          </a:p>
          <a:p>
            <a:pPr lvl="1">
              <a:buFont typeface="Wingdings" panose="05000000000000000000" pitchFamily="2" charset="2"/>
              <a:buChar char="ü"/>
            </a:pPr>
            <a:r>
              <a:rPr lang="en-US" sz="2000" dirty="0"/>
              <a:t> Certificate will state “new registrant”; or</a:t>
            </a:r>
          </a:p>
          <a:p>
            <a:pPr lvl="1">
              <a:buFont typeface="Wingdings" panose="05000000000000000000" pitchFamily="2" charset="2"/>
              <a:buChar char="ü"/>
            </a:pPr>
            <a:r>
              <a:rPr lang="en-US" sz="2000" dirty="0"/>
              <a:t> “Transfer registrant” (and prior registration information)</a:t>
            </a:r>
          </a:p>
          <a:p>
            <a:pPr>
              <a:buFont typeface="Wingdings" panose="05000000000000000000" pitchFamily="2" charset="2"/>
              <a:buChar char="Ø"/>
            </a:pPr>
            <a:r>
              <a:rPr lang="en-US" sz="2400" dirty="0"/>
              <a:t> An elector must register before noon on the day before the election, but may present a certificate and receive a ballot at any time before the close of polls on election day</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5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Electors in School District Elections</a:t>
            </a:r>
          </a:p>
        </p:txBody>
      </p:sp>
      <p:sp>
        <p:nvSpPr>
          <p:cNvPr id="14" name="Content Placeholder 13"/>
          <p:cNvSpPr>
            <a:spLocks noGrp="1"/>
          </p:cNvSpPr>
          <p:nvPr>
            <p:ph idx="1"/>
          </p:nvPr>
        </p:nvSpPr>
        <p:spPr/>
        <p:txBody>
          <a:bodyPr>
            <a:normAutofit lnSpcReduction="10000"/>
          </a:bodyPr>
          <a:lstStyle/>
          <a:p>
            <a:pPr marL="0" indent="0">
              <a:buNone/>
            </a:pPr>
            <a:r>
              <a:rPr lang="en-US" sz="2400" dirty="0"/>
              <a:t>Who can vote in a school district election?</a:t>
            </a:r>
          </a:p>
          <a:p>
            <a:pPr>
              <a:buFont typeface="Wingdings" panose="05000000000000000000" pitchFamily="2" charset="2"/>
              <a:buChar char="Ø"/>
            </a:pPr>
            <a:r>
              <a:rPr lang="en-US" sz="2400" dirty="0"/>
              <a:t> I live in town, but own property in the school district – can I vote on school district levies?</a:t>
            </a:r>
          </a:p>
          <a:p>
            <a:pPr marL="0" indent="0" algn="ctr">
              <a:buNone/>
            </a:pPr>
            <a:r>
              <a:rPr lang="en-US" sz="2400" dirty="0"/>
              <a:t>NO</a:t>
            </a:r>
          </a:p>
          <a:p>
            <a:pPr>
              <a:buFont typeface="Wingdings" panose="05000000000000000000" pitchFamily="2" charset="2"/>
              <a:buChar char="Ø"/>
            </a:pPr>
            <a:r>
              <a:rPr lang="en-US" sz="2400" dirty="0"/>
              <a:t> I spend the winters in Florida and return to Montana in June – can I vote in the school election?</a:t>
            </a:r>
          </a:p>
          <a:p>
            <a:pPr marL="0" indent="0" algn="ctr">
              <a:buNone/>
            </a:pPr>
            <a:r>
              <a:rPr lang="en-US" sz="2400" dirty="0"/>
              <a:t>YES</a:t>
            </a:r>
          </a:p>
          <a:p>
            <a:pPr>
              <a:buFont typeface="Wingdings" panose="05000000000000000000" pitchFamily="2" charset="2"/>
              <a:buChar char="Ø"/>
            </a:pPr>
            <a:r>
              <a:rPr lang="en-US" sz="2400" dirty="0"/>
              <a:t> Part of my ranch is in School District A and part in School District B – where do I vote?</a:t>
            </a:r>
          </a:p>
          <a:p>
            <a:pPr marL="0" indent="0" algn="ctr">
              <a:buNone/>
            </a:pPr>
            <a:r>
              <a:rPr lang="en-US" sz="2400" dirty="0"/>
              <a:t>Check registration with county election administrator</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barn(inVertical)">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4" end="4"/>
                                            </p:txEl>
                                          </p:spTgt>
                                        </p:tgtEl>
                                        <p:attrNameLst>
                                          <p:attrName>style.visibility</p:attrName>
                                        </p:attrNameLst>
                                      </p:cBhvr>
                                      <p:to>
                                        <p:strVal val="visible"/>
                                      </p:to>
                                    </p:set>
                                    <p:animEffect transition="in" filter="barn(inVertical)">
                                      <p:cBhvr>
                                        <p:cTn id="12" dur="500"/>
                                        <p:tgtEl>
                                          <p:spTgt spid="1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animEffect transition="in" filter="barn(inVertical)">
                                      <p:cBhvr>
                                        <p:cTn id="1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Absent Uniformed Services and Overseas Voter Act</a:t>
            </a:r>
          </a:p>
        </p:txBody>
      </p:sp>
      <p:sp>
        <p:nvSpPr>
          <p:cNvPr id="14" name="Content Placeholder 13"/>
          <p:cNvSpPr>
            <a:spLocks noGrp="1"/>
          </p:cNvSpPr>
          <p:nvPr>
            <p:ph idx="1"/>
          </p:nvPr>
        </p:nvSpPr>
        <p:spPr/>
        <p:txBody>
          <a:bodyPr>
            <a:normAutofit/>
          </a:bodyPr>
          <a:lstStyle/>
          <a:p>
            <a:pPr marL="0" indent="0">
              <a:buNone/>
            </a:pPr>
            <a:r>
              <a:rPr lang="en-US" sz="2400" dirty="0"/>
              <a:t>13-21-105, MCA</a:t>
            </a:r>
          </a:p>
          <a:p>
            <a:pPr marL="0" indent="0" algn="just">
              <a:buNone/>
            </a:pPr>
            <a:r>
              <a:rPr lang="en-US" sz="2000" b="1" i="0" dirty="0">
                <a:solidFill>
                  <a:srgbClr val="333333"/>
                </a:solidFill>
                <a:effectLst/>
                <a:latin typeface="Helvetica Neue"/>
              </a:rPr>
              <a:t>Elections covered.</a:t>
            </a:r>
            <a:r>
              <a:rPr lang="en-US" sz="2000" b="0" i="0" dirty="0">
                <a:solidFill>
                  <a:srgbClr val="333333"/>
                </a:solidFill>
                <a:effectLst/>
                <a:latin typeface="Helvetica Neue"/>
              </a:rPr>
              <a:t> (1) The voting procedures in this chapter apply to:</a:t>
            </a:r>
          </a:p>
          <a:p>
            <a:pPr marL="0" indent="0" algn="just">
              <a:buNone/>
            </a:pPr>
            <a:r>
              <a:rPr lang="en-US" sz="2000" b="0" i="0" dirty="0">
                <a:solidFill>
                  <a:srgbClr val="333333"/>
                </a:solidFill>
                <a:effectLst/>
                <a:latin typeface="Helvetica Neue"/>
              </a:rPr>
              <a:t>(a) a general, special, presidential preference, or primary election for federal office;</a:t>
            </a:r>
          </a:p>
          <a:p>
            <a:pPr marL="0" indent="0" algn="just">
              <a:buNone/>
            </a:pPr>
            <a:r>
              <a:rPr lang="en-US" sz="2000" b="0" i="0" dirty="0">
                <a:solidFill>
                  <a:srgbClr val="333333"/>
                </a:solidFill>
                <a:effectLst/>
                <a:latin typeface="Helvetica Neue"/>
              </a:rPr>
              <a:t>(b) a general, special, recall, or primary election for statewide or state legislative office or state ballot measure.</a:t>
            </a:r>
          </a:p>
          <a:p>
            <a:pPr marL="0" indent="0" algn="just">
              <a:buNone/>
            </a:pPr>
            <a:r>
              <a:rPr lang="en-US" sz="2000" b="0" i="0" dirty="0">
                <a:solidFill>
                  <a:srgbClr val="333333"/>
                </a:solidFill>
                <a:effectLst/>
                <a:latin typeface="Helvetica Neue"/>
              </a:rPr>
              <a:t>(2) Nothing in this section prohibits the application of the voting procedures in this chapter to any other elections.</a:t>
            </a:r>
          </a:p>
          <a:p>
            <a:pPr>
              <a:buFont typeface="Wingdings" panose="05000000000000000000" pitchFamily="2" charset="2"/>
              <a:buChar char="Ø"/>
            </a:pPr>
            <a:r>
              <a:rPr lang="en-US" sz="2400" b="1" dirty="0"/>
              <a:t> </a:t>
            </a:r>
            <a:r>
              <a:rPr lang="en-US" sz="2400" dirty="0"/>
              <a:t>Does not automatically apply to school elections;</a:t>
            </a:r>
          </a:p>
          <a:p>
            <a:pPr>
              <a:buFont typeface="Wingdings" panose="05000000000000000000" pitchFamily="2" charset="2"/>
              <a:buChar char="Ø"/>
            </a:pPr>
            <a:r>
              <a:rPr lang="en-US" sz="2400" dirty="0"/>
              <a:t> Have the option to follow</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8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Montana Absent Uniformed Services and Overseas Voter Act</a:t>
            </a:r>
          </a:p>
        </p:txBody>
      </p:sp>
      <p:sp>
        <p:nvSpPr>
          <p:cNvPr id="14" name="Content Placeholder 13"/>
          <p:cNvSpPr>
            <a:spLocks noGrp="1"/>
          </p:cNvSpPr>
          <p:nvPr>
            <p:ph idx="1"/>
          </p:nvPr>
        </p:nvSpPr>
        <p:spPr/>
        <p:txBody>
          <a:bodyPr>
            <a:normAutofit/>
          </a:bodyPr>
          <a:lstStyle/>
          <a:p>
            <a:pPr marL="0" indent="0">
              <a:buNone/>
            </a:pPr>
            <a:r>
              <a:rPr lang="en-US" sz="2800" dirty="0"/>
              <a:t>Questions:</a:t>
            </a:r>
          </a:p>
          <a:p>
            <a:pPr>
              <a:buFont typeface="Wingdings" panose="05000000000000000000" pitchFamily="2" charset="2"/>
              <a:buChar char="Ø"/>
            </a:pPr>
            <a:r>
              <a:rPr lang="en-US" sz="2800" dirty="0"/>
              <a:t> If you choose to send ballots to these electors, are your required to follow the procedural timelines in the Act?</a:t>
            </a:r>
          </a:p>
          <a:p>
            <a:pPr lvl="1">
              <a:buFont typeface="Wingdings" panose="05000000000000000000" pitchFamily="2" charset="2"/>
              <a:buChar char="ü"/>
            </a:pPr>
            <a:r>
              <a:rPr lang="en-US" sz="2400" dirty="0"/>
              <a:t> Sending ballots not later than 45 days before the election</a:t>
            </a:r>
          </a:p>
          <a:p>
            <a:pPr lvl="1">
              <a:buFont typeface="Wingdings" panose="05000000000000000000" pitchFamily="2" charset="2"/>
              <a:buChar char="ü"/>
            </a:pPr>
            <a:r>
              <a:rPr lang="en-US" sz="2400" dirty="0"/>
              <a:t> Sending electronic ballots</a:t>
            </a:r>
          </a:p>
          <a:p>
            <a:pPr lvl="1">
              <a:buFont typeface="Wingdings" panose="05000000000000000000" pitchFamily="2" charset="2"/>
              <a:buChar char="ü"/>
            </a:pPr>
            <a:r>
              <a:rPr lang="en-US" sz="2400" dirty="0"/>
              <a:t> Other requirements of Title 13, Chapter 21, Part 2</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5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BBD804-F7AB-4B2D-9C54-92532662FCCB}"/>
              </a:ext>
            </a:extLst>
          </p:cNvPr>
          <p:cNvPicPr>
            <a:picLocks noChangeAspect="1"/>
          </p:cNvPicPr>
          <p:nvPr/>
        </p:nvPicPr>
        <p:blipFill>
          <a:blip r:embed="rId3"/>
          <a:stretch>
            <a:fillRect/>
          </a:stretch>
        </p:blipFill>
        <p:spPr>
          <a:xfrm>
            <a:off x="1349131" y="1800141"/>
            <a:ext cx="9493738" cy="3257717"/>
          </a:xfrm>
          <a:prstGeom prst="rect">
            <a:avLst/>
          </a:prstGeom>
        </p:spPr>
      </p:pic>
    </p:spTree>
    <p:extLst>
      <p:ext uri="{BB962C8B-B14F-4D97-AF65-F5344CB8AC3E}">
        <p14:creationId xmlns:p14="http://schemas.microsoft.com/office/powerpoint/2010/main" val="335544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a:t>
            </a:r>
          </a:p>
        </p:txBody>
      </p:sp>
      <p:sp>
        <p:nvSpPr>
          <p:cNvPr id="14" name="Content Placeholder 13"/>
          <p:cNvSpPr>
            <a:spLocks noGrp="1"/>
          </p:cNvSpPr>
          <p:nvPr>
            <p:ph idx="1"/>
          </p:nvPr>
        </p:nvSpPr>
        <p:spPr/>
        <p:txBody>
          <a:bodyPr/>
          <a:lstStyle/>
          <a:p>
            <a:pPr marL="0" indent="0">
              <a:buNone/>
            </a:pPr>
            <a:r>
              <a:rPr lang="en-US" sz="2400" dirty="0"/>
              <a:t>Publication Requirements</a:t>
            </a:r>
          </a:p>
          <a:p>
            <a:pPr>
              <a:buFont typeface="Wingdings" panose="05000000000000000000" pitchFamily="2" charset="2"/>
              <a:buChar char="Ø"/>
            </a:pPr>
            <a:r>
              <a:rPr lang="en-US" sz="2400" dirty="0"/>
              <a:t> Newspaper of general circulation, if there is one; </a:t>
            </a:r>
          </a:p>
          <a:p>
            <a:pPr>
              <a:buFont typeface="Wingdings" panose="05000000000000000000" pitchFamily="2" charset="2"/>
              <a:buChar char="Ø"/>
            </a:pPr>
            <a:r>
              <a:rPr lang="en-US" sz="2400" dirty="0"/>
              <a:t> At least 3 public places</a:t>
            </a:r>
          </a:p>
          <a:p>
            <a:pPr>
              <a:buFont typeface="Wingdings" panose="05000000000000000000" pitchFamily="2" charset="2"/>
              <a:buChar char="Ø"/>
            </a:pPr>
            <a:r>
              <a:rPr lang="en-US" sz="2400" dirty="0"/>
              <a:t> On the district website, if the district has one (for the 10 days before the election)</a:t>
            </a:r>
          </a:p>
          <a:p>
            <a:pPr>
              <a:buFont typeface="Wingdings" panose="05000000000000000000" pitchFamily="2" charset="2"/>
              <a:buChar char="Ø"/>
            </a:pPr>
            <a:r>
              <a:rPr lang="en-US" sz="2400" dirty="0"/>
              <a:t> May supplement with radio, television, social media</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8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a:t>
            </a:r>
          </a:p>
        </p:txBody>
      </p:sp>
      <p:sp>
        <p:nvSpPr>
          <p:cNvPr id="14" name="Content Placeholder 13"/>
          <p:cNvSpPr>
            <a:spLocks noGrp="1"/>
          </p:cNvSpPr>
          <p:nvPr>
            <p:ph idx="1"/>
          </p:nvPr>
        </p:nvSpPr>
        <p:spPr/>
        <p:txBody>
          <a:bodyPr>
            <a:normAutofit/>
          </a:bodyPr>
          <a:lstStyle/>
          <a:p>
            <a:pPr marL="0" indent="0">
              <a:buNone/>
            </a:pPr>
            <a:r>
              <a:rPr lang="en-US" sz="2400" dirty="0"/>
              <a:t>Notice Requirements</a:t>
            </a:r>
          </a:p>
          <a:p>
            <a:pPr>
              <a:buFont typeface="Wingdings" panose="05000000000000000000" pitchFamily="2" charset="2"/>
              <a:buChar char="Ø"/>
            </a:pPr>
            <a:r>
              <a:rPr lang="en-US" sz="2400" dirty="0"/>
              <a:t> Date of election; </a:t>
            </a:r>
          </a:p>
          <a:p>
            <a:pPr>
              <a:buFont typeface="Wingdings" panose="05000000000000000000" pitchFamily="2" charset="2"/>
              <a:buChar char="Ø"/>
            </a:pPr>
            <a:r>
              <a:rPr lang="en-US" sz="2400" dirty="0"/>
              <a:t> Election type (mail/poll);</a:t>
            </a:r>
          </a:p>
          <a:p>
            <a:pPr>
              <a:buFont typeface="Wingdings" panose="05000000000000000000" pitchFamily="2" charset="2"/>
              <a:buChar char="Ø"/>
            </a:pPr>
            <a:r>
              <a:rPr lang="en-US" sz="2400" dirty="0"/>
              <a:t> Polling location(s) and hours;</a:t>
            </a:r>
          </a:p>
          <a:p>
            <a:pPr>
              <a:buFont typeface="Wingdings" panose="05000000000000000000" pitchFamily="2" charset="2"/>
              <a:buChar char="Ø"/>
            </a:pPr>
            <a:r>
              <a:rPr lang="en-US" sz="2400" dirty="0"/>
              <a:t> Each proposition to be considered;</a:t>
            </a:r>
          </a:p>
          <a:p>
            <a:pPr lvl="1">
              <a:buFont typeface="Wingdings" panose="05000000000000000000" pitchFamily="2" charset="2"/>
              <a:buChar char="ü"/>
            </a:pPr>
            <a:r>
              <a:rPr lang="en-US" sz="2000" dirty="0"/>
              <a:t> If more than one proposition will be considered in the same district, each proposition must be set apart and identified or placed in separate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79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a:t>
            </a:r>
          </a:p>
        </p:txBody>
      </p:sp>
      <p:sp>
        <p:nvSpPr>
          <p:cNvPr id="14" name="Content Placeholder 13"/>
          <p:cNvSpPr>
            <a:spLocks noGrp="1"/>
          </p:cNvSpPr>
          <p:nvPr>
            <p:ph idx="1"/>
          </p:nvPr>
        </p:nvSpPr>
        <p:spPr/>
        <p:txBody>
          <a:bodyPr>
            <a:normAutofit/>
          </a:bodyPr>
          <a:lstStyle/>
          <a:p>
            <a:pPr marL="0" indent="0">
              <a:buNone/>
            </a:pPr>
            <a:r>
              <a:rPr lang="en-US" sz="2400" dirty="0"/>
              <a:t>Notice Requirements</a:t>
            </a:r>
          </a:p>
          <a:p>
            <a:pPr>
              <a:buFont typeface="Wingdings" panose="05000000000000000000" pitchFamily="2" charset="2"/>
              <a:buChar char="Ø"/>
            </a:pPr>
            <a:r>
              <a:rPr lang="en-US" sz="2400" dirty="0"/>
              <a:t> The number of trustee positions and the length of terms; </a:t>
            </a:r>
          </a:p>
          <a:p>
            <a:pPr>
              <a:buFont typeface="Wingdings" panose="05000000000000000000" pitchFamily="2" charset="2"/>
              <a:buChar char="Ø"/>
            </a:pPr>
            <a:r>
              <a:rPr lang="en-US" sz="2400" dirty="0"/>
              <a:t> Where and how absentee ballots may be obtained; and </a:t>
            </a:r>
          </a:p>
          <a:p>
            <a:pPr>
              <a:buFont typeface="Wingdings" panose="05000000000000000000" pitchFamily="2" charset="2"/>
              <a:buChar char="Ø"/>
            </a:pPr>
            <a:r>
              <a:rPr lang="en-US" sz="2400" dirty="0"/>
              <a:t> Where and how late registrants may obtain a ballot.</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0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048768-DE77-4EB3-9CF1-C500E07EC568}"/>
              </a:ext>
            </a:extLst>
          </p:cNvPr>
          <p:cNvPicPr>
            <a:picLocks noChangeAspect="1"/>
          </p:cNvPicPr>
          <p:nvPr/>
        </p:nvPicPr>
        <p:blipFill>
          <a:blip r:embed="rId3"/>
          <a:stretch>
            <a:fillRect/>
          </a:stretch>
        </p:blipFill>
        <p:spPr>
          <a:xfrm>
            <a:off x="660467" y="2271109"/>
            <a:ext cx="10869548" cy="1612994"/>
          </a:xfrm>
          <a:prstGeom prst="rect">
            <a:avLst/>
          </a:prstGeom>
        </p:spPr>
      </p:pic>
    </p:spTree>
    <p:extLst>
      <p:ext uri="{BB962C8B-B14F-4D97-AF65-F5344CB8AC3E}">
        <p14:creationId xmlns:p14="http://schemas.microsoft.com/office/powerpoint/2010/main" val="204952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sz="2400" b="1" dirty="0"/>
              <a:t> </a:t>
            </a:r>
            <a:r>
              <a:rPr lang="en-US" sz="2400" dirty="0"/>
              <a:t>Must be published in a newspaper of general circulation in the county</a:t>
            </a:r>
          </a:p>
          <a:p>
            <a:pPr>
              <a:buFont typeface="Wingdings" panose="05000000000000000000" pitchFamily="2" charset="2"/>
              <a:buChar char="Ø"/>
            </a:pPr>
            <a:r>
              <a:rPr lang="en-US" sz="2400" b="1" dirty="0"/>
              <a:t> </a:t>
            </a:r>
            <a:r>
              <a:rPr lang="en-US" sz="2400" dirty="0"/>
              <a:t>Must include where, how, and when absentee or mail ballots will be counted on election day</a:t>
            </a:r>
          </a:p>
          <a:p>
            <a:pPr>
              <a:buFont typeface="Wingdings" panose="05000000000000000000" pitchFamily="2" charset="2"/>
              <a:buChar char="Ø"/>
            </a:pPr>
            <a:r>
              <a:rPr lang="en-US" sz="2400" dirty="0"/>
              <a:t> May be combined with the general election notice ONLY if both notices are published exactly on the 10</a:t>
            </a:r>
            <a:r>
              <a:rPr lang="en-US" sz="2400" baseline="30000" dirty="0"/>
              <a:t>th</a:t>
            </a:r>
            <a:r>
              <a:rPr lang="en-US" sz="2400" dirty="0"/>
              <a:t> day prior to the election</a:t>
            </a:r>
          </a:p>
          <a:p>
            <a:pPr>
              <a:buFont typeface="Wingdings" panose="05000000000000000000" pitchFamily="2" charset="2"/>
              <a:buChar char="Ø"/>
            </a:pPr>
            <a:r>
              <a:rPr lang="en-US" sz="2400" dirty="0"/>
              <a:t> May be combined with the new polling place accessibility notice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8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Regular School Election Day</a:t>
            </a:r>
          </a:p>
        </p:txBody>
      </p:sp>
      <p:sp>
        <p:nvSpPr>
          <p:cNvPr id="14" name="Content Placeholder 13"/>
          <p:cNvSpPr>
            <a:spLocks noGrp="1"/>
          </p:cNvSpPr>
          <p:nvPr>
            <p:ph idx="1"/>
          </p:nvPr>
        </p:nvSpPr>
        <p:spPr>
          <a:xfrm>
            <a:off x="1104900" y="1600200"/>
            <a:ext cx="9982200" cy="3619500"/>
          </a:xfrm>
        </p:spPr>
        <p:txBody>
          <a:bodyPr>
            <a:normAutofit/>
          </a:bodyPr>
          <a:lstStyle/>
          <a:p>
            <a:pPr marL="0" indent="0">
              <a:buNone/>
            </a:pPr>
            <a:r>
              <a:rPr lang="en-US" sz="2400" b="1" i="0" dirty="0">
                <a:solidFill>
                  <a:srgbClr val="333333"/>
                </a:solidFill>
                <a:effectLst/>
              </a:rPr>
              <a:t>Election held on the 1</a:t>
            </a:r>
            <a:r>
              <a:rPr lang="en-US" sz="2400" b="1" i="0" baseline="30000" dirty="0">
                <a:solidFill>
                  <a:srgbClr val="333333"/>
                </a:solidFill>
                <a:effectLst/>
              </a:rPr>
              <a:t>st</a:t>
            </a:r>
            <a:r>
              <a:rPr lang="en-US" sz="2400" b="1" i="0" dirty="0">
                <a:solidFill>
                  <a:srgbClr val="333333"/>
                </a:solidFill>
                <a:effectLst/>
              </a:rPr>
              <a:t> Tuesday after the first Monday in May:</a:t>
            </a:r>
          </a:p>
          <a:p>
            <a:pPr marL="0" indent="0">
              <a:buNone/>
            </a:pPr>
            <a:endParaRPr lang="en-US" sz="2400" b="1" dirty="0">
              <a:solidFill>
                <a:srgbClr val="333333"/>
              </a:solidFill>
            </a:endParaRPr>
          </a:p>
          <a:p>
            <a:pPr>
              <a:buFont typeface="Wingdings" panose="05000000000000000000" pitchFamily="2" charset="2"/>
              <a:buChar char="Ø"/>
            </a:pPr>
            <a:r>
              <a:rPr lang="en-US" sz="2400" dirty="0">
                <a:solidFill>
                  <a:srgbClr val="333333"/>
                </a:solidFill>
              </a:rPr>
              <a:t> Election for Trustees</a:t>
            </a:r>
          </a:p>
          <a:p>
            <a:pPr>
              <a:buFont typeface="Wingdings" panose="05000000000000000000" pitchFamily="2" charset="2"/>
              <a:buChar char="Ø"/>
            </a:pPr>
            <a:r>
              <a:rPr lang="en-US" sz="2400" dirty="0">
                <a:solidFill>
                  <a:srgbClr val="333333"/>
                </a:solidFill>
              </a:rPr>
              <a:t> General Fund Levy (except in legislative years)</a:t>
            </a:r>
          </a:p>
          <a:p>
            <a:pPr>
              <a:buFont typeface="Wingdings" panose="05000000000000000000" pitchFamily="2" charset="2"/>
              <a:buChar char="Ø"/>
            </a:pPr>
            <a:endParaRPr lang="en-US" sz="2400" dirty="0">
              <a:solidFill>
                <a:srgbClr val="333333"/>
              </a:solidFill>
            </a:endParaRPr>
          </a:p>
          <a:p>
            <a:pPr marL="0" indent="0">
              <a:buNone/>
            </a:pPr>
            <a:r>
              <a:rPr lang="en-US" sz="2400" b="1" i="1" dirty="0">
                <a:solidFill>
                  <a:srgbClr val="333333"/>
                </a:solidFill>
              </a:rPr>
              <a:t>This is the only legal day that these elections may be held</a:t>
            </a:r>
            <a:endParaRPr lang="en-US" sz="2800" b="1" i="1"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7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83EB0F-D50D-407D-BF5F-AF626C8D7F7B}"/>
              </a:ext>
            </a:extLst>
          </p:cNvPr>
          <p:cNvPicPr>
            <a:picLocks noChangeAspect="1"/>
          </p:cNvPicPr>
          <p:nvPr/>
        </p:nvPicPr>
        <p:blipFill>
          <a:blip r:embed="rId3"/>
          <a:stretch>
            <a:fillRect/>
          </a:stretch>
        </p:blipFill>
        <p:spPr>
          <a:xfrm>
            <a:off x="721877" y="2558807"/>
            <a:ext cx="10748246" cy="1323746"/>
          </a:xfrm>
          <a:prstGeom prst="rect">
            <a:avLst/>
          </a:prstGeom>
        </p:spPr>
      </p:pic>
    </p:spTree>
    <p:extLst>
      <p:ext uri="{BB962C8B-B14F-4D97-AF65-F5344CB8AC3E}">
        <p14:creationId xmlns:p14="http://schemas.microsoft.com/office/powerpoint/2010/main" val="13601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sp>
        <p:nvSpPr>
          <p:cNvPr id="14" name="Content Placeholder 13"/>
          <p:cNvSpPr>
            <a:spLocks noGrp="1"/>
          </p:cNvSpPr>
          <p:nvPr>
            <p:ph idx="1"/>
          </p:nvPr>
        </p:nvSpPr>
        <p:spPr/>
        <p:txBody>
          <a:bodyPr/>
          <a:lstStyle/>
          <a:p>
            <a:pPr marL="0" indent="0">
              <a:buNone/>
            </a:pPr>
            <a:r>
              <a:rPr lang="en-US" sz="2400" b="1" dirty="0"/>
              <a:t>**NEW</a:t>
            </a:r>
            <a:r>
              <a:rPr lang="en-US" sz="2400" dirty="0"/>
              <a:t>:</a:t>
            </a:r>
            <a:r>
              <a:rPr lang="en-US" sz="2400" b="1" dirty="0"/>
              <a:t> </a:t>
            </a:r>
            <a:r>
              <a:rPr lang="en-US" sz="2400" dirty="0"/>
              <a:t>Polling Location Accessibility Notice</a:t>
            </a:r>
          </a:p>
          <a:p>
            <a:pPr>
              <a:buFont typeface="Wingdings" panose="05000000000000000000" pitchFamily="2" charset="2"/>
              <a:buChar char="Ø"/>
            </a:pPr>
            <a:r>
              <a:rPr lang="en-US" sz="2400" dirty="0"/>
              <a:t> Districts must publish a statement of accessibility for each polling location</a:t>
            </a:r>
          </a:p>
          <a:p>
            <a:pPr lvl="1">
              <a:buFont typeface="Wingdings" panose="05000000000000000000" pitchFamily="2" charset="2"/>
              <a:buChar char="ü"/>
            </a:pPr>
            <a:r>
              <a:rPr lang="en-US" dirty="0"/>
              <a:t>Notice must state whether the site is accessible or inaccessible</a:t>
            </a:r>
          </a:p>
          <a:p>
            <a:pPr lvl="1">
              <a:buFont typeface="Wingdings" panose="05000000000000000000" pitchFamily="2" charset="2"/>
              <a:buChar char="ü"/>
            </a:pPr>
            <a:r>
              <a:rPr lang="en-US" dirty="0"/>
              <a:t>Must be published in a newspaper of general circulation </a:t>
            </a:r>
          </a:p>
          <a:p>
            <a:pPr>
              <a:buFont typeface="Wingdings" panose="05000000000000000000" pitchFamily="2" charset="2"/>
              <a:buChar char="Ø"/>
            </a:pPr>
            <a:r>
              <a:rPr lang="en-US" sz="2400" dirty="0"/>
              <a:t> May be combined with the general election notice ONLY if both notices are published exactly on the 10</a:t>
            </a:r>
            <a:r>
              <a:rPr lang="en-US" sz="2400" baseline="30000" dirty="0"/>
              <a:t>th</a:t>
            </a:r>
            <a:r>
              <a:rPr lang="en-US" sz="2400" dirty="0"/>
              <a:t> day prior to the election</a:t>
            </a:r>
          </a:p>
          <a:p>
            <a:pPr>
              <a:buFont typeface="Wingdings" panose="05000000000000000000" pitchFamily="2" charset="2"/>
              <a:buChar char="Ø"/>
            </a:pPr>
            <a:r>
              <a:rPr lang="en-US" sz="2400" dirty="0"/>
              <a:t> May be combined with the absentee/mail ballot counting notice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1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Notices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58B76A-08F8-4628-8FA2-A56F055AE6EC}"/>
              </a:ext>
            </a:extLst>
          </p:cNvPr>
          <p:cNvPicPr>
            <a:picLocks noChangeAspect="1"/>
          </p:cNvPicPr>
          <p:nvPr/>
        </p:nvPicPr>
        <p:blipFill>
          <a:blip r:embed="rId3"/>
          <a:stretch>
            <a:fillRect/>
          </a:stretch>
        </p:blipFill>
        <p:spPr>
          <a:xfrm>
            <a:off x="786262" y="2772572"/>
            <a:ext cx="10619476" cy="988933"/>
          </a:xfrm>
          <a:prstGeom prst="rect">
            <a:avLst/>
          </a:prstGeom>
        </p:spPr>
      </p:pic>
    </p:spTree>
    <p:extLst>
      <p:ext uri="{BB962C8B-B14F-4D97-AF65-F5344CB8AC3E}">
        <p14:creationId xmlns:p14="http://schemas.microsoft.com/office/powerpoint/2010/main" val="76758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Judges</a:t>
            </a:r>
          </a:p>
        </p:txBody>
      </p:sp>
      <p:sp>
        <p:nvSpPr>
          <p:cNvPr id="14" name="Content Placeholder 13"/>
          <p:cNvSpPr>
            <a:spLocks noGrp="1"/>
          </p:cNvSpPr>
          <p:nvPr>
            <p:ph idx="1"/>
          </p:nvPr>
        </p:nvSpPr>
        <p:spPr>
          <a:xfrm>
            <a:off x="2025357" y="1726035"/>
            <a:ext cx="8139768" cy="4572000"/>
          </a:xfrm>
        </p:spPr>
        <p:txBody>
          <a:bodyPr/>
          <a:lstStyle/>
          <a:p>
            <a:pPr>
              <a:buFont typeface="Wingdings" panose="05000000000000000000" pitchFamily="2" charset="2"/>
              <a:buChar char="Ø"/>
            </a:pPr>
            <a:r>
              <a:rPr lang="en-US" sz="2400" dirty="0"/>
              <a:t> Must be registered voters in the county and district</a:t>
            </a:r>
          </a:p>
          <a:p>
            <a:pPr>
              <a:buFont typeface="Wingdings" panose="05000000000000000000" pitchFamily="2" charset="2"/>
              <a:buChar char="Ø"/>
            </a:pPr>
            <a:r>
              <a:rPr lang="en-US" sz="2400" dirty="0"/>
              <a:t> Must meet training and certification requirements in Title 13</a:t>
            </a:r>
          </a:p>
          <a:p>
            <a:pPr marL="0" indent="0" algn="ctr">
              <a:buNone/>
            </a:pPr>
            <a:r>
              <a:rPr lang="en-US" sz="2000" dirty="0">
                <a:hlinkClick r:id="rId2"/>
              </a:rPr>
              <a:t>Judge Training – Montana Secretary of State – Christi Jacobsen (sosmt.gov)</a:t>
            </a:r>
            <a:endParaRPr lang="en-US" sz="2400" dirty="0"/>
          </a:p>
          <a:p>
            <a:pPr>
              <a:buFont typeface="Wingdings" panose="05000000000000000000" pitchFamily="2" charset="2"/>
              <a:buChar char="Ø"/>
            </a:pPr>
            <a:r>
              <a:rPr lang="en-US" sz="2400" dirty="0"/>
              <a:t> Must be paid at least the greater of state or federal minimum wage</a:t>
            </a:r>
          </a:p>
          <a:p>
            <a:pPr>
              <a:buFont typeface="Wingdings" panose="05000000000000000000" pitchFamily="2" charset="2"/>
              <a:buChar char="Ø"/>
            </a:pPr>
            <a:r>
              <a:rPr lang="en-US" sz="2400" dirty="0"/>
              <a:t> Pay for both training time and election time</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38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Judges</a:t>
            </a:r>
          </a:p>
        </p:txBody>
      </p:sp>
      <p:sp>
        <p:nvSpPr>
          <p:cNvPr id="14" name="Content Placeholder 13"/>
          <p:cNvSpPr>
            <a:spLocks noGrp="1"/>
          </p:cNvSpPr>
          <p:nvPr>
            <p:ph idx="1"/>
          </p:nvPr>
        </p:nvSpPr>
        <p:spPr>
          <a:xfrm>
            <a:off x="989900" y="1726035"/>
            <a:ext cx="9980681" cy="4572000"/>
          </a:xfrm>
        </p:spPr>
        <p:txBody>
          <a:bodyPr/>
          <a:lstStyle/>
          <a:p>
            <a:pPr>
              <a:buFont typeface="Wingdings" panose="05000000000000000000" pitchFamily="2" charset="2"/>
              <a:buChar char="Ø"/>
            </a:pPr>
            <a:r>
              <a:rPr lang="en-US" sz="2400" dirty="0"/>
              <a:t> May not be a candidate or related to a candidate:</a:t>
            </a:r>
          </a:p>
          <a:p>
            <a:pPr lvl="1">
              <a:buFont typeface="Wingdings" panose="05000000000000000000" pitchFamily="2" charset="2"/>
              <a:buChar char="ü"/>
            </a:pPr>
            <a:r>
              <a:rPr lang="en-US" sz="2000" dirty="0"/>
              <a:t> Spouse</a:t>
            </a:r>
          </a:p>
          <a:p>
            <a:pPr lvl="1">
              <a:buFont typeface="Wingdings" panose="05000000000000000000" pitchFamily="2" charset="2"/>
              <a:buChar char="ü"/>
            </a:pPr>
            <a:r>
              <a:rPr lang="en-US" sz="2000" dirty="0"/>
              <a:t> Brother or sister of candidate or candidate’s spouse</a:t>
            </a:r>
          </a:p>
          <a:p>
            <a:pPr lvl="1">
              <a:buFont typeface="Wingdings" panose="05000000000000000000" pitchFamily="2" charset="2"/>
              <a:buChar char="ü"/>
            </a:pPr>
            <a:r>
              <a:rPr lang="en-US" sz="2000" dirty="0"/>
              <a:t> Ascendant or descendant</a:t>
            </a:r>
          </a:p>
          <a:p>
            <a:pPr lvl="1">
              <a:buFont typeface="Wingdings" panose="05000000000000000000" pitchFamily="2" charset="2"/>
              <a:buChar char="ü"/>
            </a:pPr>
            <a:r>
              <a:rPr lang="en-US" sz="2000" dirty="0"/>
              <a:t> Spouse of any of the above</a:t>
            </a:r>
          </a:p>
          <a:p>
            <a:pPr lvl="1">
              <a:buFont typeface="Wingdings" panose="05000000000000000000" pitchFamily="2" charset="2"/>
              <a:buChar char="ü"/>
            </a:pPr>
            <a:r>
              <a:rPr lang="en-US" sz="2000" dirty="0"/>
              <a:t> See chart in Section V of the School Election Manual</a:t>
            </a:r>
          </a:p>
          <a:p>
            <a:pPr>
              <a:buFont typeface="Wingdings" panose="05000000000000000000" pitchFamily="2" charset="2"/>
              <a:buChar char="Ø"/>
            </a:pPr>
            <a:r>
              <a:rPr lang="en-US" sz="2400" dirty="0"/>
              <a:t> Set up as a regular employee of the district</a:t>
            </a:r>
          </a:p>
          <a:p>
            <a:pPr lvl="1">
              <a:buFont typeface="Wingdings" panose="05000000000000000000" pitchFamily="2" charset="2"/>
              <a:buChar char="ü"/>
            </a:pPr>
            <a:r>
              <a:rPr lang="en-US" sz="2000" dirty="0"/>
              <a:t> TB test not required</a:t>
            </a:r>
          </a:p>
          <a:p>
            <a:pPr lvl="1">
              <a:buFont typeface="Wingdings" panose="05000000000000000000" pitchFamily="2" charset="2"/>
              <a:buChar char="ü"/>
            </a:pPr>
            <a:r>
              <a:rPr lang="en-US" sz="2000" dirty="0"/>
              <a:t> Deduct applicable taxes</a:t>
            </a:r>
          </a:p>
          <a:p>
            <a:pPr lvl="1">
              <a:buFont typeface="Wingdings" panose="05000000000000000000" pitchFamily="2" charset="2"/>
              <a:buChar char="ü"/>
            </a:pPr>
            <a:r>
              <a:rPr lang="en-US" sz="2000" dirty="0"/>
              <a:t> Exempt from unemployment insurance if paid less than $1,000</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8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Election Judges</a:t>
            </a:r>
          </a:p>
        </p:txBody>
      </p:sp>
      <p:sp>
        <p:nvSpPr>
          <p:cNvPr id="14" name="Content Placeholder 13"/>
          <p:cNvSpPr>
            <a:spLocks noGrp="1"/>
          </p:cNvSpPr>
          <p:nvPr>
            <p:ph idx="1"/>
          </p:nvPr>
        </p:nvSpPr>
        <p:spPr>
          <a:xfrm>
            <a:off x="989900" y="1726035"/>
            <a:ext cx="9980681" cy="4572000"/>
          </a:xfrm>
        </p:spPr>
        <p:txBody>
          <a:bodyPr>
            <a:normAutofit/>
          </a:bodyPr>
          <a:lstStyle/>
          <a:p>
            <a:pPr>
              <a:buFont typeface="Wingdings" panose="05000000000000000000" pitchFamily="2" charset="2"/>
              <a:buChar char="Ø"/>
            </a:pPr>
            <a:r>
              <a:rPr lang="en-US" sz="2400" dirty="0"/>
              <a:t> Must appoint at least 3 election judges per polling place</a:t>
            </a:r>
          </a:p>
          <a:p>
            <a:pPr>
              <a:buFont typeface="Wingdings" panose="05000000000000000000" pitchFamily="2" charset="2"/>
              <a:buChar char="Ø"/>
            </a:pPr>
            <a:r>
              <a:rPr lang="en-US" sz="2400" dirty="0"/>
              <a:t> Must include names on the election resolution</a:t>
            </a:r>
          </a:p>
          <a:p>
            <a:pPr>
              <a:buFont typeface="Wingdings" panose="05000000000000000000" pitchFamily="2" charset="2"/>
              <a:buChar char="Ø"/>
            </a:pPr>
            <a:r>
              <a:rPr lang="en-US" sz="2400" dirty="0"/>
              <a:t> Must notify at least 30 days prior to the election</a:t>
            </a:r>
          </a:p>
          <a:p>
            <a:pPr>
              <a:buFont typeface="Wingdings" panose="05000000000000000000" pitchFamily="2" charset="2"/>
              <a:buChar char="Ø"/>
            </a:pPr>
            <a:r>
              <a:rPr lang="en-US" sz="2400" dirty="0"/>
              <a:t> Contact county election administrator for list of trained election judges</a:t>
            </a:r>
          </a:p>
          <a:p>
            <a:pPr>
              <a:buFont typeface="Wingdings" panose="05000000000000000000" pitchFamily="2" charset="2"/>
              <a:buChar char="Ø"/>
            </a:pPr>
            <a:r>
              <a:rPr lang="en-US" sz="2400" dirty="0"/>
              <a:t> In case of emergency can use untrained judges, but still must be a resident of the school district</a:t>
            </a:r>
          </a:p>
          <a:p>
            <a:pPr lvl="1">
              <a:buFont typeface="Wingdings" panose="05000000000000000000" pitchFamily="2" charset="2"/>
              <a:buChar char="ü"/>
            </a:pPr>
            <a:r>
              <a:rPr lang="en-US" sz="2000" dirty="0"/>
              <a:t> Law was changed to allow judges within the county, but that </a:t>
            </a:r>
            <a:r>
              <a:rPr lang="en-US" sz="2000" b="1" i="1" dirty="0"/>
              <a:t>does not apply </a:t>
            </a:r>
            <a:r>
              <a:rPr lang="en-US" sz="2000" dirty="0"/>
              <a:t>to school districts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44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E4421F-9972-4916-8AB7-014450284116}"/>
              </a:ext>
            </a:extLst>
          </p:cNvPr>
          <p:cNvPicPr>
            <a:picLocks noChangeAspect="1"/>
          </p:cNvPicPr>
          <p:nvPr/>
        </p:nvPicPr>
        <p:blipFill>
          <a:blip r:embed="rId3"/>
          <a:stretch>
            <a:fillRect/>
          </a:stretch>
        </p:blipFill>
        <p:spPr>
          <a:xfrm>
            <a:off x="724793" y="2575420"/>
            <a:ext cx="10740895" cy="1588847"/>
          </a:xfrm>
          <a:prstGeom prst="rect">
            <a:avLst/>
          </a:prstGeom>
        </p:spPr>
      </p:pic>
    </p:spTree>
    <p:extLst>
      <p:ext uri="{BB962C8B-B14F-4D97-AF65-F5344CB8AC3E}">
        <p14:creationId xmlns:p14="http://schemas.microsoft.com/office/powerpoint/2010/main" val="344550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Certification</a:t>
            </a:r>
          </a:p>
        </p:txBody>
      </p:sp>
      <p:sp>
        <p:nvSpPr>
          <p:cNvPr id="14" name="Content Placeholder 13"/>
          <p:cNvSpPr>
            <a:spLocks noGrp="1"/>
          </p:cNvSpPr>
          <p:nvPr>
            <p:ph idx="1"/>
          </p:nvPr>
        </p:nvSpPr>
        <p:spPr>
          <a:xfrm>
            <a:off x="989900" y="1726035"/>
            <a:ext cx="9980681" cy="4572000"/>
          </a:xfrm>
        </p:spPr>
        <p:txBody>
          <a:bodyPr>
            <a:normAutofit/>
          </a:bodyPr>
          <a:lstStyle/>
          <a:p>
            <a:pPr marL="0" indent="0">
              <a:buNone/>
            </a:pPr>
            <a:r>
              <a:rPr lang="en-US" sz="2400" dirty="0"/>
              <a:t>Ballot certification occurs not less than 30 days before the election</a:t>
            </a:r>
          </a:p>
          <a:p>
            <a:pPr>
              <a:buFont typeface="Wingdings" panose="05000000000000000000" pitchFamily="2" charset="2"/>
              <a:buChar char="Ø"/>
            </a:pPr>
            <a:r>
              <a:rPr lang="en-US" sz="2400" dirty="0"/>
              <a:t> Certify means:</a:t>
            </a:r>
          </a:p>
          <a:p>
            <a:pPr lvl="1">
              <a:buFont typeface="Wingdings" panose="05000000000000000000" pitchFamily="2" charset="2"/>
              <a:buChar char="ü"/>
            </a:pPr>
            <a:r>
              <a:rPr lang="en-US" sz="2000" dirty="0"/>
              <a:t> Ballot is in its final form</a:t>
            </a:r>
          </a:p>
          <a:p>
            <a:pPr lvl="1">
              <a:buFont typeface="Wingdings" panose="05000000000000000000" pitchFamily="2" charset="2"/>
              <a:buChar char="ü"/>
            </a:pPr>
            <a:r>
              <a:rPr lang="en-US" sz="2000" dirty="0"/>
              <a:t> Changes not permitted after the ballot is certified</a:t>
            </a:r>
          </a:p>
          <a:p>
            <a:pPr lvl="1">
              <a:buFont typeface="Wingdings" panose="05000000000000000000" pitchFamily="2" charset="2"/>
              <a:buChar char="ü"/>
            </a:pPr>
            <a:r>
              <a:rPr lang="en-US" sz="2000" dirty="0"/>
              <a:t> Final levy amounts approved by the trustees</a:t>
            </a:r>
          </a:p>
          <a:p>
            <a:pPr>
              <a:buFont typeface="Wingdings" panose="05000000000000000000" pitchFamily="2" charset="2"/>
              <a:buChar char="Ø"/>
            </a:pPr>
            <a:r>
              <a:rPr lang="en-US" sz="2400" dirty="0"/>
              <a:t> Print enough ballots for registered voters, plus extra for spoiled ballots and/or late registrants</a:t>
            </a:r>
          </a:p>
          <a:p>
            <a:pPr>
              <a:buFont typeface="Wingdings" panose="05000000000000000000" pitchFamily="2" charset="2"/>
              <a:buChar char="Ø"/>
            </a:pPr>
            <a:r>
              <a:rPr lang="en-US" sz="2400" dirty="0"/>
              <a:t> Must be sequentially numbered with a perforated stub (no stub required for mail ballots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Certification</a:t>
            </a:r>
          </a:p>
        </p:txBody>
      </p:sp>
      <p:sp>
        <p:nvSpPr>
          <p:cNvPr id="14" name="Content Placeholder 13"/>
          <p:cNvSpPr>
            <a:spLocks noGrp="1"/>
          </p:cNvSpPr>
          <p:nvPr>
            <p:ph idx="1"/>
          </p:nvPr>
        </p:nvSpPr>
        <p:spPr>
          <a:xfrm>
            <a:off x="989900" y="1726035"/>
            <a:ext cx="9980681" cy="4572000"/>
          </a:xfrm>
        </p:spPr>
        <p:txBody>
          <a:bodyPr>
            <a:normAutofit/>
          </a:bodyPr>
          <a:lstStyle/>
          <a:p>
            <a:pPr marL="0" indent="0">
              <a:buNone/>
            </a:pPr>
            <a:r>
              <a:rPr lang="en-US" sz="2400" dirty="0"/>
              <a:t>Levy Propositions (15-10-425, MCA)</a:t>
            </a:r>
          </a:p>
          <a:p>
            <a:pPr>
              <a:buFont typeface="Wingdings" panose="05000000000000000000" pitchFamily="2" charset="2"/>
              <a:buChar char="Ø"/>
            </a:pPr>
            <a:r>
              <a:rPr lang="en-US" sz="2400" dirty="0"/>
              <a:t> Specific purpose for which the money will be used;</a:t>
            </a:r>
          </a:p>
          <a:p>
            <a:pPr>
              <a:buFont typeface="Wingdings" panose="05000000000000000000" pitchFamily="2" charset="2"/>
              <a:buChar char="Ø"/>
            </a:pPr>
            <a:r>
              <a:rPr lang="en-US" sz="2400" dirty="0"/>
              <a:t> Specific amount of money and approximate mills OR specific number of mills and approximate amount of money;</a:t>
            </a:r>
          </a:p>
          <a:p>
            <a:pPr>
              <a:buFont typeface="Wingdings" panose="05000000000000000000" pitchFamily="2" charset="2"/>
              <a:buChar char="Ø"/>
            </a:pPr>
            <a:r>
              <a:rPr lang="en-US" sz="2400" dirty="0"/>
              <a:t> The number of years the amount will be levied (or permanent, if applicable);</a:t>
            </a:r>
          </a:p>
          <a:p>
            <a:pPr>
              <a:buFont typeface="Wingdings" panose="05000000000000000000" pitchFamily="2" charset="2"/>
              <a:buChar char="Ø"/>
            </a:pPr>
            <a:r>
              <a:rPr lang="en-US" sz="2400" dirty="0"/>
              <a:t> The tax impact on a home valued at $100,000 and $200,000 in terms of actual dollars in additional property taxes</a:t>
            </a:r>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Ballot Certification</a:t>
            </a:r>
          </a:p>
        </p:txBody>
      </p:sp>
      <p:sp>
        <p:nvSpPr>
          <p:cNvPr id="14" name="Content Placeholder 13"/>
          <p:cNvSpPr>
            <a:spLocks noGrp="1"/>
          </p:cNvSpPr>
          <p:nvPr>
            <p:ph idx="1"/>
          </p:nvPr>
        </p:nvSpPr>
        <p:spPr>
          <a:xfrm>
            <a:off x="989900" y="1726035"/>
            <a:ext cx="9980681" cy="4572000"/>
          </a:xfrm>
        </p:spPr>
        <p:txBody>
          <a:bodyPr>
            <a:normAutofit/>
          </a:bodyPr>
          <a:lstStyle/>
          <a:p>
            <a:pPr marL="0" indent="0">
              <a:buNone/>
            </a:pPr>
            <a:r>
              <a:rPr lang="en-US" sz="2400" dirty="0"/>
              <a:t>Recent Questions</a:t>
            </a:r>
          </a:p>
          <a:p>
            <a:pPr>
              <a:buFont typeface="Wingdings" panose="05000000000000000000" pitchFamily="2" charset="2"/>
              <a:buChar char="Ø"/>
            </a:pPr>
            <a:r>
              <a:rPr lang="en-US" sz="2400" dirty="0"/>
              <a:t> Can I print “Official Ballot” on my ballots?</a:t>
            </a:r>
          </a:p>
          <a:p>
            <a:pPr marL="0" indent="0" algn="ctr">
              <a:buNone/>
            </a:pPr>
            <a:r>
              <a:rPr lang="en-US" sz="2400" dirty="0"/>
              <a:t>No, must be stamped (13-13-116, MCA)</a:t>
            </a:r>
          </a:p>
          <a:p>
            <a:pPr>
              <a:buFont typeface="Wingdings" panose="05000000000000000000" pitchFamily="2" charset="2"/>
              <a:buChar char="Ø"/>
            </a:pPr>
            <a:r>
              <a:rPr lang="en-US" sz="2400" dirty="0"/>
              <a:t> Is it an “X” or “Fill in the Oval”?</a:t>
            </a:r>
          </a:p>
          <a:p>
            <a:pPr marL="0" indent="0" algn="ctr">
              <a:buNone/>
            </a:pPr>
            <a:r>
              <a:rPr lang="en-US" sz="2400" dirty="0"/>
              <a:t>SOS ballot guidelines use “Fill in the Oval”, </a:t>
            </a:r>
          </a:p>
          <a:p>
            <a:pPr marL="0" indent="0" algn="ctr">
              <a:buNone/>
            </a:pPr>
            <a:r>
              <a:rPr lang="en-US" sz="2400" dirty="0"/>
              <a:t>Title 20 says “Mark the X” – either is ok</a:t>
            </a:r>
            <a:endParaRPr lang="en-US" sz="2800" dirty="0"/>
          </a:p>
        </p:txBody>
      </p:sp>
      <p:pic>
        <p:nvPicPr>
          <p:cNvPr id="1026" name="Picture 2" descr="OPI Logo in Red">
            <a:extLst>
              <a:ext uri="{FF2B5EF4-FFF2-40B4-BE49-F238E27FC236}">
                <a16:creationId xmlns:a16="http://schemas.microsoft.com/office/drawing/2014/main" id="{118B3545-5BD5-41E0-906A-9A1502160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69066"/>
            <a:ext cx="1104900" cy="9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29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9910</TotalTime>
  <Words>10401</Words>
  <Application>Microsoft Office PowerPoint</Application>
  <PresentationFormat>Widescreen</PresentationFormat>
  <Paragraphs>1052</Paragraphs>
  <Slides>171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171</vt:i4>
      </vt:variant>
    </vt:vector>
  </HeadingPairs>
  <TitlesOfParts>
    <vt:vector size="178" baseType="lpstr">
      <vt:lpstr>Arial</vt:lpstr>
      <vt:lpstr>Euphemia</vt:lpstr>
      <vt:lpstr>Helvetica Neue</vt:lpstr>
      <vt:lpstr>inherit</vt:lpstr>
      <vt:lpstr>Plantagenet Cherokee</vt:lpstr>
      <vt:lpstr>Wingdings</vt:lpstr>
      <vt:lpstr>Academic Literature 16x9</vt:lpstr>
      <vt:lpstr>School Elections</vt:lpstr>
      <vt:lpstr>Welcome and Introductions</vt:lpstr>
      <vt:lpstr>Icebreaker</vt:lpstr>
      <vt:lpstr>Agenda</vt:lpstr>
      <vt:lpstr>School Elections</vt:lpstr>
      <vt:lpstr>School District Elections</vt:lpstr>
      <vt:lpstr>School District Elections</vt:lpstr>
      <vt:lpstr>School Election Laws</vt:lpstr>
      <vt:lpstr>Regular School Election Day</vt:lpstr>
      <vt:lpstr>Trustee Election</vt:lpstr>
      <vt:lpstr>Trustee Election</vt:lpstr>
      <vt:lpstr>Trustee Election</vt:lpstr>
      <vt:lpstr>School District Elections</vt:lpstr>
      <vt:lpstr>Trustee Election</vt:lpstr>
      <vt:lpstr>Trustee Election</vt:lpstr>
      <vt:lpstr>Trustee Election</vt:lpstr>
      <vt:lpstr>Trustee Election</vt:lpstr>
      <vt:lpstr>Trustee Election</vt:lpstr>
      <vt:lpstr>Trustee Election</vt:lpstr>
      <vt:lpstr>Trustee Election</vt:lpstr>
      <vt:lpstr>Trustee Election</vt:lpstr>
      <vt:lpstr>Trustee Election</vt:lpstr>
      <vt:lpstr>Trustee Election</vt:lpstr>
      <vt:lpstr>Trustee Election</vt:lpstr>
      <vt:lpstr>Trustee Election</vt:lpstr>
      <vt:lpstr>Voted v. Permissive Levies</vt:lpstr>
      <vt:lpstr>Permissive Levies</vt:lpstr>
      <vt:lpstr>Permissive Levies</vt:lpstr>
      <vt:lpstr>Permissive Levies</vt:lpstr>
      <vt:lpstr>Key Players in School Elections</vt:lpstr>
      <vt:lpstr>County Superintendent of Schools</vt:lpstr>
      <vt:lpstr>County Election Administrator</vt:lpstr>
      <vt:lpstr>Secretary of State’s Office</vt:lpstr>
      <vt:lpstr>Secretary of State’s Office</vt:lpstr>
      <vt:lpstr>Office of Public Instruction</vt:lpstr>
      <vt:lpstr>Office of Public Instruction</vt:lpstr>
      <vt:lpstr>Montana Association of School Business Officials</vt:lpstr>
      <vt:lpstr>Montana Association of School Business Officials</vt:lpstr>
      <vt:lpstr>Commissioner of Political Practices (COPP)</vt:lpstr>
      <vt:lpstr>Commissioner of Political Practices (COPP)</vt:lpstr>
      <vt:lpstr>County Attorney/District Court</vt:lpstr>
      <vt:lpstr>Reporting Requirements in Other Elections</vt:lpstr>
      <vt:lpstr>Reporting Requirements in Other Elections</vt:lpstr>
      <vt:lpstr>ArcGIS School District Map</vt:lpstr>
      <vt:lpstr>QUESTIONS?</vt:lpstr>
      <vt:lpstr>Election Process</vt:lpstr>
      <vt:lpstr>Candidates</vt:lpstr>
      <vt:lpstr>Candidates</vt:lpstr>
      <vt:lpstr>Candidate Filing</vt:lpstr>
      <vt:lpstr>Candidates – Regular</vt:lpstr>
      <vt:lpstr>Candidate Types</vt:lpstr>
      <vt:lpstr>Candidate Types</vt:lpstr>
      <vt:lpstr>Candidates – Write-In</vt:lpstr>
      <vt:lpstr>Candidate Types</vt:lpstr>
      <vt:lpstr>Candidate Types</vt:lpstr>
      <vt:lpstr>Candidate Types</vt:lpstr>
      <vt:lpstr>Candidate Types</vt:lpstr>
      <vt:lpstr>Vote Counts</vt:lpstr>
      <vt:lpstr>Candidates – Withdrawal </vt:lpstr>
      <vt:lpstr>Candidate Withdrawal</vt:lpstr>
      <vt:lpstr>Candidate Reporting</vt:lpstr>
      <vt:lpstr>Candidates – Acclamation </vt:lpstr>
      <vt:lpstr>Election by Acclamation</vt:lpstr>
      <vt:lpstr>Election by Acclamation</vt:lpstr>
      <vt:lpstr>Election Resolution</vt:lpstr>
      <vt:lpstr>Election Resolution</vt:lpstr>
      <vt:lpstr>Election Resolution</vt:lpstr>
      <vt:lpstr>Election Resolution</vt:lpstr>
      <vt:lpstr>Election Resolution</vt:lpstr>
      <vt:lpstr>Election Resolution</vt:lpstr>
      <vt:lpstr>Bond Election Resolution</vt:lpstr>
      <vt:lpstr>Election Resolution</vt:lpstr>
      <vt:lpstr>Mail Ballot Plan</vt:lpstr>
      <vt:lpstr>Electors and Registration</vt:lpstr>
      <vt:lpstr>Regular Registration</vt:lpstr>
      <vt:lpstr>Regular Registration</vt:lpstr>
      <vt:lpstr>Electors and Counties</vt:lpstr>
      <vt:lpstr>Electors and Registration</vt:lpstr>
      <vt:lpstr>Late Registration</vt:lpstr>
      <vt:lpstr>Late Registration</vt:lpstr>
      <vt:lpstr>Electors in School District Elections</vt:lpstr>
      <vt:lpstr>Montana Absent Uniformed Services and Overseas Voter Act</vt:lpstr>
      <vt:lpstr>Montana Absent Uniformed Services and Overseas Voter Act</vt:lpstr>
      <vt:lpstr>Election Notices</vt:lpstr>
      <vt:lpstr>Election Notice</vt:lpstr>
      <vt:lpstr>Election Notice</vt:lpstr>
      <vt:lpstr>Election Notice</vt:lpstr>
      <vt:lpstr>Election Notices</vt:lpstr>
      <vt:lpstr>Election Notices</vt:lpstr>
      <vt:lpstr>Election Notices</vt:lpstr>
      <vt:lpstr>Election Notices</vt:lpstr>
      <vt:lpstr>Election Notices</vt:lpstr>
      <vt:lpstr>Election Judges</vt:lpstr>
      <vt:lpstr>Election Judges</vt:lpstr>
      <vt:lpstr>Election Judges</vt:lpstr>
      <vt:lpstr>Ballots</vt:lpstr>
      <vt:lpstr>Ballot Certification</vt:lpstr>
      <vt:lpstr>Ballot Certification</vt:lpstr>
      <vt:lpstr>Ballot Certification</vt:lpstr>
      <vt:lpstr>Ballot Layout</vt:lpstr>
      <vt:lpstr>Ballot Layout</vt:lpstr>
      <vt:lpstr>Ballot Errors</vt:lpstr>
      <vt:lpstr>Electronic Ballots</vt:lpstr>
      <vt:lpstr>Electronic Ballots</vt:lpstr>
      <vt:lpstr>Electronic Ballots</vt:lpstr>
      <vt:lpstr>Absentee Ballots</vt:lpstr>
      <vt:lpstr>Absentee Ballots</vt:lpstr>
      <vt:lpstr>Absentee Ballots</vt:lpstr>
      <vt:lpstr>Absentee Ballots</vt:lpstr>
      <vt:lpstr>QUESTIONS?</vt:lpstr>
      <vt:lpstr>Mail Ballot Elections</vt:lpstr>
      <vt:lpstr>Mail Ballot Elections</vt:lpstr>
      <vt:lpstr>Mail Ballot Elections</vt:lpstr>
      <vt:lpstr>Mail Ballot Elections</vt:lpstr>
      <vt:lpstr>Mail Ballot Elections</vt:lpstr>
      <vt:lpstr>Mail Ballot Elections</vt:lpstr>
      <vt:lpstr>Mail Ballot Elections</vt:lpstr>
      <vt:lpstr>Mail Ballot Elections</vt:lpstr>
      <vt:lpstr>Mail Ballot Packets</vt:lpstr>
      <vt:lpstr>Handling Mail/Absentee Ballots</vt:lpstr>
      <vt:lpstr>Handling Mail/Absentee Ballots</vt:lpstr>
      <vt:lpstr>Handling Mail/Absentee Ballots</vt:lpstr>
      <vt:lpstr>Odd Situations</vt:lpstr>
      <vt:lpstr>Ballot Interference Prevention Act (BIPA)</vt:lpstr>
      <vt:lpstr>Election Accessibility</vt:lpstr>
      <vt:lpstr>Election Accessibility</vt:lpstr>
      <vt:lpstr>Election Accessibility</vt:lpstr>
      <vt:lpstr>Voter Interface Devices</vt:lpstr>
      <vt:lpstr>Voter Interface Devices</vt:lpstr>
      <vt:lpstr>Voter Interface Devices</vt:lpstr>
      <vt:lpstr>Applicability of Accessibility Provisions </vt:lpstr>
      <vt:lpstr>Applicability of Accessibility Provisions </vt:lpstr>
      <vt:lpstr>Activity #1</vt:lpstr>
      <vt:lpstr>Activity #2</vt:lpstr>
      <vt:lpstr>Questions?</vt:lpstr>
      <vt:lpstr>Election Day and Beyond</vt:lpstr>
      <vt:lpstr>Election Day Preparation</vt:lpstr>
      <vt:lpstr>Election Day Preparation</vt:lpstr>
      <vt:lpstr>Election Day Preparation</vt:lpstr>
      <vt:lpstr>Election Day Preparation</vt:lpstr>
      <vt:lpstr>Non-Electors on Election Day</vt:lpstr>
      <vt:lpstr>Non-Electors on Election Day</vt:lpstr>
      <vt:lpstr>Non-Electors on Election Day</vt:lpstr>
      <vt:lpstr>Election Day</vt:lpstr>
      <vt:lpstr>Election Day</vt:lpstr>
      <vt:lpstr>Election Day</vt:lpstr>
      <vt:lpstr>Election Day</vt:lpstr>
      <vt:lpstr>Election Day</vt:lpstr>
      <vt:lpstr>Provisional Ballots</vt:lpstr>
      <vt:lpstr>Provisional Ballots</vt:lpstr>
      <vt:lpstr>Provisional Ballots</vt:lpstr>
      <vt:lpstr>Provisional Ballots</vt:lpstr>
      <vt:lpstr>Provisional Ballots</vt:lpstr>
      <vt:lpstr>Provisional Ballots</vt:lpstr>
      <vt:lpstr>Provisional Ballots</vt:lpstr>
      <vt:lpstr>Provisional Ballots</vt:lpstr>
      <vt:lpstr>Canvass</vt:lpstr>
      <vt:lpstr>Canvass</vt:lpstr>
      <vt:lpstr>Organizational Meeting</vt:lpstr>
      <vt:lpstr>Recounts</vt:lpstr>
      <vt:lpstr>Recounts</vt:lpstr>
      <vt:lpstr>Records Retention</vt:lpstr>
      <vt:lpstr>County to Conduct Elections</vt:lpstr>
      <vt:lpstr>Appointment of Trustees</vt:lpstr>
      <vt:lpstr>Appointment of Trustees</vt:lpstr>
      <vt:lpstr>Montana Recall Act (Title 2, Chapter 16, Part 6)</vt:lpstr>
      <vt:lpstr>Montana Recall Act (Title 2, Chapter 16, Part 6)</vt:lpstr>
      <vt:lpstr>Montana Recall Act (Title 2, Chapter 16, Part 6)</vt:lpstr>
      <vt:lpstr>Montana Recall Act (Title 2, Chapter 16, Part 6)</vt:lpstr>
      <vt:lpstr>Montana Recall Act (Title 2, Chapter 16, Part 6)</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Elections</dc:title>
  <dc:creator>Thuotte, Nicole</dc:creator>
  <cp:lastModifiedBy>Thuotte, Nicole</cp:lastModifiedBy>
  <cp:revision>28</cp:revision>
  <dcterms:created xsi:type="dcterms:W3CDTF">2021-10-25T11:47:52Z</dcterms:created>
  <dcterms:modified xsi:type="dcterms:W3CDTF">2021-11-18T13:19:25Z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