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handoutMasterIdLst>
    <p:handoutMasterId r:id="rId27"/>
  </p:handoutMasterIdLst>
  <p:sldIdLst>
    <p:sldId id="256" r:id="rId5"/>
    <p:sldId id="258" r:id="rId6"/>
    <p:sldId id="260" r:id="rId7"/>
    <p:sldId id="333" r:id="rId8"/>
    <p:sldId id="334" r:id="rId9"/>
    <p:sldId id="336" r:id="rId10"/>
    <p:sldId id="339" r:id="rId11"/>
    <p:sldId id="345" r:id="rId12"/>
    <p:sldId id="349" r:id="rId13"/>
    <p:sldId id="335" r:id="rId14"/>
    <p:sldId id="338" r:id="rId15"/>
    <p:sldId id="344" r:id="rId16"/>
    <p:sldId id="350" r:id="rId17"/>
    <p:sldId id="340" r:id="rId18"/>
    <p:sldId id="342" r:id="rId19"/>
    <p:sldId id="355" r:id="rId20"/>
    <p:sldId id="346" r:id="rId21"/>
    <p:sldId id="348" r:id="rId22"/>
    <p:sldId id="356" r:id="rId23"/>
    <p:sldId id="351" r:id="rId24"/>
    <p:sldId id="352" r:id="rId25"/>
    <p:sldId id="33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260"/>
            <p14:sldId id="333"/>
            <p14:sldId id="334"/>
            <p14:sldId id="336"/>
            <p14:sldId id="339"/>
            <p14:sldId id="345"/>
            <p14:sldId id="349"/>
            <p14:sldId id="335"/>
            <p14:sldId id="338"/>
            <p14:sldId id="344"/>
            <p14:sldId id="350"/>
            <p14:sldId id="340"/>
            <p14:sldId id="342"/>
            <p14:sldId id="355"/>
            <p14:sldId id="346"/>
            <p14:sldId id="348"/>
            <p14:sldId id="356"/>
            <p14:sldId id="351"/>
            <p14:sldId id="352"/>
            <p14:sldId id="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2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B85BA-B165-46EB-8CBA-6530D0BB949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D4A196-F072-4799-A47B-C55D44C9821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15A3A60-30A9-4EE1-9C30-D83772CFB861}" type="datetimeFigureOut">
              <a:rPr lang="en-US" smtClean="0"/>
              <a:t>9/30/2019</a:t>
            </a:fld>
            <a:endParaRPr lang="en-US"/>
          </a:p>
        </p:txBody>
      </p:sp>
      <p:sp>
        <p:nvSpPr>
          <p:cNvPr id="4" name="Footer Placeholder 3">
            <a:extLst>
              <a:ext uri="{FF2B5EF4-FFF2-40B4-BE49-F238E27FC236}">
                <a16:creationId xmlns:a16="http://schemas.microsoft.com/office/drawing/2014/main" id="{A814D1D2-995C-4CC0-8240-B6FCB9203D9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EA8AA5-1AB2-4DA2-963E-37D1935896A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0F30D5-EE99-475A-944B-14B74E2C6A67}" type="slidenum">
              <a:rPr lang="en-US" smtClean="0"/>
              <a:t>‹#›</a:t>
            </a:fld>
            <a:endParaRPr lang="en-US"/>
          </a:p>
        </p:txBody>
      </p:sp>
    </p:spTree>
    <p:extLst>
      <p:ext uri="{BB962C8B-B14F-4D97-AF65-F5344CB8AC3E}">
        <p14:creationId xmlns:p14="http://schemas.microsoft.com/office/powerpoint/2010/main" val="34850396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a:extLst>
              <a:ext uri="{FF2B5EF4-FFF2-40B4-BE49-F238E27FC236}">
                <a16:creationId xmlns:a16="http://schemas.microsoft.com/office/drawing/2014/main" id="{928FCB52-17D1-4FDF-9B3C-03EF5EA8D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06324"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dirty="0"/>
              <a:t>Click to edit Master title style</a:t>
            </a:r>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a:extLst>
              <a:ext uri="{FF2B5EF4-FFF2-40B4-BE49-F238E27FC236}">
                <a16:creationId xmlns:a16="http://schemas.microsoft.com/office/drawing/2014/main" id="{C8150CCB-7BED-43FD-8659-56E9D6FC62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2" name="Picture 11">
            <a:extLst>
              <a:ext uri="{FF2B5EF4-FFF2-40B4-BE49-F238E27FC236}">
                <a16:creationId xmlns:a16="http://schemas.microsoft.com/office/drawing/2014/main" id="{B763E9ED-97C4-4627-AC5B-566F7E80D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B9CB7A91-4319-494F-B089-8C57D4BF9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8" name="Picture 7">
            <a:extLst>
              <a:ext uri="{FF2B5EF4-FFF2-40B4-BE49-F238E27FC236}">
                <a16:creationId xmlns:a16="http://schemas.microsoft.com/office/drawing/2014/main" id="{B460B6AA-051A-4391-BB00-575D07B96C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0" name="Picture 9">
            <a:extLst>
              <a:ext uri="{FF2B5EF4-FFF2-40B4-BE49-F238E27FC236}">
                <a16:creationId xmlns:a16="http://schemas.microsoft.com/office/drawing/2014/main" id="{A6E4A346-DC0A-406A-A76A-D90703D38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9/30/2019</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5" name="Picture 14">
            <a:extLst>
              <a:ext uri="{FF2B5EF4-FFF2-40B4-BE49-F238E27FC236}">
                <a16:creationId xmlns:a16="http://schemas.microsoft.com/office/drawing/2014/main" id="{557932B1-7C25-4F1B-BF0B-D6CD97366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01" y="-97856"/>
            <a:ext cx="11041041"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319" y="1578067"/>
            <a:ext cx="10982624"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9/30/2019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859972" y="401781"/>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3200" u="sng"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DRosenthal@mt.gov"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hyperlink" Target="https://leg.mt.gov/bills/mca/title_0200/chapter_0090/part_0010/section_0160/0200-0090-0010-0160.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mtrules.org/gateway/RuleNo.asp?RN=10.10.311" TargetMode="External"/><Relationship Id="rId2" Type="http://schemas.openxmlformats.org/officeDocument/2006/relationships/hyperlink" Target="https://leg.mt.gov/bills/mca/title_0200/chapter_0100/part_0010/section_0470/0200-0100-0010-0470.html" TargetMode="External"/><Relationship Id="rId1" Type="http://schemas.openxmlformats.org/officeDocument/2006/relationships/slideLayout" Target="../slideLayouts/slideLayout3.xml"/><Relationship Id="rId4" Type="http://schemas.openxmlformats.org/officeDocument/2006/relationships/hyperlink" Target="https://leg.mt.gov/bills/mca/title_0200/chapter_0090/part_0010/section_0160/0200-0090-0010-0160.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D.Casey@mt.gov" TargetMode="External"/><Relationship Id="rId2" Type="http://schemas.openxmlformats.org/officeDocument/2006/relationships/hyperlink" Target="http://opi.mt.gov/Portals/182/Page%20Files/School%20Finance/Accounting/About%20School%20Finance/Access%20Forms/School%20Finance%20Access%20Request%20Form.pdf?ver=2019-02-06-091326-933"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dojitsdpublicrecords@mt.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16367B-DF31-4E65-ABD2-A1101BE3558C}"/>
              </a:ext>
            </a:extLst>
          </p:cNvPr>
          <p:cNvPicPr>
            <a:picLocks noChangeAspect="1"/>
          </p:cNvPicPr>
          <p:nvPr/>
        </p:nvPicPr>
        <p:blipFill rotWithShape="1">
          <a:blip r:embed="rId2"/>
          <a:srcRect l="44582"/>
          <a:stretch/>
        </p:blipFill>
        <p:spPr>
          <a:xfrm>
            <a:off x="479030" y="3102285"/>
            <a:ext cx="1745515" cy="2091109"/>
          </a:xfrm>
          <a:prstGeom prst="rect">
            <a:avLst/>
          </a:prstGeom>
        </p:spPr>
      </p:pic>
      <p:sp>
        <p:nvSpPr>
          <p:cNvPr id="2" name="Title 1"/>
          <p:cNvSpPr>
            <a:spLocks noGrp="1"/>
          </p:cNvSpPr>
          <p:nvPr>
            <p:ph type="ctrTitle"/>
          </p:nvPr>
        </p:nvSpPr>
        <p:spPr/>
        <p:txBody>
          <a:bodyPr>
            <a:normAutofit/>
          </a:bodyPr>
          <a:lstStyle/>
          <a:p>
            <a:r>
              <a:rPr lang="en-US" sz="3600" b="1" dirty="0">
                <a:latin typeface="Arial" panose="020B0604020202020204" pitchFamily="34" charset="0"/>
                <a:cs typeface="Arial" panose="020B0604020202020204" pitchFamily="34" charset="0"/>
              </a:rPr>
              <a:t>Pupil transportation</a:t>
            </a:r>
          </a:p>
        </p:txBody>
      </p:sp>
      <p:sp>
        <p:nvSpPr>
          <p:cNvPr id="3" name="Subtitle 2"/>
          <p:cNvSpPr>
            <a:spLocks noGrp="1"/>
          </p:cNvSpPr>
          <p:nvPr>
            <p:ph type="subTitle" idx="1"/>
          </p:nvPr>
        </p:nvSpPr>
        <p:spPr>
          <a:xfrm>
            <a:off x="8430936" y="4622334"/>
            <a:ext cx="3761064" cy="1602297"/>
          </a:xfrm>
        </p:spPr>
        <p:txBody>
          <a:bodyPr>
            <a:normAutofit fontScale="92500"/>
          </a:bodyPr>
          <a:lstStyle/>
          <a:p>
            <a:r>
              <a:rPr lang="en-US" dirty="0">
                <a:solidFill>
                  <a:schemeClr val="tx2"/>
                </a:solidFill>
                <a:latin typeface="Arial" panose="020B0604020202020204" pitchFamily="34" charset="0"/>
                <a:cs typeface="Arial" panose="020B0604020202020204" pitchFamily="34" charset="0"/>
              </a:rPr>
              <a:t>Donell Rosenthal</a:t>
            </a:r>
          </a:p>
          <a:p>
            <a:r>
              <a:rPr lang="en-US" dirty="0">
                <a:solidFill>
                  <a:schemeClr val="tx2"/>
                </a:solidFill>
                <a:latin typeface="Arial" panose="020B0604020202020204" pitchFamily="34" charset="0"/>
                <a:cs typeface="Arial" panose="020B0604020202020204" pitchFamily="34" charset="0"/>
              </a:rPr>
              <a:t>State Director of Pupil Transportation</a:t>
            </a:r>
          </a:p>
          <a:p>
            <a:r>
              <a:rPr lang="en-US" dirty="0">
                <a:solidFill>
                  <a:schemeClr val="tx2"/>
                </a:solidFill>
                <a:latin typeface="Arial" panose="020B0604020202020204" pitchFamily="34" charset="0"/>
                <a:cs typeface="Arial" panose="020B0604020202020204" pitchFamily="34" charset="0"/>
              </a:rPr>
              <a:t>School Finance Division</a:t>
            </a:r>
          </a:p>
          <a:p>
            <a:r>
              <a:rPr lang="en-US" dirty="0">
                <a:solidFill>
                  <a:schemeClr val="tx2"/>
                </a:solidFill>
                <a:latin typeface="Arial" panose="020B0604020202020204" pitchFamily="34" charset="0"/>
                <a:cs typeface="Arial" panose="020B0604020202020204" pitchFamily="34" charset="0"/>
                <a:hlinkClick r:id="rId3"/>
              </a:rPr>
              <a:t>DRosenthal@mt.gov</a:t>
            </a:r>
            <a:r>
              <a:rPr lang="en-US" dirty="0">
                <a:solidFill>
                  <a:schemeClr val="tx2"/>
                </a:solidFill>
                <a:latin typeface="Arial" panose="020B0604020202020204" pitchFamily="34" charset="0"/>
                <a:cs typeface="Arial" panose="020B0604020202020204" pitchFamily="34" charset="0"/>
              </a:rPr>
              <a:t> </a:t>
            </a:r>
          </a:p>
          <a:p>
            <a:r>
              <a:rPr lang="en-US" dirty="0">
                <a:solidFill>
                  <a:schemeClr val="tx2"/>
                </a:solidFill>
                <a:latin typeface="Arial" panose="020B0604020202020204" pitchFamily="34" charset="0"/>
                <a:cs typeface="Arial" panose="020B0604020202020204" pitchFamily="34" charset="0"/>
              </a:rPr>
              <a:t>(406) 444-3024</a:t>
            </a:r>
          </a:p>
        </p:txBody>
      </p:sp>
      <p:pic>
        <p:nvPicPr>
          <p:cNvPr id="7" name="Picture 6">
            <a:extLst>
              <a:ext uri="{FF2B5EF4-FFF2-40B4-BE49-F238E27FC236}">
                <a16:creationId xmlns:a16="http://schemas.microsoft.com/office/drawing/2014/main" id="{4E254B85-3BB6-4C8F-A88B-463CB872ED99}"/>
              </a:ext>
            </a:extLst>
          </p:cNvPr>
          <p:cNvPicPr>
            <a:picLocks noChangeAspect="1"/>
          </p:cNvPicPr>
          <p:nvPr/>
        </p:nvPicPr>
        <p:blipFill>
          <a:blip r:embed="rId4"/>
          <a:stretch>
            <a:fillRect/>
          </a:stretch>
        </p:blipFill>
        <p:spPr>
          <a:xfrm>
            <a:off x="8682606" y="342258"/>
            <a:ext cx="2977052" cy="1777344"/>
          </a:xfrm>
          <a:prstGeom prst="rect">
            <a:avLst/>
          </a:prstGeom>
        </p:spPr>
      </p:pic>
      <p:pic>
        <p:nvPicPr>
          <p:cNvPr id="10" name="Picture 9">
            <a:extLst>
              <a:ext uri="{FF2B5EF4-FFF2-40B4-BE49-F238E27FC236}">
                <a16:creationId xmlns:a16="http://schemas.microsoft.com/office/drawing/2014/main" id="{CFF67686-008D-428C-B81F-72CACF0B2D9D}"/>
              </a:ext>
            </a:extLst>
          </p:cNvPr>
          <p:cNvPicPr>
            <a:picLocks noChangeAspect="1"/>
          </p:cNvPicPr>
          <p:nvPr/>
        </p:nvPicPr>
        <p:blipFill>
          <a:blip r:embed="rId5"/>
          <a:stretch>
            <a:fillRect/>
          </a:stretch>
        </p:blipFill>
        <p:spPr>
          <a:xfrm>
            <a:off x="8548381" y="2517148"/>
            <a:ext cx="2852257" cy="2045443"/>
          </a:xfrm>
          <a:prstGeom prst="rect">
            <a:avLst/>
          </a:prstGeom>
        </p:spPr>
      </p:pic>
      <p:pic>
        <p:nvPicPr>
          <p:cNvPr id="11" name="Picture 10">
            <a:extLst>
              <a:ext uri="{FF2B5EF4-FFF2-40B4-BE49-F238E27FC236}">
                <a16:creationId xmlns:a16="http://schemas.microsoft.com/office/drawing/2014/main" id="{4BA4ACEC-FF0A-4FEC-9B08-BA1916D74C50}"/>
              </a:ext>
            </a:extLst>
          </p:cNvPr>
          <p:cNvPicPr>
            <a:picLocks noChangeAspect="1"/>
          </p:cNvPicPr>
          <p:nvPr/>
        </p:nvPicPr>
        <p:blipFill rotWithShape="1">
          <a:blip r:embed="rId6"/>
          <a:srcRect t="26177"/>
          <a:stretch/>
        </p:blipFill>
        <p:spPr>
          <a:xfrm>
            <a:off x="4760508" y="300022"/>
            <a:ext cx="3469092" cy="3822351"/>
          </a:xfrm>
          <a:prstGeom prst="rect">
            <a:avLst/>
          </a:prstGeom>
        </p:spPr>
      </p:pic>
      <p:pic>
        <p:nvPicPr>
          <p:cNvPr id="13" name="Picture 12">
            <a:extLst>
              <a:ext uri="{FF2B5EF4-FFF2-40B4-BE49-F238E27FC236}">
                <a16:creationId xmlns:a16="http://schemas.microsoft.com/office/drawing/2014/main" id="{2E5F0882-54B4-415E-BA56-3BDB2C9C8281}"/>
              </a:ext>
            </a:extLst>
          </p:cNvPr>
          <p:cNvPicPr>
            <a:picLocks noChangeAspect="1"/>
          </p:cNvPicPr>
          <p:nvPr/>
        </p:nvPicPr>
        <p:blipFill>
          <a:blip r:embed="rId7"/>
          <a:stretch>
            <a:fillRect/>
          </a:stretch>
        </p:blipFill>
        <p:spPr>
          <a:xfrm>
            <a:off x="370384" y="204622"/>
            <a:ext cx="3916390" cy="2940959"/>
          </a:xfrm>
          <a:prstGeom prst="rect">
            <a:avLst/>
          </a:prstGeom>
        </p:spPr>
      </p:pic>
      <p:pic>
        <p:nvPicPr>
          <p:cNvPr id="9" name="Picture 8">
            <a:extLst>
              <a:ext uri="{FF2B5EF4-FFF2-40B4-BE49-F238E27FC236}">
                <a16:creationId xmlns:a16="http://schemas.microsoft.com/office/drawing/2014/main" id="{4958B4CB-E3E8-4151-8F3D-442ADFAF60F4}"/>
              </a:ext>
            </a:extLst>
          </p:cNvPr>
          <p:cNvPicPr>
            <a:picLocks noChangeAspect="1"/>
          </p:cNvPicPr>
          <p:nvPr/>
        </p:nvPicPr>
        <p:blipFill>
          <a:blip r:embed="rId8"/>
          <a:stretch>
            <a:fillRect/>
          </a:stretch>
        </p:blipFill>
        <p:spPr>
          <a:xfrm>
            <a:off x="2681867" y="3337019"/>
            <a:ext cx="2619375" cy="1485900"/>
          </a:xfrm>
          <a:prstGeom prst="rect">
            <a:avLst/>
          </a:prstGeom>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334346"/>
            <a:ext cx="10803611" cy="4990953"/>
          </a:xfrm>
        </p:spPr>
        <p:txBody>
          <a:bodyPr>
            <a:normAutofit/>
          </a:bodyPr>
          <a:lstStyle/>
          <a:p>
            <a:pPr marL="228600" indent="-228600">
              <a:lnSpc>
                <a:spcPct val="120000"/>
              </a:lnSpc>
              <a:spcBef>
                <a:spcPts val="0"/>
              </a:spcBef>
              <a:spcAft>
                <a:spcPts val="0"/>
              </a:spcAft>
              <a:buNone/>
            </a:pPr>
            <a:r>
              <a:rPr lang="en-US" sz="1500" dirty="0">
                <a:latin typeface="Arial" panose="020B0604020202020204" pitchFamily="34" charset="0"/>
                <a:cs typeface="Arial" panose="020B0604020202020204" pitchFamily="34" charset="0"/>
              </a:rPr>
              <a:t>The TR 35 form is found in the Pupil Transportation program at Data Entry&gt;Driver&gt;TR-35 Bus Driver Certification: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Board chair signs the certificate which is issued to a driver, assuring that the driver is qualified to drive a school bus pursuant to all applicable rules, regulations and laws.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 retains a copy, and files a copy with the county superintendent.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bus driver receives hard copy of the certificate, which must be carried at all times while driving a school bus.</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CPR certificate required by ARM 10.64.201 must include instruction in adult and pediatric CPR certification.</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Needs to be signed by a certified instructor, after an initial in-person training of at least four hours.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Renewal is every two years.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ALL drivers on a route MUST be certified with:</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CDL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Medical Certificate (MEC)</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First Aid (signed by a certified instructor)</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CPR (signed by a certified instructor)</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If necessary, NEW Drivers have a 60 day grace period to obtain First Aid and CPR</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driver may NOT drive if their CDL, Medical Certificate, First Aid, or CPR is expired.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This will put your state and county transportation reimbursement at risk; meaning for everyday your driver drove on a route with a credential expired, the district will lose those days of reimbursement.</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err="1">
                <a:solidFill>
                  <a:srgbClr val="C00000"/>
                </a:solidFill>
                <a:latin typeface="Arial" panose="020B0604020202020204" pitchFamily="34" charset="0"/>
                <a:cs typeface="Arial" panose="020B0604020202020204" pitchFamily="34" charset="0"/>
              </a:rPr>
              <a:t>Tr</a:t>
            </a:r>
            <a:r>
              <a:rPr lang="en-US" sz="3200" u="sng" dirty="0">
                <a:solidFill>
                  <a:srgbClr val="C00000"/>
                </a:solidFill>
                <a:latin typeface="Arial" panose="020B0604020202020204" pitchFamily="34" charset="0"/>
                <a:cs typeface="Arial" panose="020B0604020202020204" pitchFamily="34" charset="0"/>
              </a:rPr>
              <a:t> 35: bus driver certification</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1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0" indent="0">
              <a:buClr>
                <a:srgbClr val="C00000"/>
              </a:buClr>
              <a:buNone/>
            </a:pPr>
            <a:r>
              <a:rPr lang="en-US" sz="2400" b="1" dirty="0"/>
              <a:t>A school bus driver certificate remains valid until the earliest expiration date of the commercial vehicle operator's endorsement, the first aid certificate, and/or physical examination. </a:t>
            </a:r>
          </a:p>
          <a:p>
            <a:pPr marL="0" indent="0">
              <a:buClr>
                <a:srgbClr val="C00000"/>
              </a:buClr>
              <a:buNone/>
            </a:pPr>
            <a:r>
              <a:rPr lang="en-US" sz="2400" b="1" dirty="0"/>
              <a:t>A new certificate must be issued to the driver when any of the above items expires and is renewed. </a:t>
            </a:r>
          </a:p>
          <a:p>
            <a:pPr marL="0" indent="0">
              <a:buClr>
                <a:srgbClr val="C00000"/>
              </a:buClr>
              <a:buNone/>
            </a:pPr>
            <a:r>
              <a:rPr lang="en-US" sz="2400" b="1" dirty="0"/>
              <a:t>An expired driver means no state or county reimbursement. </a:t>
            </a:r>
          </a:p>
          <a:p>
            <a:pPr marL="0" indent="0">
              <a:buClr>
                <a:srgbClr val="C00000"/>
              </a:buClr>
              <a:buNone/>
            </a:pPr>
            <a:endParaRPr lang="en-US" sz="2400" b="1" dirty="0"/>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Key points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15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Key Points</a:t>
            </a:r>
            <a:r>
              <a:rPr lang="en-US" sz="1500" b="1" dirty="0">
                <a:latin typeface="Arial" panose="020B0604020202020204" pitchFamily="34" charset="0"/>
                <a:cs typeface="Arial" panose="020B0604020202020204" pitchFamily="34" charset="0"/>
              </a:rPr>
              <a:t>: </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Montana Highway Patrol must perform the first semiannual inspection of school buses within at least 30 days prior to the beginning of the 1st semester. (ARM 10.7.101) (MCA 61-9-502)</a:t>
            </a:r>
          </a:p>
          <a:p>
            <a:pPr>
              <a:lnSpc>
                <a:spcPct val="100000"/>
              </a:lnSpc>
              <a:spcBef>
                <a:spcPts val="600"/>
              </a:spcBef>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Montana Highway Patrol must perform bus inspections by January 31 for the 2nd semester.</a:t>
            </a:r>
          </a:p>
          <a:p>
            <a:pPr>
              <a:lnSpc>
                <a:spcPct val="100000"/>
              </a:lnSpc>
              <a:spcBef>
                <a:spcPts val="600"/>
              </a:spcBef>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Only school buses that pass inspection may be used to transport students and only school buses that pass inspection will receive state and county transportation reimbursement. </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 A school bus that fails will need to be re-inspected and approved by the inspecting officer.</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school district is responsible for contacting the Montana Highway Patrol for bus inspections. </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Bus Inspections (TR-13)</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7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Information on Type E is found in the 2018 Bus Standards</a:t>
            </a:r>
            <a:endParaRPr lang="en-US" sz="1500" dirty="0">
              <a:latin typeface="Arial" panose="020B0604020202020204" pitchFamily="34" charset="0"/>
              <a:cs typeface="Arial" panose="020B0604020202020204" pitchFamily="34" charset="0"/>
            </a:endParaRPr>
          </a:p>
          <a:p>
            <a:pPr>
              <a:lnSpc>
                <a:spcPct val="100000"/>
              </a:lnSpc>
              <a:spcBef>
                <a:spcPts val="600"/>
              </a:spcBef>
            </a:pPr>
            <a:r>
              <a:rPr lang="en-US" sz="1500" dirty="0">
                <a:latin typeface="Arial" panose="020B0604020202020204" pitchFamily="34" charset="0"/>
                <a:cs typeface="Arial" panose="020B0604020202020204" pitchFamily="34" charset="0"/>
              </a:rPr>
              <a:t>With the approval of HB 355 in the 2017 Legislative Session, the OPI has updated the School Bus Standards to comply with the changes in law. The law allows for a new school bus Type E and removes the requirement of a CDL endorsement to drive the new school bus type. (Codified into law under 20-10-101, MCA.)</a:t>
            </a:r>
          </a:p>
          <a:p>
            <a:pPr>
              <a:lnSpc>
                <a:spcPct val="100000"/>
              </a:lnSpc>
              <a:spcBef>
                <a:spcPts val="600"/>
              </a:spcBef>
            </a:pPr>
            <a:r>
              <a:rPr lang="en-US" sz="1500" dirty="0">
                <a:latin typeface="Arial" panose="020B0604020202020204" pitchFamily="34" charset="0"/>
                <a:cs typeface="Arial" panose="020B0604020202020204" pitchFamily="34" charset="0"/>
              </a:rPr>
              <a:t>A district must make the purchase of the Type E bus after July 1</a:t>
            </a:r>
            <a:r>
              <a:rPr lang="en-US" sz="1500" baseline="30000" dirty="0">
                <a:latin typeface="Arial" panose="020B0604020202020204" pitchFamily="34" charset="0"/>
                <a:cs typeface="Arial" panose="020B0604020202020204" pitchFamily="34" charset="0"/>
              </a:rPr>
              <a:t>st</a:t>
            </a:r>
            <a:r>
              <a:rPr lang="en-US" sz="1500" dirty="0">
                <a:latin typeface="Arial" panose="020B0604020202020204" pitchFamily="34" charset="0"/>
                <a:cs typeface="Arial" panose="020B0604020202020204" pitchFamily="34" charset="0"/>
              </a:rPr>
              <a:t>, 2017 </a:t>
            </a:r>
          </a:p>
          <a:p>
            <a:pPr>
              <a:lnSpc>
                <a:spcPct val="100000"/>
              </a:lnSpc>
              <a:spcBef>
                <a:spcPts val="600"/>
              </a:spcBef>
            </a:pPr>
            <a:r>
              <a:rPr lang="en-US" sz="1500" dirty="0">
                <a:latin typeface="Arial" panose="020B0604020202020204" pitchFamily="34" charset="0"/>
                <a:cs typeface="Arial" panose="020B0604020202020204" pitchFamily="34" charset="0"/>
              </a:rPr>
              <a:t>The district must have completed an analysis of a “traditional "school bus versus the new Type E bus and keep the documentation on file for review. </a:t>
            </a:r>
          </a:p>
          <a:p>
            <a:pPr>
              <a:lnSpc>
                <a:spcPct val="100000"/>
              </a:lnSpc>
              <a:spcBef>
                <a:spcPts val="600"/>
              </a:spcBef>
            </a:pPr>
            <a:r>
              <a:rPr lang="en-US" sz="1500" dirty="0">
                <a:latin typeface="Arial" panose="020B0604020202020204" pitchFamily="34" charset="0"/>
                <a:cs typeface="Arial" panose="020B0604020202020204" pitchFamily="34" charset="0"/>
              </a:rPr>
              <a:t>The rate charged is $0.50/ per mile. </a:t>
            </a:r>
          </a:p>
          <a:p>
            <a:pPr>
              <a:lnSpc>
                <a:spcPct val="100000"/>
              </a:lnSpc>
              <a:spcBef>
                <a:spcPts val="600"/>
              </a:spcBef>
            </a:pPr>
            <a:r>
              <a:rPr lang="en-US" sz="1500" dirty="0">
                <a:latin typeface="Arial" panose="020B0604020202020204" pitchFamily="34" charset="0"/>
                <a:cs typeface="Arial" panose="020B0604020202020204" pitchFamily="34" charset="0"/>
              </a:rPr>
              <a:t>Type E bus still requires bus inspection – TR 13A (found in system).</a:t>
            </a:r>
          </a:p>
          <a:p>
            <a:pPr>
              <a:lnSpc>
                <a:spcPct val="100000"/>
              </a:lnSpc>
              <a:spcBef>
                <a:spcPts val="600"/>
              </a:spcBef>
            </a:pPr>
            <a:r>
              <a:rPr lang="en-US" sz="1500" dirty="0">
                <a:latin typeface="Arial" panose="020B0604020202020204" pitchFamily="34" charset="0"/>
                <a:cs typeface="Arial" panose="020B0604020202020204" pitchFamily="34" charset="0"/>
              </a:rPr>
              <a:t>Type E bus drivers do not require a CDL; however, all requirements of a CDL are required: For example, Medical Examination, training, and CPR. </a:t>
            </a:r>
          </a:p>
          <a:p>
            <a:pPr>
              <a:lnSpc>
                <a:spcPct val="100000"/>
              </a:lnSpc>
              <a:spcBef>
                <a:spcPts val="600"/>
              </a:spcBef>
            </a:pPr>
            <a:r>
              <a:rPr lang="en-US" sz="1500" dirty="0">
                <a:latin typeface="Arial" panose="020B0604020202020204" pitchFamily="34" charset="0"/>
                <a:cs typeface="Arial" panose="020B0604020202020204" pitchFamily="34" charset="0"/>
              </a:rPr>
              <a:t>Please read the 2018 Bus Standards to ensure the full compliance with the requirements. </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Type E Montana School Bus Standards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98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903" y="1157682"/>
            <a:ext cx="10192624" cy="5295792"/>
          </a:xfrm>
        </p:spPr>
        <p:txBody>
          <a:bodyPr>
            <a:normAutofit fontScale="47500" lnSpcReduction="20000"/>
          </a:bodyPr>
          <a:lstStyle/>
          <a:p>
            <a:pPr marL="228600" indent="-228600">
              <a:lnSpc>
                <a:spcPct val="120000"/>
              </a:lnSpc>
              <a:spcBef>
                <a:spcPts val="0"/>
              </a:spcBef>
              <a:spcAft>
                <a:spcPts val="0"/>
              </a:spcAft>
              <a:buNone/>
            </a:pPr>
            <a:r>
              <a:rPr lang="en-US" sz="3200" b="1" u="sng" dirty="0">
                <a:cs typeface="Arial" panose="020B0604020202020204" pitchFamily="34" charset="0"/>
              </a:rPr>
              <a:t>Key Points</a:t>
            </a:r>
            <a:r>
              <a:rPr lang="en-US" sz="3200" b="1" dirty="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ALL bus routes must be approved yearly.</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ARM 10.7.101</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the fourth Monday in July a county transportation committee (CTC) must act to approve or not approve all bus routes established by districts.</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November 1 a district sends a copy to the county superintendent, and enters the (TR-1) electronically to the Pupil Transportation Program.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November 10 the county superintendent must electronically receive TR-1’s entered by the district.</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Once you enter your (TR-1’s)  make sure you have a daily rate.</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Are there 0.00 Rates?  Then there is a problem.  Check into it.</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Questions:  Call Donell at (406) 444-3024 </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3200" dirty="0">
              <a:cs typeface="Arial" panose="020B0604020202020204" pitchFamily="34" charset="0"/>
            </a:endParaRPr>
          </a:p>
          <a:p>
            <a:pPr marL="228600" indent="-228600">
              <a:lnSpc>
                <a:spcPct val="120000"/>
              </a:lnSpc>
              <a:spcBef>
                <a:spcPts val="0"/>
              </a:spcBef>
              <a:spcAft>
                <a:spcPts val="0"/>
              </a:spcAft>
              <a:buNone/>
            </a:pPr>
            <a:r>
              <a:rPr lang="en-US" sz="3200" b="1" u="sng" dirty="0"/>
              <a:t>A New TR-1 is Required When……</a:t>
            </a:r>
            <a:endParaRPr lang="en-US" sz="3200" u="sng" dirty="0">
              <a:cs typeface="Arial" panose="020B0604020202020204" pitchFamily="34" charset="0"/>
            </a:endParaRP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bus on the route</a:t>
            </a: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the driver</a:t>
            </a: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mileage</a:t>
            </a:r>
          </a:p>
          <a:p>
            <a:pPr marL="228600" indent="-228600">
              <a:lnSpc>
                <a:spcPct val="120000"/>
              </a:lnSpc>
              <a:spcBef>
                <a:spcPts val="0"/>
              </a:spcBef>
              <a:spcAft>
                <a:spcPts val="0"/>
              </a:spcAft>
              <a:buNone/>
            </a:pPr>
            <a:endParaRPr lang="en-US" sz="3200" dirty="0">
              <a:cs typeface="Arial" panose="020B0604020202020204" pitchFamily="34" charset="0"/>
            </a:endParaRPr>
          </a:p>
          <a:p>
            <a:pPr>
              <a:lnSpc>
                <a:spcPct val="120000"/>
              </a:lnSpc>
              <a:spcBef>
                <a:spcPts val="0"/>
              </a:spcBef>
              <a:spcAft>
                <a:spcPts val="0"/>
              </a:spcAft>
            </a:pPr>
            <a:r>
              <a:rPr lang="en-US" sz="3200" dirty="0">
                <a:cs typeface="Arial" panose="020B0604020202020204" pitchFamily="34" charset="0"/>
              </a:rPr>
              <a:t>Do not edit the existing TR-1.  The district must report the legs as separate parts of a single route (e.g., Route 1A, 1B and 1C) by submitting a separate form for each change.</a:t>
            </a: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Bus routes TR-1</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96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Key Points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For TR-4 Individual Contracts (ARM 10.7.101) States the following:</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BY July 1 a district must complete and sign transportation contracts (three copies) for the ensuing year</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Send to the county superintendent copies of all completed individual contracts</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Submit individual transportation contracts electronically to the Pupil Transportation Program</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districts are prohibited from issuing warrants on the transportation budget in the absence of a contract.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State reimbursement is paid only on claims supported by valid contracts.(ARM 10.7.105)</a:t>
            </a:r>
          </a:p>
          <a:p>
            <a:pPr marL="228600" indent="-228600">
              <a:buNone/>
            </a:pPr>
            <a:r>
              <a:rPr lang="en-US" sz="1500" dirty="0">
                <a:latin typeface="Arial" panose="020B0604020202020204" pitchFamily="34" charset="0"/>
                <a:cs typeface="Arial" panose="020B0604020202020204" pitchFamily="34" charset="0"/>
              </a:rPr>
              <a:t>Forms are accessed through the Pupil Transportation Program</a:t>
            </a:r>
          </a:p>
          <a:p>
            <a:pPr marL="228600" indent="-228600">
              <a:buNone/>
            </a:pPr>
            <a:r>
              <a:rPr lang="en-US" sz="1500" b="1" u="sng" dirty="0">
                <a:latin typeface="Arial" panose="020B0604020202020204" pitchFamily="34" charset="0"/>
                <a:cs typeface="Arial" panose="020B0604020202020204" pitchFamily="34" charset="0"/>
              </a:rPr>
              <a:t>Individual Contract/Isolation Increased Rate Approval</a:t>
            </a:r>
          </a:p>
          <a:p>
            <a:pPr marL="228600" indent="-228600">
              <a:buNone/>
            </a:pPr>
            <a:r>
              <a:rPr lang="en-US" sz="1500" dirty="0">
                <a:latin typeface="Arial" panose="020B0604020202020204" pitchFamily="34" charset="0"/>
                <a:cs typeface="Arial" panose="020B0604020202020204" pitchFamily="34" charset="0"/>
              </a:rPr>
              <a:t>If isolation has been requested and approved through the board and CTC, the county superintendent must check the county approval box before the increased rate will be applied. </a:t>
            </a:r>
          </a:p>
          <a:p>
            <a:pPr marL="228600" indent="-228600">
              <a:buNone/>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Individual Contracts (TR-4)</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5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0" indent="0">
              <a:buClr>
                <a:srgbClr val="C00000"/>
              </a:buClr>
              <a:buNone/>
            </a:pPr>
            <a:r>
              <a:rPr lang="en-US" sz="2400" b="1" dirty="0"/>
              <a:t>An invalid inspection or no inspection will result in no state or county reimbursement. </a:t>
            </a:r>
          </a:p>
          <a:p>
            <a:pPr marL="0" indent="0">
              <a:buClr>
                <a:srgbClr val="C00000"/>
              </a:buClr>
              <a:buNone/>
            </a:pPr>
            <a:endParaRPr lang="en-US" sz="2400" b="1" dirty="0"/>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Key points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6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886447"/>
          </a:xfrm>
        </p:spPr>
        <p:txBody>
          <a:bodyPr>
            <a:normAutofit fontScale="62500" lnSpcReduction="20000"/>
          </a:bodyPr>
          <a:lstStyle/>
          <a:p>
            <a:pPr>
              <a:lnSpc>
                <a:spcPct val="120000"/>
              </a:lnSpc>
              <a:spcBef>
                <a:spcPts val="600"/>
              </a:spcBef>
              <a:spcAft>
                <a:spcPts val="0"/>
              </a:spcAft>
            </a:pPr>
            <a:r>
              <a:rPr lang="en-US" sz="2400" b="1" u="sng" dirty="0">
                <a:cs typeface="Arial" panose="020B0604020202020204" pitchFamily="34" charset="0"/>
              </a:rPr>
              <a:t>First Semester</a:t>
            </a:r>
            <a:r>
              <a:rPr lang="en-US" sz="24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February 15 school districts must provide the county superintendent with one complete copy of the first semester transportation claim using forms provided electronically in the Pupil Transportation Program.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February 22 the county superintendent must review each district's claim for completeness and accuracy, and electronically approve each district's first semester transportation claim. </a:t>
            </a:r>
          </a:p>
          <a:p>
            <a:pPr>
              <a:lnSpc>
                <a:spcPct val="120000"/>
              </a:lnSpc>
              <a:spcBef>
                <a:spcPts val="600"/>
              </a:spcBef>
              <a:spcAft>
                <a:spcPts val="0"/>
              </a:spcAft>
            </a:pPr>
            <a:endParaRPr lang="en-US" sz="2400" b="1" u="sng" dirty="0">
              <a:cs typeface="Arial" panose="020B0604020202020204" pitchFamily="34" charset="0"/>
            </a:endParaRPr>
          </a:p>
          <a:p>
            <a:pPr>
              <a:lnSpc>
                <a:spcPct val="120000"/>
              </a:lnSpc>
              <a:spcBef>
                <a:spcPts val="600"/>
              </a:spcBef>
              <a:spcAft>
                <a:spcPts val="0"/>
              </a:spcAft>
            </a:pPr>
            <a:r>
              <a:rPr lang="en-US" sz="2400" b="1" u="sng" dirty="0">
                <a:cs typeface="Arial" panose="020B0604020202020204" pitchFamily="34" charset="0"/>
              </a:rPr>
              <a:t>Second Semester</a:t>
            </a:r>
            <a:r>
              <a:rPr lang="en-US" sz="24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May 24 school districts must provide the county superintendent with one complete copy of the second semester transportation claim using forms provided electronically in the Pupil Transportation Program. The district claims must be signed by the chairman of the board of trustees and a copy must be retained on file at the district for audit purposes.</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June 1 the county superintendent must review each district's claim for completeness and accuracy, and electronically approve each district's second semester transportation claim. </a:t>
            </a:r>
          </a:p>
          <a:p>
            <a:pPr>
              <a:lnSpc>
                <a:spcPct val="120000"/>
              </a:lnSpc>
              <a:spcBef>
                <a:spcPts val="600"/>
              </a:spcBef>
              <a:spcAft>
                <a:spcPts val="0"/>
              </a:spcAft>
              <a:buClr>
                <a:srgbClr val="C00000"/>
              </a:buClr>
            </a:pPr>
            <a:endParaRPr lang="en-US" sz="2400" dirty="0">
              <a:cs typeface="Arial" panose="020B0604020202020204" pitchFamily="34" charset="0"/>
            </a:endParaRPr>
          </a:p>
          <a:p>
            <a:pPr>
              <a:lnSpc>
                <a:spcPct val="120000"/>
              </a:lnSpc>
              <a:spcBef>
                <a:spcPts val="600"/>
              </a:spcBef>
              <a:spcAft>
                <a:spcPts val="0"/>
              </a:spcAft>
              <a:buClr>
                <a:srgbClr val="C00000"/>
              </a:buClr>
            </a:pPr>
            <a:r>
              <a:rPr lang="en-US" sz="2400" b="1" u="sng" dirty="0">
                <a:cs typeface="Arial" panose="020B0604020202020204" pitchFamily="34" charset="0"/>
              </a:rPr>
              <a:t>The district claims must be signed by the chairman of the board of trustees and a copy must be retained on file at the district for audit purposes.</a:t>
            </a: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Claim Procedures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19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r>
              <a:rPr lang="en-US" sz="1500" dirty="0">
                <a:latin typeface="Arial" panose="020B0604020202020204" pitchFamily="34" charset="0"/>
                <a:cs typeface="Arial" panose="020B0604020202020204" pitchFamily="34" charset="0"/>
              </a:rPr>
              <a:t>Pursuant to MCA 20-10-145</a:t>
            </a:r>
          </a:p>
          <a:p>
            <a:pPr marL="228600" indent="-228600">
              <a:lnSpc>
                <a:spcPct val="100000"/>
              </a:lnSpc>
              <a:buNone/>
            </a:pPr>
            <a:r>
              <a:rPr lang="en-US" sz="1500" dirty="0">
                <a:latin typeface="Arial" panose="020B0604020202020204" pitchFamily="34" charset="0"/>
                <a:cs typeface="Arial" panose="020B0604020202020204" pitchFamily="34" charset="0"/>
              </a:rPr>
              <a:t>The superintendent of public instruction reimburses each school district according to the following schedule: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September 1 of each year, the superintendent of public instruction shall make a payment equal to 50% of the state transportation reimbursement paid to the district in the previous school year.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March 31 of each year, the superintendent of public instruction shall make a payment to the district equal to the approved amount of state reimbursement for first semester transportation claims less the amount distributed to the district under subsection.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June 30 of each year, the superintendent of public instruction shall make a payment to the district to pay the balance of the approved amount due to the district for first and second semester transportation.</a:t>
            </a:r>
          </a:p>
          <a:p>
            <a:pPr marL="0" indent="0">
              <a:buClr>
                <a:srgbClr val="C00000"/>
              </a:buClr>
              <a:buNone/>
            </a:pPr>
            <a:r>
              <a:rPr lang="en-US" sz="1500" b="1" dirty="0">
                <a:latin typeface="Arial" panose="020B0604020202020204" pitchFamily="34" charset="0"/>
                <a:cs typeface="Arial" panose="020B0604020202020204" pitchFamily="34" charset="0"/>
              </a:rPr>
              <a:t>The county superintendent should initiate the county obligation for each semester’s claims. </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STATE TRANSPORTATION REIMBURSEMENT</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78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r>
              <a:rPr lang="en-US" sz="1500" b="1" dirty="0">
                <a:latin typeface="Arial" panose="020B0604020202020204" pitchFamily="34" charset="0"/>
                <a:cs typeface="Arial" panose="020B0604020202020204" pitchFamily="34" charset="0"/>
              </a:rPr>
              <a:t>The OPI will be performing yearly desk audits of transportation claims. </a:t>
            </a:r>
          </a:p>
          <a:p>
            <a:pPr marL="228600" indent="-228600">
              <a:buNone/>
            </a:pPr>
            <a:r>
              <a:rPr lang="en-US" sz="1500" dirty="0">
                <a:latin typeface="Arial" panose="020B0604020202020204" pitchFamily="34" charset="0"/>
                <a:cs typeface="Arial" panose="020B0604020202020204" pitchFamily="34" charset="0"/>
              </a:rPr>
              <a:t>The compliance items will include:</a:t>
            </a:r>
          </a:p>
          <a:p>
            <a:pPr marL="228600" indent="-228600">
              <a:buNone/>
            </a:pPr>
            <a:r>
              <a:rPr lang="en-US" sz="1500" dirty="0">
                <a:latin typeface="Arial" panose="020B0604020202020204" pitchFamily="34" charset="0"/>
                <a:cs typeface="Arial" panose="020B0604020202020204" pitchFamily="34" charset="0"/>
              </a:rPr>
              <a:t>Bus Driver Requirements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Criminal background check, new drivers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Drivers license checks – yearly</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Alcohol and drug testing</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Compliance with training hours with documentation</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Proper drivers license endorsements</a:t>
            </a:r>
          </a:p>
          <a:p>
            <a:pPr lvl="1">
              <a:buClr>
                <a:srgbClr val="C00000"/>
              </a:buClr>
              <a:buFont typeface="Wingdings" panose="05000000000000000000" pitchFamily="2" charset="2"/>
              <a:buChar char="ü"/>
            </a:pPr>
            <a:endParaRPr lang="en-US" sz="1500" dirty="0">
              <a:latin typeface="Arial" panose="020B0604020202020204" pitchFamily="34" charset="0"/>
              <a:cs typeface="Arial" panose="020B0604020202020204" pitchFamily="34" charset="0"/>
            </a:endParaRPr>
          </a:p>
          <a:p>
            <a:pPr marL="228600" indent="-228600">
              <a:buNone/>
            </a:pPr>
            <a:r>
              <a:rPr lang="en-US" sz="1500" dirty="0">
                <a:latin typeface="Arial" panose="020B0604020202020204" pitchFamily="34" charset="0"/>
                <a:cs typeface="Arial" panose="020B0604020202020204" pitchFamily="34" charset="0"/>
              </a:rPr>
              <a:t>Signed documents on file – from county transportation committee</a:t>
            </a:r>
          </a:p>
          <a:p>
            <a:pPr marL="228600" indent="-228600">
              <a:buNone/>
            </a:pPr>
            <a:r>
              <a:rPr lang="en-US" sz="1500" dirty="0">
                <a:latin typeface="Arial" panose="020B0604020202020204" pitchFamily="34" charset="0"/>
                <a:cs typeface="Arial" panose="020B0604020202020204" pitchFamily="34" charset="0"/>
              </a:rPr>
              <a:t>The district is responsible to ensure all proper documents are collected, regardless if contracting bus services.</a:t>
            </a:r>
          </a:p>
          <a:p>
            <a:pPr marL="228600" indent="-228600">
              <a:buNone/>
            </a:pPr>
            <a:r>
              <a:rPr lang="en-US" sz="1500" dirty="0">
                <a:latin typeface="Arial" panose="020B0604020202020204" pitchFamily="34" charset="0"/>
                <a:cs typeface="Arial" panose="020B0604020202020204" pitchFamily="34" charset="0"/>
              </a:rPr>
              <a:t>Non compliance with the requirements may result in a collection of state payments from the year audited.</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Desk audits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58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58" y="65099"/>
            <a:ext cx="9720072" cy="1499616"/>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Website Resources</a:t>
            </a:r>
          </a:p>
        </p:txBody>
      </p:sp>
      <p:sp>
        <p:nvSpPr>
          <p:cNvPr id="4" name="Content Placeholder 3">
            <a:extLst>
              <a:ext uri="{FF2B5EF4-FFF2-40B4-BE49-F238E27FC236}">
                <a16:creationId xmlns:a16="http://schemas.microsoft.com/office/drawing/2014/main" id="{8C9D9C7F-26B0-4F3C-B08A-5C50C61CDDC9}"/>
              </a:ext>
            </a:extLst>
          </p:cNvPr>
          <p:cNvSpPr>
            <a:spLocks noGrp="1"/>
          </p:cNvSpPr>
          <p:nvPr>
            <p:ph idx="1"/>
          </p:nvPr>
        </p:nvSpPr>
        <p:spPr>
          <a:xfrm>
            <a:off x="939568" y="1694576"/>
            <a:ext cx="10058632" cy="4614784"/>
          </a:xfrm>
        </p:spPr>
        <p:txBody>
          <a:bodyPr/>
          <a:lstStyle/>
          <a:p>
            <a:pPr marL="0" indent="0">
              <a:buClr>
                <a:srgbClr val="C00000"/>
              </a:buClr>
              <a:buNone/>
            </a:pPr>
            <a:r>
              <a:rPr lang="en-US" sz="1600" dirty="0"/>
              <a:t>www.opi.mt.gov </a:t>
            </a:r>
          </a:p>
          <a:p>
            <a:pPr>
              <a:buClr>
                <a:srgbClr val="C00000"/>
              </a:buClr>
              <a:buFont typeface="Wingdings" panose="05000000000000000000" pitchFamily="2" charset="2"/>
              <a:buChar char="Ø"/>
            </a:pPr>
            <a:r>
              <a:rPr lang="en-US" sz="1600" dirty="0"/>
              <a:t>Leadership &amp; Support</a:t>
            </a:r>
          </a:p>
          <a:p>
            <a:pPr lvl="1">
              <a:buClr>
                <a:srgbClr val="C00000"/>
              </a:buClr>
              <a:buFont typeface="Wingdings" panose="05000000000000000000" pitchFamily="2" charset="2"/>
              <a:buChar char="Ø"/>
            </a:pPr>
            <a:r>
              <a:rPr lang="en-US" sz="1600" dirty="0"/>
              <a:t>School Finance</a:t>
            </a:r>
          </a:p>
          <a:p>
            <a:pPr lvl="2">
              <a:buClr>
                <a:srgbClr val="C00000"/>
              </a:buClr>
              <a:buFont typeface="Wingdings" panose="05000000000000000000" pitchFamily="2" charset="2"/>
              <a:buChar char="Ø"/>
            </a:pPr>
            <a:r>
              <a:rPr lang="en-US" sz="1600" dirty="0"/>
              <a:t>Pupil Transportation </a:t>
            </a:r>
          </a:p>
          <a:p>
            <a:r>
              <a:rPr lang="en-US" sz="1600" dirty="0"/>
              <a:t>Instructions</a:t>
            </a:r>
          </a:p>
          <a:p>
            <a:r>
              <a:rPr lang="en-US" sz="1600" dirty="0"/>
              <a:t>Forms</a:t>
            </a:r>
          </a:p>
          <a:p>
            <a:r>
              <a:rPr lang="en-US" sz="1600" dirty="0"/>
              <a:t>Trainings</a:t>
            </a:r>
          </a:p>
          <a:p>
            <a:r>
              <a:rPr lang="en-US" sz="1600" dirty="0"/>
              <a:t>Montana School Bus Standards</a:t>
            </a:r>
          </a:p>
          <a:p>
            <a:endParaRPr lang="en-US" dirty="0"/>
          </a:p>
        </p:txBody>
      </p:sp>
      <p:grpSp>
        <p:nvGrpSpPr>
          <p:cNvPr id="13" name="Group 12">
            <a:extLst>
              <a:ext uri="{FF2B5EF4-FFF2-40B4-BE49-F238E27FC236}">
                <a16:creationId xmlns:a16="http://schemas.microsoft.com/office/drawing/2014/main" id="{989A7B04-5C0B-4D0A-B01C-C69B6F42B5AB}"/>
              </a:ext>
            </a:extLst>
          </p:cNvPr>
          <p:cNvGrpSpPr/>
          <p:nvPr/>
        </p:nvGrpSpPr>
        <p:grpSpPr>
          <a:xfrm>
            <a:off x="5349284" y="1024499"/>
            <a:ext cx="5903148" cy="3128051"/>
            <a:chOff x="5349284" y="1024499"/>
            <a:chExt cx="5903148" cy="3128051"/>
          </a:xfrm>
        </p:grpSpPr>
        <p:pic>
          <p:nvPicPr>
            <p:cNvPr id="7" name="Picture 6">
              <a:extLst>
                <a:ext uri="{FF2B5EF4-FFF2-40B4-BE49-F238E27FC236}">
                  <a16:creationId xmlns:a16="http://schemas.microsoft.com/office/drawing/2014/main" id="{6540A6D2-ACD8-4D2C-861B-1FEB299318D6}"/>
                </a:ext>
              </a:extLst>
            </p:cNvPr>
            <p:cNvPicPr>
              <a:picLocks noChangeAspect="1"/>
            </p:cNvPicPr>
            <p:nvPr/>
          </p:nvPicPr>
          <p:blipFill>
            <a:blip r:embed="rId2"/>
            <a:stretch>
              <a:fillRect/>
            </a:stretch>
          </p:blipFill>
          <p:spPr>
            <a:xfrm>
              <a:off x="5349284" y="1024499"/>
              <a:ext cx="5903148" cy="3128051"/>
            </a:xfrm>
            <a:prstGeom prst="rect">
              <a:avLst/>
            </a:prstGeom>
          </p:spPr>
        </p:pic>
        <p:pic>
          <p:nvPicPr>
            <p:cNvPr id="12" name="Picture 11">
              <a:extLst>
                <a:ext uri="{FF2B5EF4-FFF2-40B4-BE49-F238E27FC236}">
                  <a16:creationId xmlns:a16="http://schemas.microsoft.com/office/drawing/2014/main" id="{5980D5D3-EB26-45B1-A591-5C3444B319EF}"/>
                </a:ext>
              </a:extLst>
            </p:cNvPr>
            <p:cNvPicPr>
              <a:picLocks noChangeAspect="1"/>
            </p:cNvPicPr>
            <p:nvPr/>
          </p:nvPicPr>
          <p:blipFill>
            <a:blip r:embed="rId3"/>
            <a:stretch>
              <a:fillRect/>
            </a:stretch>
          </p:blipFill>
          <p:spPr>
            <a:xfrm flipH="1">
              <a:off x="8925887" y="2402307"/>
              <a:ext cx="1200681" cy="481626"/>
            </a:xfrm>
            <a:prstGeom prst="rect">
              <a:avLst/>
            </a:prstGeom>
          </p:spPr>
        </p:pic>
      </p:grpSp>
      <p:grpSp>
        <p:nvGrpSpPr>
          <p:cNvPr id="14" name="Group 13">
            <a:extLst>
              <a:ext uri="{FF2B5EF4-FFF2-40B4-BE49-F238E27FC236}">
                <a16:creationId xmlns:a16="http://schemas.microsoft.com/office/drawing/2014/main" id="{001C6674-245D-41EB-B19A-5FBE672819DF}"/>
              </a:ext>
            </a:extLst>
          </p:cNvPr>
          <p:cNvGrpSpPr/>
          <p:nvPr/>
        </p:nvGrpSpPr>
        <p:grpSpPr>
          <a:xfrm>
            <a:off x="3154261" y="3429000"/>
            <a:ext cx="5771626" cy="3125859"/>
            <a:chOff x="3154261" y="3429000"/>
            <a:chExt cx="5771626" cy="3125859"/>
          </a:xfrm>
        </p:grpSpPr>
        <p:pic>
          <p:nvPicPr>
            <p:cNvPr id="8" name="Picture 7">
              <a:extLst>
                <a:ext uri="{FF2B5EF4-FFF2-40B4-BE49-F238E27FC236}">
                  <a16:creationId xmlns:a16="http://schemas.microsoft.com/office/drawing/2014/main" id="{268B23A4-54F9-46DB-BF03-E0383D57620D}"/>
                </a:ext>
              </a:extLst>
            </p:cNvPr>
            <p:cNvPicPr>
              <a:picLocks noChangeAspect="1"/>
            </p:cNvPicPr>
            <p:nvPr/>
          </p:nvPicPr>
          <p:blipFill>
            <a:blip r:embed="rId4"/>
            <a:stretch>
              <a:fillRect/>
            </a:stretch>
          </p:blipFill>
          <p:spPr>
            <a:xfrm>
              <a:off x="4171059" y="3429000"/>
              <a:ext cx="4754828" cy="3125859"/>
            </a:xfrm>
            <a:prstGeom prst="rect">
              <a:avLst/>
            </a:prstGeom>
          </p:spPr>
        </p:pic>
        <p:cxnSp>
          <p:nvCxnSpPr>
            <p:cNvPr id="10" name="Straight Arrow Connector 9">
              <a:extLst>
                <a:ext uri="{FF2B5EF4-FFF2-40B4-BE49-F238E27FC236}">
                  <a16:creationId xmlns:a16="http://schemas.microsoft.com/office/drawing/2014/main" id="{CB3B5A0B-5613-4A8C-93F8-E61A8854228C}"/>
                </a:ext>
              </a:extLst>
            </p:cNvPr>
            <p:cNvCxnSpPr>
              <a:cxnSpLocks/>
            </p:cNvCxnSpPr>
            <p:nvPr/>
          </p:nvCxnSpPr>
          <p:spPr>
            <a:xfrm>
              <a:off x="3154261" y="6023295"/>
              <a:ext cx="1216403"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117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676" y="1057276"/>
            <a:ext cx="11058524" cy="5219700"/>
          </a:xfrm>
        </p:spPr>
        <p:txBody>
          <a:bodyPr>
            <a:noAutofit/>
          </a:bodyPr>
          <a:lstStyle/>
          <a:p>
            <a:pPr>
              <a:lnSpc>
                <a:spcPct val="100000"/>
              </a:lnSpc>
              <a:spcBef>
                <a:spcPts val="0"/>
              </a:spcBef>
              <a:spcAft>
                <a:spcPts val="0"/>
              </a:spcAft>
            </a:pPr>
            <a:r>
              <a:rPr lang="en-US" sz="1500" b="1" u="sng" dirty="0"/>
              <a:t>PURPOSE: </a:t>
            </a:r>
            <a:r>
              <a:rPr lang="en-US" sz="1500" dirty="0"/>
              <a:t>The Transportation Fund can be used to support the costs of transporting students between home and school, including: </a:t>
            </a:r>
          </a:p>
          <a:p>
            <a:pPr lvl="0">
              <a:lnSpc>
                <a:spcPct val="100000"/>
              </a:lnSpc>
              <a:spcBef>
                <a:spcPts val="0"/>
              </a:spcBef>
              <a:spcAft>
                <a:spcPts val="0"/>
              </a:spcAft>
            </a:pPr>
            <a:r>
              <a:rPr lang="en-US" sz="1500" dirty="0"/>
              <a:t>costs of school bus purchase, repair, maintenance and operations; </a:t>
            </a:r>
          </a:p>
          <a:p>
            <a:pPr lvl="0">
              <a:lnSpc>
                <a:spcPct val="100000"/>
              </a:lnSpc>
              <a:spcBef>
                <a:spcPts val="0"/>
              </a:spcBef>
              <a:spcAft>
                <a:spcPts val="0"/>
              </a:spcAft>
            </a:pPr>
            <a:r>
              <a:rPr lang="en-US" sz="1500" dirty="0"/>
              <a:t>safety activities related to bus driver training, crosswalk attendants, etc.; </a:t>
            </a:r>
          </a:p>
          <a:p>
            <a:pPr lvl="0">
              <a:lnSpc>
                <a:spcPct val="100000"/>
              </a:lnSpc>
              <a:spcBef>
                <a:spcPts val="0"/>
              </a:spcBef>
              <a:spcAft>
                <a:spcPts val="0"/>
              </a:spcAft>
            </a:pPr>
            <a:r>
              <a:rPr lang="en-US" sz="1500" dirty="0"/>
              <a:t>bus barn facilities and maintenance; and </a:t>
            </a:r>
          </a:p>
          <a:p>
            <a:pPr lvl="0">
              <a:lnSpc>
                <a:spcPct val="100000"/>
              </a:lnSpc>
              <a:spcBef>
                <a:spcPts val="0"/>
              </a:spcBef>
              <a:spcAft>
                <a:spcPts val="0"/>
              </a:spcAft>
            </a:pPr>
            <a:r>
              <a:rPr lang="en-US" sz="1500" dirty="0"/>
              <a:t>payments to parents for individual transportation contracts. </a:t>
            </a:r>
          </a:p>
          <a:p>
            <a:pPr>
              <a:lnSpc>
                <a:spcPct val="100000"/>
              </a:lnSpc>
              <a:spcBef>
                <a:spcPts val="0"/>
              </a:spcBef>
              <a:spcAft>
                <a:spcPts val="0"/>
              </a:spcAft>
            </a:pPr>
            <a:r>
              <a:rPr lang="en-US" sz="1500" dirty="0"/>
              <a:t>Costs of field trips, travel costs related to extracurricular activities and athletics, and staff travel costs are </a:t>
            </a:r>
            <a:r>
              <a:rPr lang="en-US" sz="1500" u="sng" dirty="0"/>
              <a:t>NOT ALLOWABLE</a:t>
            </a:r>
            <a:r>
              <a:rPr lang="en-US" sz="1500" dirty="0"/>
              <a:t> costs of the Transportation Fund (10). </a:t>
            </a:r>
          </a:p>
          <a:p>
            <a:pPr>
              <a:lnSpc>
                <a:spcPct val="100000"/>
              </a:lnSpc>
              <a:spcBef>
                <a:spcPts val="0"/>
              </a:spcBef>
              <a:spcAft>
                <a:spcPts val="0"/>
              </a:spcAft>
            </a:pPr>
            <a:endParaRPr lang="en-US" sz="1500" b="1" dirty="0"/>
          </a:p>
          <a:p>
            <a:pPr>
              <a:lnSpc>
                <a:spcPct val="100000"/>
              </a:lnSpc>
              <a:spcBef>
                <a:spcPts val="0"/>
              </a:spcBef>
              <a:spcAft>
                <a:spcPts val="0"/>
              </a:spcAft>
            </a:pPr>
            <a:r>
              <a:rPr lang="en-US" sz="1500" b="1" dirty="0"/>
              <a:t>Claims for Reimbursement: </a:t>
            </a:r>
            <a:endParaRPr lang="en-US" sz="1500" dirty="0"/>
          </a:p>
          <a:p>
            <a:pPr>
              <a:lnSpc>
                <a:spcPct val="100000"/>
              </a:lnSpc>
              <a:spcBef>
                <a:spcPts val="0"/>
              </a:spcBef>
              <a:spcAft>
                <a:spcPts val="0"/>
              </a:spcAft>
            </a:pPr>
            <a:r>
              <a:rPr lang="en-US" sz="1500" dirty="0"/>
              <a:t>State funding is paid based on semi-annual claims to the OPI in February for first semester and in May for second semester. The state sends a prepayment entitlement in August.  The prepayment entitlement is equal to 50% of the average of the prior year's entitlements.   The OPI and county treasurer pay the district their portions of the funding in March for the 1st semester and in June for the 2nd semester per §20-10-146, MCA.  </a:t>
            </a:r>
          </a:p>
          <a:p>
            <a:pPr>
              <a:lnSpc>
                <a:spcPct val="100000"/>
              </a:lnSpc>
              <a:spcBef>
                <a:spcPts val="0"/>
              </a:spcBef>
              <a:spcAft>
                <a:spcPts val="0"/>
              </a:spcAft>
            </a:pPr>
            <a:r>
              <a:rPr lang="en-US" sz="1500" dirty="0"/>
              <a:t>State funding is disbursed in the following three payments:</a:t>
            </a:r>
          </a:p>
          <a:p>
            <a:pPr lvl="0">
              <a:lnSpc>
                <a:spcPct val="100000"/>
              </a:lnSpc>
              <a:spcBef>
                <a:spcPts val="0"/>
              </a:spcBef>
              <a:spcAft>
                <a:spcPts val="0"/>
              </a:spcAft>
            </a:pPr>
            <a:r>
              <a:rPr lang="en-US" sz="1500" dirty="0"/>
              <a:t>August – 50% of the prior year’s unadjusted entitlement (Referred to as the pre-payment)</a:t>
            </a:r>
          </a:p>
          <a:p>
            <a:pPr lvl="0">
              <a:lnSpc>
                <a:spcPct val="100000"/>
              </a:lnSpc>
              <a:spcBef>
                <a:spcPts val="0"/>
              </a:spcBef>
              <a:spcAft>
                <a:spcPts val="0"/>
              </a:spcAft>
            </a:pPr>
            <a:r>
              <a:rPr lang="en-US" sz="1500" dirty="0"/>
              <a:t>March – 1st semester entitlement payment less the pre-payment amount received in August</a:t>
            </a:r>
          </a:p>
          <a:p>
            <a:pPr lvl="0">
              <a:lnSpc>
                <a:spcPct val="100000"/>
              </a:lnSpc>
              <a:spcBef>
                <a:spcPts val="0"/>
              </a:spcBef>
              <a:spcAft>
                <a:spcPts val="0"/>
              </a:spcAft>
            </a:pPr>
            <a:r>
              <a:rPr lang="en-US" sz="1500" dirty="0"/>
              <a:t>June – 2nd Semester entitlement payment</a:t>
            </a:r>
          </a:p>
          <a:p>
            <a:pPr>
              <a:lnSpc>
                <a:spcPct val="100000"/>
              </a:lnSpc>
              <a:spcBef>
                <a:spcPts val="0"/>
              </a:spcBef>
              <a:spcAft>
                <a:spcPts val="0"/>
              </a:spcAft>
            </a:pPr>
            <a:r>
              <a:rPr lang="en-US" sz="1500" dirty="0"/>
              <a:t> </a:t>
            </a:r>
          </a:p>
          <a:p>
            <a:pPr>
              <a:lnSpc>
                <a:spcPct val="100000"/>
              </a:lnSpc>
              <a:spcBef>
                <a:spcPts val="0"/>
              </a:spcBef>
              <a:spcAft>
                <a:spcPts val="0"/>
              </a:spcAft>
            </a:pPr>
            <a:r>
              <a:rPr lang="en-US" sz="1500" b="1" u="sng" dirty="0"/>
              <a:t>VOTING REQUIREMENTS: </a:t>
            </a:r>
            <a:r>
              <a:rPr lang="en-US" sz="1500" dirty="0"/>
              <a:t>The transportation fund tax levy is permissive. Consequently, it is not subject to voter approval. However, projected mill increases in this fund are subject to voter notification by March 31</a:t>
            </a:r>
            <a:r>
              <a:rPr lang="en-US" sz="1500" baseline="30000" dirty="0"/>
              <a:t>st</a:t>
            </a:r>
            <a:r>
              <a:rPr lang="en-US" sz="1500" dirty="0"/>
              <a:t> per </a:t>
            </a:r>
            <a:r>
              <a:rPr lang="en-US" sz="1500" u="sng" dirty="0">
                <a:hlinkClick r:id="rId2"/>
              </a:rPr>
              <a:t>§20-9-116, MCA</a:t>
            </a:r>
            <a:r>
              <a:rPr lang="en-US" sz="1500" dirty="0"/>
              <a:t>.  This fund may budget the ‘On-Schedule’ costs of bus routes, individual contracts and any ‘Over-Schedule’ amounts of operating the transportation program.</a:t>
            </a: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07231" y="214027"/>
            <a:ext cx="9574842" cy="929819"/>
          </a:xfrm>
        </p:spPr>
        <p:txBody>
          <a:bodyPr>
            <a:normAutofit/>
          </a:bodyPr>
          <a:lstStyle/>
          <a:p>
            <a:pPr algn="ctr"/>
            <a:r>
              <a:rPr lang="en-US" dirty="0">
                <a:latin typeface="Arial" panose="020B0604020202020204" pitchFamily="34" charset="0"/>
                <a:cs typeface="Arial" panose="020B0604020202020204" pitchFamily="34" charset="0"/>
              </a:rPr>
              <a:t>Budgeting -TRANSPORTATION FUND (10)</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81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081" y="1228726"/>
            <a:ext cx="10756144" cy="5224748"/>
          </a:xfrm>
        </p:spPr>
        <p:txBody>
          <a:bodyPr>
            <a:normAutofit fontScale="77500" lnSpcReduction="20000"/>
          </a:bodyPr>
          <a:lstStyle/>
          <a:p>
            <a:pPr marL="0" indent="0">
              <a:lnSpc>
                <a:spcPct val="120000"/>
              </a:lnSpc>
              <a:spcBef>
                <a:spcPts val="0"/>
              </a:spcBef>
              <a:spcAft>
                <a:spcPts val="0"/>
              </a:spcAft>
              <a:buNone/>
            </a:pPr>
            <a:r>
              <a:rPr lang="en-US" sz="2100" b="1" u="sng" dirty="0"/>
              <a:t>PURPOSE:</a:t>
            </a:r>
            <a:r>
              <a:rPr lang="en-US" sz="2100" b="1" dirty="0"/>
              <a:t> </a:t>
            </a:r>
            <a:r>
              <a:rPr lang="en-US" sz="2100" dirty="0"/>
              <a:t>This fund is a reserve fund used to levy taxes for the following:</a:t>
            </a:r>
            <a:r>
              <a:rPr lang="en-US" sz="2100" u="sng" dirty="0"/>
              <a:t> </a:t>
            </a:r>
            <a:endParaRPr lang="en-US" sz="2100" dirty="0"/>
          </a:p>
          <a:p>
            <a:pPr marL="0" lvl="0" indent="0">
              <a:lnSpc>
                <a:spcPct val="120000"/>
              </a:lnSpc>
              <a:spcBef>
                <a:spcPts val="0"/>
              </a:spcBef>
              <a:spcAft>
                <a:spcPts val="0"/>
              </a:spcAft>
              <a:buNone/>
            </a:pPr>
            <a:r>
              <a:rPr lang="en-US" sz="2100" dirty="0"/>
              <a:t>Replace, remodel or convert yellow school buses and activities/athletics buses owned by the district; </a:t>
            </a:r>
          </a:p>
          <a:p>
            <a:pPr marL="0" lvl="0" indent="0">
              <a:lnSpc>
                <a:spcPct val="120000"/>
              </a:lnSpc>
              <a:spcBef>
                <a:spcPts val="0"/>
              </a:spcBef>
              <a:spcAft>
                <a:spcPts val="0"/>
              </a:spcAft>
              <a:buNone/>
            </a:pPr>
            <a:r>
              <a:rPr lang="en-US" sz="2100" dirty="0"/>
              <a:t>Replace communication and safety devices used in the transportation program; </a:t>
            </a:r>
          </a:p>
          <a:p>
            <a:pPr marL="0" lvl="0" indent="0">
              <a:lnSpc>
                <a:spcPct val="120000"/>
              </a:lnSpc>
              <a:spcBef>
                <a:spcPts val="0"/>
              </a:spcBef>
              <a:spcAft>
                <a:spcPts val="0"/>
              </a:spcAft>
              <a:buNone/>
            </a:pPr>
            <a:r>
              <a:rPr lang="en-US" sz="2100" dirty="0"/>
              <a:t>Purchase additional yellow school buses to be used on bus routes; and </a:t>
            </a:r>
          </a:p>
          <a:p>
            <a:pPr marL="0" lvl="0" indent="0">
              <a:lnSpc>
                <a:spcPct val="120000"/>
              </a:lnSpc>
              <a:spcBef>
                <a:spcPts val="0"/>
              </a:spcBef>
              <a:spcAft>
                <a:spcPts val="0"/>
              </a:spcAft>
              <a:buNone/>
            </a:pPr>
            <a:r>
              <a:rPr lang="en-US" sz="2100" dirty="0"/>
              <a:t>Purchase and install video cameras for security on buses. </a:t>
            </a:r>
          </a:p>
          <a:p>
            <a:pPr marL="0" indent="0">
              <a:lnSpc>
                <a:spcPct val="120000"/>
              </a:lnSpc>
              <a:spcBef>
                <a:spcPts val="0"/>
              </a:spcBef>
              <a:spcAft>
                <a:spcPts val="0"/>
              </a:spcAft>
              <a:buNone/>
            </a:pPr>
            <a:endParaRPr lang="en-US" sz="2100" b="1" dirty="0"/>
          </a:p>
          <a:p>
            <a:pPr marL="0" indent="0">
              <a:lnSpc>
                <a:spcPct val="120000"/>
              </a:lnSpc>
              <a:spcBef>
                <a:spcPts val="0"/>
              </a:spcBef>
              <a:spcAft>
                <a:spcPts val="0"/>
              </a:spcAft>
              <a:buNone/>
            </a:pPr>
            <a:r>
              <a:rPr lang="en-US" sz="2100" b="1" dirty="0"/>
              <a:t>The district can accumulate ("depreciate") a reserve to: </a:t>
            </a:r>
          </a:p>
          <a:p>
            <a:pPr marL="0" lvl="0" indent="0">
              <a:lnSpc>
                <a:spcPct val="120000"/>
              </a:lnSpc>
              <a:spcBef>
                <a:spcPts val="0"/>
              </a:spcBef>
              <a:spcAft>
                <a:spcPts val="0"/>
              </a:spcAft>
              <a:buNone/>
            </a:pPr>
            <a:r>
              <a:rPr lang="en-US" sz="2100" dirty="0"/>
              <a:t>Yellow school buses owned by the school district or vehicles meeting the legal definition of a school bus (such as a Type E bus) and used as a school bus; </a:t>
            </a:r>
          </a:p>
          <a:p>
            <a:pPr marL="0" lvl="0" indent="0">
              <a:lnSpc>
                <a:spcPct val="120000"/>
              </a:lnSpc>
              <a:spcBef>
                <a:spcPts val="0"/>
              </a:spcBef>
              <a:spcAft>
                <a:spcPts val="0"/>
              </a:spcAft>
              <a:buNone/>
            </a:pPr>
            <a:r>
              <a:rPr lang="en-US" sz="2100" dirty="0"/>
              <a:t>Coach buses (like a Greyhound-type) used for athletics/activities; and </a:t>
            </a:r>
          </a:p>
          <a:p>
            <a:pPr marL="0" lvl="0" indent="0">
              <a:lnSpc>
                <a:spcPct val="120000"/>
              </a:lnSpc>
              <a:spcBef>
                <a:spcPts val="0"/>
              </a:spcBef>
              <a:spcAft>
                <a:spcPts val="0"/>
              </a:spcAft>
              <a:buNone/>
            </a:pPr>
            <a:r>
              <a:rPr lang="en-US" sz="2100" dirty="0"/>
              <a:t>Communication and safety devices used in the transportation program.</a:t>
            </a:r>
          </a:p>
          <a:p>
            <a:pPr marL="0" indent="0">
              <a:lnSpc>
                <a:spcPct val="120000"/>
              </a:lnSpc>
              <a:spcBef>
                <a:spcPts val="0"/>
              </a:spcBef>
              <a:spcAft>
                <a:spcPts val="0"/>
              </a:spcAft>
              <a:buNone/>
            </a:pPr>
            <a:endParaRPr lang="en-US" sz="2100" dirty="0"/>
          </a:p>
          <a:p>
            <a:pPr marL="0" indent="0">
              <a:lnSpc>
                <a:spcPct val="120000"/>
              </a:lnSpc>
              <a:spcBef>
                <a:spcPts val="0"/>
              </a:spcBef>
              <a:spcAft>
                <a:spcPts val="0"/>
              </a:spcAft>
              <a:buNone/>
            </a:pPr>
            <a:r>
              <a:rPr lang="en-US" sz="2100" b="1" dirty="0"/>
              <a:t>The fund cannot be used: </a:t>
            </a:r>
          </a:p>
          <a:p>
            <a:pPr marL="0" lvl="0" indent="0">
              <a:lnSpc>
                <a:spcPct val="120000"/>
              </a:lnSpc>
              <a:spcBef>
                <a:spcPts val="0"/>
              </a:spcBef>
              <a:spcAft>
                <a:spcPts val="0"/>
              </a:spcAft>
              <a:buNone/>
            </a:pPr>
            <a:r>
              <a:rPr lang="en-US" sz="2100" dirty="0"/>
              <a:t>To purchase or replace vehicles which are not buses. (</a:t>
            </a:r>
            <a:r>
              <a:rPr lang="en-US" sz="2100" u="sng" dirty="0">
                <a:hlinkClick r:id="rId2"/>
              </a:rPr>
              <a:t>§20-10-147, MCA</a:t>
            </a:r>
            <a:r>
              <a:rPr lang="en-US" sz="2100" dirty="0"/>
              <a:t>, and </a:t>
            </a:r>
            <a:r>
              <a:rPr lang="en-US" sz="2100" u="sng" dirty="0">
                <a:hlinkClick r:id="rId3"/>
              </a:rPr>
              <a:t>ARM 10.10.311</a:t>
            </a:r>
            <a:r>
              <a:rPr lang="en-US" sz="2100" dirty="0"/>
              <a:t>)); or </a:t>
            </a:r>
          </a:p>
          <a:p>
            <a:pPr marL="0" lvl="0" indent="0">
              <a:lnSpc>
                <a:spcPct val="120000"/>
              </a:lnSpc>
              <a:spcBef>
                <a:spcPts val="0"/>
              </a:spcBef>
              <a:spcAft>
                <a:spcPts val="0"/>
              </a:spcAft>
              <a:buNone/>
            </a:pPr>
            <a:r>
              <a:rPr lang="en-US" sz="2100" dirty="0"/>
              <a:t>To purchase or replace cell phones, which do not qualify as communication devices. Since this is a reserve fund, there is traditionally no set aside operating reserve.</a:t>
            </a:r>
          </a:p>
          <a:p>
            <a:pPr marL="0" indent="0">
              <a:lnSpc>
                <a:spcPct val="120000"/>
              </a:lnSpc>
              <a:spcBef>
                <a:spcPts val="0"/>
              </a:spcBef>
              <a:spcAft>
                <a:spcPts val="0"/>
              </a:spcAft>
              <a:buNone/>
            </a:pPr>
            <a:r>
              <a:rPr lang="en-US" sz="2100" dirty="0"/>
              <a:t> </a:t>
            </a:r>
          </a:p>
          <a:p>
            <a:pPr marL="0" indent="0">
              <a:lnSpc>
                <a:spcPct val="120000"/>
              </a:lnSpc>
              <a:spcBef>
                <a:spcPts val="0"/>
              </a:spcBef>
              <a:spcAft>
                <a:spcPts val="0"/>
              </a:spcAft>
              <a:buNone/>
            </a:pPr>
            <a:r>
              <a:rPr lang="en-US" sz="2100" b="1" u="sng" dirty="0"/>
              <a:t>VOTING REQUIREMENTS</a:t>
            </a:r>
            <a:r>
              <a:rPr lang="en-US" sz="2100" dirty="0"/>
              <a:t>: The Bus Depreciation Fund (11) tax levy is permissive up to the statutory limits. Consequently, it is not subject to voter approval. However, projected mill increases in this fund are subject to voter notification by March 31</a:t>
            </a:r>
            <a:r>
              <a:rPr lang="en-US" sz="2100" baseline="30000" dirty="0"/>
              <a:t>st</a:t>
            </a:r>
            <a:r>
              <a:rPr lang="en-US" sz="2100" dirty="0"/>
              <a:t> per </a:t>
            </a:r>
            <a:r>
              <a:rPr lang="en-US" sz="2100" u="sng" dirty="0">
                <a:hlinkClick r:id="rId4"/>
              </a:rPr>
              <a:t>§20-9-116, MCA</a:t>
            </a:r>
            <a:r>
              <a:rPr lang="en-US" sz="2100" dirty="0"/>
              <a:t>.  </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BUS DEPRECIATION FUND (11)</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57813"/>
            <a:ext cx="12192000" cy="1500187"/>
          </a:xfrm>
        </p:spPr>
        <p:txBody>
          <a:bodyPr>
            <a:normAutofit/>
          </a:bodyPr>
          <a:lstStyle/>
          <a:p>
            <a:pPr algn="ctr">
              <a:lnSpc>
                <a:spcPct val="100000"/>
              </a:lnSpc>
            </a:pPr>
            <a:r>
              <a:rPr lang="en-US" sz="3200" u="sng" dirty="0">
                <a:solidFill>
                  <a:srgbClr val="C00000"/>
                </a:solidFill>
                <a:latin typeface="Arial" panose="020B0604020202020204" pitchFamily="34" charset="0"/>
                <a:cs typeface="Arial" panose="020B0604020202020204" pitchFamily="34" charset="0"/>
              </a:rPr>
              <a:t>Questions or comments?</a:t>
            </a:r>
            <a:br>
              <a:rPr lang="en-US" sz="3200" u="sng" dirty="0">
                <a:solidFill>
                  <a:srgbClr val="C00000"/>
                </a:solidFill>
                <a:latin typeface="Arial" panose="020B0604020202020204" pitchFamily="34" charset="0"/>
                <a:cs typeface="Arial" panose="020B0604020202020204" pitchFamily="34" charset="0"/>
              </a:rPr>
            </a:br>
            <a:r>
              <a:rPr lang="en-US" sz="3200" u="sng" dirty="0">
                <a:solidFill>
                  <a:srgbClr val="C00000"/>
                </a:solidFill>
                <a:latin typeface="Arial" panose="020B0604020202020204" pitchFamily="34" charset="0"/>
                <a:cs typeface="Arial" panose="020B0604020202020204" pitchFamily="34" charset="0"/>
              </a:rPr>
              <a:t>Thank you!</a:t>
            </a:r>
          </a:p>
        </p:txBody>
      </p:sp>
      <p:pic>
        <p:nvPicPr>
          <p:cNvPr id="4" name="Picture 3">
            <a:extLst>
              <a:ext uri="{FF2B5EF4-FFF2-40B4-BE49-F238E27FC236}">
                <a16:creationId xmlns:a16="http://schemas.microsoft.com/office/drawing/2014/main" id="{CAB63340-3040-4692-9090-34B99F8E2964}"/>
              </a:ext>
            </a:extLst>
          </p:cNvPr>
          <p:cNvPicPr>
            <a:picLocks noChangeAspect="1"/>
          </p:cNvPicPr>
          <p:nvPr/>
        </p:nvPicPr>
        <p:blipFill>
          <a:blip r:embed="rId2"/>
          <a:stretch>
            <a:fillRect/>
          </a:stretch>
        </p:blipFill>
        <p:spPr>
          <a:xfrm>
            <a:off x="889234" y="86910"/>
            <a:ext cx="9977306" cy="5552371"/>
          </a:xfrm>
          <a:prstGeom prst="rect">
            <a:avLst/>
          </a:prstGeom>
        </p:spPr>
      </p:pic>
      <p:sp>
        <p:nvSpPr>
          <p:cNvPr id="5" name="Rectangle 4">
            <a:extLst>
              <a:ext uri="{FF2B5EF4-FFF2-40B4-BE49-F238E27FC236}">
                <a16:creationId xmlns:a16="http://schemas.microsoft.com/office/drawing/2014/main" id="{F2EFA2EE-2AA9-4E74-8654-F1216F9B9A3E}"/>
              </a:ext>
            </a:extLst>
          </p:cNvPr>
          <p:cNvSpPr/>
          <p:nvPr/>
        </p:nvSpPr>
        <p:spPr>
          <a:xfrm>
            <a:off x="1122639" y="364590"/>
            <a:ext cx="6096000" cy="2031325"/>
          </a:xfrm>
          <a:prstGeom prst="rect">
            <a:avLst/>
          </a:prstGeom>
        </p:spPr>
        <p:txBody>
          <a:bodyPr>
            <a:spAutoFit/>
          </a:bodyPr>
          <a:lstStyle/>
          <a:p>
            <a:r>
              <a:rPr lang="en-US" b="1" dirty="0"/>
              <a:t>Donell Rosenthal </a:t>
            </a:r>
            <a:br>
              <a:rPr lang="en-US" b="1" dirty="0"/>
            </a:br>
            <a:r>
              <a:rPr lang="en-US" b="1" dirty="0"/>
              <a:t>Pupil Transportation Director </a:t>
            </a:r>
            <a:br>
              <a:rPr lang="en-US" b="1" dirty="0"/>
            </a:br>
            <a:r>
              <a:rPr lang="en-US" b="1" dirty="0"/>
              <a:t>Montana Office of Public Instruction </a:t>
            </a:r>
            <a:br>
              <a:rPr lang="en-US" b="1" dirty="0"/>
            </a:br>
            <a:r>
              <a:rPr lang="en-US" b="1" dirty="0"/>
              <a:t>P.O. Box 202501 or 1227 11th Avenue </a:t>
            </a:r>
            <a:br>
              <a:rPr lang="en-US" b="1" dirty="0"/>
            </a:br>
            <a:r>
              <a:rPr lang="en-US" b="1" dirty="0"/>
              <a:t>Helena, MT  59620-2501 </a:t>
            </a:r>
            <a:br>
              <a:rPr lang="en-US" b="1" dirty="0"/>
            </a:br>
            <a:r>
              <a:rPr lang="en-US" b="1" dirty="0"/>
              <a:t>Phone:  406-444-3024 </a:t>
            </a:r>
            <a:br>
              <a:rPr lang="en-US" b="1" dirty="0"/>
            </a:br>
            <a:r>
              <a:rPr lang="en-US" b="1" dirty="0"/>
              <a:t>DRosenthal@mt.gov </a:t>
            </a:r>
          </a:p>
        </p:txBody>
      </p:sp>
    </p:spTree>
    <p:extLst>
      <p:ext uri="{BB962C8B-B14F-4D97-AF65-F5344CB8AC3E}">
        <p14:creationId xmlns:p14="http://schemas.microsoft.com/office/powerpoint/2010/main" val="253544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Request Username</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Forms available at </a:t>
            </a:r>
            <a:r>
              <a:rPr lang="en-US" sz="1500" dirty="0">
                <a:latin typeface="Arial" panose="020B0604020202020204" pitchFamily="34" charset="0"/>
                <a:cs typeface="Arial" panose="020B0604020202020204" pitchFamily="34" charset="0"/>
                <a:hlinkClick r:id="rId2"/>
              </a:rPr>
              <a:t>Leadership - School Finance - About School Finance - User Access Form</a:t>
            </a:r>
            <a:r>
              <a:rPr lang="en-US" sz="15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E-mail form to </a:t>
            </a:r>
            <a:r>
              <a:rPr lang="en-US" sz="1500" dirty="0">
                <a:latin typeface="Arial" panose="020B0604020202020204" pitchFamily="34" charset="0"/>
                <a:cs typeface="Arial" panose="020B0604020202020204" pitchFamily="34" charset="0"/>
                <a:hlinkClick r:id="rId3"/>
              </a:rPr>
              <a:t>D.Casey@mt.gov</a:t>
            </a:r>
            <a:r>
              <a:rPr lang="en-US" sz="15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System login found on School Finance main page or Pupil Transportation page under School Finance.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Do NOT share login information. The user is responsible for the information entered under their assigned login.</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System Access</a:t>
            </a:r>
            <a:endParaRPr lang="en-US" sz="4400" u="sng" dirty="0">
              <a:solidFill>
                <a:srgbClr val="C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360308-A7CF-41DF-A794-52CAB02EFD0A}"/>
              </a:ext>
            </a:extLst>
          </p:cNvPr>
          <p:cNvPicPr/>
          <p:nvPr/>
        </p:nvPicPr>
        <p:blipFill rotWithShape="1">
          <a:blip r:embed="rId4"/>
          <a:srcRect l="66660" b="55839"/>
          <a:stretch/>
        </p:blipFill>
        <p:spPr bwMode="auto">
          <a:xfrm>
            <a:off x="950081" y="3162824"/>
            <a:ext cx="10593170" cy="32128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669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Forms found in the Pupil Transportation program</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Routes (TR-1)</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Individual Contracts (TR-4)</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Inspections (TR-13)</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Driver Certificates (TR-35)</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Route Reimbursement Claims (TR-6)</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Individual Contract Reimbursement Claims (TR-5)</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Approvals and Requirements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Board Chair signs paper copy, district keeps a copy, district sends copy to county superintendent.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Your county superintendent is required to electronically mark these forms received and/or approved.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Note:  County Superintendent needs a copy before they can mark TR’s received or approve.</a:t>
            </a:r>
          </a:p>
          <a:p>
            <a:pPr marL="0" indent="0">
              <a:lnSpc>
                <a:spcPct val="120000"/>
              </a:lnSpc>
              <a:spcBef>
                <a:spcPts val="0"/>
              </a:spcBef>
              <a:spcAft>
                <a:spcPts val="0"/>
              </a:spcAft>
              <a:buClr>
                <a:srgbClr val="C00000"/>
              </a:buClr>
              <a:buNone/>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Transportation Forms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23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Form Due Dates</a:t>
            </a:r>
            <a:endParaRPr lang="en-US" sz="4400" u="sng" dirty="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2FEDE32-5235-4702-8D0C-F2092182FFDD}"/>
              </a:ext>
            </a:extLst>
          </p:cNvPr>
          <p:cNvPicPr>
            <a:picLocks noChangeAspect="1"/>
          </p:cNvPicPr>
          <p:nvPr/>
        </p:nvPicPr>
        <p:blipFill>
          <a:blip r:embed="rId2"/>
          <a:stretch>
            <a:fillRect/>
          </a:stretch>
        </p:blipFill>
        <p:spPr>
          <a:xfrm>
            <a:off x="1046292" y="1279708"/>
            <a:ext cx="9719580" cy="4786347"/>
          </a:xfrm>
          <a:prstGeom prst="rect">
            <a:avLst/>
          </a:prstGeom>
        </p:spPr>
      </p:pic>
    </p:spTree>
    <p:extLst>
      <p:ext uri="{BB962C8B-B14F-4D97-AF65-F5344CB8AC3E}">
        <p14:creationId xmlns:p14="http://schemas.microsoft.com/office/powerpoint/2010/main" val="247121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434518"/>
            <a:ext cx="10375772" cy="4631538"/>
          </a:xfrm>
        </p:spPr>
        <p:txBody>
          <a:bodyPr>
            <a:normAutofit/>
          </a:bodyPr>
          <a:lstStyle/>
          <a:p>
            <a:pPr marL="228600" indent="-228600">
              <a:buNone/>
            </a:pPr>
            <a:r>
              <a:rPr lang="en-US" sz="1500" dirty="0">
                <a:latin typeface="Arial" panose="020B0604020202020204" pitchFamily="34" charset="0"/>
                <a:cs typeface="Arial" panose="020B0604020202020204" pitchFamily="34" charset="0"/>
              </a:rPr>
              <a:t>MCA, 20-10-103 requires that school bus drivers must obtain a Montana School Bus Driver Certificate (form TR-35) pursuant to the requirements of ARM 10.7.111, by submitting proof of the following:</a:t>
            </a:r>
          </a:p>
          <a:p>
            <a:pPr marL="228600" indent="-228600">
              <a:buNone/>
            </a:pPr>
            <a:r>
              <a:rPr lang="en-US" sz="1500" dirty="0">
                <a:latin typeface="Arial" panose="020B0604020202020204" pitchFamily="34" charset="0"/>
                <a:cs typeface="Arial" panose="020B0604020202020204" pitchFamily="34" charset="0"/>
              </a:rPr>
              <a:t>	(a) a minimum of five years of licensed driving experience;</a:t>
            </a:r>
          </a:p>
          <a:p>
            <a:pPr marL="228600" indent="-228600">
              <a:buNone/>
            </a:pPr>
            <a:r>
              <a:rPr lang="en-US" sz="1500" dirty="0">
                <a:latin typeface="Arial" panose="020B0604020202020204" pitchFamily="34" charset="0"/>
                <a:cs typeface="Arial" panose="020B0604020202020204" pitchFamily="34" charset="0"/>
              </a:rPr>
              <a:t>	(b) no record of criminal offenses indicating they may be dangerous to children, as evidenced by a criminal background check provided to and approved by the school district prior to initial employment;</a:t>
            </a:r>
          </a:p>
          <a:p>
            <a:pPr marL="228600" indent="-228600">
              <a:buNone/>
            </a:pPr>
            <a:r>
              <a:rPr lang="en-US" sz="1500" dirty="0">
                <a:latin typeface="Arial" panose="020B0604020202020204" pitchFamily="34" charset="0"/>
                <a:cs typeface="Arial" panose="020B0604020202020204" pitchFamily="34" charset="0"/>
              </a:rPr>
              <a:t>	(c) a satisfactory report of a physical examination(MEC)</a:t>
            </a:r>
          </a:p>
          <a:p>
            <a:pPr marL="228600" indent="-228600">
              <a:buNone/>
            </a:pPr>
            <a:r>
              <a:rPr lang="en-US" sz="1500" dirty="0">
                <a:latin typeface="Arial" panose="020B0604020202020204" pitchFamily="34" charset="0"/>
                <a:cs typeface="Arial" panose="020B0604020202020204" pitchFamily="34" charset="0"/>
              </a:rPr>
              <a:t>	(d) a current first aid and CPR certificate meeting the requirements of ARM 10.7.111;</a:t>
            </a:r>
          </a:p>
          <a:p>
            <a:pPr marL="228600" indent="-228600">
              <a:buNone/>
            </a:pPr>
            <a:r>
              <a:rPr lang="en-US" sz="1500" dirty="0">
                <a:latin typeface="Arial" panose="020B0604020202020204" pitchFamily="34" charset="0"/>
                <a:cs typeface="Arial" panose="020B0604020202020204" pitchFamily="34" charset="0"/>
              </a:rPr>
              <a:t>	(e) a properly endorsed commercial driver's license (CDL</a:t>
            </a:r>
          </a:p>
          <a:p>
            <a:pPr marL="228600" indent="-228600">
              <a:buNone/>
            </a:pPr>
            <a:r>
              <a:rPr lang="en-US" sz="1500" dirty="0">
                <a:latin typeface="Arial" panose="020B0604020202020204" pitchFamily="34" charset="0"/>
                <a:cs typeface="Arial" panose="020B0604020202020204" pitchFamily="34" charset="0"/>
              </a:rPr>
              <a:t>	(f) a safe driving record, which may not have evidence of any of the following:</a:t>
            </a:r>
          </a:p>
          <a:p>
            <a:pPr marL="228600" indent="-228600">
              <a:buNone/>
            </a:pP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a:t>
            </a:r>
            <a:r>
              <a:rPr lang="en-US" sz="1500" dirty="0">
                <a:latin typeface="Arial" panose="020B0604020202020204" pitchFamily="34" charset="0"/>
                <a:cs typeface="Arial" panose="020B0604020202020204" pitchFamily="34" charset="0"/>
              </a:rPr>
              <a:t>) more than one moving traffic violation within any 12-month period of the preceding 36 months;</a:t>
            </a:r>
          </a:p>
          <a:p>
            <a:pPr marL="228600" indent="-228600">
              <a:buNone/>
            </a:pPr>
            <a:r>
              <a:rPr lang="en-US" sz="1500" dirty="0">
                <a:latin typeface="Arial" panose="020B0604020202020204" pitchFamily="34" charset="0"/>
                <a:cs typeface="Arial" panose="020B0604020202020204" pitchFamily="34" charset="0"/>
              </a:rPr>
              <a:t>		(ii) any conviction for driving under the influence of alcohol or drugs within the preceding 36 months; or</a:t>
            </a:r>
          </a:p>
          <a:p>
            <a:pPr marL="228600" indent="-228600">
              <a:buNone/>
            </a:pPr>
            <a:r>
              <a:rPr lang="en-US" sz="1500" dirty="0">
                <a:latin typeface="Arial" panose="020B0604020202020204" pitchFamily="34" charset="0"/>
                <a:cs typeface="Arial" panose="020B0604020202020204" pitchFamily="34" charset="0"/>
              </a:rPr>
              <a:t>		(iii) a conviction resulting in mandatory revocation or suspension of a driver's license in the previous five years.</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Bus driver qualifications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06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0" indent="0">
              <a:lnSpc>
                <a:spcPct val="120000"/>
              </a:lnSpc>
              <a:spcBef>
                <a:spcPts val="0"/>
              </a:spcBef>
              <a:spcAft>
                <a:spcPts val="0"/>
              </a:spcAft>
              <a:buClr>
                <a:srgbClr val="C00000"/>
              </a:buClr>
              <a:buNone/>
            </a:pPr>
            <a:r>
              <a:rPr lang="en-US" sz="1500" b="1" u="sng" dirty="0">
                <a:latin typeface="Arial" panose="020B0604020202020204" pitchFamily="34" charset="0"/>
                <a:cs typeface="Arial" panose="020B0604020202020204" pitchFamily="34" charset="0"/>
              </a:rPr>
              <a:t>Criminal History Check</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criminal background check must be obtained on a driver </a:t>
            </a:r>
            <a:r>
              <a:rPr lang="en-US" sz="1500" b="1" u="sng" dirty="0">
                <a:latin typeface="Arial" panose="020B0604020202020204" pitchFamily="34" charset="0"/>
                <a:cs typeface="Arial" panose="020B0604020202020204" pitchFamily="34" charset="0"/>
              </a:rPr>
              <a:t>prior</a:t>
            </a:r>
            <a:r>
              <a:rPr lang="en-US" sz="1500" dirty="0">
                <a:latin typeface="Arial" panose="020B0604020202020204" pitchFamily="34" charset="0"/>
                <a:cs typeface="Arial" panose="020B0604020202020204" pitchFamily="34" charset="0"/>
              </a:rPr>
              <a:t> to initial employment, and performed annually.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Districts may also perform a background check upon their discretion as deemed appropriate.</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Some districts may already have a process in place for obtaining criminal background checks and fingerprinting.</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However, if a district does not have a process, we recommend contacting the Department of Justice (DOJ) for their assistance. </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Montana Criminal Records</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2225 11th Avenue</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P.O. Box 201403</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Helena, MT 59620-1403</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E-mail: </a:t>
            </a:r>
            <a:r>
              <a:rPr lang="en-US" sz="1500" dirty="0">
                <a:latin typeface="Arial" panose="020B0604020202020204" pitchFamily="34" charset="0"/>
                <a:cs typeface="Arial" panose="020B0604020202020204" pitchFamily="34" charset="0"/>
                <a:hlinkClick r:id="rId2"/>
              </a:rPr>
              <a:t>dojitsdpublicrecords@mt.gov</a:t>
            </a:r>
            <a:r>
              <a:rPr lang="en-US" sz="1500" dirty="0">
                <a:latin typeface="Arial" panose="020B0604020202020204" pitchFamily="34" charset="0"/>
                <a:cs typeface="Arial" panose="020B0604020202020204" pitchFamily="34" charset="0"/>
              </a:rPr>
              <a:t>  </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Phone: (406) 444-3625</a:t>
            </a:r>
          </a:p>
          <a:p>
            <a:pPr marL="402336" lvl="1" indent="-228600">
              <a:lnSpc>
                <a:spcPct val="120000"/>
              </a:lnSpc>
              <a:spcBef>
                <a:spcPts val="0"/>
              </a:spcBef>
              <a:spcAft>
                <a:spcPts val="0"/>
              </a:spcAft>
              <a:buClr>
                <a:srgbClr val="C00000"/>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0" indent="0">
              <a:lnSpc>
                <a:spcPct val="120000"/>
              </a:lnSpc>
              <a:spcBef>
                <a:spcPts val="0"/>
              </a:spcBef>
              <a:spcAft>
                <a:spcPts val="0"/>
              </a:spcAft>
              <a:buClr>
                <a:srgbClr val="C00000"/>
              </a:buClr>
              <a:buNone/>
            </a:pPr>
            <a:r>
              <a:rPr lang="en-US" sz="1500" b="1" u="sng" dirty="0">
                <a:latin typeface="Arial" panose="020B0604020202020204" pitchFamily="34" charset="0"/>
                <a:cs typeface="Arial" panose="020B0604020202020204" pitchFamily="34" charset="0"/>
              </a:rPr>
              <a:t>Annual Drivers License Check</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yearly check of all drivers license records should be completed to ensure compliance with 20-10-103, MCA.</a:t>
            </a: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Required background checks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18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Medical Examiner’s Certificate (MEC) Valid for 15-days: </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Drivers must provide the MVD with a copy of their MEC before 14 days of receiving it. </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If a driver fails to keep their MEC status information current with the state, it will result in a downgrade of their CDL to a base, Class D license, which renders the driver illegal to operate a commercial motor vehicle in Montana. </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This information is sent to  OPI by the DOJ, which then are entered into the Pupil Transportation Program.</a:t>
            </a:r>
          </a:p>
          <a:p>
            <a:pPr>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 Drivers are ultimately responsible to make sure the (MVD) has received a new Medical Examiner’s Certificate (MEC) before the expiration of the current card on file. </a:t>
            </a:r>
          </a:p>
          <a:p>
            <a:pPr>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However, if a driver fails to do so and continues to operate buses in a district, the district’s state and county transportation reimbursements will be reduced for every day the driver was downgraded. </a:t>
            </a:r>
          </a:p>
          <a:p>
            <a:pPr marL="228600" indent="-228600">
              <a:buNone/>
            </a:pPr>
            <a:r>
              <a:rPr lang="en-US" sz="1500" dirty="0">
                <a:latin typeface="Arial" panose="020B0604020202020204" pitchFamily="34" charset="0"/>
                <a:cs typeface="Arial" panose="020B0604020202020204" pitchFamily="34" charset="0"/>
              </a:rPr>
              <a:t>To verify the status of a driver, please contact the MVD at (406) 444-3244. A copy of the MEC can also be faxed to (406) 444-1987. </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Medical Examiner’s Certificate (MEC)</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52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567026"/>
            <a:ext cx="10597469" cy="4886447"/>
          </a:xfrm>
        </p:spPr>
        <p:txBody>
          <a:bodyPr numCol="1">
            <a:no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2018 Bus Standards</a:t>
            </a:r>
            <a:r>
              <a:rPr lang="en-US" sz="1500" b="1" dirty="0">
                <a:latin typeface="Arial" panose="020B0604020202020204" pitchFamily="34" charset="0"/>
                <a:cs typeface="Arial" panose="020B0604020202020204" pitchFamily="34" charset="0"/>
              </a:rPr>
              <a:t>: </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Pre-service training program includes but is not limited to:</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essentials of a crash prevention program, including the uniform school bus crash reporting criteria</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A system to communicate procedures between administrators and parents, and between contractors and drivers, including student discipline procedures and compliance.</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Emergency procedures and/or contingency plans to be followed in the event of a crash, unexpected school closing or unforeseen route change.</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appropriate use of special lighting and signaling equipment. </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opportunity to participate in workshops, conferences and meetings where drivers can work with and learn from a group of their peers. (MAPT is encouraged).</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Prior to transporting students with disabilities, the driver should receive appropriate training in compliance with Individuals with Disabilities Education Act (IDEA) and proper use of adaptive equipment</a:t>
            </a:r>
          </a:p>
          <a:p>
            <a:pPr marL="228600" indent="-22860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500" dirty="0">
                <a:latin typeface="Arial" panose="020B0604020202020204" pitchFamily="34" charset="0"/>
                <a:cs typeface="Arial" panose="020B0604020202020204" pitchFamily="34" charset="0"/>
              </a:rPr>
              <a:t>A continuing education program for school bus drivers providing at least 15 hours of in-service training annually, which is the approved coursework in the 2018 Bus Standards. </a:t>
            </a:r>
          </a:p>
          <a:p>
            <a:pPr>
              <a:lnSpc>
                <a:spcPct val="100000"/>
              </a:lnSpc>
              <a:spcBef>
                <a:spcPts val="0"/>
              </a:spcBef>
              <a:spcAft>
                <a:spcPts val="0"/>
              </a:spcAft>
            </a:pPr>
            <a:endParaRPr lang="en-US" sz="15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500" dirty="0">
                <a:latin typeface="Arial" panose="020B0604020202020204" pitchFamily="34" charset="0"/>
                <a:cs typeface="Arial" panose="020B0604020202020204" pitchFamily="34" charset="0"/>
              </a:rPr>
              <a:t>Drivers shall receive drug and alcohol education. (This is audited!)</a:t>
            </a:r>
          </a:p>
        </p:txBody>
      </p:sp>
      <p:sp>
        <p:nvSpPr>
          <p:cNvPr id="2" name="Title 1"/>
          <p:cNvSpPr>
            <a:spLocks noGrp="1"/>
          </p:cNvSpPr>
          <p:nvPr>
            <p:ph type="title"/>
          </p:nvPr>
        </p:nvSpPr>
        <p:spPr>
          <a:xfrm>
            <a:off x="950081" y="404527"/>
            <a:ext cx="10417002" cy="929819"/>
          </a:xfrm>
        </p:spPr>
        <p:txBody>
          <a:bodyPr>
            <a:normAutofit/>
          </a:bodyPr>
          <a:lstStyle/>
          <a:p>
            <a:pPr algn="ctr"/>
            <a:r>
              <a:rPr lang="en-US" dirty="0">
                <a:latin typeface="Arial" panose="020B0604020202020204" pitchFamily="34" charset="0"/>
                <a:cs typeface="Arial" panose="020B0604020202020204" pitchFamily="34" charset="0"/>
              </a:rPr>
              <a:t>Bus driver Mandatory Training</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887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Legislative Update 2019 Session 5-19  -  Read-Only" id="{66F112A1-8EC0-47CB-8556-485EE33D48B4}" vid="{808DE844-CBAE-4525-A430-3A19B8E56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2.xml><?xml version="1.0" encoding="utf-8"?>
<ds:datastoreItem xmlns:ds="http://schemas.openxmlformats.org/officeDocument/2006/customXml" ds:itemID="{BAF29E68-59EA-4748-B564-D718F3AFEF7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6393</TotalTime>
  <Words>2334</Words>
  <Application>Microsoft Office PowerPoint</Application>
  <PresentationFormat>Widescreen</PresentationFormat>
  <Paragraphs>229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Tw Cen MT</vt:lpstr>
      <vt:lpstr>Wingdings</vt:lpstr>
      <vt:lpstr>Wingdings 3</vt:lpstr>
      <vt:lpstr>Integral</vt:lpstr>
      <vt:lpstr>Pupil transportation</vt:lpstr>
      <vt:lpstr>Website Resources</vt:lpstr>
      <vt:lpstr>System Access</vt:lpstr>
      <vt:lpstr>Transportation Forms</vt:lpstr>
      <vt:lpstr>Form Due Dates</vt:lpstr>
      <vt:lpstr>Bus driver qualifications</vt:lpstr>
      <vt:lpstr>Required background checks</vt:lpstr>
      <vt:lpstr>Medical Examiner’s Certificate (MEC)</vt:lpstr>
      <vt:lpstr>Bus driver Mandatory Training</vt:lpstr>
      <vt:lpstr>Tr 35: bus driver certification</vt:lpstr>
      <vt:lpstr>Key points</vt:lpstr>
      <vt:lpstr>Bus Inspections (TR-13)</vt:lpstr>
      <vt:lpstr>Type E Montana School Bus Standards</vt:lpstr>
      <vt:lpstr>Bus routes TR-1</vt:lpstr>
      <vt:lpstr>Individual Contracts (TR-4)</vt:lpstr>
      <vt:lpstr>Key points</vt:lpstr>
      <vt:lpstr>Claim Procedures</vt:lpstr>
      <vt:lpstr>STATE TRANSPORTATION REIMBURSEMENT</vt:lpstr>
      <vt:lpstr>Desk audits</vt:lpstr>
      <vt:lpstr>Budgeting -TRANSPORTATION FUND (10)</vt:lpstr>
      <vt:lpstr>BUS DEPRECIATION FUND (11)</vt:lpstr>
      <vt:lpstr>Questions or comments?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dc:title>
  <dc:creator>Olson, Rehanna</dc:creator>
  <cp:lastModifiedBy>Flath, Kara</cp:lastModifiedBy>
  <cp:revision>51</cp:revision>
  <cp:lastPrinted>2019-06-10T18:12:30Z</cp:lastPrinted>
  <dcterms:created xsi:type="dcterms:W3CDTF">2019-06-07T21:59:02Z</dcterms:created>
  <dcterms:modified xsi:type="dcterms:W3CDTF">2019-09-30T20:29:15Z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