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9" r:id="rId2"/>
    <p:sldId id="260" r:id="rId3"/>
    <p:sldId id="261" r:id="rId4"/>
    <p:sldId id="257" r:id="rId5"/>
    <p:sldId id="258" r:id="rId6"/>
    <p:sldId id="278" r:id="rId7"/>
    <p:sldId id="276" r:id="rId8"/>
    <p:sldId id="264" r:id="rId9"/>
    <p:sldId id="262" r:id="rId10"/>
    <p:sldId id="263" r:id="rId11"/>
    <p:sldId id="267" r:id="rId12"/>
    <p:sldId id="268" r:id="rId13"/>
    <p:sldId id="269" r:id="rId14"/>
    <p:sldId id="270" r:id="rId15"/>
    <p:sldId id="271" r:id="rId16"/>
    <p:sldId id="272" r:id="rId17"/>
    <p:sldId id="277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7" r:id="rId26"/>
    <p:sldId id="273" r:id="rId27"/>
    <p:sldId id="286" r:id="rId28"/>
    <p:sldId id="288" r:id="rId29"/>
    <p:sldId id="289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9900"/>
    <a:srgbClr val="CC99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5DBC0-D720-4533-AA7E-1558396905A5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D8595-0D8A-44D1-942D-AF0960311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96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3" y="4343400"/>
            <a:ext cx="5486399" cy="4114800"/>
          </a:xfrm>
          <a:prstGeom prst="rect">
            <a:avLst/>
          </a:prstGeom>
        </p:spPr>
        <p:txBody>
          <a:bodyPr lIns="91415" tIns="91415" rIns="91415" bIns="9141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4A23-244C-44D3-A971-612EFB0ADA1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65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4A23-244C-44D3-A971-612EFB0ADA1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08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4A23-244C-44D3-A971-612EFB0ADA1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78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4A23-244C-44D3-A971-612EFB0ADA1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150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4A23-244C-44D3-A971-612EFB0ADA1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9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4A23-244C-44D3-A971-612EFB0ADA1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09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4A23-244C-44D3-A971-612EFB0ADA1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62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4A23-244C-44D3-A971-612EFB0ADA1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30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4A23-244C-44D3-A971-612EFB0ADA1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74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4A23-244C-44D3-A971-612EFB0ADA1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7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4A23-244C-44D3-A971-612EFB0ADA1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0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E4A23-244C-44D3-A971-612EFB0ADA18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20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opi.mt.gov/LinkClick.aspx?fileticket=HyVRtlDGmL4%3d&amp;portalid=182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SrOLez2GbE" TargetMode="External"/><Relationship Id="rId2" Type="http://schemas.openxmlformats.org/officeDocument/2006/relationships/hyperlink" Target="https://www.youtube.com/watch?v=YSrOLez2GbE#action=share" TargetMode="Externa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trules.org/gateway/RuleNo.asp?RN=10.20.102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opi.mt.gov/Leadership/Data-Reporting/AIM-Achievement-in-Montana/AIM-User-Guides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opi.mt.gov/LinkClick.aspx?fileticket=JHMqutwIEKE%3d&amp;portalid=182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Student Enrollment Counts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10000"/>
            <a:ext cx="7391400" cy="22860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New Clerk Academy Fall 2020</a:t>
            </a:r>
          </a:p>
          <a:p>
            <a:pPr algn="l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September 24</a:t>
            </a:r>
          </a:p>
          <a:p>
            <a:pPr algn="l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September 29</a:t>
            </a:r>
          </a:p>
        </p:txBody>
      </p:sp>
      <p:pic>
        <p:nvPicPr>
          <p:cNvPr id="1026" name="Picture 2" descr="Image result for clipart banner of stud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066800"/>
            <a:ext cx="3609975" cy="126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91200" y="4572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5652" y="4756666"/>
            <a:ext cx="2103658" cy="126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203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Students enrolled in an education program</a:t>
            </a:r>
          </a:p>
          <a:p>
            <a:pPr lvl="1"/>
            <a:r>
              <a:rPr lang="en-US" dirty="0"/>
              <a:t>Full time students</a:t>
            </a:r>
          </a:p>
          <a:p>
            <a:pPr lvl="1"/>
            <a:r>
              <a:rPr lang="en-US" dirty="0"/>
              <a:t>Part time students ( ¼, ½, ¾ )</a:t>
            </a:r>
          </a:p>
          <a:p>
            <a:pPr lvl="1"/>
            <a:r>
              <a:rPr lang="en-US" dirty="0"/>
              <a:t>Proficient students</a:t>
            </a:r>
          </a:p>
          <a:p>
            <a:pPr lvl="1"/>
            <a:r>
              <a:rPr lang="en-US" dirty="0"/>
              <a:t>Special high school data</a:t>
            </a:r>
          </a:p>
          <a:p>
            <a:pPr lvl="2"/>
            <a:r>
              <a:rPr lang="en-US" dirty="0"/>
              <a:t>19-year old enrollment</a:t>
            </a:r>
          </a:p>
          <a:p>
            <a:pPr lvl="2"/>
            <a:r>
              <a:rPr lang="en-US" dirty="0"/>
              <a:t>Job Corps</a:t>
            </a:r>
          </a:p>
          <a:p>
            <a:pPr lvl="2"/>
            <a:r>
              <a:rPr lang="en-US" dirty="0"/>
              <a:t>Montana Youth </a:t>
            </a:r>
            <a:r>
              <a:rPr lang="en-US" dirty="0" err="1"/>
              <a:t>ChalleNGe</a:t>
            </a:r>
            <a:r>
              <a:rPr lang="en-US" dirty="0"/>
              <a:t> Academy</a:t>
            </a:r>
          </a:p>
          <a:p>
            <a:pPr lvl="2"/>
            <a:r>
              <a:rPr lang="en-US" dirty="0"/>
              <a:t>Early graduates</a:t>
            </a:r>
          </a:p>
        </p:txBody>
      </p:sp>
      <p:sp>
        <p:nvSpPr>
          <p:cNvPr id="5" name="Left Arrow 4"/>
          <p:cNvSpPr/>
          <p:nvPr/>
        </p:nvSpPr>
        <p:spPr>
          <a:xfrm>
            <a:off x="5486400" y="2286000"/>
            <a:ext cx="3352800" cy="1295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15000" y="25908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Aggregate hours of instruction for purposes of ANB counts</a:t>
            </a:r>
          </a:p>
        </p:txBody>
      </p:sp>
    </p:spTree>
    <p:extLst>
      <p:ext uri="{BB962C8B-B14F-4D97-AF65-F5344CB8AC3E}">
        <p14:creationId xmlns:p14="http://schemas.microsoft.com/office/powerpoint/2010/main" val="1103475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Aggregate hours of instruction 20-9-311, MCA</a:t>
            </a:r>
          </a:p>
          <a:p>
            <a:r>
              <a:rPr lang="en-US" sz="2800" dirty="0"/>
              <a:t>Hours of pupil instruction for a course or program</a:t>
            </a:r>
          </a:p>
          <a:p>
            <a:r>
              <a:rPr lang="en-US" sz="2800" dirty="0"/>
              <a:t>Doesn’t include lunchtime or unstructured recess</a:t>
            </a: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311266"/>
              </p:ext>
            </p:extLst>
          </p:nvPr>
        </p:nvGraphicFramePr>
        <p:xfrm>
          <a:off x="685800" y="3276600"/>
          <a:ext cx="80010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0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0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 for ANB 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Annual </a:t>
                      </a: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aggregate hours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of pupil instruction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Designation in AIM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 &lt; 179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1/4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  to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359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1/2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360  to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539 hours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3/4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540  to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719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Full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 720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514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Use </a:t>
            </a:r>
            <a:r>
              <a:rPr lang="en-US" b="1" i="1" dirty="0">
                <a:solidFill>
                  <a:srgbClr val="FF0000"/>
                </a:solidFill>
              </a:rPr>
              <a:t>annualized</a:t>
            </a:r>
            <a:r>
              <a:rPr lang="en-US" b="1" i="1" dirty="0"/>
              <a:t> aggregate hours</a:t>
            </a:r>
            <a:r>
              <a:rPr lang="en-US" i="1" dirty="0"/>
              <a:t> </a:t>
            </a:r>
            <a:r>
              <a:rPr lang="en-US" dirty="0"/>
              <a:t>of pupil instruction </a:t>
            </a:r>
            <a:r>
              <a:rPr lang="en-US" i="1" u="sng" dirty="0"/>
              <a:t>as of the count date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652209"/>
              </p:ext>
            </p:extLst>
          </p:nvPr>
        </p:nvGraphicFramePr>
        <p:xfrm>
          <a:off x="381000" y="2971800"/>
          <a:ext cx="8382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Count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#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Hours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per day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hours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Annualized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hours/day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450  X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hours/day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450  X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4600" y="5410200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Fall count = </a:t>
            </a:r>
            <a:r>
              <a:rPr lang="en-US" sz="2800" b="1" dirty="0"/>
              <a:t>full time</a:t>
            </a:r>
          </a:p>
          <a:p>
            <a:pPr algn="ctr"/>
            <a:r>
              <a:rPr lang="en-US" sz="2800" dirty="0"/>
              <a:t>Spring count = </a:t>
            </a:r>
            <a:r>
              <a:rPr lang="en-US" sz="2800" b="1" dirty="0"/>
              <a:t>full time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116782" y="4114800"/>
            <a:ext cx="1447800" cy="1524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6400800" y="4648200"/>
            <a:ext cx="1295400" cy="1371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8083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Use </a:t>
            </a:r>
            <a:r>
              <a:rPr lang="en-US" b="1" i="1" dirty="0">
                <a:solidFill>
                  <a:srgbClr val="FF0000"/>
                </a:solidFill>
              </a:rPr>
              <a:t>annualized</a:t>
            </a:r>
            <a:r>
              <a:rPr lang="en-US" b="1" i="1" dirty="0"/>
              <a:t> aggregate hours</a:t>
            </a:r>
            <a:r>
              <a:rPr lang="en-US" i="1" dirty="0"/>
              <a:t> </a:t>
            </a:r>
            <a:r>
              <a:rPr lang="en-US" dirty="0"/>
              <a:t>of pupil instruction </a:t>
            </a:r>
            <a:r>
              <a:rPr lang="en-US" i="1" u="sng" dirty="0"/>
              <a:t>as of the count date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662481"/>
              </p:ext>
            </p:extLst>
          </p:nvPr>
        </p:nvGraphicFramePr>
        <p:xfrm>
          <a:off x="381000" y="2971800"/>
          <a:ext cx="8382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Count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#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Hours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per day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hours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Annualized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hours/day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450  X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hours/day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270  X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4600" y="5410200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Fall count = </a:t>
            </a:r>
            <a:r>
              <a:rPr lang="en-US" sz="2800" b="1" dirty="0"/>
              <a:t>full time</a:t>
            </a:r>
          </a:p>
          <a:p>
            <a:pPr algn="ctr"/>
            <a:r>
              <a:rPr lang="en-US" sz="2800" dirty="0"/>
              <a:t>Spring count = </a:t>
            </a:r>
            <a:r>
              <a:rPr lang="en-US" sz="2800" b="1" dirty="0"/>
              <a:t>3/4 time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172200" y="4038600"/>
            <a:ext cx="1447800" cy="1676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324600" y="4572000"/>
            <a:ext cx="1295400" cy="1524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5081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Use </a:t>
            </a:r>
            <a:r>
              <a:rPr lang="en-US" b="1" i="1" dirty="0">
                <a:solidFill>
                  <a:srgbClr val="FF0000"/>
                </a:solidFill>
              </a:rPr>
              <a:t>annualized</a:t>
            </a:r>
            <a:r>
              <a:rPr lang="en-US" b="1" i="1" dirty="0"/>
              <a:t> aggregate hours</a:t>
            </a:r>
            <a:r>
              <a:rPr lang="en-US" i="1" dirty="0"/>
              <a:t> </a:t>
            </a:r>
            <a:r>
              <a:rPr lang="en-US" dirty="0"/>
              <a:t>of pupil instruction </a:t>
            </a:r>
            <a:r>
              <a:rPr lang="en-US" i="1" u="sng" dirty="0"/>
              <a:t>as of the count date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388887"/>
              </p:ext>
            </p:extLst>
          </p:nvPr>
        </p:nvGraphicFramePr>
        <p:xfrm>
          <a:off x="381000" y="2971800"/>
          <a:ext cx="8382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Count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#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Hours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per day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hours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Annualized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hours/day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____  X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hours/day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____  X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0" y="5410200"/>
            <a:ext cx="434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Fall count = </a:t>
            </a:r>
            <a:r>
              <a:rPr lang="en-US" sz="2800" b="1" dirty="0"/>
              <a:t>____ time</a:t>
            </a:r>
          </a:p>
          <a:p>
            <a:pPr algn="ctr"/>
            <a:r>
              <a:rPr lang="en-US" sz="2800" dirty="0"/>
              <a:t>Spring count = </a:t>
            </a:r>
            <a:r>
              <a:rPr lang="en-US" sz="2800" b="1" dirty="0"/>
              <a:t>____ time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213764" y="4114800"/>
            <a:ext cx="1295400" cy="1524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324600" y="4724400"/>
            <a:ext cx="1184564" cy="1371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295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Use </a:t>
            </a:r>
            <a:r>
              <a:rPr lang="en-US" b="1" i="1" dirty="0">
                <a:solidFill>
                  <a:srgbClr val="FF0000"/>
                </a:solidFill>
              </a:rPr>
              <a:t>annualized</a:t>
            </a:r>
            <a:r>
              <a:rPr lang="en-US" b="1" i="1" dirty="0"/>
              <a:t> aggregate hours</a:t>
            </a:r>
            <a:r>
              <a:rPr lang="en-US" i="1" dirty="0"/>
              <a:t> </a:t>
            </a:r>
            <a:r>
              <a:rPr lang="en-US" dirty="0"/>
              <a:t>of pupil instruction </a:t>
            </a:r>
            <a:r>
              <a:rPr lang="en-US" i="1" u="sng" dirty="0"/>
              <a:t>as of the count date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044935"/>
              </p:ext>
            </p:extLst>
          </p:nvPr>
        </p:nvGraphicFramePr>
        <p:xfrm>
          <a:off x="381000" y="2971800"/>
          <a:ext cx="8382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Count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#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Hours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per day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hours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Annualized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hours/day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270  X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hours/day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360  X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62200" y="5410200"/>
            <a:ext cx="426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Fall count = </a:t>
            </a:r>
            <a:r>
              <a:rPr lang="en-US" sz="2800" b="1" dirty="0"/>
              <a:t>3/4 time</a:t>
            </a:r>
          </a:p>
          <a:p>
            <a:pPr algn="ctr"/>
            <a:r>
              <a:rPr lang="en-US" sz="2800" dirty="0"/>
              <a:t>Spring count = </a:t>
            </a:r>
            <a:r>
              <a:rPr lang="en-US" sz="2800" b="1" dirty="0"/>
              <a:t>full time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172200" y="4038600"/>
            <a:ext cx="1447800" cy="1676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324600" y="4572000"/>
            <a:ext cx="1295400" cy="1524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5110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Concurrent Enrollment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Student attends two different school districts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One school is designated as 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primary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in AIM.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Other school(s) designated as 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secondary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in AIM.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Total student count for ANB </a:t>
            </a:r>
            <a:r>
              <a:rPr lang="en-US" sz="2800" i="1" u="sng" dirty="0">
                <a:latin typeface="Calibri" panose="020F0502020204030204" pitchFamily="34" charset="0"/>
                <a:cs typeface="Calibri" panose="020F0502020204030204" pitchFamily="34" charset="0"/>
              </a:rPr>
              <a:t>cannot exceed 1.0 full time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between the two schools.</a:t>
            </a:r>
          </a:p>
          <a:p>
            <a:pPr marL="0" indent="0" algn="ctr">
              <a:buNone/>
            </a:pPr>
            <a:endParaRPr lang="en-US" sz="3000" b="1" i="1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000" b="1" i="1" dirty="0">
                <a:solidFill>
                  <a:schemeClr val="accent4">
                    <a:lumMod val="50000"/>
                  </a:schemeClr>
                </a:solidFill>
              </a:rPr>
              <a:t>Advice:  contact the other school and coordinate the proper designation in AIM</a:t>
            </a:r>
          </a:p>
        </p:txBody>
      </p:sp>
    </p:spTree>
    <p:extLst>
      <p:ext uri="{BB962C8B-B14F-4D97-AF65-F5344CB8AC3E}">
        <p14:creationId xmlns:p14="http://schemas.microsoft.com/office/powerpoint/2010/main" val="34396284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Concurrent Enrollment</a:t>
            </a:r>
            <a:r>
              <a:rPr lang="en-US" dirty="0"/>
              <a:t> – use </a:t>
            </a:r>
            <a:r>
              <a:rPr lang="en-US" i="1" dirty="0"/>
              <a:t>annualized aggregate hours as of the count date </a:t>
            </a:r>
            <a:r>
              <a:rPr lang="en-US" b="1" i="1" dirty="0"/>
              <a:t>for each school</a:t>
            </a:r>
            <a:r>
              <a:rPr lang="en-US" i="1" dirty="0"/>
              <a:t>: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721038"/>
              </p:ext>
            </p:extLst>
          </p:nvPr>
        </p:nvGraphicFramePr>
        <p:xfrm>
          <a:off x="381000" y="2971800"/>
          <a:ext cx="8382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#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Hours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per day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hours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Annualized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hours/day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270  X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hours/day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  X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0" y="5410200"/>
            <a:ext cx="495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School A = </a:t>
            </a:r>
            <a:r>
              <a:rPr lang="en-US" sz="2800" b="1" dirty="0"/>
              <a:t>3/4 time </a:t>
            </a:r>
            <a:r>
              <a:rPr lang="en-US" sz="2800" dirty="0"/>
              <a:t>or  .75 (T)</a:t>
            </a:r>
            <a:endParaRPr lang="en-US" sz="2800" b="1" dirty="0"/>
          </a:p>
          <a:p>
            <a:r>
              <a:rPr lang="en-US" sz="2800" dirty="0"/>
              <a:t>School B = </a:t>
            </a:r>
            <a:r>
              <a:rPr lang="en-US" sz="2800" b="1" dirty="0"/>
              <a:t>1/2</a:t>
            </a:r>
            <a:r>
              <a:rPr lang="en-US" sz="2800" dirty="0"/>
              <a:t> </a:t>
            </a:r>
            <a:r>
              <a:rPr lang="en-US" sz="2800" b="1" dirty="0"/>
              <a:t>time</a:t>
            </a:r>
            <a:r>
              <a:rPr lang="en-US" sz="2800" dirty="0"/>
              <a:t> or </a:t>
            </a:r>
            <a:r>
              <a:rPr lang="en-US" sz="2800" b="1" u="sng" dirty="0"/>
              <a:t> </a:t>
            </a:r>
            <a:r>
              <a:rPr lang="en-US" sz="2800" u="sng" dirty="0"/>
              <a:t>.50</a:t>
            </a:r>
            <a:r>
              <a:rPr lang="en-US" sz="2800" dirty="0"/>
              <a:t> (H) </a:t>
            </a:r>
          </a:p>
          <a:p>
            <a:r>
              <a:rPr lang="en-US" sz="2800" dirty="0"/>
              <a:t>                                        1.25</a:t>
            </a:r>
            <a:endParaRPr lang="en-US" sz="2800" b="1" u="sng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172200" y="4038600"/>
            <a:ext cx="1447800" cy="1676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172200" y="4572000"/>
            <a:ext cx="1447800" cy="1524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715000" y="6557665"/>
            <a:ext cx="2286000" cy="0"/>
          </a:xfrm>
          <a:prstGeom prst="straightConnector1">
            <a:avLst/>
          </a:prstGeom>
          <a:ln w="635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324600" y="61677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No can do</a:t>
            </a:r>
          </a:p>
        </p:txBody>
      </p:sp>
    </p:spTree>
    <p:extLst>
      <p:ext uri="{BB962C8B-B14F-4D97-AF65-F5344CB8AC3E}">
        <p14:creationId xmlns:p14="http://schemas.microsoft.com/office/powerpoint/2010/main" val="20570989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Proficient Students </a:t>
            </a:r>
            <a:r>
              <a:rPr lang="en-US" dirty="0"/>
              <a:t>20-9-311(4)(d), MCA</a:t>
            </a:r>
            <a:endParaRPr lang="en-US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School may include in its ANB calculation a student enrolled in a program providing fewer than the required aggregate hours of instruction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Student has </a:t>
            </a:r>
            <a:r>
              <a:rPr 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“ . . . </a:t>
            </a:r>
            <a:r>
              <a:rPr lang="en-US" sz="2800" i="1" u="sng" dirty="0">
                <a:latin typeface="Calibri" panose="020F0502020204030204" pitchFamily="34" charset="0"/>
                <a:cs typeface="Calibri" panose="020F0502020204030204" pitchFamily="34" charset="0"/>
              </a:rPr>
              <a:t>demonstrated proficiency in the content ordinarily covered by the instruction as determined by the school board using district assessment.”</a:t>
            </a:r>
          </a:p>
          <a:p>
            <a:pPr marL="0" indent="0" algn="ctr">
              <a:buNone/>
            </a:pPr>
            <a:r>
              <a:rPr lang="en-US" sz="3000" b="1" i="1" dirty="0">
                <a:solidFill>
                  <a:schemeClr val="accent4">
                    <a:lumMod val="50000"/>
                  </a:schemeClr>
                </a:solidFill>
              </a:rPr>
              <a:t>More information in </a:t>
            </a:r>
            <a:r>
              <a:rPr lang="en-US" sz="3000" b="1" i="1" dirty="0">
                <a:solidFill>
                  <a:schemeClr val="accent4">
                    <a:lumMod val="50000"/>
                  </a:schemeClr>
                </a:solidFill>
                <a:hlinkClick r:id="rId2"/>
              </a:rPr>
              <a:t>OPI Guidance</a:t>
            </a:r>
            <a:endParaRPr lang="en-US" sz="30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443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19 year olds </a:t>
            </a:r>
            <a:r>
              <a:rPr lang="en-US" dirty="0"/>
              <a:t>20-5-101, MCA</a:t>
            </a:r>
            <a:endParaRPr lang="en-US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Student reaches age 19 on or before September 10 of the current school year.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Include in enrollment count for the grade level the student is 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Will also appear in the “Other Enrollment” section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Do not include in part-time enrollment counts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i="1" u="sng" dirty="0">
                <a:latin typeface="Calibri" panose="020F0502020204030204" pitchFamily="34" charset="0"/>
                <a:cs typeface="Calibri" panose="020F0502020204030204" pitchFamily="34" charset="0"/>
              </a:rPr>
              <a:t>Does not count toward ANB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(see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pg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9 of Instructions)</a:t>
            </a:r>
            <a:endParaRPr lang="en-US" sz="2800" i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34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en-US" dirty="0"/>
              <a:t>Student Enrollment Counts</a:t>
            </a:r>
            <a:endParaRPr lang="en" dirty="0"/>
          </a:p>
        </p:txBody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39700" indent="0">
              <a:buClr>
                <a:schemeClr val="dk1"/>
              </a:buClr>
              <a:buSzPct val="43750"/>
              <a:buNone/>
            </a:pPr>
            <a:r>
              <a:rPr lang="en" dirty="0"/>
              <a:t>Agenda</a:t>
            </a:r>
          </a:p>
          <a:p>
            <a:pPr marL="596900" indent="-457200">
              <a:buClr>
                <a:schemeClr val="dk1"/>
              </a:buClr>
              <a:buSzPct val="43750"/>
            </a:pPr>
            <a:r>
              <a:rPr lang="en" dirty="0"/>
              <a:t>Why?</a:t>
            </a:r>
          </a:p>
          <a:p>
            <a:pPr marL="596900" indent="-457200">
              <a:buClr>
                <a:schemeClr val="dk1"/>
              </a:buClr>
              <a:buSzPct val="43750"/>
            </a:pPr>
            <a:r>
              <a:rPr lang="en" dirty="0"/>
              <a:t>Where?</a:t>
            </a:r>
          </a:p>
          <a:p>
            <a:pPr marL="596900" indent="-457200">
              <a:buClr>
                <a:schemeClr val="dk1"/>
              </a:buClr>
              <a:buSzPct val="43750"/>
            </a:pPr>
            <a:r>
              <a:rPr lang="en" dirty="0"/>
              <a:t>What?</a:t>
            </a:r>
          </a:p>
          <a:p>
            <a:pPr marL="596900" indent="-457200">
              <a:buClr>
                <a:schemeClr val="dk1"/>
              </a:buClr>
              <a:buSzPct val="43750"/>
            </a:pPr>
            <a:r>
              <a:rPr lang="en" dirty="0"/>
              <a:t>When?</a:t>
            </a:r>
          </a:p>
          <a:p>
            <a:pPr marL="596900" indent="-457200">
              <a:buClr>
                <a:schemeClr val="dk1"/>
              </a:buClr>
              <a:buSzPct val="43750"/>
            </a:pPr>
            <a:r>
              <a:rPr lang="en" dirty="0"/>
              <a:t>How?</a:t>
            </a:r>
          </a:p>
        </p:txBody>
      </p:sp>
    </p:spTree>
    <p:extLst>
      <p:ext uri="{BB962C8B-B14F-4D97-AF65-F5344CB8AC3E}">
        <p14:creationId xmlns:p14="http://schemas.microsoft.com/office/powerpoint/2010/main" val="642597017"/>
      </p:ext>
    </p:extLst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Job Corp Program and MT Youth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ChalleNGe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Students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District must have </a:t>
            </a:r>
            <a:r>
              <a:rPr lang="en-US" sz="2800" dirty="0" err="1"/>
              <a:t>interlocal</a:t>
            </a:r>
            <a:r>
              <a:rPr lang="en-US" sz="2800" dirty="0"/>
              <a:t> agreement with JC or MTYC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Must be enrolled in district of residence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Credits require approval of resident district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Credits must meet graduation requirements of district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Credits must be taught by instructor with MT high school certification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Credits must be reported by JC or MTYC to student’s resident school district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8192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Early Graduates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20-9-313(6), MCA</a:t>
            </a:r>
          </a:p>
          <a:p>
            <a:pPr marL="0" indent="0">
              <a:buNone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Can apply for increased ANB under the following circumstances/requirements: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Students who graduated from high school early, at the end of their 7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semester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Enrolled on October count date; but not enrolled on February count date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Completed graduation requirements at end of 1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semester of the current school year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Not age 19 on or before September 10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See page 11 of Enrollment Instructions</a:t>
            </a:r>
          </a:p>
        </p:txBody>
      </p:sp>
    </p:spTree>
    <p:extLst>
      <p:ext uri="{BB962C8B-B14F-4D97-AF65-F5344CB8AC3E}">
        <p14:creationId xmlns:p14="http://schemas.microsoft.com/office/powerpoint/2010/main" val="17206873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2373312"/>
            <a:ext cx="4040188" cy="446088"/>
          </a:xfrm>
        </p:spPr>
        <p:txBody>
          <a:bodyPr>
            <a:noAutofit/>
          </a:bodyPr>
          <a:lstStyle/>
          <a:p>
            <a:r>
              <a:rPr lang="en-US" sz="2800" dirty="0"/>
              <a:t>Half Time Program (KH)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819400"/>
            <a:ext cx="4040188" cy="26669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Program must provide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360 or more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aggregate hours of instruction per school year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Enrolled students count as ½ time for ANB purposes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373313"/>
            <a:ext cx="4041775" cy="446087"/>
          </a:xfrm>
        </p:spPr>
        <p:txBody>
          <a:bodyPr>
            <a:noAutofit/>
          </a:bodyPr>
          <a:lstStyle/>
          <a:p>
            <a:r>
              <a:rPr lang="en-US" sz="2800" dirty="0"/>
              <a:t>Full Time Program (KF)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19400"/>
            <a:ext cx="4041775" cy="29718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Program must provide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720 or more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aggregate hours of instruction per school year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Enrolled students receive 720 or more aggregate hours of pupil instruction to count as full time for ANB purposes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6764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hlinkClick r:id="rId2"/>
              </a:rPr>
              <a:t>Kindergarten Students</a:t>
            </a:r>
            <a:r>
              <a:rPr lang="en-US" sz="3200" b="1" dirty="0">
                <a:hlinkClick r:id="rId3"/>
              </a:rPr>
              <a:t>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626515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Special Circumstances - “10-day Rule” 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If enrolled student is absent 11 or more consecutive days prior to and including the count day, DO NOT COUNT for purposes of ANB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Exceptions: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homebound students (see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ARM 10.20.102(8))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Extenuating circumstances for a student being absent beyond the 10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consecutive day prior to count date.  </a:t>
            </a:r>
            <a:r>
              <a:rPr lang="en-US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Apply to OPI prior to the official count date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for approval to include the student in the enrollment count.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62000"/>
            <a:ext cx="1295561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05735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Special Circumstances - Enrollment End Dates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Students leaving your district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Request for records from the new school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Notice from parent or student or OPI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End date in AIM is the last day the student was present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It can be argued that the end date could be the date you received notice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Students who are absent and you don’t know their status and haven’t received a notice of transfer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follow district policy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if absent for 11 or more consecutive days up to and prior to count date, you still cannot count them for ANB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981200"/>
            <a:ext cx="15259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63283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American Indian Students</a:t>
            </a:r>
          </a:p>
          <a:p>
            <a:pPr marL="0" indent="0">
              <a:buNone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Student Achievement Gap (SAG)</a:t>
            </a:r>
          </a:p>
          <a:p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One of the General Fund funding components</a:t>
            </a:r>
          </a:p>
          <a:p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# of American Indian students as of the fall enrollment count date drives the amount each district will receive for SAG in the ensuing year.</a:t>
            </a:r>
          </a:p>
          <a:p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Run a “Students Imported from AIM in SAG” report and review it for accuracy.</a:t>
            </a:r>
          </a:p>
          <a:p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Corrections must be submitted by </a:t>
            </a:r>
            <a:r>
              <a:rPr lang="en-US" sz="30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December 31</a:t>
            </a:r>
            <a:r>
              <a:rPr lang="en-US" sz="3000" b="1" u="sng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2020.</a:t>
            </a:r>
            <a:endParaRPr lang="en-US" sz="3000" b="1" u="sng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9922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 Fund - ANB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150" y="2372811"/>
            <a:ext cx="3448050" cy="3342189"/>
          </a:xfrm>
        </p:spPr>
      </p:pic>
      <p:sp>
        <p:nvSpPr>
          <p:cNvPr id="5" name="TextBox 4"/>
          <p:cNvSpPr txBox="1"/>
          <p:nvPr/>
        </p:nvSpPr>
        <p:spPr>
          <a:xfrm>
            <a:off x="457200" y="1647140"/>
            <a:ext cx="4800600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b="1" dirty="0"/>
              <a:t>IMPORTANT!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/>
              <a:t>Enrollment counts submitted in MAEFAIRS must match supporting documentation.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/>
              <a:t>Auditors are required to audit enrollment counts and report any differences.  </a:t>
            </a:r>
          </a:p>
        </p:txBody>
      </p:sp>
    </p:spTree>
    <p:extLst>
      <p:ext uri="{BB962C8B-B14F-4D97-AF65-F5344CB8AC3E}">
        <p14:creationId xmlns:p14="http://schemas.microsoft.com/office/powerpoint/2010/main" val="12206547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How </a:t>
            </a:r>
            <a:r>
              <a:rPr lang="en-US" dirty="0"/>
              <a:t>do we submit enrollment counts?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AIM data must be correct (see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AIM User Guides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Enrollment dates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Aggregate hours of pupil instruction codes</a:t>
            </a:r>
          </a:p>
          <a:p>
            <a:pPr marL="1257300" lvl="2" indent="-457200">
              <a:buFont typeface="Courier New" panose="02070309020205020404" pitchFamily="49" charset="0"/>
              <a:buChar char="o"/>
            </a:pP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b="1" u="sng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rimary; </a:t>
            </a:r>
            <a:r>
              <a:rPr lang="en-US" b="1" u="sng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econdary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Kindergarten codes: 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KH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KF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Other applicable checkboxes and codes</a:t>
            </a:r>
          </a:p>
        </p:txBody>
      </p:sp>
    </p:spTree>
    <p:extLst>
      <p:ext uri="{BB962C8B-B14F-4D97-AF65-F5344CB8AC3E}">
        <p14:creationId xmlns:p14="http://schemas.microsoft.com/office/powerpoint/2010/main" val="26272244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How </a:t>
            </a:r>
            <a:r>
              <a:rPr lang="en-US" dirty="0"/>
              <a:t>do we submit enrollment counts?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2. MAEFAIRS/AIM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Instructions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pages 8 – 9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Print blank forms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Import Student Count for ANB Data from AIM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Run MAEFAIRS Student Count for ANB Reports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School Summary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District Summary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List of students imported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List of students not imported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Students Imported from AIM in SAG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7621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How </a:t>
            </a:r>
            <a:r>
              <a:rPr lang="en-US" dirty="0"/>
              <a:t>do we submit enrollment counts?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3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Review for accuracy</a:t>
            </a:r>
          </a:p>
          <a:p>
            <a:pPr marL="514350" indent="-514350">
              <a:buAutoNum type="arabicPeriod" startAt="3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Make corrections in AIM</a:t>
            </a:r>
          </a:p>
          <a:p>
            <a:pPr marL="514350" indent="-514350">
              <a:buAutoNum type="arabicPeriod" startAt="3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Re-import from AIM to MAEFAIRS</a:t>
            </a:r>
          </a:p>
          <a:p>
            <a:pPr marL="514350" indent="-514350">
              <a:buAutoNum type="arabicPeriod" startAt="3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Re-run Student Count for ANB Reports</a:t>
            </a:r>
          </a:p>
          <a:p>
            <a:pPr marL="400050" lvl="1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Review and repeat as necessary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7. Run final reports and submit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950" y="4038600"/>
            <a:ext cx="200025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282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</a:t>
            </a:r>
            <a:r>
              <a:rPr lang="en-US" dirty="0"/>
              <a:t> do an enrollment count?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Staffing</a:t>
            </a:r>
          </a:p>
          <a:p>
            <a:r>
              <a:rPr lang="en-US" dirty="0"/>
              <a:t>Facility needs</a:t>
            </a:r>
          </a:p>
          <a:p>
            <a:r>
              <a:rPr lang="en-US" dirty="0" err="1"/>
              <a:t>Texbooks</a:t>
            </a:r>
            <a:r>
              <a:rPr lang="en-US" dirty="0"/>
              <a:t>, supplies, etc.</a:t>
            </a:r>
          </a:p>
          <a:p>
            <a:r>
              <a:rPr lang="en-US" dirty="0"/>
              <a:t>Rates of achievement, graduation, etc.</a:t>
            </a:r>
          </a:p>
          <a:p>
            <a:r>
              <a:rPr lang="en-US" dirty="0"/>
              <a:t>Accreditation standards</a:t>
            </a:r>
          </a:p>
          <a:p>
            <a:r>
              <a:rPr lang="en-US" dirty="0"/>
              <a:t>Budgets and Funding</a:t>
            </a:r>
          </a:p>
          <a:p>
            <a:pPr lvl="1"/>
            <a:r>
              <a:rPr lang="en-US" b="1" i="1" dirty="0">
                <a:solidFill>
                  <a:srgbClr val="002060"/>
                </a:solidFill>
              </a:rPr>
              <a:t>Calculate ANB (</a:t>
            </a:r>
            <a:r>
              <a:rPr lang="en-US" b="1" i="1" u="sng" dirty="0">
                <a:solidFill>
                  <a:srgbClr val="002060"/>
                </a:solidFill>
              </a:rPr>
              <a:t>A</a:t>
            </a:r>
            <a:r>
              <a:rPr lang="en-US" b="1" i="1" dirty="0">
                <a:solidFill>
                  <a:srgbClr val="002060"/>
                </a:solidFill>
              </a:rPr>
              <a:t>verage </a:t>
            </a:r>
            <a:r>
              <a:rPr lang="en-US" b="1" i="1" u="sng" dirty="0">
                <a:solidFill>
                  <a:srgbClr val="002060"/>
                </a:solidFill>
              </a:rPr>
              <a:t>N</a:t>
            </a:r>
            <a:r>
              <a:rPr lang="en-US" b="1" i="1" dirty="0">
                <a:solidFill>
                  <a:srgbClr val="002060"/>
                </a:solidFill>
              </a:rPr>
              <a:t>umber </a:t>
            </a:r>
            <a:r>
              <a:rPr lang="en-US" b="1" i="1" u="sng" dirty="0">
                <a:solidFill>
                  <a:srgbClr val="002060"/>
                </a:solidFill>
              </a:rPr>
              <a:t>B</a:t>
            </a:r>
            <a:r>
              <a:rPr lang="en-US" b="1" i="1" dirty="0">
                <a:solidFill>
                  <a:srgbClr val="002060"/>
                </a:solidFill>
              </a:rPr>
              <a:t>elonging)</a:t>
            </a:r>
          </a:p>
          <a:p>
            <a:pPr lvl="1"/>
            <a:r>
              <a:rPr lang="en-US" dirty="0"/>
              <a:t>Student Child Count</a:t>
            </a:r>
          </a:p>
        </p:txBody>
      </p:sp>
    </p:spTree>
    <p:extLst>
      <p:ext uri="{BB962C8B-B14F-4D97-AF65-F5344CB8AC3E}">
        <p14:creationId xmlns:p14="http://schemas.microsoft.com/office/powerpoint/2010/main" val="2187644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 Fund - ANB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981200"/>
            <a:ext cx="2514600" cy="2277547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/>
              <a:t>FALL ENROLLMENT</a:t>
            </a:r>
          </a:p>
          <a:p>
            <a:pPr algn="ctr">
              <a:spcAft>
                <a:spcPts val="600"/>
              </a:spcAft>
            </a:pPr>
            <a:r>
              <a:rPr lang="en-US" sz="2200" dirty="0"/>
              <a:t>(1</a:t>
            </a:r>
            <a:r>
              <a:rPr lang="en-US" sz="2200" baseline="30000" dirty="0"/>
              <a:t>ST</a:t>
            </a:r>
            <a:r>
              <a:rPr lang="en-US" sz="2200" dirty="0"/>
              <a:t> Monday in October)</a:t>
            </a:r>
          </a:p>
          <a:p>
            <a:pPr algn="ctr">
              <a:spcAft>
                <a:spcPts val="600"/>
              </a:spcAft>
            </a:pPr>
            <a:r>
              <a:rPr lang="en-US" sz="2000" dirty="0"/>
              <a:t>Part-time Students = ¼, ½, or ¾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4267200"/>
            <a:ext cx="2514600" cy="227754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/>
              <a:t>SPRING ENROLLMENT</a:t>
            </a:r>
          </a:p>
          <a:p>
            <a:pPr algn="ctr">
              <a:spcAft>
                <a:spcPts val="600"/>
              </a:spcAft>
            </a:pPr>
            <a:r>
              <a:rPr lang="en-US" sz="2200" dirty="0"/>
              <a:t>(1</a:t>
            </a:r>
            <a:r>
              <a:rPr lang="en-US" sz="2200" baseline="30000" dirty="0"/>
              <a:t>st</a:t>
            </a:r>
            <a:r>
              <a:rPr lang="en-US" sz="2200" dirty="0"/>
              <a:t> Monday in February)</a:t>
            </a:r>
          </a:p>
          <a:p>
            <a:pPr algn="ctr">
              <a:spcAft>
                <a:spcPts val="600"/>
              </a:spcAft>
            </a:pPr>
            <a:r>
              <a:rPr lang="en-US" sz="2000" dirty="0"/>
              <a:t>Part-time Students = ¼, ½, or ¾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95600" y="2824133"/>
            <a:ext cx="3695700" cy="266226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600" dirty="0"/>
              <a:t>Total of 2 counts</a:t>
            </a:r>
          </a:p>
          <a:p>
            <a:pPr algn="ctr">
              <a:spcAft>
                <a:spcPts val="1800"/>
              </a:spcAft>
            </a:pPr>
            <a:r>
              <a:rPr lang="en-US" sz="2600" dirty="0"/>
              <a:t>divided by 2</a:t>
            </a:r>
            <a:endParaRPr lang="en-US" sz="2600" b="1" dirty="0">
              <a:solidFill>
                <a:srgbClr val="FF0000"/>
              </a:solidFill>
            </a:endParaRPr>
          </a:p>
          <a:p>
            <a:pPr algn="ctr"/>
            <a:r>
              <a:rPr lang="en-US" sz="2600" dirty="0"/>
              <a:t> </a:t>
            </a:r>
            <a:r>
              <a:rPr lang="en-US" sz="2600" u="sng" dirty="0"/>
              <a:t>180 + PIR Days</a:t>
            </a:r>
            <a:r>
              <a:rPr lang="en-US" sz="2600" dirty="0">
                <a:solidFill>
                  <a:srgbClr val="FF0000"/>
                </a:solidFill>
              </a:rPr>
              <a:t>*</a:t>
            </a:r>
            <a:r>
              <a:rPr lang="en-US" sz="2600" u="sng" dirty="0"/>
              <a:t> </a:t>
            </a:r>
            <a:r>
              <a:rPr lang="en-US" sz="2600" dirty="0"/>
              <a:t> </a:t>
            </a:r>
          </a:p>
          <a:p>
            <a:pPr algn="ctr">
              <a:spcAft>
                <a:spcPts val="600"/>
              </a:spcAft>
            </a:pPr>
            <a:r>
              <a:rPr lang="en-US" sz="2600" dirty="0"/>
              <a:t>180</a:t>
            </a:r>
          </a:p>
          <a:p>
            <a:pPr algn="ctr"/>
            <a:r>
              <a:rPr lang="en-US" sz="2800" dirty="0"/>
              <a:t>= </a:t>
            </a:r>
            <a:r>
              <a:rPr lang="en-US" sz="2800" b="1" dirty="0"/>
              <a:t>ANB</a:t>
            </a:r>
          </a:p>
          <a:p>
            <a:pPr algn="ctr"/>
            <a:endParaRPr lang="en-US" sz="1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971801" y="5631359"/>
            <a:ext cx="571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*</a:t>
            </a:r>
            <a:r>
              <a:rPr lang="en-US" sz="2200" dirty="0"/>
              <a:t>PIR Days are “pupil instruction related” days for teacher in-service training and recordkeeping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1000" y="12192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AVERAGE NUMBER BELONGING (ANB)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52800" y="38862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X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895600" y="2362200"/>
            <a:ext cx="584791" cy="685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895600" y="3119973"/>
            <a:ext cx="584791" cy="189772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591299" y="2133600"/>
            <a:ext cx="2095501" cy="33547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Example:</a:t>
            </a:r>
          </a:p>
          <a:p>
            <a:r>
              <a:rPr lang="en-US" sz="2000" dirty="0"/>
              <a:t>Oct count = 150</a:t>
            </a:r>
          </a:p>
          <a:p>
            <a:r>
              <a:rPr lang="en-US" sz="2000" dirty="0"/>
              <a:t>Feb count = 166</a:t>
            </a:r>
          </a:p>
          <a:p>
            <a:pPr algn="ctr"/>
            <a:endParaRPr lang="en-US" sz="1000" u="sng" dirty="0"/>
          </a:p>
          <a:p>
            <a:pPr algn="ctr"/>
            <a:r>
              <a:rPr lang="en-US" sz="2000" u="sng" dirty="0"/>
              <a:t>(150 + 166)</a:t>
            </a:r>
          </a:p>
          <a:p>
            <a:pPr algn="ctr"/>
            <a:r>
              <a:rPr lang="en-US" sz="2000" dirty="0"/>
              <a:t>  2</a:t>
            </a:r>
          </a:p>
          <a:p>
            <a:pPr algn="ctr"/>
            <a:r>
              <a:rPr lang="en-US" sz="2000" dirty="0"/>
              <a:t>= 158</a:t>
            </a:r>
          </a:p>
          <a:p>
            <a:endParaRPr lang="en-US" sz="1000" dirty="0"/>
          </a:p>
          <a:p>
            <a:pPr algn="ctr"/>
            <a:r>
              <a:rPr lang="en-US" u="sng" dirty="0"/>
              <a:t>187</a:t>
            </a:r>
          </a:p>
          <a:p>
            <a:pPr algn="ctr"/>
            <a:r>
              <a:rPr lang="en-US" dirty="0"/>
              <a:t>180</a:t>
            </a:r>
          </a:p>
          <a:p>
            <a:pPr algn="ctr"/>
            <a:endParaRPr lang="en-US" sz="1000" dirty="0"/>
          </a:p>
          <a:p>
            <a:pPr algn="ctr"/>
            <a:r>
              <a:rPr lang="en-US" dirty="0"/>
              <a:t>=  165 ANB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048500" y="4343400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045062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 Fund - ANB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the ANB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generates the greatest maximum general fund budget</a:t>
            </a:r>
            <a:r>
              <a:rPr lang="en-US" sz="2800" dirty="0"/>
              <a:t>:</a:t>
            </a: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Current Year ANB (CY ANB)</a:t>
            </a:r>
          </a:p>
          <a:p>
            <a:pPr lvl="2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ANB for the budget unit for the ensuing school year (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FY2020 ANB is based on FY2019 enrollment counts)</a:t>
            </a:r>
          </a:p>
          <a:p>
            <a:pPr lvl="1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3-Year Average ANB</a:t>
            </a:r>
          </a:p>
          <a:p>
            <a:pPr lvl="2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current year ANB to the current ANB for the previous two school fiscal years and divide by 3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(FY2020 ANB is the average of FY2019, FY2018 and FY2017)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411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33400" y="914400"/>
            <a:ext cx="5638800" cy="1524000"/>
          </a:xfrm>
          <a:prstGeom prst="roundRect">
            <a:avLst/>
          </a:prstGeom>
          <a:solidFill>
            <a:srgbClr val="CC9900"/>
          </a:solidFill>
          <a:ln w="317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DISTRICT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Power School, Infinite Campus DE, others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Usually maintained by building secretaries or other staff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600200" y="2590800"/>
            <a:ext cx="5638800" cy="1752600"/>
          </a:xfrm>
          <a:prstGeom prst="roundRect">
            <a:avLst/>
          </a:prstGeom>
          <a:solidFill>
            <a:srgbClr val="FF9900"/>
          </a:solidFill>
          <a:ln w="317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spcAft>
                <a:spcPts val="300"/>
              </a:spcAft>
            </a:pP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OPI - AIM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chievement </a:t>
            </a: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ontana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OPI data collection using Infinite Campus SE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Districts upload enrollment, attendance and demographic information for each student into AIM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895600" y="4572000"/>
            <a:ext cx="5638800" cy="1981200"/>
          </a:xfrm>
          <a:prstGeom prst="roundRect">
            <a:avLst/>
          </a:prstGeom>
          <a:solidFill>
            <a:srgbClr val="FFCC00"/>
          </a:solidFill>
          <a:ln w="349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OPI - MAEFAIRS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ontana </a:t>
            </a: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utomated </a:t>
            </a: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ducation </a:t>
            </a: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inancial and </a:t>
            </a: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ccounting </a:t>
            </a: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nformation </a:t>
            </a: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eporting </a:t>
            </a: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ystem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MAEFAIRS imports certain data from AIM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MAEFAIRS generates </a:t>
            </a:r>
            <a:r>
              <a:rPr lang="en-US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 Count for ANB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budgeting and funding purposes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228600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 does the info come from?</a:t>
            </a:r>
          </a:p>
        </p:txBody>
      </p:sp>
    </p:spTree>
    <p:extLst>
      <p:ext uri="{BB962C8B-B14F-4D97-AF65-F5344CB8AC3E}">
        <p14:creationId xmlns:p14="http://schemas.microsoft.com/office/powerpoint/2010/main" val="231683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291796"/>
              </p:ext>
            </p:extLst>
          </p:nvPr>
        </p:nvGraphicFramePr>
        <p:xfrm>
          <a:off x="533400" y="355605"/>
          <a:ext cx="8077199" cy="6121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6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9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DATA 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AIM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MAEFAIRS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Enrollment Count by Grade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Part Time Enrollment Data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19 Year Old Enrollment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Job Corps Enrollment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MT Youth </a:t>
                      </a:r>
                      <a:r>
                        <a:rPr lang="en-US" dirty="0" err="1"/>
                        <a:t>ChalleNGe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MT Digital Academy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Early Graduation (spring</a:t>
                      </a:r>
                      <a:r>
                        <a:rPr lang="en-US" baseline="0" dirty="0"/>
                        <a:t> only)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Pre‐Kindergarten Enrollments (Special Education)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Kindergarten Enrollments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Exclude from Fall &amp; Spring ANB count – 10 day rule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American Indian Students (SAG payment) fall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Aggregate Hours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Attendance</a:t>
                      </a:r>
                      <a:r>
                        <a:rPr lang="en-US" baseline="0" dirty="0"/>
                        <a:t> on count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Program participation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8927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 be included in the MAEFAIRS Student Count for ANB, students must: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Be enrolled on the count date</a:t>
            </a:r>
          </a:p>
          <a:p>
            <a:pPr lvl="2"/>
            <a:r>
              <a:rPr lang="en-US" dirty="0"/>
              <a:t>October 5, 2020</a:t>
            </a:r>
          </a:p>
          <a:p>
            <a:pPr lvl="2"/>
            <a:r>
              <a:rPr lang="en-US" dirty="0"/>
              <a:t>February 1, 2021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Have aggregate hours marked (N, Q, H, T, or F)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Have a service type of Primary or Secondary for grades K-12 in AIM</a:t>
            </a:r>
          </a:p>
        </p:txBody>
      </p:sp>
    </p:spTree>
    <p:extLst>
      <p:ext uri="{BB962C8B-B14F-4D97-AF65-F5344CB8AC3E}">
        <p14:creationId xmlns:p14="http://schemas.microsoft.com/office/powerpoint/2010/main" val="3312642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Students enrolled in an education program</a:t>
            </a:r>
          </a:p>
          <a:p>
            <a:pPr lvl="1"/>
            <a:r>
              <a:rPr lang="en-US" dirty="0"/>
              <a:t>Grade level</a:t>
            </a:r>
          </a:p>
          <a:p>
            <a:pPr lvl="1"/>
            <a:r>
              <a:rPr lang="en-US" dirty="0"/>
              <a:t>Enrollment start and end dates</a:t>
            </a:r>
          </a:p>
          <a:p>
            <a:pPr lvl="1"/>
            <a:r>
              <a:rPr lang="en-US" dirty="0"/>
              <a:t>Minimum aggregate hours</a:t>
            </a:r>
          </a:p>
          <a:p>
            <a:r>
              <a:rPr lang="en-US" dirty="0"/>
              <a:t>American Indian students (October count)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844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1322</TotalTime>
  <Words>1810</Words>
  <Application>Microsoft Office PowerPoint</Application>
  <PresentationFormat>On-screen Show (4:3)</PresentationFormat>
  <Paragraphs>377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Courier New</vt:lpstr>
      <vt:lpstr>Tahoma</vt:lpstr>
      <vt:lpstr>Wingdings</vt:lpstr>
      <vt:lpstr>Office Theme</vt:lpstr>
      <vt:lpstr>Student Enrollment Counts</vt:lpstr>
      <vt:lpstr>Student Enrollment Counts</vt:lpstr>
      <vt:lpstr>Why do an enrollment count?</vt:lpstr>
      <vt:lpstr>General Fund - ANB</vt:lpstr>
      <vt:lpstr>General Fund - ANB</vt:lpstr>
      <vt:lpstr>PowerPoint Presentation</vt:lpstr>
      <vt:lpstr>PowerPoint Presentation</vt:lpstr>
      <vt:lpstr>What are we counting?</vt:lpstr>
      <vt:lpstr>What are we counting?</vt:lpstr>
      <vt:lpstr>What are we counting?</vt:lpstr>
      <vt:lpstr>What are we counting?</vt:lpstr>
      <vt:lpstr>What are we counting?</vt:lpstr>
      <vt:lpstr>What are we counting?</vt:lpstr>
      <vt:lpstr>What are we counting?</vt:lpstr>
      <vt:lpstr>What are we counting?</vt:lpstr>
      <vt:lpstr>What are we counting?</vt:lpstr>
      <vt:lpstr>What are we counting?</vt:lpstr>
      <vt:lpstr>What are we counting?</vt:lpstr>
      <vt:lpstr>What are we counting?</vt:lpstr>
      <vt:lpstr>What are we counting?</vt:lpstr>
      <vt:lpstr>What are we counting?</vt:lpstr>
      <vt:lpstr>What are we counting?</vt:lpstr>
      <vt:lpstr>What are we counting?</vt:lpstr>
      <vt:lpstr>What are we counting?</vt:lpstr>
      <vt:lpstr>What are we counting?</vt:lpstr>
      <vt:lpstr>General Fund - ANB</vt:lpstr>
      <vt:lpstr>How do we submit enrollment counts?</vt:lpstr>
      <vt:lpstr>How do we submit enrollment counts?</vt:lpstr>
      <vt:lpstr>How do we submit enrollment counts?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</dc:creator>
  <cp:lastModifiedBy>Denise Williams</cp:lastModifiedBy>
  <cp:revision>78</cp:revision>
  <dcterms:created xsi:type="dcterms:W3CDTF">2018-09-21T18:55:30Z</dcterms:created>
  <dcterms:modified xsi:type="dcterms:W3CDTF">2020-09-20T15:21:17Z</dcterms:modified>
</cp:coreProperties>
</file>