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1"/>
  </p:notesMasterIdLst>
  <p:sldIdLst>
    <p:sldId id="259" r:id="rId2"/>
    <p:sldId id="260" r:id="rId3"/>
    <p:sldId id="261" r:id="rId4"/>
    <p:sldId id="257" r:id="rId5"/>
    <p:sldId id="258" r:id="rId6"/>
    <p:sldId id="278" r:id="rId7"/>
    <p:sldId id="276" r:id="rId8"/>
    <p:sldId id="264" r:id="rId9"/>
    <p:sldId id="262" r:id="rId10"/>
    <p:sldId id="263" r:id="rId11"/>
    <p:sldId id="267" r:id="rId12"/>
    <p:sldId id="268" r:id="rId13"/>
    <p:sldId id="269" r:id="rId14"/>
    <p:sldId id="270" r:id="rId15"/>
    <p:sldId id="271" r:id="rId16"/>
    <p:sldId id="272" r:id="rId17"/>
    <p:sldId id="277" r:id="rId18"/>
    <p:sldId id="279" r:id="rId19"/>
    <p:sldId id="280" r:id="rId20"/>
    <p:sldId id="281" r:id="rId21"/>
    <p:sldId id="282" r:id="rId22"/>
    <p:sldId id="283" r:id="rId23"/>
    <p:sldId id="284" r:id="rId24"/>
    <p:sldId id="285" r:id="rId25"/>
    <p:sldId id="287" r:id="rId26"/>
    <p:sldId id="273" r:id="rId27"/>
    <p:sldId id="286" r:id="rId28"/>
    <p:sldId id="288" r:id="rId29"/>
    <p:sldId id="289" r:id="rId3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00"/>
    <a:srgbClr val="FF9900"/>
    <a:srgbClr val="CC9900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25DBC0-D720-4533-AA7E-1558396905A5}" type="datetimeFigureOut">
              <a:rPr lang="en-US" smtClean="0"/>
              <a:t>9/20/2020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AD8595-0D8A-44D1-942D-AF09603113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09969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" name="Shape 28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4" name="Shape 284"/>
          <p:cNvSpPr txBox="1">
            <a:spLocks noGrp="1"/>
          </p:cNvSpPr>
          <p:nvPr>
            <p:ph type="body" idx="1"/>
          </p:nvPr>
        </p:nvSpPr>
        <p:spPr>
          <a:xfrm>
            <a:off x="685803" y="4343400"/>
            <a:ext cx="5486399" cy="4114800"/>
          </a:xfrm>
          <a:prstGeom prst="rect">
            <a:avLst/>
          </a:prstGeom>
        </p:spPr>
        <p:txBody>
          <a:bodyPr lIns="91415" tIns="91415" rIns="91415" bIns="9141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E4A23-244C-44D3-A971-612EFB0ADA18}" type="datetimeFigureOut">
              <a:rPr lang="en-US" smtClean="0"/>
              <a:t>9/20/2020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6DA84-7EC1-4E6F-A30B-820D23BBAF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48658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E4A23-244C-44D3-A971-612EFB0ADA18}" type="datetimeFigureOut">
              <a:rPr lang="en-US" smtClean="0"/>
              <a:t>9/20/2020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6DA84-7EC1-4E6F-A30B-820D23BBAF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28081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E4A23-244C-44D3-A971-612EFB0ADA18}" type="datetimeFigureOut">
              <a:rPr lang="en-US" smtClean="0"/>
              <a:t>9/20/2020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6DA84-7EC1-4E6F-A30B-820D23BBAF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16783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E4A23-244C-44D3-A971-612EFB0ADA18}" type="datetimeFigureOut">
              <a:rPr lang="en-US" smtClean="0"/>
              <a:t>9/20/2020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6DA84-7EC1-4E6F-A30B-820D23BBAF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91505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E4A23-244C-44D3-A971-612EFB0ADA18}" type="datetimeFigureOut">
              <a:rPr lang="en-US" smtClean="0"/>
              <a:t>9/20/2020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6DA84-7EC1-4E6F-A30B-820D23BBAF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6199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E4A23-244C-44D3-A971-612EFB0ADA18}" type="datetimeFigureOut">
              <a:rPr lang="en-US" smtClean="0"/>
              <a:t>9/20/2020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6DA84-7EC1-4E6F-A30B-820D23BBAF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00097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E4A23-244C-44D3-A971-612EFB0ADA18}" type="datetimeFigureOut">
              <a:rPr lang="en-US" smtClean="0"/>
              <a:t>9/20/2020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6DA84-7EC1-4E6F-A30B-820D23BBAF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26242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E4A23-244C-44D3-A971-612EFB0ADA18}" type="datetimeFigureOut">
              <a:rPr lang="en-US" smtClean="0"/>
              <a:t>9/20/2020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6DA84-7EC1-4E6F-A30B-820D23BBAF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96308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E4A23-244C-44D3-A971-612EFB0ADA18}" type="datetimeFigureOut">
              <a:rPr lang="en-US" smtClean="0"/>
              <a:t>9/20/2020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6DA84-7EC1-4E6F-A30B-820D23BBAF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74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E4A23-244C-44D3-A971-612EFB0ADA18}" type="datetimeFigureOut">
              <a:rPr lang="en-US" smtClean="0"/>
              <a:t>9/20/2020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6DA84-7EC1-4E6F-A30B-820D23BBAF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91740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E4A23-244C-44D3-A971-612EFB0ADA18}" type="datetimeFigureOut">
              <a:rPr lang="en-US" smtClean="0"/>
              <a:t>9/20/2020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6DA84-7EC1-4E6F-A30B-820D23BBAF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43042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6E4A23-244C-44D3-A971-612EFB0ADA18}" type="datetimeFigureOut">
              <a:rPr lang="en-US" smtClean="0"/>
              <a:t>9/20/2020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46DA84-7EC1-4E6F-A30B-820D23BBAF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71201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://opi.mt.gov/LinkClick.aspx?fileticket=HyVRtlDGmL4%3d&amp;portalid=182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YSrOLez2GbE" TargetMode="External"/><Relationship Id="rId2" Type="http://schemas.openxmlformats.org/officeDocument/2006/relationships/hyperlink" Target="https://www.youtube.com/watch?v=YSrOLez2GbE#action=share" TargetMode="External"/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www.mtrules.org/gateway/RuleNo.asp?RN=10.20.102" TargetMode="Externa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hyperlink" Target="https://opi.mt.gov/Leadership/Data-Reporting/AIM-Achievement-in-Montana/AIM-User-Guides" TargetMode="Externa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hyperlink" Target="http://opi.mt.gov/LinkClick.aspx?fileticket=JHMqutwIEKE%3d&amp;portalid=182" TargetMode="Externa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Student Enrollment Counts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6800" y="3810000"/>
            <a:ext cx="7391400" cy="2286000"/>
          </a:xfrm>
        </p:spPr>
        <p:txBody>
          <a:bodyPr>
            <a:normAutofit/>
          </a:bodyPr>
          <a:lstStyle/>
          <a:p>
            <a:pPr algn="l">
              <a:spcBef>
                <a:spcPts val="0"/>
              </a:spcBef>
              <a:spcAft>
                <a:spcPts val="600"/>
              </a:spcAft>
            </a:pPr>
            <a:r>
              <a:rPr lang="en-US" dirty="0">
                <a:solidFill>
                  <a:schemeClr val="tx1"/>
                </a:solidFill>
              </a:rPr>
              <a:t>New Clerk Academy Fall 2020</a:t>
            </a:r>
          </a:p>
          <a:p>
            <a:pPr algn="l">
              <a:spcBef>
                <a:spcPts val="0"/>
              </a:spcBef>
            </a:pPr>
            <a:r>
              <a:rPr lang="en-US" sz="2800" dirty="0">
                <a:solidFill>
                  <a:schemeClr val="tx1"/>
                </a:solidFill>
              </a:rPr>
              <a:t>September 24</a:t>
            </a:r>
          </a:p>
          <a:p>
            <a:pPr algn="l">
              <a:spcBef>
                <a:spcPts val="0"/>
              </a:spcBef>
            </a:pPr>
            <a:r>
              <a:rPr lang="en-US" sz="2800" dirty="0">
                <a:solidFill>
                  <a:schemeClr val="tx1"/>
                </a:solidFill>
              </a:rPr>
              <a:t>September 29</a:t>
            </a:r>
          </a:p>
        </p:txBody>
      </p:sp>
      <p:pic>
        <p:nvPicPr>
          <p:cNvPr id="1026" name="Picture 2" descr="Image result for clipart banner of student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1066800"/>
            <a:ext cx="3609975" cy="12668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5791200" y="4572000"/>
            <a:ext cx="2514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45652" y="4756666"/>
            <a:ext cx="2103658" cy="12631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32030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What</a:t>
            </a:r>
            <a:r>
              <a:rPr lang="en-US" dirty="0"/>
              <a:t> are we counting?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Students enrolled in an education program</a:t>
            </a:r>
          </a:p>
          <a:p>
            <a:pPr lvl="1"/>
            <a:r>
              <a:rPr lang="en-US" dirty="0"/>
              <a:t>Full time students</a:t>
            </a:r>
          </a:p>
          <a:p>
            <a:pPr lvl="1"/>
            <a:r>
              <a:rPr lang="en-US" dirty="0"/>
              <a:t>Part time students ( ¼, ½, ¾ )</a:t>
            </a:r>
          </a:p>
          <a:p>
            <a:pPr lvl="1"/>
            <a:r>
              <a:rPr lang="en-US" dirty="0"/>
              <a:t>Proficient students</a:t>
            </a:r>
          </a:p>
          <a:p>
            <a:pPr lvl="1"/>
            <a:r>
              <a:rPr lang="en-US" dirty="0"/>
              <a:t>Special high school data</a:t>
            </a:r>
          </a:p>
          <a:p>
            <a:pPr lvl="2"/>
            <a:r>
              <a:rPr lang="en-US" dirty="0"/>
              <a:t>19-year old enrollment</a:t>
            </a:r>
          </a:p>
          <a:p>
            <a:pPr lvl="2"/>
            <a:r>
              <a:rPr lang="en-US" dirty="0"/>
              <a:t>Job Corps</a:t>
            </a:r>
          </a:p>
          <a:p>
            <a:pPr lvl="2"/>
            <a:r>
              <a:rPr lang="en-US" dirty="0"/>
              <a:t>Montana Youth </a:t>
            </a:r>
            <a:r>
              <a:rPr lang="en-US" dirty="0" err="1"/>
              <a:t>ChalleNGe</a:t>
            </a:r>
            <a:r>
              <a:rPr lang="en-US" dirty="0"/>
              <a:t> Academy</a:t>
            </a:r>
          </a:p>
          <a:p>
            <a:pPr lvl="2"/>
            <a:r>
              <a:rPr lang="en-US" dirty="0"/>
              <a:t>Early graduates</a:t>
            </a:r>
          </a:p>
        </p:txBody>
      </p:sp>
      <p:sp>
        <p:nvSpPr>
          <p:cNvPr id="5" name="Left Arrow 4"/>
          <p:cNvSpPr/>
          <p:nvPr/>
        </p:nvSpPr>
        <p:spPr>
          <a:xfrm>
            <a:off x="5486400" y="2286000"/>
            <a:ext cx="3352800" cy="129540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5715000" y="2590800"/>
            <a:ext cx="3048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Aggregate hours of instruction for purposes of ANB counts</a:t>
            </a:r>
          </a:p>
        </p:txBody>
      </p:sp>
    </p:spTree>
    <p:extLst>
      <p:ext uri="{BB962C8B-B14F-4D97-AF65-F5344CB8AC3E}">
        <p14:creationId xmlns:p14="http://schemas.microsoft.com/office/powerpoint/2010/main" val="11034758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What</a:t>
            </a:r>
            <a:r>
              <a:rPr lang="en-US" dirty="0"/>
              <a:t> are we counting?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Aggregate hours of instruction 20-9-311, MCA</a:t>
            </a:r>
          </a:p>
          <a:p>
            <a:r>
              <a:rPr lang="en-US" sz="2800" dirty="0"/>
              <a:t>Hours of pupil instruction for a course or program</a:t>
            </a:r>
          </a:p>
          <a:p>
            <a:r>
              <a:rPr lang="en-US" sz="2800" dirty="0"/>
              <a:t>Doesn’t include lunchtime or unstructured recess</a:t>
            </a:r>
          </a:p>
          <a:p>
            <a:pPr marL="0" indent="0">
              <a:buNone/>
            </a:pPr>
            <a:endParaRPr lang="en-US" sz="28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5311266"/>
              </p:ext>
            </p:extLst>
          </p:nvPr>
        </p:nvGraphicFramePr>
        <p:xfrm>
          <a:off x="685800" y="3276600"/>
          <a:ext cx="8001000" cy="3108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0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204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803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Status for ANB count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1"/>
                      <a:r>
                        <a:rPr lang="en-US" sz="2400" b="1" i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Annual </a:t>
                      </a:r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aggregate hours</a:t>
                      </a:r>
                      <a:r>
                        <a:rPr lang="en-US" sz="2400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of pupil instruction</a:t>
                      </a:r>
                      <a:endParaRPr lang="en-US" sz="2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Designation in AIM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 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1"/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 &lt; 179 hours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1/4 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1"/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180  to</a:t>
                      </a:r>
                      <a:r>
                        <a:rPr lang="en-US" sz="2400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359 hours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Q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1/2 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1"/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360  to</a:t>
                      </a:r>
                      <a:r>
                        <a:rPr lang="en-US" sz="2400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 539 hours</a:t>
                      </a:r>
                      <a:endParaRPr lang="en-US" sz="2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3/4</a:t>
                      </a:r>
                      <a:r>
                        <a:rPr lang="en-US" sz="2400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1"/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540  to</a:t>
                      </a:r>
                      <a:r>
                        <a:rPr lang="en-US" sz="2400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 </a:t>
                      </a:r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719 hours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Full 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1"/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&gt; 720 hours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015149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What</a:t>
            </a:r>
            <a:r>
              <a:rPr lang="en-US" dirty="0"/>
              <a:t> are we counting?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14300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Use </a:t>
            </a:r>
            <a:r>
              <a:rPr lang="en-US" b="1" i="1" dirty="0">
                <a:solidFill>
                  <a:srgbClr val="FF0000"/>
                </a:solidFill>
              </a:rPr>
              <a:t>annualized</a:t>
            </a:r>
            <a:r>
              <a:rPr lang="en-US" b="1" i="1" dirty="0"/>
              <a:t> aggregate hours</a:t>
            </a:r>
            <a:r>
              <a:rPr lang="en-US" i="1" dirty="0"/>
              <a:t> </a:t>
            </a:r>
            <a:r>
              <a:rPr lang="en-US" dirty="0"/>
              <a:t>of pupil instruction </a:t>
            </a:r>
            <a:r>
              <a:rPr lang="en-US" i="1" u="sng" dirty="0"/>
              <a:t>as of the count date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7652209"/>
              </p:ext>
            </p:extLst>
          </p:nvPr>
        </p:nvGraphicFramePr>
        <p:xfrm>
          <a:off x="381000" y="2971800"/>
          <a:ext cx="8382000" cy="2194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66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05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Count date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# days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Hours</a:t>
                      </a:r>
                      <a:r>
                        <a:rPr lang="en-US" sz="2400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per day</a:t>
                      </a:r>
                      <a:endParaRPr lang="en-US" sz="2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Total</a:t>
                      </a:r>
                      <a:r>
                        <a:rPr lang="en-US" sz="2400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hours</a:t>
                      </a:r>
                      <a:endParaRPr lang="en-US" sz="2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Calculation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Annualized hours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Fall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 hours/day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450  X 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Spring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 hours/day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450  X 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Totals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180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514600" y="5410200"/>
            <a:ext cx="4114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Fall count = </a:t>
            </a:r>
            <a:r>
              <a:rPr lang="en-US" sz="2800" b="1" dirty="0"/>
              <a:t>full time</a:t>
            </a:r>
          </a:p>
          <a:p>
            <a:pPr algn="ctr"/>
            <a:r>
              <a:rPr lang="en-US" sz="2800" dirty="0"/>
              <a:t>Spring count = </a:t>
            </a:r>
            <a:r>
              <a:rPr lang="en-US" sz="2800" b="1" dirty="0"/>
              <a:t>full time</a:t>
            </a:r>
          </a:p>
        </p:txBody>
      </p:sp>
      <p:cxnSp>
        <p:nvCxnSpPr>
          <p:cNvPr id="7" name="Straight Arrow Connector 6"/>
          <p:cNvCxnSpPr/>
          <p:nvPr/>
        </p:nvCxnSpPr>
        <p:spPr>
          <a:xfrm flipV="1">
            <a:off x="6116782" y="4114800"/>
            <a:ext cx="1447800" cy="15240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flipV="1">
            <a:off x="6400800" y="4648200"/>
            <a:ext cx="1295400" cy="13716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080831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What</a:t>
            </a:r>
            <a:r>
              <a:rPr lang="en-US" dirty="0"/>
              <a:t> are we counting?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21920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Use </a:t>
            </a:r>
            <a:r>
              <a:rPr lang="en-US" b="1" i="1" dirty="0">
                <a:solidFill>
                  <a:srgbClr val="FF0000"/>
                </a:solidFill>
              </a:rPr>
              <a:t>annualized</a:t>
            </a:r>
            <a:r>
              <a:rPr lang="en-US" b="1" i="1" dirty="0"/>
              <a:t> aggregate hours</a:t>
            </a:r>
            <a:r>
              <a:rPr lang="en-US" i="1" dirty="0"/>
              <a:t> </a:t>
            </a:r>
            <a:r>
              <a:rPr lang="en-US" dirty="0"/>
              <a:t>of pupil instruction </a:t>
            </a:r>
            <a:r>
              <a:rPr lang="en-US" i="1" u="sng" dirty="0"/>
              <a:t>as of the count date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4662481"/>
              </p:ext>
            </p:extLst>
          </p:nvPr>
        </p:nvGraphicFramePr>
        <p:xfrm>
          <a:off x="381000" y="2971800"/>
          <a:ext cx="8382000" cy="2194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66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05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Count date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# days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Hours</a:t>
                      </a:r>
                      <a:r>
                        <a:rPr lang="en-US" sz="2400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per day</a:t>
                      </a:r>
                      <a:endParaRPr lang="en-US" sz="2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Total</a:t>
                      </a:r>
                      <a:r>
                        <a:rPr lang="en-US" sz="2400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hours</a:t>
                      </a:r>
                      <a:endParaRPr lang="en-US" sz="2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Calculation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Annualized hours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Fall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 hours/day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450  X 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Spring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 hours/day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270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270  X 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540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Totals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180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514600" y="5410200"/>
            <a:ext cx="4114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Fall count = </a:t>
            </a:r>
            <a:r>
              <a:rPr lang="en-US" sz="2800" b="1" dirty="0"/>
              <a:t>full time</a:t>
            </a:r>
          </a:p>
          <a:p>
            <a:pPr algn="ctr"/>
            <a:r>
              <a:rPr lang="en-US" sz="2800" dirty="0"/>
              <a:t>Spring count = </a:t>
            </a:r>
            <a:r>
              <a:rPr lang="en-US" sz="2800" b="1" dirty="0"/>
              <a:t>3/4 time</a:t>
            </a:r>
          </a:p>
        </p:txBody>
      </p:sp>
      <p:cxnSp>
        <p:nvCxnSpPr>
          <p:cNvPr id="7" name="Straight Arrow Connector 6"/>
          <p:cNvCxnSpPr/>
          <p:nvPr/>
        </p:nvCxnSpPr>
        <p:spPr>
          <a:xfrm flipV="1">
            <a:off x="6172200" y="4038600"/>
            <a:ext cx="1447800" cy="16764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V="1">
            <a:off x="6324600" y="4572000"/>
            <a:ext cx="1295400" cy="15240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8508186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What</a:t>
            </a:r>
            <a:r>
              <a:rPr lang="en-US" dirty="0"/>
              <a:t> are we counting?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21920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Use </a:t>
            </a:r>
            <a:r>
              <a:rPr lang="en-US" b="1" i="1" dirty="0">
                <a:solidFill>
                  <a:srgbClr val="FF0000"/>
                </a:solidFill>
              </a:rPr>
              <a:t>annualized</a:t>
            </a:r>
            <a:r>
              <a:rPr lang="en-US" b="1" i="1" dirty="0"/>
              <a:t> aggregate hours</a:t>
            </a:r>
            <a:r>
              <a:rPr lang="en-US" i="1" dirty="0"/>
              <a:t> </a:t>
            </a:r>
            <a:r>
              <a:rPr lang="en-US" dirty="0"/>
              <a:t>of pupil instruction </a:t>
            </a:r>
            <a:r>
              <a:rPr lang="en-US" i="1" u="sng" dirty="0"/>
              <a:t>as of the count date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6388887"/>
              </p:ext>
            </p:extLst>
          </p:nvPr>
        </p:nvGraphicFramePr>
        <p:xfrm>
          <a:off x="381000" y="2971800"/>
          <a:ext cx="8382000" cy="2194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66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05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Count date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# days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Hours</a:t>
                      </a:r>
                      <a:r>
                        <a:rPr lang="en-US" sz="2400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per day</a:t>
                      </a:r>
                      <a:endParaRPr lang="en-US" sz="2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Total</a:t>
                      </a:r>
                      <a:r>
                        <a:rPr lang="en-US" sz="2400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hours</a:t>
                      </a:r>
                      <a:endParaRPr lang="en-US" sz="2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Calculation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Annualized hours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Fall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 hours/day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____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____  X 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____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Spring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 hours/day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____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____  X 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____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Totals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180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____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286000" y="5410200"/>
            <a:ext cx="4343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Fall count = </a:t>
            </a:r>
            <a:r>
              <a:rPr lang="en-US" sz="2800" b="1" dirty="0"/>
              <a:t>____ time</a:t>
            </a:r>
          </a:p>
          <a:p>
            <a:pPr algn="ctr"/>
            <a:r>
              <a:rPr lang="en-US" sz="2800" dirty="0"/>
              <a:t>Spring count = </a:t>
            </a:r>
            <a:r>
              <a:rPr lang="en-US" sz="2800" b="1" dirty="0"/>
              <a:t>____ time</a:t>
            </a:r>
          </a:p>
        </p:txBody>
      </p:sp>
      <p:cxnSp>
        <p:nvCxnSpPr>
          <p:cNvPr id="7" name="Straight Arrow Connector 6"/>
          <p:cNvCxnSpPr/>
          <p:nvPr/>
        </p:nvCxnSpPr>
        <p:spPr>
          <a:xfrm flipV="1">
            <a:off x="6213764" y="4114800"/>
            <a:ext cx="1295400" cy="15240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V="1">
            <a:off x="6324600" y="4724400"/>
            <a:ext cx="1184564" cy="13716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9929517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What</a:t>
            </a:r>
            <a:r>
              <a:rPr lang="en-US" dirty="0"/>
              <a:t> are we counting?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21920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Use </a:t>
            </a:r>
            <a:r>
              <a:rPr lang="en-US" b="1" i="1" dirty="0">
                <a:solidFill>
                  <a:srgbClr val="FF0000"/>
                </a:solidFill>
              </a:rPr>
              <a:t>annualized</a:t>
            </a:r>
            <a:r>
              <a:rPr lang="en-US" b="1" i="1" dirty="0"/>
              <a:t> aggregate hours</a:t>
            </a:r>
            <a:r>
              <a:rPr lang="en-US" i="1" dirty="0"/>
              <a:t> </a:t>
            </a:r>
            <a:r>
              <a:rPr lang="en-US" dirty="0"/>
              <a:t>of pupil instruction </a:t>
            </a:r>
            <a:r>
              <a:rPr lang="en-US" i="1" u="sng" dirty="0"/>
              <a:t>as of the count date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9044935"/>
              </p:ext>
            </p:extLst>
          </p:nvPr>
        </p:nvGraphicFramePr>
        <p:xfrm>
          <a:off x="381000" y="2971800"/>
          <a:ext cx="8382000" cy="2194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66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05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Count date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# days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Hours</a:t>
                      </a:r>
                      <a:r>
                        <a:rPr lang="en-US" sz="2400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per day</a:t>
                      </a:r>
                      <a:endParaRPr lang="en-US" sz="2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Total</a:t>
                      </a:r>
                      <a:r>
                        <a:rPr lang="en-US" sz="2400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hours</a:t>
                      </a:r>
                      <a:endParaRPr lang="en-US" sz="2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Calculation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Annualized hours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Fall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 hours/day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270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270  X 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540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Spring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 hours/day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360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360  X 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720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Totals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180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362200" y="5410200"/>
            <a:ext cx="42672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Fall count = </a:t>
            </a:r>
            <a:r>
              <a:rPr lang="en-US" sz="2800" b="1" dirty="0"/>
              <a:t>3/4 time</a:t>
            </a:r>
          </a:p>
          <a:p>
            <a:pPr algn="ctr"/>
            <a:r>
              <a:rPr lang="en-US" sz="2800" dirty="0"/>
              <a:t>Spring count = </a:t>
            </a:r>
            <a:r>
              <a:rPr lang="en-US" sz="2800" b="1" dirty="0"/>
              <a:t>full time</a:t>
            </a:r>
          </a:p>
        </p:txBody>
      </p:sp>
      <p:cxnSp>
        <p:nvCxnSpPr>
          <p:cNvPr id="7" name="Straight Arrow Connector 6"/>
          <p:cNvCxnSpPr/>
          <p:nvPr/>
        </p:nvCxnSpPr>
        <p:spPr>
          <a:xfrm flipV="1">
            <a:off x="6172200" y="4038600"/>
            <a:ext cx="1447800" cy="16764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V="1">
            <a:off x="6324600" y="4572000"/>
            <a:ext cx="1295400" cy="15240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3511044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What</a:t>
            </a:r>
            <a:r>
              <a:rPr lang="en-US" dirty="0"/>
              <a:t> are we counting?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dirty="0"/>
              <a:t>Concurrent Enrollment</a:t>
            </a:r>
          </a:p>
          <a:p>
            <a:pPr marL="0" indent="0">
              <a:buNone/>
            </a:pP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Student attends two different school districts</a:t>
            </a:r>
          </a:p>
          <a:p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One school is designated as </a:t>
            </a:r>
            <a:r>
              <a:rPr lang="en-US" sz="28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primary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in AIM.</a:t>
            </a:r>
          </a:p>
          <a:p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Other school(s) designated as </a:t>
            </a:r>
            <a:r>
              <a:rPr lang="en-US" sz="28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secondary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in AIM.</a:t>
            </a:r>
          </a:p>
          <a:p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Total student count for ANB </a:t>
            </a:r>
            <a:r>
              <a:rPr lang="en-US" sz="2800" i="1" u="sng" dirty="0">
                <a:latin typeface="Calibri" panose="020F0502020204030204" pitchFamily="34" charset="0"/>
                <a:cs typeface="Calibri" panose="020F0502020204030204" pitchFamily="34" charset="0"/>
              </a:rPr>
              <a:t>cannot exceed 1.0 full time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between the two schools.</a:t>
            </a:r>
          </a:p>
          <a:p>
            <a:pPr marL="0" indent="0" algn="ctr">
              <a:buNone/>
            </a:pPr>
            <a:endParaRPr lang="en-US" sz="3000" b="1" i="1" dirty="0">
              <a:solidFill>
                <a:schemeClr val="accent4">
                  <a:lumMod val="50000"/>
                </a:schemeClr>
              </a:solidFill>
            </a:endParaRPr>
          </a:p>
          <a:p>
            <a:pPr marL="0" indent="0" algn="ctr">
              <a:buNone/>
            </a:pPr>
            <a:r>
              <a:rPr lang="en-US" sz="3000" b="1" i="1" dirty="0">
                <a:solidFill>
                  <a:schemeClr val="accent4">
                    <a:lumMod val="50000"/>
                  </a:schemeClr>
                </a:solidFill>
              </a:rPr>
              <a:t>Advice:  contact the other school and coordinate the proper designation in AIM</a:t>
            </a:r>
          </a:p>
        </p:txBody>
      </p:sp>
    </p:spTree>
    <p:extLst>
      <p:ext uri="{BB962C8B-B14F-4D97-AF65-F5344CB8AC3E}">
        <p14:creationId xmlns:p14="http://schemas.microsoft.com/office/powerpoint/2010/main" val="343962847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What</a:t>
            </a:r>
            <a:r>
              <a:rPr lang="en-US" dirty="0"/>
              <a:t> are we counting?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219200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b="1" dirty="0"/>
              <a:t>Concurrent Enrollment</a:t>
            </a:r>
            <a:r>
              <a:rPr lang="en-US" dirty="0"/>
              <a:t> – use </a:t>
            </a:r>
            <a:r>
              <a:rPr lang="en-US" i="1" dirty="0"/>
              <a:t>annualized aggregate hours as of the count date </a:t>
            </a:r>
            <a:r>
              <a:rPr lang="en-US" b="1" i="1" dirty="0"/>
              <a:t>for each school</a:t>
            </a:r>
            <a:r>
              <a:rPr lang="en-US" i="1" dirty="0"/>
              <a:t>: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9721038"/>
              </p:ext>
            </p:extLst>
          </p:nvPr>
        </p:nvGraphicFramePr>
        <p:xfrm>
          <a:off x="381000" y="2971800"/>
          <a:ext cx="8382000" cy="2194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66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05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School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# days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Hours</a:t>
                      </a:r>
                      <a:r>
                        <a:rPr lang="en-US" sz="2400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per day</a:t>
                      </a:r>
                      <a:endParaRPr lang="en-US" sz="2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Total</a:t>
                      </a:r>
                      <a:r>
                        <a:rPr lang="en-US" sz="2400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hours</a:t>
                      </a:r>
                      <a:endParaRPr lang="en-US" sz="2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Calculation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Annualized hours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 hours/day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270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270  X 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540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 hours/day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180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180  X 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360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Totals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180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676400" y="5410200"/>
            <a:ext cx="49530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School A = </a:t>
            </a:r>
            <a:r>
              <a:rPr lang="en-US" sz="2800" b="1" dirty="0"/>
              <a:t>3/4 time </a:t>
            </a:r>
            <a:r>
              <a:rPr lang="en-US" sz="2800" dirty="0"/>
              <a:t>or  .75 (T)</a:t>
            </a:r>
            <a:endParaRPr lang="en-US" sz="2800" b="1" dirty="0"/>
          </a:p>
          <a:p>
            <a:r>
              <a:rPr lang="en-US" sz="2800" dirty="0"/>
              <a:t>School B = </a:t>
            </a:r>
            <a:r>
              <a:rPr lang="en-US" sz="2800" b="1" dirty="0"/>
              <a:t>1/2</a:t>
            </a:r>
            <a:r>
              <a:rPr lang="en-US" sz="2800" dirty="0"/>
              <a:t> </a:t>
            </a:r>
            <a:r>
              <a:rPr lang="en-US" sz="2800" b="1" dirty="0"/>
              <a:t>time</a:t>
            </a:r>
            <a:r>
              <a:rPr lang="en-US" sz="2800" dirty="0"/>
              <a:t> or </a:t>
            </a:r>
            <a:r>
              <a:rPr lang="en-US" sz="2800" b="1" u="sng" dirty="0"/>
              <a:t> </a:t>
            </a:r>
            <a:r>
              <a:rPr lang="en-US" sz="2800" u="sng" dirty="0"/>
              <a:t>.50</a:t>
            </a:r>
            <a:r>
              <a:rPr lang="en-US" sz="2800" dirty="0"/>
              <a:t> (H) </a:t>
            </a:r>
          </a:p>
          <a:p>
            <a:r>
              <a:rPr lang="en-US" sz="2800" dirty="0"/>
              <a:t>                                        1.25</a:t>
            </a:r>
            <a:endParaRPr lang="en-US" sz="2800" b="1" u="sng" dirty="0"/>
          </a:p>
        </p:txBody>
      </p:sp>
      <p:cxnSp>
        <p:nvCxnSpPr>
          <p:cNvPr id="7" name="Straight Arrow Connector 6"/>
          <p:cNvCxnSpPr/>
          <p:nvPr/>
        </p:nvCxnSpPr>
        <p:spPr>
          <a:xfrm flipV="1">
            <a:off x="6172200" y="4038600"/>
            <a:ext cx="1447800" cy="16764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V="1">
            <a:off x="6172200" y="4572000"/>
            <a:ext cx="1447800" cy="15240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flipH="1">
            <a:off x="5715000" y="6557665"/>
            <a:ext cx="2286000" cy="0"/>
          </a:xfrm>
          <a:prstGeom prst="straightConnector1">
            <a:avLst/>
          </a:prstGeom>
          <a:ln w="63500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6324600" y="6167735"/>
            <a:ext cx="160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No can do</a:t>
            </a:r>
          </a:p>
        </p:txBody>
      </p:sp>
    </p:spTree>
    <p:extLst>
      <p:ext uri="{BB962C8B-B14F-4D97-AF65-F5344CB8AC3E}">
        <p14:creationId xmlns:p14="http://schemas.microsoft.com/office/powerpoint/2010/main" val="205709899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What</a:t>
            </a:r>
            <a:r>
              <a:rPr lang="en-US" dirty="0"/>
              <a:t> are we counting?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Proficient Students </a:t>
            </a:r>
            <a:r>
              <a:rPr lang="en-US" dirty="0"/>
              <a:t>20-9-311(4)(d), MCA</a:t>
            </a:r>
            <a:endParaRPr lang="en-US" b="1" dirty="0"/>
          </a:p>
          <a:p>
            <a:pPr>
              <a:buFont typeface="Wingdings" panose="05000000000000000000" pitchFamily="2" charset="2"/>
              <a:buChar char="§"/>
            </a:pP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School may include in its ANB calculation a student enrolled in a program providing fewer than the required aggregate hours of instruction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Student has </a:t>
            </a:r>
            <a:r>
              <a:rPr lang="en-US" sz="2800" u="sng" dirty="0">
                <a:latin typeface="Calibri" panose="020F0502020204030204" pitchFamily="34" charset="0"/>
                <a:cs typeface="Calibri" panose="020F0502020204030204" pitchFamily="34" charset="0"/>
              </a:rPr>
              <a:t>“ . . . </a:t>
            </a:r>
            <a:r>
              <a:rPr lang="en-US" sz="2800" i="1" u="sng" dirty="0">
                <a:latin typeface="Calibri" panose="020F0502020204030204" pitchFamily="34" charset="0"/>
                <a:cs typeface="Calibri" panose="020F0502020204030204" pitchFamily="34" charset="0"/>
              </a:rPr>
              <a:t>demonstrated proficiency in the content ordinarily covered by the instruction as determined by the school board using district assessment.”</a:t>
            </a:r>
          </a:p>
          <a:p>
            <a:pPr marL="0" indent="0" algn="ctr">
              <a:buNone/>
            </a:pPr>
            <a:r>
              <a:rPr lang="en-US" sz="3000" b="1" i="1" dirty="0">
                <a:solidFill>
                  <a:schemeClr val="accent4">
                    <a:lumMod val="50000"/>
                  </a:schemeClr>
                </a:solidFill>
              </a:rPr>
              <a:t>More information in </a:t>
            </a:r>
            <a:r>
              <a:rPr lang="en-US" sz="3000" b="1" i="1" dirty="0">
                <a:solidFill>
                  <a:schemeClr val="accent4">
                    <a:lumMod val="50000"/>
                  </a:schemeClr>
                </a:solidFill>
                <a:hlinkClick r:id="rId2"/>
              </a:rPr>
              <a:t>OPI Guidance</a:t>
            </a:r>
            <a:endParaRPr lang="en-US" sz="3000" b="1" i="1" dirty="0">
              <a:solidFill>
                <a:schemeClr val="accent4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664433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What</a:t>
            </a:r>
            <a:r>
              <a:rPr lang="en-US" dirty="0"/>
              <a:t> are we counting?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19 year olds </a:t>
            </a:r>
            <a:r>
              <a:rPr lang="en-US" dirty="0"/>
              <a:t>20-5-101, MCA</a:t>
            </a:r>
            <a:endParaRPr lang="en-US" b="1" dirty="0"/>
          </a:p>
          <a:p>
            <a:pPr>
              <a:buFont typeface="Wingdings" panose="05000000000000000000" pitchFamily="2" charset="2"/>
              <a:buChar char="§"/>
            </a:pP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Student reaches age 19 on or before September 10 of the current school year.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Include in enrollment count for the grade level the student is in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Will also appear in the “Other Enrollment” section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Do not include in part-time enrollment counts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800" i="1" u="sng" dirty="0">
                <a:latin typeface="Calibri" panose="020F0502020204030204" pitchFamily="34" charset="0"/>
                <a:cs typeface="Calibri" panose="020F0502020204030204" pitchFamily="34" charset="0"/>
              </a:rPr>
              <a:t>Does not count toward ANB 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(see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pg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9 of Instructions)</a:t>
            </a:r>
            <a:endParaRPr lang="en-US" sz="2800" i="1" u="sng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63450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" name="Shape 280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/>
            <a:r>
              <a:rPr lang="en-US" dirty="0"/>
              <a:t>Student Enrollment Counts</a:t>
            </a:r>
            <a:endParaRPr lang="en" dirty="0"/>
          </a:p>
        </p:txBody>
      </p:sp>
      <p:sp>
        <p:nvSpPr>
          <p:cNvPr id="281" name="Shape 28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8006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139700" indent="0">
              <a:buClr>
                <a:schemeClr val="dk1"/>
              </a:buClr>
              <a:buSzPct val="43750"/>
              <a:buNone/>
            </a:pPr>
            <a:r>
              <a:rPr lang="en" dirty="0"/>
              <a:t>Agenda</a:t>
            </a:r>
          </a:p>
          <a:p>
            <a:pPr marL="596900" indent="-457200">
              <a:buClr>
                <a:schemeClr val="dk1"/>
              </a:buClr>
              <a:buSzPct val="43750"/>
            </a:pPr>
            <a:r>
              <a:rPr lang="en" dirty="0"/>
              <a:t>Why?</a:t>
            </a:r>
          </a:p>
          <a:p>
            <a:pPr marL="596900" indent="-457200">
              <a:buClr>
                <a:schemeClr val="dk1"/>
              </a:buClr>
              <a:buSzPct val="43750"/>
            </a:pPr>
            <a:r>
              <a:rPr lang="en" dirty="0"/>
              <a:t>Where?</a:t>
            </a:r>
          </a:p>
          <a:p>
            <a:pPr marL="596900" indent="-457200">
              <a:buClr>
                <a:schemeClr val="dk1"/>
              </a:buClr>
              <a:buSzPct val="43750"/>
            </a:pPr>
            <a:r>
              <a:rPr lang="en" dirty="0"/>
              <a:t>What?</a:t>
            </a:r>
          </a:p>
          <a:p>
            <a:pPr marL="596900" indent="-457200">
              <a:buClr>
                <a:schemeClr val="dk1"/>
              </a:buClr>
              <a:buSzPct val="43750"/>
            </a:pPr>
            <a:r>
              <a:rPr lang="en" dirty="0"/>
              <a:t>When?</a:t>
            </a:r>
          </a:p>
          <a:p>
            <a:pPr marL="596900" indent="-457200">
              <a:buClr>
                <a:schemeClr val="dk1"/>
              </a:buClr>
              <a:buSzPct val="43750"/>
            </a:pPr>
            <a:r>
              <a:rPr lang="en" dirty="0"/>
              <a:t>How?</a:t>
            </a:r>
          </a:p>
        </p:txBody>
      </p:sp>
    </p:spTree>
    <p:extLst>
      <p:ext uri="{BB962C8B-B14F-4D97-AF65-F5344CB8AC3E}">
        <p14:creationId xmlns:p14="http://schemas.microsoft.com/office/powerpoint/2010/main" val="642597017"/>
      </p:ext>
    </p:extLst>
  </p:cSld>
  <p:clrMapOvr>
    <a:masterClrMapping/>
  </p:clrMapOvr>
  <p:transition spd="slow">
    <p:cut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What</a:t>
            </a:r>
            <a:r>
              <a:rPr lang="en-US" dirty="0"/>
              <a:t> are we counting?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sz="3000" b="1" dirty="0">
                <a:latin typeface="Calibri" panose="020F0502020204030204" pitchFamily="34" charset="0"/>
                <a:cs typeface="Calibri" panose="020F0502020204030204" pitchFamily="34" charset="0"/>
              </a:rPr>
              <a:t>Job Corp Program and MT Youth </a:t>
            </a:r>
            <a:r>
              <a:rPr lang="en-US" sz="3000" b="1" dirty="0" err="1">
                <a:latin typeface="Calibri" panose="020F0502020204030204" pitchFamily="34" charset="0"/>
                <a:cs typeface="Calibri" panose="020F0502020204030204" pitchFamily="34" charset="0"/>
              </a:rPr>
              <a:t>ChalleNGe</a:t>
            </a:r>
            <a:r>
              <a:rPr lang="en-US" sz="3000" b="1" dirty="0">
                <a:latin typeface="Calibri" panose="020F0502020204030204" pitchFamily="34" charset="0"/>
                <a:cs typeface="Calibri" panose="020F0502020204030204" pitchFamily="34" charset="0"/>
              </a:rPr>
              <a:t> Students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800" dirty="0"/>
              <a:t>District must have </a:t>
            </a:r>
            <a:r>
              <a:rPr lang="en-US" sz="2800" dirty="0" err="1"/>
              <a:t>interlocal</a:t>
            </a:r>
            <a:r>
              <a:rPr lang="en-US" sz="2800" dirty="0"/>
              <a:t> agreement with JC or MTYC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800" dirty="0"/>
              <a:t>Must be enrolled in district of residence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800" dirty="0"/>
              <a:t>Credits require approval of resident district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800" dirty="0"/>
              <a:t>Credits must meet graduation requirements of district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800" dirty="0"/>
              <a:t>Credits must be taught by instructor with MT high school certification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800" dirty="0"/>
              <a:t>Credits must be reported by JC or MTYC to student’s resident school district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281922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What</a:t>
            </a:r>
            <a:r>
              <a:rPr lang="en-US" dirty="0"/>
              <a:t> are we counting?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482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Early Graduates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20-9-313(6), MCA</a:t>
            </a:r>
          </a:p>
          <a:p>
            <a:pPr marL="0" indent="0">
              <a:buNone/>
            </a:pPr>
            <a:r>
              <a:rPr lang="en-US" sz="3000" dirty="0">
                <a:latin typeface="Calibri" panose="020F0502020204030204" pitchFamily="34" charset="0"/>
                <a:cs typeface="Calibri" panose="020F0502020204030204" pitchFamily="34" charset="0"/>
              </a:rPr>
              <a:t>Can apply for increased ANB under the following circumstances/requirements: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Students who graduated from high school early, at the end of their 7</a:t>
            </a:r>
            <a:r>
              <a:rPr lang="en-US" baseline="30000" dirty="0">
                <a:latin typeface="Calibri" panose="020F0502020204030204" pitchFamily="34" charset="0"/>
                <a:cs typeface="Calibri" panose="020F0502020204030204" pitchFamily="34" charset="0"/>
              </a:rPr>
              <a:t>th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semester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Enrolled on October count date; but not enrolled on February count date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Completed graduation requirements at end of 1</a:t>
            </a:r>
            <a:r>
              <a:rPr lang="en-US" baseline="30000" dirty="0">
                <a:latin typeface="Calibri" panose="020F0502020204030204" pitchFamily="34" charset="0"/>
                <a:cs typeface="Calibri" panose="020F0502020204030204" pitchFamily="34" charset="0"/>
              </a:rPr>
              <a:t>st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semester of the current school year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Not age 19 on or before September 10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See page 11 of Enrollment Instructions</a:t>
            </a:r>
          </a:p>
        </p:txBody>
      </p:sp>
    </p:spTree>
    <p:extLst>
      <p:ext uri="{BB962C8B-B14F-4D97-AF65-F5344CB8AC3E}">
        <p14:creationId xmlns:p14="http://schemas.microsoft.com/office/powerpoint/2010/main" val="172068738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What</a:t>
            </a:r>
            <a:r>
              <a:rPr lang="en-US" dirty="0"/>
              <a:t> are we counting?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457200" y="2373312"/>
            <a:ext cx="4040188" cy="446088"/>
          </a:xfrm>
        </p:spPr>
        <p:txBody>
          <a:bodyPr>
            <a:noAutofit/>
          </a:bodyPr>
          <a:lstStyle/>
          <a:p>
            <a:r>
              <a:rPr lang="en-US" sz="2800" dirty="0"/>
              <a:t>Half Time Program (KH)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457200" y="2819400"/>
            <a:ext cx="4040188" cy="2666999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Program must provide </a:t>
            </a:r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360 or more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aggregate hours of instruction per school year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Enrolled students count as ½ time for ANB purposes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2373313"/>
            <a:ext cx="4041775" cy="446087"/>
          </a:xfrm>
        </p:spPr>
        <p:txBody>
          <a:bodyPr>
            <a:noAutofit/>
          </a:bodyPr>
          <a:lstStyle/>
          <a:p>
            <a:r>
              <a:rPr lang="en-US" sz="2800" dirty="0"/>
              <a:t>Full Time Program (KF)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819400"/>
            <a:ext cx="4041775" cy="2971800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Program must provide </a:t>
            </a:r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720 or more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aggregate hours of instruction per school year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Enrolled students receive 720 or more aggregate hours of pupil instruction to count as full time for ANB purposes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57200" y="1676400"/>
            <a:ext cx="8153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hlinkClick r:id="rId2"/>
              </a:rPr>
              <a:t>Kindergarten Students</a:t>
            </a:r>
            <a:r>
              <a:rPr lang="en-US" sz="3200" b="1" dirty="0">
                <a:hlinkClick r:id="rId3"/>
              </a:rPr>
              <a:t> 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326265157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What</a:t>
            </a:r>
            <a:r>
              <a:rPr lang="en-US" dirty="0"/>
              <a:t> are we counting?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482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Special Circumstances - “10-day Rule” </a:t>
            </a:r>
          </a:p>
          <a:p>
            <a:pPr marL="0" indent="0">
              <a:buNone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If enrolled student is absent 11 or more consecutive days prior to and including the count day, DO NOT COUNT for purposes of ANB</a:t>
            </a:r>
          </a:p>
          <a:p>
            <a:pPr marL="0" indent="0">
              <a:buNone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Exceptions: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homebound students (see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  <a:hlinkClick r:id="rId2"/>
              </a:rPr>
              <a:t>ARM 10.20.102(8))</a:t>
            </a: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Extenuating circumstances for a student being absent beyond the 10</a:t>
            </a:r>
            <a:r>
              <a:rPr lang="en-US" baseline="30000" dirty="0">
                <a:latin typeface="Calibri" panose="020F0502020204030204" pitchFamily="34" charset="0"/>
                <a:cs typeface="Calibri" panose="020F0502020204030204" pitchFamily="34" charset="0"/>
              </a:rPr>
              <a:t>th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consecutive day prior to count date.  </a:t>
            </a:r>
            <a:r>
              <a:rPr lang="en-US" b="1" u="sng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Apply to OPI prior to the official count date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for approval to include the student in the enrollment count.</a:t>
            </a:r>
          </a:p>
          <a:p>
            <a:pPr marL="0" indent="0">
              <a:buNone/>
            </a:pP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9000" y="762000"/>
            <a:ext cx="1295561" cy="1428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6057357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What</a:t>
            </a:r>
            <a:r>
              <a:rPr lang="en-US" dirty="0"/>
              <a:t> are we counting?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4820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Special Circumstances - Enrollment End Dates</a:t>
            </a:r>
          </a:p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Students leaving your district</a:t>
            </a:r>
          </a:p>
          <a:p>
            <a:pPr lvl="1"/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Request for records from the new school</a:t>
            </a:r>
          </a:p>
          <a:p>
            <a:pPr lvl="1"/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Notice from parent or student or OPI</a:t>
            </a:r>
          </a:p>
          <a:p>
            <a:pPr lvl="1"/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End date in AIM is the last day the student was present</a:t>
            </a:r>
          </a:p>
          <a:p>
            <a:pPr lvl="1"/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It can be argued that the end date could be the date you received notice</a:t>
            </a:r>
          </a:p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Students who are absent and you don’t know their status and haven’t received a notice of transfer</a:t>
            </a:r>
          </a:p>
          <a:p>
            <a:pPr lvl="1"/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follow district policy</a:t>
            </a:r>
          </a:p>
          <a:p>
            <a:pPr lvl="1"/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if absent for 11 or more consecutive days up to and prior to count date, you still cannot count them for ANB</a:t>
            </a: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1800" y="1981200"/>
            <a:ext cx="1525963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1632834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What</a:t>
            </a:r>
            <a:r>
              <a:rPr lang="en-US" dirty="0"/>
              <a:t> are we counting?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482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American Indian Students</a:t>
            </a:r>
          </a:p>
          <a:p>
            <a:pPr marL="0" indent="0">
              <a:buNone/>
            </a:pPr>
            <a:r>
              <a:rPr lang="en-US" sz="3000" dirty="0">
                <a:latin typeface="Calibri" panose="020F0502020204030204" pitchFamily="34" charset="0"/>
                <a:cs typeface="Calibri" panose="020F0502020204030204" pitchFamily="34" charset="0"/>
              </a:rPr>
              <a:t>Student Achievement Gap (SAG)</a:t>
            </a:r>
          </a:p>
          <a:p>
            <a:r>
              <a:rPr lang="en-US" sz="3000" dirty="0">
                <a:latin typeface="Calibri" panose="020F0502020204030204" pitchFamily="34" charset="0"/>
                <a:cs typeface="Calibri" panose="020F0502020204030204" pitchFamily="34" charset="0"/>
              </a:rPr>
              <a:t>One of the General Fund funding components</a:t>
            </a:r>
          </a:p>
          <a:p>
            <a:r>
              <a:rPr lang="en-US" sz="3000" dirty="0">
                <a:latin typeface="Calibri" panose="020F0502020204030204" pitchFamily="34" charset="0"/>
                <a:cs typeface="Calibri" panose="020F0502020204030204" pitchFamily="34" charset="0"/>
              </a:rPr>
              <a:t># of American Indian students as of the fall enrollment count date drives the amount each district will receive for SAG in the ensuing year.</a:t>
            </a:r>
          </a:p>
          <a:p>
            <a:r>
              <a:rPr lang="en-US" sz="3000" dirty="0">
                <a:latin typeface="Calibri" panose="020F0502020204030204" pitchFamily="34" charset="0"/>
                <a:cs typeface="Calibri" panose="020F0502020204030204" pitchFamily="34" charset="0"/>
              </a:rPr>
              <a:t>Run a “Students Imported from AIM in SAG” report and review it for accuracy.</a:t>
            </a:r>
          </a:p>
          <a:p>
            <a:r>
              <a:rPr lang="en-US" sz="3000" dirty="0">
                <a:latin typeface="Calibri" panose="020F0502020204030204" pitchFamily="34" charset="0"/>
                <a:cs typeface="Calibri" panose="020F0502020204030204" pitchFamily="34" charset="0"/>
              </a:rPr>
              <a:t>Corrections must be submitted by </a:t>
            </a:r>
            <a:r>
              <a:rPr lang="en-US" sz="3000" b="1" u="sng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December 31</a:t>
            </a:r>
            <a:r>
              <a:rPr lang="en-US" sz="3000" b="1" u="sng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2020.</a:t>
            </a:r>
            <a:endParaRPr lang="en-US" sz="3000" b="1" u="sng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299221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General Fund - ANB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1150" y="2372811"/>
            <a:ext cx="3448050" cy="3342189"/>
          </a:xfrm>
        </p:spPr>
      </p:pic>
      <p:sp>
        <p:nvSpPr>
          <p:cNvPr id="5" name="TextBox 4"/>
          <p:cNvSpPr txBox="1"/>
          <p:nvPr/>
        </p:nvSpPr>
        <p:spPr>
          <a:xfrm>
            <a:off x="457200" y="1647140"/>
            <a:ext cx="4800600" cy="46012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US" sz="3200" b="1" dirty="0"/>
              <a:t>IMPORTANT!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3200" dirty="0"/>
              <a:t>Enrollment counts submitted in MAEFAIRS must match supporting documentation.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3200" dirty="0"/>
              <a:t>Auditors are required to audit enrollment counts and report any differences.  </a:t>
            </a:r>
          </a:p>
        </p:txBody>
      </p:sp>
    </p:spTree>
    <p:extLst>
      <p:ext uri="{BB962C8B-B14F-4D97-AF65-F5344CB8AC3E}">
        <p14:creationId xmlns:p14="http://schemas.microsoft.com/office/powerpoint/2010/main" val="122065471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How </a:t>
            </a:r>
            <a:r>
              <a:rPr lang="en-US" dirty="0"/>
              <a:t>do we submit enrollment counts?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48200"/>
          </a:xfrm>
        </p:spPr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AIM data must be correct (see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  <a:hlinkClick r:id="rId2"/>
              </a:rPr>
              <a:t>AIM User Guides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pPr marL="857250" lvl="1" indent="-457200">
              <a:buFont typeface="Wingdings" panose="05000000000000000000" pitchFamily="2" charset="2"/>
              <a:buChar char="Ø"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Enrollment dates</a:t>
            </a:r>
          </a:p>
          <a:p>
            <a:pPr marL="857250" lvl="1" indent="-457200">
              <a:buFont typeface="Wingdings" panose="05000000000000000000" pitchFamily="2" charset="2"/>
              <a:buChar char="Ø"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Aggregate hours of pupil instruction codes</a:t>
            </a:r>
          </a:p>
          <a:p>
            <a:pPr marL="1257300" lvl="2" indent="-457200">
              <a:buFont typeface="Courier New" panose="02070309020205020404" pitchFamily="49" charset="0"/>
              <a:buChar char="o"/>
            </a:pPr>
            <a:r>
              <a:rPr lang="en-US" sz="2600" b="1" dirty="0">
                <a:latin typeface="Calibri" panose="020F0502020204030204" pitchFamily="34" charset="0"/>
                <a:cs typeface="Calibri" panose="020F0502020204030204" pitchFamily="34" charset="0"/>
              </a:rPr>
              <a:t>N</a:t>
            </a:r>
            <a:r>
              <a:rPr 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600" b="1" dirty="0">
                <a:latin typeface="Calibri" panose="020F0502020204030204" pitchFamily="34" charset="0"/>
                <a:cs typeface="Calibri" panose="020F0502020204030204" pitchFamily="34" charset="0"/>
              </a:rPr>
              <a:t>Q</a:t>
            </a:r>
            <a:r>
              <a:rPr 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 , </a:t>
            </a:r>
            <a:r>
              <a:rPr lang="en-US" sz="2600" b="1" dirty="0">
                <a:latin typeface="Calibri" panose="020F0502020204030204" pitchFamily="34" charset="0"/>
                <a:cs typeface="Calibri" panose="020F0502020204030204" pitchFamily="34" charset="0"/>
              </a:rPr>
              <a:t>H</a:t>
            </a:r>
            <a:r>
              <a:rPr 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600" b="1" dirty="0">
                <a:latin typeface="Calibri" panose="020F0502020204030204" pitchFamily="34" charset="0"/>
                <a:cs typeface="Calibri" panose="020F0502020204030204" pitchFamily="34" charset="0"/>
              </a:rPr>
              <a:t>T</a:t>
            </a:r>
            <a:r>
              <a:rPr 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600" b="1" dirty="0">
                <a:latin typeface="Calibri" panose="020F0502020204030204" pitchFamily="34" charset="0"/>
                <a:cs typeface="Calibri" panose="020F0502020204030204" pitchFamily="34" charset="0"/>
              </a:rPr>
              <a:t>F</a:t>
            </a:r>
          </a:p>
          <a:p>
            <a:pPr marL="857250" lvl="1" indent="-457200">
              <a:buFont typeface="Wingdings" panose="05000000000000000000" pitchFamily="2" charset="2"/>
              <a:buChar char="Ø"/>
            </a:pPr>
            <a:r>
              <a:rPr lang="en-US" b="1" u="sng" dirty="0">
                <a:latin typeface="Calibri" panose="020F0502020204030204" pitchFamily="34" charset="0"/>
                <a:cs typeface="Calibri" panose="020F0502020204030204" pitchFamily="34" charset="0"/>
              </a:rPr>
              <a:t>P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rimary; </a:t>
            </a:r>
            <a:r>
              <a:rPr lang="en-US" b="1" u="sng" dirty="0">
                <a:latin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econdary</a:t>
            </a:r>
          </a:p>
          <a:p>
            <a:pPr marL="857250" lvl="1" indent="-457200">
              <a:buFont typeface="Wingdings" panose="05000000000000000000" pitchFamily="2" charset="2"/>
              <a:buChar char="Ø"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Kindergarten codes:  </a:t>
            </a:r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KH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and </a:t>
            </a:r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KF</a:t>
            </a:r>
          </a:p>
          <a:p>
            <a:pPr marL="857250" lvl="1" indent="-457200">
              <a:buFont typeface="Wingdings" panose="05000000000000000000" pitchFamily="2" charset="2"/>
              <a:buChar char="Ø"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Other applicable checkboxes and codes</a:t>
            </a:r>
          </a:p>
        </p:txBody>
      </p:sp>
    </p:spTree>
    <p:extLst>
      <p:ext uri="{BB962C8B-B14F-4D97-AF65-F5344CB8AC3E}">
        <p14:creationId xmlns:p14="http://schemas.microsoft.com/office/powerpoint/2010/main" val="262722441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How </a:t>
            </a:r>
            <a:r>
              <a:rPr lang="en-US" dirty="0"/>
              <a:t>do we submit enrollment counts?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482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2. MAEFAIRS/AIM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  <a:hlinkClick r:id="rId2"/>
              </a:rPr>
              <a:t>Instructions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pages 8 – 9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Print blank forms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Import Student Count for ANB Data from AIM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Run MAEFAIRS Student Count for ANB Reports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School Summary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District Summary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List of students imported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List of students not imported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Students Imported from AIM in SAG</a:t>
            </a:r>
          </a:p>
          <a:p>
            <a:pPr marL="0" indent="0">
              <a:buNone/>
            </a:pP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476215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How </a:t>
            </a:r>
            <a:r>
              <a:rPr lang="en-US" dirty="0"/>
              <a:t>do we submit enrollment counts?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48200"/>
          </a:xfrm>
        </p:spPr>
        <p:txBody>
          <a:bodyPr>
            <a:normAutofit/>
          </a:bodyPr>
          <a:lstStyle/>
          <a:p>
            <a:pPr marL="514350" indent="-514350">
              <a:buAutoNum type="arabicPeriod" startAt="3"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Review for accuracy</a:t>
            </a:r>
          </a:p>
          <a:p>
            <a:pPr marL="514350" indent="-514350">
              <a:buAutoNum type="arabicPeriod" startAt="3"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Make corrections in AIM</a:t>
            </a:r>
          </a:p>
          <a:p>
            <a:pPr marL="514350" indent="-514350">
              <a:buAutoNum type="arabicPeriod" startAt="3"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Re-import from AIM to MAEFAIRS</a:t>
            </a:r>
          </a:p>
          <a:p>
            <a:pPr marL="514350" indent="-514350">
              <a:buAutoNum type="arabicPeriod" startAt="3"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Re-run Student Count for ANB Reports</a:t>
            </a:r>
          </a:p>
          <a:p>
            <a:pPr marL="400050" lvl="1" indent="0">
              <a:buNone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	Review and repeat as necessary</a:t>
            </a:r>
          </a:p>
          <a:p>
            <a:pPr marL="0" indent="0">
              <a:buNone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7. Run final reports and submit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57950" y="4038600"/>
            <a:ext cx="2000250" cy="2190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72829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Why</a:t>
            </a:r>
            <a:r>
              <a:rPr lang="en-US" dirty="0"/>
              <a:t> do an enrollment count?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Staffing</a:t>
            </a:r>
          </a:p>
          <a:p>
            <a:r>
              <a:rPr lang="en-US" dirty="0"/>
              <a:t>Facility needs</a:t>
            </a:r>
          </a:p>
          <a:p>
            <a:r>
              <a:rPr lang="en-US" dirty="0" err="1"/>
              <a:t>Texbooks</a:t>
            </a:r>
            <a:r>
              <a:rPr lang="en-US" dirty="0"/>
              <a:t>, supplies, etc.</a:t>
            </a:r>
          </a:p>
          <a:p>
            <a:r>
              <a:rPr lang="en-US" dirty="0"/>
              <a:t>Rates of achievement, graduation, etc.</a:t>
            </a:r>
          </a:p>
          <a:p>
            <a:r>
              <a:rPr lang="en-US" dirty="0"/>
              <a:t>Accreditation standards</a:t>
            </a:r>
          </a:p>
          <a:p>
            <a:r>
              <a:rPr lang="en-US" dirty="0"/>
              <a:t>Budgets and Funding</a:t>
            </a:r>
          </a:p>
          <a:p>
            <a:pPr lvl="1"/>
            <a:r>
              <a:rPr lang="en-US" b="1" i="1" dirty="0">
                <a:solidFill>
                  <a:srgbClr val="002060"/>
                </a:solidFill>
              </a:rPr>
              <a:t>Calculate ANB (</a:t>
            </a:r>
            <a:r>
              <a:rPr lang="en-US" b="1" i="1" u="sng" dirty="0">
                <a:solidFill>
                  <a:srgbClr val="002060"/>
                </a:solidFill>
              </a:rPr>
              <a:t>A</a:t>
            </a:r>
            <a:r>
              <a:rPr lang="en-US" b="1" i="1" dirty="0">
                <a:solidFill>
                  <a:srgbClr val="002060"/>
                </a:solidFill>
              </a:rPr>
              <a:t>verage </a:t>
            </a:r>
            <a:r>
              <a:rPr lang="en-US" b="1" i="1" u="sng" dirty="0">
                <a:solidFill>
                  <a:srgbClr val="002060"/>
                </a:solidFill>
              </a:rPr>
              <a:t>N</a:t>
            </a:r>
            <a:r>
              <a:rPr lang="en-US" b="1" i="1" dirty="0">
                <a:solidFill>
                  <a:srgbClr val="002060"/>
                </a:solidFill>
              </a:rPr>
              <a:t>umber </a:t>
            </a:r>
            <a:r>
              <a:rPr lang="en-US" b="1" i="1" u="sng" dirty="0">
                <a:solidFill>
                  <a:srgbClr val="002060"/>
                </a:solidFill>
              </a:rPr>
              <a:t>B</a:t>
            </a:r>
            <a:r>
              <a:rPr lang="en-US" b="1" i="1" dirty="0">
                <a:solidFill>
                  <a:srgbClr val="002060"/>
                </a:solidFill>
              </a:rPr>
              <a:t>elonging)</a:t>
            </a:r>
          </a:p>
          <a:p>
            <a:pPr lvl="1"/>
            <a:r>
              <a:rPr lang="en-US" dirty="0"/>
              <a:t>Student Child Count</a:t>
            </a:r>
          </a:p>
        </p:txBody>
      </p:sp>
    </p:spTree>
    <p:extLst>
      <p:ext uri="{BB962C8B-B14F-4D97-AF65-F5344CB8AC3E}">
        <p14:creationId xmlns:p14="http://schemas.microsoft.com/office/powerpoint/2010/main" val="21876440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/>
          </a:bodyPr>
          <a:lstStyle/>
          <a:p>
            <a:r>
              <a:rPr lang="en-US" sz="4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General Fund - ANB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81000" y="1981200"/>
            <a:ext cx="2514600" cy="2277547"/>
          </a:xfrm>
          <a:prstGeom prst="rect">
            <a:avLst/>
          </a:prstGeom>
          <a:solidFill>
            <a:schemeClr val="accent6"/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US" sz="2400" dirty="0"/>
              <a:t>FALL ENROLLMENT</a:t>
            </a:r>
          </a:p>
          <a:p>
            <a:pPr algn="ctr">
              <a:spcAft>
                <a:spcPts val="600"/>
              </a:spcAft>
            </a:pPr>
            <a:r>
              <a:rPr lang="en-US" sz="2200" dirty="0"/>
              <a:t>(1</a:t>
            </a:r>
            <a:r>
              <a:rPr lang="en-US" sz="2200" baseline="30000" dirty="0"/>
              <a:t>ST</a:t>
            </a:r>
            <a:r>
              <a:rPr lang="en-US" sz="2200" dirty="0"/>
              <a:t> Monday in October)</a:t>
            </a:r>
          </a:p>
          <a:p>
            <a:pPr algn="ctr">
              <a:spcAft>
                <a:spcPts val="600"/>
              </a:spcAft>
            </a:pPr>
            <a:r>
              <a:rPr lang="en-US" sz="2000" dirty="0"/>
              <a:t>Part-time Students = ¼, ½, or ¾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81000" y="4267200"/>
            <a:ext cx="2514600" cy="2277547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US" sz="2400" dirty="0"/>
              <a:t>SPRING ENROLLMENT</a:t>
            </a:r>
          </a:p>
          <a:p>
            <a:pPr algn="ctr">
              <a:spcAft>
                <a:spcPts val="600"/>
              </a:spcAft>
            </a:pPr>
            <a:r>
              <a:rPr lang="en-US" sz="2200" dirty="0"/>
              <a:t>(1</a:t>
            </a:r>
            <a:r>
              <a:rPr lang="en-US" sz="2200" baseline="30000" dirty="0"/>
              <a:t>st</a:t>
            </a:r>
            <a:r>
              <a:rPr lang="en-US" sz="2200" dirty="0"/>
              <a:t> Monday in February)</a:t>
            </a:r>
          </a:p>
          <a:p>
            <a:pPr algn="ctr">
              <a:spcAft>
                <a:spcPts val="600"/>
              </a:spcAft>
            </a:pPr>
            <a:r>
              <a:rPr lang="en-US" sz="2000" dirty="0"/>
              <a:t>Part-time Students = ¼, ½, or ¾ 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895600" y="2824133"/>
            <a:ext cx="3695700" cy="266226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600" dirty="0"/>
              <a:t>Total of 2 counts</a:t>
            </a:r>
          </a:p>
          <a:p>
            <a:pPr algn="ctr">
              <a:spcAft>
                <a:spcPts val="1800"/>
              </a:spcAft>
            </a:pPr>
            <a:r>
              <a:rPr lang="en-US" sz="2600" dirty="0"/>
              <a:t>divided by 2</a:t>
            </a:r>
            <a:endParaRPr lang="en-US" sz="2600" b="1" dirty="0">
              <a:solidFill>
                <a:srgbClr val="FF0000"/>
              </a:solidFill>
            </a:endParaRPr>
          </a:p>
          <a:p>
            <a:pPr algn="ctr"/>
            <a:r>
              <a:rPr lang="en-US" sz="2600" dirty="0"/>
              <a:t> </a:t>
            </a:r>
            <a:r>
              <a:rPr lang="en-US" sz="2600" u="sng" dirty="0"/>
              <a:t>180 + PIR Days</a:t>
            </a:r>
            <a:r>
              <a:rPr lang="en-US" sz="2600" dirty="0">
                <a:solidFill>
                  <a:srgbClr val="FF0000"/>
                </a:solidFill>
              </a:rPr>
              <a:t>*</a:t>
            </a:r>
            <a:r>
              <a:rPr lang="en-US" sz="2600" u="sng" dirty="0"/>
              <a:t> </a:t>
            </a:r>
            <a:r>
              <a:rPr lang="en-US" sz="2600" dirty="0"/>
              <a:t> </a:t>
            </a:r>
          </a:p>
          <a:p>
            <a:pPr algn="ctr">
              <a:spcAft>
                <a:spcPts val="600"/>
              </a:spcAft>
            </a:pPr>
            <a:r>
              <a:rPr lang="en-US" sz="2600" dirty="0"/>
              <a:t>180</a:t>
            </a:r>
          </a:p>
          <a:p>
            <a:pPr algn="ctr"/>
            <a:r>
              <a:rPr lang="en-US" sz="2800" dirty="0"/>
              <a:t>= </a:t>
            </a:r>
            <a:r>
              <a:rPr lang="en-US" sz="2800" b="1" dirty="0"/>
              <a:t>ANB</a:t>
            </a:r>
          </a:p>
          <a:p>
            <a:pPr algn="ctr"/>
            <a:endParaRPr lang="en-US" sz="10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2971801" y="5631359"/>
            <a:ext cx="5715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>
                <a:solidFill>
                  <a:srgbClr val="FF0000"/>
                </a:solidFill>
              </a:rPr>
              <a:t>*</a:t>
            </a:r>
            <a:r>
              <a:rPr lang="en-US" sz="2200" dirty="0"/>
              <a:t>PIR Days are “pupil instruction related” days for teacher in-service training and recordkeeping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381000" y="1219200"/>
            <a:ext cx="8305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AVERAGE NUMBER BELONGING (ANB)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352800" y="3886200"/>
            <a:ext cx="30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/>
              <a:t>X</a:t>
            </a:r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2895600" y="2362200"/>
            <a:ext cx="584791" cy="6858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V="1">
            <a:off x="2895600" y="3119973"/>
            <a:ext cx="584791" cy="1897723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6591299" y="2133600"/>
            <a:ext cx="2095501" cy="33547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/>
              <a:t>Example:</a:t>
            </a:r>
          </a:p>
          <a:p>
            <a:r>
              <a:rPr lang="en-US" sz="2000" dirty="0"/>
              <a:t>Oct count = 150</a:t>
            </a:r>
          </a:p>
          <a:p>
            <a:r>
              <a:rPr lang="en-US" sz="2000" dirty="0"/>
              <a:t>Feb count = 166</a:t>
            </a:r>
          </a:p>
          <a:p>
            <a:pPr algn="ctr"/>
            <a:endParaRPr lang="en-US" sz="1000" u="sng" dirty="0"/>
          </a:p>
          <a:p>
            <a:pPr algn="ctr"/>
            <a:r>
              <a:rPr lang="en-US" sz="2000" u="sng" dirty="0"/>
              <a:t>(150 + 166)</a:t>
            </a:r>
          </a:p>
          <a:p>
            <a:pPr algn="ctr"/>
            <a:r>
              <a:rPr lang="en-US" sz="2000" dirty="0"/>
              <a:t>  2</a:t>
            </a:r>
          </a:p>
          <a:p>
            <a:pPr algn="ctr"/>
            <a:r>
              <a:rPr lang="en-US" sz="2000" dirty="0"/>
              <a:t>= 158</a:t>
            </a:r>
          </a:p>
          <a:p>
            <a:endParaRPr lang="en-US" sz="1000" dirty="0"/>
          </a:p>
          <a:p>
            <a:pPr algn="ctr"/>
            <a:r>
              <a:rPr lang="en-US" u="sng" dirty="0"/>
              <a:t>187</a:t>
            </a:r>
          </a:p>
          <a:p>
            <a:pPr algn="ctr"/>
            <a:r>
              <a:rPr lang="en-US" dirty="0"/>
              <a:t>180</a:t>
            </a:r>
          </a:p>
          <a:p>
            <a:pPr algn="ctr"/>
            <a:endParaRPr lang="en-US" sz="1000" dirty="0"/>
          </a:p>
          <a:p>
            <a:pPr algn="ctr"/>
            <a:r>
              <a:rPr lang="en-US" dirty="0"/>
              <a:t>=  165 ANB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7048500" y="4343400"/>
            <a:ext cx="3429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X</a:t>
            </a:r>
          </a:p>
        </p:txBody>
      </p:sp>
    </p:spTree>
    <p:extLst>
      <p:ext uri="{BB962C8B-B14F-4D97-AF65-F5344CB8AC3E}">
        <p14:creationId xmlns:p14="http://schemas.microsoft.com/office/powerpoint/2010/main" val="20450623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General Fund - ANB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Use the ANB</a:t>
            </a:r>
            <a:r>
              <a:rPr lang="en-US" sz="2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that generates the greatest maximum general fund budget</a:t>
            </a:r>
            <a:r>
              <a:rPr lang="en-US" sz="2800" dirty="0"/>
              <a:t>:</a:t>
            </a:r>
            <a:endParaRPr lang="en-US" sz="28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/>
            <a:r>
              <a:rPr lang="en-US" sz="2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Current Year ANB (CY ANB)</a:t>
            </a:r>
          </a:p>
          <a:p>
            <a:pPr lvl="2"/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ANB for the budget unit for the ensuing school year (</a:t>
            </a: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FY2020 ANB is based on FY2019 enrollment counts)</a:t>
            </a:r>
          </a:p>
          <a:p>
            <a:pPr lvl="1"/>
            <a:r>
              <a:rPr lang="en-US" sz="2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3-Year Average ANB</a:t>
            </a:r>
          </a:p>
          <a:p>
            <a:pPr lvl="2"/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Add current year ANB to the current ANB for the previous two school fiscal years and divide by 3 </a:t>
            </a: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(FY2020 ANB is the average of FY2019, FY2018 and FY2017)</a:t>
            </a:r>
            <a:endParaRPr lang="en-US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94119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533400" y="914400"/>
            <a:ext cx="5638800" cy="1524000"/>
          </a:xfrm>
          <a:prstGeom prst="roundRect">
            <a:avLst/>
          </a:prstGeom>
          <a:solidFill>
            <a:srgbClr val="CC9900"/>
          </a:solidFill>
          <a:ln w="317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300"/>
              </a:spcAft>
            </a:pPr>
            <a:r>
              <a:rPr lang="en-US" sz="24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1. DISTRICT</a:t>
            </a:r>
            <a:endParaRPr lang="en-US" sz="24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Power School, Infinite Campus DE, others 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Usually maintained by building secretaries or other staff</a:t>
            </a:r>
          </a:p>
        </p:txBody>
      </p:sp>
      <p:sp>
        <p:nvSpPr>
          <p:cNvPr id="3" name="Rounded Rectangle 2"/>
          <p:cNvSpPr/>
          <p:nvPr/>
        </p:nvSpPr>
        <p:spPr>
          <a:xfrm>
            <a:off x="1600200" y="2590800"/>
            <a:ext cx="5638800" cy="1752600"/>
          </a:xfrm>
          <a:prstGeom prst="roundRect">
            <a:avLst/>
          </a:prstGeom>
          <a:solidFill>
            <a:srgbClr val="FF9900"/>
          </a:solidFill>
          <a:ln w="317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1" algn="ctr">
              <a:spcAft>
                <a:spcPts val="300"/>
              </a:spcAft>
            </a:pPr>
            <a:r>
              <a:rPr lang="en-US" sz="24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2. OPI - AIM</a:t>
            </a: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b="1" u="sng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chievement </a:t>
            </a:r>
            <a:r>
              <a:rPr lang="en-US" b="1" u="sng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 </a:t>
            </a:r>
            <a:r>
              <a:rPr lang="en-US" b="1" u="sng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</a:t>
            </a: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ontana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OPI data collection using Infinite Campus SE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Districts upload enrollment, attendance and demographic information for each student into AIM 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2895600" y="4572000"/>
            <a:ext cx="5638800" cy="1981200"/>
          </a:xfrm>
          <a:prstGeom prst="roundRect">
            <a:avLst/>
          </a:prstGeom>
          <a:solidFill>
            <a:srgbClr val="FFCC00"/>
          </a:solidFill>
          <a:ln w="34925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300"/>
              </a:spcAft>
            </a:pPr>
            <a:r>
              <a:rPr lang="en-US" sz="24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3. OPI - MAEFAIRS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b="1" u="sng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</a:t>
            </a: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ontana </a:t>
            </a:r>
            <a:r>
              <a:rPr lang="en-US" b="1" u="sng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utomated </a:t>
            </a:r>
            <a:r>
              <a:rPr lang="en-US" b="1" u="sng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</a:t>
            </a: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ducation </a:t>
            </a:r>
            <a:r>
              <a:rPr lang="en-US" b="1" u="sng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</a:t>
            </a: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inancial and </a:t>
            </a:r>
            <a:r>
              <a:rPr lang="en-US" b="1" u="sng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ccounting </a:t>
            </a:r>
            <a:r>
              <a:rPr lang="en-US" b="1" u="sng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nformation </a:t>
            </a:r>
            <a:r>
              <a:rPr lang="en-US" b="1" u="sng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</a:t>
            </a: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eporting </a:t>
            </a:r>
            <a:r>
              <a:rPr lang="en-US" b="1" u="sng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ystem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MAEFAIRS imports certain data from AIM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MAEFAIRS generates </a:t>
            </a:r>
            <a:r>
              <a:rPr lang="en-US" b="1" i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Student Count for ANB </a:t>
            </a: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for budgeting and funding purposes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990600" y="228600"/>
            <a:ext cx="7086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i="1" dirty="0">
                <a:latin typeface="Calibri" panose="020F0502020204030204" pitchFamily="34" charset="0"/>
                <a:cs typeface="Calibri" panose="020F0502020204030204" pitchFamily="34" charset="0"/>
              </a:rPr>
              <a:t>Where</a:t>
            </a:r>
            <a:r>
              <a:rPr lang="en-US" sz="3200" i="1" dirty="0">
                <a:latin typeface="Calibri" panose="020F0502020204030204" pitchFamily="34" charset="0"/>
                <a:cs typeface="Calibri" panose="020F0502020204030204" pitchFamily="34" charset="0"/>
              </a:rPr>
              <a:t> does the info come from?</a:t>
            </a:r>
          </a:p>
        </p:txBody>
      </p:sp>
    </p:spTree>
    <p:extLst>
      <p:ext uri="{BB962C8B-B14F-4D97-AF65-F5344CB8AC3E}">
        <p14:creationId xmlns:p14="http://schemas.microsoft.com/office/powerpoint/2010/main" val="2316836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7291796"/>
              </p:ext>
            </p:extLst>
          </p:nvPr>
        </p:nvGraphicFramePr>
        <p:xfrm>
          <a:off x="533400" y="355605"/>
          <a:ext cx="8077199" cy="61213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5645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4914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7159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08093">
                <a:tc>
                  <a:txBody>
                    <a:bodyPr/>
                    <a:lstStyle/>
                    <a:p>
                      <a:r>
                        <a:rPr lang="en-US" dirty="0"/>
                        <a:t>DATA ELEMENT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AIM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MAEFAIRS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8093">
                <a:tc>
                  <a:txBody>
                    <a:bodyPr/>
                    <a:lstStyle/>
                    <a:p>
                      <a:r>
                        <a:rPr lang="en-US" dirty="0"/>
                        <a:t>Enrollment Count by Grade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X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X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8093">
                <a:tc>
                  <a:txBody>
                    <a:bodyPr/>
                    <a:lstStyle/>
                    <a:p>
                      <a:r>
                        <a:rPr lang="en-US" dirty="0"/>
                        <a:t>Part Time Enrollment Data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X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X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8093">
                <a:tc>
                  <a:txBody>
                    <a:bodyPr/>
                    <a:lstStyle/>
                    <a:p>
                      <a:r>
                        <a:rPr lang="en-US" dirty="0"/>
                        <a:t>19 Year Old Enrollment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X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X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8093">
                <a:tc>
                  <a:txBody>
                    <a:bodyPr/>
                    <a:lstStyle/>
                    <a:p>
                      <a:r>
                        <a:rPr lang="en-US" dirty="0"/>
                        <a:t>Job Corps Enrollment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X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X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08093">
                <a:tc>
                  <a:txBody>
                    <a:bodyPr/>
                    <a:lstStyle/>
                    <a:p>
                      <a:r>
                        <a:rPr lang="en-US" dirty="0"/>
                        <a:t>MT Youth </a:t>
                      </a:r>
                      <a:r>
                        <a:rPr lang="en-US" dirty="0" err="1"/>
                        <a:t>ChalleNGe</a:t>
                      </a:r>
                      <a:r>
                        <a:rPr lang="en-US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X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X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08093">
                <a:tc>
                  <a:txBody>
                    <a:bodyPr/>
                    <a:lstStyle/>
                    <a:p>
                      <a:r>
                        <a:rPr lang="en-US" dirty="0"/>
                        <a:t>MT Digital Academy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X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X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08093">
                <a:tc>
                  <a:txBody>
                    <a:bodyPr/>
                    <a:lstStyle/>
                    <a:p>
                      <a:r>
                        <a:rPr lang="en-US" dirty="0"/>
                        <a:t>Early Graduation (spring</a:t>
                      </a:r>
                      <a:r>
                        <a:rPr lang="en-US" baseline="0" dirty="0"/>
                        <a:t> only)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X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X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08093">
                <a:tc>
                  <a:txBody>
                    <a:bodyPr/>
                    <a:lstStyle/>
                    <a:p>
                      <a:r>
                        <a:rPr lang="en-US" dirty="0"/>
                        <a:t>Pre‐Kindergarten Enrollments (Special Education)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X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08093">
                <a:tc>
                  <a:txBody>
                    <a:bodyPr/>
                    <a:lstStyle/>
                    <a:p>
                      <a:r>
                        <a:rPr lang="en-US" dirty="0"/>
                        <a:t>Kindergarten Enrollments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X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X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08093">
                <a:tc>
                  <a:txBody>
                    <a:bodyPr/>
                    <a:lstStyle/>
                    <a:p>
                      <a:r>
                        <a:rPr lang="en-US" dirty="0"/>
                        <a:t>Exclude from Fall &amp; Spring ANB count – 10 day rule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X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X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08093">
                <a:tc>
                  <a:txBody>
                    <a:bodyPr/>
                    <a:lstStyle/>
                    <a:p>
                      <a:r>
                        <a:rPr lang="en-US" dirty="0"/>
                        <a:t>American Indian Students (SAG payment) fall only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X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X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08093">
                <a:tc>
                  <a:txBody>
                    <a:bodyPr/>
                    <a:lstStyle/>
                    <a:p>
                      <a:r>
                        <a:rPr lang="en-US" dirty="0"/>
                        <a:t>Aggregate Hours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X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X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408093">
                <a:tc>
                  <a:txBody>
                    <a:bodyPr/>
                    <a:lstStyle/>
                    <a:p>
                      <a:r>
                        <a:rPr lang="en-US" dirty="0"/>
                        <a:t>Attendance</a:t>
                      </a:r>
                      <a:r>
                        <a:rPr lang="en-US" baseline="0" dirty="0"/>
                        <a:t> on count date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X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408093">
                <a:tc>
                  <a:txBody>
                    <a:bodyPr/>
                    <a:lstStyle/>
                    <a:p>
                      <a:r>
                        <a:rPr lang="en-US" dirty="0"/>
                        <a:t>Program participation data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X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689279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What</a:t>
            </a:r>
            <a:r>
              <a:rPr lang="en-US" dirty="0"/>
              <a:t> are we counting?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To be included in the MAEFAIRS Student Count for ANB, students must: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/>
              <a:t>Be enrolled on the count date</a:t>
            </a:r>
          </a:p>
          <a:p>
            <a:pPr lvl="2"/>
            <a:r>
              <a:rPr lang="en-US" dirty="0"/>
              <a:t>October 5, 2020</a:t>
            </a:r>
          </a:p>
          <a:p>
            <a:pPr lvl="2"/>
            <a:r>
              <a:rPr lang="en-US" dirty="0"/>
              <a:t>February 1, 2021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/>
              <a:t>Have aggregate hours marked (N, Q, H, T, or F)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/>
              <a:t>Have a service type of Primary or Secondary for grades K-12 in AIM</a:t>
            </a:r>
          </a:p>
        </p:txBody>
      </p:sp>
    </p:spTree>
    <p:extLst>
      <p:ext uri="{BB962C8B-B14F-4D97-AF65-F5344CB8AC3E}">
        <p14:creationId xmlns:p14="http://schemas.microsoft.com/office/powerpoint/2010/main" val="33126423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What</a:t>
            </a:r>
            <a:r>
              <a:rPr lang="en-US" dirty="0"/>
              <a:t> are we counting?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Students enrolled in an education program</a:t>
            </a:r>
          </a:p>
          <a:p>
            <a:pPr lvl="1"/>
            <a:r>
              <a:rPr lang="en-US" dirty="0"/>
              <a:t>Grade level</a:t>
            </a:r>
          </a:p>
          <a:p>
            <a:pPr lvl="1"/>
            <a:r>
              <a:rPr lang="en-US" dirty="0"/>
              <a:t>Enrollment start and end dates</a:t>
            </a:r>
          </a:p>
          <a:p>
            <a:pPr lvl="1"/>
            <a:r>
              <a:rPr lang="en-US" dirty="0"/>
              <a:t>Minimum aggregate hours</a:t>
            </a:r>
          </a:p>
          <a:p>
            <a:r>
              <a:rPr lang="en-US" dirty="0"/>
              <a:t>American Indian students (October count)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98448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1322</TotalTime>
  <Words>1810</Words>
  <Application>Microsoft Office PowerPoint</Application>
  <PresentationFormat>On-screen Show (4:3)</PresentationFormat>
  <Paragraphs>377</Paragraphs>
  <Slides>29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5" baseType="lpstr">
      <vt:lpstr>Arial</vt:lpstr>
      <vt:lpstr>Calibri</vt:lpstr>
      <vt:lpstr>Courier New</vt:lpstr>
      <vt:lpstr>Tahoma</vt:lpstr>
      <vt:lpstr>Wingdings</vt:lpstr>
      <vt:lpstr>Office Theme</vt:lpstr>
      <vt:lpstr>Student Enrollment Counts</vt:lpstr>
      <vt:lpstr>Student Enrollment Counts</vt:lpstr>
      <vt:lpstr>Why do an enrollment count?</vt:lpstr>
      <vt:lpstr>General Fund - ANB</vt:lpstr>
      <vt:lpstr>General Fund - ANB</vt:lpstr>
      <vt:lpstr>PowerPoint Presentation</vt:lpstr>
      <vt:lpstr>PowerPoint Presentation</vt:lpstr>
      <vt:lpstr>What are we counting?</vt:lpstr>
      <vt:lpstr>What are we counting?</vt:lpstr>
      <vt:lpstr>What are we counting?</vt:lpstr>
      <vt:lpstr>What are we counting?</vt:lpstr>
      <vt:lpstr>What are we counting?</vt:lpstr>
      <vt:lpstr>What are we counting?</vt:lpstr>
      <vt:lpstr>What are we counting?</vt:lpstr>
      <vt:lpstr>What are we counting?</vt:lpstr>
      <vt:lpstr>What are we counting?</vt:lpstr>
      <vt:lpstr>What are we counting?</vt:lpstr>
      <vt:lpstr>What are we counting?</vt:lpstr>
      <vt:lpstr>What are we counting?</vt:lpstr>
      <vt:lpstr>What are we counting?</vt:lpstr>
      <vt:lpstr>What are we counting?</vt:lpstr>
      <vt:lpstr>What are we counting?</vt:lpstr>
      <vt:lpstr>What are we counting?</vt:lpstr>
      <vt:lpstr>What are we counting?</vt:lpstr>
      <vt:lpstr>What are we counting?</vt:lpstr>
      <vt:lpstr>General Fund - ANB</vt:lpstr>
      <vt:lpstr>How do we submit enrollment counts?</vt:lpstr>
      <vt:lpstr>How do we submit enrollment counts?</vt:lpstr>
      <vt:lpstr>How do we submit enrollment counts?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Denise</dc:creator>
  <cp:lastModifiedBy>Denise Williams</cp:lastModifiedBy>
  <cp:revision>78</cp:revision>
  <dcterms:created xsi:type="dcterms:W3CDTF">2018-09-21T18:55:30Z</dcterms:created>
  <dcterms:modified xsi:type="dcterms:W3CDTF">2020-09-20T15:21:17Z</dcterms:modified>
</cp:coreProperties>
</file>