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5" r:id="rId9"/>
    <p:sldId id="263"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303" r:id="rId34"/>
    <p:sldId id="290" r:id="rId35"/>
    <p:sldId id="291" r:id="rId36"/>
    <p:sldId id="292" r:id="rId37"/>
    <p:sldId id="293" r:id="rId38"/>
    <p:sldId id="294" r:id="rId39"/>
    <p:sldId id="295" r:id="rId40"/>
    <p:sldId id="296" r:id="rId41"/>
    <p:sldId id="297" r:id="rId42"/>
    <p:sldId id="299" r:id="rId43"/>
    <p:sldId id="300" r:id="rId44"/>
    <p:sldId id="301" r:id="rId45"/>
    <p:sldId id="302" r:id="rId46"/>
    <p:sldId id="30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2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86FE5-F4DE-46DE-AF08-4745E641AA77}" type="datetimeFigureOut">
              <a:rPr lang="en-US" smtClean="0"/>
              <a:t>9/26/2019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48648-215D-418C-86D0-35D500DDC65B}" type="slidenum">
              <a:rPr lang="en-US" smtClean="0"/>
              <a:t>‹#›</a:t>
            </a:fld>
            <a:endParaRPr lang="en-US"/>
          </a:p>
        </p:txBody>
      </p:sp>
    </p:spTree>
    <p:extLst>
      <p:ext uri="{BB962C8B-B14F-4D97-AF65-F5344CB8AC3E}">
        <p14:creationId xmlns:p14="http://schemas.microsoft.com/office/powerpoint/2010/main" val="241251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Bef>
                <a:spcPts val="294"/>
              </a:spcBef>
              <a:spcAft>
                <a:spcPts val="294"/>
              </a:spcAft>
            </a:pPr>
            <a:r>
              <a:rPr lang="en-US" dirty="0" smtClean="0"/>
              <a:t>FY2019 Base = $43,291,924</a:t>
            </a:r>
          </a:p>
          <a:p>
            <a:pPr>
              <a:lnSpc>
                <a:spcPct val="150000"/>
              </a:lnSpc>
              <a:spcBef>
                <a:spcPts val="294"/>
              </a:spcBef>
              <a:spcAft>
                <a:spcPts val="294"/>
              </a:spcAft>
            </a:pPr>
            <a:r>
              <a:rPr lang="en-US" dirty="0" smtClean="0"/>
              <a:t>FY2019</a:t>
            </a:r>
            <a:r>
              <a:rPr lang="en-US" baseline="0" dirty="0" smtClean="0"/>
              <a:t> Base X .91% = $393,957</a:t>
            </a:r>
          </a:p>
          <a:p>
            <a:pPr>
              <a:lnSpc>
                <a:spcPct val="150000"/>
              </a:lnSpc>
              <a:spcBef>
                <a:spcPts val="294"/>
              </a:spcBef>
              <a:spcAft>
                <a:spcPts val="294"/>
              </a:spcAft>
            </a:pPr>
            <a:r>
              <a:rPr lang="en-US" baseline="0" dirty="0" smtClean="0"/>
              <a:t>FY2020 distribution = $43,903,428 ($43,509,471 + $393,957)</a:t>
            </a:r>
          </a:p>
          <a:p>
            <a:pPr>
              <a:lnSpc>
                <a:spcPct val="150000"/>
              </a:lnSpc>
              <a:spcBef>
                <a:spcPts val="294"/>
              </a:spcBef>
              <a:spcAft>
                <a:spcPts val="294"/>
              </a:spcAft>
            </a:pPr>
            <a:endParaRPr lang="en-US" baseline="0" dirty="0" smtClean="0"/>
          </a:p>
          <a:p>
            <a:pPr>
              <a:lnSpc>
                <a:spcPct val="150000"/>
              </a:lnSpc>
            </a:pPr>
            <a:r>
              <a:rPr lang="en-US" baseline="0" dirty="0" smtClean="0"/>
              <a:t>FY2019 Base + HB638 </a:t>
            </a:r>
            <a:r>
              <a:rPr lang="en-US" baseline="0" dirty="0" err="1" smtClean="0"/>
              <a:t>approp</a:t>
            </a:r>
            <a:r>
              <a:rPr lang="en-US" baseline="0" dirty="0" smtClean="0"/>
              <a:t> for FY2020 = $43,685,881</a:t>
            </a:r>
          </a:p>
          <a:p>
            <a:pPr>
              <a:lnSpc>
                <a:spcPct val="150000"/>
              </a:lnSpc>
            </a:pPr>
            <a:r>
              <a:rPr lang="en-US" baseline="0" dirty="0" smtClean="0"/>
              <a:t>$43,685,881 X 1.83% = $799,452</a:t>
            </a:r>
          </a:p>
          <a:p>
            <a:pPr>
              <a:lnSpc>
                <a:spcPct val="150000"/>
              </a:lnSpc>
            </a:pPr>
            <a:r>
              <a:rPr lang="en-US" dirty="0" smtClean="0"/>
              <a:t>FY2021 distribution = $44,702,880 (FY2020 distribution</a:t>
            </a:r>
            <a:r>
              <a:rPr lang="en-US" baseline="0" dirty="0" smtClean="0"/>
              <a:t> $43,903,428 + $799,452)</a:t>
            </a:r>
          </a:p>
          <a:p>
            <a:pPr>
              <a:lnSpc>
                <a:spcPct val="150000"/>
              </a:lnSpc>
            </a:pPr>
            <a:r>
              <a:rPr lang="en-US" baseline="0" dirty="0" smtClean="0"/>
              <a:t>HB638 </a:t>
            </a:r>
            <a:r>
              <a:rPr lang="en-US" baseline="0" dirty="0" err="1" smtClean="0"/>
              <a:t>approp</a:t>
            </a:r>
            <a:r>
              <a:rPr lang="en-US" baseline="0" dirty="0" smtClean="0"/>
              <a:t> for FY2021:  $44,702,880 – (HB2 </a:t>
            </a:r>
            <a:r>
              <a:rPr lang="en-US" baseline="0" dirty="0" err="1" smtClean="0"/>
              <a:t>approp</a:t>
            </a:r>
            <a:r>
              <a:rPr lang="en-US" baseline="0" dirty="0" smtClean="0"/>
              <a:t>) $43,509,471 = $1,193,409</a:t>
            </a:r>
            <a:endParaRPr lang="en-US" dirty="0"/>
          </a:p>
        </p:txBody>
      </p:sp>
      <p:sp>
        <p:nvSpPr>
          <p:cNvPr id="4" name="Slide Number Placeholder 3"/>
          <p:cNvSpPr>
            <a:spLocks noGrp="1"/>
          </p:cNvSpPr>
          <p:nvPr>
            <p:ph type="sldNum" sz="quarter" idx="10"/>
          </p:nvPr>
        </p:nvSpPr>
        <p:spPr/>
        <p:txBody>
          <a:bodyPr/>
          <a:lstStyle/>
          <a:p>
            <a:fld id="{206EE9B0-5739-443D-AC1D-1B7EB0AA0D12}" type="slidenum">
              <a:rPr lang="en-US" smtClean="0"/>
              <a:t>8</a:t>
            </a:fld>
            <a:endParaRPr lang="en-US"/>
          </a:p>
        </p:txBody>
      </p:sp>
    </p:spTree>
    <p:extLst>
      <p:ext uri="{BB962C8B-B14F-4D97-AF65-F5344CB8AC3E}">
        <p14:creationId xmlns:p14="http://schemas.microsoft.com/office/powerpoint/2010/main" val="358775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D0D29E-2E69-4359-9587-83F90D0E8C5B}" type="slidenum">
              <a:rPr lang="en-US" altLang="en-US" smtClean="0"/>
              <a:pPr eaLnBrk="1" hangingPunct="1">
                <a:spcBef>
                  <a:spcPct val="0"/>
                </a:spcBef>
              </a:pPr>
              <a:t>30</a:t>
            </a:fld>
            <a:endParaRPr lang="en-US" altLang="en-US" smtClean="0"/>
          </a:p>
        </p:txBody>
      </p:sp>
      <p:sp>
        <p:nvSpPr>
          <p:cNvPr id="128003" name="Rectangle 2"/>
          <p:cNvSpPr>
            <a:spLocks noRo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1000"/>
              <a:t>Expenditures that count toward reversion are defined in 20-7-431. They are picked up from the four funds listed above (ARM 10.16.3813). The expenditure codes that are picked up are all program 280</a:t>
            </a:r>
          </a:p>
          <a:p>
            <a:pPr>
              <a:lnSpc>
                <a:spcPct val="90000"/>
              </a:lnSpc>
            </a:pPr>
            <a:endParaRPr lang="en-US" altLang="en-US" sz="1000"/>
          </a:p>
          <a:p>
            <a:pPr>
              <a:lnSpc>
                <a:spcPct val="90000"/>
              </a:lnSpc>
            </a:pPr>
            <a:r>
              <a:rPr lang="en-US" altLang="en-US" sz="1000"/>
              <a:t>Function codes: </a:t>
            </a:r>
          </a:p>
          <a:p>
            <a:pPr>
              <a:lnSpc>
                <a:spcPct val="90000"/>
              </a:lnSpc>
            </a:pPr>
            <a:endParaRPr lang="en-US" altLang="en-US" sz="1000"/>
          </a:p>
          <a:p>
            <a:pPr>
              <a:lnSpc>
                <a:spcPct val="90000"/>
              </a:lnSpc>
            </a:pPr>
            <a:r>
              <a:rPr lang="en-US" altLang="en-US" sz="1000"/>
              <a:t>1XXX = Instructional  </a:t>
            </a:r>
          </a:p>
          <a:p>
            <a:pPr>
              <a:lnSpc>
                <a:spcPct val="90000"/>
              </a:lnSpc>
            </a:pPr>
            <a:r>
              <a:rPr lang="en-US" altLang="en-US" sz="1000"/>
              <a:t>21XX = Support Services   </a:t>
            </a:r>
          </a:p>
          <a:p>
            <a:pPr>
              <a:lnSpc>
                <a:spcPct val="90000"/>
              </a:lnSpc>
            </a:pPr>
            <a:r>
              <a:rPr lang="en-US" altLang="en-US" sz="1000"/>
              <a:t>221X = Improvement of Instruction Services</a:t>
            </a:r>
          </a:p>
          <a:p>
            <a:pPr>
              <a:lnSpc>
                <a:spcPct val="90000"/>
              </a:lnSpc>
            </a:pPr>
            <a:r>
              <a:rPr lang="en-US" altLang="en-US" sz="1000"/>
              <a:t>222X = Educational Media Services</a:t>
            </a:r>
          </a:p>
          <a:p>
            <a:pPr>
              <a:lnSpc>
                <a:spcPct val="90000"/>
              </a:lnSpc>
            </a:pPr>
            <a:r>
              <a:rPr lang="en-US" altLang="en-US" sz="1000"/>
              <a:t>24XX = Certified Sped Director employed (Salaries and Benefits only)</a:t>
            </a:r>
          </a:p>
          <a:p>
            <a:pPr>
              <a:lnSpc>
                <a:spcPct val="90000"/>
              </a:lnSpc>
            </a:pPr>
            <a:r>
              <a:rPr lang="en-US" altLang="en-US" sz="1000"/>
              <a:t>62XX = Payment to the Coop</a:t>
            </a:r>
          </a:p>
          <a:p>
            <a:pPr>
              <a:lnSpc>
                <a:spcPct val="90000"/>
              </a:lnSpc>
            </a:pPr>
            <a:endParaRPr lang="en-US" altLang="en-US" sz="1000"/>
          </a:p>
          <a:p>
            <a:pPr>
              <a:lnSpc>
                <a:spcPct val="90000"/>
              </a:lnSpc>
            </a:pPr>
            <a:r>
              <a:rPr lang="en-US" altLang="en-US" sz="1000"/>
              <a:t>Object Codes:</a:t>
            </a:r>
          </a:p>
          <a:p>
            <a:pPr>
              <a:lnSpc>
                <a:spcPct val="90000"/>
              </a:lnSpc>
            </a:pPr>
            <a:r>
              <a:rPr lang="en-US" altLang="en-US" sz="1000"/>
              <a:t>1XX = Salaries</a:t>
            </a:r>
          </a:p>
          <a:p>
            <a:pPr>
              <a:lnSpc>
                <a:spcPct val="90000"/>
              </a:lnSpc>
            </a:pPr>
            <a:r>
              <a:rPr lang="en-US" altLang="en-US" sz="1000"/>
              <a:t>2XX = Benefits</a:t>
            </a:r>
          </a:p>
          <a:p>
            <a:pPr>
              <a:lnSpc>
                <a:spcPct val="90000"/>
              </a:lnSpc>
            </a:pPr>
            <a:r>
              <a:rPr lang="en-US" altLang="en-US" sz="1000"/>
              <a:t>3XX = Purchased Professional and Technical Services</a:t>
            </a:r>
          </a:p>
          <a:p>
            <a:pPr>
              <a:lnSpc>
                <a:spcPct val="90000"/>
              </a:lnSpc>
            </a:pPr>
            <a:r>
              <a:rPr lang="en-US" altLang="en-US" sz="1000"/>
              <a:t>4XX = Purchased Property Services</a:t>
            </a:r>
          </a:p>
          <a:p>
            <a:pPr>
              <a:lnSpc>
                <a:spcPct val="90000"/>
              </a:lnSpc>
            </a:pPr>
            <a:r>
              <a:rPr lang="en-US" altLang="en-US" sz="1000"/>
              <a:t>5XX = Other Purchased Services</a:t>
            </a:r>
          </a:p>
          <a:p>
            <a:pPr>
              <a:lnSpc>
                <a:spcPct val="90000"/>
              </a:lnSpc>
            </a:pPr>
            <a:r>
              <a:rPr lang="en-US" altLang="en-US" sz="1000"/>
              <a:t>6XX = Supplies and Materials</a:t>
            </a:r>
          </a:p>
          <a:p>
            <a:pPr>
              <a:lnSpc>
                <a:spcPct val="90000"/>
              </a:lnSpc>
            </a:pPr>
            <a:r>
              <a:rPr lang="en-US" altLang="en-US" sz="1000"/>
              <a:t>7XX = Property and Equipment Acquisition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59EE1C9-3345-44FF-8FE8-20EDE520835E}" type="slidenum">
              <a:rPr lang="en-US" altLang="en-US" smtClean="0"/>
              <a:pPr eaLnBrk="1" hangingPunct="1">
                <a:spcBef>
                  <a:spcPct val="0"/>
                </a:spcBef>
              </a:pPr>
              <a:t>31</a:t>
            </a:fld>
            <a:endParaRPr lang="en-US" altLang="en-US" smtClean="0"/>
          </a:p>
        </p:txBody>
      </p:sp>
      <p:sp>
        <p:nvSpPr>
          <p:cNvPr id="129027" name="Rectangle 2"/>
          <p:cNvSpPr>
            <a:spLocks noRo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Money and match that is </a:t>
            </a:r>
            <a:r>
              <a:rPr lang="en-US" altLang="en-US" u="sng" smtClean="0"/>
              <a:t>required</a:t>
            </a:r>
            <a:r>
              <a:rPr lang="en-US" altLang="en-US" smtClean="0"/>
              <a:t> to be sent is counted toward reversion.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483FBE8-AF80-4EBD-8978-A159DC39B84B}" type="slidenum">
              <a:rPr lang="en-US" altLang="en-US" smtClean="0"/>
              <a:pPr eaLnBrk="1" hangingPunct="1">
                <a:spcBef>
                  <a:spcPct val="0"/>
                </a:spcBef>
              </a:pPr>
              <a:t>32</a:t>
            </a:fld>
            <a:endParaRPr lang="en-US" altLang="en-US" smtClean="0"/>
          </a:p>
        </p:txBody>
      </p:sp>
      <p:sp>
        <p:nvSpPr>
          <p:cNvPr id="130051" name="Rectangle 2"/>
          <p:cNvSpPr>
            <a:spLocks noRo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Obviously a district has already spent funds on sped two years earlier to get the reimbursement. The reimbursement does not count toward expenditures to avoid reversion.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F6C825-1FE2-4582-A9A0-F02F686BA683}" type="slidenum">
              <a:rPr lang="en-US" altLang="en-US" smtClean="0"/>
              <a:pPr eaLnBrk="1" hangingPunct="1">
                <a:spcBef>
                  <a:spcPct val="0"/>
                </a:spcBef>
              </a:pPr>
              <a:t>34</a:t>
            </a:fld>
            <a:endParaRPr lang="en-US" altLang="en-US" smtClean="0"/>
          </a:p>
        </p:txBody>
      </p:sp>
      <p:sp>
        <p:nvSpPr>
          <p:cNvPr id="131075" name="Rectangle 2"/>
          <p:cNvSpPr>
            <a:spLocks noRo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Supplement vs. Supplant: 300.203</a:t>
            </a:r>
          </a:p>
          <a:p>
            <a:endParaRPr lang="en-US" altLang="en-US" smtClean="0"/>
          </a:p>
          <a:p>
            <a:r>
              <a:rPr lang="en-US" altLang="en-US" smtClean="0"/>
              <a:t>IDEA B funds are not to be used to reduce state/local expenditures. This is why the Feds have a MOE calculation.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E96700-49DA-4F17-A204-DCC93357295A}" type="slidenum">
              <a:rPr lang="en-US" altLang="en-US" smtClean="0"/>
              <a:pPr eaLnBrk="1" hangingPunct="1">
                <a:spcBef>
                  <a:spcPct val="0"/>
                </a:spcBef>
              </a:pPr>
              <a:t>35</a:t>
            </a:fld>
            <a:endParaRPr lang="en-US" altLang="en-US" smtClean="0"/>
          </a:p>
        </p:txBody>
      </p:sp>
      <p:sp>
        <p:nvSpPr>
          <p:cNvPr id="132099" name="Rectangle 2"/>
          <p:cNvSpPr>
            <a:spLocks noRo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27D9634-6E82-46B5-BFF5-93460992AA1E}" type="slidenum">
              <a:rPr lang="en-US" altLang="en-US" smtClean="0"/>
              <a:pPr eaLnBrk="1" hangingPunct="1">
                <a:spcBef>
                  <a:spcPct val="0"/>
                </a:spcBef>
              </a:pPr>
              <a:t>36</a:t>
            </a:fld>
            <a:endParaRPr lang="en-US" altLang="en-US" smtClean="0"/>
          </a:p>
        </p:txBody>
      </p:sp>
      <p:sp>
        <p:nvSpPr>
          <p:cNvPr id="133123" name="Rectangle 2"/>
          <p:cNvSpPr>
            <a:spLocks noRo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OPI will send a preliminary report around Thanksgiving. If a district is informed that they did not maintain effort, they may need to look back at their expenditures and recode to special ed (if appropriate). They may also apply for an allowable exception, which we’ll talk about soon. TFS’ are not finalized until December 20</a:t>
            </a:r>
            <a:r>
              <a:rPr lang="en-US" altLang="en-US" baseline="30000" smtClean="0"/>
              <a:t>th</a:t>
            </a:r>
            <a:r>
              <a:rPr lang="en-US" altLang="en-US" smtClean="0"/>
              <a:t>. </a:t>
            </a:r>
          </a:p>
          <a:p>
            <a:endParaRPr lang="en-US" altLang="en-US" smtClean="0"/>
          </a:p>
          <a:p>
            <a:r>
              <a:rPr lang="en-US" altLang="en-US" smtClean="0"/>
              <a:t>When you get the final report in the spring, it will break down the expenditures of state/local funds. It will also detail allowable reductions, if they are any.</a:t>
            </a:r>
          </a:p>
          <a:p>
            <a:endParaRPr lang="en-US" altLang="en-US" smtClean="0"/>
          </a:p>
          <a:p>
            <a:r>
              <a:rPr lang="en-US" altLang="en-US" smtClean="0"/>
              <a:t>It is important to note that when MOE is calculated, it is a roll-up for all of the districts participating in the application. It is wise for districts which are pare of a consortium of special education coop under IDEA, to keep the prime applicant informed about any potential changes to their MOE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194477-8A7C-4ED2-852C-7D3DFDF4D3EE}" type="slidenum">
              <a:rPr lang="en-US" altLang="en-US" smtClean="0"/>
              <a:pPr eaLnBrk="1" hangingPunct="1">
                <a:spcBef>
                  <a:spcPct val="0"/>
                </a:spcBef>
              </a:pPr>
              <a:t>37</a:t>
            </a:fld>
            <a:endParaRPr lang="en-US" altLang="en-US" smtClean="0"/>
          </a:p>
        </p:txBody>
      </p:sp>
      <p:sp>
        <p:nvSpPr>
          <p:cNvPr id="134147" name="Rectangle 2"/>
          <p:cNvSpPr>
            <a:spLocks noRo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Common sense reasons…..300.204</a:t>
            </a:r>
          </a:p>
          <a:p>
            <a:endParaRPr lang="en-US" altLang="en-US" smtClean="0"/>
          </a:p>
          <a:p>
            <a:r>
              <a:rPr lang="en-US" altLang="en-US" smtClean="0"/>
              <a:t>When you get the preliminary report and letter from OPI, you’ll need to document these to OPI if they are the reasons for not maintaining effort. #2 is already addressed because OPI has that on record with the child count. OPI also excludes calculations for costly expenditures for long term purchases, therefore these exceptions have already been considered. Documentation is needed for 1 and 3, and the form is available on the website.</a:t>
            </a:r>
          </a:p>
          <a:p>
            <a:endParaRPr lang="en-US" altLang="en-US" smtClean="0"/>
          </a:p>
          <a:p>
            <a:r>
              <a:rPr lang="en-US" altLang="en-US" smtClean="0"/>
              <a:t>The previous regulation for #1 included language which stated “and are replaced by lower salaried personnel”. This specific language is no longer present in the new regulation. Refer to 34CFR300.203(a).</a:t>
            </a:r>
          </a:p>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D4CBD4-9100-4E59-9F25-710600DB9099}" type="slidenum">
              <a:rPr lang="en-US" altLang="en-US" smtClean="0"/>
              <a:pPr eaLnBrk="1" hangingPunct="1">
                <a:spcBef>
                  <a:spcPct val="0"/>
                </a:spcBef>
              </a:pPr>
              <a:t>38</a:t>
            </a:fld>
            <a:endParaRPr lang="en-US" altLang="en-US" smtClean="0"/>
          </a:p>
        </p:txBody>
      </p:sp>
      <p:sp>
        <p:nvSpPr>
          <p:cNvPr id="135171" name="Rectangle 2"/>
          <p:cNvSpPr>
            <a:spLocks noRo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You’ll get a preliminary one in November. This is what the report looks like. You’ll notice that the prime applicant is listed at the top. The important information is in bold right at the top. The first box details how much the applicant can reduce their level of state/local expenditures for the current year. (Keep in mind that when you get the report, the current FY is almost over) Notice the allowable reduction amount, it allows a district to decrease their amount of </a:t>
            </a:r>
            <a:r>
              <a:rPr lang="en-US" altLang="en-US" u="sng" smtClean="0"/>
              <a:t>local expenditures</a:t>
            </a:r>
            <a:r>
              <a:rPr lang="en-US" altLang="en-US" smtClean="0"/>
              <a:t>.</a:t>
            </a:r>
          </a:p>
          <a:p>
            <a:endParaRPr lang="en-US" altLang="en-US" smtClean="0"/>
          </a:p>
          <a:p>
            <a:endParaRPr lang="en-US" altLang="en-US" smtClean="0"/>
          </a:p>
          <a:p>
            <a:r>
              <a:rPr lang="en-US" altLang="en-US" smtClean="0"/>
              <a:t>Remember, this report shows whether or not a district maintained effort during the previous FY. The expenditures come off the TFS. Final report (comes out in April) is used for completing the upcoming IDEA Part B application. </a:t>
            </a:r>
          </a:p>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0A450C8-3169-47BB-BD5B-A085C08E96EE}" type="slidenum">
              <a:rPr lang="en-US" altLang="en-US" smtClean="0"/>
              <a:pPr eaLnBrk="1" hangingPunct="1">
                <a:spcBef>
                  <a:spcPct val="0"/>
                </a:spcBef>
              </a:pPr>
              <a:t>39</a:t>
            </a:fld>
            <a:endParaRPr lang="en-US" altLang="en-US" smtClean="0"/>
          </a:p>
        </p:txBody>
      </p:sp>
      <p:sp>
        <p:nvSpPr>
          <p:cNvPr id="136195" name="Rectangle 2"/>
          <p:cNvSpPr>
            <a:spLocks noRo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Federal Register #300.205</a:t>
            </a:r>
          </a:p>
          <a:p>
            <a:r>
              <a:rPr lang="en-US" altLang="en-US" smtClean="0"/>
              <a:t>If the allocation exceeds the amount from the prior year, an applicant can treat up to 50% as local funds. However, the funds must still be spent on ESEA activities or EIS.</a:t>
            </a:r>
          </a:p>
          <a:p>
            <a:r>
              <a:rPr lang="en-US" altLang="en-US" smtClean="0"/>
              <a:t>Not available to those not meeting FAPE, as determined by OPI.</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0943DD-2003-4E8B-8A59-5EDC40983A9B}" type="slidenum">
              <a:rPr lang="en-US" altLang="en-US" smtClean="0"/>
              <a:pPr eaLnBrk="1" hangingPunct="1">
                <a:spcBef>
                  <a:spcPct val="0"/>
                </a:spcBef>
              </a:pPr>
              <a:t>40</a:t>
            </a:fld>
            <a:endParaRPr lang="en-US" altLang="en-US" smtClean="0"/>
          </a:p>
        </p:txBody>
      </p:sp>
      <p:sp>
        <p:nvSpPr>
          <p:cNvPr id="137219" name="Rectangle 2"/>
          <p:cNvSpPr>
            <a:spLocks noRo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an example for how allowable reductions works. In FY08, your grant was $100K, and your MOE expenditures were $80K. In FY09, your grant increases by $50K. You will be allowed to treat 50% of that increase as local expenditures. Therefore, your FY09 MOE requirements will drop to $55K.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09D3F6-8502-4030-9659-B6D2C33631E6}" type="slidenum">
              <a:rPr lang="en-US" altLang="en-US" smtClean="0"/>
              <a:pPr eaLnBrk="1" hangingPunct="1">
                <a:spcBef>
                  <a:spcPct val="0"/>
                </a:spcBef>
              </a:pPr>
              <a:t>22</a:t>
            </a:fld>
            <a:endParaRPr lang="en-US" altLang="en-US"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 diagram representing the minimum Sped Expenditures to avoid reverting money back to the state for both Coop members and non-members. You see the IBG in both, and the local match represented in both. What is the difference between the two?</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901F07B-EA8E-464A-AA2A-7C575E05F1DC}" type="slidenum">
              <a:rPr lang="en-US" altLang="en-US" smtClean="0"/>
              <a:pPr eaLnBrk="1" hangingPunct="1">
                <a:spcBef>
                  <a:spcPct val="0"/>
                </a:spcBef>
              </a:pPr>
              <a:t>41</a:t>
            </a:fld>
            <a:endParaRPr lang="en-US" altLang="en-US" smtClean="0"/>
          </a:p>
        </p:txBody>
      </p:sp>
      <p:sp>
        <p:nvSpPr>
          <p:cNvPr id="138243" name="Rectangle 2"/>
          <p:cNvSpPr>
            <a:spLocks noRo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Let’s look at the effect it has on a theoretical budget. In FY08, the budget was $180K. In FY09 after the grant increase, the district has the ability to contribute $25K less in state/local funds, while still meeting the requirements for MOE.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F4B006-54C6-4526-AE19-E10064FE84BE}" type="slidenum">
              <a:rPr lang="en-US" altLang="en-US" smtClean="0"/>
              <a:pPr eaLnBrk="1" hangingPunct="1">
                <a:spcBef>
                  <a:spcPct val="0"/>
                </a:spcBef>
              </a:pPr>
              <a:t>42</a:t>
            </a:fld>
            <a:endParaRPr lang="en-US" altLang="en-US" smtClean="0"/>
          </a:p>
        </p:txBody>
      </p:sp>
      <p:sp>
        <p:nvSpPr>
          <p:cNvPr id="140291" name="Rectangle 2"/>
          <p:cNvSpPr>
            <a:spLocks noRo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From TFS or MOE reports. During FY09, to figure out required spending level, you must look at what you spent in 08. 3 things you need to get on your own to determine your required spending level in 09.</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D348F2-002D-4421-BF98-445CD70819A4}" type="slidenum">
              <a:rPr lang="en-US" altLang="en-US" smtClean="0"/>
              <a:pPr eaLnBrk="1" hangingPunct="1">
                <a:spcBef>
                  <a:spcPct val="0"/>
                </a:spcBef>
              </a:pPr>
              <a:t>43</a:t>
            </a:fld>
            <a:endParaRPr lang="en-US" altLang="en-US" smtClean="0"/>
          </a:p>
        </p:txBody>
      </p:sp>
      <p:sp>
        <p:nvSpPr>
          <p:cNvPr id="141315" name="Rectangle 2"/>
          <p:cNvSpPr>
            <a:spLocks noRo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Both are about state and local spending requirements. Reversion is an expenditure level required by the state, while MOE is designed to ensure that school districts aren’t supplanting state and local dollars with federal funds.</a:t>
            </a:r>
          </a:p>
          <a:p>
            <a:endParaRPr lang="en-US" altLang="en-US" smtClean="0"/>
          </a:p>
          <a:p>
            <a:r>
              <a:rPr lang="en-US" altLang="en-US" smtClean="0"/>
              <a:t>Both levels are tracked by the TFS from year to year, which makes it absolutely vital to code everything properly.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0581006-CE89-42D9-A3C6-9856FBD596F8}" type="slidenum">
              <a:rPr lang="en-US" altLang="en-US" smtClean="0"/>
              <a:pPr eaLnBrk="1" hangingPunct="1">
                <a:spcBef>
                  <a:spcPct val="0"/>
                </a:spcBef>
              </a:pPr>
              <a:t>44</a:t>
            </a:fld>
            <a:endParaRPr lang="en-US" altLang="en-US" smtClean="0"/>
          </a:p>
        </p:txBody>
      </p:sp>
      <p:sp>
        <p:nvSpPr>
          <p:cNvPr id="142339" name="Rectangle 2"/>
          <p:cNvSpPr>
            <a:spLocks noRo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chart just shows what Reversion and MOE are. IDEA MOE is not a match at all, but based on prior years state and local expenditures. (If your IDEA grant increases, your state and local dollars don’t have to increase and they may in fact decrease if you can take an allowable reduction)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04C0BA-981E-4715-8477-5844B3FAA834}" type="slidenum">
              <a:rPr lang="en-US" altLang="en-US" smtClean="0"/>
              <a:pPr eaLnBrk="1" hangingPunct="1">
                <a:spcBef>
                  <a:spcPct val="0"/>
                </a:spcBef>
              </a:pPr>
              <a:t>45</a:t>
            </a:fld>
            <a:endParaRPr lang="en-US" altLang="en-US" smtClean="0"/>
          </a:p>
        </p:txBody>
      </p:sp>
      <p:sp>
        <p:nvSpPr>
          <p:cNvPr id="143363" name="Rectangle 2"/>
          <p:cNvSpPr>
            <a:spLocks noRo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Here’s a basic timeline for the MOE process. </a:t>
            </a:r>
          </a:p>
          <a:p>
            <a:r>
              <a:rPr lang="en-US" altLang="en-US" smtClean="0"/>
              <a:t>The TFS is due in September.</a:t>
            </a:r>
          </a:p>
          <a:p>
            <a:r>
              <a:rPr lang="en-US" altLang="en-US" smtClean="0"/>
              <a:t> By November 20, OPI calculates preliminary MOE and notifies the districts. At this point, it might be possible that a district did not meet MOE. A district has another month to make changes to their TFS, if appropriate, by recoding some expenditures to program 280. </a:t>
            </a:r>
          </a:p>
          <a:p>
            <a:r>
              <a:rPr lang="en-US" altLang="en-US" smtClean="0"/>
              <a:t>After December 20, this option is no longer available.</a:t>
            </a:r>
          </a:p>
          <a:p>
            <a:r>
              <a:rPr lang="en-US" altLang="en-US" smtClean="0"/>
              <a:t>Jan-Feb</a:t>
            </a:r>
          </a:p>
          <a:p>
            <a:r>
              <a:rPr lang="en-US" altLang="en-US" smtClean="0"/>
              <a:t>In March, the final MOE reports are issued.</a:t>
            </a:r>
          </a:p>
          <a:p>
            <a:r>
              <a:rPr lang="en-US" altLang="en-US"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53C830-56DC-4C39-813F-ED415B686E63}" type="slidenum">
              <a:rPr lang="en-US" altLang="en-US" smtClean="0"/>
              <a:pPr eaLnBrk="1" hangingPunct="1">
                <a:spcBef>
                  <a:spcPct val="0"/>
                </a:spcBef>
              </a:pPr>
              <a:t>23</a:t>
            </a:fld>
            <a:endParaRPr lang="en-US" altLang="en-US" smtClean="0"/>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big thing to notice here is that the RSBG is not something that needs to be spent by Coop members. Remember, the RSBG associated with the district goes directly to the Coop if the district is a coop member. Then, the coop has the responsibility to spend it on behalf of the district. Member districts are still responsible to make the RSBG match, which will need to be sent to the coop. ***</a:t>
            </a:r>
            <a:r>
              <a:rPr lang="en-US" altLang="en-US" i="1" smtClean="0"/>
              <a:t>Member districts can also send their IBG to the coop as well.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FAE6D35-9551-4A29-917B-71861B13BFE4}" type="slidenum">
              <a:rPr lang="en-US" altLang="en-US" smtClean="0"/>
              <a:pPr eaLnBrk="1" hangingPunct="1">
                <a:spcBef>
                  <a:spcPct val="0"/>
                </a:spcBef>
              </a:pPr>
              <a:t>24</a:t>
            </a:fld>
            <a:endParaRPr lang="en-US" altLang="en-US" smtClean="0"/>
          </a:p>
        </p:txBody>
      </p:sp>
      <p:sp>
        <p:nvSpPr>
          <p:cNvPr id="121859" name="Rectangle 2"/>
          <p:cNvSpPr>
            <a:spLocks noRo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BOTH districts need to match both grants. Coop members must match the RSBG, even though they don’t directly receive the RSBG. They will make their match by transferring to the coop.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6CA5735-4240-424D-B612-9243787B7515}" type="slidenum">
              <a:rPr lang="en-US" altLang="en-US" smtClean="0"/>
              <a:pPr eaLnBrk="1" hangingPunct="1">
                <a:spcBef>
                  <a:spcPct val="0"/>
                </a:spcBef>
              </a:pPr>
              <a:t>25</a:t>
            </a:fld>
            <a:endParaRPr lang="en-US" altLang="en-US" smtClean="0"/>
          </a:p>
        </p:txBody>
      </p:sp>
      <p:sp>
        <p:nvSpPr>
          <p:cNvPr id="122883" name="Rectangle 2"/>
          <p:cNvSpPr>
            <a:spLocks noRo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43A10DB-31A0-4651-82E6-AA9C6B298925}" type="slidenum">
              <a:rPr lang="en-US" altLang="en-US" smtClean="0"/>
              <a:pPr eaLnBrk="1" hangingPunct="1">
                <a:spcBef>
                  <a:spcPct val="0"/>
                </a:spcBef>
              </a:pPr>
              <a:t>26</a:t>
            </a:fld>
            <a:endParaRPr lang="en-US" altLang="en-US" smtClean="0"/>
          </a:p>
        </p:txBody>
      </p:sp>
      <p:sp>
        <p:nvSpPr>
          <p:cNvPr id="123907" name="Rectangle 2"/>
          <p:cNvSpPr>
            <a:spLocks noRo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DAA77BF-B41B-4376-90C7-2C75368B61A1}" type="slidenum">
              <a:rPr lang="en-US" altLang="en-US" smtClean="0"/>
              <a:pPr eaLnBrk="1" hangingPunct="1">
                <a:spcBef>
                  <a:spcPct val="0"/>
                </a:spcBef>
              </a:pPr>
              <a:t>27</a:t>
            </a:fld>
            <a:endParaRPr lang="en-US" altLang="en-US" smtClean="0"/>
          </a:p>
        </p:txBody>
      </p:sp>
      <p:sp>
        <p:nvSpPr>
          <p:cNvPr id="124931" name="Rectangle 2"/>
          <p:cNvSpPr>
            <a:spLocks noRo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an example of a coop-member’s PBDS. The top circle is the IBG, which every district receives. The Prorated Cooperative Cost Payment is the RSBG for each district, but it goes directly to the coop. Under the local match area, you’ll notice that the coop member must still match the RSBG, but they send it directly to the Coop.</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892B87-2E46-4B97-B3D4-961480AB3C74}" type="slidenum">
              <a:rPr lang="en-US" altLang="en-US" smtClean="0"/>
              <a:pPr eaLnBrk="1" hangingPunct="1">
                <a:spcBef>
                  <a:spcPct val="0"/>
                </a:spcBef>
              </a:pPr>
              <a:t>28</a:t>
            </a:fld>
            <a:endParaRPr lang="en-US" altLang="en-US" smtClean="0"/>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non member’s PBDS looks almost exactly the same, except that they receive the RSBG directly. Their match is not transferred to anyone.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3DAD81F-33E3-4061-8784-72F3DFA943DD}" type="slidenum">
              <a:rPr lang="en-US" altLang="en-US" smtClean="0"/>
              <a:pPr eaLnBrk="1" hangingPunct="1">
                <a:spcBef>
                  <a:spcPct val="0"/>
                </a:spcBef>
              </a:pPr>
              <a:t>29</a:t>
            </a:fld>
            <a:endParaRPr lang="en-US" altLang="en-US" smtClean="0"/>
          </a:p>
        </p:txBody>
      </p:sp>
      <p:sp>
        <p:nvSpPr>
          <p:cNvPr id="126979" name="Rectangle 2"/>
          <p:cNvSpPr>
            <a:spLocks noRo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Remember to point out that the amount to avoid reversion can be much lower that the amount of the BASE represented by SPED (it comes down to that 40% of the allowable cost payments, basically because of Disproportionate Costs. (the convo with Janelle)</a:t>
            </a:r>
          </a:p>
          <a:p>
            <a:endParaRPr lang="en-US" altLang="en-US" smtClean="0"/>
          </a:p>
          <a:p>
            <a:r>
              <a:rPr lang="en-US" altLang="en-US" smtClean="0"/>
              <a:t>Minimum sped expenditures to avoid reversion are very similar, except that the Coop members don’t budget in the RSBG.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76FF1A-E251-4F9A-9985-3F88934DE4DC}"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6393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6FF1A-E251-4F9A-9985-3F88934DE4DC}"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64040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6FF1A-E251-4F9A-9985-3F88934DE4DC}"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5459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F9667C75-2D66-451B-8A73-82536101D896}" type="slidenum">
              <a:rPr lang="en-US"/>
              <a:pPr>
                <a:defRPr/>
              </a:pPr>
              <a:t>‹#›</a:t>
            </a:fld>
            <a:endParaRPr lang="en-US" dirty="0"/>
          </a:p>
        </p:txBody>
      </p:sp>
    </p:spTree>
    <p:extLst>
      <p:ext uri="{BB962C8B-B14F-4D97-AF65-F5344CB8AC3E}">
        <p14:creationId xmlns:p14="http://schemas.microsoft.com/office/powerpoint/2010/main" val="276964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6FF1A-E251-4F9A-9985-3F88934DE4DC}"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2478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76FF1A-E251-4F9A-9985-3F88934DE4DC}"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90560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76FF1A-E251-4F9A-9985-3F88934DE4DC}"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5097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76FF1A-E251-4F9A-9985-3F88934DE4DC}" type="datetimeFigureOut">
              <a:rPr lang="en-US" smtClean="0"/>
              <a:t>9/26/2019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1691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76FF1A-E251-4F9A-9985-3F88934DE4DC}" type="datetimeFigureOut">
              <a:rPr lang="en-US" smtClean="0"/>
              <a:t>9/26/2019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580949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6FF1A-E251-4F9A-9985-3F88934DE4DC}" type="datetimeFigureOut">
              <a:rPr lang="en-US" smtClean="0"/>
              <a:t>9/26/2019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13935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48068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7847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6FF1A-E251-4F9A-9985-3F88934DE4DC}" type="datetimeFigureOut">
              <a:rPr lang="en-US" smtClean="0"/>
              <a:t>9/26/2019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8A1C7-BAD5-4AFB-8604-544C5FE24708}" type="slidenum">
              <a:rPr lang="en-US" smtClean="0"/>
              <a:t>‹#›</a:t>
            </a:fld>
            <a:endParaRPr lang="en-US"/>
          </a:p>
        </p:txBody>
      </p:sp>
    </p:spTree>
    <p:extLst>
      <p:ext uri="{BB962C8B-B14F-4D97-AF65-F5344CB8AC3E}">
        <p14:creationId xmlns:p14="http://schemas.microsoft.com/office/powerpoint/2010/main" val="215455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williams@masb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nthuotte@mt.gov" TargetMode="External"/><Relationship Id="rId2" Type="http://schemas.openxmlformats.org/officeDocument/2006/relationships/hyperlink" Target="http://opi.mt.gov/LinkClick.aspx?fileticket=QWfry33DF64%3d&amp;portalid=18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SPECIAL EDUCATION FUNDING</a:t>
            </a:r>
            <a:endParaRPr lang="en-US" dirty="0"/>
          </a:p>
        </p:txBody>
      </p:sp>
      <p:sp>
        <p:nvSpPr>
          <p:cNvPr id="3" name="Subtitle 2"/>
          <p:cNvSpPr>
            <a:spLocks noGrp="1"/>
          </p:cNvSpPr>
          <p:nvPr>
            <p:ph type="subTitle" idx="1"/>
          </p:nvPr>
        </p:nvSpPr>
        <p:spPr>
          <a:xfrm>
            <a:off x="1371600" y="3886200"/>
            <a:ext cx="6400800" cy="2286000"/>
          </a:xfrm>
        </p:spPr>
        <p:txBody>
          <a:bodyPr>
            <a:normAutofit fontScale="85000" lnSpcReduction="20000"/>
          </a:bodyPr>
          <a:lstStyle/>
          <a:p>
            <a:pPr algn="l">
              <a:spcBef>
                <a:spcPts val="0"/>
              </a:spcBef>
            </a:pPr>
            <a:r>
              <a:rPr lang="en-US" sz="3800" dirty="0" smtClean="0">
                <a:solidFill>
                  <a:schemeClr val="tx1"/>
                </a:solidFill>
              </a:rPr>
              <a:t>MASBO New Clerk Academy</a:t>
            </a:r>
          </a:p>
          <a:p>
            <a:pPr algn="l">
              <a:spcBef>
                <a:spcPts val="0"/>
              </a:spcBef>
            </a:pPr>
            <a:r>
              <a:rPr lang="en-US" sz="3800" dirty="0" smtClean="0">
                <a:solidFill>
                  <a:schemeClr val="tx1"/>
                </a:solidFill>
              </a:rPr>
              <a:t>September 26, 2019 – Billings</a:t>
            </a:r>
          </a:p>
          <a:p>
            <a:pPr algn="l"/>
            <a:r>
              <a:rPr lang="en-US" sz="3300" dirty="0" smtClean="0"/>
              <a:t>Denise Williams</a:t>
            </a:r>
          </a:p>
          <a:p>
            <a:pPr algn="l"/>
            <a:r>
              <a:rPr lang="en-US" sz="3300" dirty="0" smtClean="0"/>
              <a:t>MASBO Executive Director</a:t>
            </a:r>
          </a:p>
          <a:p>
            <a:pPr algn="l"/>
            <a:r>
              <a:rPr lang="en-US" sz="3300" dirty="0" smtClean="0"/>
              <a:t>406-461-3659, </a:t>
            </a:r>
            <a:r>
              <a:rPr lang="en-US" sz="3300" dirty="0" smtClean="0">
                <a:hlinkClick r:id="rId2"/>
              </a:rPr>
              <a:t>dwilliams@masbo.com</a:t>
            </a:r>
            <a:r>
              <a:rPr lang="en-US" sz="3300" dirty="0" smtClean="0"/>
              <a:t> </a:t>
            </a:r>
            <a:endParaRPr lang="en-US" sz="3300" dirty="0"/>
          </a:p>
        </p:txBody>
      </p:sp>
    </p:spTree>
    <p:extLst>
      <p:ext uri="{BB962C8B-B14F-4D97-AF65-F5344CB8AC3E}">
        <p14:creationId xmlns:p14="http://schemas.microsoft.com/office/powerpoint/2010/main" val="1466657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p:txBody>
          <a:bodyPr/>
          <a:lstStyle/>
          <a:p>
            <a:pPr>
              <a:lnSpc>
                <a:spcPct val="90000"/>
              </a:lnSpc>
              <a:buFontTx/>
              <a:buNone/>
            </a:pPr>
            <a:r>
              <a:rPr lang="en-US" altLang="en-US" b="1" dirty="0" smtClean="0"/>
              <a:t>Quality Educator Payment </a:t>
            </a:r>
            <a:r>
              <a:rPr lang="en-US" altLang="en-US" dirty="0" smtClean="0"/>
              <a:t>(20-9-327, MCA)</a:t>
            </a:r>
          </a:p>
          <a:p>
            <a:pPr lvl="1">
              <a:lnSpc>
                <a:spcPct val="90000"/>
              </a:lnSpc>
            </a:pPr>
            <a:r>
              <a:rPr lang="en-US" altLang="en-US" dirty="0" smtClean="0"/>
              <a:t>Based on # of full-time equivalent educators</a:t>
            </a:r>
          </a:p>
          <a:p>
            <a:pPr lvl="2">
              <a:lnSpc>
                <a:spcPct val="90000"/>
              </a:lnSpc>
            </a:pPr>
            <a:r>
              <a:rPr lang="en-US" altLang="en-US" dirty="0" smtClean="0"/>
              <a:t>Licensed educators</a:t>
            </a:r>
          </a:p>
          <a:p>
            <a:pPr lvl="2">
              <a:lnSpc>
                <a:spcPct val="90000"/>
              </a:lnSpc>
            </a:pPr>
            <a:r>
              <a:rPr lang="en-US" altLang="en-US" dirty="0" smtClean="0"/>
              <a:t>Licensed professionals</a:t>
            </a:r>
          </a:p>
          <a:p>
            <a:pPr lvl="1">
              <a:lnSpc>
                <a:spcPct val="90000"/>
              </a:lnSpc>
            </a:pPr>
            <a:r>
              <a:rPr lang="en-US" altLang="en-US" dirty="0" smtClean="0"/>
              <a:t>Distributed to:</a:t>
            </a:r>
          </a:p>
          <a:p>
            <a:pPr lvl="2">
              <a:lnSpc>
                <a:spcPct val="90000"/>
              </a:lnSpc>
            </a:pPr>
            <a:r>
              <a:rPr lang="en-US" altLang="en-US" dirty="0" smtClean="0"/>
              <a:t>School Districts</a:t>
            </a:r>
          </a:p>
          <a:p>
            <a:pPr lvl="2">
              <a:lnSpc>
                <a:spcPct val="90000"/>
              </a:lnSpc>
            </a:pPr>
            <a:r>
              <a:rPr lang="en-US" altLang="en-US" dirty="0" smtClean="0"/>
              <a:t>Special Education Cooperatives</a:t>
            </a:r>
          </a:p>
          <a:p>
            <a:pPr lvl="2">
              <a:lnSpc>
                <a:spcPct val="90000"/>
              </a:lnSpc>
            </a:pPr>
            <a:r>
              <a:rPr lang="en-US" altLang="en-US" dirty="0" smtClean="0"/>
              <a:t>MT School for the Deaf &amp; Blind</a:t>
            </a:r>
          </a:p>
          <a:p>
            <a:pPr lvl="2">
              <a:lnSpc>
                <a:spcPct val="90000"/>
              </a:lnSpc>
            </a:pPr>
            <a:r>
              <a:rPr lang="en-US" altLang="en-US" dirty="0" smtClean="0"/>
              <a:t>State youth correctional facilities</a:t>
            </a:r>
          </a:p>
          <a:p>
            <a:pPr lvl="2">
              <a:lnSpc>
                <a:spcPct val="90000"/>
              </a:lnSpc>
            </a:pPr>
            <a:r>
              <a:rPr lang="en-US" altLang="en-US" dirty="0" smtClean="0"/>
              <a:t>Montana Youth Challenge Program</a:t>
            </a:r>
          </a:p>
        </p:txBody>
      </p:sp>
    </p:spTree>
    <p:extLst>
      <p:ext uri="{BB962C8B-B14F-4D97-AF65-F5344CB8AC3E}">
        <p14:creationId xmlns:p14="http://schemas.microsoft.com/office/powerpoint/2010/main" val="1023207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a:t>
            </a:r>
            <a:r>
              <a:rPr lang="en-US" dirty="0" smtClean="0"/>
              <a:t>– State and local</a:t>
            </a:r>
            <a:endParaRPr lang="en-US" dirty="0"/>
          </a:p>
        </p:txBody>
      </p:sp>
      <p:sp>
        <p:nvSpPr>
          <p:cNvPr id="3" name="Content Placeholder 2"/>
          <p:cNvSpPr>
            <a:spLocks noGrp="1"/>
          </p:cNvSpPr>
          <p:nvPr>
            <p:ph idx="1"/>
          </p:nvPr>
        </p:nvSpPr>
        <p:spPr/>
        <p:txBody>
          <a:bodyPr>
            <a:normAutofit lnSpcReduction="10000"/>
          </a:bodyPr>
          <a:lstStyle/>
          <a:p>
            <a:pPr marL="0" indent="0">
              <a:lnSpc>
                <a:spcPct val="80000"/>
              </a:lnSpc>
              <a:buNone/>
            </a:pPr>
            <a:r>
              <a:rPr lang="en-US" altLang="en-US" dirty="0" smtClean="0"/>
              <a:t>Out-of-District Attendance Situations</a:t>
            </a:r>
          </a:p>
          <a:p>
            <a:pPr marL="0" indent="0">
              <a:lnSpc>
                <a:spcPct val="80000"/>
              </a:lnSpc>
              <a:buNone/>
            </a:pPr>
            <a:r>
              <a:rPr lang="en-US" altLang="en-US" dirty="0" smtClean="0"/>
              <a:t>OPI Forms FP-14 and FP-14A</a:t>
            </a:r>
          </a:p>
          <a:p>
            <a:pPr marL="0" indent="0">
              <a:lnSpc>
                <a:spcPct val="80000"/>
              </a:lnSpc>
              <a:buNone/>
            </a:pPr>
            <a:endParaRPr lang="en-US" altLang="en-US" sz="1000" dirty="0" smtClean="0"/>
          </a:p>
          <a:p>
            <a:pPr>
              <a:lnSpc>
                <a:spcPct val="80000"/>
              </a:lnSpc>
            </a:pPr>
            <a:r>
              <a:rPr lang="en-US" altLang="en-US" b="1" dirty="0" smtClean="0"/>
              <a:t>FP-14</a:t>
            </a:r>
            <a:r>
              <a:rPr lang="en-US" altLang="en-US" dirty="0" smtClean="0"/>
              <a:t>: Regular Ed Tuition rates are limited by state law (20% of per-ANB entitlement rate)</a:t>
            </a:r>
          </a:p>
          <a:p>
            <a:pPr>
              <a:lnSpc>
                <a:spcPct val="80000"/>
              </a:lnSpc>
            </a:pPr>
            <a:r>
              <a:rPr lang="en-US" altLang="en-US" b="1" dirty="0" smtClean="0"/>
              <a:t>FP-14A</a:t>
            </a:r>
            <a:r>
              <a:rPr lang="en-US" altLang="en-US" dirty="0" smtClean="0"/>
              <a:t>: Special Ed Tuition rates have three options when calculated (Option A, Option B, and Option C)</a:t>
            </a:r>
          </a:p>
          <a:p>
            <a:pPr marL="0" indent="0">
              <a:lnSpc>
                <a:spcPct val="80000"/>
              </a:lnSpc>
              <a:buNone/>
            </a:pPr>
            <a:endParaRPr lang="en-US" altLang="en-US" sz="2400" dirty="0"/>
          </a:p>
          <a:p>
            <a:pPr marL="0" indent="0">
              <a:lnSpc>
                <a:spcPct val="80000"/>
              </a:lnSpc>
              <a:buNone/>
            </a:pPr>
            <a:r>
              <a:rPr lang="en-US" altLang="en-US" dirty="0" smtClean="0"/>
              <a:t>Funding is from the student’s district of residence, but these forms are also used for state paid tuition</a:t>
            </a:r>
          </a:p>
        </p:txBody>
      </p:sp>
    </p:spTree>
    <p:extLst>
      <p:ext uri="{BB962C8B-B14F-4D97-AF65-F5344CB8AC3E}">
        <p14:creationId xmlns:p14="http://schemas.microsoft.com/office/powerpoint/2010/main" val="3065862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a:buFontTx/>
              <a:buNone/>
            </a:pPr>
            <a:r>
              <a:rPr lang="en-US" altLang="en-US" sz="3500" b="1" dirty="0" smtClean="0"/>
              <a:t>State Paid Tuition </a:t>
            </a:r>
            <a:r>
              <a:rPr lang="en-US" altLang="en-US" sz="3500" dirty="0" smtClean="0"/>
              <a:t>20-5-321(d) and (e), MCA</a:t>
            </a:r>
          </a:p>
          <a:p>
            <a:pPr>
              <a:buFontTx/>
              <a:buNone/>
            </a:pPr>
            <a:r>
              <a:rPr lang="en-US" altLang="en-US" dirty="0" smtClean="0"/>
              <a:t>OPI pays tuition and transportation costs for non-resident students if:</a:t>
            </a:r>
          </a:p>
          <a:p>
            <a:r>
              <a:rPr lang="en-US" altLang="en-US" dirty="0" smtClean="0"/>
              <a:t>the child is under the protective care of a state agency or has been adjudicated to be a youth in need of intervention or a delinquent youth, as defined in 41-5-103, or</a:t>
            </a:r>
          </a:p>
          <a:p>
            <a:r>
              <a:rPr lang="en-US" altLang="en-US" dirty="0" smtClean="0"/>
              <a:t>the child is required to attend school outside of the district of residence as the result of a placement in foster care or a group home licensed by the state.</a:t>
            </a:r>
          </a:p>
        </p:txBody>
      </p:sp>
    </p:spTree>
    <p:extLst>
      <p:ext uri="{BB962C8B-B14F-4D97-AF65-F5344CB8AC3E}">
        <p14:creationId xmlns:p14="http://schemas.microsoft.com/office/powerpoint/2010/main" val="1044590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Funding Sources </a:t>
            </a:r>
            <a:r>
              <a:rPr lang="en-US" dirty="0" smtClean="0"/>
              <a:t>– Tuition Fund Levy</a:t>
            </a:r>
            <a:endParaRPr lang="en-US" dirty="0"/>
          </a:p>
        </p:txBody>
      </p:sp>
      <p:sp>
        <p:nvSpPr>
          <p:cNvPr id="3" name="Content Placeholder 2"/>
          <p:cNvSpPr>
            <a:spLocks noGrp="1"/>
          </p:cNvSpPr>
          <p:nvPr>
            <p:ph idx="1"/>
          </p:nvPr>
        </p:nvSpPr>
        <p:spPr>
          <a:xfrm>
            <a:off x="457200" y="1600200"/>
            <a:ext cx="8229600" cy="5029200"/>
          </a:xfrm>
        </p:spPr>
        <p:txBody>
          <a:bodyPr/>
          <a:lstStyle/>
          <a:p>
            <a:pPr marL="0" indent="0">
              <a:buNone/>
            </a:pPr>
            <a:r>
              <a:rPr lang="en-US" dirty="0" smtClean="0"/>
              <a:t>Tuition Fund (13)</a:t>
            </a:r>
            <a:endParaRPr lang="en-US" dirty="0"/>
          </a:p>
          <a:p>
            <a:r>
              <a:rPr lang="en-US" sz="2800" dirty="0" smtClean="0"/>
              <a:t>permissive </a:t>
            </a:r>
            <a:r>
              <a:rPr lang="en-US" sz="2800" dirty="0"/>
              <a:t>levy for in-district special education student </a:t>
            </a:r>
            <a:r>
              <a:rPr lang="en-US" sz="2800" dirty="0" smtClean="0"/>
              <a:t>costs</a:t>
            </a:r>
          </a:p>
          <a:p>
            <a:r>
              <a:rPr lang="en-US" sz="2800" dirty="0" smtClean="0"/>
              <a:t>Student must have an individual education plan (IEP) </a:t>
            </a:r>
          </a:p>
          <a:p>
            <a:r>
              <a:rPr lang="en-US" sz="2800" dirty="0" smtClean="0"/>
              <a:t>Estimate costs identified in IEP</a:t>
            </a:r>
          </a:p>
          <a:p>
            <a:r>
              <a:rPr lang="en-US" sz="2800" dirty="0" smtClean="0"/>
              <a:t>Subtract state and federal funding sources</a:t>
            </a:r>
          </a:p>
          <a:p>
            <a:r>
              <a:rPr lang="en-US" sz="2800" dirty="0" smtClean="0"/>
              <a:t>Remainder may be raised by the local levy</a:t>
            </a:r>
            <a:endParaRPr lang="en-US" sz="2800" dirty="0"/>
          </a:p>
          <a:p>
            <a:pPr marL="0" indent="0">
              <a:buNone/>
            </a:pPr>
            <a:r>
              <a:rPr lang="en-US" sz="2800" b="1" u="sng" dirty="0" smtClean="0"/>
              <a:t>OPI Resources:</a:t>
            </a:r>
          </a:p>
          <a:p>
            <a:pPr marL="0" indent="0">
              <a:buNone/>
            </a:pPr>
            <a:r>
              <a:rPr lang="en-US" sz="2400" dirty="0" smtClean="0">
                <a:hlinkClick r:id="rId2"/>
              </a:rPr>
              <a:t>Special Education Tuition Levy Calculator</a:t>
            </a:r>
            <a:endParaRPr lang="en-US" sz="2400" dirty="0" smtClean="0"/>
          </a:p>
          <a:p>
            <a:pPr marL="0" indent="0">
              <a:buNone/>
            </a:pPr>
            <a:r>
              <a:rPr lang="en-US" sz="2400" dirty="0" smtClean="0"/>
              <a:t>Nicole </a:t>
            </a:r>
            <a:r>
              <a:rPr lang="en-US" sz="2400" dirty="0" err="1" smtClean="0"/>
              <a:t>Thuotte</a:t>
            </a:r>
            <a:r>
              <a:rPr lang="en-US" sz="2400" dirty="0" smtClean="0"/>
              <a:t>, </a:t>
            </a:r>
            <a:r>
              <a:rPr lang="en-US" sz="2400" dirty="0" smtClean="0">
                <a:hlinkClick r:id="rId3"/>
              </a:rPr>
              <a:t>nthuotte@mt.gov</a:t>
            </a:r>
            <a:r>
              <a:rPr lang="en-US" sz="2400" dirty="0" smtClean="0"/>
              <a:t>  406-444-4524</a:t>
            </a:r>
            <a:endParaRPr lang="en-US" sz="2400" dirty="0"/>
          </a:p>
        </p:txBody>
      </p:sp>
    </p:spTree>
    <p:extLst>
      <p:ext uri="{BB962C8B-B14F-4D97-AF65-F5344CB8AC3E}">
        <p14:creationId xmlns:p14="http://schemas.microsoft.com/office/powerpoint/2010/main" val="3748259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 </a:t>
            </a:r>
            <a:r>
              <a:rPr lang="en-US"/>
              <a:t>– </a:t>
            </a:r>
            <a:r>
              <a:rPr lang="en-US" smtClean="0"/>
              <a:t>Federal</a:t>
            </a:r>
            <a:endParaRPr lang="en-US"/>
          </a:p>
        </p:txBody>
      </p:sp>
      <p:sp>
        <p:nvSpPr>
          <p:cNvPr id="3" name="Content Placeholder 2"/>
          <p:cNvSpPr>
            <a:spLocks noGrp="1"/>
          </p:cNvSpPr>
          <p:nvPr>
            <p:ph idx="1"/>
          </p:nvPr>
        </p:nvSpPr>
        <p:spPr/>
        <p:txBody>
          <a:bodyPr/>
          <a:lstStyle/>
          <a:p>
            <a:r>
              <a:rPr lang="en-US" dirty="0" smtClean="0"/>
              <a:t>IDEA Part-B</a:t>
            </a:r>
          </a:p>
          <a:p>
            <a:r>
              <a:rPr lang="en-US" dirty="0" smtClean="0"/>
              <a:t>Medicaid Reimbursements</a:t>
            </a:r>
          </a:p>
          <a:p>
            <a:r>
              <a:rPr lang="en-US" dirty="0" smtClean="0"/>
              <a:t>Impact Aid</a:t>
            </a:r>
            <a:endParaRPr lang="en-US" dirty="0"/>
          </a:p>
        </p:txBody>
      </p:sp>
    </p:spTree>
    <p:extLst>
      <p:ext uri="{BB962C8B-B14F-4D97-AF65-F5344CB8AC3E}">
        <p14:creationId xmlns:p14="http://schemas.microsoft.com/office/powerpoint/2010/main" val="270159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Part-B</a:t>
            </a:r>
            <a:endParaRPr lang="en-US" dirty="0"/>
          </a:p>
        </p:txBody>
      </p:sp>
      <p:sp>
        <p:nvSpPr>
          <p:cNvPr id="3" name="Content Placeholder 2"/>
          <p:cNvSpPr>
            <a:spLocks noGrp="1"/>
          </p:cNvSpPr>
          <p:nvPr>
            <p:ph idx="1"/>
          </p:nvPr>
        </p:nvSpPr>
        <p:spPr/>
        <p:txBody>
          <a:bodyPr/>
          <a:lstStyle/>
          <a:p>
            <a:r>
              <a:rPr lang="en-US" altLang="en-US" dirty="0"/>
              <a:t>Federal program</a:t>
            </a:r>
          </a:p>
          <a:p>
            <a:r>
              <a:rPr lang="en-US" altLang="en-US" dirty="0"/>
              <a:t>“IDEA” = Individuals with Disabilities Education Act</a:t>
            </a:r>
          </a:p>
          <a:p>
            <a:r>
              <a:rPr lang="en-US" altLang="en-US" dirty="0"/>
              <a:t>Coops receive allocations on behalf of member </a:t>
            </a:r>
            <a:r>
              <a:rPr lang="en-US" altLang="en-US" dirty="0" smtClean="0"/>
              <a:t>districts</a:t>
            </a:r>
          </a:p>
          <a:p>
            <a:r>
              <a:rPr lang="en-US" altLang="en-US" dirty="0" smtClean="0"/>
              <a:t>Application and payments done in E-Grants</a:t>
            </a:r>
            <a:endParaRPr lang="en-US" altLang="en-US" dirty="0"/>
          </a:p>
          <a:p>
            <a:endParaRPr lang="en-US" dirty="0"/>
          </a:p>
        </p:txBody>
      </p:sp>
    </p:spTree>
    <p:extLst>
      <p:ext uri="{BB962C8B-B14F-4D97-AF65-F5344CB8AC3E}">
        <p14:creationId xmlns:p14="http://schemas.microsoft.com/office/powerpoint/2010/main" val="295562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Reimbursements</a:t>
            </a:r>
            <a:endParaRPr lang="en-US" dirty="0"/>
          </a:p>
        </p:txBody>
      </p:sp>
      <p:sp>
        <p:nvSpPr>
          <p:cNvPr id="3" name="Content Placeholder 2"/>
          <p:cNvSpPr>
            <a:spLocks noGrp="1"/>
          </p:cNvSpPr>
          <p:nvPr>
            <p:ph idx="1"/>
          </p:nvPr>
        </p:nvSpPr>
        <p:spPr/>
        <p:txBody>
          <a:bodyPr/>
          <a:lstStyle/>
          <a:p>
            <a:r>
              <a:rPr lang="en-US" altLang="en-US" sz="2800" dirty="0"/>
              <a:t>Administered by Dept. of Public Health &amp; Human Services (DPHHS)</a:t>
            </a:r>
          </a:p>
          <a:p>
            <a:r>
              <a:rPr lang="en-US" altLang="en-US" sz="2800" dirty="0"/>
              <a:t>DPHHS Contact:  Rena </a:t>
            </a:r>
            <a:r>
              <a:rPr lang="en-US" altLang="en-US" sz="2800" dirty="0" err="1"/>
              <a:t>Steyaert</a:t>
            </a:r>
            <a:endParaRPr lang="en-US" altLang="en-US" sz="2800" dirty="0"/>
          </a:p>
          <a:p>
            <a:r>
              <a:rPr lang="en-US" altLang="en-US" sz="2800" dirty="0"/>
              <a:t>Available programs</a:t>
            </a:r>
          </a:p>
          <a:p>
            <a:pPr lvl="1"/>
            <a:r>
              <a:rPr lang="en-US" altLang="en-US" sz="2400" dirty="0"/>
              <a:t>Direct Services or Direct Care</a:t>
            </a:r>
          </a:p>
          <a:p>
            <a:pPr lvl="1"/>
            <a:r>
              <a:rPr lang="en-US" altLang="en-US" sz="2400" dirty="0"/>
              <a:t>Medicaid Administrative Claiming (MAC)</a:t>
            </a:r>
          </a:p>
          <a:p>
            <a:pPr lvl="1"/>
            <a:r>
              <a:rPr lang="en-US" altLang="en-US" sz="2400" dirty="0"/>
              <a:t>Comprehensive School &amp; Community Treatment (CSCT</a:t>
            </a:r>
            <a:r>
              <a:rPr lang="en-US" altLang="en-US" sz="2400" dirty="0" smtClean="0"/>
              <a:t>)</a:t>
            </a:r>
            <a:endParaRPr lang="en-US" altLang="en-US" sz="2400" dirty="0"/>
          </a:p>
        </p:txBody>
      </p:sp>
    </p:spTree>
    <p:extLst>
      <p:ext uri="{BB962C8B-B14F-4D97-AF65-F5344CB8AC3E}">
        <p14:creationId xmlns:p14="http://schemas.microsoft.com/office/powerpoint/2010/main" val="1163270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Aid</a:t>
            </a:r>
            <a:endParaRPr lang="en-US" dirty="0"/>
          </a:p>
        </p:txBody>
      </p:sp>
      <p:sp>
        <p:nvSpPr>
          <p:cNvPr id="3" name="Content Placeholder 2"/>
          <p:cNvSpPr>
            <a:spLocks noGrp="1"/>
          </p:cNvSpPr>
          <p:nvPr>
            <p:ph idx="1"/>
          </p:nvPr>
        </p:nvSpPr>
        <p:spPr/>
        <p:txBody>
          <a:bodyPr>
            <a:normAutofit fontScale="92500" lnSpcReduction="10000"/>
          </a:bodyPr>
          <a:lstStyle/>
          <a:p>
            <a:pPr marL="609600" indent="-609600"/>
            <a:r>
              <a:rPr lang="en-US" altLang="en-US" dirty="0"/>
              <a:t>Flat allocation based on CWD count, LOT percentage</a:t>
            </a:r>
          </a:p>
          <a:p>
            <a:pPr marL="609600" indent="-609600"/>
            <a:r>
              <a:rPr lang="en-US" altLang="en-US" dirty="0"/>
              <a:t>Must spend for special </a:t>
            </a:r>
            <a:r>
              <a:rPr lang="en-US" altLang="en-US" dirty="0" err="1"/>
              <a:t>ed</a:t>
            </a:r>
            <a:r>
              <a:rPr lang="en-US" altLang="en-US" dirty="0"/>
              <a:t> purposes</a:t>
            </a:r>
          </a:p>
          <a:p>
            <a:pPr marL="609600" indent="-609600"/>
            <a:r>
              <a:rPr lang="en-US" altLang="en-US" dirty="0"/>
              <a:t>Funds may be accumulated from year to year</a:t>
            </a:r>
          </a:p>
          <a:p>
            <a:pPr marL="609600" indent="-609600"/>
            <a:r>
              <a:rPr lang="en-US" altLang="en-US" dirty="0"/>
              <a:t>Counts toward reversion spending </a:t>
            </a:r>
          </a:p>
          <a:p>
            <a:pPr marL="609600" indent="-609600"/>
            <a:r>
              <a:rPr lang="en-US" altLang="en-US" dirty="0"/>
              <a:t>Does not count toward IDEA Part B MOE</a:t>
            </a:r>
          </a:p>
          <a:p>
            <a:pPr marL="609600" indent="-609600"/>
            <a:r>
              <a:rPr lang="en-US" altLang="en-US" dirty="0"/>
              <a:t>May access Retirement Fund (14) for employer share of retirement costs for employees paid with Impact Aid funds</a:t>
            </a:r>
          </a:p>
          <a:p>
            <a:endParaRPr lang="en-US" dirty="0"/>
          </a:p>
        </p:txBody>
      </p:sp>
    </p:spTree>
    <p:extLst>
      <p:ext uri="{BB962C8B-B14F-4D97-AF65-F5344CB8AC3E}">
        <p14:creationId xmlns:p14="http://schemas.microsoft.com/office/powerpoint/2010/main" val="156600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Funding Sources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526766"/>
            <a:ext cx="5943600" cy="4339055"/>
          </a:xfrm>
        </p:spPr>
      </p:pic>
    </p:spTree>
    <p:extLst>
      <p:ext uri="{BB962C8B-B14F-4D97-AF65-F5344CB8AC3E}">
        <p14:creationId xmlns:p14="http://schemas.microsoft.com/office/powerpoint/2010/main" val="2293173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FUNDING</a:t>
            </a:r>
            <a:endParaRPr lang="en-US" dirty="0"/>
          </a:p>
        </p:txBody>
      </p:sp>
      <p:sp>
        <p:nvSpPr>
          <p:cNvPr id="3" name="Content Placeholder 2"/>
          <p:cNvSpPr>
            <a:spLocks noGrp="1"/>
          </p:cNvSpPr>
          <p:nvPr>
            <p:ph idx="1"/>
          </p:nvPr>
        </p:nvSpPr>
        <p:spPr/>
        <p:txBody>
          <a:bodyPr/>
          <a:lstStyle/>
          <a:p>
            <a:pPr marL="0" indent="0" algn="ctr">
              <a:buNone/>
            </a:pPr>
            <a:r>
              <a:rPr lang="en-US" dirty="0" smtClean="0"/>
              <a:t>AGENDA</a:t>
            </a:r>
          </a:p>
          <a:p>
            <a:r>
              <a:rPr lang="en-US" dirty="0" smtClean="0">
                <a:solidFill>
                  <a:schemeClr val="bg1">
                    <a:lumMod val="75000"/>
                  </a:schemeClr>
                </a:solidFill>
              </a:rPr>
              <a:t>Funding Sources</a:t>
            </a:r>
          </a:p>
          <a:p>
            <a:r>
              <a:rPr lang="en-US" b="1" dirty="0" smtClean="0"/>
              <a:t>Allowable Expenditures</a:t>
            </a:r>
          </a:p>
          <a:p>
            <a:r>
              <a:rPr lang="en-US" b="1" dirty="0" smtClean="0"/>
              <a:t>Reversion and Maintenance of Effort</a:t>
            </a:r>
          </a:p>
        </p:txBody>
      </p:sp>
    </p:spTree>
    <p:extLst>
      <p:ext uri="{BB962C8B-B14F-4D97-AF65-F5344CB8AC3E}">
        <p14:creationId xmlns:p14="http://schemas.microsoft.com/office/powerpoint/2010/main" val="210005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FUNDING</a:t>
            </a:r>
            <a:endParaRPr lang="en-US" dirty="0"/>
          </a:p>
        </p:txBody>
      </p:sp>
      <p:sp>
        <p:nvSpPr>
          <p:cNvPr id="3" name="Content Placeholder 2"/>
          <p:cNvSpPr>
            <a:spLocks noGrp="1"/>
          </p:cNvSpPr>
          <p:nvPr>
            <p:ph idx="1"/>
          </p:nvPr>
        </p:nvSpPr>
        <p:spPr/>
        <p:txBody>
          <a:bodyPr/>
          <a:lstStyle/>
          <a:p>
            <a:pPr marL="0" indent="0" algn="ctr">
              <a:buNone/>
            </a:pPr>
            <a:r>
              <a:rPr lang="en-US" dirty="0" smtClean="0"/>
              <a:t>AGENDA</a:t>
            </a:r>
          </a:p>
          <a:p>
            <a:r>
              <a:rPr lang="en-US" dirty="0" smtClean="0"/>
              <a:t>Funding Sources</a:t>
            </a:r>
          </a:p>
          <a:p>
            <a:r>
              <a:rPr lang="en-US" dirty="0" smtClean="0"/>
              <a:t>Allowable Expenditures</a:t>
            </a:r>
          </a:p>
          <a:p>
            <a:r>
              <a:rPr lang="en-US" dirty="0" smtClean="0"/>
              <a:t>Reversion and Maintenance of Effort</a:t>
            </a:r>
          </a:p>
        </p:txBody>
      </p:sp>
    </p:spTree>
    <p:extLst>
      <p:ext uri="{BB962C8B-B14F-4D97-AF65-F5344CB8AC3E}">
        <p14:creationId xmlns:p14="http://schemas.microsoft.com/office/powerpoint/2010/main" val="367568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Allowable Costs</a:t>
            </a:r>
            <a:endParaRPr lang="en-US" dirty="0"/>
          </a:p>
        </p:txBody>
      </p:sp>
      <p:sp>
        <p:nvSpPr>
          <p:cNvPr id="3" name="Content Placeholder 2"/>
          <p:cNvSpPr>
            <a:spLocks noGrp="1"/>
          </p:cNvSpPr>
          <p:nvPr>
            <p:ph idx="1"/>
          </p:nvPr>
        </p:nvSpPr>
        <p:spPr/>
        <p:txBody>
          <a:bodyPr/>
          <a:lstStyle/>
          <a:p>
            <a:pPr>
              <a:lnSpc>
                <a:spcPct val="90000"/>
              </a:lnSpc>
              <a:buNone/>
            </a:pPr>
            <a:r>
              <a:rPr lang="en-US" altLang="en-US" dirty="0"/>
              <a:t>Allowable costs </a:t>
            </a:r>
            <a:r>
              <a:rPr lang="en-US" altLang="en-US" sz="2400" dirty="0"/>
              <a:t>(costs for special education programs)</a:t>
            </a:r>
          </a:p>
          <a:p>
            <a:pPr lvl="1">
              <a:lnSpc>
                <a:spcPct val="90000"/>
              </a:lnSpc>
              <a:buFontTx/>
              <a:buChar char="•"/>
            </a:pPr>
            <a:r>
              <a:rPr lang="en-US" altLang="en-US" dirty="0"/>
              <a:t>See 20-7-431, MCA</a:t>
            </a:r>
          </a:p>
          <a:p>
            <a:pPr lvl="2">
              <a:lnSpc>
                <a:spcPct val="90000"/>
              </a:lnSpc>
              <a:buNone/>
            </a:pPr>
            <a:r>
              <a:rPr lang="en-US" altLang="en-US" sz="2800" dirty="0"/>
              <a:t>Instructional services</a:t>
            </a:r>
          </a:p>
          <a:p>
            <a:pPr lvl="2">
              <a:lnSpc>
                <a:spcPct val="90000"/>
              </a:lnSpc>
              <a:buNone/>
            </a:pPr>
            <a:r>
              <a:rPr lang="en-US" altLang="en-US" sz="2800" dirty="0"/>
              <a:t>Related services</a:t>
            </a:r>
          </a:p>
          <a:p>
            <a:pPr lvl="1">
              <a:lnSpc>
                <a:spcPct val="90000"/>
              </a:lnSpc>
              <a:buFontTx/>
              <a:buChar char="•"/>
            </a:pPr>
            <a:r>
              <a:rPr lang="en-US" altLang="en-US" dirty="0"/>
              <a:t>ARM 10.16.3806 instructional services</a:t>
            </a:r>
          </a:p>
          <a:p>
            <a:pPr lvl="1">
              <a:lnSpc>
                <a:spcPct val="90000"/>
              </a:lnSpc>
              <a:buFontTx/>
              <a:buChar char="•"/>
            </a:pPr>
            <a:r>
              <a:rPr lang="en-US" altLang="en-US" dirty="0"/>
              <a:t>ARM 10.16.3807 related services </a:t>
            </a:r>
          </a:p>
          <a:p>
            <a:pPr lvl="1">
              <a:lnSpc>
                <a:spcPct val="90000"/>
              </a:lnSpc>
              <a:buFontTx/>
              <a:buChar char="•"/>
            </a:pPr>
            <a:r>
              <a:rPr lang="en-US" altLang="en-US" dirty="0"/>
              <a:t>ARM 10.16.3808 </a:t>
            </a:r>
            <a:r>
              <a:rPr lang="en-US" altLang="en-US" dirty="0" smtClean="0"/>
              <a:t>cooperatives</a:t>
            </a:r>
            <a:endParaRPr lang="en-US" altLang="en-US" dirty="0"/>
          </a:p>
        </p:txBody>
      </p:sp>
    </p:spTree>
    <p:extLst>
      <p:ext uri="{BB962C8B-B14F-4D97-AF65-F5344CB8AC3E}">
        <p14:creationId xmlns:p14="http://schemas.microsoft.com/office/powerpoint/2010/main" val="31373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Allowable Costs</a:t>
            </a:r>
          </a:p>
        </p:txBody>
      </p:sp>
      <p:sp>
        <p:nvSpPr>
          <p:cNvPr id="3" name="Content Placeholder 2"/>
          <p:cNvSpPr>
            <a:spLocks noGrp="1"/>
          </p:cNvSpPr>
          <p:nvPr>
            <p:ph idx="1"/>
          </p:nvPr>
        </p:nvSpPr>
        <p:spPr/>
        <p:txBody>
          <a:bodyPr/>
          <a:lstStyle/>
          <a:p>
            <a:pPr>
              <a:lnSpc>
                <a:spcPct val="90000"/>
              </a:lnSpc>
              <a:buNone/>
            </a:pPr>
            <a:r>
              <a:rPr lang="en-US" altLang="en-US" sz="2800" dirty="0"/>
              <a:t>Allowable costs </a:t>
            </a:r>
            <a:r>
              <a:rPr lang="en-US" altLang="en-US" sz="2800" u="sng" dirty="0"/>
              <a:t>do not</a:t>
            </a:r>
            <a:r>
              <a:rPr lang="en-US" altLang="en-US" sz="2800" dirty="0"/>
              <a:t> include the entire cost of operating a special education program</a:t>
            </a:r>
          </a:p>
          <a:p>
            <a:pPr>
              <a:lnSpc>
                <a:spcPct val="90000"/>
              </a:lnSpc>
              <a:buNone/>
            </a:pPr>
            <a:r>
              <a:rPr lang="en-US" altLang="en-US" sz="2800" dirty="0"/>
              <a:t>ARM 10.16.3805 excludes:</a:t>
            </a:r>
          </a:p>
          <a:p>
            <a:pPr lvl="2">
              <a:lnSpc>
                <a:spcPct val="90000"/>
              </a:lnSpc>
              <a:buNone/>
            </a:pPr>
            <a:r>
              <a:rPr lang="en-US" altLang="en-US" dirty="0"/>
              <a:t>- </a:t>
            </a:r>
            <a:r>
              <a:rPr lang="en-US" altLang="en-US" sz="2600" dirty="0"/>
              <a:t>Employer contributions to TRS, PERS, FICA,  and unemployment insurance</a:t>
            </a:r>
          </a:p>
          <a:p>
            <a:pPr lvl="2">
              <a:lnSpc>
                <a:spcPct val="90000"/>
              </a:lnSpc>
              <a:buNone/>
            </a:pPr>
            <a:r>
              <a:rPr lang="en-US" altLang="en-US" sz="2600" dirty="0"/>
              <a:t>- Admin, teachers or aides necessary to meet accreditation</a:t>
            </a:r>
          </a:p>
          <a:p>
            <a:pPr lvl="2">
              <a:lnSpc>
                <a:spcPct val="90000"/>
              </a:lnSpc>
              <a:buNone/>
            </a:pPr>
            <a:r>
              <a:rPr lang="en-US" altLang="en-US" sz="2600" dirty="0"/>
              <a:t>- Transportation (see also ARM 10.16.3820)</a:t>
            </a:r>
          </a:p>
          <a:p>
            <a:pPr lvl="2">
              <a:lnSpc>
                <a:spcPct val="90000"/>
              </a:lnSpc>
              <a:buNone/>
            </a:pPr>
            <a:r>
              <a:rPr lang="en-US" altLang="en-US" sz="2600" dirty="0"/>
              <a:t>- Most administrative support personnel</a:t>
            </a:r>
          </a:p>
          <a:p>
            <a:pPr lvl="2">
              <a:lnSpc>
                <a:spcPct val="90000"/>
              </a:lnSpc>
              <a:buNone/>
            </a:pPr>
            <a:r>
              <a:rPr lang="en-US" altLang="en-US" sz="2600" dirty="0"/>
              <a:t>- Overhead costs</a:t>
            </a:r>
          </a:p>
          <a:p>
            <a:endParaRPr lang="en-US" dirty="0"/>
          </a:p>
        </p:txBody>
      </p:sp>
    </p:spTree>
    <p:extLst>
      <p:ext uri="{BB962C8B-B14F-4D97-AF65-F5344CB8AC3E}">
        <p14:creationId xmlns:p14="http://schemas.microsoft.com/office/powerpoint/2010/main" val="3142944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0"/>
            <a:ext cx="8229600" cy="1143000"/>
          </a:xfrm>
          <a:noFill/>
        </p:spPr>
        <p:txBody>
          <a:bodyPr>
            <a:normAutofit fontScale="90000"/>
          </a:bodyPr>
          <a:lstStyle/>
          <a:p>
            <a:r>
              <a:rPr lang="en-US" altLang="en-US" sz="3600" b="1" dirty="0" smtClean="0"/>
              <a:t>State Special </a:t>
            </a:r>
            <a:r>
              <a:rPr lang="en-US" altLang="en-US" sz="3600" b="1" dirty="0" smtClean="0"/>
              <a:t>Education </a:t>
            </a:r>
            <a:r>
              <a:rPr lang="en-US" altLang="en-US" sz="3600" b="1" dirty="0" smtClean="0"/>
              <a:t>Funding - Reversion</a:t>
            </a:r>
          </a:p>
        </p:txBody>
      </p:sp>
      <p:sp>
        <p:nvSpPr>
          <p:cNvPr id="46083" name="Rectangle 3"/>
          <p:cNvSpPr>
            <a:spLocks noChangeArrowheads="1"/>
          </p:cNvSpPr>
          <p:nvPr/>
        </p:nvSpPr>
        <p:spPr bwMode="auto">
          <a:xfrm>
            <a:off x="76200" y="1447800"/>
            <a:ext cx="43434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dirty="0"/>
              <a:t>Coop member districts:</a:t>
            </a:r>
          </a:p>
          <a:p>
            <a:pPr>
              <a:buFontTx/>
              <a:buNone/>
            </a:pPr>
            <a:endParaRPr lang="en-US" altLang="en-US" sz="2600" dirty="0"/>
          </a:p>
          <a:p>
            <a:pPr>
              <a:buFontTx/>
              <a:buNone/>
            </a:pPr>
            <a:r>
              <a:rPr lang="en-US" altLang="en-US" sz="2100" dirty="0"/>
              <a:t>	</a:t>
            </a:r>
            <a:r>
              <a:rPr lang="en-US" altLang="en-US" sz="2000" dirty="0"/>
              <a:t>Instructional Block Grant</a:t>
            </a:r>
          </a:p>
          <a:p>
            <a:pPr>
              <a:buFontTx/>
              <a:buNone/>
            </a:pPr>
            <a:r>
              <a:rPr lang="en-US" altLang="en-US" sz="2000" dirty="0" smtClean="0"/>
              <a:t>+</a:t>
            </a:r>
            <a:r>
              <a:rPr lang="en-US" altLang="en-US" sz="2000" dirty="0"/>
              <a:t>	1/3 Instructional Block Grant</a:t>
            </a:r>
          </a:p>
          <a:p>
            <a:pPr>
              <a:buFontTx/>
              <a:buNone/>
            </a:pPr>
            <a:r>
              <a:rPr lang="en-US" altLang="en-US" sz="2000" u="sng" dirty="0"/>
              <a:t>+	1/3 Related Services Block Grant</a:t>
            </a:r>
          </a:p>
          <a:p>
            <a:pPr>
              <a:buFontTx/>
              <a:buNone/>
            </a:pPr>
            <a:r>
              <a:rPr lang="en-US" altLang="en-US" sz="2000" dirty="0"/>
              <a:t>=   Minimum </a:t>
            </a:r>
            <a:r>
              <a:rPr lang="en-US" altLang="en-US" sz="2000" dirty="0" err="1"/>
              <a:t>Sp</a:t>
            </a:r>
            <a:r>
              <a:rPr lang="en-US" altLang="en-US" sz="2000" dirty="0"/>
              <a:t> Ed Expenditures to Avoid Reversion</a:t>
            </a:r>
          </a:p>
          <a:p>
            <a:pPr>
              <a:buFontTx/>
              <a:buNone/>
            </a:pPr>
            <a:endParaRPr lang="en-US" altLang="en-US" sz="2000" dirty="0"/>
          </a:p>
        </p:txBody>
      </p:sp>
      <p:sp>
        <p:nvSpPr>
          <p:cNvPr id="46084" name="Rectangle 4"/>
          <p:cNvSpPr>
            <a:spLocks noChangeArrowheads="1"/>
          </p:cNvSpPr>
          <p:nvPr/>
        </p:nvSpPr>
        <p:spPr bwMode="auto">
          <a:xfrm>
            <a:off x="4495800" y="1447800"/>
            <a:ext cx="45720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Tree>
    <p:extLst>
      <p:ext uri="{BB962C8B-B14F-4D97-AF65-F5344CB8AC3E}">
        <p14:creationId xmlns:p14="http://schemas.microsoft.com/office/powerpoint/2010/main" val="3724986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200">
                <a:latin typeface="Baskerville Old Face" pitchFamily="18" charset="0"/>
              </a:rPr>
              <a:t>	</a:t>
            </a:r>
            <a:r>
              <a:rPr lang="en-US" altLang="en-US" sz="2000"/>
              <a:t>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7107"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7108" name="Text Box 5"/>
          <p:cNvSpPr txBox="1">
            <a:spLocks noChangeArrowheads="1"/>
          </p:cNvSpPr>
          <p:nvPr/>
        </p:nvSpPr>
        <p:spPr bwMode="auto">
          <a:xfrm>
            <a:off x="304800" y="4876800"/>
            <a:ext cx="8534400" cy="12541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500" b="1">
                <a:solidFill>
                  <a:srgbClr val="FF0000"/>
                </a:solidFill>
              </a:rPr>
              <a:t>Coop Member?</a:t>
            </a:r>
          </a:p>
          <a:p>
            <a:pPr algn="ctr" eaLnBrk="1" hangingPunct="1">
              <a:spcBef>
                <a:spcPct val="0"/>
              </a:spcBef>
              <a:buFontTx/>
              <a:buNone/>
            </a:pPr>
            <a:r>
              <a:rPr lang="en-US" altLang="en-US" sz="2500" b="1">
                <a:solidFill>
                  <a:srgbClr val="FF0000"/>
                </a:solidFill>
              </a:rPr>
              <a:t>Yes: RSBG Paid to Coop</a:t>
            </a:r>
          </a:p>
          <a:p>
            <a:pPr algn="ctr" eaLnBrk="1" hangingPunct="1">
              <a:spcBef>
                <a:spcPct val="0"/>
              </a:spcBef>
              <a:buFontTx/>
              <a:buNone/>
            </a:pPr>
            <a:r>
              <a:rPr lang="en-US" altLang="en-US" sz="2500" b="1">
                <a:solidFill>
                  <a:srgbClr val="FF0000"/>
                </a:solidFill>
              </a:rPr>
              <a:t>No: RSBG paid to and budgeted for at the district level</a:t>
            </a:r>
            <a:endParaRPr lang="en-US" altLang="en-US" sz="2500"/>
          </a:p>
        </p:txBody>
      </p:sp>
      <p:sp>
        <p:nvSpPr>
          <p:cNvPr id="47109" name="AutoShape 6"/>
          <p:cNvSpPr>
            <a:spLocks noChangeArrowheads="1"/>
          </p:cNvSpPr>
          <p:nvPr/>
        </p:nvSpPr>
        <p:spPr bwMode="auto">
          <a:xfrm>
            <a:off x="228600" y="2590800"/>
            <a:ext cx="3886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0" name="AutoShape 7"/>
          <p:cNvSpPr>
            <a:spLocks noChangeArrowheads="1"/>
          </p:cNvSpPr>
          <p:nvPr/>
        </p:nvSpPr>
        <p:spPr bwMode="auto">
          <a:xfrm>
            <a:off x="4572000" y="2590800"/>
            <a:ext cx="4267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1" name="Rectangle 13"/>
          <p:cNvSpPr>
            <a:spLocks noChangeArrowheads="1"/>
          </p:cNvSpPr>
          <p:nvPr/>
        </p:nvSpPr>
        <p:spPr bwMode="auto">
          <a:xfrm>
            <a:off x="76200" y="76200"/>
            <a:ext cx="899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18728913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000"/>
              <a:t>	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8131"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6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8132" name="Text Box 5"/>
          <p:cNvSpPr txBox="1">
            <a:spLocks noChangeArrowheads="1"/>
          </p:cNvSpPr>
          <p:nvPr/>
        </p:nvSpPr>
        <p:spPr bwMode="auto">
          <a:xfrm>
            <a:off x="1905000" y="4953000"/>
            <a:ext cx="4724400" cy="10858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u="sng">
                <a:solidFill>
                  <a:srgbClr val="FF0000"/>
                </a:solidFill>
              </a:rPr>
              <a:t>ALL</a:t>
            </a:r>
            <a:r>
              <a:rPr lang="en-US" altLang="en-US" b="1">
                <a:solidFill>
                  <a:srgbClr val="FF0000"/>
                </a:solidFill>
              </a:rPr>
              <a:t> Districts must match IBG and RSBG</a:t>
            </a:r>
            <a:endParaRPr lang="en-US" altLang="en-US"/>
          </a:p>
        </p:txBody>
      </p:sp>
      <p:sp>
        <p:nvSpPr>
          <p:cNvPr id="48133" name="AutoShape 6"/>
          <p:cNvSpPr>
            <a:spLocks noChangeArrowheads="1"/>
          </p:cNvSpPr>
          <p:nvPr/>
        </p:nvSpPr>
        <p:spPr bwMode="auto">
          <a:xfrm>
            <a:off x="152400" y="2819400"/>
            <a:ext cx="41910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4" name="AutoShape 7"/>
          <p:cNvSpPr>
            <a:spLocks noChangeArrowheads="1"/>
          </p:cNvSpPr>
          <p:nvPr/>
        </p:nvSpPr>
        <p:spPr bwMode="auto">
          <a:xfrm>
            <a:off x="4495800" y="2819400"/>
            <a:ext cx="44958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5" name="Rectangle 9"/>
          <p:cNvSpPr>
            <a:spLocks noGrp="1" noChangeArrowheads="1"/>
          </p:cNvSpPr>
          <p:nvPr>
            <p:ph type="title"/>
          </p:nvPr>
        </p:nvSpPr>
        <p:spPr>
          <a:xfrm>
            <a:off x="0" y="76200"/>
            <a:ext cx="9144000" cy="1143000"/>
          </a:xfrm>
          <a:noFill/>
        </p:spPr>
        <p:txBody>
          <a:bodyPr/>
          <a:lstStyle/>
          <a:p>
            <a:r>
              <a:rPr lang="en-US" altLang="en-US" sz="3600" b="1" smtClean="0"/>
              <a:t>Difference between Coop and Non-Coop</a:t>
            </a:r>
          </a:p>
        </p:txBody>
      </p:sp>
    </p:spTree>
    <p:extLst>
      <p:ext uri="{BB962C8B-B14F-4D97-AF65-F5344CB8AC3E}">
        <p14:creationId xmlns:p14="http://schemas.microsoft.com/office/powerpoint/2010/main" val="3088922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 y="76200"/>
            <a:ext cx="8991600" cy="1143000"/>
          </a:xfrm>
          <a:noFill/>
        </p:spPr>
        <p:txBody>
          <a:bodyPr/>
          <a:lstStyle/>
          <a:p>
            <a:r>
              <a:rPr lang="en-US" altLang="en-US" sz="3600" b="1" smtClean="0"/>
              <a:t>Difference between Coop and Non-Coop</a:t>
            </a:r>
          </a:p>
        </p:txBody>
      </p:sp>
      <p:pic>
        <p:nvPicPr>
          <p:cNvPr id="491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95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2305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Text Box 4"/>
          <p:cNvSpPr txBox="1">
            <a:spLocks noChangeArrowheads="1"/>
          </p:cNvSpPr>
          <p:nvPr/>
        </p:nvSpPr>
        <p:spPr bwMode="auto">
          <a:xfrm>
            <a:off x="5943600" y="5038725"/>
            <a:ext cx="2590800" cy="120967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3600">
                <a:solidFill>
                  <a:srgbClr val="FF0000"/>
                </a:solidFill>
              </a:rPr>
              <a:t>Where is the RSBG?</a:t>
            </a:r>
            <a:endParaRPr lang="en-US" altLang="en-US" sz="3600"/>
          </a:p>
        </p:txBody>
      </p:sp>
      <p:cxnSp>
        <p:nvCxnSpPr>
          <p:cNvPr id="50180" name="AutoShape 5"/>
          <p:cNvCxnSpPr>
            <a:cxnSpLocks noChangeShapeType="1"/>
          </p:cNvCxnSpPr>
          <p:nvPr/>
        </p:nvCxnSpPr>
        <p:spPr bwMode="auto">
          <a:xfrm flipH="1" flipV="1">
            <a:off x="5124450" y="3552825"/>
            <a:ext cx="2114550" cy="1476375"/>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0181" name="AutoShape 6"/>
          <p:cNvSpPr>
            <a:spLocks noChangeArrowheads="1"/>
          </p:cNvSpPr>
          <p:nvPr/>
        </p:nvSpPr>
        <p:spPr bwMode="auto">
          <a:xfrm>
            <a:off x="3657600" y="3276600"/>
            <a:ext cx="14478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0182" name="Rectangle 9"/>
          <p:cNvSpPr>
            <a:spLocks noChangeArrowheads="1"/>
          </p:cNvSpPr>
          <p:nvPr/>
        </p:nvSpPr>
        <p:spPr bwMode="auto">
          <a:xfrm>
            <a:off x="76200" y="76200"/>
            <a:ext cx="8991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40113293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title"/>
          </p:nvPr>
        </p:nvSpPr>
        <p:spPr>
          <a:xfrm>
            <a:off x="533400" y="-152400"/>
            <a:ext cx="8229600" cy="838200"/>
          </a:xfrm>
          <a:noFill/>
        </p:spPr>
        <p:txBody>
          <a:bodyPr/>
          <a:lstStyle/>
          <a:p>
            <a:r>
              <a:rPr lang="en-US" altLang="en-US" sz="3200" b="1" smtClean="0">
                <a:solidFill>
                  <a:srgbClr val="FF0000"/>
                </a:solidFill>
              </a:rPr>
              <a:t>Coop Member</a:t>
            </a:r>
            <a:r>
              <a:rPr lang="en-US" altLang="en-US" sz="3200" b="1" smtClean="0"/>
              <a:t> Prelim. Budget Data Sheet:</a:t>
            </a:r>
          </a:p>
        </p:txBody>
      </p:sp>
      <p:pic>
        <p:nvPicPr>
          <p:cNvPr id="5120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33400"/>
            <a:ext cx="73152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Text Box 13"/>
          <p:cNvSpPr txBox="1">
            <a:spLocks noChangeArrowheads="1"/>
          </p:cNvSpPr>
          <p:nvPr/>
        </p:nvSpPr>
        <p:spPr bwMode="auto">
          <a:xfrm>
            <a:off x="762000" y="5876925"/>
            <a:ext cx="77724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Coop member:</a:t>
            </a:r>
          </a:p>
          <a:p>
            <a:pPr algn="ctr" eaLnBrk="1" hangingPunct="1">
              <a:spcBef>
                <a:spcPct val="0"/>
              </a:spcBef>
              <a:buFontTx/>
              <a:buNone/>
            </a:pPr>
            <a:r>
              <a:rPr lang="en-US" altLang="en-US" sz="2200" b="1">
                <a:solidFill>
                  <a:srgbClr val="FF0000"/>
                </a:solidFill>
              </a:rPr>
              <a:t>RSBG Paid directly to Coop. District Still Matches RSBG</a:t>
            </a:r>
            <a:endParaRPr lang="en-US" altLang="en-US" sz="2200"/>
          </a:p>
        </p:txBody>
      </p:sp>
      <p:sp>
        <p:nvSpPr>
          <p:cNvPr id="51205" name="AutoShape 14"/>
          <p:cNvSpPr>
            <a:spLocks noChangeArrowheads="1"/>
          </p:cNvSpPr>
          <p:nvPr/>
        </p:nvSpPr>
        <p:spPr bwMode="auto">
          <a:xfrm>
            <a:off x="6248400" y="533400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1206" name="AutoShape 16"/>
          <p:cNvCxnSpPr>
            <a:cxnSpLocks noChangeShapeType="1"/>
            <a:stCxn id="51205" idx="1"/>
            <a:endCxn id="51207" idx="1"/>
          </p:cNvCxnSpPr>
          <p:nvPr/>
        </p:nvCxnSpPr>
        <p:spPr bwMode="auto">
          <a:xfrm rot="10800000" flipH="1">
            <a:off x="6229350" y="4457700"/>
            <a:ext cx="1588" cy="1066800"/>
          </a:xfrm>
          <a:prstGeom prst="curvedConnector3">
            <a:avLst>
              <a:gd name="adj1" fmla="val -13200005"/>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07" name="AutoShape 17"/>
          <p:cNvSpPr>
            <a:spLocks noChangeArrowheads="1"/>
          </p:cNvSpPr>
          <p:nvPr/>
        </p:nvSpPr>
        <p:spPr bwMode="auto">
          <a:xfrm>
            <a:off x="6248400" y="426720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1208" name="AutoShape 18"/>
          <p:cNvCxnSpPr>
            <a:cxnSpLocks noChangeShapeType="1"/>
            <a:stCxn id="51210" idx="2"/>
            <a:endCxn id="51209" idx="3"/>
          </p:cNvCxnSpPr>
          <p:nvPr/>
        </p:nvCxnSpPr>
        <p:spPr bwMode="auto">
          <a:xfrm rot="5400000">
            <a:off x="6977062" y="2290763"/>
            <a:ext cx="1381125" cy="361950"/>
          </a:xfrm>
          <a:prstGeom prst="curvedConnector2">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09" name="AutoShape 19"/>
          <p:cNvSpPr>
            <a:spLocks noChangeArrowheads="1"/>
          </p:cNvSpPr>
          <p:nvPr/>
        </p:nvSpPr>
        <p:spPr bwMode="auto">
          <a:xfrm>
            <a:off x="6324600" y="2971800"/>
            <a:ext cx="11430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1210" name="Text Box 20"/>
          <p:cNvSpPr txBox="1">
            <a:spLocks noChangeArrowheads="1"/>
          </p:cNvSpPr>
          <p:nvPr/>
        </p:nvSpPr>
        <p:spPr bwMode="auto">
          <a:xfrm>
            <a:off x="6781800" y="990600"/>
            <a:ext cx="21336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IBG </a:t>
            </a:r>
            <a:r>
              <a:rPr lang="en-US" altLang="en-US" sz="2200" b="1" i="1" u="sng">
                <a:solidFill>
                  <a:srgbClr val="FF0000"/>
                </a:solidFill>
              </a:rPr>
              <a:t>always</a:t>
            </a:r>
            <a:r>
              <a:rPr lang="en-US" altLang="en-US" sz="2200" b="1">
                <a:solidFill>
                  <a:srgbClr val="FF0000"/>
                </a:solidFill>
              </a:rPr>
              <a:t> paid to district</a:t>
            </a:r>
            <a:endParaRPr lang="en-US" altLang="en-US" sz="2200"/>
          </a:p>
        </p:txBody>
      </p:sp>
    </p:spTree>
    <p:extLst>
      <p:ext uri="{BB962C8B-B14F-4D97-AF65-F5344CB8AC3E}">
        <p14:creationId xmlns:p14="http://schemas.microsoft.com/office/powerpoint/2010/main" val="38393038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title"/>
          </p:nvPr>
        </p:nvSpPr>
        <p:spPr>
          <a:xfrm>
            <a:off x="0" y="0"/>
            <a:ext cx="9144000" cy="990600"/>
          </a:xfrm>
          <a:noFill/>
        </p:spPr>
        <p:txBody>
          <a:bodyPr>
            <a:normAutofit fontScale="90000"/>
          </a:bodyPr>
          <a:lstStyle/>
          <a:p>
            <a:r>
              <a:rPr lang="en-US" altLang="en-US" sz="3600" b="1" smtClean="0">
                <a:solidFill>
                  <a:srgbClr val="0000FF"/>
                </a:solidFill>
              </a:rPr>
              <a:t>Non-Coop Member</a:t>
            </a:r>
            <a:r>
              <a:rPr lang="en-US" altLang="en-US" sz="3600" smtClean="0">
                <a:solidFill>
                  <a:srgbClr val="0000FF"/>
                </a:solidFill>
              </a:rPr>
              <a:t/>
            </a:r>
            <a:br>
              <a:rPr lang="en-US" altLang="en-US" sz="3600" smtClean="0">
                <a:solidFill>
                  <a:srgbClr val="0000FF"/>
                </a:solidFill>
              </a:rPr>
            </a:br>
            <a:r>
              <a:rPr lang="en-US" altLang="en-US" sz="3600" b="1" smtClean="0"/>
              <a:t>Prelim. Budget Data Sheet:</a:t>
            </a:r>
          </a:p>
        </p:txBody>
      </p:sp>
      <p:pic>
        <p:nvPicPr>
          <p:cNvPr id="5222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1600"/>
            <a:ext cx="7467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AutoShape 10"/>
          <p:cNvSpPr>
            <a:spLocks noChangeArrowheads="1"/>
          </p:cNvSpPr>
          <p:nvPr/>
        </p:nvSpPr>
        <p:spPr bwMode="auto">
          <a:xfrm>
            <a:off x="6477000" y="37338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29" name="AutoShape 11"/>
          <p:cNvSpPr>
            <a:spLocks noChangeArrowheads="1"/>
          </p:cNvSpPr>
          <p:nvPr/>
        </p:nvSpPr>
        <p:spPr bwMode="auto">
          <a:xfrm>
            <a:off x="6477000" y="53340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30" name="Text Box 12"/>
          <p:cNvSpPr txBox="1">
            <a:spLocks noChangeArrowheads="1"/>
          </p:cNvSpPr>
          <p:nvPr/>
        </p:nvSpPr>
        <p:spPr bwMode="auto">
          <a:xfrm>
            <a:off x="5105400" y="1295400"/>
            <a:ext cx="3886200" cy="12065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a:solidFill>
                  <a:srgbClr val="FF0000"/>
                </a:solidFill>
              </a:rPr>
              <a:t>Non-Coop Member:</a:t>
            </a:r>
          </a:p>
          <a:p>
            <a:pPr algn="ctr" eaLnBrk="1" hangingPunct="1">
              <a:spcBef>
                <a:spcPct val="0"/>
              </a:spcBef>
              <a:buFontTx/>
              <a:buNone/>
            </a:pPr>
            <a:r>
              <a:rPr lang="en-US" altLang="en-US" sz="2400" b="1">
                <a:solidFill>
                  <a:srgbClr val="FF0000"/>
                </a:solidFill>
              </a:rPr>
              <a:t>RSBG Paid to District</a:t>
            </a:r>
          </a:p>
          <a:p>
            <a:pPr algn="ctr" eaLnBrk="1" hangingPunct="1">
              <a:spcBef>
                <a:spcPct val="0"/>
              </a:spcBef>
              <a:buFontTx/>
              <a:buNone/>
            </a:pPr>
            <a:r>
              <a:rPr lang="en-US" altLang="en-US" sz="2400" b="1">
                <a:solidFill>
                  <a:srgbClr val="FF0000"/>
                </a:solidFill>
              </a:rPr>
              <a:t>(RSBG Rate x ANB)</a:t>
            </a:r>
            <a:r>
              <a:rPr lang="en-US" altLang="en-US" sz="2400"/>
              <a:t> </a:t>
            </a:r>
            <a:endParaRPr lang="en-US" altLang="en-US" sz="1800"/>
          </a:p>
        </p:txBody>
      </p:sp>
    </p:spTree>
    <p:extLst>
      <p:ext uri="{BB962C8B-B14F-4D97-AF65-F5344CB8AC3E}">
        <p14:creationId xmlns:p14="http://schemas.microsoft.com/office/powerpoint/2010/main" val="6629143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oopMemberReversion_mat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22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Rectangle 3"/>
          <p:cNvSpPr>
            <a:spLocks noGrp="1" noChangeArrowheads="1"/>
          </p:cNvSpPr>
          <p:nvPr>
            <p:ph type="title"/>
          </p:nvPr>
        </p:nvSpPr>
        <p:spPr>
          <a:xfrm>
            <a:off x="457200" y="0"/>
            <a:ext cx="8229600" cy="762000"/>
          </a:xfrm>
          <a:noFill/>
        </p:spPr>
        <p:txBody>
          <a:bodyPr/>
          <a:lstStyle/>
          <a:p>
            <a:r>
              <a:rPr lang="en-US" altLang="en-US" sz="3600" b="1" smtClean="0"/>
              <a:t>Prelim. Budget Data Sheet</a:t>
            </a:r>
          </a:p>
        </p:txBody>
      </p:sp>
      <p:sp>
        <p:nvSpPr>
          <p:cNvPr id="53252" name="Text Box 4"/>
          <p:cNvSpPr txBox="1">
            <a:spLocks noChangeArrowheads="1"/>
          </p:cNvSpPr>
          <p:nvPr/>
        </p:nvSpPr>
        <p:spPr bwMode="auto">
          <a:xfrm>
            <a:off x="381000" y="3962400"/>
            <a:ext cx="8458200" cy="21209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200" b="1">
                <a:solidFill>
                  <a:srgbClr val="FF3300"/>
                </a:solidFill>
              </a:rPr>
              <a:t>    Instructional Block Grant</a:t>
            </a:r>
          </a:p>
          <a:p>
            <a:pPr eaLnBrk="1" hangingPunct="1">
              <a:spcBef>
                <a:spcPct val="0"/>
              </a:spcBef>
              <a:buFontTx/>
              <a:buNone/>
            </a:pPr>
            <a:r>
              <a:rPr lang="en-US" altLang="en-US" sz="2200" b="1">
                <a:solidFill>
                  <a:srgbClr val="FF3300"/>
                </a:solidFill>
              </a:rPr>
              <a:t>+  Related Services Block Grant (if NOT in coop)</a:t>
            </a:r>
          </a:p>
          <a:p>
            <a:pPr eaLnBrk="1" hangingPunct="1">
              <a:spcBef>
                <a:spcPct val="0"/>
              </a:spcBef>
              <a:buFontTx/>
              <a:buNone/>
            </a:pPr>
            <a:r>
              <a:rPr lang="en-US" altLang="en-US" sz="2200" b="1">
                <a:solidFill>
                  <a:srgbClr val="FF3300"/>
                </a:solidFill>
              </a:rPr>
              <a:t>+  1/3 Instructional Block Grant </a:t>
            </a:r>
          </a:p>
          <a:p>
            <a:pPr eaLnBrk="1" hangingPunct="1">
              <a:spcBef>
                <a:spcPct val="0"/>
              </a:spcBef>
              <a:buFontTx/>
              <a:buNone/>
            </a:pPr>
            <a:r>
              <a:rPr lang="en-US" altLang="en-US" sz="2200" b="1" u="sng">
                <a:solidFill>
                  <a:srgbClr val="FF3300"/>
                </a:solidFill>
              </a:rPr>
              <a:t>+  1/3 Related Services Block Grant </a:t>
            </a:r>
          </a:p>
          <a:p>
            <a:pPr eaLnBrk="1" hangingPunct="1">
              <a:spcBef>
                <a:spcPct val="0"/>
              </a:spcBef>
              <a:buFontTx/>
              <a:buNone/>
            </a:pPr>
            <a:endParaRPr lang="en-US" altLang="en-US" sz="2200" b="1">
              <a:solidFill>
                <a:srgbClr val="FF3300"/>
              </a:solidFill>
            </a:endParaRPr>
          </a:p>
          <a:p>
            <a:pPr eaLnBrk="1" hangingPunct="1">
              <a:spcBef>
                <a:spcPct val="0"/>
              </a:spcBef>
              <a:buFontTx/>
              <a:buNone/>
            </a:pPr>
            <a:r>
              <a:rPr lang="en-US" altLang="en-US" sz="2200" b="1">
                <a:solidFill>
                  <a:srgbClr val="FF3300"/>
                </a:solidFill>
              </a:rPr>
              <a:t>Minimum Expenditures to Avoid Reversion</a:t>
            </a:r>
          </a:p>
        </p:txBody>
      </p:sp>
      <p:sp>
        <p:nvSpPr>
          <p:cNvPr id="53253" name="AutoShape 6"/>
          <p:cNvSpPr>
            <a:spLocks noChangeArrowheads="1"/>
          </p:cNvSpPr>
          <p:nvPr/>
        </p:nvSpPr>
        <p:spPr bwMode="auto">
          <a:xfrm>
            <a:off x="7315200" y="3352800"/>
            <a:ext cx="10668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4" name="AutoShape 7"/>
          <p:cNvSpPr>
            <a:spLocks/>
          </p:cNvSpPr>
          <p:nvPr/>
        </p:nvSpPr>
        <p:spPr bwMode="auto">
          <a:xfrm>
            <a:off x="5334000" y="4800600"/>
            <a:ext cx="228600" cy="457200"/>
          </a:xfrm>
          <a:prstGeom prst="rightBrace">
            <a:avLst>
              <a:gd name="adj1" fmla="val 16667"/>
              <a:gd name="adj2" fmla="val 50000"/>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5" name="Text Box 8"/>
          <p:cNvSpPr txBox="1">
            <a:spLocks noChangeArrowheads="1"/>
          </p:cNvSpPr>
          <p:nvPr/>
        </p:nvSpPr>
        <p:spPr bwMode="auto">
          <a:xfrm>
            <a:off x="5638800" y="4814888"/>
            <a:ext cx="228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1800" b="1"/>
              <a:t>Local Match</a:t>
            </a:r>
            <a:r>
              <a:rPr lang="en-US" altLang="en-US" sz="1800"/>
              <a:t> </a:t>
            </a:r>
          </a:p>
        </p:txBody>
      </p:sp>
    </p:spTree>
    <p:extLst>
      <p:ext uri="{BB962C8B-B14F-4D97-AF65-F5344CB8AC3E}">
        <p14:creationId xmlns:p14="http://schemas.microsoft.com/office/powerpoint/2010/main" val="311669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Funding 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STATE (and local)</a:t>
            </a:r>
          </a:p>
          <a:p>
            <a:pPr lvl="1"/>
            <a:r>
              <a:rPr lang="en-US" altLang="en-US" dirty="0" smtClean="0"/>
              <a:t>Special Education Allowable Costs</a:t>
            </a:r>
          </a:p>
          <a:p>
            <a:pPr lvl="1"/>
            <a:r>
              <a:rPr lang="en-US" altLang="en-US" dirty="0" smtClean="0"/>
              <a:t>Reimbursement for Disproportionate Costs</a:t>
            </a:r>
          </a:p>
          <a:p>
            <a:pPr lvl="1"/>
            <a:r>
              <a:rPr lang="en-US" altLang="en-US" dirty="0" smtClean="0"/>
              <a:t>State Paid Tuition</a:t>
            </a:r>
          </a:p>
          <a:p>
            <a:pPr lvl="1"/>
            <a:r>
              <a:rPr lang="en-US" altLang="en-US" dirty="0" smtClean="0"/>
              <a:t>Tuition Fund Levy (local)</a:t>
            </a:r>
          </a:p>
          <a:p>
            <a:r>
              <a:rPr lang="en-US" dirty="0" smtClean="0"/>
              <a:t>FEDERAL</a:t>
            </a:r>
          </a:p>
          <a:p>
            <a:pPr lvl="1"/>
            <a:r>
              <a:rPr lang="en-US" altLang="en-US" dirty="0" smtClean="0"/>
              <a:t>IDEA Part B and Preschool</a:t>
            </a:r>
          </a:p>
          <a:p>
            <a:pPr lvl="1"/>
            <a:r>
              <a:rPr lang="en-US" altLang="en-US" dirty="0" smtClean="0"/>
              <a:t>Medicaid</a:t>
            </a:r>
          </a:p>
          <a:p>
            <a:pPr lvl="1"/>
            <a:r>
              <a:rPr lang="en-US" altLang="en-US" dirty="0" smtClean="0"/>
              <a:t>Impact Aid</a:t>
            </a:r>
          </a:p>
          <a:p>
            <a:endParaRPr lang="en-US" dirty="0"/>
          </a:p>
        </p:txBody>
      </p:sp>
    </p:spTree>
    <p:extLst>
      <p:ext uri="{BB962C8B-B14F-4D97-AF65-F5344CB8AC3E}">
        <p14:creationId xmlns:p14="http://schemas.microsoft.com/office/powerpoint/2010/main" val="2588923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0"/>
            <a:ext cx="8229600" cy="838200"/>
          </a:xfrm>
          <a:noFill/>
        </p:spPr>
        <p:txBody>
          <a:bodyPr/>
          <a:lstStyle/>
          <a:p>
            <a:r>
              <a:rPr lang="en-US" altLang="en-US" sz="3600" b="1" smtClean="0"/>
              <a:t>Reversion Expenditures</a:t>
            </a:r>
          </a:p>
        </p:txBody>
      </p:sp>
      <p:sp>
        <p:nvSpPr>
          <p:cNvPr id="54275" name="Rectangle 3"/>
          <p:cNvSpPr>
            <a:spLocks noChangeArrowheads="1"/>
          </p:cNvSpPr>
          <p:nvPr/>
        </p:nvSpPr>
        <p:spPr bwMode="auto">
          <a:xfrm>
            <a:off x="76200" y="9144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r>
              <a:rPr lang="en-US" altLang="en-US" sz="2400" dirty="0" smtClean="0"/>
              <a:t>)</a:t>
            </a:r>
          </a:p>
          <a:p>
            <a:pPr lvl="1">
              <a:lnSpc>
                <a:spcPct val="90000"/>
              </a:lnSpc>
            </a:pPr>
            <a:r>
              <a:rPr lang="en-US" altLang="en-US" sz="2400" dirty="0" smtClean="0"/>
              <a:t>Tuition (13)</a:t>
            </a:r>
            <a:endParaRPr lang="en-US" altLang="en-US" sz="2400" dirty="0"/>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4276" name="Rectangle 4"/>
          <p:cNvSpPr>
            <a:spLocks noChangeArrowheads="1"/>
          </p:cNvSpPr>
          <p:nvPr/>
        </p:nvSpPr>
        <p:spPr bwMode="auto">
          <a:xfrm>
            <a:off x="4572000" y="9144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a:t>
            </a:r>
            <a:r>
              <a:rPr lang="en-US" altLang="en-US" sz="2400" b="1">
                <a:solidFill>
                  <a:srgbClr val="0000FF"/>
                </a:solidFill>
              </a:rPr>
              <a:t>24XX*</a:t>
            </a:r>
            <a:r>
              <a:rPr lang="en-US" altLang="en-US" sz="2400"/>
              <a:t> 1XX - 2XX</a:t>
            </a:r>
          </a:p>
          <a:p>
            <a:pPr lvl="1">
              <a:lnSpc>
                <a:spcPct val="90000"/>
              </a:lnSpc>
            </a:pPr>
            <a:r>
              <a:rPr lang="en-US" altLang="en-US" sz="2400"/>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b="1">
                <a:solidFill>
                  <a:srgbClr val="0000FF"/>
                </a:solidFill>
              </a:rPr>
              <a:t>*  Salaries and benefits under function 24XX are only allowed if a certified special education director is employed.</a:t>
            </a:r>
          </a:p>
        </p:txBody>
      </p:sp>
    </p:spTree>
    <p:extLst>
      <p:ext uri="{BB962C8B-B14F-4D97-AF65-F5344CB8AC3E}">
        <p14:creationId xmlns:p14="http://schemas.microsoft.com/office/powerpoint/2010/main" val="3565066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0"/>
            <a:ext cx="8229600" cy="838200"/>
          </a:xfrm>
          <a:noFill/>
        </p:spPr>
        <p:txBody>
          <a:bodyPr/>
          <a:lstStyle/>
          <a:p>
            <a:r>
              <a:rPr lang="en-US" altLang="en-US" sz="3600" b="1" smtClean="0"/>
              <a:t>Reversion Expenditures</a:t>
            </a:r>
          </a:p>
        </p:txBody>
      </p:sp>
      <p:sp>
        <p:nvSpPr>
          <p:cNvPr id="55299" name="Rectangle 3"/>
          <p:cNvSpPr>
            <a:spLocks noChangeArrowheads="1"/>
          </p:cNvSpPr>
          <p:nvPr/>
        </p:nvSpPr>
        <p:spPr bwMode="auto">
          <a:xfrm>
            <a:off x="76200" y="10668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r>
              <a:rPr lang="en-US" altLang="en-US" sz="2400" dirty="0" smtClean="0"/>
              <a:t>)</a:t>
            </a:r>
          </a:p>
          <a:p>
            <a:pPr lvl="1">
              <a:lnSpc>
                <a:spcPct val="90000"/>
              </a:lnSpc>
            </a:pPr>
            <a:r>
              <a:rPr lang="en-US" altLang="en-US" sz="2400" dirty="0" smtClean="0"/>
              <a:t>Tuition (13)</a:t>
            </a:r>
            <a:endParaRPr lang="en-US" altLang="en-US" sz="2400" dirty="0"/>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5300" name="Rectangle 4"/>
          <p:cNvSpPr>
            <a:spLocks noChangeArrowheads="1"/>
          </p:cNvSpPr>
          <p:nvPr/>
        </p:nvSpPr>
        <p:spPr bwMode="auto">
          <a:xfrm>
            <a:off x="4572000" y="10668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24XX* 1XX - 2XX</a:t>
            </a:r>
          </a:p>
          <a:p>
            <a:pPr lvl="1">
              <a:lnSpc>
                <a:spcPct val="90000"/>
              </a:lnSpc>
            </a:pPr>
            <a:r>
              <a:rPr lang="en-US" altLang="en-US" sz="2400" b="1">
                <a:solidFill>
                  <a:srgbClr val="0000FF"/>
                </a:solidFill>
              </a:rPr>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a:t>*  Salaries and benefits under function 24XX are only allowed if a certified special education director is employed.</a:t>
            </a:r>
          </a:p>
        </p:txBody>
      </p:sp>
      <p:sp>
        <p:nvSpPr>
          <p:cNvPr id="55301" name="Text Box 5"/>
          <p:cNvSpPr txBox="1">
            <a:spLocks noChangeArrowheads="1"/>
          </p:cNvSpPr>
          <p:nvPr/>
        </p:nvSpPr>
        <p:spPr bwMode="auto">
          <a:xfrm>
            <a:off x="228600" y="4876800"/>
            <a:ext cx="4114800" cy="12065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a:solidFill>
                  <a:srgbClr val="FF0000"/>
                </a:solidFill>
              </a:rPr>
              <a:t>NOTE: Money and match sent to the coop is “Allowable Cost!”</a:t>
            </a:r>
            <a:r>
              <a:rPr lang="en-US" altLang="en-US" sz="2400" b="1"/>
              <a:t> </a:t>
            </a:r>
          </a:p>
        </p:txBody>
      </p:sp>
      <p:cxnSp>
        <p:nvCxnSpPr>
          <p:cNvPr id="55302" name="AutoShape 6"/>
          <p:cNvCxnSpPr>
            <a:cxnSpLocks noChangeShapeType="1"/>
            <a:stCxn id="55301" idx="0"/>
            <a:endCxn id="55303" idx="1"/>
          </p:cNvCxnSpPr>
          <p:nvPr/>
        </p:nvCxnSpPr>
        <p:spPr bwMode="auto">
          <a:xfrm rot="5400000" flipH="1" flipV="1">
            <a:off x="3467100" y="3314700"/>
            <a:ext cx="381000" cy="2743200"/>
          </a:xfrm>
          <a:prstGeom prst="curvedConnector2">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03" name="AutoShape 7"/>
          <p:cNvSpPr>
            <a:spLocks noChangeArrowheads="1"/>
          </p:cNvSpPr>
          <p:nvPr/>
        </p:nvSpPr>
        <p:spPr bwMode="auto">
          <a:xfrm>
            <a:off x="5029200" y="4267200"/>
            <a:ext cx="27432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6307709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3400" y="0"/>
            <a:ext cx="8229600" cy="762000"/>
          </a:xfrm>
          <a:noFill/>
        </p:spPr>
        <p:txBody>
          <a:bodyPr/>
          <a:lstStyle/>
          <a:p>
            <a:r>
              <a:rPr lang="en-US" altLang="en-US" sz="3600" b="1" smtClean="0"/>
              <a:t>Prelim. Budget Data Sheet</a:t>
            </a:r>
          </a:p>
        </p:txBody>
      </p:sp>
      <p:pic>
        <p:nvPicPr>
          <p:cNvPr id="563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Text Box 4"/>
          <p:cNvSpPr txBox="1">
            <a:spLocks noChangeArrowheads="1"/>
          </p:cNvSpPr>
          <p:nvPr/>
        </p:nvSpPr>
        <p:spPr bwMode="auto">
          <a:xfrm>
            <a:off x="76200" y="4419600"/>
            <a:ext cx="5715000" cy="11779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Reimbursement for Disproportionate Costs are </a:t>
            </a:r>
            <a:r>
              <a:rPr lang="en-US" altLang="en-US" sz="2600" b="1" u="sng">
                <a:solidFill>
                  <a:srgbClr val="0000FF"/>
                </a:solidFill>
              </a:rPr>
              <a:t>NOT</a:t>
            </a:r>
            <a:r>
              <a:rPr lang="en-US" altLang="en-US" sz="2200" b="1">
                <a:solidFill>
                  <a:srgbClr val="FF0000"/>
                </a:solidFill>
              </a:rPr>
              <a:t> included in Minimum Sped Expenditures to avoid Reversion</a:t>
            </a:r>
            <a:r>
              <a:rPr lang="en-US" altLang="en-US" sz="2200"/>
              <a:t> </a:t>
            </a:r>
          </a:p>
        </p:txBody>
      </p:sp>
      <p:sp>
        <p:nvSpPr>
          <p:cNvPr id="56325" name="Rectangle 5"/>
          <p:cNvSpPr>
            <a:spLocks noChangeArrowheads="1"/>
          </p:cNvSpPr>
          <p:nvPr/>
        </p:nvSpPr>
        <p:spPr bwMode="auto">
          <a:xfrm>
            <a:off x="7848600" y="5943600"/>
            <a:ext cx="1066800" cy="3810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6326" name="AutoShape 6"/>
          <p:cNvCxnSpPr>
            <a:cxnSpLocks noChangeShapeType="1"/>
            <a:stCxn id="56324" idx="3"/>
            <a:endCxn id="56325" idx="1"/>
          </p:cNvCxnSpPr>
          <p:nvPr/>
        </p:nvCxnSpPr>
        <p:spPr bwMode="auto">
          <a:xfrm>
            <a:off x="5800725" y="5008563"/>
            <a:ext cx="2036763" cy="1125537"/>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327" name="Rectangle 7"/>
          <p:cNvSpPr>
            <a:spLocks noChangeArrowheads="1"/>
          </p:cNvSpPr>
          <p:nvPr/>
        </p:nvSpPr>
        <p:spPr bwMode="auto">
          <a:xfrm>
            <a:off x="381000" y="3352800"/>
            <a:ext cx="8534400" cy="2286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 name="TextBox 1"/>
          <p:cNvSpPr txBox="1"/>
          <p:nvPr/>
        </p:nvSpPr>
        <p:spPr>
          <a:xfrm>
            <a:off x="254330" y="609600"/>
            <a:ext cx="3962400" cy="523220"/>
          </a:xfrm>
          <a:prstGeom prst="rect">
            <a:avLst/>
          </a:prstGeom>
          <a:solidFill>
            <a:srgbClr val="FFFF00"/>
          </a:solidFill>
          <a:ln>
            <a:solidFill>
              <a:schemeClr val="accent1"/>
            </a:solidFill>
          </a:ln>
        </p:spPr>
        <p:txBody>
          <a:bodyPr wrap="square" rtlCol="0">
            <a:spAutoFit/>
          </a:bodyPr>
          <a:lstStyle/>
          <a:p>
            <a:r>
              <a:rPr lang="en-US" sz="2800" dirty="0" smtClean="0"/>
              <a:t>ONE MORE THING . . . .</a:t>
            </a:r>
            <a:endParaRPr lang="en-US" sz="2800" dirty="0"/>
          </a:p>
        </p:txBody>
      </p:sp>
    </p:spTree>
    <p:extLst>
      <p:ext uri="{BB962C8B-B14F-4D97-AF65-F5344CB8AC3E}">
        <p14:creationId xmlns:p14="http://schemas.microsoft.com/office/powerpoint/2010/main" val="25083049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Special Education Reversion</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526766"/>
            <a:ext cx="5943600" cy="4339055"/>
          </a:xfrm>
        </p:spPr>
      </p:pic>
    </p:spTree>
    <p:extLst>
      <p:ext uri="{BB962C8B-B14F-4D97-AF65-F5344CB8AC3E}">
        <p14:creationId xmlns:p14="http://schemas.microsoft.com/office/powerpoint/2010/main" val="1165553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457200"/>
            <a:ext cx="8229600" cy="1524000"/>
          </a:xfrm>
        </p:spPr>
        <p:txBody>
          <a:bodyPr>
            <a:normAutofit fontScale="90000"/>
          </a:bodyPr>
          <a:lstStyle/>
          <a:p>
            <a:r>
              <a:rPr lang="en-US" altLang="en-US" sz="3600" b="1" dirty="0" smtClean="0"/>
              <a:t>IDEA Part B Funds</a:t>
            </a:r>
            <a:br>
              <a:rPr lang="en-US" altLang="en-US" sz="3600" b="1" dirty="0" smtClean="0"/>
            </a:br>
            <a:r>
              <a:rPr lang="en-US" altLang="en-US" sz="3600" b="1" dirty="0" smtClean="0"/>
              <a:t>Maintenance of Fiscal Effort</a:t>
            </a:r>
            <a:br>
              <a:rPr lang="en-US" altLang="en-US" sz="3600" b="1" dirty="0" smtClean="0"/>
            </a:br>
            <a:r>
              <a:rPr lang="en-US" altLang="en-US" sz="3600" b="1" i="1" dirty="0" smtClean="0"/>
              <a:t>Basic Requirement</a:t>
            </a:r>
          </a:p>
        </p:txBody>
      </p:sp>
      <p:sp>
        <p:nvSpPr>
          <p:cNvPr id="57347" name="Rectangle 3"/>
          <p:cNvSpPr>
            <a:spLocks noGrp="1" noChangeArrowheads="1"/>
          </p:cNvSpPr>
          <p:nvPr>
            <p:ph type="body" idx="1"/>
          </p:nvPr>
        </p:nvSpPr>
        <p:spPr>
          <a:xfrm>
            <a:off x="381000" y="3124200"/>
            <a:ext cx="8458200" cy="2286000"/>
          </a:xfrm>
          <a:ln>
            <a:solidFill>
              <a:schemeClr val="tx1"/>
            </a:solidFill>
            <a:miter lim="800000"/>
            <a:headEnd/>
            <a:tailEnd/>
          </a:ln>
        </p:spPr>
        <p:txBody>
          <a:bodyPr/>
          <a:lstStyle/>
          <a:p>
            <a:pPr algn="ctr">
              <a:buFontTx/>
              <a:buNone/>
            </a:pPr>
            <a:r>
              <a:rPr lang="en-US" altLang="en-US" sz="2800" dirty="0" smtClean="0"/>
              <a:t>*IDEA Part B Funds may not be used to</a:t>
            </a:r>
          </a:p>
          <a:p>
            <a:pPr algn="ctr">
              <a:buFontTx/>
              <a:buNone/>
            </a:pPr>
            <a:r>
              <a:rPr lang="en-US" altLang="en-US" sz="2800" dirty="0" smtClean="0"/>
              <a:t>reduce the level of state/local or local fund</a:t>
            </a:r>
          </a:p>
          <a:p>
            <a:pPr algn="ctr">
              <a:buFontTx/>
              <a:buNone/>
            </a:pPr>
            <a:r>
              <a:rPr lang="en-US" altLang="en-US" sz="2800" dirty="0" smtClean="0"/>
              <a:t>expenditures for special education below the</a:t>
            </a:r>
          </a:p>
          <a:p>
            <a:pPr algn="ctr">
              <a:buFontTx/>
              <a:buNone/>
            </a:pPr>
            <a:r>
              <a:rPr lang="en-US" altLang="en-US" sz="2800" dirty="0" smtClean="0"/>
              <a:t>level of expenditures for the preceding fiscal year.</a:t>
            </a:r>
          </a:p>
        </p:txBody>
      </p:sp>
    </p:spTree>
    <p:extLst>
      <p:ext uri="{BB962C8B-B14F-4D97-AF65-F5344CB8AC3E}">
        <p14:creationId xmlns:p14="http://schemas.microsoft.com/office/powerpoint/2010/main" val="18142558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3400" y="0"/>
            <a:ext cx="8229600" cy="1143000"/>
          </a:xfrm>
          <a:noFill/>
        </p:spPr>
        <p:txBody>
          <a:bodyPr/>
          <a:lstStyle/>
          <a:p>
            <a:r>
              <a:rPr lang="en-US" altLang="en-US" sz="3600" b="1" smtClean="0"/>
              <a:t>Maintenance of Effort Expenditures</a:t>
            </a:r>
          </a:p>
        </p:txBody>
      </p:sp>
      <p:sp>
        <p:nvSpPr>
          <p:cNvPr id="58371" name="Rectangle 3"/>
          <p:cNvSpPr>
            <a:spLocks noChangeArrowheads="1"/>
          </p:cNvSpPr>
          <p:nvPr/>
        </p:nvSpPr>
        <p:spPr bwMode="auto">
          <a:xfrm>
            <a:off x="5029200" y="3276600"/>
            <a:ext cx="10668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8372" name="Rectangle 4"/>
          <p:cNvSpPr>
            <a:spLocks noChangeArrowheads="1"/>
          </p:cNvSpPr>
          <p:nvPr/>
        </p:nvSpPr>
        <p:spPr bwMode="auto">
          <a:xfrm>
            <a:off x="6629400" y="2667000"/>
            <a:ext cx="990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583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8610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97870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altLang="en-US" sz="3600" b="1" dirty="0" smtClean="0"/>
              <a:t>How Does An Applicant Know If They Maintained Effort?</a:t>
            </a:r>
          </a:p>
        </p:txBody>
      </p:sp>
      <p:sp>
        <p:nvSpPr>
          <p:cNvPr id="59395" name="Rectangle 3"/>
          <p:cNvSpPr>
            <a:spLocks noGrp="1" noChangeArrowheads="1"/>
          </p:cNvSpPr>
          <p:nvPr>
            <p:ph type="body" idx="1"/>
          </p:nvPr>
        </p:nvSpPr>
        <p:spPr>
          <a:xfrm>
            <a:off x="457200" y="1981200"/>
            <a:ext cx="8229600" cy="4191000"/>
          </a:xfrm>
        </p:spPr>
        <p:txBody>
          <a:bodyPr>
            <a:normAutofit/>
          </a:bodyPr>
          <a:lstStyle/>
          <a:p>
            <a:r>
              <a:rPr lang="en-US" altLang="en-US" sz="2800" dirty="0" smtClean="0"/>
              <a:t>OPI calculates MOE using the Trustees’ Financial Summary (TFS)</a:t>
            </a:r>
          </a:p>
          <a:p>
            <a:r>
              <a:rPr lang="en-US" altLang="en-US" sz="2800" dirty="0" smtClean="0"/>
              <a:t>OPI sends two reports to the Part B applicant</a:t>
            </a:r>
          </a:p>
          <a:p>
            <a:pPr lvl="1"/>
            <a:r>
              <a:rPr lang="en-US" altLang="en-US" dirty="0" smtClean="0"/>
              <a:t>Preliminary and Final  </a:t>
            </a:r>
          </a:p>
          <a:p>
            <a:r>
              <a:rPr lang="en-US" altLang="en-US" sz="2800" dirty="0" smtClean="0"/>
              <a:t>Both Reports show </a:t>
            </a:r>
          </a:p>
          <a:p>
            <a:pPr lvl="1"/>
            <a:r>
              <a:rPr lang="en-US" altLang="en-US" dirty="0" smtClean="0"/>
              <a:t>expenditures for state/local funds</a:t>
            </a:r>
          </a:p>
          <a:p>
            <a:pPr lvl="1"/>
            <a:r>
              <a:rPr lang="en-US" altLang="en-US" dirty="0" smtClean="0"/>
              <a:t>allowed reduction and decrease in enrollment (calculates per capita)</a:t>
            </a:r>
          </a:p>
        </p:txBody>
      </p:sp>
    </p:spTree>
    <p:extLst>
      <p:ext uri="{BB962C8B-B14F-4D97-AF65-F5344CB8AC3E}">
        <p14:creationId xmlns:p14="http://schemas.microsoft.com/office/powerpoint/2010/main" val="33194539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a:normAutofit fontScale="90000"/>
          </a:bodyPr>
          <a:lstStyle/>
          <a:p>
            <a:r>
              <a:rPr lang="en-US" altLang="en-US" sz="3600" b="1" dirty="0" smtClean="0"/>
              <a:t>Maintenance of Fiscal Effort</a:t>
            </a:r>
            <a:br>
              <a:rPr lang="en-US" altLang="en-US" sz="3600" b="1" dirty="0" smtClean="0"/>
            </a:br>
            <a:r>
              <a:rPr lang="en-US" altLang="en-US" sz="3600" b="1" dirty="0" smtClean="0"/>
              <a:t>Allowed Exceptions</a:t>
            </a:r>
          </a:p>
        </p:txBody>
      </p:sp>
      <p:sp>
        <p:nvSpPr>
          <p:cNvPr id="60419" name="Rectangle 3"/>
          <p:cNvSpPr>
            <a:spLocks noChangeArrowheads="1"/>
          </p:cNvSpPr>
          <p:nvPr/>
        </p:nvSpPr>
        <p:spPr bwMode="auto">
          <a:xfrm>
            <a:off x="762000" y="1676400"/>
            <a:ext cx="784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68325" indent="-568325"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AutoNum type="arabicPeriod"/>
            </a:pPr>
            <a:r>
              <a:rPr lang="en-US" altLang="en-US" sz="2400" dirty="0"/>
              <a:t>Voluntary departure, by retirement or otherwise, or departure for just cause of special education personnel </a:t>
            </a:r>
            <a:r>
              <a:rPr lang="en-US" altLang="en-US" sz="2400" b="1" dirty="0">
                <a:solidFill>
                  <a:srgbClr val="FF0000"/>
                </a:solidFill>
              </a:rPr>
              <a:t>*</a:t>
            </a:r>
            <a:endParaRPr lang="en-US" altLang="en-US" sz="2400" dirty="0">
              <a:solidFill>
                <a:srgbClr val="FF0000"/>
              </a:solidFill>
            </a:endParaRPr>
          </a:p>
          <a:p>
            <a:pPr>
              <a:buFontTx/>
              <a:buAutoNum type="arabicPeriod"/>
            </a:pPr>
            <a:r>
              <a:rPr lang="en-US" altLang="en-US" sz="2400" dirty="0"/>
              <a:t>Decrease in enrollment of children with disabilities</a:t>
            </a:r>
          </a:p>
          <a:p>
            <a:pPr>
              <a:buFontTx/>
              <a:buAutoNum type="arabicPeriod"/>
            </a:pPr>
            <a:r>
              <a:rPr lang="en-US" altLang="en-US" sz="2400" dirty="0"/>
              <a:t>Termination of the obligation of the district to provide a special education program to a particular child that is exceptionally costly (e.g., student left the district; no longer requires the special education program)</a:t>
            </a:r>
            <a:r>
              <a:rPr lang="en-US" altLang="en-US" sz="2000" dirty="0"/>
              <a:t> </a:t>
            </a:r>
            <a:r>
              <a:rPr lang="en-US" altLang="en-US" sz="2400" b="1" dirty="0">
                <a:solidFill>
                  <a:srgbClr val="FF0000"/>
                </a:solidFill>
              </a:rPr>
              <a:t>*</a:t>
            </a:r>
          </a:p>
          <a:p>
            <a:pPr>
              <a:buFontTx/>
              <a:buNone/>
            </a:pPr>
            <a:r>
              <a:rPr lang="en-US" altLang="en-US" sz="2400" dirty="0"/>
              <a:t>4.	Long-term purchases (i.e., equipment/ facilities)</a:t>
            </a:r>
          </a:p>
          <a:p>
            <a:pPr>
              <a:buFontTx/>
              <a:buNone/>
            </a:pPr>
            <a:endParaRPr lang="en-US" altLang="en-US" sz="2400" dirty="0"/>
          </a:p>
          <a:p>
            <a:pPr>
              <a:buFontTx/>
              <a:buNone/>
            </a:pPr>
            <a:r>
              <a:rPr lang="en-US" altLang="en-US" sz="2400" b="1" dirty="0">
                <a:solidFill>
                  <a:srgbClr val="FF0000"/>
                </a:solidFill>
              </a:rPr>
              <a:t>*</a:t>
            </a:r>
            <a:r>
              <a:rPr lang="en-US" altLang="en-US" sz="2400" b="1" dirty="0">
                <a:solidFill>
                  <a:srgbClr val="FF9900"/>
                </a:solidFill>
              </a:rPr>
              <a:t> </a:t>
            </a:r>
            <a:r>
              <a:rPr lang="en-US" altLang="en-US" sz="2400" dirty="0"/>
              <a:t>District must document to OPI</a:t>
            </a:r>
          </a:p>
        </p:txBody>
      </p:sp>
    </p:spTree>
    <p:extLst>
      <p:ext uri="{BB962C8B-B14F-4D97-AF65-F5344CB8AC3E}">
        <p14:creationId xmlns:p14="http://schemas.microsoft.com/office/powerpoint/2010/main" val="8579282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685800" y="0"/>
            <a:ext cx="7772400" cy="685800"/>
          </a:xfrm>
        </p:spPr>
        <p:txBody>
          <a:bodyPr/>
          <a:lstStyle/>
          <a:p>
            <a:r>
              <a:rPr lang="en-US" altLang="en-US" sz="3600" b="1" smtClean="0">
                <a:solidFill>
                  <a:schemeClr val="tx1"/>
                </a:solidFill>
              </a:rPr>
              <a:t>Maintenance of Effort Report</a:t>
            </a:r>
          </a:p>
        </p:txBody>
      </p:sp>
      <p:pic>
        <p:nvPicPr>
          <p:cNvPr id="614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762000"/>
            <a:ext cx="8458200" cy="4552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444" name="AutoShape 5"/>
          <p:cNvSpPr>
            <a:spLocks noChangeArrowheads="1"/>
          </p:cNvSpPr>
          <p:nvPr/>
        </p:nvSpPr>
        <p:spPr bwMode="auto">
          <a:xfrm>
            <a:off x="6019800" y="1447800"/>
            <a:ext cx="7620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5" name="AutoShape 6"/>
          <p:cNvSpPr>
            <a:spLocks noChangeArrowheads="1"/>
          </p:cNvSpPr>
          <p:nvPr/>
        </p:nvSpPr>
        <p:spPr bwMode="auto">
          <a:xfrm>
            <a:off x="2514600" y="3581400"/>
            <a:ext cx="7620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6" name="Text Box 7"/>
          <p:cNvSpPr txBox="1">
            <a:spLocks noChangeArrowheads="1"/>
          </p:cNvSpPr>
          <p:nvPr/>
        </p:nvSpPr>
        <p:spPr bwMode="auto">
          <a:xfrm>
            <a:off x="228600" y="5715000"/>
            <a:ext cx="2438400" cy="446088"/>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From TFS report</a:t>
            </a:r>
            <a:endParaRPr lang="en-US" altLang="en-US" sz="2200"/>
          </a:p>
        </p:txBody>
      </p:sp>
      <p:sp>
        <p:nvSpPr>
          <p:cNvPr id="61447" name="Text Box 8"/>
          <p:cNvSpPr txBox="1">
            <a:spLocks noChangeArrowheads="1"/>
          </p:cNvSpPr>
          <p:nvPr/>
        </p:nvSpPr>
        <p:spPr bwMode="auto">
          <a:xfrm>
            <a:off x="4038600" y="5181600"/>
            <a:ext cx="4724400" cy="1116013"/>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Allowable reduction = 50% of increase in allocation (excluding supplemental flow-through)</a:t>
            </a:r>
            <a:endParaRPr lang="en-US" altLang="en-US" sz="2200"/>
          </a:p>
        </p:txBody>
      </p:sp>
      <p:cxnSp>
        <p:nvCxnSpPr>
          <p:cNvPr id="61448" name="AutoShape 9"/>
          <p:cNvCxnSpPr>
            <a:cxnSpLocks noChangeShapeType="1"/>
            <a:stCxn id="61446" idx="0"/>
          </p:cNvCxnSpPr>
          <p:nvPr/>
        </p:nvCxnSpPr>
        <p:spPr bwMode="auto">
          <a:xfrm rot="-5400000">
            <a:off x="1271587" y="4005263"/>
            <a:ext cx="1876425" cy="1524000"/>
          </a:xfrm>
          <a:prstGeom prst="curvedConnector3">
            <a:avLst>
              <a:gd name="adj1" fmla="val 49745"/>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449" name="AutoShape 10"/>
          <p:cNvCxnSpPr>
            <a:cxnSpLocks noChangeShapeType="1"/>
            <a:stCxn id="61447" idx="0"/>
            <a:endCxn id="61444" idx="2"/>
          </p:cNvCxnSpPr>
          <p:nvPr/>
        </p:nvCxnSpPr>
        <p:spPr bwMode="auto">
          <a:xfrm rot="-5400000">
            <a:off x="4738687" y="3509963"/>
            <a:ext cx="3324225" cy="0"/>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236384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381000"/>
            <a:ext cx="8229600" cy="914400"/>
          </a:xfrm>
          <a:noFill/>
        </p:spPr>
        <p:txBody>
          <a:bodyPr/>
          <a:lstStyle/>
          <a:p>
            <a:r>
              <a:rPr lang="en-US" altLang="en-US" sz="3600" b="1" smtClean="0"/>
              <a:t>IDEA Part B Maintenance of Effort</a:t>
            </a:r>
          </a:p>
        </p:txBody>
      </p:sp>
      <p:sp>
        <p:nvSpPr>
          <p:cNvPr id="62467" name="Rectangle 3"/>
          <p:cNvSpPr>
            <a:spLocks noChangeArrowheads="1"/>
          </p:cNvSpPr>
          <p:nvPr/>
        </p:nvSpPr>
        <p:spPr bwMode="auto">
          <a:xfrm>
            <a:off x="609600" y="16002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Allowable Reduction</a:t>
            </a:r>
            <a:r>
              <a:rPr lang="en-US" altLang="en-US" sz="2600"/>
              <a:t>:</a:t>
            </a:r>
          </a:p>
          <a:p>
            <a:pPr>
              <a:buFontTx/>
              <a:buNone/>
            </a:pPr>
            <a:endParaRPr lang="en-US" altLang="en-US" sz="2600"/>
          </a:p>
          <a:p>
            <a:r>
              <a:rPr lang="en-US" altLang="en-US" sz="2600"/>
              <a:t>If IDEA B allocation exceeds prior year allocation, applicant may treat as local funds up to 50% of the difference</a:t>
            </a:r>
          </a:p>
          <a:p>
            <a:r>
              <a:rPr lang="en-US" altLang="en-US" sz="2600"/>
              <a:t>Must spend on qualifying Elementary and Secondary Education Act (ESEA) activities or Early Intervening Services (EIS)</a:t>
            </a:r>
          </a:p>
          <a:p>
            <a:r>
              <a:rPr lang="en-US" altLang="en-US" sz="2600"/>
              <a:t>Not available to applicants that are not meeting FAPE (determined by OPI)</a:t>
            </a:r>
          </a:p>
        </p:txBody>
      </p:sp>
    </p:spTree>
    <p:extLst>
      <p:ext uri="{BB962C8B-B14F-4D97-AF65-F5344CB8AC3E}">
        <p14:creationId xmlns:p14="http://schemas.microsoft.com/office/powerpoint/2010/main" val="2017399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p:txBody>
          <a:bodyPr/>
          <a:lstStyle/>
          <a:p>
            <a:pPr>
              <a:buFontTx/>
              <a:buNone/>
            </a:pPr>
            <a:r>
              <a:rPr lang="en-US" altLang="en-US" sz="2800" b="1" dirty="0" smtClean="0"/>
              <a:t>Eligibility (ARM 10.16.3810)</a:t>
            </a:r>
          </a:p>
          <a:p>
            <a:r>
              <a:rPr lang="en-US" altLang="en-US" sz="2800" dirty="0" smtClean="0"/>
              <a:t>A district has a special education program if it:</a:t>
            </a:r>
          </a:p>
          <a:p>
            <a:pPr lvl="1"/>
            <a:r>
              <a:rPr lang="en-US" altLang="en-US" dirty="0" smtClean="0"/>
              <a:t>has at least one resident student in its current fiscal year special </a:t>
            </a:r>
            <a:r>
              <a:rPr lang="en-US" altLang="en-US" dirty="0" err="1" smtClean="0"/>
              <a:t>ed</a:t>
            </a:r>
            <a:r>
              <a:rPr lang="en-US" altLang="en-US" dirty="0" smtClean="0"/>
              <a:t> child count ; </a:t>
            </a:r>
            <a:r>
              <a:rPr lang="en-US" altLang="en-US" b="1" i="1" dirty="0" smtClean="0"/>
              <a:t>-- or --</a:t>
            </a:r>
          </a:p>
          <a:p>
            <a:pPr lvl="1"/>
            <a:r>
              <a:rPr lang="en-US" altLang="en-US" dirty="0" smtClean="0"/>
              <a:t>Participates in a cooperative; </a:t>
            </a:r>
            <a:r>
              <a:rPr lang="en-US" altLang="en-US" b="1" i="1" dirty="0" smtClean="0"/>
              <a:t>-- or --</a:t>
            </a:r>
          </a:p>
          <a:p>
            <a:pPr lvl="1"/>
            <a:r>
              <a:rPr lang="en-US" altLang="en-US" dirty="0" smtClean="0"/>
              <a:t>Has a written agreement with another school district or cooperative to provide a special </a:t>
            </a:r>
            <a:r>
              <a:rPr lang="en-US" altLang="en-US" dirty="0" err="1" smtClean="0"/>
              <a:t>ed</a:t>
            </a:r>
            <a:r>
              <a:rPr lang="en-US" altLang="en-US" dirty="0" smtClean="0"/>
              <a:t> program if a student in need enrolls</a:t>
            </a:r>
          </a:p>
        </p:txBody>
      </p:sp>
    </p:spTree>
    <p:extLst>
      <p:ext uri="{BB962C8B-B14F-4D97-AF65-F5344CB8AC3E}">
        <p14:creationId xmlns:p14="http://schemas.microsoft.com/office/powerpoint/2010/main" val="270202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457200"/>
            <a:ext cx="8229600" cy="762000"/>
          </a:xfrm>
          <a:noFill/>
        </p:spPr>
        <p:txBody>
          <a:bodyPr/>
          <a:lstStyle/>
          <a:p>
            <a:r>
              <a:rPr lang="en-US" altLang="en-US" sz="3600" b="1" smtClean="0"/>
              <a:t>Allowable Reduction Example</a:t>
            </a:r>
          </a:p>
        </p:txBody>
      </p:sp>
      <p:sp>
        <p:nvSpPr>
          <p:cNvPr id="63491" name="Rectangle 3"/>
          <p:cNvSpPr>
            <a:spLocks noChangeArrowheads="1"/>
          </p:cNvSpPr>
          <p:nvPr/>
        </p:nvSpPr>
        <p:spPr bwMode="auto">
          <a:xfrm>
            <a:off x="685800" y="15240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FontTx/>
              <a:buNone/>
            </a:pPr>
            <a:r>
              <a:rPr lang="en-US" altLang="en-US" sz="2800" dirty="0" smtClean="0"/>
              <a:t>FY18 </a:t>
            </a:r>
            <a:r>
              <a:rPr lang="en-US" altLang="en-US" sz="2800" dirty="0"/>
              <a:t>IDEA, Part B Grant:	$150,000</a:t>
            </a:r>
          </a:p>
          <a:p>
            <a:pPr algn="ctr">
              <a:buFontTx/>
              <a:buNone/>
            </a:pPr>
            <a:r>
              <a:rPr lang="en-US" altLang="en-US" sz="2800" u="sng" dirty="0" smtClean="0"/>
              <a:t>FY19 </a:t>
            </a:r>
            <a:r>
              <a:rPr lang="en-US" altLang="en-US" sz="2800" u="sng" dirty="0"/>
              <a:t>IDEA, Part B Grant:	$100,000</a:t>
            </a:r>
          </a:p>
          <a:p>
            <a:pPr algn="ctr">
              <a:buFontTx/>
              <a:buNone/>
            </a:pPr>
            <a:r>
              <a:rPr lang="en-US" altLang="en-US" sz="2800" dirty="0" smtClean="0"/>
              <a:t>	 Difference</a:t>
            </a:r>
            <a:r>
              <a:rPr lang="en-US" altLang="en-US" sz="2800" dirty="0"/>
              <a:t>:			</a:t>
            </a:r>
            <a:r>
              <a:rPr lang="en-US" altLang="en-US" sz="2800" dirty="0" smtClean="0"/>
              <a:t>$  </a:t>
            </a:r>
            <a:r>
              <a:rPr lang="en-US" altLang="en-US" sz="2800" dirty="0"/>
              <a:t>50,000</a:t>
            </a:r>
          </a:p>
          <a:p>
            <a:pPr algn="ctr">
              <a:buFontTx/>
              <a:buNone/>
            </a:pPr>
            <a:r>
              <a:rPr lang="en-US" altLang="en-US" sz="2800" dirty="0"/>
              <a:t>						</a:t>
            </a:r>
            <a:r>
              <a:rPr lang="en-US" altLang="en-US" sz="2800" u="sng" dirty="0"/>
              <a:t>x      50%</a:t>
            </a:r>
          </a:p>
          <a:p>
            <a:pPr algn="ctr">
              <a:buFontTx/>
              <a:buNone/>
            </a:pPr>
            <a:r>
              <a:rPr lang="en-US" altLang="en-US" sz="2800" dirty="0"/>
              <a:t>	Allowable reduction:		$  25,000</a:t>
            </a:r>
          </a:p>
          <a:p>
            <a:pPr algn="ctr">
              <a:buFontTx/>
              <a:buNone/>
            </a:pPr>
            <a:endParaRPr lang="en-US" altLang="en-US" sz="2800" dirty="0"/>
          </a:p>
          <a:p>
            <a:pPr algn="ctr">
              <a:buFontTx/>
              <a:buNone/>
            </a:pPr>
            <a:r>
              <a:rPr lang="en-US" altLang="en-US" sz="2800" dirty="0" smtClean="0"/>
              <a:t>FY18 </a:t>
            </a:r>
            <a:r>
              <a:rPr lang="en-US" altLang="en-US" sz="2800" dirty="0"/>
              <a:t>MOE expenditures:	$  80,000</a:t>
            </a:r>
          </a:p>
          <a:p>
            <a:pPr algn="ctr">
              <a:buFontTx/>
              <a:buNone/>
            </a:pPr>
            <a:r>
              <a:rPr lang="en-US" altLang="en-US" sz="2800" u="sng" dirty="0" smtClean="0"/>
              <a:t>Allowable </a:t>
            </a:r>
            <a:r>
              <a:rPr lang="en-US" altLang="en-US" sz="2800" u="sng" dirty="0"/>
              <a:t>reduction:		$  25,000</a:t>
            </a:r>
          </a:p>
          <a:p>
            <a:pPr algn="ctr">
              <a:buFontTx/>
              <a:buNone/>
            </a:pPr>
            <a:r>
              <a:rPr lang="en-US" altLang="en-US" sz="2800" dirty="0"/>
              <a:t>	</a:t>
            </a:r>
            <a:r>
              <a:rPr lang="en-US" altLang="en-US" sz="2800" dirty="0" smtClean="0"/>
              <a:t> FY19 </a:t>
            </a:r>
            <a:r>
              <a:rPr lang="en-US" altLang="en-US" sz="2800" dirty="0"/>
              <a:t>MOE requirement:		$  55,000</a:t>
            </a:r>
          </a:p>
        </p:txBody>
      </p:sp>
    </p:spTree>
    <p:extLst>
      <p:ext uri="{BB962C8B-B14F-4D97-AF65-F5344CB8AC3E}">
        <p14:creationId xmlns:p14="http://schemas.microsoft.com/office/powerpoint/2010/main" val="35906602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381000"/>
            <a:ext cx="9144000" cy="762000"/>
          </a:xfrm>
          <a:noFill/>
        </p:spPr>
        <p:txBody>
          <a:bodyPr/>
          <a:lstStyle/>
          <a:p>
            <a:r>
              <a:rPr lang="en-US" altLang="en-US" sz="3600" b="1" smtClean="0"/>
              <a:t>Allowable Reduction…..Effect on Budget</a:t>
            </a:r>
          </a:p>
        </p:txBody>
      </p:sp>
      <p:sp>
        <p:nvSpPr>
          <p:cNvPr id="64515" name="Rectangle 3"/>
          <p:cNvSpPr>
            <a:spLocks noChangeArrowheads="1"/>
          </p:cNvSpPr>
          <p:nvPr/>
        </p:nvSpPr>
        <p:spPr bwMode="auto">
          <a:xfrm>
            <a:off x="0" y="1447800"/>
            <a:ext cx="5562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800" b="1" dirty="0"/>
          </a:p>
          <a:p>
            <a:pPr>
              <a:buFontTx/>
              <a:buNone/>
            </a:pPr>
            <a:endParaRPr lang="en-US" altLang="en-US" sz="1200" b="1" dirty="0"/>
          </a:p>
          <a:p>
            <a:pPr>
              <a:buFontTx/>
              <a:buNone/>
            </a:pPr>
            <a:r>
              <a:rPr lang="en-US" altLang="en-US" sz="2000" b="1" dirty="0"/>
              <a:t>	</a:t>
            </a:r>
            <a:r>
              <a:rPr lang="en-US" altLang="en-US" sz="2000" dirty="0" smtClean="0"/>
              <a:t>FY19 </a:t>
            </a:r>
            <a:r>
              <a:rPr lang="en-US" altLang="en-US" sz="2000" dirty="0"/>
              <a:t>IDEA-B Grant:		$150,000</a:t>
            </a:r>
          </a:p>
          <a:p>
            <a:pPr>
              <a:buFontTx/>
              <a:buNone/>
            </a:pPr>
            <a:r>
              <a:rPr lang="en-US" altLang="en-US" sz="2000" dirty="0"/>
              <a:t>	</a:t>
            </a:r>
            <a:r>
              <a:rPr lang="en-US" altLang="en-US" sz="2000" u="sng" dirty="0" smtClean="0"/>
              <a:t>FY18 </a:t>
            </a:r>
            <a:r>
              <a:rPr lang="en-US" altLang="en-US" sz="2000" u="sng" dirty="0"/>
              <a:t>IDEA-B Grant:		$100,000</a:t>
            </a:r>
          </a:p>
          <a:p>
            <a:pPr>
              <a:buFontTx/>
              <a:buNone/>
            </a:pPr>
            <a:r>
              <a:rPr lang="en-US" altLang="en-US" sz="2000" dirty="0"/>
              <a:t>	Difference:			$  50,000</a:t>
            </a:r>
          </a:p>
          <a:p>
            <a:pPr>
              <a:buFontTx/>
              <a:buNone/>
            </a:pPr>
            <a:r>
              <a:rPr lang="en-US" altLang="en-US" sz="2000" dirty="0"/>
              <a:t>					</a:t>
            </a:r>
            <a:r>
              <a:rPr lang="en-US" altLang="en-US" sz="2000" u="sng" dirty="0"/>
              <a:t>x      50%</a:t>
            </a:r>
          </a:p>
          <a:p>
            <a:pPr>
              <a:buFontTx/>
              <a:buNone/>
            </a:pPr>
            <a:r>
              <a:rPr lang="en-US" altLang="en-US" sz="2000" dirty="0"/>
              <a:t>	Allowable reduction:		$  25,000</a:t>
            </a:r>
          </a:p>
          <a:p>
            <a:pPr>
              <a:buFontTx/>
              <a:buNone/>
            </a:pPr>
            <a:endParaRPr lang="en-US" altLang="en-US" sz="2000" dirty="0"/>
          </a:p>
          <a:p>
            <a:pPr>
              <a:buFontTx/>
              <a:buNone/>
            </a:pPr>
            <a:r>
              <a:rPr lang="en-US" altLang="en-US" sz="2000" dirty="0"/>
              <a:t>	</a:t>
            </a:r>
            <a:r>
              <a:rPr lang="en-US" altLang="en-US" sz="2000" dirty="0" smtClean="0"/>
              <a:t>FY18 </a:t>
            </a:r>
            <a:r>
              <a:rPr lang="en-US" altLang="en-US" sz="2000" dirty="0"/>
              <a:t>MOE expenditures:	$  80,000</a:t>
            </a:r>
          </a:p>
          <a:p>
            <a:pPr>
              <a:buFontTx/>
              <a:buNone/>
            </a:pPr>
            <a:r>
              <a:rPr lang="en-US" altLang="en-US" sz="2000" dirty="0"/>
              <a:t>	</a:t>
            </a:r>
            <a:r>
              <a:rPr lang="en-US" altLang="en-US" sz="2000" u="sng" dirty="0"/>
              <a:t>Allowable reduction:		$  25,000</a:t>
            </a:r>
          </a:p>
          <a:p>
            <a:pPr>
              <a:buFontTx/>
              <a:buNone/>
            </a:pPr>
            <a:r>
              <a:rPr lang="en-US" altLang="en-US" sz="2000" dirty="0"/>
              <a:t>	</a:t>
            </a:r>
            <a:r>
              <a:rPr lang="en-US" altLang="en-US" sz="2000" dirty="0" smtClean="0"/>
              <a:t>FY19 </a:t>
            </a:r>
            <a:r>
              <a:rPr lang="en-US" altLang="en-US" sz="2000" dirty="0"/>
              <a:t>MOE requirement:	$  55,000</a:t>
            </a:r>
          </a:p>
        </p:txBody>
      </p:sp>
      <p:sp>
        <p:nvSpPr>
          <p:cNvPr id="64516" name="Text Box 4"/>
          <p:cNvSpPr txBox="1">
            <a:spLocks noChangeArrowheads="1"/>
          </p:cNvSpPr>
          <p:nvPr/>
        </p:nvSpPr>
        <p:spPr bwMode="auto">
          <a:xfrm>
            <a:off x="5867400" y="3973513"/>
            <a:ext cx="3195638" cy="1635125"/>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smtClean="0">
                <a:solidFill>
                  <a:srgbClr val="FF3300"/>
                </a:solidFill>
              </a:rPr>
              <a:t>FY19 </a:t>
            </a:r>
            <a:r>
              <a:rPr lang="en-US" altLang="en-US" sz="2000" b="1" dirty="0">
                <a:solidFill>
                  <a:srgbClr val="FF3300"/>
                </a:solidFill>
              </a:rPr>
              <a:t>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$150,000</a:t>
            </a:r>
          </a:p>
          <a:p>
            <a:pPr eaLnBrk="1" hangingPunct="1">
              <a:spcBef>
                <a:spcPct val="0"/>
              </a:spcBef>
              <a:buFontTx/>
              <a:buNone/>
            </a:pPr>
            <a:r>
              <a:rPr lang="en-US" altLang="en-US" sz="2000" b="1" u="sng" dirty="0">
                <a:solidFill>
                  <a:srgbClr val="FF3300"/>
                </a:solidFill>
              </a:rPr>
              <a:t>State/Local	$  55,000</a:t>
            </a:r>
          </a:p>
          <a:p>
            <a:pPr eaLnBrk="1" hangingPunct="1">
              <a:spcBef>
                <a:spcPct val="0"/>
              </a:spcBef>
              <a:buFontTx/>
              <a:buNone/>
            </a:pPr>
            <a:r>
              <a:rPr lang="en-US" altLang="en-US" sz="2000" b="1" dirty="0">
                <a:solidFill>
                  <a:srgbClr val="FF3300"/>
                </a:solidFill>
              </a:rPr>
              <a:t>Total		$205,000</a:t>
            </a:r>
          </a:p>
        </p:txBody>
      </p:sp>
      <p:sp>
        <p:nvSpPr>
          <p:cNvPr id="64517" name="Text Box 5"/>
          <p:cNvSpPr txBox="1">
            <a:spLocks noChangeArrowheads="1"/>
          </p:cNvSpPr>
          <p:nvPr/>
        </p:nvSpPr>
        <p:spPr bwMode="auto">
          <a:xfrm>
            <a:off x="5867400" y="1839913"/>
            <a:ext cx="3195638" cy="1635125"/>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smtClean="0">
                <a:solidFill>
                  <a:srgbClr val="FF3300"/>
                </a:solidFill>
              </a:rPr>
              <a:t>FY18 </a:t>
            </a:r>
            <a:r>
              <a:rPr lang="en-US" altLang="en-US" sz="2000" b="1" dirty="0">
                <a:solidFill>
                  <a:srgbClr val="FF3300"/>
                </a:solidFill>
              </a:rPr>
              <a:t>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$100,000</a:t>
            </a:r>
          </a:p>
          <a:p>
            <a:pPr eaLnBrk="1" hangingPunct="1">
              <a:spcBef>
                <a:spcPct val="0"/>
              </a:spcBef>
              <a:buFontTx/>
              <a:buNone/>
            </a:pPr>
            <a:r>
              <a:rPr lang="en-US" altLang="en-US" sz="2000" b="1" u="sng" dirty="0">
                <a:solidFill>
                  <a:srgbClr val="FF3300"/>
                </a:solidFill>
              </a:rPr>
              <a:t>State/Local	$  80,000</a:t>
            </a:r>
          </a:p>
          <a:p>
            <a:pPr eaLnBrk="1" hangingPunct="1">
              <a:spcBef>
                <a:spcPct val="0"/>
              </a:spcBef>
              <a:buFontTx/>
              <a:buNone/>
            </a:pPr>
            <a:r>
              <a:rPr lang="en-US" altLang="en-US" sz="2000" b="1" dirty="0">
                <a:solidFill>
                  <a:srgbClr val="FF3300"/>
                </a:solidFill>
              </a:rPr>
              <a:t>Total		$180,000</a:t>
            </a:r>
          </a:p>
        </p:txBody>
      </p:sp>
      <p:sp>
        <p:nvSpPr>
          <p:cNvPr id="64518" name="Line 6"/>
          <p:cNvSpPr>
            <a:spLocks noChangeShapeType="1"/>
          </p:cNvSpPr>
          <p:nvPr/>
        </p:nvSpPr>
        <p:spPr bwMode="blackWhite">
          <a:xfrm flipV="1">
            <a:off x="4953000" y="5181600"/>
            <a:ext cx="838200" cy="152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519" name="Line 7"/>
          <p:cNvSpPr>
            <a:spLocks noChangeShapeType="1"/>
          </p:cNvSpPr>
          <p:nvPr/>
        </p:nvSpPr>
        <p:spPr bwMode="auto">
          <a:xfrm>
            <a:off x="4953000" y="2667000"/>
            <a:ext cx="8382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0" name="Line 8"/>
          <p:cNvSpPr>
            <a:spLocks noChangeShapeType="1"/>
          </p:cNvSpPr>
          <p:nvPr/>
        </p:nvSpPr>
        <p:spPr bwMode="auto">
          <a:xfrm flipV="1">
            <a:off x="4648200" y="2971800"/>
            <a:ext cx="1143000" cy="1295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1" name="AutoShape 9"/>
          <p:cNvSpPr>
            <a:spLocks noChangeArrowheads="1"/>
          </p:cNvSpPr>
          <p:nvPr/>
        </p:nvSpPr>
        <p:spPr bwMode="auto">
          <a:xfrm>
            <a:off x="3581400" y="5105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2" name="AutoShape 10"/>
          <p:cNvSpPr>
            <a:spLocks noChangeArrowheads="1"/>
          </p:cNvSpPr>
          <p:nvPr/>
        </p:nvSpPr>
        <p:spPr bwMode="auto">
          <a:xfrm>
            <a:off x="3581400" y="25146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3" name="AutoShape 11"/>
          <p:cNvSpPr>
            <a:spLocks noChangeArrowheads="1"/>
          </p:cNvSpPr>
          <p:nvPr/>
        </p:nvSpPr>
        <p:spPr bwMode="auto">
          <a:xfrm>
            <a:off x="3581400" y="4343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9884185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p:spPr>
        <p:txBody>
          <a:bodyPr/>
          <a:lstStyle/>
          <a:p>
            <a:r>
              <a:rPr lang="en-US" altLang="en-US" sz="3600" b="1" smtClean="0"/>
              <a:t>IDEA Part B Maintenance of Effort</a:t>
            </a:r>
          </a:p>
        </p:txBody>
      </p:sp>
      <p:sp>
        <p:nvSpPr>
          <p:cNvPr id="66563" name="Rectangle 3"/>
          <p:cNvSpPr>
            <a:spLocks noChangeArrowheads="1"/>
          </p:cNvSpPr>
          <p:nvPr/>
        </p:nvSpPr>
        <p:spPr bwMode="auto">
          <a:xfrm>
            <a:off x="228600" y="22098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1216025" indent="-1101725"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dirty="0"/>
              <a:t>Determining required spending level to maintain effort:</a:t>
            </a:r>
          </a:p>
          <a:p>
            <a:pPr lvl="1">
              <a:buFontTx/>
              <a:buNone/>
            </a:pPr>
            <a:endParaRPr lang="en-US" altLang="en-US" dirty="0"/>
          </a:p>
          <a:p>
            <a:pPr lvl="1">
              <a:buFontTx/>
              <a:buNone/>
            </a:pPr>
            <a:r>
              <a:rPr lang="en-US" altLang="en-US" dirty="0"/>
              <a:t>	Prior year state and local expenditures</a:t>
            </a:r>
          </a:p>
          <a:p>
            <a:pPr lvl="1">
              <a:buFontTx/>
              <a:buNone/>
            </a:pPr>
            <a:r>
              <a:rPr lang="en-US" altLang="en-US" dirty="0"/>
              <a:t>	</a:t>
            </a:r>
            <a:r>
              <a:rPr lang="en-US" altLang="en-US" dirty="0">
                <a:solidFill>
                  <a:srgbClr val="FF0000"/>
                </a:solidFill>
              </a:rPr>
              <a:t>Less: Allowable Reductions</a:t>
            </a:r>
          </a:p>
          <a:p>
            <a:pPr lvl="1">
              <a:buFontTx/>
              <a:buNone/>
            </a:pPr>
            <a:r>
              <a:rPr lang="en-US" altLang="en-US" dirty="0"/>
              <a:t>	</a:t>
            </a:r>
            <a:r>
              <a:rPr lang="en-US" altLang="en-US" u="sng" dirty="0">
                <a:solidFill>
                  <a:srgbClr val="0000FF"/>
                </a:solidFill>
              </a:rPr>
              <a:t>Less: Exceptions</a:t>
            </a:r>
            <a:r>
              <a:rPr lang="en-US" altLang="en-US" u="sng" dirty="0"/>
              <a:t>                  </a:t>
            </a:r>
            <a:r>
              <a:rPr lang="en-US" altLang="en-US" dirty="0"/>
              <a:t>	</a:t>
            </a:r>
            <a:endParaRPr lang="en-US" altLang="en-US" u="sng" dirty="0"/>
          </a:p>
          <a:p>
            <a:pPr lvl="1">
              <a:buFontTx/>
              <a:buNone/>
            </a:pPr>
            <a:r>
              <a:rPr lang="en-US" altLang="en-US" dirty="0"/>
              <a:t>	= Required state &amp; local spending levels</a:t>
            </a:r>
            <a:endParaRPr lang="en-US" altLang="en-US" u="sng" dirty="0"/>
          </a:p>
        </p:txBody>
      </p:sp>
    </p:spTree>
    <p:extLst>
      <p:ext uri="{BB962C8B-B14F-4D97-AF65-F5344CB8AC3E}">
        <p14:creationId xmlns:p14="http://schemas.microsoft.com/office/powerpoint/2010/main" val="39842120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38200" y="274638"/>
            <a:ext cx="7391400" cy="1143000"/>
          </a:xfrm>
          <a:noFill/>
        </p:spPr>
        <p:txBody>
          <a:bodyPr>
            <a:normAutofit fontScale="90000"/>
          </a:bodyPr>
          <a:lstStyle/>
          <a:p>
            <a:r>
              <a:rPr lang="en-US" altLang="en-US" sz="3600" b="1" dirty="0" smtClean="0"/>
              <a:t>Similarities between Reversion and MOE</a:t>
            </a:r>
          </a:p>
        </p:txBody>
      </p:sp>
      <p:sp>
        <p:nvSpPr>
          <p:cNvPr id="67587" name="Rectangle 3"/>
          <p:cNvSpPr>
            <a:spLocks noChangeArrowheads="1"/>
          </p:cNvSpPr>
          <p:nvPr/>
        </p:nvSpPr>
        <p:spPr bwMode="auto">
          <a:xfrm>
            <a:off x="685800" y="16002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600" dirty="0"/>
          </a:p>
          <a:p>
            <a:r>
              <a:rPr lang="en-US" altLang="en-US" sz="2800" dirty="0"/>
              <a:t>Both look at state and local special education expenditures</a:t>
            </a:r>
          </a:p>
          <a:p>
            <a:pPr>
              <a:buFontTx/>
              <a:buNone/>
            </a:pPr>
            <a:endParaRPr lang="en-US" altLang="en-US" sz="2800" dirty="0"/>
          </a:p>
          <a:p>
            <a:r>
              <a:rPr lang="en-US" altLang="en-US" sz="2800" dirty="0"/>
              <a:t>Expenditures are tracked for both via Trustees’ Financial Summary (TFS)</a:t>
            </a:r>
          </a:p>
          <a:p>
            <a:endParaRPr lang="en-US" altLang="en-US" sz="2800" dirty="0"/>
          </a:p>
          <a:p>
            <a:r>
              <a:rPr lang="en-US" altLang="en-US" sz="2800" dirty="0"/>
              <a:t>Failure to meet requirements results in less special education funds for the district</a:t>
            </a:r>
          </a:p>
        </p:txBody>
      </p:sp>
    </p:spTree>
    <p:extLst>
      <p:ext uri="{BB962C8B-B14F-4D97-AF65-F5344CB8AC3E}">
        <p14:creationId xmlns:p14="http://schemas.microsoft.com/office/powerpoint/2010/main" val="3428777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406" name="Group 54"/>
          <p:cNvGraphicFramePr>
            <a:graphicFrameLocks noGrp="1"/>
          </p:cNvGraphicFramePr>
          <p:nvPr>
            <p:ph sz="half" idx="2"/>
            <p:extLst>
              <p:ext uri="{D42A27DB-BD31-4B8C-83A1-F6EECF244321}">
                <p14:modId xmlns:p14="http://schemas.microsoft.com/office/powerpoint/2010/main" val="4028298486"/>
              </p:ext>
            </p:extLst>
          </p:nvPr>
        </p:nvGraphicFramePr>
        <p:xfrm>
          <a:off x="304800" y="609600"/>
          <a:ext cx="8534400" cy="5887848"/>
        </p:xfrm>
        <a:graphic>
          <a:graphicData uri="http://schemas.openxmlformats.org/drawingml/2006/table">
            <a:tbl>
              <a:tblPr/>
              <a:tblGrid>
                <a:gridCol w="2228850"/>
                <a:gridCol w="3187700"/>
                <a:gridCol w="3117850"/>
              </a:tblGrid>
              <a:tr h="8810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charset="0"/>
                        </a:rPr>
                        <a:t>REVERSION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0000FF"/>
                          </a:solidFill>
                          <a:effectLst/>
                          <a:latin typeface="Arial" charset="0"/>
                        </a:rPr>
                        <a:t>*STATE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charset="0"/>
                        </a:rPr>
                        <a:t>MOE</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charset="0"/>
                        </a:rPr>
                        <a:t>*FEDERAL Requirement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7826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Affected fund(s)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General (01)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General (01)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Misc Programs (15)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064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Tracked 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District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District and Coop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120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Purpose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Ensure local funds match state dollars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(state law)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Ensure federal funds are not used to supplant state/local funds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0763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Inadequate spending results in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Reduced state special ed allowable cost payment in ensuing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Repayment to OPI with local funds and OPI Repays Feds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139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Basis for determination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ANB, legislative appropriation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(Block Grants)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Prior year state and local expenditures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40417055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152400"/>
            <a:ext cx="8229600" cy="838200"/>
          </a:xfrm>
          <a:noFill/>
        </p:spPr>
        <p:txBody>
          <a:bodyPr/>
          <a:lstStyle/>
          <a:p>
            <a:r>
              <a:rPr lang="en-US" altLang="en-US" sz="3600" b="1" smtClean="0"/>
              <a:t>Timeline</a:t>
            </a:r>
          </a:p>
        </p:txBody>
      </p:sp>
      <p:sp>
        <p:nvSpPr>
          <p:cNvPr id="69635" name="Rectangle 3"/>
          <p:cNvSpPr>
            <a:spLocks noChangeArrowheads="1"/>
          </p:cNvSpPr>
          <p:nvPr/>
        </p:nvSpPr>
        <p:spPr bwMode="auto">
          <a:xfrm>
            <a:off x="381000" y="1219200"/>
            <a:ext cx="8382000" cy="5181600"/>
          </a:xfrm>
          <a:prstGeom prst="rect">
            <a:avLst/>
          </a:prstGeom>
          <a:solidFill>
            <a:schemeClr val="tx2">
              <a:lumMod val="20000"/>
              <a:lumOff val="80000"/>
            </a:schemeClr>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u="sng" dirty="0"/>
              <a:t>2</a:t>
            </a:r>
            <a:r>
              <a:rPr lang="en-US" altLang="en-US" sz="2800" u="sng" baseline="30000" dirty="0"/>
              <a:t>nd</a:t>
            </a:r>
            <a:r>
              <a:rPr lang="en-US" altLang="en-US" sz="2800" u="sng" dirty="0"/>
              <a:t> Mon in Sept:</a:t>
            </a:r>
            <a:r>
              <a:rPr lang="en-US" altLang="en-US" sz="2800" dirty="0"/>
              <a:t> TFS </a:t>
            </a:r>
            <a:r>
              <a:rPr lang="en-US" altLang="en-US" sz="2800" dirty="0" smtClean="0"/>
              <a:t>due</a:t>
            </a:r>
          </a:p>
          <a:p>
            <a:pPr marL="0" indent="0">
              <a:lnSpc>
                <a:spcPct val="90000"/>
              </a:lnSpc>
              <a:buNone/>
            </a:pPr>
            <a:endParaRPr lang="en-US" altLang="en-US" sz="2800" dirty="0"/>
          </a:p>
          <a:p>
            <a:pPr>
              <a:lnSpc>
                <a:spcPct val="90000"/>
              </a:lnSpc>
            </a:pPr>
            <a:r>
              <a:rPr lang="en-US" altLang="en-US" sz="2800" u="sng" dirty="0"/>
              <a:t>November 20:</a:t>
            </a:r>
            <a:r>
              <a:rPr lang="en-US" altLang="en-US" sz="2800" dirty="0"/>
              <a:t> OPI calculates preliminary MOE and notifies schools</a:t>
            </a:r>
          </a:p>
          <a:p>
            <a:pPr>
              <a:lnSpc>
                <a:spcPct val="90000"/>
              </a:lnSpc>
              <a:buFontTx/>
              <a:buNone/>
            </a:pPr>
            <a:endParaRPr lang="en-US" altLang="en-US" sz="2800" dirty="0"/>
          </a:p>
          <a:p>
            <a:pPr>
              <a:lnSpc>
                <a:spcPct val="90000"/>
              </a:lnSpc>
            </a:pPr>
            <a:r>
              <a:rPr lang="en-US" altLang="en-US" sz="2800" u="sng" dirty="0"/>
              <a:t>December </a:t>
            </a:r>
            <a:r>
              <a:rPr lang="en-US" altLang="en-US" sz="2800" u="sng" dirty="0" smtClean="0"/>
              <a:t>10:</a:t>
            </a:r>
            <a:r>
              <a:rPr lang="en-US" altLang="en-US" sz="2800" dirty="0" smtClean="0"/>
              <a:t> </a:t>
            </a:r>
            <a:r>
              <a:rPr lang="en-US" altLang="en-US" sz="2800" dirty="0"/>
              <a:t>Last date for TFS changes</a:t>
            </a:r>
          </a:p>
          <a:p>
            <a:pPr>
              <a:lnSpc>
                <a:spcPct val="90000"/>
              </a:lnSpc>
              <a:buFontTx/>
              <a:buNone/>
            </a:pPr>
            <a:endParaRPr lang="en-US" altLang="en-US" sz="2800" dirty="0"/>
          </a:p>
          <a:p>
            <a:pPr>
              <a:lnSpc>
                <a:spcPct val="90000"/>
              </a:lnSpc>
            </a:pPr>
            <a:r>
              <a:rPr lang="en-US" altLang="en-US" sz="2800" u="sng" dirty="0"/>
              <a:t>January – February:</a:t>
            </a:r>
            <a:r>
              <a:rPr lang="en-US" altLang="en-US" sz="2800" dirty="0"/>
              <a:t> OPI reduces state payment by reversion amount</a:t>
            </a:r>
          </a:p>
          <a:p>
            <a:pPr>
              <a:lnSpc>
                <a:spcPct val="90000"/>
              </a:lnSpc>
              <a:buFontTx/>
              <a:buNone/>
            </a:pPr>
            <a:endParaRPr lang="en-US" altLang="en-US" sz="2800" dirty="0"/>
          </a:p>
          <a:p>
            <a:pPr>
              <a:lnSpc>
                <a:spcPct val="90000"/>
              </a:lnSpc>
            </a:pPr>
            <a:r>
              <a:rPr lang="en-US" altLang="en-US" sz="2800" u="sng" dirty="0"/>
              <a:t>March:</a:t>
            </a:r>
            <a:r>
              <a:rPr lang="en-US" altLang="en-US" sz="2800" dirty="0"/>
              <a:t> OPI reports final MOE status</a:t>
            </a:r>
          </a:p>
        </p:txBody>
      </p:sp>
    </p:spTree>
    <p:extLst>
      <p:ext uri="{BB962C8B-B14F-4D97-AF65-F5344CB8AC3E}">
        <p14:creationId xmlns:p14="http://schemas.microsoft.com/office/powerpoint/2010/main" val="38377267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a:t>
            </a:r>
            <a:r>
              <a:rPr lang="en-US" dirty="0" smtClean="0"/>
              <a:t>Funding</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526766"/>
            <a:ext cx="5943600" cy="4339055"/>
          </a:xfrm>
        </p:spPr>
      </p:pic>
    </p:spTree>
    <p:extLst>
      <p:ext uri="{BB962C8B-B14F-4D97-AF65-F5344CB8AC3E}">
        <p14:creationId xmlns:p14="http://schemas.microsoft.com/office/powerpoint/2010/main" val="172785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p:txBody>
          <a:bodyPr/>
          <a:lstStyle/>
          <a:p>
            <a:pPr>
              <a:buFontTx/>
              <a:buNone/>
            </a:pPr>
            <a:r>
              <a:rPr lang="en-US" altLang="en-US" sz="2800" b="1" dirty="0" smtClean="0"/>
              <a:t>Eligibility (ARM 10.16.3810) - continued</a:t>
            </a:r>
          </a:p>
          <a:p>
            <a:r>
              <a:rPr lang="en-US" altLang="en-US" sz="2800" dirty="0" smtClean="0"/>
              <a:t>The following are not eligible if providing education services under contract with OPI:</a:t>
            </a:r>
          </a:p>
          <a:p>
            <a:pPr lvl="1"/>
            <a:r>
              <a:rPr lang="en-US" altLang="en-US" dirty="0" smtClean="0"/>
              <a:t>Residential treatment facilities</a:t>
            </a:r>
          </a:p>
          <a:p>
            <a:pPr lvl="1"/>
            <a:r>
              <a:rPr lang="en-US" altLang="en-US" dirty="0" smtClean="0"/>
              <a:t>Children’s psychiatric hospital</a:t>
            </a:r>
          </a:p>
        </p:txBody>
      </p:sp>
    </p:spTree>
    <p:extLst>
      <p:ext uri="{BB962C8B-B14F-4D97-AF65-F5344CB8AC3E}">
        <p14:creationId xmlns:p14="http://schemas.microsoft.com/office/powerpoint/2010/main" val="1175344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p:txBody>
          <a:bodyPr>
            <a:normAutofit lnSpcReduction="10000"/>
          </a:bodyPr>
          <a:lstStyle/>
          <a:p>
            <a:pPr>
              <a:buFontTx/>
              <a:buNone/>
            </a:pPr>
            <a:r>
              <a:rPr lang="en-US" altLang="en-US" b="1" dirty="0" smtClean="0"/>
              <a:t>Special Education Cooperative</a:t>
            </a:r>
          </a:p>
          <a:p>
            <a:r>
              <a:rPr lang="en-US" altLang="en-US" dirty="0" smtClean="0"/>
              <a:t>full service education cooperative or joint board (20-7-451, MCA) to provide special education services</a:t>
            </a:r>
          </a:p>
          <a:p>
            <a:r>
              <a:rPr lang="en-US" altLang="en-US" dirty="0" smtClean="0"/>
              <a:t>eligible for member districts’ RSBG and admin &amp; travel costs if requirements in 20-7-457, MCA are met</a:t>
            </a:r>
          </a:p>
          <a:p>
            <a:r>
              <a:rPr lang="en-US" altLang="en-US" dirty="0" smtClean="0"/>
              <a:t>Allowable costs same as districts plus additional costs of operating the cooperative</a:t>
            </a:r>
            <a:endParaRPr lang="en-US" altLang="en-US" sz="2800" dirty="0" smtClean="0"/>
          </a:p>
        </p:txBody>
      </p:sp>
    </p:spTree>
    <p:extLst>
      <p:ext uri="{BB962C8B-B14F-4D97-AF65-F5344CB8AC3E}">
        <p14:creationId xmlns:p14="http://schemas.microsoft.com/office/powerpoint/2010/main" val="828926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 State</a:t>
            </a:r>
            <a:endParaRPr lang="en-US" dirty="0"/>
          </a:p>
        </p:txBody>
      </p:sp>
      <p:sp>
        <p:nvSpPr>
          <p:cNvPr id="3" name="Content Placeholder 2"/>
          <p:cNvSpPr>
            <a:spLocks noGrp="1"/>
          </p:cNvSpPr>
          <p:nvPr>
            <p:ph idx="1"/>
          </p:nvPr>
        </p:nvSpPr>
        <p:spPr/>
        <p:txBody>
          <a:bodyPr>
            <a:normAutofit fontScale="92500" lnSpcReduction="20000"/>
          </a:bodyPr>
          <a:lstStyle/>
          <a:p>
            <a:pPr>
              <a:buFontTx/>
              <a:buNone/>
            </a:pPr>
            <a:r>
              <a:rPr lang="en-US" altLang="en-US" sz="3600" b="1" dirty="0" smtClean="0"/>
              <a:t>General Principles (ARM 10.16.3804)</a:t>
            </a:r>
          </a:p>
          <a:p>
            <a:r>
              <a:rPr lang="en-US" altLang="en-US" dirty="0" smtClean="0"/>
              <a:t>Funding based on legislative appropriation and current year ANB</a:t>
            </a:r>
          </a:p>
          <a:p>
            <a:r>
              <a:rPr lang="en-US" altLang="en-US" dirty="0" smtClean="0"/>
              <a:t>Local contributions (match) is required</a:t>
            </a:r>
          </a:p>
          <a:p>
            <a:r>
              <a:rPr lang="en-US" altLang="en-US" dirty="0" smtClean="0"/>
              <a:t>Expenditure of funds limited to certain allowable costs to provide services to children with disabilities, ages 3–21</a:t>
            </a:r>
          </a:p>
          <a:p>
            <a:r>
              <a:rPr lang="en-US" altLang="en-US" dirty="0" smtClean="0"/>
              <a:t>Block grant system allows flexibility in methods within allowable cost guidelines</a:t>
            </a:r>
          </a:p>
          <a:p>
            <a:r>
              <a:rPr lang="en-US" altLang="en-US" dirty="0" smtClean="0"/>
              <a:t>OPI uses annual TFS to make determinations</a:t>
            </a:r>
          </a:p>
        </p:txBody>
      </p:sp>
    </p:spTree>
    <p:extLst>
      <p:ext uri="{BB962C8B-B14F-4D97-AF65-F5344CB8AC3E}">
        <p14:creationId xmlns:p14="http://schemas.microsoft.com/office/powerpoint/2010/main" val="1812795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Special Education Allowable Costs</a:t>
            </a:r>
            <a:endParaRPr lang="en-US"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2193509"/>
              </p:ext>
            </p:extLst>
          </p:nvPr>
        </p:nvGraphicFramePr>
        <p:xfrm>
          <a:off x="228600" y="1600200"/>
          <a:ext cx="8610600" cy="3810000"/>
        </p:xfrm>
        <a:graphic>
          <a:graphicData uri="http://schemas.openxmlformats.org/drawingml/2006/table">
            <a:tbl>
              <a:tblPr firstRow="1" bandRow="1">
                <a:tableStyleId>{5C22544A-7EE6-4342-B048-85BDC9FD1C3A}</a:tableStyleId>
              </a:tblPr>
              <a:tblGrid>
                <a:gridCol w="3733800"/>
                <a:gridCol w="2514600"/>
                <a:gridCol w="2362200"/>
              </a:tblGrid>
              <a:tr h="592842">
                <a:tc>
                  <a:txBody>
                    <a:bodyPr/>
                    <a:lstStyle/>
                    <a:p>
                      <a:endParaRPr lang="en-US" dirty="0"/>
                    </a:p>
                  </a:txBody>
                  <a:tcPr/>
                </a:tc>
                <a:tc>
                  <a:txBody>
                    <a:bodyPr/>
                    <a:lstStyle/>
                    <a:p>
                      <a:pPr algn="r"/>
                      <a:r>
                        <a:rPr lang="en-US" sz="2400" dirty="0" smtClean="0">
                          <a:latin typeface="Tahoma" panose="020B0604030504040204" pitchFamily="34" charset="0"/>
                          <a:ea typeface="Tahoma" panose="020B0604030504040204" pitchFamily="34" charset="0"/>
                          <a:cs typeface="Tahoma" panose="020B0604030504040204" pitchFamily="34" charset="0"/>
                        </a:rPr>
                        <a:t>FY2020</a:t>
                      </a: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dirty="0" smtClean="0">
                          <a:latin typeface="Tahoma" panose="020B0604030504040204" pitchFamily="34" charset="0"/>
                          <a:ea typeface="Tahoma" panose="020B0604030504040204" pitchFamily="34" charset="0"/>
                          <a:cs typeface="Tahoma" panose="020B0604030504040204" pitchFamily="34" charset="0"/>
                        </a:rPr>
                        <a:t>FY2021</a:t>
                      </a:r>
                      <a:endParaRPr lang="en-US" sz="2400"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r>
              <a:tr h="909025">
                <a:tc>
                  <a: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HB</a:t>
                      </a:r>
                      <a:r>
                        <a:rPr lang="en-US" sz="2400" baseline="0" dirty="0" smtClean="0">
                          <a:latin typeface="Tahoma" panose="020B0604030504040204" pitchFamily="34" charset="0"/>
                          <a:ea typeface="Tahoma" panose="020B0604030504040204" pitchFamily="34" charset="0"/>
                          <a:cs typeface="Tahoma" panose="020B0604030504040204" pitchFamily="34" charset="0"/>
                        </a:rPr>
                        <a:t> 2 Appropriation</a:t>
                      </a:r>
                    </a:p>
                    <a:p>
                      <a:r>
                        <a:rPr lang="en-US" sz="2200" baseline="0" dirty="0" smtClean="0">
                          <a:latin typeface="Tahoma" panose="020B0604030504040204" pitchFamily="34" charset="0"/>
                          <a:ea typeface="Tahoma" panose="020B0604030504040204" pitchFamily="34" charset="0"/>
                          <a:cs typeface="Tahoma" panose="020B0604030504040204" pitchFamily="34" charset="0"/>
                        </a:rPr>
                        <a:t>(FY2019 base $43,291,924)</a:t>
                      </a:r>
                      <a:endParaRPr lang="en-US" sz="2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$ 43,509,471</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$ 43,509,471</a:t>
                      </a:r>
                    </a:p>
                  </a:txBody>
                  <a:tcPr/>
                </a:tc>
              </a:tr>
              <a:tr h="600747">
                <a:tc>
                  <a: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HB 638 Appropriation</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dirty="0" smtClean="0">
                          <a:latin typeface="Tahoma" panose="020B0604030504040204" pitchFamily="34" charset="0"/>
                          <a:ea typeface="Tahoma" panose="020B0604030504040204" pitchFamily="34" charset="0"/>
                          <a:cs typeface="Tahoma" panose="020B0604030504040204" pitchFamily="34" charset="0"/>
                        </a:rPr>
                        <a:t>$393,957</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r"/>
                      <a:r>
                        <a:rPr lang="en-US" sz="2400" dirty="0" smtClean="0">
                          <a:latin typeface="Tahoma" panose="020B0604030504040204" pitchFamily="34" charset="0"/>
                          <a:ea typeface="Tahoma" panose="020B0604030504040204" pitchFamily="34" charset="0"/>
                          <a:cs typeface="Tahoma" panose="020B0604030504040204" pitchFamily="34" charset="0"/>
                        </a:rPr>
                        <a:t>$1,193,409</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tc>
              </a:tr>
              <a:tr h="758838">
                <a:tc>
                  <a:txBody>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Total SPED distribution</a:t>
                      </a:r>
                      <a:endParaRPr lang="en-US" sz="2400" dirty="0">
                        <a:latin typeface="Tahoma" panose="020B0604030504040204" pitchFamily="34" charset="0"/>
                        <a:ea typeface="Tahoma" panose="020B0604030504040204" pitchFamily="34" charset="0"/>
                        <a:cs typeface="Tahoma" panose="020B0604030504040204" pitchFamily="34" charset="0"/>
                      </a:endParaRPr>
                    </a:p>
                  </a:txBody>
                  <a:tcPr anchor="b"/>
                </a:tc>
                <a:tc>
                  <a:txBody>
                    <a:bodyPr/>
                    <a:lstStyle/>
                    <a:p>
                      <a:pPr algn="r"/>
                      <a:r>
                        <a:rPr lang="en-US" sz="2400" b="1" dirty="0" smtClean="0">
                          <a:latin typeface="Tahoma" panose="020B0604030504040204" pitchFamily="34" charset="0"/>
                          <a:ea typeface="Tahoma" panose="020B0604030504040204" pitchFamily="34" charset="0"/>
                          <a:cs typeface="Tahoma" panose="020B0604030504040204" pitchFamily="34" charset="0"/>
                        </a:rPr>
                        <a:t>$43,903,428</a:t>
                      </a:r>
                      <a:endParaRPr lang="en-US" sz="2400" b="1" dirty="0">
                        <a:latin typeface="Tahoma" panose="020B0604030504040204" pitchFamily="34" charset="0"/>
                        <a:ea typeface="Tahoma" panose="020B0604030504040204" pitchFamily="34" charset="0"/>
                        <a:cs typeface="Tahoma" panose="020B0604030504040204" pitchFamily="34" charset="0"/>
                      </a:endParaRPr>
                    </a:p>
                  </a:txBody>
                  <a:tcPr anchor="b"/>
                </a:tc>
                <a:tc>
                  <a:txBody>
                    <a:bodyPr/>
                    <a:lstStyle/>
                    <a:p>
                      <a:pPr algn="r"/>
                      <a:r>
                        <a:rPr lang="en-US" sz="2400" b="0" dirty="0" smtClean="0">
                          <a:latin typeface="Tahoma" panose="020B0604030504040204" pitchFamily="34" charset="0"/>
                          <a:ea typeface="Tahoma" panose="020B0604030504040204" pitchFamily="34" charset="0"/>
                          <a:cs typeface="Tahoma" panose="020B0604030504040204" pitchFamily="34" charset="0"/>
                        </a:rPr>
                        <a:t>$44,702,880</a:t>
                      </a:r>
                      <a:endParaRPr lang="en-US" sz="2400" b="0" dirty="0">
                        <a:latin typeface="Tahoma" panose="020B0604030504040204" pitchFamily="34" charset="0"/>
                        <a:ea typeface="Tahoma" panose="020B0604030504040204" pitchFamily="34" charset="0"/>
                        <a:cs typeface="Tahoma" panose="020B0604030504040204" pitchFamily="34" charset="0"/>
                      </a:endParaRPr>
                    </a:p>
                  </a:txBody>
                  <a:tcPr anchor="b"/>
                </a:tc>
              </a:tr>
              <a:tr h="948548">
                <a:tc gridSpan="3">
                  <a:txBody>
                    <a:bodyPr/>
                    <a:lstStyle/>
                    <a:p>
                      <a:r>
                        <a:rPr lang="en-US" sz="2000" b="1"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HB2</a:t>
                      </a:r>
                      <a:r>
                        <a:rPr lang="en-US" sz="2000" b="0"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000" b="0" i="0" baseline="0"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approp</a:t>
                      </a:r>
                      <a:r>
                        <a:rPr lang="en-US" sz="2000" b="0"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 restores $217,547 cut in SB9 (2017 special session)</a:t>
                      </a:r>
                    </a:p>
                    <a:p>
                      <a:r>
                        <a:rPr lang="en-US" sz="2000" b="1"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HB638</a:t>
                      </a:r>
                      <a:r>
                        <a:rPr lang="en-US" sz="2000" b="0"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 increases FY2019 base by .91% in FY2020 and 1.83% in FY2021</a:t>
                      </a:r>
                      <a:r>
                        <a:rPr lang="en-US" sz="2200" b="0" i="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en-US" sz="2200" b="0" i="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algn="ct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algn="ct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tc>
              </a:tr>
            </a:tbl>
          </a:graphicData>
        </a:graphic>
      </p:graphicFrame>
    </p:spTree>
    <p:extLst>
      <p:ext uri="{BB962C8B-B14F-4D97-AF65-F5344CB8AC3E}">
        <p14:creationId xmlns:p14="http://schemas.microsoft.com/office/powerpoint/2010/main" val="3184784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ahoma" panose="020B0604030504040204" pitchFamily="34" charset="0"/>
                <a:ea typeface="Tahoma" panose="020B0604030504040204" pitchFamily="34" charset="0"/>
                <a:cs typeface="Tahoma" panose="020B0604030504040204" pitchFamily="34" charset="0"/>
              </a:rPr>
              <a:t>Special Education Allowable Costs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a:buFontTx/>
              <a:buNone/>
            </a:pPr>
            <a:r>
              <a:rPr lang="en-US" altLang="en-US" b="1" dirty="0" smtClean="0"/>
              <a:t>Distribution of legislative appropriation</a:t>
            </a:r>
            <a:r>
              <a:rPr lang="en-US" altLang="en-US" dirty="0" smtClean="0"/>
              <a:t> </a:t>
            </a:r>
          </a:p>
          <a:p>
            <a:pPr>
              <a:buFontTx/>
              <a:buNone/>
            </a:pPr>
            <a:r>
              <a:rPr lang="en-US" altLang="en-US" sz="2400" dirty="0" smtClean="0"/>
              <a:t>(20-9-321, MCA and ARM 10.16.3811)</a:t>
            </a:r>
          </a:p>
          <a:p>
            <a:r>
              <a:rPr lang="en-US" altLang="en-US" sz="2800" b="1" dirty="0" smtClean="0"/>
              <a:t>52.5% to Instructional Block Grants</a:t>
            </a:r>
          </a:p>
          <a:p>
            <a:pPr lvl="1"/>
            <a:r>
              <a:rPr lang="en-US" altLang="en-US" sz="2400" dirty="0" smtClean="0"/>
              <a:t>Paid to school districts only</a:t>
            </a:r>
            <a:r>
              <a:rPr lang="en-US" altLang="en-US" sz="2400" b="1" dirty="0" smtClean="0">
                <a:solidFill>
                  <a:srgbClr val="FF0000"/>
                </a:solidFill>
              </a:rPr>
              <a:t>*</a:t>
            </a:r>
            <a:endParaRPr lang="en-US" altLang="en-US" sz="2400" b="1" dirty="0" smtClean="0"/>
          </a:p>
          <a:p>
            <a:r>
              <a:rPr lang="en-US" altLang="en-US" sz="2800" b="1" dirty="0" smtClean="0"/>
              <a:t>17.5% to Related Services Block Grants</a:t>
            </a:r>
          </a:p>
          <a:p>
            <a:pPr lvl="1"/>
            <a:r>
              <a:rPr lang="en-US" altLang="en-US" sz="2400" dirty="0" smtClean="0"/>
              <a:t>Paid to school districts or cooperatives</a:t>
            </a:r>
            <a:r>
              <a:rPr lang="en-US" altLang="en-US" sz="2400" b="1" dirty="0" smtClean="0">
                <a:solidFill>
                  <a:srgbClr val="FF0000"/>
                </a:solidFill>
              </a:rPr>
              <a:t>*</a:t>
            </a:r>
            <a:endParaRPr lang="en-US" altLang="en-US" sz="2400" b="1" dirty="0" smtClean="0"/>
          </a:p>
          <a:p>
            <a:r>
              <a:rPr lang="en-US" altLang="en-US" sz="2800" b="1" dirty="0" smtClean="0"/>
              <a:t>25% to Disproportionate Cost Reimbursements</a:t>
            </a:r>
          </a:p>
          <a:p>
            <a:pPr lvl="1"/>
            <a:r>
              <a:rPr lang="en-US" altLang="en-US" sz="2400" dirty="0" smtClean="0"/>
              <a:t>Paid to school districts only</a:t>
            </a:r>
          </a:p>
          <a:p>
            <a:r>
              <a:rPr lang="en-US" altLang="en-US" sz="2800" b="1" dirty="0" smtClean="0"/>
              <a:t>5% to Admin &amp; Travel</a:t>
            </a:r>
          </a:p>
          <a:p>
            <a:pPr lvl="1"/>
            <a:r>
              <a:rPr lang="en-US" altLang="en-US" sz="2400" dirty="0" smtClean="0"/>
              <a:t>Paid to cooperatives only</a:t>
            </a:r>
          </a:p>
        </p:txBody>
      </p:sp>
      <p:sp>
        <p:nvSpPr>
          <p:cNvPr id="4" name="TextBox 3"/>
          <p:cNvSpPr txBox="1"/>
          <p:nvPr/>
        </p:nvSpPr>
        <p:spPr>
          <a:xfrm>
            <a:off x="5029200" y="5334000"/>
            <a:ext cx="3505200" cy="830997"/>
          </a:xfrm>
          <a:prstGeom prst="rect">
            <a:avLst/>
          </a:prstGeom>
          <a:noFill/>
        </p:spPr>
        <p:txBody>
          <a:bodyPr wrap="square" rtlCol="0">
            <a:spAutoFit/>
          </a:bodyPr>
          <a:lstStyle/>
          <a:p>
            <a:r>
              <a:rPr lang="en-US" sz="2400" b="1" dirty="0" smtClean="0">
                <a:solidFill>
                  <a:srgbClr val="FF0000"/>
                </a:solidFill>
              </a:rPr>
              <a:t>*Subject to reversion</a:t>
            </a:r>
          </a:p>
          <a:p>
            <a:r>
              <a:rPr lang="en-US" sz="2400" b="1" dirty="0" smtClean="0">
                <a:solidFill>
                  <a:srgbClr val="FF0000"/>
                </a:solidFill>
              </a:rPr>
              <a:t>(1/3 local match required)</a:t>
            </a:r>
            <a:endParaRPr lang="en-US" sz="2400" b="1" dirty="0">
              <a:solidFill>
                <a:srgbClr val="FF0000"/>
              </a:solidFill>
            </a:endParaRPr>
          </a:p>
        </p:txBody>
      </p:sp>
    </p:spTree>
    <p:extLst>
      <p:ext uri="{BB962C8B-B14F-4D97-AF65-F5344CB8AC3E}">
        <p14:creationId xmlns:p14="http://schemas.microsoft.com/office/powerpoint/2010/main" val="3474453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3361</Words>
  <Application>Microsoft Office PowerPoint</Application>
  <PresentationFormat>On-screen Show (4:3)</PresentationFormat>
  <Paragraphs>464</Paragraphs>
  <Slides>46</Slides>
  <Notes>24</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SPECIAL EDUCATION FUNDING</vt:lpstr>
      <vt:lpstr>SPECIAL EDUCATION FUNDING</vt:lpstr>
      <vt:lpstr>Funding Sources</vt:lpstr>
      <vt:lpstr>Funding Sources - State</vt:lpstr>
      <vt:lpstr>Funding Sources - State</vt:lpstr>
      <vt:lpstr>Funding Sources - State</vt:lpstr>
      <vt:lpstr>Funding Sources - State</vt:lpstr>
      <vt:lpstr>Special Education Allowable Costs</vt:lpstr>
      <vt:lpstr>Special Education Allowable Costs</vt:lpstr>
      <vt:lpstr>Funding Sources - State</vt:lpstr>
      <vt:lpstr>Funding Sources – State and local</vt:lpstr>
      <vt:lpstr>Funding Sources - State</vt:lpstr>
      <vt:lpstr>Funding Sources – Tuition Fund Levy</vt:lpstr>
      <vt:lpstr>Funding Sources – Federal</vt:lpstr>
      <vt:lpstr>IDEA Part-B</vt:lpstr>
      <vt:lpstr>Medicaid Reimbursements</vt:lpstr>
      <vt:lpstr>Impact Aid</vt:lpstr>
      <vt:lpstr>Special Education Funding Sources</vt:lpstr>
      <vt:lpstr>SPECIAL EDUCATION FUNDING</vt:lpstr>
      <vt:lpstr>Special Education Allowable Costs</vt:lpstr>
      <vt:lpstr>Special Education Allowable Costs</vt:lpstr>
      <vt:lpstr>State Special Education Funding - Reversion</vt:lpstr>
      <vt:lpstr>PowerPoint Presentation</vt:lpstr>
      <vt:lpstr>Difference between Coop and Non-Coop</vt:lpstr>
      <vt:lpstr>Difference between Coop and Non-Coop</vt:lpstr>
      <vt:lpstr>PowerPoint Presentation</vt:lpstr>
      <vt:lpstr>Coop Member Prelim. Budget Data Sheet:</vt:lpstr>
      <vt:lpstr>Non-Coop Member Prelim. Budget Data Sheet:</vt:lpstr>
      <vt:lpstr>Prelim. Budget Data Sheet</vt:lpstr>
      <vt:lpstr>Reversion Expenditures</vt:lpstr>
      <vt:lpstr>Reversion Expenditures</vt:lpstr>
      <vt:lpstr>Prelim. Budget Data Sheet</vt:lpstr>
      <vt:lpstr>State Special Education Reversion</vt:lpstr>
      <vt:lpstr>IDEA Part B Funds Maintenance of Fiscal Effort Basic Requirement</vt:lpstr>
      <vt:lpstr>Maintenance of Effort Expenditures</vt:lpstr>
      <vt:lpstr>How Does An Applicant Know If They Maintained Effort?</vt:lpstr>
      <vt:lpstr>Maintenance of Fiscal Effort Allowed Exceptions</vt:lpstr>
      <vt:lpstr>Maintenance of Effort Report</vt:lpstr>
      <vt:lpstr>IDEA Part B Maintenance of Effort</vt:lpstr>
      <vt:lpstr>Allowable Reduction Example</vt:lpstr>
      <vt:lpstr>Allowable Reduction…..Effect on Budget</vt:lpstr>
      <vt:lpstr>IDEA Part B Maintenance of Effort</vt:lpstr>
      <vt:lpstr>Similarities between Reversion and MOE</vt:lpstr>
      <vt:lpstr>PowerPoint Presentation</vt:lpstr>
      <vt:lpstr>Timeline</vt:lpstr>
      <vt:lpstr>Special Education Funding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FUNDING</dc:title>
  <dc:creator>Denise</dc:creator>
  <cp:lastModifiedBy>Denise</cp:lastModifiedBy>
  <cp:revision>19</cp:revision>
  <dcterms:created xsi:type="dcterms:W3CDTF">2019-09-26T12:24:29Z</dcterms:created>
  <dcterms:modified xsi:type="dcterms:W3CDTF">2019-09-27T01:54:39Z</dcterms:modified>
</cp:coreProperties>
</file>