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307" r:id="rId3"/>
    <p:sldId id="417" r:id="rId4"/>
    <p:sldId id="667" r:id="rId5"/>
    <p:sldId id="607" r:id="rId6"/>
    <p:sldId id="419" r:id="rId7"/>
    <p:sldId id="426" r:id="rId8"/>
    <p:sldId id="668" r:id="rId9"/>
    <p:sldId id="671" r:id="rId10"/>
    <p:sldId id="660" r:id="rId11"/>
    <p:sldId id="661" r:id="rId12"/>
    <p:sldId id="663" r:id="rId13"/>
    <p:sldId id="664" r:id="rId14"/>
    <p:sldId id="665" r:id="rId15"/>
    <p:sldId id="618" r:id="rId16"/>
    <p:sldId id="646" r:id="rId17"/>
    <p:sldId id="662" r:id="rId18"/>
    <p:sldId id="542" r:id="rId19"/>
    <p:sldId id="263" r:id="rId20"/>
    <p:sldId id="264" r:id="rId21"/>
    <p:sldId id="265" r:id="rId22"/>
    <p:sldId id="670" r:id="rId23"/>
    <p:sldId id="669" r:id="rId24"/>
    <p:sldId id="651" r:id="rId25"/>
    <p:sldId id="666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96" autoAdjust="0"/>
    <p:restoredTop sz="94660"/>
  </p:normalViewPr>
  <p:slideViewPr>
    <p:cSldViewPr>
      <p:cViewPr varScale="1">
        <p:scale>
          <a:sx n="68" d="100"/>
          <a:sy n="68" d="100"/>
        </p:scale>
        <p:origin x="127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0D45733-32E4-4748-8D16-0E40CCD7274D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F6E07B9-BC02-45D6-BEC2-719BE10D2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61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19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19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19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19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58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883" indent="-2857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2898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05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217" indent="-22858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37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536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869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5854" indent="-22858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2B2320-AE31-4949-BCE6-8850FFAD6EF4}" type="slidenum">
              <a:rPr lang="en-US" altLang="en-US" sz="1300"/>
              <a:pPr eaLnBrk="1" hangingPunct="1">
                <a:spcBef>
                  <a:spcPct val="0"/>
                </a:spcBef>
              </a:pPr>
              <a:t>18</a:t>
            </a:fld>
            <a:endParaRPr lang="en-US" altLang="en-US" sz="13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908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What can we say about the information we see on this Asset List?</a:t>
            </a:r>
          </a:p>
          <a:p>
            <a:pPr marL="228600" indent="-228600">
              <a:buAutoNum type="arabicPeriod"/>
            </a:pPr>
            <a:r>
              <a:rPr lang="en-US" dirty="0"/>
              <a:t>No tax levy in FY2021</a:t>
            </a:r>
          </a:p>
          <a:p>
            <a:pPr marL="228600" indent="-228600">
              <a:buAutoNum type="arabicPeriod"/>
            </a:pPr>
            <a:r>
              <a:rPr lang="en-US" dirty="0"/>
              <a:t>None of the buses are fully depreciated.</a:t>
            </a:r>
          </a:p>
          <a:p>
            <a:pPr marL="228600" indent="-228600">
              <a:buAutoNum type="arabicPeriod"/>
            </a:pPr>
            <a:r>
              <a:rPr lang="en-US" dirty="0"/>
              <a:t>If they decide to levy in this fund for FY2022, they will have an increase.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6E07B9-BC02-45D6-BEC2-719BE10D2B4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37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0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5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38DB8-4542-4524-A371-EC36EF753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7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71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1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1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65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51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76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2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E71B6-893A-4455-A39D-27F1134887FE}" type="datetimeFigureOut">
              <a:rPr lang="en-US" smtClean="0"/>
              <a:t>1/14/2021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05D3E-92E7-4502-B1BB-FF0222ABA3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6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opi.mt.gov/Leadership/Finance-Grants/School-Finance/School-Finance-Budge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drosenthal@mt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shamel@masbo.com" TargetMode="External"/><Relationship Id="rId2" Type="http://schemas.openxmlformats.org/officeDocument/2006/relationships/hyperlink" Target="mailto:dwilliams@masbo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pi.mt.gov/LinkClick.aspx?fileticket=C1fl-xIUbUI%3d&amp;portalid=182" TargetMode="External"/><Relationship Id="rId4" Type="http://schemas.openxmlformats.org/officeDocument/2006/relationships/hyperlink" Target="mailto:http://opi.mt.gov/Leadership/Finance-Grants/School-Finance/Renee.Richter@mt.g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0"/>
            <a:ext cx="8229600" cy="18288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dirty="0"/>
              <a:t>Instructions for Resolution/Notice of Intent to Increase Non-voted Levies </a:t>
            </a:r>
            <a:br>
              <a:rPr lang="en-US" dirty="0"/>
            </a:br>
            <a:r>
              <a:rPr lang="en-US" dirty="0"/>
              <a:t>for FY2022 Budgets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7315200" cy="17526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20-9-116, MCA. Resolution of intent to increase non-voted levy -- notice.</a:t>
            </a:r>
          </a:p>
          <a:p>
            <a:pPr algn="l">
              <a:spcBef>
                <a:spcPts val="0"/>
              </a:spcBef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Deadline:  </a:t>
            </a: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March 31, 2021</a:t>
            </a:r>
          </a:p>
          <a:p>
            <a:pPr algn="l"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6586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RESOLUTION SPREADSHEET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Purpose of spreadsheet:</a:t>
            </a:r>
          </a:p>
          <a:p>
            <a:pPr marL="914400" lvl="1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Complete budget projections</a:t>
            </a:r>
          </a:p>
          <a:p>
            <a:pPr marL="914400" lvl="1" indent="-5143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Finalize the resolution/notice</a:t>
            </a:r>
          </a:p>
          <a:p>
            <a:pPr marL="0" indent="0">
              <a:buNone/>
            </a:pPr>
            <a:r>
              <a:rPr lang="en-US" dirty="0"/>
              <a:t>Information needed:</a:t>
            </a:r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en-US" sz="2800" dirty="0"/>
              <a:t>Taxable values for F2019 – FY2021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	Found on cover page of </a:t>
            </a:r>
            <a:r>
              <a:rPr lang="en-US" sz="2800" dirty="0">
                <a:hlinkClick r:id="rId2"/>
              </a:rPr>
              <a:t>Budget Reports</a:t>
            </a:r>
            <a:endParaRPr lang="en-US" sz="2800" dirty="0"/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en-US" sz="2800" dirty="0"/>
              <a:t>Estimated Taxable value for FY2022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800" dirty="0"/>
              <a:t>	Use FY2021 value or estimate</a:t>
            </a:r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en-US" sz="2800" dirty="0"/>
              <a:t>FY2021 Budget Report</a:t>
            </a:r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en-US" sz="2800" dirty="0"/>
              <a:t>FY2022 Budget Data Sheet (OPI provides March 1)</a:t>
            </a:r>
          </a:p>
        </p:txBody>
      </p:sp>
    </p:spTree>
    <p:extLst>
      <p:ext uri="{BB962C8B-B14F-4D97-AF65-F5344CB8AC3E}">
        <p14:creationId xmlns:p14="http://schemas.microsoft.com/office/powerpoint/2010/main" val="197553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RESOLUTION SPREADSHEET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dirty="0"/>
              <a:t>Notice of Intent to Increase Permissive Levies</a:t>
            </a:r>
            <a:endParaRPr lang="en-US" sz="3500" u="sng" dirty="0"/>
          </a:p>
          <a:p>
            <a:pPr marL="0" indent="0">
              <a:buNone/>
            </a:pPr>
            <a:r>
              <a:rPr lang="en-US" u="sng" dirty="0"/>
              <a:t>Questions to consider:</a:t>
            </a:r>
          </a:p>
          <a:p>
            <a:pPr marL="729854" indent="-385763">
              <a:buFont typeface="+mj-lt"/>
              <a:buAutoNum type="arabicPeriod"/>
            </a:pPr>
            <a:r>
              <a:rPr lang="en-US" dirty="0"/>
              <a:t>What </a:t>
            </a:r>
            <a:r>
              <a:rPr lang="en-US" i="1" dirty="0"/>
              <a:t>is</a:t>
            </a:r>
            <a:r>
              <a:rPr lang="en-US" dirty="0"/>
              <a:t> transparency in your district?</a:t>
            </a:r>
          </a:p>
          <a:p>
            <a:pPr marL="729854" indent="-385763">
              <a:buFont typeface="+mj-lt"/>
              <a:buAutoNum type="arabicPeriod"/>
            </a:pPr>
            <a:r>
              <a:rPr lang="en-US" dirty="0"/>
              <a:t>When your constituents read the notice, what message(s) do you want them to hear?</a:t>
            </a:r>
          </a:p>
          <a:p>
            <a:pPr marL="729854" indent="-385763">
              <a:buFont typeface="+mj-lt"/>
              <a:buAutoNum type="arabicPeriod"/>
            </a:pPr>
            <a:r>
              <a:rPr lang="en-US" dirty="0"/>
              <a:t>In the end, would you prefer this notice to err on the high or low side with regard to tax impact? </a:t>
            </a:r>
          </a:p>
          <a:p>
            <a:pPr marL="729854" indent="-385763">
              <a:buFont typeface="+mj-lt"/>
              <a:buAutoNum type="arabicPeriod"/>
            </a:pPr>
            <a:r>
              <a:rPr lang="en-US" dirty="0"/>
              <a:t>What is your strategy for managing the repercussions?</a:t>
            </a:r>
          </a:p>
          <a:p>
            <a:pPr marL="34409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08175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RESOLUTION SPREADSHEET -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b="1" dirty="0"/>
              <a:t>1. Start Here </a:t>
            </a:r>
            <a:r>
              <a:rPr lang="en-US" dirty="0"/>
              <a:t>tab: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Enter district name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Enter taxable values for FY2018 – FY2022</a:t>
            </a:r>
          </a:p>
          <a:p>
            <a:pPr marL="0" indent="0">
              <a:buNone/>
            </a:pPr>
            <a:r>
              <a:rPr lang="en-US" b="1" dirty="0"/>
              <a:t>2. Resolution Detail </a:t>
            </a:r>
            <a:r>
              <a:rPr lang="en-US" dirty="0"/>
              <a:t>tab:</a:t>
            </a:r>
          </a:p>
          <a:p>
            <a:pPr marL="0" indent="0">
              <a:buNone/>
            </a:pPr>
            <a:r>
              <a:rPr lang="en-US" sz="2800" dirty="0"/>
              <a:t>Using FY2021 Budget report (page 2, Summary):</a:t>
            </a:r>
          </a:p>
          <a:p>
            <a:pPr lvl="1"/>
            <a:r>
              <a:rPr lang="en-US" dirty="0"/>
              <a:t>Enter taxes levied for each fund (col. H)</a:t>
            </a:r>
          </a:p>
          <a:p>
            <a:pPr lvl="1"/>
            <a:r>
              <a:rPr lang="en-US" dirty="0"/>
              <a:t>Enter mills levied for each fund (col. I)</a:t>
            </a:r>
          </a:p>
          <a:p>
            <a:pPr marL="0" indent="0">
              <a:buNone/>
            </a:pPr>
            <a:endParaRPr lang="en-US" dirty="0"/>
          </a:p>
          <a:p>
            <a:pPr marL="344091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1219200"/>
            <a:ext cx="33528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Cells needing input are yellow</a:t>
            </a:r>
          </a:p>
        </p:txBody>
      </p:sp>
    </p:spTree>
    <p:extLst>
      <p:ext uri="{BB962C8B-B14F-4D97-AF65-F5344CB8AC3E}">
        <p14:creationId xmlns:p14="http://schemas.microsoft.com/office/powerpoint/2010/main" val="3625270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RESOLUTION SPREADSHEET -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3. Individual Budgeted Fund </a:t>
            </a:r>
            <a:r>
              <a:rPr lang="en-US" dirty="0"/>
              <a:t>tabs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Red tabs are the funds required to appear on the Notice of Intent to Increase Non-voted Levies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Remember, you are projecting your FY2022 expenditure budget and funding sources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You can use the amounts on your FY2021 Budget Report as a guide, then fine-tune for FY2022 projections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24200" y="1219200"/>
            <a:ext cx="33528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Cells needing input are yellow</a:t>
            </a:r>
          </a:p>
        </p:txBody>
      </p:sp>
    </p:spTree>
    <p:extLst>
      <p:ext uri="{BB962C8B-B14F-4D97-AF65-F5344CB8AC3E}">
        <p14:creationId xmlns:p14="http://schemas.microsoft.com/office/powerpoint/2010/main" val="2133206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RESOLUTION SPREADSHEET - STEPS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7965"/>
            <a:ext cx="8229600" cy="4615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4. </a:t>
            </a:r>
            <a:r>
              <a:rPr lang="en-US" dirty="0"/>
              <a:t>Go back to the </a:t>
            </a:r>
            <a:r>
              <a:rPr lang="en-US" b="1" dirty="0"/>
              <a:t>Resolution Detail </a:t>
            </a:r>
            <a:r>
              <a:rPr lang="en-US" dirty="0"/>
              <a:t>tab:</a:t>
            </a:r>
          </a:p>
          <a:p>
            <a:r>
              <a:rPr lang="en-US" sz="2800" dirty="0"/>
              <a:t>The projections you made on the individual fund tabs are carried over into three different charts:</a:t>
            </a:r>
          </a:p>
          <a:p>
            <a:pPr lvl="1"/>
            <a:r>
              <a:rPr lang="en-US" dirty="0"/>
              <a:t>All Funds Using Projected Taxable Value</a:t>
            </a:r>
          </a:p>
          <a:p>
            <a:pPr lvl="1"/>
            <a:r>
              <a:rPr lang="en-US" dirty="0"/>
              <a:t>All Funds Using Prior Year Taxable Value</a:t>
            </a:r>
          </a:p>
          <a:p>
            <a:pPr lvl="1"/>
            <a:r>
              <a:rPr lang="en-US" dirty="0"/>
              <a:t>Required Resolution to Increase Levies Notice</a:t>
            </a:r>
          </a:p>
          <a:p>
            <a:pPr lvl="2"/>
            <a:r>
              <a:rPr lang="en-US" dirty="0"/>
              <a:t>Mills are calculated using the prior year taxable value</a:t>
            </a:r>
          </a:p>
          <a:p>
            <a:pPr lvl="2"/>
            <a:r>
              <a:rPr lang="en-US" dirty="0"/>
              <a:t>Only funds supported by a permissive levy and required to be reported are listed</a:t>
            </a:r>
          </a:p>
          <a:p>
            <a:pPr marL="344091" indent="0">
              <a:buNone/>
            </a:pP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1219200"/>
            <a:ext cx="3352800" cy="40011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Cells needing input are yellow</a:t>
            </a:r>
          </a:p>
        </p:txBody>
      </p:sp>
    </p:spTree>
    <p:extLst>
      <p:ext uri="{BB962C8B-B14F-4D97-AF65-F5344CB8AC3E}">
        <p14:creationId xmlns:p14="http://schemas.microsoft.com/office/powerpoint/2010/main" val="1211376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711127"/>
              </p:ext>
            </p:extLst>
          </p:nvPr>
        </p:nvGraphicFramePr>
        <p:xfrm>
          <a:off x="685800" y="1295396"/>
          <a:ext cx="7772400" cy="456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404246653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80527816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62039740"/>
                    </a:ext>
                  </a:extLst>
                </a:gridCol>
              </a:tblGrid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Budgeted Fund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Permissive Levy?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Voted Levy?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6298853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General Fund (01)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1443037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Transportation Fund (10)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915849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Bus Depreciation</a:t>
                      </a:r>
                      <a:r>
                        <a:rPr lang="en-US" sz="2000" baseline="0" dirty="0"/>
                        <a:t> Fund (11)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9389647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Tuition Fund (13)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991827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Retirement</a:t>
                      </a:r>
                      <a:r>
                        <a:rPr lang="en-US" sz="2000" baseline="0" dirty="0"/>
                        <a:t> Fund (14)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N/A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33949836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Adult Ed Fund (17)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004377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Technology Fund (28)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23649042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Flexibility Fund</a:t>
                      </a:r>
                      <a:r>
                        <a:rPr lang="en-US" sz="2000" baseline="0" dirty="0"/>
                        <a:t> (29)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04385509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Debt Service Fund (50)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2589390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Building Reserve Fund (61)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6899942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57693" y="6324600"/>
            <a:ext cx="557893" cy="1959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/>
        </p:nvSpPr>
        <p:spPr>
          <a:xfrm>
            <a:off x="1337604" y="6248400"/>
            <a:ext cx="293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Notice required per SB307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6337" y="2131109"/>
            <a:ext cx="2044463" cy="3834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6392893" y="4191000"/>
            <a:ext cx="2065307" cy="16687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4572000" y="6172200"/>
            <a:ext cx="584850" cy="460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/>
          <p:cNvSpPr txBox="1"/>
          <p:nvPr/>
        </p:nvSpPr>
        <p:spPr>
          <a:xfrm>
            <a:off x="5189049" y="6096000"/>
            <a:ext cx="3310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Levies with tax impact; </a:t>
            </a:r>
          </a:p>
          <a:p>
            <a:r>
              <a:rPr lang="en-US" sz="2000" dirty="0"/>
              <a:t>notice </a:t>
            </a:r>
            <a:r>
              <a:rPr lang="en-US" sz="2000" i="1" dirty="0"/>
              <a:t>not </a:t>
            </a:r>
            <a:r>
              <a:rPr lang="en-US" sz="2000" dirty="0"/>
              <a:t>required per SB307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314777" y="5025389"/>
            <a:ext cx="2049204" cy="4504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6413737" y="2133600"/>
            <a:ext cx="2044463" cy="3834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Budgeted Funds – Permissive and Voted Levies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0157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Calculating Mills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Taxable Value is basis for mill calculation: </a:t>
            </a:r>
            <a:endParaRPr lang="en-US" sz="2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CB4D639-6390-423C-AE26-7961DB20E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57400"/>
            <a:ext cx="7717815" cy="466658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34000" y="4800600"/>
            <a:ext cx="1981200" cy="9906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72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Calculating Mills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334000"/>
          </a:xfrm>
        </p:spPr>
        <p:txBody>
          <a:bodyPr/>
          <a:lstStyle/>
          <a:p>
            <a:pPr marL="514350" indent="-457200"/>
            <a:r>
              <a:rPr lang="en-US" sz="2400" dirty="0"/>
              <a:t>A </a:t>
            </a:r>
            <a:r>
              <a:rPr lang="en-US" sz="2400" b="1" dirty="0">
                <a:solidFill>
                  <a:srgbClr val="008000"/>
                </a:solidFill>
              </a:rPr>
              <a:t>mill</a:t>
            </a:r>
            <a:r>
              <a:rPr lang="en-US" sz="2400" dirty="0"/>
              <a:t> is 1/1,000 of taxable value (TV/1000)</a:t>
            </a:r>
          </a:p>
          <a:p>
            <a:pPr marL="514350" indent="-457200"/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Levied mills</a:t>
            </a:r>
            <a:r>
              <a:rPr lang="en-US" sz="2400" dirty="0"/>
              <a:t>: Amount needed to raise / mill value</a:t>
            </a:r>
          </a:p>
          <a:p>
            <a:pPr marL="514350" indent="-457200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Tax impact on a property</a:t>
            </a:r>
            <a:r>
              <a:rPr lang="en-US" sz="2400" dirty="0"/>
              <a:t>: levied mills x property’s </a:t>
            </a:r>
            <a:r>
              <a:rPr lang="en-US" sz="2400" i="1" dirty="0"/>
              <a:t>taxable </a:t>
            </a:r>
            <a:r>
              <a:rPr lang="en-US" sz="2400" dirty="0"/>
              <a:t>value / 1000</a:t>
            </a:r>
          </a:p>
          <a:p>
            <a:pPr marL="57150" indent="0">
              <a:buNone/>
            </a:pPr>
            <a:r>
              <a:rPr lang="en-US" sz="2800" b="1" dirty="0"/>
              <a:t>Example: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600" dirty="0"/>
              <a:t>Taxable value = $3,500,000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600" dirty="0"/>
              <a:t>Amount needed to raise = $33,250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2600" dirty="0"/>
              <a:t>Mill = $3,500,000 / 1,000) = </a:t>
            </a:r>
            <a:r>
              <a:rPr lang="en-US" sz="2600" b="1" dirty="0">
                <a:solidFill>
                  <a:srgbClr val="008000"/>
                </a:solidFill>
              </a:rPr>
              <a:t>$3,500</a:t>
            </a:r>
          </a:p>
          <a:p>
            <a:pPr marL="457200" lvl="1" indent="0">
              <a:spcBef>
                <a:spcPts val="300"/>
              </a:spcBef>
              <a:buNone/>
            </a:pPr>
            <a:r>
              <a:rPr lang="en-US" sz="2600" dirty="0"/>
              <a:t>Levied mills = $33,250 / $3,500 = 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9.5 mills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600" dirty="0"/>
              <a:t>Tax impact on $200,000 property: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600" dirty="0"/>
              <a:t>     Taxable value of property = $200,000 X .0135 = $2,700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en-US" sz="2600" dirty="0"/>
              <a:t>     (9.5 mills X $2,700) / 1,000 = 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</a:rPr>
              <a:t>$25.65</a:t>
            </a:r>
          </a:p>
        </p:txBody>
      </p:sp>
    </p:spTree>
    <p:extLst>
      <p:ext uri="{BB962C8B-B14F-4D97-AF65-F5344CB8AC3E}">
        <p14:creationId xmlns:p14="http://schemas.microsoft.com/office/powerpoint/2010/main" val="4058978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81000" y="1371600"/>
            <a:ext cx="5791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/>
              <a:t>        </a:t>
            </a:r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57200" y="1600200"/>
            <a:ext cx="8229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buNone/>
            </a:pPr>
            <a:r>
              <a:rPr lang="en-US" altLang="en-US" sz="2800" u="sng" dirty="0">
                <a:latin typeface="Calibri" panose="020F0502020204030204" pitchFamily="34" charset="0"/>
              </a:rPr>
              <a:t>Methods for estimating Fund Balance </a:t>
            </a:r>
            <a:r>
              <a:rPr lang="en-US" altLang="en-US" sz="2800" u="sng" dirty="0" err="1">
                <a:latin typeface="Calibri" panose="020F0502020204030204" pitchFamily="34" charset="0"/>
              </a:rPr>
              <a:t>Reappropriated</a:t>
            </a:r>
            <a:r>
              <a:rPr lang="en-US" altLang="en-US" sz="2800" u="sng" dirty="0">
                <a:latin typeface="Calibri" panose="020F0502020204030204" pitchFamily="34" charset="0"/>
              </a:rPr>
              <a:t>: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>
                <a:latin typeface="Calibri" panose="020F0502020204030204" pitchFamily="34" charset="0"/>
              </a:rPr>
              <a:t>Averaging/trend analysis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sz="2400" dirty="0">
                <a:latin typeface="Calibri" panose="020F0502020204030204" pitchFamily="34" charset="0"/>
              </a:rPr>
              <a:t>Actual/calculated:</a:t>
            </a:r>
          </a:p>
          <a:p>
            <a:pPr marL="1600200" lvl="2" eaLnBrk="1" hangingPunct="1">
              <a:buFontTx/>
              <a:buNone/>
            </a:pPr>
            <a:r>
              <a:rPr lang="en-US" altLang="en-US" dirty="0">
                <a:latin typeface="Calibri" panose="020F0502020204030204" pitchFamily="34" charset="0"/>
              </a:rPr>
              <a:t>Beginning Fund Balance (FY2021 ending fund </a:t>
            </a:r>
            <a:r>
              <a:rPr lang="en-US" altLang="en-US" dirty="0" err="1">
                <a:latin typeface="Calibri" panose="020F0502020204030204" pitchFamily="34" charset="0"/>
              </a:rPr>
              <a:t>bal</a:t>
            </a:r>
            <a:r>
              <a:rPr lang="en-US" altLang="en-US" dirty="0">
                <a:latin typeface="Calibri" panose="020F0502020204030204" pitchFamily="34" charset="0"/>
              </a:rPr>
              <a:t>)</a:t>
            </a:r>
          </a:p>
          <a:p>
            <a:pPr marL="1600200" lvl="2" eaLnBrk="1" hangingPunct="1">
              <a:buFontTx/>
              <a:buNone/>
            </a:pPr>
            <a:r>
              <a:rPr lang="en-US" altLang="en-US" dirty="0">
                <a:latin typeface="Calibri" panose="020F0502020204030204" pitchFamily="34" charset="0"/>
              </a:rPr>
              <a:t>+ Current Year Receipts</a:t>
            </a:r>
          </a:p>
          <a:p>
            <a:pPr marL="1600200" lvl="2" eaLnBrk="1" hangingPunct="1">
              <a:buFontTx/>
              <a:buNone/>
            </a:pPr>
            <a:r>
              <a:rPr lang="en-US" altLang="en-US" u="sng" dirty="0">
                <a:latin typeface="Calibri" panose="020F0502020204030204" pitchFamily="34" charset="0"/>
              </a:rPr>
              <a:t>-  Current Year Expenditures</a:t>
            </a:r>
          </a:p>
          <a:p>
            <a:pPr marL="1600200" lvl="2" eaLnBrk="1" hangingPunct="1">
              <a:buFontTx/>
              <a:buNone/>
            </a:pPr>
            <a:r>
              <a:rPr lang="en-US" altLang="en-US" dirty="0">
                <a:latin typeface="Calibri" panose="020F0502020204030204" pitchFamily="34" charset="0"/>
              </a:rPr>
              <a:t>Ending Fund Balance</a:t>
            </a:r>
          </a:p>
          <a:p>
            <a:pPr marL="1600200" lvl="2" eaLnBrk="1" hangingPunct="1">
              <a:buFontTx/>
              <a:buNone/>
            </a:pPr>
            <a:r>
              <a:rPr lang="en-US" altLang="en-US" u="sng" dirty="0">
                <a:latin typeface="Calibri" panose="020F0502020204030204" pitchFamily="34" charset="0"/>
              </a:rPr>
              <a:t>-  Reserves			</a:t>
            </a:r>
            <a:r>
              <a:rPr lang="en-US" altLang="en-US" dirty="0">
                <a:latin typeface="Calibri" panose="020F0502020204030204" pitchFamily="34" charset="0"/>
              </a:rPr>
              <a:t>(consider reserve limits) </a:t>
            </a:r>
            <a:endParaRPr lang="en-US" altLang="en-US" u="sng" dirty="0">
              <a:latin typeface="Calibri" panose="020F0502020204030204" pitchFamily="34" charset="0"/>
            </a:endParaRPr>
          </a:p>
          <a:p>
            <a:pPr marL="1600200" lvl="2" eaLnBrk="1" hangingPunct="1">
              <a:buFontTx/>
              <a:buNone/>
            </a:pPr>
            <a:r>
              <a:rPr lang="en-US" altLang="en-US" dirty="0">
                <a:latin typeface="Calibri" panose="020F0502020204030204" pitchFamily="34" charset="0"/>
              </a:rPr>
              <a:t>Fund Balance </a:t>
            </a:r>
            <a:r>
              <a:rPr lang="en-US" altLang="en-US" dirty="0" err="1">
                <a:latin typeface="Calibri" panose="020F0502020204030204" pitchFamily="34" charset="0"/>
              </a:rPr>
              <a:t>Reappropriated</a:t>
            </a:r>
            <a:endParaRPr lang="en-US" altLang="en-US" dirty="0">
              <a:latin typeface="Calibri" panose="020F0502020204030204" pitchFamily="34" charset="0"/>
            </a:endParaRPr>
          </a:p>
          <a:p>
            <a:pPr marL="800100" eaLnBrk="1" hangingPunct="1">
              <a:spcBef>
                <a:spcPts val="1200"/>
              </a:spcBef>
              <a:buNone/>
            </a:pPr>
            <a:r>
              <a:rPr lang="en-US" altLang="en-US" sz="2800" i="1" dirty="0">
                <a:latin typeface="Calibri" panose="020F0502020204030204" pitchFamily="34" charset="0"/>
              </a:rPr>
              <a:t>Being conservative? Recommend estimating low</a:t>
            </a:r>
          </a:p>
          <a:p>
            <a:pPr marL="800100" eaLnBrk="1" hangingPunct="1">
              <a:buFontTx/>
              <a:buNone/>
            </a:pPr>
            <a:endParaRPr lang="en-US" altLang="en-US" dirty="0">
              <a:latin typeface="Calibri" panose="020F050202020403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274638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latin typeface="+mj-lt"/>
              </a:rPr>
              <a:t>Fund Balance Reappropriated</a:t>
            </a:r>
          </a:p>
        </p:txBody>
      </p:sp>
    </p:spTree>
    <p:extLst>
      <p:ext uri="{BB962C8B-B14F-4D97-AF65-F5344CB8AC3E}">
        <p14:creationId xmlns:p14="http://schemas.microsoft.com/office/powerpoint/2010/main" val="335976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7DE8C-86D2-4601-AF6F-42CE0F5FE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</p:spPr>
        <p:txBody>
          <a:bodyPr>
            <a:noAutofit/>
          </a:bodyPr>
          <a:lstStyle/>
          <a:p>
            <a:r>
              <a:rPr lang="en-US" altLang="en-US" sz="3600" dirty="0"/>
              <a:t>Tips: </a:t>
            </a:r>
            <a:r>
              <a:rPr lang="en-US" sz="3600" dirty="0"/>
              <a:t>Transportation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9032-8C28-498C-8318-F25FD36ED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Estimate FY2022 transportation expenditure budget</a:t>
            </a:r>
          </a:p>
          <a:p>
            <a:r>
              <a:rPr lang="en-US" dirty="0"/>
              <a:t>Calculate an estimate of FY2022 state and county reimbursement revenue (on-schedule) using the OPI Transportation Spreadsheet</a:t>
            </a:r>
          </a:p>
          <a:p>
            <a:pPr lvl="1"/>
            <a:r>
              <a:rPr lang="en-US" dirty="0"/>
              <a:t>Contact Donnell Rosenthal at  </a:t>
            </a:r>
            <a:r>
              <a:rPr lang="en-US" u="sng" dirty="0">
                <a:hlinkClick r:id="rId2"/>
              </a:rPr>
              <a:t>drosenthal@mt.gov</a:t>
            </a:r>
            <a:r>
              <a:rPr lang="en-US" dirty="0"/>
              <a:t> or 444-3024 for assistance with the spreadsheet</a:t>
            </a:r>
          </a:p>
          <a:p>
            <a:r>
              <a:rPr lang="en-US" dirty="0"/>
              <a:t>Subtract the estimated on-schedule revenue from the estimated expenditure budget, the remainder is estimated permissive tax levy</a:t>
            </a:r>
          </a:p>
        </p:txBody>
      </p:sp>
    </p:spTree>
    <p:extLst>
      <p:ext uri="{BB962C8B-B14F-4D97-AF65-F5344CB8AC3E}">
        <p14:creationId xmlns:p14="http://schemas.microsoft.com/office/powerpoint/2010/main" val="2387158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008" y="1676400"/>
            <a:ext cx="8229600" cy="4906963"/>
          </a:xfrm>
        </p:spPr>
        <p:txBody>
          <a:bodyPr>
            <a:noAutofit/>
          </a:bodyPr>
          <a:lstStyle/>
          <a:p>
            <a:pPr marL="914400" indent="-914400">
              <a:buNone/>
            </a:pPr>
            <a:r>
              <a:rPr lang="en-US" sz="2800" b="1" dirty="0"/>
              <a:t>BACKGROUND INFORMATION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3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Senate Bill 307 (2017 session)</a:t>
            </a:r>
          </a:p>
          <a:p>
            <a:pPr>
              <a:spcBef>
                <a:spcPts val="300"/>
              </a:spcBef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House Bill 351 (2019 session) </a:t>
            </a:r>
          </a:p>
          <a:p>
            <a:pPr marL="914400" indent="-914400">
              <a:buNone/>
            </a:pPr>
            <a:r>
              <a:rPr lang="en-US" sz="2800" b="1" dirty="0"/>
              <a:t>RESOLUTION SPREADSHEET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Purpose and information needed 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Steps for completing the spreadsheet</a:t>
            </a:r>
          </a:p>
          <a:p>
            <a:r>
              <a:rPr lang="en-US" sz="2800" dirty="0"/>
              <a:t>Resolution/Notice</a:t>
            </a:r>
          </a:p>
          <a:p>
            <a:pPr lvl="1">
              <a:spcBef>
                <a:spcPts val="300"/>
              </a:spcBef>
            </a:pPr>
            <a:r>
              <a:rPr lang="en-US" sz="2400" dirty="0"/>
              <a:t>Minimum Requirements</a:t>
            </a:r>
          </a:p>
          <a:p>
            <a:pPr lvl="1">
              <a:spcBef>
                <a:spcPts val="300"/>
              </a:spcBef>
            </a:pPr>
            <a:r>
              <a:rPr lang="en-US" sz="2400" dirty="0"/>
              <a:t>All funds using projected taxable value</a:t>
            </a:r>
          </a:p>
          <a:p>
            <a:pPr lvl="1">
              <a:spcBef>
                <a:spcPts val="300"/>
              </a:spcBef>
            </a:pPr>
            <a:r>
              <a:rPr lang="en-US" sz="2400" dirty="0"/>
              <a:t>All funds using prior year taxable value</a:t>
            </a:r>
          </a:p>
        </p:txBody>
      </p:sp>
    </p:spTree>
    <p:extLst>
      <p:ext uri="{BB962C8B-B14F-4D97-AF65-F5344CB8AC3E}">
        <p14:creationId xmlns:p14="http://schemas.microsoft.com/office/powerpoint/2010/main" val="1979506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D9060-32B1-4503-868C-461689DD4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Transportation Fund Spreadsheet</a:t>
            </a:r>
            <a:br>
              <a:rPr lang="en-US" sz="3600" dirty="0"/>
            </a:br>
            <a:r>
              <a:rPr lang="en-US" sz="3600" dirty="0"/>
              <a:t>go to OPI/Leadership-Finance/Budgets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1947762-AC59-4DA8-B80C-76917864BA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2635" y="2306464"/>
            <a:ext cx="7498730" cy="310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140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BF497-17F5-4AED-B0E4-49C5DB835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altLang="en-US" sz="3600" dirty="0"/>
              <a:t>Tips: </a:t>
            </a:r>
            <a:r>
              <a:rPr lang="en-US" sz="3600" dirty="0"/>
              <a:t>Bus Depreciation Reserve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62934-A51E-4766-BD4C-7D923D634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Find the Asset Information schedule on your FY2021 Budget Report</a:t>
            </a:r>
          </a:p>
          <a:p>
            <a:r>
              <a:rPr lang="en-US" dirty="0"/>
              <a:t>Figure the maximum amount you can levy for each bus </a:t>
            </a:r>
          </a:p>
          <a:p>
            <a:pPr lvl="1"/>
            <a:r>
              <a:rPr lang="en-US" dirty="0"/>
              <a:t>Up to 20% of the total cost of the bus, and </a:t>
            </a:r>
          </a:p>
          <a:p>
            <a:pPr lvl="1"/>
            <a:r>
              <a:rPr lang="en-US" dirty="0"/>
              <a:t>Up to 150% of the cost of the bus over time</a:t>
            </a:r>
          </a:p>
          <a:p>
            <a:r>
              <a:rPr lang="en-US" dirty="0"/>
              <a:t>Add any new buses or equipment purchased in FY2021</a:t>
            </a:r>
          </a:p>
          <a:p>
            <a:r>
              <a:rPr lang="en-US" dirty="0"/>
              <a:t>Estimate the total levy for FY2022</a:t>
            </a:r>
          </a:p>
          <a:p>
            <a:r>
              <a:rPr lang="en-US" dirty="0"/>
              <a:t>If you added no new buses during the year you may not have an increase in the levy from FY2021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4940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B75123-E117-47E3-A354-EDEC2C250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874" y="461136"/>
            <a:ext cx="8670242" cy="4122672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2439CAA-968A-4855-8B34-F115BE239187}"/>
              </a:ext>
            </a:extLst>
          </p:cNvPr>
          <p:cNvCxnSpPr>
            <a:cxnSpLocks/>
          </p:cNvCxnSpPr>
          <p:nvPr/>
        </p:nvCxnSpPr>
        <p:spPr>
          <a:xfrm flipH="1">
            <a:off x="6362700" y="3230880"/>
            <a:ext cx="266700" cy="1941790"/>
          </a:xfrm>
          <a:prstGeom prst="straightConnector1">
            <a:avLst/>
          </a:prstGeom>
          <a:ln w="22225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CF28EA4-0AF0-4A6F-A83F-CBD18D369404}"/>
              </a:ext>
            </a:extLst>
          </p:cNvPr>
          <p:cNvSpPr txBox="1"/>
          <p:nvPr/>
        </p:nvSpPr>
        <p:spPr>
          <a:xfrm>
            <a:off x="5867400" y="5172670"/>
            <a:ext cx="1524000" cy="1200329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$ 60,599.32</a:t>
            </a:r>
          </a:p>
          <a:p>
            <a:r>
              <a:rPr lang="en-US" u="sng" dirty="0"/>
              <a:t>$ 11,576.80</a:t>
            </a:r>
          </a:p>
          <a:p>
            <a:r>
              <a:rPr lang="en-US" dirty="0"/>
              <a:t>$ 72,176.12</a:t>
            </a:r>
          </a:p>
          <a:p>
            <a:r>
              <a:rPr lang="en-US" dirty="0"/>
              <a:t>            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2E3A73F-AAAE-4EC3-8B97-8CE40B367E05}"/>
              </a:ext>
            </a:extLst>
          </p:cNvPr>
          <p:cNvCxnSpPr>
            <a:cxnSpLocks/>
          </p:cNvCxnSpPr>
          <p:nvPr/>
        </p:nvCxnSpPr>
        <p:spPr>
          <a:xfrm flipH="1">
            <a:off x="7124700" y="3276600"/>
            <a:ext cx="1028700" cy="2357735"/>
          </a:xfrm>
          <a:prstGeom prst="straightConnector1">
            <a:avLst/>
          </a:prstGeom>
          <a:ln w="22225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5A67871-D939-4DBB-B537-1182029E55A8}"/>
              </a:ext>
            </a:extLst>
          </p:cNvPr>
          <p:cNvSpPr txBox="1"/>
          <p:nvPr/>
        </p:nvSpPr>
        <p:spPr>
          <a:xfrm>
            <a:off x="3124200" y="517267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Depreciated thru FY2019</a:t>
            </a:r>
          </a:p>
          <a:p>
            <a:r>
              <a:rPr lang="en-US" dirty="0"/>
              <a:t>Levied in FY2021</a:t>
            </a:r>
          </a:p>
          <a:p>
            <a:r>
              <a:rPr lang="en-US" dirty="0"/>
              <a:t>Depreciated thru FY2021</a:t>
            </a:r>
          </a:p>
          <a:p>
            <a:r>
              <a:rPr lang="en-US" dirty="0"/>
              <a:t>Levy for FY2022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7ABCFEE-5A3C-470F-909A-15BBE37BBE4B}"/>
              </a:ext>
            </a:extLst>
          </p:cNvPr>
          <p:cNvCxnSpPr/>
          <p:nvPr/>
        </p:nvCxnSpPr>
        <p:spPr>
          <a:xfrm>
            <a:off x="6400800" y="3243943"/>
            <a:ext cx="249942" cy="0"/>
          </a:xfrm>
          <a:prstGeom prst="line">
            <a:avLst/>
          </a:prstGeom>
          <a:ln w="2222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9D71514-F4AD-46E2-86CD-FF072ECCAD92}"/>
              </a:ext>
            </a:extLst>
          </p:cNvPr>
          <p:cNvSpPr txBox="1"/>
          <p:nvPr/>
        </p:nvSpPr>
        <p:spPr>
          <a:xfrm>
            <a:off x="354874" y="4667071"/>
            <a:ext cx="23121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Max amt to depreciate</a:t>
            </a:r>
          </a:p>
          <a:p>
            <a:pPr algn="r"/>
            <a:r>
              <a:rPr lang="en-US" dirty="0"/>
              <a:t>     Cost      $57,884.00</a:t>
            </a:r>
          </a:p>
          <a:p>
            <a:pPr algn="r"/>
            <a:r>
              <a:rPr lang="en-US" u="sng" dirty="0"/>
              <a:t>          150%</a:t>
            </a:r>
          </a:p>
          <a:p>
            <a:pPr algn="r"/>
            <a:r>
              <a:rPr lang="en-US" dirty="0"/>
              <a:t>$86,826.00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82FC4F9-BFF7-4C87-A699-529C349F533F}"/>
              </a:ext>
            </a:extLst>
          </p:cNvPr>
          <p:cNvCxnSpPr>
            <a:cxnSpLocks/>
          </p:cNvCxnSpPr>
          <p:nvPr/>
        </p:nvCxnSpPr>
        <p:spPr>
          <a:xfrm flipH="1">
            <a:off x="2667000" y="3243943"/>
            <a:ext cx="1828801" cy="1785257"/>
          </a:xfrm>
          <a:prstGeom prst="straightConnector1">
            <a:avLst/>
          </a:prstGeom>
          <a:ln w="22225">
            <a:solidFill>
              <a:srgbClr val="008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65658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2CD8B6A-E710-458C-A407-0B4FD489BA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609599"/>
            <a:ext cx="8734608" cy="238298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FCF1C9-36B8-45A2-81B7-9551346C1EAC}"/>
              </a:ext>
            </a:extLst>
          </p:cNvPr>
          <p:cNvSpPr txBox="1"/>
          <p:nvPr/>
        </p:nvSpPr>
        <p:spPr>
          <a:xfrm>
            <a:off x="7467600" y="762000"/>
            <a:ext cx="1295400" cy="2230588"/>
          </a:xfrm>
          <a:prstGeom prst="rect">
            <a:avLst/>
          </a:prstGeom>
          <a:noFill/>
          <a:ln w="22225"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6AE7BA-2F5F-47D2-9449-312AD435D96E}"/>
              </a:ext>
            </a:extLst>
          </p:cNvPr>
          <p:cNvSpPr txBox="1"/>
          <p:nvPr/>
        </p:nvSpPr>
        <p:spPr>
          <a:xfrm>
            <a:off x="609600" y="3962400"/>
            <a:ext cx="7848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is an Asset Information List from a FY2021 Budget.</a:t>
            </a:r>
          </a:p>
          <a:p>
            <a:r>
              <a:rPr lang="en-US" sz="2000" dirty="0"/>
              <a:t>Ending Fund balance = $100,506.94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are some observations you can make about this information?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What are the options this district has when estimating FY2022 levy amounts?</a:t>
            </a:r>
          </a:p>
        </p:txBody>
      </p:sp>
    </p:spTree>
    <p:extLst>
      <p:ext uri="{BB962C8B-B14F-4D97-AF65-F5344CB8AC3E}">
        <p14:creationId xmlns:p14="http://schemas.microsoft.com/office/powerpoint/2010/main" val="4168590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Finalizing the Notice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Next steps: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800" dirty="0"/>
              <a:t>Decide what to include in notice</a:t>
            </a:r>
          </a:p>
          <a:p>
            <a:pPr marL="1087041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Minimum requirements</a:t>
            </a:r>
          </a:p>
          <a:p>
            <a:pPr marL="1087041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All funds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800" dirty="0"/>
              <a:t>Develop notice language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800" dirty="0"/>
              <a:t>Get Board approval, post notice as required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800" dirty="0"/>
              <a:t>Refine numbers through fiscal year end</a:t>
            </a:r>
          </a:p>
          <a:p>
            <a:pPr marL="729854" indent="-385763">
              <a:buFont typeface="+mj-lt"/>
              <a:buAutoNum type="arabicPeriod"/>
            </a:pPr>
            <a:r>
              <a:rPr lang="en-US" sz="2800" dirty="0"/>
              <a:t>Make year-end spending decisions with ending fund balance and ensuing year taxes in mind</a:t>
            </a:r>
          </a:p>
        </p:txBody>
      </p:sp>
    </p:spTree>
    <p:extLst>
      <p:ext uri="{BB962C8B-B14F-4D97-AF65-F5344CB8AC3E}">
        <p14:creationId xmlns:p14="http://schemas.microsoft.com/office/powerpoint/2010/main" val="2783960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MASBO</a:t>
            </a:r>
          </a:p>
          <a:p>
            <a:pPr>
              <a:spcBef>
                <a:spcPts val="0"/>
              </a:spcBef>
            </a:pPr>
            <a:r>
              <a:rPr lang="en-US" sz="2800" dirty="0">
                <a:hlinkClick r:id="rId2"/>
              </a:rPr>
              <a:t>Denise Williams</a:t>
            </a:r>
            <a:r>
              <a:rPr lang="en-US" sz="2800" dirty="0"/>
              <a:t> 406-461-3659</a:t>
            </a:r>
          </a:p>
          <a:p>
            <a:pPr>
              <a:spcBef>
                <a:spcPts val="0"/>
              </a:spcBef>
            </a:pPr>
            <a:r>
              <a:rPr lang="en-US" sz="2800" dirty="0">
                <a:hlinkClick r:id="rId3"/>
              </a:rPr>
              <a:t>Steve Hamel</a:t>
            </a:r>
            <a:r>
              <a:rPr lang="en-US" sz="2800" dirty="0"/>
              <a:t>       406-431-0124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spcBef>
                <a:spcPts val="1200"/>
              </a:spcBef>
              <a:buNone/>
            </a:pPr>
            <a:r>
              <a:rPr lang="en-US" b="1" dirty="0"/>
              <a:t>OFFICE OF PUBLIC INSTRUCTION</a:t>
            </a:r>
          </a:p>
          <a:p>
            <a:pPr>
              <a:spcBef>
                <a:spcPts val="0"/>
              </a:spcBef>
            </a:pPr>
            <a:r>
              <a:rPr lang="en-US" sz="2800" dirty="0">
                <a:hlinkClick r:id="rId4"/>
              </a:rPr>
              <a:t>Renee Richter</a:t>
            </a:r>
            <a:r>
              <a:rPr lang="en-US" sz="2800" dirty="0"/>
              <a:t> 406-444-1960</a:t>
            </a:r>
          </a:p>
          <a:p>
            <a:r>
              <a:rPr lang="en-US" sz="2800" dirty="0">
                <a:hlinkClick r:id="rId5"/>
              </a:rPr>
              <a:t>Building Reserve Fund Guidance Document 2018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22807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Background: SB307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 marL="0" indent="-57150">
              <a:spcBef>
                <a:spcPts val="0"/>
              </a:spcBef>
              <a:buNone/>
            </a:pPr>
            <a:r>
              <a:rPr lang="en-US" sz="2800" dirty="0"/>
              <a:t>Senate Bill 307 (2017 legislative session)</a:t>
            </a:r>
          </a:p>
          <a:p>
            <a:pPr marL="285750">
              <a:buFont typeface="Wingdings" panose="05000000000000000000" pitchFamily="2" charset="2"/>
              <a:buChar char="Ø"/>
            </a:pPr>
            <a:r>
              <a:rPr lang="en-US" sz="2400" dirty="0"/>
              <a:t>Transparency in the levying process </a:t>
            </a:r>
          </a:p>
          <a:p>
            <a:pPr marL="685800" lvl="1"/>
            <a:r>
              <a:rPr lang="en-US" sz="2400" dirty="0"/>
              <a:t>Trustees must  adopt a </a:t>
            </a:r>
            <a:r>
              <a:rPr lang="en-US" sz="2400" b="1" dirty="0"/>
              <a:t>resolution</a:t>
            </a:r>
            <a:r>
              <a:rPr lang="en-US" sz="2400" dirty="0"/>
              <a:t> in the Spring each year estimating the increase/decrease in revenue and mills from permissive (non-voted) levies in each of the following funds:  </a:t>
            </a:r>
            <a:r>
              <a:rPr lang="en-US" sz="2400" b="1" dirty="0">
                <a:solidFill>
                  <a:srgbClr val="7030A0"/>
                </a:solidFill>
              </a:rPr>
              <a:t>Tuition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7030A0"/>
                </a:solidFill>
              </a:rPr>
              <a:t>Adult Education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7030A0"/>
                </a:solidFill>
              </a:rPr>
              <a:t>Building Reserve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7030A0"/>
                </a:solidFill>
              </a:rPr>
              <a:t>Transportation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7030A0"/>
                </a:solidFill>
              </a:rPr>
              <a:t>Bus Depreciation</a:t>
            </a:r>
          </a:p>
          <a:p>
            <a:pPr marL="285750">
              <a:buFont typeface="Wingdings" panose="05000000000000000000" pitchFamily="2" charset="2"/>
              <a:buChar char="Ø"/>
            </a:pPr>
            <a:r>
              <a:rPr lang="en-US" sz="2400" dirty="0"/>
              <a:t>New permissive (non-voted) levy authority to address school facilities maintenance and repair</a:t>
            </a:r>
          </a:p>
          <a:p>
            <a:pPr marL="685800" lvl="1"/>
            <a:r>
              <a:rPr lang="en-US" sz="2400" dirty="0"/>
              <a:t>Track in Building Reserve Fund</a:t>
            </a:r>
          </a:p>
          <a:p>
            <a:pPr marL="685800" lvl="1"/>
            <a:r>
              <a:rPr lang="en-US" sz="2400" dirty="0"/>
              <a:t>School facility maintenance amount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512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Background: House Bill 351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 marL="0" indent="-57150">
              <a:spcBef>
                <a:spcPts val="0"/>
              </a:spcBef>
              <a:buNone/>
            </a:pPr>
            <a:r>
              <a:rPr lang="en-US" sz="2800" dirty="0"/>
              <a:t>House Bill 351 (2019 legislative session)</a:t>
            </a:r>
          </a:p>
          <a:p>
            <a:pPr marL="285750">
              <a:buFont typeface="Wingdings" panose="05000000000000000000" pitchFamily="2" charset="2"/>
              <a:buChar char="Ø"/>
            </a:pPr>
            <a:r>
              <a:rPr lang="en-US" sz="2400" dirty="0"/>
              <a:t>Transformational learning as a means to fulfilling the people’s goal of developing the full educational potential of each person</a:t>
            </a:r>
          </a:p>
          <a:p>
            <a:pPr marL="285750">
              <a:buFont typeface="Wingdings" panose="05000000000000000000" pitchFamily="2" charset="2"/>
              <a:buChar char="Ø"/>
            </a:pPr>
            <a:r>
              <a:rPr lang="en-US" sz="2400" dirty="0"/>
              <a:t>Creating incentives for transformational learning programs</a:t>
            </a:r>
          </a:p>
          <a:p>
            <a:pPr marL="685800" lvl="1"/>
            <a:r>
              <a:rPr lang="en-US" sz="2400" dirty="0"/>
              <a:t>Application process (OPI)</a:t>
            </a:r>
          </a:p>
          <a:p>
            <a:pPr marL="685800" lvl="1"/>
            <a:r>
              <a:rPr lang="en-US" sz="2400" dirty="0"/>
              <a:t>Approval by board of public education</a:t>
            </a:r>
          </a:p>
          <a:p>
            <a:pPr marL="685800" lvl="1"/>
            <a:r>
              <a:rPr lang="en-US" sz="2400" dirty="0"/>
              <a:t>Eligible for a 4-consecutive year provision of transitional funding and flexibilities </a:t>
            </a:r>
          </a:p>
          <a:p>
            <a:pPr marL="1085850" lvl="2"/>
            <a:r>
              <a:rPr lang="en-US" sz="2000" dirty="0"/>
              <a:t>Transformation learning aid payment (state-funded)</a:t>
            </a:r>
          </a:p>
          <a:p>
            <a:pPr marL="1085850" lvl="2"/>
            <a:r>
              <a:rPr lang="en-US" sz="2000" b="1" dirty="0">
                <a:solidFill>
                  <a:srgbClr val="7030A0"/>
                </a:solidFill>
              </a:rPr>
              <a:t>Permissive levy in the Flexibility Fund </a:t>
            </a:r>
            <a:r>
              <a:rPr lang="en-US" sz="2000" dirty="0"/>
              <a:t>up to the amount of TLA</a:t>
            </a:r>
          </a:p>
          <a:p>
            <a:pPr marL="1085850" lvl="2"/>
            <a:r>
              <a:rPr lang="en-US" sz="2000" dirty="0"/>
              <a:t>Transfers from state and local revenue from any budgeted or non-budgeted fund (except Debt Service and Retirement)</a:t>
            </a:r>
          </a:p>
        </p:txBody>
      </p:sp>
    </p:spTree>
    <p:extLst>
      <p:ext uri="{BB962C8B-B14F-4D97-AF65-F5344CB8AC3E}">
        <p14:creationId xmlns:p14="http://schemas.microsoft.com/office/powerpoint/2010/main" val="2579482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600" dirty="0"/>
              <a:t>Background: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695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/>
              <a:t>20-9-116, MCA. Resolution of intent to increase </a:t>
            </a:r>
            <a:r>
              <a:rPr lang="en-US" sz="1600" b="1" dirty="0" err="1"/>
              <a:t>nonvoted</a:t>
            </a:r>
            <a:r>
              <a:rPr lang="en-US" sz="1600" b="1" dirty="0"/>
              <a:t> levy -- notice. </a:t>
            </a:r>
            <a:r>
              <a:rPr lang="en-US" sz="1600" dirty="0"/>
              <a:t>(1) The trustees of a school district shall adopt a resolution no later than March 31 of each fiscal year and provide notice pursuant to subsection (2) whenever the trustees intend to impose an increase in a </a:t>
            </a:r>
            <a:r>
              <a:rPr lang="en-US" sz="1600" dirty="0" err="1"/>
              <a:t>nonvoted</a:t>
            </a:r>
            <a:r>
              <a:rPr lang="en-US" sz="1600" dirty="0"/>
              <a:t> levy in the ensuing school fiscal year for the purposes of funding any of the funds listed below: </a:t>
            </a:r>
          </a:p>
          <a:p>
            <a:pPr marL="457200" lvl="1" indent="0">
              <a:buNone/>
            </a:pPr>
            <a:r>
              <a:rPr lang="en-US" sz="1600" dirty="0"/>
              <a:t>(a) the tuition fund under 20-5-324; </a:t>
            </a:r>
          </a:p>
          <a:p>
            <a:pPr marL="457200" lvl="1" indent="0">
              <a:buNone/>
            </a:pPr>
            <a:r>
              <a:rPr lang="en-US" sz="1600" dirty="0"/>
              <a:t>(b) the adult education fund under 20-7-705; </a:t>
            </a:r>
          </a:p>
          <a:p>
            <a:pPr marL="457200" lvl="1" indent="0">
              <a:buNone/>
            </a:pPr>
            <a:r>
              <a:rPr lang="en-US" sz="1600" dirty="0"/>
              <a:t>(c) the building reserve fund under 20-9-502 and 20-9-503; </a:t>
            </a:r>
          </a:p>
          <a:p>
            <a:pPr marL="457200" lvl="1" indent="0">
              <a:buNone/>
            </a:pPr>
            <a:r>
              <a:rPr lang="en-US" sz="1600" dirty="0"/>
              <a:t>(d) the transportation fund under 20-10-143 and 20-10-144; and </a:t>
            </a:r>
          </a:p>
          <a:p>
            <a:pPr marL="457200" lvl="1" indent="0">
              <a:buNone/>
            </a:pPr>
            <a:r>
              <a:rPr lang="en-US" sz="1600" dirty="0"/>
              <a:t>(e) the bus depreciation reserve fund under 20-10-147, and</a:t>
            </a:r>
          </a:p>
          <a:p>
            <a:pPr marL="457200" lvl="1" indent="0">
              <a:buNone/>
            </a:pPr>
            <a:r>
              <a:rPr lang="en-US" sz="1600" dirty="0"/>
              <a:t>(f)  the flexibility fund established in 20-9-543 for the purposes in 20-7-1602. </a:t>
            </a:r>
          </a:p>
          <a:p>
            <a:pPr marL="0" indent="0">
              <a:buNone/>
            </a:pPr>
            <a:r>
              <a:rPr lang="en-US" sz="1600" dirty="0"/>
              <a:t>(2) The trustees shall provide notice of intent to impose an increase in a </a:t>
            </a:r>
            <a:r>
              <a:rPr lang="en-US" sz="1600" dirty="0" err="1"/>
              <a:t>nonvoted</a:t>
            </a:r>
            <a:r>
              <a:rPr lang="en-US" sz="1600" dirty="0"/>
              <a:t> levy for the ensuing school fiscal year by: </a:t>
            </a:r>
          </a:p>
          <a:p>
            <a:pPr marL="457200" lvl="1" indent="0">
              <a:buNone/>
            </a:pPr>
            <a:r>
              <a:rPr lang="en-US" sz="1600" dirty="0"/>
              <a:t>(a) adopting a resolution of intent to impose an increase in a </a:t>
            </a:r>
            <a:r>
              <a:rPr lang="en-US" sz="1600" dirty="0" err="1"/>
              <a:t>nonvoted</a:t>
            </a:r>
            <a:r>
              <a:rPr lang="en-US" sz="1600" dirty="0"/>
              <a:t> levy that includes, at a minimum, the estimated number of increased or decreased mills to be imposed and the estimated increased or decreased revenue to be raised compared to </a:t>
            </a:r>
            <a:r>
              <a:rPr lang="en-US" sz="1600" dirty="0" err="1"/>
              <a:t>nonvoted</a:t>
            </a:r>
            <a:r>
              <a:rPr lang="en-US" sz="1600" dirty="0"/>
              <a:t> levies under (1)(a) through (1)(f) imposed in the current school fiscal year and, based on the district's taxable valuation most recently certified by the department of revenue under 15-10-202, the estimated impacts of the increase or decrease on a home valued at $100,000 and a home valued at $200,000; and </a:t>
            </a:r>
          </a:p>
          <a:p>
            <a:pPr marL="457200" lvl="1" indent="0">
              <a:buNone/>
            </a:pPr>
            <a:r>
              <a:rPr lang="en-US" sz="1600" dirty="0"/>
              <a:t>(b) publishing a copy of the resolution in a newspaper that will give notice to the largest number of people of the district as determined by the trustees and posting a copy of the resolution to the school district's website.</a:t>
            </a:r>
          </a:p>
        </p:txBody>
      </p:sp>
    </p:spTree>
    <p:extLst>
      <p:ext uri="{BB962C8B-B14F-4D97-AF65-F5344CB8AC3E}">
        <p14:creationId xmlns:p14="http://schemas.microsoft.com/office/powerpoint/2010/main" val="1021161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59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/>
              <a:t>Resolution/Notice requirements:</a:t>
            </a:r>
          </a:p>
          <a:p>
            <a:pPr lvl="1">
              <a:spcBef>
                <a:spcPts val="0"/>
              </a:spcBef>
            </a:pPr>
            <a:r>
              <a:rPr lang="en-US" dirty="0"/>
              <a:t>Dollar and mill increases in </a:t>
            </a:r>
            <a:r>
              <a:rPr lang="en-US" dirty="0" err="1"/>
              <a:t>nonvoted</a:t>
            </a:r>
            <a:r>
              <a:rPr lang="en-US" dirty="0"/>
              <a:t> levies in:</a:t>
            </a:r>
          </a:p>
          <a:p>
            <a:pPr lvl="2">
              <a:spcBef>
                <a:spcPts val="0"/>
              </a:spcBef>
            </a:pPr>
            <a:r>
              <a:rPr lang="en-US" dirty="0"/>
              <a:t>Transportation Fund</a:t>
            </a:r>
          </a:p>
          <a:p>
            <a:pPr lvl="2">
              <a:spcBef>
                <a:spcPts val="0"/>
              </a:spcBef>
            </a:pPr>
            <a:r>
              <a:rPr lang="en-US" dirty="0"/>
              <a:t>Bus Depreciation Fund</a:t>
            </a:r>
          </a:p>
          <a:p>
            <a:pPr lvl="2">
              <a:spcBef>
                <a:spcPts val="0"/>
              </a:spcBef>
            </a:pPr>
            <a:r>
              <a:rPr lang="en-US" dirty="0"/>
              <a:t>Tuition Fund</a:t>
            </a:r>
          </a:p>
          <a:p>
            <a:pPr lvl="2">
              <a:spcBef>
                <a:spcPts val="0"/>
              </a:spcBef>
            </a:pPr>
            <a:r>
              <a:rPr lang="en-US" dirty="0"/>
              <a:t>Adult Ed Fund</a:t>
            </a:r>
          </a:p>
          <a:p>
            <a:pPr lvl="2">
              <a:spcBef>
                <a:spcPts val="0"/>
              </a:spcBef>
            </a:pPr>
            <a:r>
              <a:rPr lang="en-US" dirty="0"/>
              <a:t>Building Reserve Fund</a:t>
            </a:r>
          </a:p>
          <a:p>
            <a:pPr lvl="2">
              <a:spcBef>
                <a:spcPts val="0"/>
              </a:spcBef>
            </a:pPr>
            <a:r>
              <a:rPr lang="en-US" dirty="0"/>
              <a:t>Flexibility Fund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dirty="0"/>
              <a:t>Using prior year taxable value</a:t>
            </a:r>
          </a:p>
          <a:p>
            <a:pPr lvl="1">
              <a:spcBef>
                <a:spcPts val="0"/>
              </a:spcBef>
            </a:pPr>
            <a:r>
              <a:rPr lang="en-US" dirty="0"/>
              <a:t>Impact on $100K and $200K home</a:t>
            </a:r>
          </a:p>
          <a:p>
            <a:pPr lvl="1">
              <a:spcBef>
                <a:spcPts val="0"/>
              </a:spcBef>
            </a:pPr>
            <a:r>
              <a:rPr lang="en-US" dirty="0"/>
              <a:t>Publish notice in newspaper by March 31</a:t>
            </a:r>
          </a:p>
          <a:p>
            <a:pPr marL="57150" indent="0" algn="ctr">
              <a:spcBef>
                <a:spcPts val="300"/>
              </a:spcBef>
              <a:buNone/>
            </a:pPr>
            <a:r>
              <a:rPr lang="en-US" b="1" i="1" dirty="0">
                <a:solidFill>
                  <a:srgbClr val="FF0000"/>
                </a:solidFill>
              </a:rPr>
              <a:t>Note:  these are </a:t>
            </a:r>
            <a:r>
              <a:rPr lang="en-US" b="1" i="1" u="sng" dirty="0">
                <a:solidFill>
                  <a:srgbClr val="FF0000"/>
                </a:solidFill>
              </a:rPr>
              <a:t>estimates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Notice of Intent to Increase Non-voted Levies</a:t>
            </a:r>
          </a:p>
        </p:txBody>
      </p:sp>
    </p:spTree>
    <p:extLst>
      <p:ext uri="{BB962C8B-B14F-4D97-AF65-F5344CB8AC3E}">
        <p14:creationId xmlns:p14="http://schemas.microsoft.com/office/powerpoint/2010/main" val="3707250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Autofit/>
          </a:bodyPr>
          <a:lstStyle/>
          <a:p>
            <a:r>
              <a:rPr lang="en-US" sz="1800" b="1" dirty="0"/>
              <a:t>Sample Resolution and Notice*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07DDE8-96E2-46C5-A408-91917EB81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550" y="788987"/>
            <a:ext cx="8229600" cy="5287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Model Resolution (20-9-116, MCA)</a:t>
            </a:r>
          </a:p>
          <a:p>
            <a:pPr marL="0" indent="0">
              <a:buNone/>
            </a:pPr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Resolution of Intent to Impose an Increase in Levies</a:t>
            </a:r>
          </a:p>
          <a:p>
            <a:pPr marL="0" indent="0">
              <a:buNone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As an essential part of its budgeting process, the __________________________________ Board of Trustees is authorized by law to impose levies to support its budget.  The _____________________________________ Board of Trustees estimates the following increases/decreases in revenues and mills for the funds noted below for the next school fiscal year beginning July 1, _______, using certified taxable valuations from the current school fiscal year as provided to the district: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825D72C-C542-4EC4-A4E0-8EFBB2E84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53199"/>
              </p:ext>
            </p:extLst>
          </p:nvPr>
        </p:nvGraphicFramePr>
        <p:xfrm>
          <a:off x="469900" y="2209800"/>
          <a:ext cx="8223250" cy="2697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1300">
                  <a:extLst>
                    <a:ext uri="{9D8B030D-6E8A-4147-A177-3AD203B41FA5}">
                      <a16:colId xmlns:a16="http://schemas.microsoft.com/office/drawing/2014/main" val="17325440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318456635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163690829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936105742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139755351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Fund Supported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Estimated Change in Revenues*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Estimated Change in Mills*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Estimated Impact, Home of $100,000*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Estimated Impact, Home of $200,000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996118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Transportation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 ___ increase/decrease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____increase/decrease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07575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Bus Depreciation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____increase/decrease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156834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Tuition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____increase/decrease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84715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Adult Education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____increase/decrease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49143745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Flexibility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____increase/decrease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32976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Building Reserve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____increase/decrease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66312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Total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____increase/decrease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$ ___ increase/decrease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$ ___ increase/decrease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6767181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9E0AA05-64C9-4AD7-B377-9747CBE2F6BF}"/>
              </a:ext>
            </a:extLst>
          </p:cNvPr>
          <p:cNvSpPr/>
          <p:nvPr/>
        </p:nvSpPr>
        <p:spPr>
          <a:xfrm>
            <a:off x="482600" y="5030450"/>
            <a:ext cx="82042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* impacts above are based on current certified taxable valuations from the current school fiscal year</a:t>
            </a:r>
          </a:p>
          <a:p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Regarding the increase in the building reserve levy referenced above, the following are school facility maintenance projects anticipated to be completed at this time: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Example:  Replace boiler in middle school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Example:  Repair roof on the elementary gym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Example:  Install fiber optic cable in district buildings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Example:  Repair water filtering system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78CF7C-79B1-424B-A062-74F697F8332B}"/>
              </a:ext>
            </a:extLst>
          </p:cNvPr>
          <p:cNvSpPr txBox="1"/>
          <p:nvPr/>
        </p:nvSpPr>
        <p:spPr>
          <a:xfrm>
            <a:off x="6477000" y="5892224"/>
            <a:ext cx="2368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*</a:t>
            </a:r>
            <a:r>
              <a:rPr lang="en-US" dirty="0"/>
              <a:t>MTSBA recommended format</a:t>
            </a:r>
          </a:p>
        </p:txBody>
      </p:sp>
    </p:spTree>
    <p:extLst>
      <p:ext uri="{BB962C8B-B14F-4D97-AF65-F5344CB8AC3E}">
        <p14:creationId xmlns:p14="http://schemas.microsoft.com/office/powerpoint/2010/main" val="398405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1295396"/>
          <a:ext cx="7772400" cy="456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404246653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80527816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262039740"/>
                    </a:ext>
                  </a:extLst>
                </a:gridCol>
              </a:tblGrid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Budgeted Fund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Permissive Levy?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Voted Levy?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46298853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General Fund (01)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01443037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Transportation Fund (10)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915849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Bus Depreciation</a:t>
                      </a:r>
                      <a:r>
                        <a:rPr lang="en-US" sz="2000" baseline="0" dirty="0"/>
                        <a:t> Fund (11)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9389647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Tuition Fund (13)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991827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Retirement</a:t>
                      </a:r>
                      <a:r>
                        <a:rPr lang="en-US" sz="2000" baseline="0" dirty="0"/>
                        <a:t> Fund (14)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N/A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33949836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Adult Ed Fund (17)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004377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Technology Fund (28)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23649042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Flexibility Fund</a:t>
                      </a:r>
                      <a:r>
                        <a:rPr lang="en-US" sz="2000" baseline="0" dirty="0"/>
                        <a:t> (29)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704385509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Debt Service Fund (50)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525893908"/>
                  </a:ext>
                </a:extLst>
              </a:tr>
              <a:tr h="41494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Building Reserve Fund (61)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6899942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72337" y="6217447"/>
            <a:ext cx="557893" cy="1959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/>
        </p:nvSpPr>
        <p:spPr>
          <a:xfrm>
            <a:off x="1330230" y="6115363"/>
            <a:ext cx="3848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Notice required per 20-9-116, MCA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/>
              <a:t>Budgeted Funds – Permissive and Voted Levies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29276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305800" cy="6172200"/>
          </a:xfrm>
        </p:spPr>
        <p:txBody>
          <a:bodyPr>
            <a:norm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u="sng" dirty="0"/>
              <a:t>Timeline:</a:t>
            </a:r>
            <a:endParaRPr lang="en-US" dirty="0"/>
          </a:p>
          <a:p>
            <a:pPr marL="0" lvl="1" indent="0">
              <a:lnSpc>
                <a:spcPct val="114000"/>
              </a:lnSpc>
              <a:spcBef>
                <a:spcPts val="0"/>
              </a:spcBef>
              <a:buNone/>
            </a:pPr>
            <a:endParaRPr lang="en-US" u="sng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FA81EBC-CA85-4909-A469-6C7EE5DA2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605196"/>
              </p:ext>
            </p:extLst>
          </p:nvPr>
        </p:nvGraphicFramePr>
        <p:xfrm>
          <a:off x="457200" y="1219200"/>
          <a:ext cx="8284029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0294">
                  <a:extLst>
                    <a:ext uri="{9D8B030D-6E8A-4147-A177-3AD203B41FA5}">
                      <a16:colId xmlns:a16="http://schemas.microsoft.com/office/drawing/2014/main" val="3367611260"/>
                    </a:ext>
                  </a:extLst>
                </a:gridCol>
                <a:gridCol w="5873735">
                  <a:extLst>
                    <a:ext uri="{9D8B030D-6E8A-4147-A177-3AD203B41FA5}">
                      <a16:colId xmlns:a16="http://schemas.microsoft.com/office/drawing/2014/main" val="1477857518"/>
                    </a:ext>
                  </a:extLst>
                </a:gridCol>
              </a:tblGrid>
              <a:tr h="43688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400" dirty="0"/>
                        <a:t>Date/Deadline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Event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7822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March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0" dirty="0"/>
                        <a:t>OPI</a:t>
                      </a:r>
                      <a:r>
                        <a:rPr lang="en-US" sz="2000" i="0" baseline="0" dirty="0"/>
                        <a:t> releases estimate of </a:t>
                      </a:r>
                      <a:r>
                        <a:rPr lang="en-US" sz="2000" i="1" baseline="0" dirty="0"/>
                        <a:t>maximum </a:t>
                      </a:r>
                      <a:r>
                        <a:rPr lang="en-US" sz="2000" i="0" baseline="0" dirty="0"/>
                        <a:t>state funding for ensuing year on preliminary budget data sheet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352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March 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Resolution of Intent to Increase Levies published, to include: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Funding sources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/>
                        <a:t>Funds &amp; mills to be raised by levy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/>
                        <a:t>Projects expected to be pursued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886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Last working day in 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State funding, if any will be distributed to the permissive</a:t>
                      </a:r>
                      <a:r>
                        <a:rPr lang="en-US" sz="2000" baseline="0" dirty="0"/>
                        <a:t> levy sub-fund in </a:t>
                      </a:r>
                      <a:r>
                        <a:rPr lang="en-US" sz="2000" dirty="0"/>
                        <a:t>Building Reserve (61)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9298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June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End of fiscal year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333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Budgets</a:t>
                      </a:r>
                      <a:r>
                        <a:rPr lang="en-US" sz="2000" baseline="0" dirty="0"/>
                        <a:t> adopted; levies set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64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457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11493</TotalTime>
  <Words>2137</Words>
  <Application>Microsoft Office PowerPoint</Application>
  <PresentationFormat>On-screen Show (4:3)</PresentationFormat>
  <Paragraphs>324</Paragraphs>
  <Slides>25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Office Theme</vt:lpstr>
      <vt:lpstr>Instructions for Resolution/Notice of Intent to Increase Non-voted Levies  for FY2022 Budgets</vt:lpstr>
      <vt:lpstr>Agenda</vt:lpstr>
      <vt:lpstr>Background: SB307</vt:lpstr>
      <vt:lpstr>Background: House Bill 351</vt:lpstr>
      <vt:lpstr>Background: Resolution</vt:lpstr>
      <vt:lpstr>Notice of Intent to Increase Non-voted Levies</vt:lpstr>
      <vt:lpstr>Sample Resolution and Notice*</vt:lpstr>
      <vt:lpstr>Budgeted Funds – Permissive and Voted Levies</vt:lpstr>
      <vt:lpstr>PowerPoint Presentation</vt:lpstr>
      <vt:lpstr>RESOLUTION SPREADSHEET</vt:lpstr>
      <vt:lpstr>RESOLUTION SPREADSHEET</vt:lpstr>
      <vt:lpstr>RESOLUTION SPREADSHEET - STEPS</vt:lpstr>
      <vt:lpstr>RESOLUTION SPREADSHEET - STEPS</vt:lpstr>
      <vt:lpstr>RESOLUTION SPREADSHEET - STEPS</vt:lpstr>
      <vt:lpstr>Budgeted Funds – Permissive and Voted Levies</vt:lpstr>
      <vt:lpstr>Calculating Mills</vt:lpstr>
      <vt:lpstr>Calculating Mills</vt:lpstr>
      <vt:lpstr>PowerPoint Presentation</vt:lpstr>
      <vt:lpstr>Tips: Transportation Fund</vt:lpstr>
      <vt:lpstr>Transportation Fund Spreadsheet go to OPI/Leadership-Finance/Budgets</vt:lpstr>
      <vt:lpstr>Tips: Bus Depreciation Reserve Fund</vt:lpstr>
      <vt:lpstr>PowerPoint Presentation</vt:lpstr>
      <vt:lpstr>PowerPoint Presentation</vt:lpstr>
      <vt:lpstr>Finalizing the Notice</vt:lpstr>
      <vt:lpstr>RESOURCES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Waterman</dc:creator>
  <cp:lastModifiedBy> </cp:lastModifiedBy>
  <cp:revision>258</cp:revision>
  <cp:lastPrinted>2017-11-27T23:47:23Z</cp:lastPrinted>
  <dcterms:created xsi:type="dcterms:W3CDTF">2015-12-30T18:45:22Z</dcterms:created>
  <dcterms:modified xsi:type="dcterms:W3CDTF">2021-01-14T22:41:26Z</dcterms:modified>
</cp:coreProperties>
</file>