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71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80" r:id="rId17"/>
    <p:sldId id="270" r:id="rId18"/>
    <p:sldId id="272" r:id="rId19"/>
    <p:sldId id="273" r:id="rId20"/>
    <p:sldId id="274" r:id="rId21"/>
    <p:sldId id="279" r:id="rId22"/>
    <p:sldId id="275" r:id="rId23"/>
    <p:sldId id="278" r:id="rId24"/>
    <p:sldId id="276" r:id="rId25"/>
    <p:sldId id="27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2" autoAdjust="0"/>
    <p:restoredTop sz="94660"/>
  </p:normalViewPr>
  <p:slideViewPr>
    <p:cSldViewPr>
      <p:cViewPr>
        <p:scale>
          <a:sx n="82" d="100"/>
          <a:sy n="82" d="100"/>
        </p:scale>
        <p:origin x="-1526" y="-2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101800A-091B-400A-AEB2-28EF87E185AD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2B350F7-7AA2-4409-A0DF-8FF3F43E139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800A-091B-400A-AEB2-28EF87E185AD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350F7-7AA2-4409-A0DF-8FF3F43E13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800A-091B-400A-AEB2-28EF87E185AD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350F7-7AA2-4409-A0DF-8FF3F43E13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101800A-091B-400A-AEB2-28EF87E185AD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2B350F7-7AA2-4409-A0DF-8FF3F43E139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101800A-091B-400A-AEB2-28EF87E185AD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2B350F7-7AA2-4409-A0DF-8FF3F43E139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800A-091B-400A-AEB2-28EF87E185AD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350F7-7AA2-4409-A0DF-8FF3F43E139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800A-091B-400A-AEB2-28EF87E185AD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350F7-7AA2-4409-A0DF-8FF3F43E139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101800A-091B-400A-AEB2-28EF87E185AD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2B350F7-7AA2-4409-A0DF-8FF3F43E139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800A-091B-400A-AEB2-28EF87E185AD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350F7-7AA2-4409-A0DF-8FF3F43E13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101800A-091B-400A-AEB2-28EF87E185AD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2B350F7-7AA2-4409-A0DF-8FF3F43E1392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101800A-091B-400A-AEB2-28EF87E185AD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2B350F7-7AA2-4409-A0DF-8FF3F43E1392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101800A-091B-400A-AEB2-28EF87E185AD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2B350F7-7AA2-4409-A0DF-8FF3F43E139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opi.mt.gov/Leadership/Finance-Grants/School-Finance/School-Finance-Payment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opi.mt.gov/Leadership/Finance-Grants/School-Finance/School-Finance-Accountin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Preparing for the Trustees </a:t>
            </a:r>
            <a:r>
              <a:rPr lang="en-US" dirty="0"/>
              <a:t>F</a:t>
            </a:r>
            <a:r>
              <a:rPr lang="en-US" dirty="0" smtClean="0"/>
              <a:t>inancial Summary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AKA: You’re almost done</a:t>
            </a:r>
            <a:r>
              <a:rPr lang="en-US" dirty="0" smtClean="0"/>
              <a:t>!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Jacki Young ~ January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57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/>
              <a:t>Other Coding you should </a:t>
            </a:r>
            <a:br>
              <a:rPr lang="en-US" sz="3200" b="1" dirty="0" smtClean="0"/>
            </a:br>
            <a:r>
              <a:rPr lang="en-US" sz="3200" b="1" dirty="0" smtClean="0"/>
              <a:t>take the time to check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Program 280 – Special Education Expenditures</a:t>
            </a:r>
          </a:p>
          <a:p>
            <a:r>
              <a:rPr lang="en-US" dirty="0" smtClean="0"/>
              <a:t>Object 7xx – Major equipment/improvements</a:t>
            </a:r>
          </a:p>
          <a:p>
            <a:endParaRPr lang="en-US" dirty="0"/>
          </a:p>
          <a:p>
            <a:r>
              <a:rPr lang="en-US" dirty="0" smtClean="0"/>
              <a:t>If find coding errors, fix in JUNE books…. JV it!</a:t>
            </a:r>
            <a:endParaRPr lang="en-US" dirty="0"/>
          </a:p>
        </p:txBody>
      </p:sp>
      <p:pic>
        <p:nvPicPr>
          <p:cNvPr id="3074" name="Picture 2" descr="C:\Users\Jacki\AppData\Local\Microsoft\Windows\Temporary Internet Files\Content.IE5\DVJDTD1F\frustration[2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429000"/>
            <a:ext cx="5105400" cy="332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7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PAYROLL YEAR END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Do you have all payrolls completed?</a:t>
            </a:r>
          </a:p>
          <a:p>
            <a:r>
              <a:rPr lang="en-US" dirty="0" smtClean="0"/>
              <a:t>When is your county’s deadline? Allow enough time.</a:t>
            </a:r>
          </a:p>
          <a:p>
            <a:r>
              <a:rPr lang="en-US" dirty="0" smtClean="0"/>
              <a:t>Did you check balances in grants and code correctly?</a:t>
            </a:r>
          </a:p>
          <a:p>
            <a:r>
              <a:rPr lang="en-US" dirty="0" smtClean="0"/>
              <a:t>Classified/Supt sick &amp; vacation can be paid from Fund x21</a:t>
            </a:r>
          </a:p>
          <a:p>
            <a:r>
              <a:rPr lang="en-US" dirty="0" smtClean="0"/>
              <a:t>Salaries should be paid in fiscal year earned…</a:t>
            </a:r>
          </a:p>
          <a:p>
            <a:r>
              <a:rPr lang="en-US" dirty="0" smtClean="0"/>
              <a:t>Set a deadline, tell your staff, and stick to it!!!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92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QUARTERLY REPORTS AND TAXES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Such as FICA, Medicare, State, TRS, PERS, Annuities, etc.</a:t>
            </a:r>
          </a:p>
          <a:p>
            <a:r>
              <a:rPr lang="en-US" dirty="0" smtClean="0"/>
              <a:t>RECOMMEND complete before the County deadline so everything clears your Payroll Clearing Fund</a:t>
            </a:r>
          </a:p>
          <a:p>
            <a:endParaRPr lang="en-US" dirty="0"/>
          </a:p>
          <a:p>
            <a:r>
              <a:rPr lang="en-US" dirty="0" smtClean="0"/>
              <a:t>IF NOT – must record what is to be paid in July as an Accrual in your TFS</a:t>
            </a:r>
          </a:p>
          <a:p>
            <a:pPr lvl="2"/>
            <a:r>
              <a:rPr lang="en-US" sz="2400" dirty="0" smtClean="0"/>
              <a:t>JV in your accounting system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493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/>
              <a:t>CHECK PAYROLL CODING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Run a payroll accounting report – Does anything jump out at you??</a:t>
            </a:r>
          </a:p>
          <a:p>
            <a:r>
              <a:rPr lang="en-US" dirty="0" smtClean="0"/>
              <a:t>Pay close attention to Program 280 – Special Ed State Revision</a:t>
            </a:r>
          </a:p>
          <a:p>
            <a:r>
              <a:rPr lang="en-US" dirty="0" smtClean="0"/>
              <a:t>Did you code/spend out all grant salaries?</a:t>
            </a:r>
          </a:p>
          <a:p>
            <a:pPr lvl="1"/>
            <a:r>
              <a:rPr lang="en-US" sz="2400" dirty="0" smtClean="0"/>
              <a:t>Remember Federal Grants – Fund x14 (county retirement fund) can’t pay employer benefits</a:t>
            </a:r>
            <a:endParaRPr lang="en-US" sz="2400" dirty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lvl="1"/>
            <a:r>
              <a:rPr lang="en-US" sz="2400" dirty="0" smtClean="0"/>
              <a:t>Do you need to do a JV to correct coding?</a:t>
            </a:r>
          </a:p>
        </p:txBody>
      </p:sp>
    </p:spTree>
    <p:extLst>
      <p:ext uri="{BB962C8B-B14F-4D97-AF65-F5344CB8AC3E}">
        <p14:creationId xmlns:p14="http://schemas.microsoft.com/office/powerpoint/2010/main" val="28463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/>
              <a:t>NOTIFY THE COUNTY WHEN CORRECTING BETWEEN FUNDS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Grants (x15) recoded to General (x01) or vise versa</a:t>
            </a:r>
          </a:p>
          <a:p>
            <a:pPr marL="0" indent="0">
              <a:buNone/>
            </a:pPr>
            <a:r>
              <a:rPr lang="en-US" dirty="0" smtClean="0"/>
              <a:t>Be sure to do by County deadline to hit their June books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No system transfers after County deadline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Make sure the clearing fund transfers show 	your corrections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Verify that your transfer is allowable </a:t>
            </a:r>
            <a:r>
              <a:rPr lang="en-US" dirty="0" smtClean="0"/>
              <a:t>in transfer matrix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http</a:t>
            </a:r>
            <a:r>
              <a:rPr lang="en-US" sz="1800" b="1" dirty="0">
                <a:solidFill>
                  <a:srgbClr val="FF0000"/>
                </a:solidFill>
              </a:rPr>
              <a:t>://opi.mt.gov/Leadership/Finance-Grants/School-Finance/School-Finance-Accounting</a:t>
            </a:r>
            <a:endParaRPr 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83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/>
              <a:t>Compensated </a:t>
            </a:r>
            <a:br>
              <a:rPr lang="en-US" sz="3200" b="1" dirty="0" smtClean="0"/>
            </a:br>
            <a:r>
              <a:rPr lang="en-US" sz="3200" b="1" dirty="0" smtClean="0"/>
              <a:t>long term liabilities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it?</a:t>
            </a:r>
          </a:p>
          <a:p>
            <a:r>
              <a:rPr lang="en-US" dirty="0" smtClean="0"/>
              <a:t>Section1350.0 OPI Accounting Manual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“Compensated Absences” – absences from employment because of illness, holiday, vacation or other reasons for which the employer pays the employee.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Purpose is to provide full disclosure of all obligations of the district as required by GAAP.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Does NOT include termination paid out in current fiscal year.</a:t>
            </a:r>
          </a:p>
        </p:txBody>
      </p:sp>
    </p:spTree>
    <p:extLst>
      <p:ext uri="{BB962C8B-B14F-4D97-AF65-F5344CB8AC3E}">
        <p14:creationId xmlns:p14="http://schemas.microsoft.com/office/powerpoint/2010/main" val="236588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4582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4831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/>
              <a:t>Compensated </a:t>
            </a:r>
            <a:br>
              <a:rPr lang="en-US" sz="3200" b="1" dirty="0" smtClean="0"/>
            </a:br>
            <a:r>
              <a:rPr lang="en-US" sz="3200" b="1" dirty="0" smtClean="0"/>
              <a:t>Long term Liabilities	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Key Word (CURRENT LIABILITIES)</a:t>
            </a:r>
          </a:p>
          <a:p>
            <a:pPr marL="0" indent="0">
              <a:buNone/>
            </a:pPr>
            <a:r>
              <a:rPr lang="en-US" dirty="0" smtClean="0"/>
              <a:t>Compensation owed district current employees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The cost of employer payouts of sick/vacation 	                 and/or personal days to “ALL”      			staff (maybe!)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                 </a:t>
            </a:r>
            <a:r>
              <a:rPr lang="en-US" i="1" dirty="0" smtClean="0"/>
              <a:t>Check the Collective Bargaining  			Agreements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Use current FY salaries (not 			next year)</a:t>
            </a:r>
          </a:p>
          <a:p>
            <a:pPr marL="0" indent="0">
              <a:buNone/>
            </a:pPr>
            <a:r>
              <a:rPr lang="en-US" dirty="0" smtClean="0"/>
              <a:t>			Include Employer share of taxes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FICA, </a:t>
            </a:r>
            <a:r>
              <a:rPr lang="en-US" dirty="0"/>
              <a:t>M</a:t>
            </a:r>
            <a:r>
              <a:rPr lang="en-US" dirty="0" smtClean="0"/>
              <a:t>edicare, TRS/PERS, WC and UI</a:t>
            </a:r>
          </a:p>
        </p:txBody>
      </p:sp>
      <p:pic>
        <p:nvPicPr>
          <p:cNvPr id="5122" name="Picture 2" descr="C:\Users\Jacki\AppData\Local\Microsoft\Windows\Temporary Internet Files\Content.IE5\KM9B1NJV\frustration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22" y="3048000"/>
            <a:ext cx="2381250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30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Compensated Transfer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Calculate 30% of Long Term Liabilities for Classified and Superintendent ONLY</a:t>
            </a:r>
          </a:p>
          <a:p>
            <a:r>
              <a:rPr lang="en-US" dirty="0" smtClean="0"/>
              <a:t>Transfer those dollars from General Fund x01 (if wish) to Fund x21.</a:t>
            </a:r>
          </a:p>
          <a:p>
            <a:r>
              <a:rPr lang="en-US" dirty="0" smtClean="0"/>
              <a:t>Inform county of transfer</a:t>
            </a:r>
          </a:p>
          <a:p>
            <a:r>
              <a:rPr lang="en-US" dirty="0" smtClean="0"/>
              <a:t>Make sure the final balance for Fund x21 isn’t MORE than the 30% figure. </a:t>
            </a:r>
          </a:p>
          <a:p>
            <a:r>
              <a:rPr lang="en-US" i="1" dirty="0" smtClean="0"/>
              <a:t>HINT ….. Don’t forget the interest this account will earn in June!!</a:t>
            </a:r>
          </a:p>
          <a:p>
            <a:endParaRPr lang="en-US" dirty="0"/>
          </a:p>
          <a:p>
            <a:r>
              <a:rPr lang="en-US" sz="1800" b="1" dirty="0">
                <a:solidFill>
                  <a:srgbClr val="FF0000"/>
                </a:solidFill>
              </a:rPr>
              <a:t>http://opi.mt.gov/Leadership/Finance-Grants/School-Finance/School-Finance-Accounting</a:t>
            </a:r>
            <a:endParaRPr 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52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/>
              <a:t>Compensated </a:t>
            </a:r>
            <a:br>
              <a:rPr lang="en-US" sz="3200" b="1" dirty="0"/>
            </a:br>
            <a:r>
              <a:rPr lang="en-US" sz="3200" b="1" dirty="0"/>
              <a:t>Long term Liabilities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Key Word </a:t>
            </a:r>
            <a:r>
              <a:rPr lang="en-US" dirty="0" smtClean="0"/>
              <a:t>(PROJECTED LIABILITIES</a:t>
            </a:r>
            <a:r>
              <a:rPr lang="en-US" dirty="0"/>
              <a:t>)</a:t>
            </a:r>
          </a:p>
          <a:p>
            <a:r>
              <a:rPr lang="en-US" dirty="0" smtClean="0"/>
              <a:t>District Retirement Incentives</a:t>
            </a:r>
          </a:p>
          <a:p>
            <a:pPr lvl="1"/>
            <a:r>
              <a:rPr lang="en-US" sz="2400" dirty="0" smtClean="0"/>
              <a:t>Retirement agreements entered into which obligates  the District to make payments in future fiscal years.</a:t>
            </a:r>
          </a:p>
          <a:p>
            <a:pPr lvl="2"/>
            <a:r>
              <a:rPr lang="en-US" sz="2400" dirty="0" smtClean="0"/>
              <a:t>The cost of the incentives per year is a reportable liability</a:t>
            </a:r>
          </a:p>
          <a:p>
            <a:pPr lvl="2"/>
            <a:r>
              <a:rPr lang="en-US" sz="2400" dirty="0" smtClean="0"/>
              <a:t>Includes any payouts and/or insurance or other benefits as part of the agreement.</a:t>
            </a:r>
          </a:p>
          <a:p>
            <a:pPr lvl="2"/>
            <a:endParaRPr lang="en-US" sz="2400" dirty="0"/>
          </a:p>
          <a:p>
            <a:pPr marL="731520" lvl="2" indent="0">
              <a:buNone/>
            </a:pPr>
            <a:r>
              <a:rPr lang="en-US" sz="2400" dirty="0" smtClean="0"/>
              <a:t>Calculate for TFS entry</a:t>
            </a:r>
          </a:p>
        </p:txBody>
      </p:sp>
    </p:spTree>
    <p:extLst>
      <p:ext uri="{BB962C8B-B14F-4D97-AF65-F5344CB8AC3E}">
        <p14:creationId xmlns:p14="http://schemas.microsoft.com/office/powerpoint/2010/main" val="180471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you will know if all the work you did this year pays off.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Did you code correctly?</a:t>
            </a:r>
          </a:p>
          <a:p>
            <a:r>
              <a:rPr lang="en-US" dirty="0" smtClean="0"/>
              <a:t>Did you spend the grants?</a:t>
            </a:r>
          </a:p>
          <a:p>
            <a:r>
              <a:rPr lang="en-US" dirty="0" smtClean="0"/>
              <a:t>What could have gone wrong?</a:t>
            </a:r>
            <a:endParaRPr lang="en-US" dirty="0"/>
          </a:p>
        </p:txBody>
      </p:sp>
      <p:pic>
        <p:nvPicPr>
          <p:cNvPr id="1026" name="Picture 2" descr="C:\Users\Jacki\AppData\Local\Microsoft\Windows\Temporary Internet Files\Content.IE5\KM9B1NJV\frustratio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505200"/>
            <a:ext cx="3585354" cy="238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90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Long term Liabilities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GASB68 – TRS &amp; PERS LIABILITIES</a:t>
            </a:r>
          </a:p>
          <a:p>
            <a:endParaRPr lang="en-US" dirty="0"/>
          </a:p>
          <a:p>
            <a:r>
              <a:rPr lang="en-US" dirty="0" smtClean="0"/>
              <a:t>Amount is provided by TRS/PERS – as of June 30</a:t>
            </a:r>
            <a:r>
              <a:rPr lang="en-US" baseline="30000" dirty="0" smtClean="0"/>
              <a:t>th</a:t>
            </a:r>
            <a:endParaRPr lang="en-US" dirty="0" smtClean="0"/>
          </a:p>
          <a:p>
            <a:r>
              <a:rPr lang="en-US" dirty="0" smtClean="0"/>
              <a:t>Available on MPERA/TRS websites- will receive an email notification</a:t>
            </a:r>
          </a:p>
          <a:p>
            <a:endParaRPr lang="en-US" dirty="0"/>
          </a:p>
          <a:p>
            <a:r>
              <a:rPr lang="en-US" dirty="0" smtClean="0"/>
              <a:t>TFS entry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57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79248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27757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Fixed Assets – </a:t>
            </a:r>
            <a:r>
              <a:rPr lang="en-US" sz="3600" b="1" dirty="0" err="1" smtClean="0"/>
              <a:t>gasb</a:t>
            </a:r>
            <a:r>
              <a:rPr lang="en-US" sz="3600" b="1" dirty="0" smtClean="0"/>
              <a:t> 34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Print 7xx report</a:t>
            </a:r>
          </a:p>
          <a:p>
            <a:r>
              <a:rPr lang="en-US" sz="2800" dirty="0" smtClean="0"/>
              <a:t>Update your Asset List</a:t>
            </a:r>
          </a:p>
          <a:p>
            <a:pPr lvl="1"/>
            <a:r>
              <a:rPr lang="en-US" sz="2800" i="1" dirty="0" smtClean="0"/>
              <a:t>Remember to delete sold items</a:t>
            </a:r>
          </a:p>
          <a:p>
            <a:pPr lvl="1"/>
            <a:endParaRPr lang="en-US" sz="2800" dirty="0"/>
          </a:p>
          <a:p>
            <a:pPr lvl="1"/>
            <a:endParaRPr lang="en-US" sz="2800" dirty="0" smtClean="0"/>
          </a:p>
          <a:p>
            <a:pPr marL="365760" lvl="1" indent="0">
              <a:buNone/>
            </a:pPr>
            <a:r>
              <a:rPr lang="en-US" sz="2800" dirty="0" smtClean="0"/>
              <a:t>TFS Entry</a:t>
            </a:r>
          </a:p>
        </p:txBody>
      </p:sp>
      <p:pic>
        <p:nvPicPr>
          <p:cNvPr id="6146" name="Picture 2" descr="C:\Users\Jacki\AppData\Local\Microsoft\Windows\Temporary Internet Files\Content.IE5\DVJDTD1F\frustration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581400"/>
            <a:ext cx="238125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43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2199" y="-1447800"/>
            <a:ext cx="15163800" cy="1180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52715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 smtClean="0"/>
              <a:t>Student Activity Account – Fund x84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/>
              <a:t>Pay all claims</a:t>
            </a:r>
          </a:p>
          <a:p>
            <a:r>
              <a:rPr lang="en-US" sz="3200" dirty="0" smtClean="0"/>
              <a:t>Balance with the bank</a:t>
            </a:r>
          </a:p>
          <a:p>
            <a:r>
              <a:rPr lang="en-US" sz="3200" dirty="0" smtClean="0"/>
              <a:t>Total Revenues &amp; Expenditures</a:t>
            </a:r>
          </a:p>
          <a:p>
            <a:endParaRPr lang="en-US" sz="3200" dirty="0"/>
          </a:p>
          <a:p>
            <a:r>
              <a:rPr lang="en-US" sz="3200" dirty="0" smtClean="0"/>
              <a:t>TFS Entry</a:t>
            </a:r>
          </a:p>
          <a:p>
            <a:endParaRPr lang="en-US" dirty="0"/>
          </a:p>
        </p:txBody>
      </p:sp>
      <p:pic>
        <p:nvPicPr>
          <p:cNvPr id="7170" name="Picture 2" descr="C:\Users\Jacki\AppData\Local\Microsoft\Windows\Temporary Internet Files\Content.IE5\K3PXB34C\frustration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733800"/>
            <a:ext cx="2638095" cy="2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1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 smtClean="0"/>
              <a:t>Payroll &amp; Claims Clearing </a:t>
            </a:r>
            <a:br>
              <a:rPr lang="en-US" sz="3600" b="1" dirty="0" smtClean="0"/>
            </a:br>
            <a:r>
              <a:rPr lang="en-US" sz="3600" b="1" dirty="0" smtClean="0"/>
              <a:t>Funds x86 &amp; x87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Balance with county</a:t>
            </a:r>
          </a:p>
          <a:p>
            <a:r>
              <a:rPr lang="en-US" sz="2800" dirty="0" smtClean="0"/>
              <a:t>Print </a:t>
            </a:r>
            <a:r>
              <a:rPr lang="en-US" sz="2800" dirty="0"/>
              <a:t>O</a:t>
            </a:r>
            <a:r>
              <a:rPr lang="en-US" sz="2800" dirty="0" smtClean="0"/>
              <a:t>utstanding Warrants</a:t>
            </a:r>
          </a:p>
          <a:p>
            <a:pPr lvl="1"/>
            <a:r>
              <a:rPr lang="en-US" sz="2800" dirty="0" smtClean="0"/>
              <a:t>Does it equal your cash?</a:t>
            </a:r>
          </a:p>
          <a:p>
            <a:pPr lvl="1"/>
            <a:r>
              <a:rPr lang="en-US" sz="2800" dirty="0" smtClean="0"/>
              <a:t>If not why?</a:t>
            </a:r>
          </a:p>
          <a:p>
            <a:pPr lvl="1"/>
            <a:endParaRPr lang="en-US" sz="2800" dirty="0"/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Retain the list for the Auditors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453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7467600" cy="32766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600" dirty="0" smtClean="0"/>
              <a:t>Helpful Hints…….</a:t>
            </a:r>
          </a:p>
          <a:p>
            <a:pPr marL="0" indent="0" algn="ctr">
              <a:buNone/>
            </a:pPr>
            <a:endParaRPr lang="en-US" sz="3600" dirty="0" smtClean="0"/>
          </a:p>
          <a:p>
            <a:r>
              <a:rPr lang="en-US" sz="3200" dirty="0" smtClean="0"/>
              <a:t>Throughout the Fiscal Year</a:t>
            </a:r>
          </a:p>
          <a:p>
            <a:pPr lvl="1"/>
            <a:r>
              <a:rPr lang="en-US" sz="2600" dirty="0" smtClean="0"/>
              <a:t>Reconcile each month with the County Treasurer</a:t>
            </a:r>
          </a:p>
          <a:p>
            <a:pPr lvl="2"/>
            <a:r>
              <a:rPr lang="en-US" sz="2600" dirty="0" smtClean="0"/>
              <a:t>Including Fund x15</a:t>
            </a:r>
          </a:p>
          <a:p>
            <a:pPr lvl="2"/>
            <a:r>
              <a:rPr lang="en-US" sz="2600" dirty="0" smtClean="0"/>
              <a:t>Fix errors when found, don’t wait until the end of the year.</a:t>
            </a:r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4230707"/>
            <a:ext cx="79248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Use OPI Accounting Manual </a:t>
            </a:r>
          </a:p>
          <a:p>
            <a:r>
              <a:rPr lang="en-US" sz="2400" dirty="0" smtClean="0"/>
              <a:t>Section 5-200.0 for information and accounting </a:t>
            </a:r>
            <a:r>
              <a:rPr lang="en-US" sz="2400" dirty="0" smtClean="0"/>
              <a:t>codes</a:t>
            </a:r>
          </a:p>
          <a:p>
            <a:endParaRPr lang="en-US" sz="2400" dirty="0"/>
          </a:p>
          <a:p>
            <a:r>
              <a:rPr lang="en-US" dirty="0">
                <a:solidFill>
                  <a:srgbClr val="FF0000"/>
                </a:solidFill>
              </a:rPr>
              <a:t>http://opi.mt.gov/Leadership/Finance-Grants/School-Finance/School-Finance-Accounting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92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pPr algn="ctr"/>
            <a:r>
              <a:rPr lang="en-US" dirty="0" smtClean="0"/>
              <a:t>YEAR END REVENUE ROUNDUP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7467600" cy="5562600"/>
          </a:xfrm>
        </p:spPr>
        <p:txBody>
          <a:bodyPr>
            <a:normAutofit/>
          </a:bodyPr>
          <a:lstStyle/>
          <a:p>
            <a:pPr lvl="2"/>
            <a:r>
              <a:rPr lang="en-US" sz="2400" dirty="0"/>
              <a:t>Make sure </a:t>
            </a:r>
            <a:r>
              <a:rPr lang="en-US" sz="2400" dirty="0" smtClean="0"/>
              <a:t>revenues </a:t>
            </a:r>
            <a:r>
              <a:rPr lang="en-US" sz="2400" dirty="0"/>
              <a:t>are coded </a:t>
            </a:r>
            <a:r>
              <a:rPr lang="en-US" sz="2400" dirty="0" smtClean="0"/>
              <a:t>correctly each month.</a:t>
            </a:r>
          </a:p>
          <a:p>
            <a:pPr lvl="2"/>
            <a:r>
              <a:rPr lang="en-US" sz="2400" dirty="0" smtClean="0"/>
              <a:t>Check </a:t>
            </a:r>
            <a:r>
              <a:rPr lang="en-US" sz="2400" dirty="0"/>
              <a:t>the OPI payment </a:t>
            </a:r>
            <a:r>
              <a:rPr lang="en-US" sz="2400" dirty="0" smtClean="0"/>
              <a:t>notices monthly. </a:t>
            </a:r>
            <a:r>
              <a:rPr lang="en-US" u="sng" dirty="0">
                <a:solidFill>
                  <a:srgbClr val="FF0000"/>
                </a:solidFill>
                <a:hlinkClick r:id="rId2"/>
              </a:rPr>
              <a:t>http://</a:t>
            </a:r>
            <a:r>
              <a:rPr lang="en-US" u="sng" dirty="0" smtClean="0">
                <a:solidFill>
                  <a:srgbClr val="FF0000"/>
                </a:solidFill>
                <a:hlinkClick r:id="rId2"/>
              </a:rPr>
              <a:t>opi.mt.gov/Leadership/Finance-Grants/School-Finance/School-Finance-Payments</a:t>
            </a:r>
            <a:endParaRPr lang="en-US" u="sng" dirty="0" smtClean="0">
              <a:solidFill>
                <a:srgbClr val="FF0000"/>
              </a:solidFill>
            </a:endParaRPr>
          </a:p>
          <a:p>
            <a:pPr lvl="2"/>
            <a:r>
              <a:rPr lang="en-US" sz="2400" dirty="0" smtClean="0"/>
              <a:t>If </a:t>
            </a:r>
            <a:r>
              <a:rPr lang="en-US" sz="2400" dirty="0"/>
              <a:t>missing </a:t>
            </a:r>
            <a:r>
              <a:rPr lang="en-US" sz="2400" dirty="0" smtClean="0"/>
              <a:t>revenues contact  </a:t>
            </a:r>
            <a:r>
              <a:rPr lang="en-US" sz="2400" dirty="0"/>
              <a:t>the Treasurer</a:t>
            </a:r>
            <a:r>
              <a:rPr lang="en-US" sz="2400" dirty="0" smtClean="0"/>
              <a:t>.</a:t>
            </a:r>
          </a:p>
          <a:p>
            <a:pPr lvl="2"/>
            <a:r>
              <a:rPr lang="en-US" sz="2400" dirty="0" smtClean="0"/>
              <a:t>Run a revenue report and compare to MAEFAIRS</a:t>
            </a:r>
          </a:p>
          <a:p>
            <a:pPr lvl="2"/>
            <a:r>
              <a:rPr lang="en-US" sz="2400" dirty="0" smtClean="0"/>
              <a:t>Verify all Tax Revenues </a:t>
            </a:r>
          </a:p>
          <a:p>
            <a:pPr lvl="3"/>
            <a:r>
              <a:rPr lang="en-US" sz="2400" dirty="0" smtClean="0"/>
              <a:t>Did you get what you thought? What does your budget sheets say? Do you have protested taxes? Are they coded correctly? May need to do a JV.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60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Taxes receivables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Taxes receivables are taxes still to be collected by the County as of June 30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lvl="1"/>
            <a:r>
              <a:rPr lang="en-US" dirty="0" smtClean="0"/>
              <a:t>County Treasurer will provide the amounts</a:t>
            </a:r>
          </a:p>
          <a:p>
            <a:pPr marL="365760" lvl="1" indent="0">
              <a:buNone/>
            </a:pPr>
            <a:endParaRPr lang="en-US" dirty="0"/>
          </a:p>
          <a:p>
            <a:pPr marL="365760" lvl="1" indent="0">
              <a:buNone/>
            </a:pPr>
            <a:r>
              <a:rPr lang="en-US" dirty="0" smtClean="0"/>
              <a:t>Enter JV in your system – Reverse JV entries in July!</a:t>
            </a:r>
          </a:p>
          <a:p>
            <a:pPr marL="365760" lvl="1" indent="0">
              <a:buNone/>
            </a:pPr>
            <a:r>
              <a:rPr lang="en-US" u="sng" dirty="0">
                <a:hlinkClick r:id="rId2"/>
              </a:rPr>
              <a:t>http://opi.mt.gov/Leadership/Finance-Grants/School-Finance/School-Finance-Accounting</a:t>
            </a:r>
            <a:endParaRPr lang="en-US" dirty="0"/>
          </a:p>
          <a:p>
            <a:pPr marL="365760" lvl="1" indent="0">
              <a:buNone/>
            </a:pPr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3-0400.10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98" name="Picture 2" descr="C:\Users\Jacki\AppData\Local\Microsoft\Windows\Temporary Internet Files\Content.IE5\K3PXB34C\frustration_clipart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300415"/>
            <a:ext cx="2057400" cy="225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73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MORE REVENUES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DUE FROMS AND DUE TO’S</a:t>
            </a:r>
          </a:p>
          <a:p>
            <a:pPr marL="0" indent="0" algn="ctr">
              <a:buNone/>
            </a:pPr>
            <a:endParaRPr lang="en-US" sz="3200" dirty="0" smtClean="0"/>
          </a:p>
          <a:p>
            <a:pPr algn="ctr"/>
            <a:r>
              <a:rPr lang="en-US" sz="3200" dirty="0" smtClean="0"/>
              <a:t>Revenues that are either owed to the district or need to be remitted to others as of June 30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.</a:t>
            </a:r>
          </a:p>
          <a:p>
            <a:pPr algn="ctr"/>
            <a:r>
              <a:rPr lang="en-US" sz="3200" dirty="0" smtClean="0"/>
              <a:t>Have not been received / or sent to the county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46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/>
              <a:t>EXAMPLES OF DUE FROMS </a:t>
            </a:r>
            <a:br>
              <a:rPr lang="en-US" sz="4000" dirty="0" smtClean="0"/>
            </a:br>
            <a:r>
              <a:rPr lang="en-US" sz="4000" dirty="0" smtClean="0"/>
              <a:t>(ALSO CALLED INFLOWS)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State hot lunch match payment</a:t>
            </a:r>
          </a:p>
          <a:p>
            <a:r>
              <a:rPr lang="en-US" sz="3200" dirty="0" smtClean="0"/>
              <a:t>Drivers education payment</a:t>
            </a:r>
          </a:p>
          <a:p>
            <a:r>
              <a:rPr lang="en-US" sz="3200" dirty="0" smtClean="0"/>
              <a:t>Grants</a:t>
            </a:r>
          </a:p>
          <a:p>
            <a:r>
              <a:rPr lang="en-US" sz="3200" dirty="0" smtClean="0"/>
              <a:t>Tuition Receivables</a:t>
            </a:r>
            <a:endParaRPr lang="en-US" sz="3200" dirty="0"/>
          </a:p>
        </p:txBody>
      </p:sp>
      <p:pic>
        <p:nvPicPr>
          <p:cNvPr id="2053" name="Picture 5" descr="C:\Users\Jacki\AppData\Local\Microsoft\Windows\Temporary Internet Files\Content.IE5\HOI2GVHV\woman-computer-drawing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127166"/>
            <a:ext cx="3117850" cy="212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3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Grants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343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If not all revenue received, enter amount as a “Due From” in your system and TFS</a:t>
            </a:r>
          </a:p>
          <a:p>
            <a:r>
              <a:rPr lang="en-US" sz="3200" dirty="0" smtClean="0"/>
              <a:t>If grant not 100% EXPENDED, ENTER AMOUNT AS A “Due To” in your system and TFS</a:t>
            </a:r>
          </a:p>
          <a:p>
            <a:r>
              <a:rPr lang="en-US" sz="1600" dirty="0"/>
              <a:t>http://opi.mt.gov/Leadership/Finance-Grants/School-Finance/School-Finance-Accounting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27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/>
              <a:t>EXAMPLES OF DUE </a:t>
            </a:r>
            <a:r>
              <a:rPr lang="en-US" sz="3200" b="1" dirty="0" smtClean="0"/>
              <a:t>TO’S 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/>
              <a:t>(ALSO CALLED </a:t>
            </a:r>
            <a:r>
              <a:rPr lang="en-US" sz="3200" b="1" dirty="0" smtClean="0"/>
              <a:t>OUTFLOWS</a:t>
            </a:r>
            <a:r>
              <a:rPr lang="en-US" sz="3200" b="1" dirty="0"/>
              <a:t>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153400" cy="4873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Revenues owed to other agencies/districts</a:t>
            </a: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Record as: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Expenditure xxx-xxx-xxxx-910-971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Balance Sheet xxx-601-770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Examples: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Tuition Payable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Payment to Coops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2411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217</TotalTime>
  <Words>789</Words>
  <Application>Microsoft Office PowerPoint</Application>
  <PresentationFormat>On-screen Show (4:3)</PresentationFormat>
  <Paragraphs>149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Oriel</vt:lpstr>
      <vt:lpstr>Preparing for the Trustees Financial Summary</vt:lpstr>
      <vt:lpstr>Now you will know if all the work you did this year pays off. </vt:lpstr>
      <vt:lpstr>PowerPoint Presentation</vt:lpstr>
      <vt:lpstr>YEAR END REVENUE ROUNDUP</vt:lpstr>
      <vt:lpstr>Taxes receivables</vt:lpstr>
      <vt:lpstr>MORE REVENUES</vt:lpstr>
      <vt:lpstr>EXAMPLES OF DUE FROMS  (ALSO CALLED INFLOWS)</vt:lpstr>
      <vt:lpstr>Grants</vt:lpstr>
      <vt:lpstr>EXAMPLES OF DUE TO’S  (ALSO CALLED OUTFLOWS)</vt:lpstr>
      <vt:lpstr>Other Coding you should  take the time to check</vt:lpstr>
      <vt:lpstr>PAYROLL YEAR END</vt:lpstr>
      <vt:lpstr>QUARTERLY REPORTS AND TAXES</vt:lpstr>
      <vt:lpstr>CHECK PAYROLL CODING</vt:lpstr>
      <vt:lpstr>NOTIFY THE COUNTY WHEN CORRECTING BETWEEN FUNDS</vt:lpstr>
      <vt:lpstr>Compensated  long term liabilities</vt:lpstr>
      <vt:lpstr>PowerPoint Presentation</vt:lpstr>
      <vt:lpstr>Compensated  Long term Liabilities </vt:lpstr>
      <vt:lpstr>Compensated Transfer</vt:lpstr>
      <vt:lpstr>Compensated  Long term Liabilities</vt:lpstr>
      <vt:lpstr>Long term Liabilities</vt:lpstr>
      <vt:lpstr>PowerPoint Presentation</vt:lpstr>
      <vt:lpstr>Fixed Assets – gasb 34</vt:lpstr>
      <vt:lpstr>PowerPoint Presentation</vt:lpstr>
      <vt:lpstr>Student Activity Account – Fund x84</vt:lpstr>
      <vt:lpstr>Payroll &amp; Claims Clearing  Funds x86 &amp; x87</vt:lpstr>
    </vt:vector>
  </TitlesOfParts>
  <Company>Fairview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Preparing for the Trustees Financial Summary</dc:title>
  <dc:creator>Jacki</dc:creator>
  <cp:lastModifiedBy>Jacki Young</cp:lastModifiedBy>
  <cp:revision>21</cp:revision>
  <dcterms:created xsi:type="dcterms:W3CDTF">2018-01-04T03:01:37Z</dcterms:created>
  <dcterms:modified xsi:type="dcterms:W3CDTF">2018-01-04T23:50:05Z</dcterms:modified>
</cp:coreProperties>
</file>