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1" r:id="rId6"/>
    <p:sldId id="262" r:id="rId7"/>
    <p:sldId id="265" r:id="rId8"/>
    <p:sldId id="266" r:id="rId9"/>
    <p:sldId id="268" r:id="rId10"/>
    <p:sldId id="259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pi.mt.gov/Leadership/Finance-Grants/School-Finance/School-Finance-Budge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970A-2B37-4D22-B421-E73A2CBC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378476"/>
          </a:xfrm>
        </p:spPr>
        <p:txBody>
          <a:bodyPr/>
          <a:lstStyle/>
          <a:p>
            <a:pPr algn="ctr"/>
            <a:r>
              <a:rPr lang="en-US" dirty="0"/>
              <a:t>Preliminary Budget Data Sheets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003F0-D9EA-414C-AFDE-F919C1E634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Or, show me the money</a:t>
            </a:r>
          </a:p>
        </p:txBody>
      </p:sp>
    </p:spTree>
    <p:extLst>
      <p:ext uri="{BB962C8B-B14F-4D97-AF65-F5344CB8AC3E}">
        <p14:creationId xmlns:p14="http://schemas.microsoft.com/office/powerpoint/2010/main" val="2266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9810-480C-4921-9707-BCFD69E0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0874"/>
          </a:xfrm>
        </p:spPr>
        <p:txBody>
          <a:bodyPr/>
          <a:lstStyle/>
          <a:p>
            <a:pPr algn="ctr"/>
            <a:r>
              <a:rPr lang="en-US" dirty="0"/>
              <a:t>The Main information as of March 1</a:t>
            </a:r>
            <a:br>
              <a:rPr lang="en-US" dirty="0"/>
            </a:br>
            <a:r>
              <a:rPr lang="en-US" sz="2400" dirty="0"/>
              <a:t>Page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DD7A9-87D4-4DA1-B660-25C99889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53592"/>
            <a:ext cx="8946541" cy="5031766"/>
          </a:xfrm>
        </p:spPr>
        <p:txBody>
          <a:bodyPr/>
          <a:lstStyle/>
          <a:p>
            <a:r>
              <a:rPr lang="en-US" dirty="0"/>
              <a:t>Will you need/want/try to run a levy and if so,</a:t>
            </a:r>
          </a:p>
          <a:p>
            <a:r>
              <a:rPr lang="en-US" dirty="0"/>
              <a:t>How much can it be.</a:t>
            </a:r>
          </a:p>
          <a:p>
            <a:pPr lvl="1"/>
            <a:r>
              <a:rPr lang="en-US" dirty="0"/>
              <a:t>Doesn’t have to b the full amount. (f)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A59F2-6E66-4272-949F-E9C97919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971" y="2968363"/>
            <a:ext cx="8276037" cy="3474381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BA66ED50-F70D-4FC6-9886-AE01180D55AB}"/>
              </a:ext>
            </a:extLst>
          </p:cNvPr>
          <p:cNvSpPr/>
          <p:nvPr/>
        </p:nvSpPr>
        <p:spPr>
          <a:xfrm>
            <a:off x="9623560" y="4203795"/>
            <a:ext cx="883660" cy="150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91DB11A-4125-4EF0-B9FB-7D072B15AB24}"/>
              </a:ext>
            </a:extLst>
          </p:cNvPr>
          <p:cNvSpPr/>
          <p:nvPr/>
        </p:nvSpPr>
        <p:spPr>
          <a:xfrm>
            <a:off x="9636008" y="4668481"/>
            <a:ext cx="883660" cy="150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AA8066E-E4BC-4C5C-B4ED-ECF6E33E7AC1}"/>
              </a:ext>
            </a:extLst>
          </p:cNvPr>
          <p:cNvSpPr/>
          <p:nvPr/>
        </p:nvSpPr>
        <p:spPr>
          <a:xfrm>
            <a:off x="9623394" y="4436138"/>
            <a:ext cx="883660" cy="150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D618-C7FF-467D-988C-6FC29F6C2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Does your district qualify for Guaranteed Tax Base aide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(GTB)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28C73D-B3B9-4B35-AFDD-52EC32B98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Another state payment to the General Fund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district qualifies if its taxable value&lt;average taxable value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state “equalization” mechanism, don’t ask, ok, I will tell.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you receiving it now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you coded revenue 3120 in your General fund?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YES, you are.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NO, so sorry</a:t>
            </a:r>
          </a:p>
        </p:txBody>
      </p:sp>
    </p:spTree>
    <p:extLst>
      <p:ext uri="{BB962C8B-B14F-4D97-AF65-F5344CB8AC3E}">
        <p14:creationId xmlns:p14="http://schemas.microsoft.com/office/powerpoint/2010/main" val="326433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530A-F862-4515-BA4E-A979BA46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8113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GTB = A fairly complicated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FAB81-5D5E-4F8F-881F-E4B8179A5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00832"/>
            <a:ext cx="8946541" cy="5147568"/>
          </a:xfrm>
        </p:spPr>
        <p:txBody>
          <a:bodyPr/>
          <a:lstStyle/>
          <a:p>
            <a:r>
              <a:rPr lang="en-US" dirty="0"/>
              <a:t>Found on page 3 of your Data 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A5F01-754B-48B5-A9CF-4ACB1BFB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83" y="1561687"/>
            <a:ext cx="7756698" cy="49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4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5322-DC8B-4689-84DE-E2ADD00D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6486"/>
          </a:xfrm>
        </p:spPr>
        <p:txBody>
          <a:bodyPr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District Major Maintenance Amount (SMMA) "Box"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Found in the Building Reserve Fund (X61)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2E955-401E-44CD-8A2D-227E20AE1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7060"/>
            <a:ext cx="8946541" cy="4801339"/>
          </a:xfrm>
        </p:spPr>
        <p:txBody>
          <a:bodyPr/>
          <a:lstStyle/>
          <a:p>
            <a:r>
              <a:rPr lang="en-US" dirty="0"/>
              <a:t>Calculation:  $15,000+(prior year ANB X $100)</a:t>
            </a:r>
          </a:p>
          <a:p>
            <a:pPr lvl="1"/>
            <a:r>
              <a:rPr lang="en-US" dirty="0"/>
              <a:t>For K-12 Districts the Calculation is  $30,000+(prior year ANB X $100)</a:t>
            </a:r>
          </a:p>
          <a:p>
            <a:r>
              <a:rPr lang="en-US" dirty="0"/>
              <a:t>This example’s Calculation:  $15,000+(212 X $100) = $36,200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8CC8B-ADB5-4508-B15F-98E165D26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12" y="3271706"/>
            <a:ext cx="9602540" cy="27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81C9-583C-45CC-AB19-AE4E60A4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Confused yet?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Join the Crowd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30F80-2632-4ECD-94A2-D75CAF850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first focus is on the budget limitations on Page 2.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your district need to run a levy to get to the highest budget with a vote General Fund Budget amount?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districts don’t: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Sometimes the possible levy amount is so small an election would cost more than the levy.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History: Some districts have never been able to pass a levy.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Politics:  I won’t go there but, talk to administration or Board Members.  The Board makes the final decision.</a:t>
            </a:r>
          </a:p>
        </p:txBody>
      </p:sp>
    </p:spTree>
    <p:extLst>
      <p:ext uri="{BB962C8B-B14F-4D97-AF65-F5344CB8AC3E}">
        <p14:creationId xmlns:p14="http://schemas.microsoft.com/office/powerpoint/2010/main" val="39574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0D0E2-73DC-46B1-939F-80BFE635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Are the March 1 Data sheets final?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41D30-1CEA-4790-9309-852529429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legislative years, many times NO.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Until recently, educational funding bills were some of the last addressed.  The last few sessions, they have been some of the first addressed.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any educational funding bills are passed and signed by the governor after March 1, the OPI will reissue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dqta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sheets.  They will usually be titled “Post Session”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non-legislative years, usually YES.</a:t>
            </a:r>
          </a:p>
        </p:txBody>
      </p:sp>
    </p:spTree>
    <p:extLst>
      <p:ext uri="{BB962C8B-B14F-4D97-AF65-F5344CB8AC3E}">
        <p14:creationId xmlns:p14="http://schemas.microsoft.com/office/powerpoint/2010/main" val="284605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2781-B024-415B-96FA-1AB0EE80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05252" cy="967709"/>
          </a:xfrm>
        </p:spPr>
        <p:txBody>
          <a:bodyPr/>
          <a:lstStyle/>
          <a:p>
            <a:pPr algn="ctr"/>
            <a:r>
              <a:rPr lang="en-US" dirty="0"/>
              <a:t>SHOW ME THE MONEY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D53B-DF2D-4523-B81D-1F2FC2DE4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Calculates each districts general fund budget limits for the upcoming year.</a:t>
            </a:r>
          </a:p>
          <a:p>
            <a:pPr lvl="1"/>
            <a:r>
              <a:rPr lang="en-US" dirty="0"/>
              <a:t>Sets the amounts a district may levy if they so choose.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If you are a member of a special ed co-op it calculates the amount your district will need to budget to pay that co-op next year.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Also calculates each district’s potential State Major Maintenance amount for the building reserve fund.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8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8DD8A-2FD4-4483-8E31-8862C9DD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FIND THE DATA SHEET</a:t>
            </a:r>
            <a:r>
              <a:rPr lang="en-US" dirty="0">
                <a:latin typeface="Arial Narrow" panose="020B0606020202030204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0CDA2-0A72-4758-90B1-FD81AEE82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be receiving an email announcing that the Data Sheets are available.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/>
              <a:t>Current and Prior year sheets are always available at:  </a:t>
            </a:r>
            <a:r>
              <a:rPr lang="en-US" dirty="0">
                <a:hlinkClick r:id="rId2"/>
              </a:rPr>
              <a:t>Preliminary Budget Data Sheets</a:t>
            </a:r>
            <a:endParaRPr lang="en-US" dirty="0"/>
          </a:p>
          <a:p>
            <a:endParaRPr lang="en-US" dirty="0"/>
          </a:p>
          <a:p>
            <a:r>
              <a:rPr lang="en-US" dirty="0"/>
              <a:t>Grouped by county</a:t>
            </a:r>
          </a:p>
          <a:p>
            <a:pPr lvl="1"/>
            <a:r>
              <a:rPr lang="en-US" dirty="0"/>
              <a:t>Show Cascade County and Great Falls revisions</a:t>
            </a:r>
          </a:p>
          <a:p>
            <a:r>
              <a:rPr lang="en-US" dirty="0"/>
              <a:t>Open your county and scroll down to find your district.</a:t>
            </a:r>
          </a:p>
        </p:txBody>
      </p:sp>
    </p:spTree>
    <p:extLst>
      <p:ext uri="{BB962C8B-B14F-4D97-AF65-F5344CB8AC3E}">
        <p14:creationId xmlns:p14="http://schemas.microsoft.com/office/powerpoint/2010/main" val="28306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42630C-559E-479F-9846-8AFFF266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83" y="159798"/>
            <a:ext cx="7350711" cy="65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5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63A05-8E2A-4B94-BF53-475D4BFA1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577" y="221942"/>
            <a:ext cx="8025413" cy="64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1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6A06A-46DF-4898-9A77-96BBE3459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31" y="168676"/>
            <a:ext cx="7430610" cy="65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9843-6C03-409D-902C-8293AE45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4342"/>
          </a:xfrm>
        </p:spPr>
        <p:txBody>
          <a:bodyPr/>
          <a:lstStyle/>
          <a:p>
            <a:pPr algn="ctr"/>
            <a:r>
              <a:rPr lang="en-US" sz="3200" dirty="0"/>
              <a:t>General Fund revenue components</a:t>
            </a:r>
            <a:br>
              <a:rPr lang="en-US" sz="3200" dirty="0"/>
            </a:br>
            <a:r>
              <a:rPr lang="en-US" sz="3200" dirty="0"/>
              <a:t>3XXX revenues you have been entering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5E8EBA-BF94-45C7-8132-0B6BF8090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620" y="1580225"/>
            <a:ext cx="7785716" cy="5015884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7B722787-56F3-4943-BEB4-054C4556EBE1}"/>
              </a:ext>
            </a:extLst>
          </p:cNvPr>
          <p:cNvSpPr/>
          <p:nvPr/>
        </p:nvSpPr>
        <p:spPr>
          <a:xfrm>
            <a:off x="9374819" y="3411800"/>
            <a:ext cx="550416" cy="95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05E9E8B8-D632-49CA-9817-A81EB7CCAA25}"/>
              </a:ext>
            </a:extLst>
          </p:cNvPr>
          <p:cNvSpPr/>
          <p:nvPr/>
        </p:nvSpPr>
        <p:spPr>
          <a:xfrm>
            <a:off x="9374819" y="3587688"/>
            <a:ext cx="550416" cy="95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9E7FD2DB-DC5B-4621-B0AD-B1E94AF0C4CF}"/>
              </a:ext>
            </a:extLst>
          </p:cNvPr>
          <p:cNvSpPr/>
          <p:nvPr/>
        </p:nvSpPr>
        <p:spPr>
          <a:xfrm>
            <a:off x="9374819" y="3762281"/>
            <a:ext cx="550416" cy="95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434F749B-9EFF-419A-8E46-D39281A389D7}"/>
              </a:ext>
            </a:extLst>
          </p:cNvPr>
          <p:cNvSpPr/>
          <p:nvPr/>
        </p:nvSpPr>
        <p:spPr>
          <a:xfrm>
            <a:off x="9397063" y="3922507"/>
            <a:ext cx="550416" cy="95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D8108351-9E46-4B55-B89B-D809CCEF16BB}"/>
              </a:ext>
            </a:extLst>
          </p:cNvPr>
          <p:cNvSpPr/>
          <p:nvPr/>
        </p:nvSpPr>
        <p:spPr>
          <a:xfrm>
            <a:off x="9397063" y="4272988"/>
            <a:ext cx="550416" cy="95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BAA5F99C-BB7C-40E0-83E7-F13B635CA23B}"/>
              </a:ext>
            </a:extLst>
          </p:cNvPr>
          <p:cNvSpPr/>
          <p:nvPr/>
        </p:nvSpPr>
        <p:spPr>
          <a:xfrm>
            <a:off x="9397063" y="4082733"/>
            <a:ext cx="550416" cy="95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A78F788D-EC95-4C8C-AEFF-E0735B310880}"/>
              </a:ext>
            </a:extLst>
          </p:cNvPr>
          <p:cNvSpPr/>
          <p:nvPr/>
        </p:nvSpPr>
        <p:spPr>
          <a:xfrm>
            <a:off x="9402764" y="6431870"/>
            <a:ext cx="550416" cy="95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8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D618-C7FF-467D-988C-6FC29F6C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General Fund Special Education Information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Keep in mind for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4291D-2ED6-4341-9F77-4FD547280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belong to a special ed. Co-Op you will know in March the minimum amount you will have to send to the Co-op.</a:t>
            </a:r>
          </a:p>
          <a:p>
            <a:endParaRPr lang="en-US" dirty="0"/>
          </a:p>
          <a:p>
            <a:r>
              <a:rPr lang="en-US" dirty="0"/>
              <a:t>It also tells you how much you have to spend on special education to avoid reversion (losing state money next year)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3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6E349-9B6F-42E9-BF10-2CD06879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General Fund Special Education Information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Keep in mind for later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ECC14F-9F92-4D8D-B395-91BA935DD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347" y="2061515"/>
            <a:ext cx="8060924" cy="4472449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4C65E460-E61D-4DBD-8F20-966805EE4CFE}"/>
              </a:ext>
            </a:extLst>
          </p:cNvPr>
          <p:cNvSpPr/>
          <p:nvPr/>
        </p:nvSpPr>
        <p:spPr>
          <a:xfrm>
            <a:off x="9232777" y="5564968"/>
            <a:ext cx="497149" cy="1522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489723C0-A94E-4AE5-BD4D-B7AC163728DA}"/>
              </a:ext>
            </a:extLst>
          </p:cNvPr>
          <p:cNvSpPr/>
          <p:nvPr/>
        </p:nvSpPr>
        <p:spPr>
          <a:xfrm>
            <a:off x="9232777" y="6161103"/>
            <a:ext cx="497149" cy="1522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52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1011</TotalTime>
  <Words>594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Century Gothic</vt:lpstr>
      <vt:lpstr>Wingdings 3</vt:lpstr>
      <vt:lpstr>Ion</vt:lpstr>
      <vt:lpstr>Preliminary Budget Data Sheets</vt:lpstr>
      <vt:lpstr>SHOW ME THE MONEY!! </vt:lpstr>
      <vt:lpstr>WHERE DO I FIND THE DATA SHEET?</vt:lpstr>
      <vt:lpstr>PowerPoint Presentation</vt:lpstr>
      <vt:lpstr>PowerPoint Presentation</vt:lpstr>
      <vt:lpstr>PowerPoint Presentation</vt:lpstr>
      <vt:lpstr>General Fund revenue components 3XXX revenues you have been entering</vt:lpstr>
      <vt:lpstr>General Fund Special Education Information Keep in mind for later</vt:lpstr>
      <vt:lpstr>General Fund Special Education Information Keep in mind for later Part 2</vt:lpstr>
      <vt:lpstr>The Main information as of March 1 Page 2</vt:lpstr>
      <vt:lpstr>Does your district qualify for Guaranteed Tax Base aide (GTB)</vt:lpstr>
      <vt:lpstr>GTB = A fairly complicated calculation</vt:lpstr>
      <vt:lpstr>District Major Maintenance Amount (SMMA) "Box"  Found in the Building Reserve Fund (X61)</vt:lpstr>
      <vt:lpstr>Confused yet? Join the Crowd</vt:lpstr>
      <vt:lpstr>Are the March 1 Data sheets final?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Hamel</dc:creator>
  <cp:lastModifiedBy>Steve Hamel</cp:lastModifiedBy>
  <cp:revision>35</cp:revision>
  <dcterms:created xsi:type="dcterms:W3CDTF">2021-01-08T05:24:22Z</dcterms:created>
  <dcterms:modified xsi:type="dcterms:W3CDTF">2021-01-19T21:53:45Z</dcterms:modified>
</cp:coreProperties>
</file>