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3" r:id="rId1"/>
  </p:sldMasterIdLst>
  <p:notesMasterIdLst>
    <p:notesMasterId r:id="rId39"/>
  </p:notesMasterIdLst>
  <p:handoutMasterIdLst>
    <p:handoutMasterId r:id="rId40"/>
  </p:handoutMasterIdLst>
  <p:sldIdLst>
    <p:sldId id="256" r:id="rId2"/>
    <p:sldId id="257" r:id="rId3"/>
    <p:sldId id="270" r:id="rId4"/>
    <p:sldId id="258" r:id="rId5"/>
    <p:sldId id="302" r:id="rId6"/>
    <p:sldId id="303" r:id="rId7"/>
    <p:sldId id="304" r:id="rId8"/>
    <p:sldId id="305" r:id="rId9"/>
    <p:sldId id="260" r:id="rId10"/>
    <p:sldId id="306" r:id="rId11"/>
    <p:sldId id="262" r:id="rId12"/>
    <p:sldId id="307" r:id="rId13"/>
    <p:sldId id="289" r:id="rId14"/>
    <p:sldId id="264" r:id="rId15"/>
    <p:sldId id="299" r:id="rId16"/>
    <p:sldId id="300" r:id="rId17"/>
    <p:sldId id="301" r:id="rId18"/>
    <p:sldId id="271" r:id="rId19"/>
    <p:sldId id="290" r:id="rId20"/>
    <p:sldId id="265" r:id="rId21"/>
    <p:sldId id="272" r:id="rId22"/>
    <p:sldId id="274" r:id="rId23"/>
    <p:sldId id="273" r:id="rId24"/>
    <p:sldId id="275" r:id="rId25"/>
    <p:sldId id="294" r:id="rId26"/>
    <p:sldId id="277" r:id="rId27"/>
    <p:sldId id="278" r:id="rId28"/>
    <p:sldId id="291" r:id="rId29"/>
    <p:sldId id="292" r:id="rId30"/>
    <p:sldId id="279" r:id="rId31"/>
    <p:sldId id="269" r:id="rId32"/>
    <p:sldId id="295" r:id="rId33"/>
    <p:sldId id="276" r:id="rId34"/>
    <p:sldId id="293" r:id="rId35"/>
    <p:sldId id="296" r:id="rId36"/>
    <p:sldId id="308" r:id="rId37"/>
    <p:sldId id="297" r:id="rId3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94660"/>
  </p:normalViewPr>
  <p:slideViewPr>
    <p:cSldViewPr>
      <p:cViewPr varScale="1">
        <p:scale>
          <a:sx n="109" d="100"/>
          <a:sy n="109" d="100"/>
        </p:scale>
        <p:origin x="1674"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8475" cy="466725"/>
          </a:xfrm>
          <a:prstGeom prst="rect">
            <a:avLst/>
          </a:prstGeom>
        </p:spPr>
        <p:txBody>
          <a:bodyPr vert="horz" lIns="91435" tIns="45718" rIns="91435" bIns="45718" rtlCol="0"/>
          <a:lstStyle>
            <a:lvl1pPr algn="l">
              <a:defRPr sz="1200"/>
            </a:lvl1pPr>
          </a:lstStyle>
          <a:p>
            <a:endParaRPr lang="en-US" dirty="0"/>
          </a:p>
        </p:txBody>
      </p:sp>
      <p:sp>
        <p:nvSpPr>
          <p:cNvPr id="3" name="Date Placeholder 2"/>
          <p:cNvSpPr>
            <a:spLocks noGrp="1"/>
          </p:cNvSpPr>
          <p:nvPr>
            <p:ph type="dt" sz="quarter" idx="1"/>
          </p:nvPr>
        </p:nvSpPr>
        <p:spPr>
          <a:xfrm>
            <a:off x="3970339" y="1"/>
            <a:ext cx="3038475" cy="466725"/>
          </a:xfrm>
          <a:prstGeom prst="rect">
            <a:avLst/>
          </a:prstGeom>
        </p:spPr>
        <p:txBody>
          <a:bodyPr vert="horz" lIns="91435" tIns="45718" rIns="91435" bIns="45718" rtlCol="0"/>
          <a:lstStyle>
            <a:lvl1pPr algn="r">
              <a:defRPr sz="1200"/>
            </a:lvl1pPr>
          </a:lstStyle>
          <a:p>
            <a:fld id="{922FF2DD-7CDE-40C9-81FB-BE366F055134}" type="datetimeFigureOut">
              <a:rPr lang="en-US" smtClean="0"/>
              <a:t>9/22/2020</a:t>
            </a:fld>
            <a:endParaRPr lang="en-US" dirty="0"/>
          </a:p>
        </p:txBody>
      </p:sp>
      <p:sp>
        <p:nvSpPr>
          <p:cNvPr id="4" name="Footer Placeholder 3"/>
          <p:cNvSpPr>
            <a:spLocks noGrp="1"/>
          </p:cNvSpPr>
          <p:nvPr>
            <p:ph type="ftr" sz="quarter" idx="2"/>
          </p:nvPr>
        </p:nvSpPr>
        <p:spPr>
          <a:xfrm>
            <a:off x="1" y="8829675"/>
            <a:ext cx="3038475" cy="466725"/>
          </a:xfrm>
          <a:prstGeom prst="rect">
            <a:avLst/>
          </a:prstGeom>
        </p:spPr>
        <p:txBody>
          <a:bodyPr vert="horz" lIns="91435" tIns="45718" rIns="91435" bIns="45718"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9" y="8829675"/>
            <a:ext cx="3038475" cy="466725"/>
          </a:xfrm>
          <a:prstGeom prst="rect">
            <a:avLst/>
          </a:prstGeom>
        </p:spPr>
        <p:txBody>
          <a:bodyPr vert="horz" lIns="91435" tIns="45718" rIns="91435" bIns="45718" rtlCol="0" anchor="b"/>
          <a:lstStyle>
            <a:lvl1pPr algn="r">
              <a:defRPr sz="1200"/>
            </a:lvl1pPr>
          </a:lstStyle>
          <a:p>
            <a:fld id="{BF70F1E1-3499-4E05-A691-A4ABF1A08EF0}" type="slidenum">
              <a:rPr lang="en-US" smtClean="0"/>
              <a:t>‹#›</a:t>
            </a:fld>
            <a:endParaRPr lang="en-US" dirty="0"/>
          </a:p>
        </p:txBody>
      </p:sp>
    </p:spTree>
    <p:extLst>
      <p:ext uri="{BB962C8B-B14F-4D97-AF65-F5344CB8AC3E}">
        <p14:creationId xmlns:p14="http://schemas.microsoft.com/office/powerpoint/2010/main" val="5688929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5138"/>
          </a:xfrm>
          <a:prstGeom prst="rect">
            <a:avLst/>
          </a:prstGeom>
        </p:spPr>
        <p:txBody>
          <a:bodyPr vert="horz" lIns="91435" tIns="45718" rIns="91435" bIns="45718" rtlCol="0"/>
          <a:lstStyle>
            <a:lvl1pPr algn="l">
              <a:defRPr sz="1200"/>
            </a:lvl1pPr>
          </a:lstStyle>
          <a:p>
            <a:endParaRPr lang="en-US" dirty="0"/>
          </a:p>
        </p:txBody>
      </p:sp>
      <p:sp>
        <p:nvSpPr>
          <p:cNvPr id="3" name="Date Placeholder 2"/>
          <p:cNvSpPr>
            <a:spLocks noGrp="1"/>
          </p:cNvSpPr>
          <p:nvPr>
            <p:ph type="dt" idx="1"/>
          </p:nvPr>
        </p:nvSpPr>
        <p:spPr>
          <a:xfrm>
            <a:off x="3970339" y="0"/>
            <a:ext cx="3038475" cy="465138"/>
          </a:xfrm>
          <a:prstGeom prst="rect">
            <a:avLst/>
          </a:prstGeom>
        </p:spPr>
        <p:txBody>
          <a:bodyPr vert="horz" lIns="91435" tIns="45718" rIns="91435" bIns="45718" rtlCol="0"/>
          <a:lstStyle>
            <a:lvl1pPr algn="r">
              <a:defRPr sz="1200"/>
            </a:lvl1pPr>
          </a:lstStyle>
          <a:p>
            <a:fld id="{86AA2E00-3D42-458D-8299-9677EEA01633}" type="datetimeFigureOut">
              <a:rPr lang="en-US" smtClean="0"/>
              <a:t>9/22/2020</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35" tIns="45718" rIns="91435" bIns="45718" rtlCol="0" anchor="ctr"/>
          <a:lstStyle/>
          <a:p>
            <a:endParaRPr lang="en-US" dirty="0"/>
          </a:p>
        </p:txBody>
      </p:sp>
      <p:sp>
        <p:nvSpPr>
          <p:cNvPr id="5" name="Notes Placeholder 4"/>
          <p:cNvSpPr>
            <a:spLocks noGrp="1"/>
          </p:cNvSpPr>
          <p:nvPr>
            <p:ph type="body" sz="quarter" idx="3"/>
          </p:nvPr>
        </p:nvSpPr>
        <p:spPr>
          <a:xfrm>
            <a:off x="701676" y="4416426"/>
            <a:ext cx="5607050" cy="4183063"/>
          </a:xfrm>
          <a:prstGeom prst="rect">
            <a:avLst/>
          </a:prstGeom>
        </p:spPr>
        <p:txBody>
          <a:bodyPr vert="horz" lIns="91435" tIns="45718" rIns="91435" bIns="4571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29675"/>
            <a:ext cx="3038475" cy="465138"/>
          </a:xfrm>
          <a:prstGeom prst="rect">
            <a:avLst/>
          </a:prstGeom>
        </p:spPr>
        <p:txBody>
          <a:bodyPr vert="horz" lIns="91435" tIns="45718" rIns="91435" bIns="45718"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9" y="8829675"/>
            <a:ext cx="3038475" cy="465138"/>
          </a:xfrm>
          <a:prstGeom prst="rect">
            <a:avLst/>
          </a:prstGeom>
        </p:spPr>
        <p:txBody>
          <a:bodyPr vert="horz" lIns="91435" tIns="45718" rIns="91435" bIns="45718" rtlCol="0" anchor="b"/>
          <a:lstStyle>
            <a:lvl1pPr algn="r">
              <a:defRPr sz="1200"/>
            </a:lvl1pPr>
          </a:lstStyle>
          <a:p>
            <a:fld id="{B2D03474-C549-4A07-81CE-ABB0DF7A83CD}" type="slidenum">
              <a:rPr lang="en-US" smtClean="0"/>
              <a:t>‹#›</a:t>
            </a:fld>
            <a:endParaRPr lang="en-US" dirty="0"/>
          </a:p>
        </p:txBody>
      </p:sp>
    </p:spTree>
    <p:extLst>
      <p:ext uri="{BB962C8B-B14F-4D97-AF65-F5344CB8AC3E}">
        <p14:creationId xmlns:p14="http://schemas.microsoft.com/office/powerpoint/2010/main" val="8756930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D03474-C549-4A07-81CE-ABB0DF7A83CD}" type="slidenum">
              <a:rPr lang="en-US" smtClean="0"/>
              <a:t>1</a:t>
            </a:fld>
            <a:endParaRPr lang="en-US" dirty="0"/>
          </a:p>
        </p:txBody>
      </p:sp>
    </p:spTree>
    <p:extLst>
      <p:ext uri="{BB962C8B-B14F-4D97-AF65-F5344CB8AC3E}">
        <p14:creationId xmlns:p14="http://schemas.microsoft.com/office/powerpoint/2010/main" val="42308635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D03474-C549-4A07-81CE-ABB0DF7A83CD}" type="slidenum">
              <a:rPr lang="en-US" smtClean="0"/>
              <a:t>10</a:t>
            </a:fld>
            <a:endParaRPr lang="en-US" dirty="0"/>
          </a:p>
        </p:txBody>
      </p:sp>
    </p:spTree>
    <p:extLst>
      <p:ext uri="{BB962C8B-B14F-4D97-AF65-F5344CB8AC3E}">
        <p14:creationId xmlns:p14="http://schemas.microsoft.com/office/powerpoint/2010/main" val="34871505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D03474-C549-4A07-81CE-ABB0DF7A83CD}" type="slidenum">
              <a:rPr lang="en-US" smtClean="0"/>
              <a:t>11</a:t>
            </a:fld>
            <a:endParaRPr lang="en-US" dirty="0"/>
          </a:p>
        </p:txBody>
      </p:sp>
    </p:spTree>
    <p:extLst>
      <p:ext uri="{BB962C8B-B14F-4D97-AF65-F5344CB8AC3E}">
        <p14:creationId xmlns:p14="http://schemas.microsoft.com/office/powerpoint/2010/main" val="15216303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D03474-C549-4A07-81CE-ABB0DF7A83CD}" type="slidenum">
              <a:rPr lang="en-US" smtClean="0"/>
              <a:t>12</a:t>
            </a:fld>
            <a:endParaRPr lang="en-US" dirty="0"/>
          </a:p>
        </p:txBody>
      </p:sp>
    </p:spTree>
    <p:extLst>
      <p:ext uri="{BB962C8B-B14F-4D97-AF65-F5344CB8AC3E}">
        <p14:creationId xmlns:p14="http://schemas.microsoft.com/office/powerpoint/2010/main" val="7851525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D03474-C549-4A07-81CE-ABB0DF7A83CD}" type="slidenum">
              <a:rPr lang="en-US" smtClean="0"/>
              <a:t>13</a:t>
            </a:fld>
            <a:endParaRPr lang="en-US" dirty="0"/>
          </a:p>
        </p:txBody>
      </p:sp>
    </p:spTree>
    <p:extLst>
      <p:ext uri="{BB962C8B-B14F-4D97-AF65-F5344CB8AC3E}">
        <p14:creationId xmlns:p14="http://schemas.microsoft.com/office/powerpoint/2010/main" val="39377540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D03474-C549-4A07-81CE-ABB0DF7A83CD}" type="slidenum">
              <a:rPr lang="en-US" smtClean="0"/>
              <a:t>14</a:t>
            </a:fld>
            <a:endParaRPr lang="en-US" dirty="0"/>
          </a:p>
        </p:txBody>
      </p:sp>
    </p:spTree>
    <p:extLst>
      <p:ext uri="{BB962C8B-B14F-4D97-AF65-F5344CB8AC3E}">
        <p14:creationId xmlns:p14="http://schemas.microsoft.com/office/powerpoint/2010/main" val="3495134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D03474-C549-4A07-81CE-ABB0DF7A83CD}" type="slidenum">
              <a:rPr lang="en-US" smtClean="0"/>
              <a:t>15</a:t>
            </a:fld>
            <a:endParaRPr lang="en-US" dirty="0"/>
          </a:p>
        </p:txBody>
      </p:sp>
    </p:spTree>
    <p:extLst>
      <p:ext uri="{BB962C8B-B14F-4D97-AF65-F5344CB8AC3E}">
        <p14:creationId xmlns:p14="http://schemas.microsoft.com/office/powerpoint/2010/main" val="38583144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D03474-C549-4A07-81CE-ABB0DF7A83CD}" type="slidenum">
              <a:rPr lang="en-US" smtClean="0"/>
              <a:t>16</a:t>
            </a:fld>
            <a:endParaRPr lang="en-US" dirty="0"/>
          </a:p>
        </p:txBody>
      </p:sp>
    </p:spTree>
    <p:extLst>
      <p:ext uri="{BB962C8B-B14F-4D97-AF65-F5344CB8AC3E}">
        <p14:creationId xmlns:p14="http://schemas.microsoft.com/office/powerpoint/2010/main" val="21610201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D03474-C549-4A07-81CE-ABB0DF7A83CD}" type="slidenum">
              <a:rPr lang="en-US" smtClean="0"/>
              <a:t>17</a:t>
            </a:fld>
            <a:endParaRPr lang="en-US" dirty="0"/>
          </a:p>
        </p:txBody>
      </p:sp>
    </p:spTree>
    <p:extLst>
      <p:ext uri="{BB962C8B-B14F-4D97-AF65-F5344CB8AC3E}">
        <p14:creationId xmlns:p14="http://schemas.microsoft.com/office/powerpoint/2010/main" val="26718305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D03474-C549-4A07-81CE-ABB0DF7A83CD}" type="slidenum">
              <a:rPr lang="en-US" smtClean="0"/>
              <a:t>18</a:t>
            </a:fld>
            <a:endParaRPr lang="en-US" dirty="0"/>
          </a:p>
        </p:txBody>
      </p:sp>
    </p:spTree>
    <p:extLst>
      <p:ext uri="{BB962C8B-B14F-4D97-AF65-F5344CB8AC3E}">
        <p14:creationId xmlns:p14="http://schemas.microsoft.com/office/powerpoint/2010/main" val="39534680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D03474-C549-4A07-81CE-ABB0DF7A83CD}" type="slidenum">
              <a:rPr lang="en-US" smtClean="0"/>
              <a:t>19</a:t>
            </a:fld>
            <a:endParaRPr lang="en-US" dirty="0"/>
          </a:p>
        </p:txBody>
      </p:sp>
    </p:spTree>
    <p:extLst>
      <p:ext uri="{BB962C8B-B14F-4D97-AF65-F5344CB8AC3E}">
        <p14:creationId xmlns:p14="http://schemas.microsoft.com/office/powerpoint/2010/main" val="3080223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D03474-C549-4A07-81CE-ABB0DF7A83CD}" type="slidenum">
              <a:rPr lang="en-US" smtClean="0"/>
              <a:t>2</a:t>
            </a:fld>
            <a:endParaRPr lang="en-US" dirty="0"/>
          </a:p>
        </p:txBody>
      </p:sp>
    </p:spTree>
    <p:extLst>
      <p:ext uri="{BB962C8B-B14F-4D97-AF65-F5344CB8AC3E}">
        <p14:creationId xmlns:p14="http://schemas.microsoft.com/office/powerpoint/2010/main" val="10090226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D03474-C549-4A07-81CE-ABB0DF7A83CD}" type="slidenum">
              <a:rPr lang="en-US" smtClean="0"/>
              <a:t>20</a:t>
            </a:fld>
            <a:endParaRPr lang="en-US" dirty="0"/>
          </a:p>
        </p:txBody>
      </p:sp>
    </p:spTree>
    <p:extLst>
      <p:ext uri="{BB962C8B-B14F-4D97-AF65-F5344CB8AC3E}">
        <p14:creationId xmlns:p14="http://schemas.microsoft.com/office/powerpoint/2010/main" val="12995956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D03474-C549-4A07-81CE-ABB0DF7A83CD}" type="slidenum">
              <a:rPr lang="en-US" smtClean="0"/>
              <a:t>21</a:t>
            </a:fld>
            <a:endParaRPr lang="en-US" dirty="0"/>
          </a:p>
        </p:txBody>
      </p:sp>
    </p:spTree>
    <p:extLst>
      <p:ext uri="{BB962C8B-B14F-4D97-AF65-F5344CB8AC3E}">
        <p14:creationId xmlns:p14="http://schemas.microsoft.com/office/powerpoint/2010/main" val="31818988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D03474-C549-4A07-81CE-ABB0DF7A83CD}" type="slidenum">
              <a:rPr lang="en-US" smtClean="0"/>
              <a:t>22</a:t>
            </a:fld>
            <a:endParaRPr lang="en-US" dirty="0"/>
          </a:p>
        </p:txBody>
      </p:sp>
    </p:spTree>
    <p:extLst>
      <p:ext uri="{BB962C8B-B14F-4D97-AF65-F5344CB8AC3E}">
        <p14:creationId xmlns:p14="http://schemas.microsoft.com/office/powerpoint/2010/main" val="3032539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D03474-C549-4A07-81CE-ABB0DF7A83CD}" type="slidenum">
              <a:rPr lang="en-US" smtClean="0"/>
              <a:t>23</a:t>
            </a:fld>
            <a:endParaRPr lang="en-US" dirty="0"/>
          </a:p>
        </p:txBody>
      </p:sp>
    </p:spTree>
    <p:extLst>
      <p:ext uri="{BB962C8B-B14F-4D97-AF65-F5344CB8AC3E}">
        <p14:creationId xmlns:p14="http://schemas.microsoft.com/office/powerpoint/2010/main" val="31487356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D03474-C549-4A07-81CE-ABB0DF7A83CD}" type="slidenum">
              <a:rPr lang="en-US" smtClean="0"/>
              <a:t>24</a:t>
            </a:fld>
            <a:endParaRPr lang="en-US" dirty="0"/>
          </a:p>
        </p:txBody>
      </p:sp>
    </p:spTree>
    <p:extLst>
      <p:ext uri="{BB962C8B-B14F-4D97-AF65-F5344CB8AC3E}">
        <p14:creationId xmlns:p14="http://schemas.microsoft.com/office/powerpoint/2010/main" val="26842023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D03474-C549-4A07-81CE-ABB0DF7A83CD}" type="slidenum">
              <a:rPr lang="en-US" smtClean="0"/>
              <a:t>25</a:t>
            </a:fld>
            <a:endParaRPr lang="en-US" dirty="0"/>
          </a:p>
        </p:txBody>
      </p:sp>
    </p:spTree>
    <p:extLst>
      <p:ext uri="{BB962C8B-B14F-4D97-AF65-F5344CB8AC3E}">
        <p14:creationId xmlns:p14="http://schemas.microsoft.com/office/powerpoint/2010/main" val="11214396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D03474-C549-4A07-81CE-ABB0DF7A83CD}" type="slidenum">
              <a:rPr lang="en-US" smtClean="0"/>
              <a:t>26</a:t>
            </a:fld>
            <a:endParaRPr lang="en-US" dirty="0"/>
          </a:p>
        </p:txBody>
      </p:sp>
    </p:spTree>
    <p:extLst>
      <p:ext uri="{BB962C8B-B14F-4D97-AF65-F5344CB8AC3E}">
        <p14:creationId xmlns:p14="http://schemas.microsoft.com/office/powerpoint/2010/main" val="10001153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D03474-C549-4A07-81CE-ABB0DF7A83CD}" type="slidenum">
              <a:rPr lang="en-US" smtClean="0"/>
              <a:t>27</a:t>
            </a:fld>
            <a:endParaRPr lang="en-US" dirty="0"/>
          </a:p>
        </p:txBody>
      </p:sp>
    </p:spTree>
    <p:extLst>
      <p:ext uri="{BB962C8B-B14F-4D97-AF65-F5344CB8AC3E}">
        <p14:creationId xmlns:p14="http://schemas.microsoft.com/office/powerpoint/2010/main" val="27924467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D03474-C549-4A07-81CE-ABB0DF7A83CD}" type="slidenum">
              <a:rPr lang="en-US" smtClean="0"/>
              <a:t>28</a:t>
            </a:fld>
            <a:endParaRPr lang="en-US" dirty="0"/>
          </a:p>
        </p:txBody>
      </p:sp>
    </p:spTree>
    <p:extLst>
      <p:ext uri="{BB962C8B-B14F-4D97-AF65-F5344CB8AC3E}">
        <p14:creationId xmlns:p14="http://schemas.microsoft.com/office/powerpoint/2010/main" val="11336633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D03474-C549-4A07-81CE-ABB0DF7A83CD}" type="slidenum">
              <a:rPr lang="en-US" smtClean="0"/>
              <a:t>29</a:t>
            </a:fld>
            <a:endParaRPr lang="en-US" dirty="0"/>
          </a:p>
        </p:txBody>
      </p:sp>
    </p:spTree>
    <p:extLst>
      <p:ext uri="{BB962C8B-B14F-4D97-AF65-F5344CB8AC3E}">
        <p14:creationId xmlns:p14="http://schemas.microsoft.com/office/powerpoint/2010/main" val="3967737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D03474-C549-4A07-81CE-ABB0DF7A83CD}" type="slidenum">
              <a:rPr lang="en-US" smtClean="0"/>
              <a:t>3</a:t>
            </a:fld>
            <a:endParaRPr lang="en-US" dirty="0"/>
          </a:p>
        </p:txBody>
      </p:sp>
    </p:spTree>
    <p:extLst>
      <p:ext uri="{BB962C8B-B14F-4D97-AF65-F5344CB8AC3E}">
        <p14:creationId xmlns:p14="http://schemas.microsoft.com/office/powerpoint/2010/main" val="58392543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D03474-C549-4A07-81CE-ABB0DF7A83CD}" type="slidenum">
              <a:rPr lang="en-US" smtClean="0"/>
              <a:t>30</a:t>
            </a:fld>
            <a:endParaRPr lang="en-US" dirty="0"/>
          </a:p>
        </p:txBody>
      </p:sp>
    </p:spTree>
    <p:extLst>
      <p:ext uri="{BB962C8B-B14F-4D97-AF65-F5344CB8AC3E}">
        <p14:creationId xmlns:p14="http://schemas.microsoft.com/office/powerpoint/2010/main" val="41097749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D03474-C549-4A07-81CE-ABB0DF7A83CD}" type="slidenum">
              <a:rPr lang="en-US" smtClean="0"/>
              <a:t>31</a:t>
            </a:fld>
            <a:endParaRPr lang="en-US" dirty="0"/>
          </a:p>
        </p:txBody>
      </p:sp>
    </p:spTree>
    <p:extLst>
      <p:ext uri="{BB962C8B-B14F-4D97-AF65-F5344CB8AC3E}">
        <p14:creationId xmlns:p14="http://schemas.microsoft.com/office/powerpoint/2010/main" val="130524321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D03474-C549-4A07-81CE-ABB0DF7A83CD}" type="slidenum">
              <a:rPr lang="en-US" smtClean="0"/>
              <a:t>33</a:t>
            </a:fld>
            <a:endParaRPr lang="en-US" dirty="0"/>
          </a:p>
        </p:txBody>
      </p:sp>
    </p:spTree>
    <p:extLst>
      <p:ext uri="{BB962C8B-B14F-4D97-AF65-F5344CB8AC3E}">
        <p14:creationId xmlns:p14="http://schemas.microsoft.com/office/powerpoint/2010/main" val="67603023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D03474-C549-4A07-81CE-ABB0DF7A83CD}" type="slidenum">
              <a:rPr lang="en-US" smtClean="0"/>
              <a:t>34</a:t>
            </a:fld>
            <a:endParaRPr lang="en-US" dirty="0"/>
          </a:p>
        </p:txBody>
      </p:sp>
    </p:spTree>
    <p:extLst>
      <p:ext uri="{BB962C8B-B14F-4D97-AF65-F5344CB8AC3E}">
        <p14:creationId xmlns:p14="http://schemas.microsoft.com/office/powerpoint/2010/main" val="33448320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D03474-C549-4A07-81CE-ABB0DF7A83CD}" type="slidenum">
              <a:rPr lang="en-US" smtClean="0"/>
              <a:t>4</a:t>
            </a:fld>
            <a:endParaRPr lang="en-US" dirty="0"/>
          </a:p>
        </p:txBody>
      </p:sp>
    </p:spTree>
    <p:extLst>
      <p:ext uri="{BB962C8B-B14F-4D97-AF65-F5344CB8AC3E}">
        <p14:creationId xmlns:p14="http://schemas.microsoft.com/office/powerpoint/2010/main" val="35786703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D03474-C549-4A07-81CE-ABB0DF7A83CD}" type="slidenum">
              <a:rPr lang="en-US" smtClean="0"/>
              <a:t>5</a:t>
            </a:fld>
            <a:endParaRPr lang="en-US" dirty="0"/>
          </a:p>
        </p:txBody>
      </p:sp>
    </p:spTree>
    <p:extLst>
      <p:ext uri="{BB962C8B-B14F-4D97-AF65-F5344CB8AC3E}">
        <p14:creationId xmlns:p14="http://schemas.microsoft.com/office/powerpoint/2010/main" val="42712214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D03474-C549-4A07-81CE-ABB0DF7A83CD}" type="slidenum">
              <a:rPr lang="en-US" smtClean="0"/>
              <a:t>6</a:t>
            </a:fld>
            <a:endParaRPr lang="en-US" dirty="0"/>
          </a:p>
        </p:txBody>
      </p:sp>
    </p:spTree>
    <p:extLst>
      <p:ext uri="{BB962C8B-B14F-4D97-AF65-F5344CB8AC3E}">
        <p14:creationId xmlns:p14="http://schemas.microsoft.com/office/powerpoint/2010/main" val="26260044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D03474-C549-4A07-81CE-ABB0DF7A83CD}" type="slidenum">
              <a:rPr lang="en-US" smtClean="0"/>
              <a:t>7</a:t>
            </a:fld>
            <a:endParaRPr lang="en-US" dirty="0"/>
          </a:p>
        </p:txBody>
      </p:sp>
    </p:spTree>
    <p:extLst>
      <p:ext uri="{BB962C8B-B14F-4D97-AF65-F5344CB8AC3E}">
        <p14:creationId xmlns:p14="http://schemas.microsoft.com/office/powerpoint/2010/main" val="25544359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D03474-C549-4A07-81CE-ABB0DF7A83CD}" type="slidenum">
              <a:rPr lang="en-US" smtClean="0"/>
              <a:t>8</a:t>
            </a:fld>
            <a:endParaRPr lang="en-US" dirty="0"/>
          </a:p>
        </p:txBody>
      </p:sp>
    </p:spTree>
    <p:extLst>
      <p:ext uri="{BB962C8B-B14F-4D97-AF65-F5344CB8AC3E}">
        <p14:creationId xmlns:p14="http://schemas.microsoft.com/office/powerpoint/2010/main" val="1193040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D03474-C549-4A07-81CE-ABB0DF7A83CD}" type="slidenum">
              <a:rPr lang="en-US" smtClean="0"/>
              <a:t>9</a:t>
            </a:fld>
            <a:endParaRPr lang="en-US" dirty="0"/>
          </a:p>
        </p:txBody>
      </p:sp>
    </p:spTree>
    <p:extLst>
      <p:ext uri="{BB962C8B-B14F-4D97-AF65-F5344CB8AC3E}">
        <p14:creationId xmlns:p14="http://schemas.microsoft.com/office/powerpoint/2010/main" val="2299623082"/>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85800" y="1346947"/>
            <a:ext cx="7772400"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85800" y="4282763"/>
            <a:ext cx="7772400"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685800" y="1484779"/>
            <a:ext cx="7772400" cy="274320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a:grpSpLocks noChangeAspect="1"/>
          </p:cNvGrpSpPr>
          <p:nvPr/>
        </p:nvGrpSpPr>
        <p:grpSpPr>
          <a:xfrm>
            <a:off x="7234780" y="4107023"/>
            <a:ext cx="914400" cy="914400"/>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788670" y="1432223"/>
            <a:ext cx="7517130" cy="3035808"/>
          </a:xfrm>
        </p:spPr>
        <p:txBody>
          <a:bodyPr anchor="ctr">
            <a:noAutofit/>
          </a:bodyPr>
          <a:lstStyle>
            <a:lvl1pPr algn="l">
              <a:lnSpc>
                <a:spcPct val="85000"/>
              </a:lnSpc>
              <a:defRPr sz="6000" b="1" cap="none" baseline="0">
                <a:blipFill dpi="0" rotWithShape="1">
                  <a:blip r:embed="rId4"/>
                  <a:srcRect/>
                  <a:tile tx="6350" ty="-127000" sx="65000" sy="64000" flip="none" algn="tl"/>
                </a:blipFill>
              </a:defRPr>
            </a:lvl1pPr>
          </a:lstStyle>
          <a:p>
            <a:r>
              <a:rPr lang="en-US" smtClean="0"/>
              <a:t>Click to edit Master title style</a:t>
            </a:r>
            <a:endParaRPr lang="en-US" dirty="0"/>
          </a:p>
        </p:txBody>
      </p:sp>
      <p:sp>
        <p:nvSpPr>
          <p:cNvPr id="3" name="Subtitle 2"/>
          <p:cNvSpPr>
            <a:spLocks noGrp="1"/>
          </p:cNvSpPr>
          <p:nvPr>
            <p:ph type="subTitle" idx="1"/>
          </p:nvPr>
        </p:nvSpPr>
        <p:spPr>
          <a:xfrm>
            <a:off x="802386" y="4389120"/>
            <a:ext cx="5918454" cy="1069848"/>
          </a:xfrm>
        </p:spPr>
        <p:txBody>
          <a:bodyPr>
            <a:normAutofit/>
          </a:bodyPr>
          <a:lstStyle>
            <a:lvl1pPr marL="0" indent="0" algn="l">
              <a:buNone/>
              <a:defRPr sz="1800" b="0">
                <a:solidFill>
                  <a:schemeClr val="tx1"/>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C00C82B-2308-43F6-84F7-F9EFBFC95D1B}" type="datetimeFigureOut">
              <a:rPr lang="en-US" smtClean="0"/>
              <a:t>9/22/2020</a:t>
            </a:fld>
            <a:endParaRPr lang="en-US" dirty="0"/>
          </a:p>
        </p:txBody>
      </p:sp>
      <p:sp>
        <p:nvSpPr>
          <p:cNvPr id="5" name="Footer Placeholder 4"/>
          <p:cNvSpPr>
            <a:spLocks noGrp="1"/>
          </p:cNvSpPr>
          <p:nvPr>
            <p:ph type="ftr" sz="quarter" idx="11"/>
          </p:nvPr>
        </p:nvSpPr>
        <p:spPr>
          <a:xfrm>
            <a:off x="812805" y="6272785"/>
            <a:ext cx="4745736" cy="365125"/>
          </a:xfrm>
        </p:spPr>
        <p:txBody>
          <a:bodyPr/>
          <a:lstStyle/>
          <a:p>
            <a:endParaRPr lang="en-US" dirty="0"/>
          </a:p>
        </p:txBody>
      </p:sp>
      <p:sp>
        <p:nvSpPr>
          <p:cNvPr id="6" name="Slide Number Placeholder 5"/>
          <p:cNvSpPr>
            <a:spLocks noGrp="1"/>
          </p:cNvSpPr>
          <p:nvPr>
            <p:ph type="sldNum" sz="quarter" idx="12"/>
          </p:nvPr>
        </p:nvSpPr>
        <p:spPr>
          <a:xfrm>
            <a:off x="7244280" y="4227195"/>
            <a:ext cx="895401" cy="640080"/>
          </a:xfrm>
        </p:spPr>
        <p:txBody>
          <a:bodyPr/>
          <a:lstStyle>
            <a:lvl1pPr>
              <a:defRPr sz="2800" b="1"/>
            </a:lvl1pPr>
          </a:lstStyle>
          <a:p>
            <a:fld id="{66B9B5FC-F8BD-4373-978B-2555B7B76E72}" type="slidenum">
              <a:rPr lang="en-US" smtClean="0"/>
              <a:t>‹#›</a:t>
            </a:fld>
            <a:endParaRPr lang="en-US" dirty="0"/>
          </a:p>
        </p:txBody>
      </p:sp>
    </p:spTree>
    <p:extLst>
      <p:ext uri="{BB962C8B-B14F-4D97-AF65-F5344CB8AC3E}">
        <p14:creationId xmlns:p14="http://schemas.microsoft.com/office/powerpoint/2010/main" val="7715721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C00C82B-2308-43F6-84F7-F9EFBFC95D1B}" type="datetimeFigureOut">
              <a:rPr lang="en-US" smtClean="0"/>
              <a:t>9/22/2020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6B9B5FC-F8BD-4373-978B-2555B7B76E72}" type="slidenum">
              <a:rPr lang="en-US" smtClean="0"/>
              <a:t>‹#›</a:t>
            </a:fld>
            <a:endParaRPr lang="en-US" dirty="0"/>
          </a:p>
        </p:txBody>
      </p:sp>
    </p:spTree>
    <p:extLst>
      <p:ext uri="{BB962C8B-B14F-4D97-AF65-F5344CB8AC3E}">
        <p14:creationId xmlns:p14="http://schemas.microsoft.com/office/powerpoint/2010/main" val="28343783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533400"/>
            <a:ext cx="1914525" cy="56388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00100" y="533400"/>
            <a:ext cx="5629275" cy="56388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C00C82B-2308-43F6-84F7-F9EFBFC95D1B}" type="datetimeFigureOut">
              <a:rPr lang="en-US" smtClean="0"/>
              <a:t>9/22/2020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6B9B5FC-F8BD-4373-978B-2555B7B76E72}" type="slidenum">
              <a:rPr lang="en-US" smtClean="0"/>
              <a:t>‹#›</a:t>
            </a:fld>
            <a:endParaRPr lang="en-US" dirty="0"/>
          </a:p>
        </p:txBody>
      </p:sp>
    </p:spTree>
    <p:extLst>
      <p:ext uri="{BB962C8B-B14F-4D97-AF65-F5344CB8AC3E}">
        <p14:creationId xmlns:p14="http://schemas.microsoft.com/office/powerpoint/2010/main" val="21061611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C00C82B-2308-43F6-84F7-F9EFBFC95D1B}" type="datetimeFigureOut">
              <a:rPr lang="en-US" smtClean="0"/>
              <a:t>9/22/2020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6B9B5FC-F8BD-4373-978B-2555B7B76E72}" type="slidenum">
              <a:rPr lang="en-US" smtClean="0"/>
              <a:t>‹#›</a:t>
            </a:fld>
            <a:endParaRPr lang="en-US" dirty="0"/>
          </a:p>
        </p:txBody>
      </p:sp>
    </p:spTree>
    <p:extLst>
      <p:ext uri="{BB962C8B-B14F-4D97-AF65-F5344CB8AC3E}">
        <p14:creationId xmlns:p14="http://schemas.microsoft.com/office/powerpoint/2010/main" val="34781711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9144000" cy="194001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5346" y="1225296"/>
            <a:ext cx="6960870" cy="3520440"/>
          </a:xfrm>
        </p:spPr>
        <p:txBody>
          <a:bodyPr anchor="ctr">
            <a:normAutofit/>
          </a:bodyPr>
          <a:lstStyle>
            <a:lvl1pPr>
              <a:lnSpc>
                <a:spcPct val="85000"/>
              </a:lnSpc>
              <a:defRPr sz="6600" b="1"/>
            </a:lvl1pPr>
          </a:lstStyle>
          <a:p>
            <a:r>
              <a:rPr lang="en-US" smtClean="0"/>
              <a:t>Click to edit Master title style</a:t>
            </a:r>
            <a:endParaRPr lang="en-US" dirty="0"/>
          </a:p>
        </p:txBody>
      </p:sp>
      <p:sp>
        <p:nvSpPr>
          <p:cNvPr id="3" name="Text Placeholder 2"/>
          <p:cNvSpPr>
            <a:spLocks noGrp="1"/>
          </p:cNvSpPr>
          <p:nvPr>
            <p:ph type="body" idx="1"/>
          </p:nvPr>
        </p:nvSpPr>
        <p:spPr>
          <a:xfrm>
            <a:off x="1624330" y="5020056"/>
            <a:ext cx="6789420" cy="1066800"/>
          </a:xfrm>
        </p:spPr>
        <p:txBody>
          <a:bodyPr anchor="t">
            <a:normAutofit/>
          </a:bodyPr>
          <a:lstStyle>
            <a:lvl1pPr marL="0" indent="0">
              <a:buNone/>
              <a:defRPr sz="1800" b="0">
                <a:solidFill>
                  <a:schemeClr val="accent1">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6445251" y="6272785"/>
            <a:ext cx="1983232" cy="365125"/>
          </a:xfrm>
        </p:spPr>
        <p:txBody>
          <a:bodyPr/>
          <a:lstStyle>
            <a:lvl1pPr>
              <a:defRPr>
                <a:solidFill>
                  <a:schemeClr val="accent1">
                    <a:lumMod val="50000"/>
                  </a:schemeClr>
                </a:solidFill>
              </a:defRPr>
            </a:lvl1pPr>
          </a:lstStyle>
          <a:p>
            <a:fld id="{AC00C82B-2308-43F6-84F7-F9EFBFC95D1B}" type="datetimeFigureOut">
              <a:rPr lang="en-US" smtClean="0"/>
              <a:t>9/22/2020</a:t>
            </a:fld>
            <a:endParaRPr lang="en-US" dirty="0"/>
          </a:p>
        </p:txBody>
      </p:sp>
      <p:sp>
        <p:nvSpPr>
          <p:cNvPr id="5" name="Footer Placeholder 4"/>
          <p:cNvSpPr>
            <a:spLocks noGrp="1"/>
          </p:cNvSpPr>
          <p:nvPr>
            <p:ph type="ftr" sz="quarter" idx="11"/>
          </p:nvPr>
        </p:nvSpPr>
        <p:spPr>
          <a:xfrm>
            <a:off x="1636099" y="6272784"/>
            <a:ext cx="4745736" cy="365125"/>
          </a:xfrm>
        </p:spPr>
        <p:txBody>
          <a:bodyPr/>
          <a:lstStyle>
            <a:lvl1pPr>
              <a:defRPr>
                <a:solidFill>
                  <a:schemeClr val="accent1">
                    <a:lumMod val="50000"/>
                  </a:schemeClr>
                </a:solidFill>
              </a:defRPr>
            </a:lvl1pPr>
          </a:lstStyle>
          <a:p>
            <a:endParaRPr lang="en-US" dirty="0"/>
          </a:p>
        </p:txBody>
      </p:sp>
      <p:grpSp>
        <p:nvGrpSpPr>
          <p:cNvPr id="8" name="Group 7"/>
          <p:cNvGrpSpPr>
            <a:grpSpLocks noChangeAspect="1"/>
          </p:cNvGrpSpPr>
          <p:nvPr/>
        </p:nvGrpSpPr>
        <p:grpSpPr>
          <a:xfrm>
            <a:off x="633862" y="2430623"/>
            <a:ext cx="914400" cy="914400"/>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645450" y="2508607"/>
            <a:ext cx="891224" cy="720332"/>
          </a:xfrm>
        </p:spPr>
        <p:txBody>
          <a:bodyPr/>
          <a:lstStyle>
            <a:lvl1pPr>
              <a:defRPr sz="2800"/>
            </a:lvl1pPr>
          </a:lstStyle>
          <a:p>
            <a:fld id="{66B9B5FC-F8BD-4373-978B-2555B7B76E72}" type="slidenum">
              <a:rPr lang="en-US" smtClean="0"/>
              <a:t>‹#›</a:t>
            </a:fld>
            <a:endParaRPr lang="en-US" dirty="0"/>
          </a:p>
        </p:txBody>
      </p:sp>
    </p:spTree>
    <p:extLst>
      <p:ext uri="{BB962C8B-B14F-4D97-AF65-F5344CB8AC3E}">
        <p14:creationId xmlns:p14="http://schemas.microsoft.com/office/powerpoint/2010/main" val="20369713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2194560"/>
            <a:ext cx="365760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92218" y="2194560"/>
            <a:ext cx="365760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C00C82B-2308-43F6-84F7-F9EFBFC95D1B}" type="datetimeFigureOut">
              <a:rPr lang="en-US" smtClean="0"/>
              <a:t>9/22/2020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6B9B5FC-F8BD-4373-978B-2555B7B76E72}" type="slidenum">
              <a:rPr lang="en-US" smtClean="0"/>
              <a:t>‹#›</a:t>
            </a:fld>
            <a:endParaRPr lang="en-US" dirty="0"/>
          </a:p>
        </p:txBody>
      </p:sp>
    </p:spTree>
    <p:extLst>
      <p:ext uri="{BB962C8B-B14F-4D97-AF65-F5344CB8AC3E}">
        <p14:creationId xmlns:p14="http://schemas.microsoft.com/office/powerpoint/2010/main" val="34762092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85800"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85800"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20793"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820793"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C00C82B-2308-43F6-84F7-F9EFBFC95D1B}" type="datetimeFigureOut">
              <a:rPr lang="en-US" smtClean="0"/>
              <a:t>9/22/2020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6B9B5FC-F8BD-4373-978B-2555B7B76E72}" type="slidenum">
              <a:rPr lang="en-US" smtClean="0"/>
              <a:t>‹#›</a:t>
            </a:fld>
            <a:endParaRPr lang="en-US" dirty="0"/>
          </a:p>
        </p:txBody>
      </p:sp>
    </p:spTree>
    <p:extLst>
      <p:ext uri="{BB962C8B-B14F-4D97-AF65-F5344CB8AC3E}">
        <p14:creationId xmlns:p14="http://schemas.microsoft.com/office/powerpoint/2010/main" val="36504513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a:defRPr>
                <a:solidFill>
                  <a:schemeClr val="accent1">
                    <a:lumMod val="50000"/>
                  </a:schemeClr>
                </a:solidFill>
              </a:defRPr>
            </a:lvl1pPr>
          </a:lstStyle>
          <a:p>
            <a:fld id="{AC00C82B-2308-43F6-84F7-F9EFBFC95D1B}" type="datetimeFigureOut">
              <a:rPr lang="en-US" smtClean="0"/>
              <a:t>9/22/2020</a:t>
            </a:fld>
            <a:endParaRPr lang="en-US" dirty="0"/>
          </a:p>
        </p:txBody>
      </p:sp>
      <p:sp>
        <p:nvSpPr>
          <p:cNvPr id="4" name="Footer Placeholder 3"/>
          <p:cNvSpPr>
            <a:spLocks noGrp="1"/>
          </p:cNvSpPr>
          <p:nvPr>
            <p:ph type="ftr" sz="quarter" idx="11"/>
          </p:nvPr>
        </p:nvSpPr>
        <p:spPr/>
        <p:txBody>
          <a:bodyPr/>
          <a:lstStyle>
            <a:lvl1pPr>
              <a:defRPr>
                <a:solidFill>
                  <a:schemeClr val="accent1">
                    <a:lumMod val="50000"/>
                  </a:schemeClr>
                </a:solidFill>
              </a:defRPr>
            </a:lvl1pPr>
          </a:lstStyle>
          <a:p>
            <a:endParaRPr lang="en-US" dirty="0"/>
          </a:p>
        </p:txBody>
      </p:sp>
      <p:sp>
        <p:nvSpPr>
          <p:cNvPr id="5" name="Slide Number Placeholder 4"/>
          <p:cNvSpPr>
            <a:spLocks noGrp="1"/>
          </p:cNvSpPr>
          <p:nvPr>
            <p:ph type="sldNum" sz="quarter" idx="12"/>
          </p:nvPr>
        </p:nvSpPr>
        <p:spPr/>
        <p:txBody>
          <a:bodyPr/>
          <a:lstStyle/>
          <a:p>
            <a:fld id="{66B9B5FC-F8BD-4373-978B-2555B7B76E72}" type="slidenum">
              <a:rPr lang="en-US" smtClean="0"/>
              <a:t>‹#›</a:t>
            </a:fld>
            <a:endParaRPr lang="en-US" dirty="0"/>
          </a:p>
        </p:txBody>
      </p:sp>
    </p:spTree>
    <p:extLst>
      <p:ext uri="{BB962C8B-B14F-4D97-AF65-F5344CB8AC3E}">
        <p14:creationId xmlns:p14="http://schemas.microsoft.com/office/powerpoint/2010/main" val="42611847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00C82B-2308-43F6-84F7-F9EFBFC95D1B}" type="datetimeFigureOut">
              <a:rPr lang="en-US" smtClean="0"/>
              <a:t>9/22/2020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6B9B5FC-F8BD-4373-978B-2555B7B76E72}" type="slidenum">
              <a:rPr lang="en-US" smtClean="0"/>
              <a:t>‹#›</a:t>
            </a:fld>
            <a:endParaRPr lang="en-US" dirty="0"/>
          </a:p>
        </p:txBody>
      </p:sp>
    </p:spTree>
    <p:extLst>
      <p:ext uri="{BB962C8B-B14F-4D97-AF65-F5344CB8AC3E}">
        <p14:creationId xmlns:p14="http://schemas.microsoft.com/office/powerpoint/2010/main" val="15712553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6227806" y="1"/>
            <a:ext cx="291619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12230" y="685800"/>
            <a:ext cx="2400300" cy="1737360"/>
          </a:xfrm>
        </p:spPr>
        <p:txBody>
          <a:bodyPr anchor="b">
            <a:normAutofit/>
          </a:bodyPr>
          <a:lstStyle>
            <a:lvl1pPr>
              <a:defRPr sz="2800" b="1"/>
            </a:lvl1pPr>
          </a:lstStyle>
          <a:p>
            <a:r>
              <a:rPr lang="en-US" smtClean="0"/>
              <a:t>Click to edit Master title style</a:t>
            </a:r>
            <a:endParaRPr lang="en-US" dirty="0"/>
          </a:p>
        </p:txBody>
      </p:sp>
      <p:sp>
        <p:nvSpPr>
          <p:cNvPr id="3" name="Content Placeholder 2"/>
          <p:cNvSpPr>
            <a:spLocks noGrp="1"/>
          </p:cNvSpPr>
          <p:nvPr>
            <p:ph idx="1"/>
          </p:nvPr>
        </p:nvSpPr>
        <p:spPr>
          <a:xfrm>
            <a:off x="628650" y="685800"/>
            <a:ext cx="5033772"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9" name="Date Placeholder 8"/>
          <p:cNvSpPr>
            <a:spLocks noGrp="1"/>
          </p:cNvSpPr>
          <p:nvPr>
            <p:ph type="dt" sz="half" idx="10"/>
          </p:nvPr>
        </p:nvSpPr>
        <p:spPr/>
        <p:txBody>
          <a:bodyPr/>
          <a:lstStyle/>
          <a:p>
            <a:fld id="{AC00C82B-2308-43F6-84F7-F9EFBFC95D1B}" type="datetimeFigureOut">
              <a:rPr lang="en-US" smtClean="0"/>
              <a:t>9/22/2020</a:t>
            </a:fld>
            <a:endParaRPr lang="en-US" dirty="0"/>
          </a:p>
        </p:txBody>
      </p:sp>
      <p:sp>
        <p:nvSpPr>
          <p:cNvPr id="10" name="Footer Placeholder 9"/>
          <p:cNvSpPr>
            <a:spLocks noGrp="1"/>
          </p:cNvSpPr>
          <p:nvPr>
            <p:ph type="ftr" sz="quarter" idx="11"/>
          </p:nvPr>
        </p:nvSpPr>
        <p:spPr/>
        <p:txBody>
          <a:bodyPr/>
          <a:lstStyle/>
          <a:p>
            <a:endParaRPr lang="en-US" dirty="0"/>
          </a:p>
        </p:txBody>
      </p:sp>
      <p:sp>
        <p:nvSpPr>
          <p:cNvPr id="11" name="Slide Number Placeholder 10"/>
          <p:cNvSpPr>
            <a:spLocks noGrp="1"/>
          </p:cNvSpPr>
          <p:nvPr>
            <p:ph type="sldNum" sz="quarter" idx="12"/>
          </p:nvPr>
        </p:nvSpPr>
        <p:spPr/>
        <p:txBody>
          <a:bodyPr/>
          <a:lstStyle/>
          <a:p>
            <a:fld id="{66B9B5FC-F8BD-4373-978B-2555B7B76E72}" type="slidenum">
              <a:rPr lang="en-US" smtClean="0"/>
              <a:t>‹#›</a:t>
            </a:fld>
            <a:endParaRPr lang="en-US" dirty="0"/>
          </a:p>
        </p:txBody>
      </p:sp>
    </p:spTree>
    <p:extLst>
      <p:ext uri="{BB962C8B-B14F-4D97-AF65-F5344CB8AC3E}">
        <p14:creationId xmlns:p14="http://schemas.microsoft.com/office/powerpoint/2010/main" val="24461006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6227806" y="1"/>
            <a:ext cx="291619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12230" y="685800"/>
            <a:ext cx="2400300" cy="1737360"/>
          </a:xfrm>
        </p:spPr>
        <p:txBody>
          <a:bodyPr anchor="b">
            <a:normAutofit/>
          </a:bodyPr>
          <a:lstStyle>
            <a:lvl1pPr>
              <a:defRPr sz="2800" b="1"/>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6227805"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8" name="Date Placeholder 7"/>
          <p:cNvSpPr>
            <a:spLocks noGrp="1"/>
          </p:cNvSpPr>
          <p:nvPr>
            <p:ph type="dt" sz="half" idx="10"/>
          </p:nvPr>
        </p:nvSpPr>
        <p:spPr/>
        <p:txBody>
          <a:bodyPr/>
          <a:lstStyle/>
          <a:p>
            <a:fld id="{AC00C82B-2308-43F6-84F7-F9EFBFC95D1B}" type="datetimeFigureOut">
              <a:rPr lang="en-US" smtClean="0"/>
              <a:t>9/22/2020</a:t>
            </a:fld>
            <a:endParaRPr lang="en-US" dirty="0"/>
          </a:p>
        </p:txBody>
      </p:sp>
      <p:sp>
        <p:nvSpPr>
          <p:cNvPr id="10" name="Slide Number Placeholder 9"/>
          <p:cNvSpPr>
            <a:spLocks noGrp="1"/>
          </p:cNvSpPr>
          <p:nvPr>
            <p:ph type="sldNum" sz="quarter" idx="12"/>
          </p:nvPr>
        </p:nvSpPr>
        <p:spPr/>
        <p:txBody>
          <a:bodyPr/>
          <a:lstStyle/>
          <a:p>
            <a:fld id="{66B9B5FC-F8BD-4373-978B-2555B7B76E72}" type="slidenum">
              <a:rPr lang="en-US" smtClean="0"/>
              <a:t>‹#›</a:t>
            </a:fld>
            <a:endParaRPr lang="en-US" dirty="0"/>
          </a:p>
        </p:txBody>
      </p:sp>
    </p:spTree>
    <p:extLst>
      <p:ext uri="{BB962C8B-B14F-4D97-AF65-F5344CB8AC3E}">
        <p14:creationId xmlns:p14="http://schemas.microsoft.com/office/powerpoint/2010/main" val="26029016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2" name="Group 11"/>
          <p:cNvGrpSpPr/>
          <p:nvPr/>
        </p:nvGrpSpPr>
        <p:grpSpPr>
          <a:xfrm>
            <a:off x="8522664" y="6255258"/>
            <a:ext cx="393192" cy="393192"/>
            <a:chOff x="8532189" y="5068824"/>
            <a:chExt cx="393192" cy="393192"/>
          </a:xfrm>
        </p:grpSpPr>
        <p:sp>
          <p:nvSpPr>
            <p:cNvPr id="8" name="Oval 7"/>
            <p:cNvSpPr>
              <a:spLocks noChangeAspect="1"/>
            </p:cNvSpPr>
            <p:nvPr/>
          </p:nvSpPr>
          <p:spPr>
            <a:xfrm>
              <a:off x="8532189" y="5068824"/>
              <a:ext cx="393192" cy="393192"/>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2" name="Title Placeholder 1"/>
          <p:cNvSpPr>
            <a:spLocks noGrp="1"/>
          </p:cNvSpPr>
          <p:nvPr>
            <p:ph type="title"/>
          </p:nvPr>
        </p:nvSpPr>
        <p:spPr>
          <a:xfrm>
            <a:off x="685800" y="484632"/>
            <a:ext cx="7772400" cy="1609344"/>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121408"/>
            <a:ext cx="7772400" cy="4050792"/>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2368" y="6272785"/>
            <a:ext cx="2455164" cy="365125"/>
          </a:xfrm>
          <a:prstGeom prst="rect">
            <a:avLst/>
          </a:prstGeom>
        </p:spPr>
        <p:txBody>
          <a:bodyPr vert="horz" lIns="91440" tIns="45720" rIns="91440" bIns="45720" rtlCol="0" anchor="ctr"/>
          <a:lstStyle>
            <a:lvl1pPr algn="r">
              <a:defRPr sz="1000">
                <a:solidFill>
                  <a:schemeClr val="accent1">
                    <a:lumMod val="50000"/>
                  </a:schemeClr>
                </a:solidFill>
              </a:defRPr>
            </a:lvl1pPr>
          </a:lstStyle>
          <a:p>
            <a:fld id="{AC00C82B-2308-43F6-84F7-F9EFBFC95D1B}" type="datetimeFigureOut">
              <a:rPr lang="en-US" smtClean="0"/>
              <a:t>9/22/2020</a:t>
            </a:fld>
            <a:endParaRPr lang="en-US" dirty="0"/>
          </a:p>
        </p:txBody>
      </p:sp>
      <p:sp>
        <p:nvSpPr>
          <p:cNvPr id="5" name="Footer Placeholder 4"/>
          <p:cNvSpPr>
            <a:spLocks noGrp="1"/>
          </p:cNvSpPr>
          <p:nvPr>
            <p:ph type="ftr" sz="quarter" idx="3"/>
          </p:nvPr>
        </p:nvSpPr>
        <p:spPr>
          <a:xfrm>
            <a:off x="685800" y="6272785"/>
            <a:ext cx="4745736" cy="365125"/>
          </a:xfrm>
          <a:prstGeom prst="rect">
            <a:avLst/>
          </a:prstGeom>
        </p:spPr>
        <p:txBody>
          <a:bodyPr vert="horz" lIns="91440" tIns="45720" rIns="91440" bIns="45720" rtlCol="0" anchor="ctr"/>
          <a:lstStyle>
            <a:lvl1pPr algn="l">
              <a:defRPr sz="1000">
                <a:solidFill>
                  <a:schemeClr val="accent1">
                    <a:lumMod val="50000"/>
                  </a:schemeClr>
                </a:solidFill>
              </a:defRPr>
            </a:lvl1pPr>
          </a:lstStyle>
          <a:p>
            <a:endParaRPr lang="en-US" dirty="0"/>
          </a:p>
        </p:txBody>
      </p:sp>
      <p:sp>
        <p:nvSpPr>
          <p:cNvPr id="6" name="Slide Number Placeholder 5"/>
          <p:cNvSpPr>
            <a:spLocks noGrp="1"/>
          </p:cNvSpPr>
          <p:nvPr>
            <p:ph type="sldNum" sz="quarter" idx="4"/>
          </p:nvPr>
        </p:nvSpPr>
        <p:spPr>
          <a:xfrm>
            <a:off x="8483346" y="6272785"/>
            <a:ext cx="480060" cy="365125"/>
          </a:xfrm>
          <a:prstGeom prst="rect">
            <a:avLst/>
          </a:prstGeom>
        </p:spPr>
        <p:txBody>
          <a:bodyPr vert="horz" lIns="91440" tIns="45720" rIns="91440" bIns="45720" rtlCol="0" anchor="ctr"/>
          <a:lstStyle>
            <a:lvl1pPr algn="ctr">
              <a:defRPr sz="1100" b="1" spc="-70" baseline="0">
                <a:solidFill>
                  <a:srgbClr val="FFFFFF"/>
                </a:solidFill>
                <a:latin typeface="+mn-lt"/>
              </a:defRPr>
            </a:lvl1pPr>
          </a:lstStyle>
          <a:p>
            <a:fld id="{66B9B5FC-F8BD-4373-978B-2555B7B76E72}" type="slidenum">
              <a:rPr lang="en-US" smtClean="0"/>
              <a:t>‹#›</a:t>
            </a:fld>
            <a:endParaRPr lang="en-US" dirty="0"/>
          </a:p>
        </p:txBody>
      </p:sp>
    </p:spTree>
    <p:extLst>
      <p:ext uri="{BB962C8B-B14F-4D97-AF65-F5344CB8AC3E}">
        <p14:creationId xmlns:p14="http://schemas.microsoft.com/office/powerpoint/2010/main" val="498671997"/>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Lst>
  <p:txStyles>
    <p:titleStyle>
      <a:lvl1pPr algn="l" defTabSz="914400" rtl="0" eaLnBrk="1" latinLnBrk="0" hangingPunct="1">
        <a:lnSpc>
          <a:spcPct val="90000"/>
        </a:lnSpc>
        <a:spcBef>
          <a:spcPct val="0"/>
        </a:spcBef>
        <a:buNone/>
        <a:defRPr sz="4200" b="1" kern="1200" cap="none"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www.ssa.gov/bso"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7200" dirty="0" smtClean="0">
                <a:latin typeface="Footlight MT Light" panose="0204060206030A020304" pitchFamily="18" charset="0"/>
              </a:rPr>
              <a:t>Quarterly &amp; Annual Payroll Reporting</a:t>
            </a:r>
            <a:endParaRPr lang="en-US" sz="7200" dirty="0">
              <a:latin typeface="Footlight MT Light" panose="0204060206030A020304" pitchFamily="18" charset="0"/>
            </a:endParaRPr>
          </a:p>
        </p:txBody>
      </p:sp>
      <p:sp>
        <p:nvSpPr>
          <p:cNvPr id="4" name="TextBox 3"/>
          <p:cNvSpPr txBox="1"/>
          <p:nvPr/>
        </p:nvSpPr>
        <p:spPr>
          <a:xfrm>
            <a:off x="1143000" y="5562600"/>
            <a:ext cx="5486400" cy="523220"/>
          </a:xfrm>
          <a:prstGeom prst="rect">
            <a:avLst/>
          </a:prstGeom>
          <a:noFill/>
        </p:spPr>
        <p:txBody>
          <a:bodyPr wrap="square" rtlCol="0">
            <a:spAutoFit/>
          </a:bodyPr>
          <a:lstStyle/>
          <a:p>
            <a:r>
              <a:rPr lang="en-US" sz="2800" dirty="0" smtClean="0">
                <a:latin typeface="Footlight MT Light" panose="0204060206030A020304" pitchFamily="18" charset="0"/>
              </a:rPr>
              <a:t>September 2020</a:t>
            </a:r>
            <a:endParaRPr lang="en-US" sz="2800" dirty="0">
              <a:latin typeface="Footlight MT Light" panose="0204060206030A020304" pitchFamily="18" charset="0"/>
            </a:endParaRPr>
          </a:p>
        </p:txBody>
      </p:sp>
    </p:spTree>
    <p:extLst>
      <p:ext uri="{BB962C8B-B14F-4D97-AF65-F5344CB8AC3E}">
        <p14:creationId xmlns:p14="http://schemas.microsoft.com/office/powerpoint/2010/main" val="37992299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84632"/>
            <a:ext cx="7772400" cy="810768"/>
          </a:xfrm>
        </p:spPr>
        <p:txBody>
          <a:bodyPr/>
          <a:lstStyle/>
          <a:p>
            <a:r>
              <a:rPr lang="en-US" sz="4400" b="1" u="sng" dirty="0" smtClean="0">
                <a:latin typeface="Footlight MT Light" panose="0204060206030A020304" pitchFamily="18" charset="0"/>
              </a:rPr>
              <a:t>Unemployment</a:t>
            </a:r>
            <a:endParaRPr lang="en-US" sz="4400" b="1" u="sng" dirty="0">
              <a:latin typeface="Footlight MT Light" panose="0204060206030A020304" pitchFamily="18" charset="0"/>
            </a:endParaRPr>
          </a:p>
        </p:txBody>
      </p:sp>
      <p:sp>
        <p:nvSpPr>
          <p:cNvPr id="3" name="Content Placeholder 2"/>
          <p:cNvSpPr>
            <a:spLocks noGrp="1"/>
          </p:cNvSpPr>
          <p:nvPr>
            <p:ph idx="1"/>
          </p:nvPr>
        </p:nvSpPr>
        <p:spPr>
          <a:xfrm>
            <a:off x="718038" y="2093976"/>
            <a:ext cx="6347714" cy="3880773"/>
          </a:xfrm>
        </p:spPr>
        <p:txBody>
          <a:bodyPr>
            <a:normAutofit/>
          </a:bodyPr>
          <a:lstStyle/>
          <a:p>
            <a:pPr marL="0" indent="0">
              <a:buNone/>
            </a:pPr>
            <a:r>
              <a:rPr lang="en-US" dirty="0"/>
              <a:t> </a:t>
            </a:r>
          </a:p>
          <a:p>
            <a:endParaRPr lang="en-US" dirty="0"/>
          </a:p>
        </p:txBody>
      </p:sp>
      <p:pic>
        <p:nvPicPr>
          <p:cNvPr id="5" name="Picture 4"/>
          <p:cNvPicPr/>
          <p:nvPr/>
        </p:nvPicPr>
        <p:blipFill rotWithShape="1">
          <a:blip r:embed="rId3"/>
          <a:srcRect l="61343" t="15224" r="21643" b="40415"/>
          <a:stretch/>
        </p:blipFill>
        <p:spPr bwMode="auto">
          <a:xfrm>
            <a:off x="482262" y="1447800"/>
            <a:ext cx="6819265" cy="500062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939402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u="sng" dirty="0" smtClean="0">
                <a:latin typeface="Footlight MT Light" panose="0204060206030A020304" pitchFamily="18" charset="0"/>
              </a:rPr>
              <a:t>Workers’ Compensation</a:t>
            </a:r>
            <a:endParaRPr lang="en-US" sz="4400" b="1" u="sng" dirty="0">
              <a:latin typeface="Footlight MT Light" panose="0204060206030A020304" pitchFamily="18" charset="0"/>
            </a:endParaRPr>
          </a:p>
        </p:txBody>
      </p:sp>
      <p:sp>
        <p:nvSpPr>
          <p:cNvPr id="3" name="Content Placeholder 2"/>
          <p:cNvSpPr>
            <a:spLocks noGrp="1"/>
          </p:cNvSpPr>
          <p:nvPr>
            <p:ph idx="1"/>
          </p:nvPr>
        </p:nvSpPr>
        <p:spPr>
          <a:xfrm>
            <a:off x="609599" y="1270000"/>
            <a:ext cx="6347714" cy="3880773"/>
          </a:xfrm>
        </p:spPr>
        <p:txBody>
          <a:bodyPr>
            <a:normAutofit fontScale="92500" lnSpcReduction="20000"/>
          </a:bodyPr>
          <a:lstStyle/>
          <a:p>
            <a:pPr marL="0" indent="0">
              <a:buNone/>
            </a:pPr>
            <a:r>
              <a:rPr lang="en-US" dirty="0"/>
              <a:t> </a:t>
            </a:r>
          </a:p>
          <a:p>
            <a:r>
              <a:rPr lang="en-US" sz="2800" dirty="0">
                <a:latin typeface="Footlight MT Light" panose="0204060206030A020304" pitchFamily="18" charset="0"/>
              </a:rPr>
              <a:t>These checks may be written each pay period or quarter through your payroll system. </a:t>
            </a:r>
            <a:endParaRPr lang="en-US" sz="2800" dirty="0" smtClean="0">
              <a:latin typeface="Footlight MT Light" panose="0204060206030A020304" pitchFamily="18" charset="0"/>
            </a:endParaRPr>
          </a:p>
          <a:p>
            <a:r>
              <a:rPr lang="en-US" sz="2800" dirty="0" smtClean="0">
                <a:latin typeface="Footlight MT Light" panose="0204060206030A020304" pitchFamily="18" charset="0"/>
              </a:rPr>
              <a:t>Workers’ </a:t>
            </a:r>
            <a:r>
              <a:rPr lang="en-US" sz="2800" dirty="0">
                <a:latin typeface="Footlight MT Light" panose="0204060206030A020304" pitchFamily="18" charset="0"/>
              </a:rPr>
              <a:t>compensation insurance may be purchased through a private provider, the State of Montana, or the </a:t>
            </a:r>
            <a:r>
              <a:rPr lang="en-US" sz="2800" dirty="0" smtClean="0">
                <a:latin typeface="Footlight MT Light" panose="0204060206030A020304" pitchFamily="18" charset="0"/>
              </a:rPr>
              <a:t>Workers’ </a:t>
            </a:r>
            <a:r>
              <a:rPr lang="en-US" sz="2800" dirty="0">
                <a:latin typeface="Footlight MT Light" panose="0204060206030A020304" pitchFamily="18" charset="0"/>
              </a:rPr>
              <a:t>Compensation Risk Retention Program (WCRRP).  </a:t>
            </a:r>
            <a:endParaRPr lang="en-US" sz="2800" dirty="0" smtClean="0">
              <a:latin typeface="Footlight MT Light" panose="0204060206030A020304" pitchFamily="18" charset="0"/>
            </a:endParaRPr>
          </a:p>
          <a:p>
            <a:r>
              <a:rPr lang="en-US" sz="2800" dirty="0" smtClean="0">
                <a:latin typeface="Footlight MT Light" panose="0204060206030A020304" pitchFamily="18" charset="0"/>
              </a:rPr>
              <a:t>Be </a:t>
            </a:r>
            <a:r>
              <a:rPr lang="en-US" sz="2800" dirty="0">
                <a:latin typeface="Footlight MT Light" panose="0204060206030A020304" pitchFamily="18" charset="0"/>
              </a:rPr>
              <a:t>sure to meet reporting deadlines in order to maintain coverage.</a:t>
            </a:r>
          </a:p>
          <a:p>
            <a:endParaRPr lang="en-US" dirty="0"/>
          </a:p>
        </p:txBody>
      </p:sp>
    </p:spTree>
    <p:extLst>
      <p:ext uri="{BB962C8B-B14F-4D97-AF65-F5344CB8AC3E}">
        <p14:creationId xmlns:p14="http://schemas.microsoft.com/office/powerpoint/2010/main" val="11938467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84632"/>
            <a:ext cx="7772400" cy="886968"/>
          </a:xfrm>
        </p:spPr>
        <p:txBody>
          <a:bodyPr/>
          <a:lstStyle/>
          <a:p>
            <a:r>
              <a:rPr lang="en-US" sz="4400" b="1" u="sng" dirty="0" smtClean="0">
                <a:latin typeface="Footlight MT Light" panose="0204060206030A020304" pitchFamily="18" charset="0"/>
              </a:rPr>
              <a:t>Workers’ Compensation</a:t>
            </a:r>
            <a:endParaRPr lang="en-US" sz="4400" b="1" u="sng" dirty="0">
              <a:latin typeface="Footlight MT Light" panose="0204060206030A020304" pitchFamily="18" charset="0"/>
            </a:endParaRPr>
          </a:p>
        </p:txBody>
      </p:sp>
      <p:sp>
        <p:nvSpPr>
          <p:cNvPr id="3" name="Content Placeholder 2"/>
          <p:cNvSpPr>
            <a:spLocks noGrp="1"/>
          </p:cNvSpPr>
          <p:nvPr>
            <p:ph idx="1"/>
          </p:nvPr>
        </p:nvSpPr>
        <p:spPr>
          <a:xfrm>
            <a:off x="609599" y="1270000"/>
            <a:ext cx="6347714" cy="3880773"/>
          </a:xfrm>
        </p:spPr>
        <p:txBody>
          <a:bodyPr>
            <a:normAutofit/>
          </a:bodyPr>
          <a:lstStyle/>
          <a:p>
            <a:pPr marL="0" indent="0">
              <a:buNone/>
            </a:pPr>
            <a:r>
              <a:rPr lang="en-US" dirty="0"/>
              <a:t> </a:t>
            </a:r>
          </a:p>
          <a:p>
            <a:endParaRPr lang="en-US" dirty="0"/>
          </a:p>
        </p:txBody>
      </p:sp>
      <p:pic>
        <p:nvPicPr>
          <p:cNvPr id="4" name="Picture 3"/>
          <p:cNvPicPr/>
          <p:nvPr/>
        </p:nvPicPr>
        <p:blipFill rotWithShape="1">
          <a:blip r:embed="rId3"/>
          <a:srcRect l="61407" t="14403" r="22544" b="34306"/>
          <a:stretch/>
        </p:blipFill>
        <p:spPr bwMode="auto">
          <a:xfrm>
            <a:off x="457200" y="1371600"/>
            <a:ext cx="5709920" cy="47244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1617139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u="sng" dirty="0" smtClean="0">
                <a:latin typeface="Footlight MT Light" panose="0204060206030A020304" pitchFamily="18" charset="0"/>
              </a:rPr>
              <a:t>Annual Timeline</a:t>
            </a:r>
            <a:endParaRPr lang="en-US" sz="4400" b="1" u="sng" dirty="0">
              <a:latin typeface="Footlight MT Light" panose="0204060206030A020304" pitchFamily="18" charset="0"/>
            </a:endParaRPr>
          </a:p>
        </p:txBody>
      </p:sp>
      <p:sp>
        <p:nvSpPr>
          <p:cNvPr id="3" name="Content Placeholder 2"/>
          <p:cNvSpPr>
            <a:spLocks noGrp="1"/>
          </p:cNvSpPr>
          <p:nvPr>
            <p:ph idx="1"/>
          </p:nvPr>
        </p:nvSpPr>
        <p:spPr>
          <a:xfrm>
            <a:off x="685800" y="1278792"/>
            <a:ext cx="7125112" cy="4713653"/>
          </a:xfrm>
        </p:spPr>
        <p:txBody>
          <a:bodyPr>
            <a:normAutofit fontScale="70000" lnSpcReduction="20000"/>
          </a:bodyPr>
          <a:lstStyle/>
          <a:p>
            <a:pPr marL="0" indent="0">
              <a:buNone/>
            </a:pPr>
            <a:endParaRPr lang="en-US" sz="3200" dirty="0" smtClean="0">
              <a:latin typeface="Footlight MT Light" panose="0204060206030A020304" pitchFamily="18" charset="0"/>
            </a:endParaRPr>
          </a:p>
          <a:p>
            <a:pPr marL="0" indent="0">
              <a:buNone/>
            </a:pPr>
            <a:r>
              <a:rPr lang="en-US" sz="3200" dirty="0" smtClean="0">
                <a:latin typeface="Footlight MT Light" panose="0204060206030A020304" pitchFamily="18" charset="0"/>
              </a:rPr>
              <a:t>W-2/1099 are due by January 31 (</a:t>
            </a:r>
            <a:r>
              <a:rPr lang="en-US" sz="3200" b="1" dirty="0" smtClean="0">
                <a:latin typeface="Footlight MT Light" panose="0204060206030A020304" pitchFamily="18" charset="0"/>
              </a:rPr>
              <a:t>*</a:t>
            </a:r>
            <a:r>
              <a:rPr lang="en-US" sz="3200" dirty="0" smtClean="0">
                <a:latin typeface="Footlight MT Light" panose="0204060206030A020304" pitchFamily="18" charset="0"/>
              </a:rPr>
              <a:t>February 1, 2021) to:</a:t>
            </a:r>
          </a:p>
          <a:p>
            <a:r>
              <a:rPr lang="en-US" sz="2400" dirty="0" smtClean="0">
                <a:latin typeface="Footlight MT Light" panose="0204060206030A020304" pitchFamily="18" charset="0"/>
              </a:rPr>
              <a:t>Federal Government</a:t>
            </a:r>
          </a:p>
          <a:p>
            <a:r>
              <a:rPr lang="en-US" sz="2400" dirty="0" smtClean="0">
                <a:latin typeface="Footlight MT Light" panose="0204060206030A020304" pitchFamily="18" charset="0"/>
              </a:rPr>
              <a:t>State Government</a:t>
            </a:r>
          </a:p>
          <a:p>
            <a:r>
              <a:rPr lang="en-US" sz="2400" dirty="0" smtClean="0">
                <a:latin typeface="Footlight MT Light" panose="0204060206030A020304" pitchFamily="18" charset="0"/>
              </a:rPr>
              <a:t>Employee</a:t>
            </a:r>
          </a:p>
          <a:p>
            <a:pPr marL="0" indent="0">
              <a:buNone/>
            </a:pPr>
            <a:r>
              <a:rPr lang="en-US" sz="3200" dirty="0" smtClean="0">
                <a:latin typeface="Footlight MT Light" panose="0204060206030A020304" pitchFamily="18" charset="0"/>
              </a:rPr>
              <a:t>ACA 1094/1095 are due to:  *always check for updated due dates*</a:t>
            </a:r>
          </a:p>
          <a:p>
            <a:r>
              <a:rPr lang="en-US" sz="2400" dirty="0" smtClean="0">
                <a:latin typeface="Footlight MT Light" panose="0204060206030A020304" pitchFamily="18" charset="0"/>
              </a:rPr>
              <a:t>Employee – January 31, 2021 </a:t>
            </a:r>
          </a:p>
          <a:p>
            <a:r>
              <a:rPr lang="en-US" sz="2400" dirty="0" smtClean="0">
                <a:latin typeface="Footlight MT Light" panose="0204060206030A020304" pitchFamily="18" charset="0"/>
              </a:rPr>
              <a:t>Federal – paper filing by February 28, 2021 </a:t>
            </a:r>
          </a:p>
          <a:p>
            <a:r>
              <a:rPr lang="en-US" sz="2400" dirty="0" smtClean="0">
                <a:latin typeface="Footlight MT Light" panose="0204060206030A020304" pitchFamily="18" charset="0"/>
              </a:rPr>
              <a:t>Federal – electronic filing by March 31, 2021</a:t>
            </a:r>
          </a:p>
          <a:p>
            <a:pPr marL="0" indent="0">
              <a:buNone/>
            </a:pPr>
            <a:r>
              <a:rPr lang="en-US" sz="3200" dirty="0" smtClean="0">
                <a:latin typeface="Footlight MT Light" panose="0204060206030A020304" pitchFamily="18" charset="0"/>
              </a:rPr>
              <a:t>MW-3  </a:t>
            </a:r>
          </a:p>
          <a:p>
            <a:r>
              <a:rPr lang="en-US" sz="2400" dirty="0" smtClean="0">
                <a:latin typeface="Footlight MT Light" panose="0204060206030A020304" pitchFamily="18" charset="0"/>
              </a:rPr>
              <a:t>Montana Annual W-2/1099 Withholding Tax Reconciliation – due by January 31.  </a:t>
            </a:r>
            <a:endParaRPr lang="en-US" sz="2800" dirty="0">
              <a:latin typeface="Footlight MT Light" panose="0204060206030A020304" pitchFamily="18" charset="0"/>
            </a:endParaRPr>
          </a:p>
        </p:txBody>
      </p:sp>
    </p:spTree>
    <p:extLst>
      <p:ext uri="{BB962C8B-B14F-4D97-AF65-F5344CB8AC3E}">
        <p14:creationId xmlns:p14="http://schemas.microsoft.com/office/powerpoint/2010/main" val="25107049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75724"/>
            <a:ext cx="7677355" cy="924475"/>
          </a:xfrm>
        </p:spPr>
        <p:txBody>
          <a:bodyPr/>
          <a:lstStyle/>
          <a:p>
            <a:r>
              <a:rPr lang="en-US" sz="4400" b="1" u="sng" dirty="0" smtClean="0">
                <a:latin typeface="Footlight MT Light" panose="0204060206030A020304" pitchFamily="18" charset="0"/>
              </a:rPr>
              <a:t>W-2 Forms</a:t>
            </a:r>
            <a:endParaRPr lang="en-US" sz="4400" b="1" u="sng" dirty="0">
              <a:latin typeface="Footlight MT Light" panose="0204060206030A020304" pitchFamily="18" charset="0"/>
            </a:endParaRPr>
          </a:p>
        </p:txBody>
      </p:sp>
      <p:sp>
        <p:nvSpPr>
          <p:cNvPr id="3" name="Content Placeholder 2"/>
          <p:cNvSpPr>
            <a:spLocks noGrp="1"/>
          </p:cNvSpPr>
          <p:nvPr>
            <p:ph idx="1"/>
          </p:nvPr>
        </p:nvSpPr>
        <p:spPr>
          <a:xfrm>
            <a:off x="457200" y="1447801"/>
            <a:ext cx="7010400" cy="4114800"/>
          </a:xfrm>
        </p:spPr>
        <p:txBody>
          <a:bodyPr>
            <a:normAutofit fontScale="92500" lnSpcReduction="20000"/>
          </a:bodyPr>
          <a:lstStyle/>
          <a:p>
            <a:pPr marL="0" indent="0">
              <a:buNone/>
            </a:pPr>
            <a:endParaRPr lang="en-US" dirty="0"/>
          </a:p>
          <a:p>
            <a:r>
              <a:rPr lang="en-US" sz="3300" dirty="0" smtClean="0">
                <a:latin typeface="Footlight MT Light" panose="0204060206030A020304" pitchFamily="18" charset="0"/>
              </a:rPr>
              <a:t>The </a:t>
            </a:r>
            <a:r>
              <a:rPr lang="en-US" sz="3300" dirty="0">
                <a:latin typeface="Footlight MT Light" panose="0204060206030A020304" pitchFamily="18" charset="0"/>
              </a:rPr>
              <a:t>Wage and Tax </a:t>
            </a:r>
            <a:r>
              <a:rPr lang="en-US" sz="3300" dirty="0" smtClean="0">
                <a:latin typeface="Footlight MT Light" panose="0204060206030A020304" pitchFamily="18" charset="0"/>
              </a:rPr>
              <a:t>Statement is </a:t>
            </a:r>
            <a:r>
              <a:rPr lang="en-US" sz="3300" dirty="0">
                <a:latin typeface="Footlight MT Light" panose="0204060206030A020304" pitchFamily="18" charset="0"/>
              </a:rPr>
              <a:t>required by the Social Security Administration, IRS, and the Montana Department of Revenue.  </a:t>
            </a:r>
            <a:endParaRPr lang="en-US" sz="3300" dirty="0" smtClean="0">
              <a:latin typeface="Footlight MT Light" panose="0204060206030A020304" pitchFamily="18" charset="0"/>
            </a:endParaRPr>
          </a:p>
          <a:p>
            <a:r>
              <a:rPr lang="en-US" sz="3300" dirty="0" smtClean="0">
                <a:latin typeface="Footlight MT Light" panose="0204060206030A020304" pitchFamily="18" charset="0"/>
              </a:rPr>
              <a:t>You </a:t>
            </a:r>
            <a:r>
              <a:rPr lang="en-US" sz="3300" dirty="0">
                <a:latin typeface="Footlight MT Light" panose="0204060206030A020304" pitchFamily="18" charset="0"/>
              </a:rPr>
              <a:t>must furnish a form W-2 annually to </a:t>
            </a:r>
            <a:r>
              <a:rPr lang="en-US" sz="3300" b="1" u="sng" dirty="0">
                <a:latin typeface="Footlight MT Light" panose="0204060206030A020304" pitchFamily="18" charset="0"/>
              </a:rPr>
              <a:t>each</a:t>
            </a:r>
            <a:r>
              <a:rPr lang="en-US" sz="3300" dirty="0">
                <a:latin typeface="Footlight MT Light" panose="0204060206030A020304" pitchFamily="18" charset="0"/>
              </a:rPr>
              <a:t> employee (see IRS “Instructions for Forms W-2 and W-3, Cat. No. 25979S).</a:t>
            </a:r>
          </a:p>
          <a:p>
            <a:pPr marL="0" indent="0">
              <a:buNone/>
            </a:pPr>
            <a:r>
              <a:rPr lang="en-US" sz="4500" dirty="0">
                <a:latin typeface="Footlight MT Light" panose="0204060206030A020304" pitchFamily="18" charset="0"/>
              </a:rPr>
              <a:t> </a:t>
            </a:r>
          </a:p>
          <a:p>
            <a:endParaRPr lang="en-US" dirty="0"/>
          </a:p>
        </p:txBody>
      </p:sp>
    </p:spTree>
    <p:extLst>
      <p:ext uri="{BB962C8B-B14F-4D97-AF65-F5344CB8AC3E}">
        <p14:creationId xmlns:p14="http://schemas.microsoft.com/office/powerpoint/2010/main" val="31357903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75724"/>
            <a:ext cx="7677355" cy="924475"/>
          </a:xfrm>
        </p:spPr>
        <p:txBody>
          <a:bodyPr/>
          <a:lstStyle/>
          <a:p>
            <a:r>
              <a:rPr lang="en-US" sz="4400" b="1" u="sng" dirty="0" smtClean="0">
                <a:latin typeface="Footlight MT Light" panose="0204060206030A020304" pitchFamily="18" charset="0"/>
              </a:rPr>
              <a:t>Pandemic Wages and the W-2</a:t>
            </a:r>
            <a:endParaRPr lang="en-US" sz="4400" b="1" u="sng" dirty="0">
              <a:latin typeface="Footlight MT Light" panose="0204060206030A020304" pitchFamily="18" charset="0"/>
            </a:endParaRPr>
          </a:p>
        </p:txBody>
      </p:sp>
      <p:sp>
        <p:nvSpPr>
          <p:cNvPr id="3" name="Content Placeholder 2"/>
          <p:cNvSpPr>
            <a:spLocks noGrp="1"/>
          </p:cNvSpPr>
          <p:nvPr>
            <p:ph idx="1"/>
          </p:nvPr>
        </p:nvSpPr>
        <p:spPr>
          <a:xfrm>
            <a:off x="457200" y="1447800"/>
            <a:ext cx="8382000" cy="5029199"/>
          </a:xfrm>
        </p:spPr>
        <p:txBody>
          <a:bodyPr>
            <a:normAutofit fontScale="62500" lnSpcReduction="20000"/>
          </a:bodyPr>
          <a:lstStyle/>
          <a:p>
            <a:pPr marL="0" indent="0">
              <a:buNone/>
            </a:pPr>
            <a:endParaRPr lang="en-US" dirty="0"/>
          </a:p>
          <a:p>
            <a:r>
              <a:rPr lang="en-US" sz="3300" dirty="0" smtClean="0">
                <a:latin typeface="Footlight MT Light" panose="0204060206030A020304" pitchFamily="18" charset="0"/>
              </a:rPr>
              <a:t>Pandemic related emergency paid sick leave and paid family leave wages must be reported on the W-2 in Box 14 or by separate statement.</a:t>
            </a:r>
          </a:p>
          <a:p>
            <a:r>
              <a:rPr lang="en-US" sz="3300" dirty="0" smtClean="0">
                <a:latin typeface="Footlight MT Light" panose="0204060206030A020304" pitchFamily="18" charset="0"/>
              </a:rPr>
              <a:t>The qualified sick/family leave wages paid to employees that you report in W-2 boxes 1, 3 and 5 must also be reported in Box 14. </a:t>
            </a:r>
          </a:p>
          <a:p>
            <a:r>
              <a:rPr lang="en-US" sz="3300" dirty="0" smtClean="0">
                <a:latin typeface="Footlight MT Light" panose="0204060206030A020304" pitchFamily="18" charset="0"/>
              </a:rPr>
              <a:t>The wages in Box 14 must be broken out with three separate pay codes.</a:t>
            </a:r>
          </a:p>
          <a:p>
            <a:pPr lvl="1">
              <a:buFont typeface="Arial" panose="020B0604020202020204" pitchFamily="34" charset="0"/>
              <a:buChar char="•"/>
            </a:pPr>
            <a:r>
              <a:rPr lang="en-US" sz="3100" dirty="0" smtClean="0">
                <a:latin typeface="Footlight MT Light" panose="0204060206030A020304" pitchFamily="18" charset="0"/>
              </a:rPr>
              <a:t>Employees who take leave to care for themselves ($511/day-$5110 overall)</a:t>
            </a:r>
          </a:p>
          <a:p>
            <a:pPr lvl="1">
              <a:buFont typeface="Arial" panose="020B0604020202020204" pitchFamily="34" charset="0"/>
              <a:buChar char="•"/>
            </a:pPr>
            <a:r>
              <a:rPr lang="en-US" sz="3100" dirty="0" smtClean="0">
                <a:latin typeface="Footlight MT Light" panose="0204060206030A020304" pitchFamily="18" charset="0"/>
              </a:rPr>
              <a:t>Employees who take leave to care for others ($200/day-$2000 overall)</a:t>
            </a:r>
          </a:p>
          <a:p>
            <a:pPr lvl="1">
              <a:buFont typeface="Arial" panose="020B0604020202020204" pitchFamily="34" charset="0"/>
              <a:buChar char="•"/>
            </a:pPr>
            <a:r>
              <a:rPr lang="en-US" sz="3100" dirty="0" smtClean="0">
                <a:latin typeface="Footlight MT Light" panose="0204060206030A020304" pitchFamily="18" charset="0"/>
              </a:rPr>
              <a:t>Employees who take paid FMLA leave ($200/day-$10,000 overall)</a:t>
            </a:r>
          </a:p>
          <a:p>
            <a:r>
              <a:rPr lang="en-US" sz="3300" dirty="0" smtClean="0">
                <a:latin typeface="Footlight MT Light" panose="0204060206030A020304" pitchFamily="18" charset="0"/>
              </a:rPr>
              <a:t>Check with the IRS and your accounting software to see what help they have for this new reporting.  You may have to keep data on spreadsheets and import or add manually.</a:t>
            </a:r>
          </a:p>
          <a:p>
            <a:pPr marL="0" indent="0">
              <a:buNone/>
            </a:pPr>
            <a:r>
              <a:rPr lang="en-US" sz="4500" dirty="0">
                <a:latin typeface="Footlight MT Light" panose="0204060206030A020304" pitchFamily="18" charset="0"/>
              </a:rPr>
              <a:t> </a:t>
            </a:r>
          </a:p>
          <a:p>
            <a:endParaRPr lang="en-US" dirty="0"/>
          </a:p>
        </p:txBody>
      </p:sp>
    </p:spTree>
    <p:extLst>
      <p:ext uri="{BB962C8B-B14F-4D97-AF65-F5344CB8AC3E}">
        <p14:creationId xmlns:p14="http://schemas.microsoft.com/office/powerpoint/2010/main" val="34592511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4785" y="152400"/>
            <a:ext cx="7677355" cy="924475"/>
          </a:xfrm>
        </p:spPr>
        <p:txBody>
          <a:bodyPr/>
          <a:lstStyle/>
          <a:p>
            <a:r>
              <a:rPr lang="en-US" sz="4400" b="1" u="sng" dirty="0" smtClean="0">
                <a:latin typeface="Footlight MT Light" panose="0204060206030A020304" pitchFamily="18" charset="0"/>
              </a:rPr>
              <a:t>Pandemic Wages and the W-2</a:t>
            </a:r>
            <a:endParaRPr lang="en-US" sz="4400" b="1" u="sng" dirty="0">
              <a:latin typeface="Footlight MT Light" panose="0204060206030A020304" pitchFamily="18" charset="0"/>
            </a:endParaRPr>
          </a:p>
        </p:txBody>
      </p:sp>
      <p:sp>
        <p:nvSpPr>
          <p:cNvPr id="3" name="Content Placeholder 2"/>
          <p:cNvSpPr>
            <a:spLocks noGrp="1"/>
          </p:cNvSpPr>
          <p:nvPr>
            <p:ph idx="1"/>
          </p:nvPr>
        </p:nvSpPr>
        <p:spPr>
          <a:xfrm>
            <a:off x="381000" y="990600"/>
            <a:ext cx="8382000" cy="5029199"/>
          </a:xfrm>
        </p:spPr>
        <p:txBody>
          <a:bodyPr>
            <a:normAutofit fontScale="55000" lnSpcReduction="20000"/>
          </a:bodyPr>
          <a:lstStyle/>
          <a:p>
            <a:pPr marL="0" indent="0">
              <a:buNone/>
            </a:pPr>
            <a:endParaRPr lang="en-US" dirty="0"/>
          </a:p>
          <a:p>
            <a:r>
              <a:rPr lang="en-US" sz="3300" b="1" dirty="0" smtClean="0">
                <a:latin typeface="Footlight MT Light" panose="0204060206030A020304" pitchFamily="18" charset="0"/>
              </a:rPr>
              <a:t>You must notify employees.</a:t>
            </a:r>
            <a:r>
              <a:rPr lang="en-US" sz="3300" dirty="0" smtClean="0">
                <a:latin typeface="Footlight MT Light" panose="0204060206030A020304" pitchFamily="18" charset="0"/>
              </a:rPr>
              <a:t>  The IRS has model language you can use.</a:t>
            </a:r>
          </a:p>
          <a:p>
            <a:pPr marL="0" indent="0">
              <a:buNone/>
            </a:pPr>
            <a:r>
              <a:rPr lang="en-US" sz="3300" dirty="0" smtClean="0">
                <a:latin typeface="Footlight MT Light" panose="0204060206030A020304" pitchFamily="18" charset="0"/>
              </a:rPr>
              <a:t>“Included in Box 14, if applicable, are amounts paid to you as qualified sick leave wages or qualified family leave wages under the Families First Coronavirus Response Act.  Specifically, up to three types of paid qualified sick leave wages or qualified family leave wages are reported in Box 14:</a:t>
            </a:r>
          </a:p>
          <a:p>
            <a:pPr lvl="1">
              <a:buFont typeface="Arial" panose="020B0604020202020204" pitchFamily="34" charset="0"/>
              <a:buChar char="•"/>
            </a:pPr>
            <a:r>
              <a:rPr lang="en-US" sz="3100" dirty="0" smtClean="0">
                <a:latin typeface="Footlight MT Light" panose="0204060206030A020304" pitchFamily="18" charset="0"/>
              </a:rPr>
              <a:t>Sick leave wages subject to the $511 per day limit because of care you required;</a:t>
            </a:r>
          </a:p>
          <a:p>
            <a:pPr lvl="1">
              <a:buFont typeface="Arial" panose="020B0604020202020204" pitchFamily="34" charset="0"/>
              <a:buChar char="•"/>
            </a:pPr>
            <a:r>
              <a:rPr lang="en-US" sz="3100" dirty="0" smtClean="0">
                <a:latin typeface="Footlight MT Light" panose="0204060206030A020304" pitchFamily="18" charset="0"/>
              </a:rPr>
              <a:t>Sick leave wages subject to the $200 per day limit because of care you provided to another; and</a:t>
            </a:r>
          </a:p>
          <a:p>
            <a:pPr lvl="1">
              <a:buFont typeface="Arial" panose="020B0604020202020204" pitchFamily="34" charset="0"/>
              <a:buChar char="•"/>
            </a:pPr>
            <a:r>
              <a:rPr lang="en-US" sz="3100" dirty="0" smtClean="0">
                <a:latin typeface="Footlight MT Light" panose="0204060206030A020304" pitchFamily="18" charset="0"/>
              </a:rPr>
              <a:t>Emergency family leave wages.</a:t>
            </a:r>
            <a:endParaRPr lang="en-US" sz="3100" dirty="0">
              <a:latin typeface="Footlight MT Light" panose="0204060206030A020304" pitchFamily="18" charset="0"/>
            </a:endParaRPr>
          </a:p>
          <a:p>
            <a:pPr marL="0" lvl="1" indent="0">
              <a:buNone/>
            </a:pPr>
            <a:r>
              <a:rPr lang="en-US" sz="3100" dirty="0" smtClean="0">
                <a:latin typeface="Footlight MT Light" panose="0204060206030A020304" pitchFamily="18" charset="0"/>
              </a:rPr>
              <a:t>If you have self-employment income in addition to wages paid by your employer, and you intend to claim any qualified sick leave or qualified family leave equivalent credits, you must report the qualified sick leave or qualified family leave wages on Form 7202, included with your income tax return and reduce (but not below zero) any qualified sick leave or qualified family leave equivalent credits by the amount of these qualified leave wages.  If you have self-employment income, you should refer to the instructions for your individual tax return for more information.”</a:t>
            </a:r>
            <a:endParaRPr lang="en-US" sz="3100" dirty="0">
              <a:latin typeface="Footlight MT Light" panose="0204060206030A020304" pitchFamily="18" charset="0"/>
            </a:endParaRPr>
          </a:p>
          <a:p>
            <a:pPr marL="0" indent="0">
              <a:buNone/>
            </a:pPr>
            <a:r>
              <a:rPr lang="en-US" sz="4500" dirty="0">
                <a:latin typeface="Footlight MT Light" panose="0204060206030A020304" pitchFamily="18" charset="0"/>
              </a:rPr>
              <a:t> </a:t>
            </a:r>
          </a:p>
          <a:p>
            <a:endParaRPr lang="en-US" dirty="0"/>
          </a:p>
        </p:txBody>
      </p:sp>
    </p:spTree>
    <p:extLst>
      <p:ext uri="{BB962C8B-B14F-4D97-AF65-F5344CB8AC3E}">
        <p14:creationId xmlns:p14="http://schemas.microsoft.com/office/powerpoint/2010/main" val="36740178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4785" y="152400"/>
            <a:ext cx="7677355" cy="924475"/>
          </a:xfrm>
        </p:spPr>
        <p:txBody>
          <a:bodyPr/>
          <a:lstStyle/>
          <a:p>
            <a:r>
              <a:rPr lang="en-US" sz="4400" b="1" u="sng" dirty="0" smtClean="0">
                <a:latin typeface="Footlight MT Light" panose="0204060206030A020304" pitchFamily="18" charset="0"/>
              </a:rPr>
              <a:t>1099 </a:t>
            </a:r>
            <a:r>
              <a:rPr lang="en-US" sz="4400" b="1" u="sng" dirty="0" err="1" smtClean="0">
                <a:latin typeface="Footlight MT Light" panose="0204060206030A020304" pitchFamily="18" charset="0"/>
              </a:rPr>
              <a:t>Misc</a:t>
            </a:r>
            <a:r>
              <a:rPr lang="en-US" sz="4400" b="1" u="sng" dirty="0" smtClean="0">
                <a:latin typeface="Footlight MT Light" panose="0204060206030A020304" pitchFamily="18" charset="0"/>
              </a:rPr>
              <a:t> vs 1099 NEC</a:t>
            </a:r>
            <a:endParaRPr lang="en-US" sz="4400" b="1" u="sng" dirty="0">
              <a:latin typeface="Footlight MT Light" panose="0204060206030A020304" pitchFamily="18" charset="0"/>
            </a:endParaRPr>
          </a:p>
        </p:txBody>
      </p:sp>
      <p:sp>
        <p:nvSpPr>
          <p:cNvPr id="3" name="Content Placeholder 2"/>
          <p:cNvSpPr>
            <a:spLocks noGrp="1"/>
          </p:cNvSpPr>
          <p:nvPr>
            <p:ph idx="1"/>
          </p:nvPr>
        </p:nvSpPr>
        <p:spPr>
          <a:xfrm>
            <a:off x="381000" y="990600"/>
            <a:ext cx="8382000" cy="5029199"/>
          </a:xfrm>
        </p:spPr>
        <p:txBody>
          <a:bodyPr>
            <a:normAutofit fontScale="77500" lnSpcReduction="20000"/>
          </a:bodyPr>
          <a:lstStyle/>
          <a:p>
            <a:pPr marL="0" indent="0">
              <a:buNone/>
            </a:pPr>
            <a:endParaRPr lang="en-US" dirty="0"/>
          </a:p>
          <a:p>
            <a:r>
              <a:rPr lang="en-US" sz="3300" b="1" dirty="0" smtClean="0">
                <a:latin typeface="Footlight MT Light" panose="0204060206030A020304" pitchFamily="18" charset="0"/>
              </a:rPr>
              <a:t>The 1099 </a:t>
            </a:r>
            <a:r>
              <a:rPr lang="en-US" sz="3300" b="1" dirty="0" err="1" smtClean="0">
                <a:latin typeface="Footlight MT Light" panose="0204060206030A020304" pitchFamily="18" charset="0"/>
              </a:rPr>
              <a:t>Misc</a:t>
            </a:r>
            <a:r>
              <a:rPr lang="en-US" sz="3300" b="1" dirty="0" smtClean="0">
                <a:latin typeface="Footlight MT Light" panose="0204060206030A020304" pitchFamily="18" charset="0"/>
              </a:rPr>
              <a:t> [box 7] form has been replaced by the 1099 NEC (non employee compensation) [box 1] form.</a:t>
            </a:r>
          </a:p>
          <a:p>
            <a:r>
              <a:rPr lang="en-US" sz="3300" b="1" dirty="0" smtClean="0">
                <a:latin typeface="Footlight MT Light" panose="0204060206030A020304" pitchFamily="18" charset="0"/>
              </a:rPr>
              <a:t>If you only reported 1099 </a:t>
            </a:r>
            <a:r>
              <a:rPr lang="en-US" sz="3300" b="1" dirty="0" err="1" smtClean="0">
                <a:latin typeface="Footlight MT Light" panose="0204060206030A020304" pitchFamily="18" charset="0"/>
              </a:rPr>
              <a:t>Misc</a:t>
            </a:r>
            <a:r>
              <a:rPr lang="en-US" sz="3300" b="1" dirty="0" smtClean="0">
                <a:latin typeface="Footlight MT Light" panose="0204060206030A020304" pitchFamily="18" charset="0"/>
              </a:rPr>
              <a:t> Box 7 payments in the past – you will need to move to the NEC form. </a:t>
            </a:r>
          </a:p>
          <a:p>
            <a:r>
              <a:rPr lang="en-US" sz="3300" b="1" dirty="0" smtClean="0">
                <a:latin typeface="Footlight MT Light" panose="0204060206030A020304" pitchFamily="18" charset="0"/>
              </a:rPr>
              <a:t>If you reported other payments on the 1099 </a:t>
            </a:r>
            <a:r>
              <a:rPr lang="en-US" sz="3300" b="1" dirty="0" err="1" smtClean="0">
                <a:latin typeface="Footlight MT Light" panose="0204060206030A020304" pitchFamily="18" charset="0"/>
              </a:rPr>
              <a:t>Misc</a:t>
            </a:r>
            <a:r>
              <a:rPr lang="en-US" sz="3300" b="1" dirty="0" smtClean="0">
                <a:latin typeface="Footlight MT Light" panose="0204060206030A020304" pitchFamily="18" charset="0"/>
              </a:rPr>
              <a:t> form in the past, it has been revised and box numbers have been rearranged.  You will need to update accordingly.</a:t>
            </a:r>
          </a:p>
          <a:p>
            <a:r>
              <a:rPr lang="en-US" sz="3300" b="1" dirty="0">
                <a:latin typeface="Footlight MT Light" panose="0204060206030A020304" pitchFamily="18" charset="0"/>
              </a:rPr>
              <a:t>Make sure you check with your accounting software to see what changes they have made and what you need to do to be able to report </a:t>
            </a:r>
            <a:r>
              <a:rPr lang="en-US" sz="3300" b="1" dirty="0" smtClean="0">
                <a:latin typeface="Footlight MT Light" panose="0204060206030A020304" pitchFamily="18" charset="0"/>
              </a:rPr>
              <a:t>correctly.</a:t>
            </a:r>
          </a:p>
          <a:p>
            <a:r>
              <a:rPr lang="en-US" sz="3300" b="1" dirty="0" smtClean="0">
                <a:latin typeface="Footlight MT Light" panose="0204060206030A020304" pitchFamily="18" charset="0"/>
              </a:rPr>
              <a:t>It appears that if you use both the </a:t>
            </a:r>
            <a:r>
              <a:rPr lang="en-US" sz="3300" b="1" dirty="0" err="1" smtClean="0">
                <a:latin typeface="Footlight MT Light" panose="0204060206030A020304" pitchFamily="18" charset="0"/>
              </a:rPr>
              <a:t>Misc</a:t>
            </a:r>
            <a:r>
              <a:rPr lang="en-US" sz="3300" b="1" dirty="0" smtClean="0">
                <a:latin typeface="Footlight MT Light" panose="0204060206030A020304" pitchFamily="18" charset="0"/>
              </a:rPr>
              <a:t> and NEC, they should be reported as one file.  However, make sure you verify this and don’t assume it will be one file.</a:t>
            </a:r>
          </a:p>
          <a:p>
            <a:pPr marL="0" indent="0">
              <a:buNone/>
            </a:pPr>
            <a:endParaRPr lang="en-US" sz="3300" b="1" dirty="0">
              <a:latin typeface="Footlight MT Light" panose="0204060206030A020304" pitchFamily="18" charset="0"/>
            </a:endParaRPr>
          </a:p>
          <a:p>
            <a:endParaRPr lang="en-US" sz="3300" dirty="0" smtClean="0">
              <a:latin typeface="Footlight MT Light" panose="0204060206030A020304" pitchFamily="18" charset="0"/>
            </a:endParaRPr>
          </a:p>
          <a:p>
            <a:endParaRPr lang="en-US" dirty="0"/>
          </a:p>
        </p:txBody>
      </p:sp>
    </p:spTree>
    <p:extLst>
      <p:ext uri="{BB962C8B-B14F-4D97-AF65-F5344CB8AC3E}">
        <p14:creationId xmlns:p14="http://schemas.microsoft.com/office/powerpoint/2010/main" val="22307784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7506113" cy="924475"/>
          </a:xfrm>
        </p:spPr>
        <p:txBody>
          <a:bodyPr/>
          <a:lstStyle/>
          <a:p>
            <a:r>
              <a:rPr lang="en-US" sz="4400" b="1" u="sng" dirty="0" smtClean="0">
                <a:latin typeface="Footlight MT Light" panose="0204060206030A020304" pitchFamily="18" charset="0"/>
              </a:rPr>
              <a:t>Tips for W-2/1099</a:t>
            </a:r>
            <a:endParaRPr lang="en-US" sz="4400" b="1" u="sng" dirty="0">
              <a:latin typeface="Footlight MT Light" panose="0204060206030A020304" pitchFamily="18" charset="0"/>
            </a:endParaRPr>
          </a:p>
        </p:txBody>
      </p:sp>
      <p:sp>
        <p:nvSpPr>
          <p:cNvPr id="3" name="Content Placeholder 2"/>
          <p:cNvSpPr>
            <a:spLocks noGrp="1"/>
          </p:cNvSpPr>
          <p:nvPr>
            <p:ph idx="1"/>
          </p:nvPr>
        </p:nvSpPr>
        <p:spPr>
          <a:xfrm>
            <a:off x="609600" y="1219200"/>
            <a:ext cx="7848600" cy="5257800"/>
          </a:xfrm>
        </p:spPr>
        <p:txBody>
          <a:bodyPr>
            <a:normAutofit/>
          </a:bodyPr>
          <a:lstStyle/>
          <a:p>
            <a:r>
              <a:rPr lang="en-US" sz="3000" dirty="0" smtClean="0">
                <a:latin typeface="Footlight MT Light" panose="0204060206030A020304" pitchFamily="18" charset="0"/>
              </a:rPr>
              <a:t>Create end of calendar year file to house 941, W-2, 1099 etc.</a:t>
            </a:r>
          </a:p>
          <a:p>
            <a:r>
              <a:rPr lang="en-US" sz="3000" dirty="0" smtClean="0">
                <a:latin typeface="Footlight MT Light" panose="0204060206030A020304" pitchFamily="18" charset="0"/>
              </a:rPr>
              <a:t>Order W-2 and 1099 forms </a:t>
            </a:r>
            <a:r>
              <a:rPr lang="en-US" sz="3000" dirty="0">
                <a:latin typeface="Footlight MT Light" panose="0204060206030A020304" pitchFamily="18" charset="0"/>
              </a:rPr>
              <a:t>in October or November so that you have them when you are ready to start.  </a:t>
            </a:r>
            <a:r>
              <a:rPr lang="en-US" sz="3000" dirty="0" smtClean="0">
                <a:latin typeface="Footlight MT Light" panose="0204060206030A020304" pitchFamily="18" charset="0"/>
              </a:rPr>
              <a:t>Contact your check company, accounting software vendor, IRS, or local accounting firm.</a:t>
            </a:r>
            <a:endParaRPr lang="en-US" sz="3000" dirty="0">
              <a:latin typeface="Footlight MT Light" panose="0204060206030A020304" pitchFamily="18" charset="0"/>
            </a:endParaRPr>
          </a:p>
          <a:p>
            <a:pPr lvl="1"/>
            <a:r>
              <a:rPr lang="en-US" sz="2000" dirty="0" smtClean="0">
                <a:latin typeface="Footlight MT Light" panose="0204060206030A020304" pitchFamily="18" charset="0"/>
              </a:rPr>
              <a:t>Employee </a:t>
            </a:r>
            <a:r>
              <a:rPr lang="en-US" sz="2000" dirty="0">
                <a:latin typeface="Footlight MT Light" panose="0204060206030A020304" pitchFamily="18" charset="0"/>
              </a:rPr>
              <a:t>W-2’s include copy for Federal tax return, State tax </a:t>
            </a:r>
            <a:r>
              <a:rPr lang="en-US" sz="2000" dirty="0" smtClean="0">
                <a:latin typeface="Footlight MT Light" panose="0204060206030A020304" pitchFamily="18" charset="0"/>
              </a:rPr>
              <a:t>return </a:t>
            </a:r>
            <a:r>
              <a:rPr lang="en-US" sz="2000" dirty="0">
                <a:latin typeface="Footlight MT Light" panose="0204060206030A020304" pitchFamily="18" charset="0"/>
              </a:rPr>
              <a:t>and copy for </a:t>
            </a:r>
            <a:r>
              <a:rPr lang="en-US" sz="2000" dirty="0" smtClean="0">
                <a:latin typeface="Footlight MT Light" panose="0204060206030A020304" pitchFamily="18" charset="0"/>
              </a:rPr>
              <a:t>employee</a:t>
            </a:r>
            <a:r>
              <a:rPr lang="en-US" sz="2000" dirty="0">
                <a:latin typeface="Footlight MT Light" panose="0204060206030A020304" pitchFamily="18" charset="0"/>
              </a:rPr>
              <a:t>.</a:t>
            </a:r>
          </a:p>
          <a:p>
            <a:pPr lvl="1"/>
            <a:r>
              <a:rPr lang="en-US" sz="2000" dirty="0" smtClean="0">
                <a:latin typeface="Footlight MT Light" panose="0204060206030A020304" pitchFamily="18" charset="0"/>
              </a:rPr>
              <a:t>Employer </a:t>
            </a:r>
            <a:r>
              <a:rPr lang="en-US" sz="2000" dirty="0">
                <a:latin typeface="Footlight MT Light" panose="0204060206030A020304" pitchFamily="18" charset="0"/>
              </a:rPr>
              <a:t>W-2’s include copy for </a:t>
            </a:r>
            <a:r>
              <a:rPr lang="en-US" sz="2000" dirty="0" smtClean="0">
                <a:latin typeface="Footlight MT Light" panose="0204060206030A020304" pitchFamily="18" charset="0"/>
              </a:rPr>
              <a:t>IRS/SSA, MT Department of Revenue and employer</a:t>
            </a:r>
            <a:r>
              <a:rPr lang="en-US" sz="2000" dirty="0">
                <a:latin typeface="Footlight MT Light" panose="0204060206030A020304" pitchFamily="18" charset="0"/>
              </a:rPr>
              <a:t>.</a:t>
            </a:r>
          </a:p>
          <a:p>
            <a:pPr marL="0" indent="0">
              <a:buNone/>
            </a:pPr>
            <a:endParaRPr lang="en-US" dirty="0"/>
          </a:p>
        </p:txBody>
      </p:sp>
    </p:spTree>
    <p:extLst>
      <p:ext uri="{BB962C8B-B14F-4D97-AF65-F5344CB8AC3E}">
        <p14:creationId xmlns:p14="http://schemas.microsoft.com/office/powerpoint/2010/main" val="23796211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762000"/>
            <a:ext cx="7239000" cy="5486400"/>
          </a:xfrm>
        </p:spPr>
        <p:txBody>
          <a:bodyPr>
            <a:normAutofit fontScale="92500"/>
          </a:bodyPr>
          <a:lstStyle/>
          <a:p>
            <a:r>
              <a:rPr lang="en-US" sz="2800" b="1" u="sng" dirty="0" smtClean="0">
                <a:latin typeface="Footlight MT Light" panose="0204060206030A020304" pitchFamily="18" charset="0"/>
              </a:rPr>
              <a:t>Don’t</a:t>
            </a:r>
            <a:r>
              <a:rPr lang="en-US" sz="2800" dirty="0" smtClean="0">
                <a:latin typeface="Footlight MT Light" panose="0204060206030A020304" pitchFamily="18" charset="0"/>
              </a:rPr>
              <a:t> submit your 4</a:t>
            </a:r>
            <a:r>
              <a:rPr lang="en-US" sz="2800" baseline="30000" dirty="0" smtClean="0">
                <a:latin typeface="Footlight MT Light" panose="0204060206030A020304" pitchFamily="18" charset="0"/>
              </a:rPr>
              <a:t>th</a:t>
            </a:r>
            <a:r>
              <a:rPr lang="en-US" sz="2800" dirty="0" smtClean="0">
                <a:latin typeface="Footlight MT Light" panose="0204060206030A020304" pitchFamily="18" charset="0"/>
              </a:rPr>
              <a:t> quarter 941 until you have reconciled your W-2’s. </a:t>
            </a:r>
          </a:p>
          <a:p>
            <a:r>
              <a:rPr lang="en-US" sz="2800" dirty="0">
                <a:latin typeface="Footlight MT Light" panose="0204060206030A020304" pitchFamily="18" charset="0"/>
              </a:rPr>
              <a:t>Prior to printing W-2’s, print W-2 reconciliation report.  Compare with quarterly reports or balancing spreadsheets to verify </a:t>
            </a:r>
            <a:r>
              <a:rPr lang="en-US" sz="2800" dirty="0" smtClean="0">
                <a:latin typeface="Footlight MT Light" panose="0204060206030A020304" pitchFamily="18" charset="0"/>
              </a:rPr>
              <a:t>totals. </a:t>
            </a:r>
          </a:p>
          <a:p>
            <a:r>
              <a:rPr lang="en-US" sz="2800" dirty="0" smtClean="0">
                <a:latin typeface="Footlight MT Light" panose="0204060206030A020304" pitchFamily="18" charset="0"/>
              </a:rPr>
              <a:t>Make sure the 941 Quarterly reports can be reconciled to the amounts on the W2 Summary and the amounts you report on the W3.</a:t>
            </a:r>
          </a:p>
          <a:p>
            <a:r>
              <a:rPr lang="en-US" sz="2800" dirty="0" smtClean="0">
                <a:latin typeface="Footlight MT Light" panose="0204060206030A020304" pitchFamily="18" charset="0"/>
              </a:rPr>
              <a:t>If balances don’t match, re-run payroll summaries for each quarter until you find something that is off.</a:t>
            </a:r>
          </a:p>
          <a:p>
            <a:r>
              <a:rPr lang="en-US" sz="2800" dirty="0" smtClean="0">
                <a:latin typeface="Footlight MT Light" panose="0204060206030A020304" pitchFamily="18" charset="0"/>
              </a:rPr>
              <a:t>If you find a quarter off, re-run each month and determine which month is off.</a:t>
            </a:r>
          </a:p>
        </p:txBody>
      </p:sp>
    </p:spTree>
    <p:extLst>
      <p:ext uri="{BB962C8B-B14F-4D97-AF65-F5344CB8AC3E}">
        <p14:creationId xmlns:p14="http://schemas.microsoft.com/office/powerpoint/2010/main" val="37793365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807361"/>
            <a:ext cx="8610600" cy="4051437"/>
          </a:xfrm>
        </p:spPr>
        <p:txBody>
          <a:bodyPr>
            <a:normAutofit lnSpcReduction="10000"/>
          </a:bodyPr>
          <a:lstStyle/>
          <a:p>
            <a:pPr marL="0" indent="0">
              <a:buNone/>
            </a:pPr>
            <a:r>
              <a:rPr lang="en-US" sz="2800" b="1" u="sng" dirty="0" smtClean="0">
                <a:latin typeface="Footlight MT Light" panose="0204060206030A020304" pitchFamily="18" charset="0"/>
              </a:rPr>
              <a:t>First Quarter:</a:t>
            </a:r>
          </a:p>
          <a:p>
            <a:r>
              <a:rPr lang="en-US" sz="2800" dirty="0" smtClean="0">
                <a:latin typeface="Footlight MT Light" panose="0204060206030A020304" pitchFamily="18" charset="0"/>
              </a:rPr>
              <a:t>January</a:t>
            </a:r>
            <a:r>
              <a:rPr lang="en-US" sz="2800" dirty="0">
                <a:latin typeface="Footlight MT Light" panose="0204060206030A020304" pitchFamily="18" charset="0"/>
              </a:rPr>
              <a:t>, February, </a:t>
            </a:r>
            <a:r>
              <a:rPr lang="en-US" sz="2800" dirty="0" smtClean="0">
                <a:latin typeface="Footlight MT Light" panose="0204060206030A020304" pitchFamily="18" charset="0"/>
              </a:rPr>
              <a:t>March – Due April 15/30</a:t>
            </a:r>
            <a:endParaRPr lang="en-US" sz="2800" dirty="0">
              <a:latin typeface="Footlight MT Light" panose="0204060206030A020304" pitchFamily="18" charset="0"/>
            </a:endParaRPr>
          </a:p>
          <a:p>
            <a:pPr marL="0" indent="0">
              <a:buNone/>
            </a:pPr>
            <a:r>
              <a:rPr lang="en-US" sz="2800" b="1" u="sng" dirty="0" smtClean="0">
                <a:latin typeface="Footlight MT Light" panose="0204060206030A020304" pitchFamily="18" charset="0"/>
              </a:rPr>
              <a:t>Second Quarter:</a:t>
            </a:r>
          </a:p>
          <a:p>
            <a:r>
              <a:rPr lang="en-US" sz="2800" dirty="0" smtClean="0">
                <a:latin typeface="Footlight MT Light" panose="0204060206030A020304" pitchFamily="18" charset="0"/>
              </a:rPr>
              <a:t>April</a:t>
            </a:r>
            <a:r>
              <a:rPr lang="en-US" sz="2800" dirty="0">
                <a:latin typeface="Footlight MT Light" panose="0204060206030A020304" pitchFamily="18" charset="0"/>
              </a:rPr>
              <a:t>, May, </a:t>
            </a:r>
            <a:r>
              <a:rPr lang="en-US" sz="2800" dirty="0" smtClean="0">
                <a:latin typeface="Footlight MT Light" panose="0204060206030A020304" pitchFamily="18" charset="0"/>
              </a:rPr>
              <a:t>June – Due July 15/31</a:t>
            </a:r>
            <a:endParaRPr lang="en-US" sz="2800" dirty="0">
              <a:latin typeface="Footlight MT Light" panose="0204060206030A020304" pitchFamily="18" charset="0"/>
            </a:endParaRPr>
          </a:p>
          <a:p>
            <a:pPr marL="0" indent="0">
              <a:buNone/>
            </a:pPr>
            <a:r>
              <a:rPr lang="en-US" sz="2800" b="1" u="sng" dirty="0" smtClean="0">
                <a:latin typeface="Footlight MT Light" panose="0204060206030A020304" pitchFamily="18" charset="0"/>
              </a:rPr>
              <a:t>Third Quarter:</a:t>
            </a:r>
          </a:p>
          <a:p>
            <a:r>
              <a:rPr lang="en-US" sz="2800" dirty="0" smtClean="0">
                <a:latin typeface="Footlight MT Light" panose="0204060206030A020304" pitchFamily="18" charset="0"/>
              </a:rPr>
              <a:t>July</a:t>
            </a:r>
            <a:r>
              <a:rPr lang="en-US" sz="2800" dirty="0">
                <a:latin typeface="Footlight MT Light" panose="0204060206030A020304" pitchFamily="18" charset="0"/>
              </a:rPr>
              <a:t>, August, </a:t>
            </a:r>
            <a:r>
              <a:rPr lang="en-US" sz="2800" dirty="0" smtClean="0">
                <a:latin typeface="Footlight MT Light" panose="0204060206030A020304" pitchFamily="18" charset="0"/>
              </a:rPr>
              <a:t>September – Due October 15/31</a:t>
            </a:r>
            <a:endParaRPr lang="en-US" sz="2800" dirty="0">
              <a:latin typeface="Footlight MT Light" panose="0204060206030A020304" pitchFamily="18" charset="0"/>
            </a:endParaRPr>
          </a:p>
          <a:p>
            <a:pPr marL="0" indent="0">
              <a:buNone/>
            </a:pPr>
            <a:r>
              <a:rPr lang="en-US" sz="2800" b="1" u="sng" dirty="0" smtClean="0">
                <a:latin typeface="Footlight MT Light" panose="0204060206030A020304" pitchFamily="18" charset="0"/>
              </a:rPr>
              <a:t>Fourth Quarter:</a:t>
            </a:r>
          </a:p>
          <a:p>
            <a:r>
              <a:rPr lang="en-US" sz="2800" dirty="0" smtClean="0">
                <a:latin typeface="Footlight MT Light" panose="0204060206030A020304" pitchFamily="18" charset="0"/>
              </a:rPr>
              <a:t>October</a:t>
            </a:r>
            <a:r>
              <a:rPr lang="en-US" sz="2800" dirty="0">
                <a:latin typeface="Footlight MT Light" panose="0204060206030A020304" pitchFamily="18" charset="0"/>
              </a:rPr>
              <a:t>, November, </a:t>
            </a:r>
            <a:r>
              <a:rPr lang="en-US" sz="2800" dirty="0" smtClean="0">
                <a:latin typeface="Footlight MT Light" panose="0204060206030A020304" pitchFamily="18" charset="0"/>
              </a:rPr>
              <a:t>December – Due January 15/31</a:t>
            </a:r>
            <a:endParaRPr lang="en-US" sz="2800" dirty="0">
              <a:latin typeface="Footlight MT Light" panose="0204060206030A020304" pitchFamily="18" charset="0"/>
            </a:endParaRPr>
          </a:p>
          <a:p>
            <a:endParaRPr lang="en-US" dirty="0"/>
          </a:p>
        </p:txBody>
      </p:sp>
      <p:sp>
        <p:nvSpPr>
          <p:cNvPr id="4" name="TextBox 3"/>
          <p:cNvSpPr txBox="1"/>
          <p:nvPr/>
        </p:nvSpPr>
        <p:spPr>
          <a:xfrm>
            <a:off x="457200" y="838200"/>
            <a:ext cx="7391400" cy="769441"/>
          </a:xfrm>
          <a:prstGeom prst="rect">
            <a:avLst/>
          </a:prstGeom>
          <a:noFill/>
        </p:spPr>
        <p:txBody>
          <a:bodyPr wrap="square" rtlCol="0">
            <a:spAutoFit/>
          </a:bodyPr>
          <a:lstStyle/>
          <a:p>
            <a:r>
              <a:rPr lang="en-US" sz="4400" b="1" u="sng" dirty="0" smtClean="0">
                <a:latin typeface="Footlight MT Light" panose="0204060206030A020304" pitchFamily="18" charset="0"/>
              </a:rPr>
              <a:t>Quarterly Timeline</a:t>
            </a:r>
            <a:endParaRPr lang="en-US" sz="4400" b="1" dirty="0">
              <a:latin typeface="Footlight MT Light" panose="0204060206030A020304" pitchFamily="18" charset="0"/>
            </a:endParaRPr>
          </a:p>
        </p:txBody>
      </p:sp>
    </p:spTree>
    <p:extLst>
      <p:ext uri="{BB962C8B-B14F-4D97-AF65-F5344CB8AC3E}">
        <p14:creationId xmlns:p14="http://schemas.microsoft.com/office/powerpoint/2010/main" val="40082888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533400"/>
            <a:ext cx="7125112" cy="5105400"/>
          </a:xfrm>
        </p:spPr>
        <p:txBody>
          <a:bodyPr>
            <a:normAutofit/>
          </a:bodyPr>
          <a:lstStyle/>
          <a:p>
            <a:pPr marL="0" lvl="0" indent="0">
              <a:buNone/>
            </a:pPr>
            <a:endParaRPr lang="en-US" sz="2800" dirty="0" smtClean="0">
              <a:latin typeface="Footlight MT Light" panose="0204060206030A020304" pitchFamily="18" charset="0"/>
            </a:endParaRPr>
          </a:p>
          <a:p>
            <a:r>
              <a:rPr lang="en-US" sz="2800" dirty="0">
                <a:latin typeface="Footlight MT Light" panose="0204060206030A020304" pitchFamily="18" charset="0"/>
              </a:rPr>
              <a:t>Now look at each employee for that month and find what is wrong.</a:t>
            </a:r>
          </a:p>
          <a:p>
            <a:r>
              <a:rPr lang="en-US" sz="2800" dirty="0">
                <a:latin typeface="Footlight MT Light" panose="0204060206030A020304" pitchFamily="18" charset="0"/>
              </a:rPr>
              <a:t>Changes in someone’s taxable status mid-year will affect the balances.</a:t>
            </a:r>
          </a:p>
          <a:p>
            <a:r>
              <a:rPr lang="en-US" sz="2800" dirty="0" smtClean="0">
                <a:latin typeface="Footlight MT Light" panose="0204060206030A020304" pitchFamily="18" charset="0"/>
              </a:rPr>
              <a:t>Check </a:t>
            </a:r>
            <a:r>
              <a:rPr lang="en-US" sz="2800" dirty="0">
                <a:latin typeface="Footlight MT Light" panose="0204060206030A020304" pitchFamily="18" charset="0"/>
              </a:rPr>
              <a:t>to be sure that W-2 boxes 7-14 are identified properly, amounts reported correctly, and taxed appropriately. </a:t>
            </a:r>
            <a:endParaRPr lang="en-US" sz="2800" dirty="0" smtClean="0">
              <a:latin typeface="Footlight MT Light" panose="0204060206030A020304" pitchFamily="18" charset="0"/>
            </a:endParaRPr>
          </a:p>
          <a:p>
            <a:r>
              <a:rPr lang="en-US" sz="2800" dirty="0" smtClean="0">
                <a:latin typeface="Footlight MT Light" panose="0204060206030A020304" pitchFamily="18" charset="0"/>
              </a:rPr>
              <a:t>Do </a:t>
            </a:r>
            <a:r>
              <a:rPr lang="en-US" sz="2800" dirty="0">
                <a:latin typeface="Footlight MT Light" panose="0204060206030A020304" pitchFamily="18" charset="0"/>
              </a:rPr>
              <a:t>not print final W-2’s until you are confident that all totals are accurate and verified.</a:t>
            </a:r>
          </a:p>
          <a:p>
            <a:endParaRPr lang="en-US" dirty="0" smtClean="0"/>
          </a:p>
          <a:p>
            <a:pPr marL="0" indent="0">
              <a:buNone/>
            </a:pPr>
            <a:endParaRPr lang="en-US" dirty="0"/>
          </a:p>
        </p:txBody>
      </p:sp>
    </p:spTree>
    <p:extLst>
      <p:ext uri="{BB962C8B-B14F-4D97-AF65-F5344CB8AC3E}">
        <p14:creationId xmlns:p14="http://schemas.microsoft.com/office/powerpoint/2010/main" val="5273875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7125113" cy="924475"/>
          </a:xfrm>
        </p:spPr>
        <p:txBody>
          <a:bodyPr/>
          <a:lstStyle/>
          <a:p>
            <a:r>
              <a:rPr lang="en-US" sz="4400" b="1" u="sng" dirty="0" smtClean="0">
                <a:latin typeface="Footlight MT Light" panose="0204060206030A020304" pitchFamily="18" charset="0"/>
              </a:rPr>
              <a:t>Paper Filing – W-2/1099</a:t>
            </a:r>
            <a:endParaRPr lang="en-US" sz="4400" b="1" u="sng" dirty="0">
              <a:latin typeface="Footlight MT Light" panose="0204060206030A020304" pitchFamily="18" charset="0"/>
            </a:endParaRPr>
          </a:p>
        </p:txBody>
      </p:sp>
      <p:sp>
        <p:nvSpPr>
          <p:cNvPr id="3" name="Content Placeholder 2"/>
          <p:cNvSpPr>
            <a:spLocks noGrp="1"/>
          </p:cNvSpPr>
          <p:nvPr>
            <p:ph idx="1"/>
          </p:nvPr>
        </p:nvSpPr>
        <p:spPr>
          <a:xfrm>
            <a:off x="1009443" y="1295400"/>
            <a:ext cx="7125112" cy="5333999"/>
          </a:xfrm>
        </p:spPr>
        <p:txBody>
          <a:bodyPr>
            <a:normAutofit fontScale="62500" lnSpcReduction="20000"/>
          </a:bodyPr>
          <a:lstStyle/>
          <a:p>
            <a:pPr marL="0" indent="0">
              <a:buNone/>
            </a:pPr>
            <a:r>
              <a:rPr lang="en-US" sz="3300" b="1" dirty="0">
                <a:latin typeface="Footlight MT Light" panose="0204060206030A020304" pitchFamily="18" charset="0"/>
              </a:rPr>
              <a:t>Label 3 </a:t>
            </a:r>
            <a:r>
              <a:rPr lang="en-US" sz="3300" b="1" dirty="0" smtClean="0">
                <a:latin typeface="Footlight MT Light" panose="0204060206030A020304" pitchFamily="18" charset="0"/>
              </a:rPr>
              <a:t>manila envelopes </a:t>
            </a:r>
            <a:r>
              <a:rPr lang="en-US" sz="3300" b="1" dirty="0">
                <a:latin typeface="Footlight MT Light" panose="0204060206030A020304" pitchFamily="18" charset="0"/>
              </a:rPr>
              <a:t>with the </a:t>
            </a:r>
            <a:r>
              <a:rPr lang="en-US" sz="3300" b="1" dirty="0" smtClean="0">
                <a:latin typeface="Footlight MT Light" panose="0204060206030A020304" pitchFamily="18" charset="0"/>
              </a:rPr>
              <a:t>following </a:t>
            </a:r>
            <a:r>
              <a:rPr lang="en-US" sz="3300" b="1" dirty="0">
                <a:latin typeface="Footlight MT Light" panose="0204060206030A020304" pitchFamily="18" charset="0"/>
              </a:rPr>
              <a:t>addresses:</a:t>
            </a:r>
          </a:p>
          <a:p>
            <a:pPr marL="0" indent="0">
              <a:buNone/>
            </a:pPr>
            <a:r>
              <a:rPr lang="en-US" sz="3300" dirty="0">
                <a:latin typeface="Footlight MT Light" panose="0204060206030A020304" pitchFamily="18" charset="0"/>
              </a:rPr>
              <a:t> </a:t>
            </a:r>
          </a:p>
          <a:p>
            <a:pPr marL="0" indent="0">
              <a:buNone/>
            </a:pPr>
            <a:r>
              <a:rPr lang="en-US" sz="3300" dirty="0" smtClean="0">
                <a:latin typeface="Footlight MT Light" panose="0204060206030A020304" pitchFamily="18" charset="0"/>
              </a:rPr>
              <a:t>Montana Department </a:t>
            </a:r>
            <a:r>
              <a:rPr lang="en-US" sz="3300" dirty="0">
                <a:latin typeface="Footlight MT Light" panose="0204060206030A020304" pitchFamily="18" charset="0"/>
              </a:rPr>
              <a:t>of Revenue</a:t>
            </a:r>
          </a:p>
          <a:p>
            <a:pPr marL="0" indent="0">
              <a:buNone/>
            </a:pPr>
            <a:r>
              <a:rPr lang="en-US" sz="3300" dirty="0">
                <a:latin typeface="Footlight MT Light" panose="0204060206030A020304" pitchFamily="18" charset="0"/>
              </a:rPr>
              <a:t>PO Box 5835</a:t>
            </a:r>
          </a:p>
          <a:p>
            <a:pPr marL="0" indent="0">
              <a:buNone/>
            </a:pPr>
            <a:r>
              <a:rPr lang="en-US" sz="3300" dirty="0">
                <a:latin typeface="Footlight MT Light" panose="0204060206030A020304" pitchFamily="18" charset="0"/>
              </a:rPr>
              <a:t>Helena, MT 59604-5835</a:t>
            </a:r>
          </a:p>
          <a:p>
            <a:pPr marL="0" indent="0">
              <a:buNone/>
            </a:pPr>
            <a:endParaRPr lang="en-US" sz="3300" dirty="0">
              <a:latin typeface="Footlight MT Light" panose="0204060206030A020304" pitchFamily="18" charset="0"/>
            </a:endParaRPr>
          </a:p>
          <a:p>
            <a:pPr marL="0" indent="0">
              <a:buNone/>
            </a:pPr>
            <a:r>
              <a:rPr lang="en-US" sz="3300" dirty="0">
                <a:latin typeface="Footlight MT Light" panose="0204060206030A020304" pitchFamily="18" charset="0"/>
              </a:rPr>
              <a:t>Social Security Administration</a:t>
            </a:r>
          </a:p>
          <a:p>
            <a:pPr marL="0" indent="0">
              <a:buNone/>
            </a:pPr>
            <a:r>
              <a:rPr lang="en-US" sz="3300" dirty="0">
                <a:latin typeface="Footlight MT Light" panose="0204060206030A020304" pitchFamily="18" charset="0"/>
              </a:rPr>
              <a:t>Data Operations Center</a:t>
            </a:r>
          </a:p>
          <a:p>
            <a:pPr marL="0" indent="0">
              <a:buNone/>
            </a:pPr>
            <a:r>
              <a:rPr lang="en-US" sz="3300" dirty="0">
                <a:latin typeface="Footlight MT Light" panose="0204060206030A020304" pitchFamily="18" charset="0"/>
              </a:rPr>
              <a:t>Wilkes-Barre, PA 18769-0001</a:t>
            </a:r>
          </a:p>
          <a:p>
            <a:pPr marL="0" indent="0">
              <a:buNone/>
            </a:pPr>
            <a:r>
              <a:rPr lang="en-US" sz="3300" dirty="0">
                <a:latin typeface="Footlight MT Light" panose="0204060206030A020304" pitchFamily="18" charset="0"/>
              </a:rPr>
              <a:t> </a:t>
            </a:r>
          </a:p>
          <a:p>
            <a:pPr marL="0" indent="0">
              <a:buNone/>
            </a:pPr>
            <a:r>
              <a:rPr lang="en-US" sz="3300" dirty="0">
                <a:latin typeface="Footlight MT Light" panose="0204060206030A020304" pitchFamily="18" charset="0"/>
              </a:rPr>
              <a:t>Department of the Treasury</a:t>
            </a:r>
          </a:p>
          <a:p>
            <a:pPr marL="0" indent="0">
              <a:buNone/>
            </a:pPr>
            <a:r>
              <a:rPr lang="en-US" sz="3300" dirty="0">
                <a:latin typeface="Footlight MT Light" panose="0204060206030A020304" pitchFamily="18" charset="0"/>
              </a:rPr>
              <a:t>Internal Revenue Service </a:t>
            </a:r>
            <a:r>
              <a:rPr lang="en-US" sz="3300" dirty="0" smtClean="0">
                <a:latin typeface="Footlight MT Light" panose="0204060206030A020304" pitchFamily="18" charset="0"/>
              </a:rPr>
              <a:t>Center</a:t>
            </a:r>
          </a:p>
          <a:p>
            <a:pPr marL="0" indent="0">
              <a:buNone/>
            </a:pPr>
            <a:r>
              <a:rPr lang="en-US" sz="3300" dirty="0" smtClean="0">
                <a:latin typeface="Footlight MT Light" panose="0204060206030A020304" pitchFamily="18" charset="0"/>
              </a:rPr>
              <a:t>PO Box 219256</a:t>
            </a:r>
            <a:endParaRPr lang="en-US" sz="3300" dirty="0">
              <a:latin typeface="Footlight MT Light" panose="0204060206030A020304" pitchFamily="18" charset="0"/>
            </a:endParaRPr>
          </a:p>
          <a:p>
            <a:pPr marL="0" indent="0">
              <a:buNone/>
            </a:pPr>
            <a:r>
              <a:rPr lang="en-US" sz="3300" dirty="0">
                <a:latin typeface="Footlight MT Light" panose="0204060206030A020304" pitchFamily="18" charset="0"/>
              </a:rPr>
              <a:t>Kansas City, MO </a:t>
            </a:r>
            <a:r>
              <a:rPr lang="en-US" sz="3300" dirty="0" smtClean="0">
                <a:latin typeface="Footlight MT Light" panose="0204060206030A020304" pitchFamily="18" charset="0"/>
              </a:rPr>
              <a:t>64121-9256</a:t>
            </a:r>
            <a:endParaRPr lang="en-US" sz="3300" dirty="0">
              <a:latin typeface="Footlight MT Light" panose="0204060206030A020304" pitchFamily="18" charset="0"/>
            </a:endParaRPr>
          </a:p>
          <a:p>
            <a:endParaRPr lang="en-US" dirty="0"/>
          </a:p>
        </p:txBody>
      </p:sp>
    </p:spTree>
    <p:extLst>
      <p:ext uri="{BB962C8B-B14F-4D97-AF65-F5344CB8AC3E}">
        <p14:creationId xmlns:p14="http://schemas.microsoft.com/office/powerpoint/2010/main" val="12530586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457200"/>
            <a:ext cx="7125112" cy="5714999"/>
          </a:xfrm>
        </p:spPr>
        <p:txBody>
          <a:bodyPr>
            <a:normAutofit fontScale="92500" lnSpcReduction="20000"/>
          </a:bodyPr>
          <a:lstStyle/>
          <a:p>
            <a:pPr marL="0" indent="0">
              <a:buNone/>
            </a:pPr>
            <a:endParaRPr lang="en-US" sz="3000" b="1" u="sng" dirty="0" smtClean="0">
              <a:latin typeface="Footlight MT Light" panose="0204060206030A020304" pitchFamily="18" charset="0"/>
            </a:endParaRPr>
          </a:p>
          <a:p>
            <a:pPr marL="0" indent="0">
              <a:buNone/>
            </a:pPr>
            <a:r>
              <a:rPr lang="en-US" sz="3500" b="1" u="sng" dirty="0" smtClean="0">
                <a:latin typeface="Footlight MT Light" panose="0204060206030A020304" pitchFamily="18" charset="0"/>
              </a:rPr>
              <a:t>Envelope 1:</a:t>
            </a:r>
            <a:r>
              <a:rPr lang="en-US" sz="3500" b="1" dirty="0" smtClean="0">
                <a:latin typeface="Footlight MT Light" panose="0204060206030A020304" pitchFamily="18" charset="0"/>
              </a:rPr>
              <a:t>  </a:t>
            </a:r>
            <a:r>
              <a:rPr lang="en-US" sz="3000" b="1" dirty="0" smtClean="0">
                <a:latin typeface="Footlight MT Light" panose="0204060206030A020304" pitchFamily="18" charset="0"/>
              </a:rPr>
              <a:t>Montana Department </a:t>
            </a:r>
            <a:r>
              <a:rPr lang="en-US" sz="3000" b="1" dirty="0">
                <a:latin typeface="Footlight MT Light" panose="0204060206030A020304" pitchFamily="18" charset="0"/>
              </a:rPr>
              <a:t>of </a:t>
            </a:r>
            <a:r>
              <a:rPr lang="en-US" sz="3000" b="1" dirty="0" smtClean="0">
                <a:latin typeface="Footlight MT Light" panose="0204060206030A020304" pitchFamily="18" charset="0"/>
              </a:rPr>
              <a:t>Revenue</a:t>
            </a:r>
          </a:p>
          <a:p>
            <a:r>
              <a:rPr lang="en-US" sz="2800" dirty="0" smtClean="0">
                <a:latin typeface="Footlight MT Light" panose="0204060206030A020304" pitchFamily="18" charset="0"/>
              </a:rPr>
              <a:t>Form </a:t>
            </a:r>
            <a:r>
              <a:rPr lang="en-US" sz="2800" dirty="0">
                <a:latin typeface="Footlight MT Light" panose="0204060206030A020304" pitchFamily="18" charset="0"/>
              </a:rPr>
              <a:t>W-2 Wage and Tax </a:t>
            </a:r>
            <a:r>
              <a:rPr lang="en-US" sz="2800" dirty="0" smtClean="0">
                <a:latin typeface="Footlight MT Light" panose="0204060206030A020304" pitchFamily="18" charset="0"/>
              </a:rPr>
              <a:t>Statement.</a:t>
            </a:r>
            <a:endParaRPr lang="en-US" sz="2800" dirty="0">
              <a:latin typeface="Footlight MT Light" panose="0204060206030A020304" pitchFamily="18" charset="0"/>
            </a:endParaRPr>
          </a:p>
          <a:p>
            <a:r>
              <a:rPr lang="en-US" sz="2800" dirty="0" smtClean="0">
                <a:latin typeface="Footlight MT Light" panose="0204060206030A020304" pitchFamily="18" charset="0"/>
              </a:rPr>
              <a:t>Form </a:t>
            </a:r>
            <a:r>
              <a:rPr lang="en-US" sz="2800" dirty="0">
                <a:latin typeface="Footlight MT Light" panose="0204060206030A020304" pitchFamily="18" charset="0"/>
              </a:rPr>
              <a:t>1099 Miscellaneous Income, State copy or </a:t>
            </a:r>
            <a:r>
              <a:rPr lang="en-US" sz="2800" dirty="0" smtClean="0">
                <a:latin typeface="Footlight MT Light" panose="0204060206030A020304" pitchFamily="18" charset="0"/>
              </a:rPr>
              <a:t>extra file copy.</a:t>
            </a:r>
            <a:endParaRPr lang="en-US" sz="2800" dirty="0">
              <a:latin typeface="Footlight MT Light" panose="0204060206030A020304" pitchFamily="18" charset="0"/>
            </a:endParaRPr>
          </a:p>
          <a:p>
            <a:r>
              <a:rPr lang="en-US" sz="2800" dirty="0">
                <a:latin typeface="Footlight MT Light" panose="0204060206030A020304" pitchFamily="18" charset="0"/>
              </a:rPr>
              <a:t>A photo copy of completed 1096 Form, Annual Summary and Transmittal of US Information </a:t>
            </a:r>
            <a:r>
              <a:rPr lang="en-US" sz="2800" dirty="0" smtClean="0">
                <a:latin typeface="Footlight MT Light" panose="0204060206030A020304" pitchFamily="18" charset="0"/>
              </a:rPr>
              <a:t>Returns.</a:t>
            </a:r>
          </a:p>
          <a:p>
            <a:r>
              <a:rPr lang="en-US" sz="2800" dirty="0" smtClean="0">
                <a:latin typeface="Footlight MT Light" panose="0204060206030A020304" pitchFamily="18" charset="0"/>
              </a:rPr>
              <a:t>Form </a:t>
            </a:r>
            <a:r>
              <a:rPr lang="en-US" sz="2800" dirty="0">
                <a:latin typeface="Footlight MT Light" panose="0204060206030A020304" pitchFamily="18" charset="0"/>
              </a:rPr>
              <a:t>MW3 -starting 2016, this form is online @mt.gov (Revenue Forms</a:t>
            </a:r>
            <a:r>
              <a:rPr lang="en-US" sz="2800" dirty="0" smtClean="0">
                <a:latin typeface="Footlight MT Light" panose="0204060206030A020304" pitchFamily="18" charset="0"/>
              </a:rPr>
              <a:t>).  </a:t>
            </a:r>
            <a:endParaRPr lang="en-US" sz="2800" dirty="0">
              <a:latin typeface="Footlight MT Light" panose="0204060206030A020304" pitchFamily="18" charset="0"/>
            </a:endParaRPr>
          </a:p>
          <a:p>
            <a:pPr marL="0" indent="0">
              <a:buNone/>
            </a:pPr>
            <a:endParaRPr lang="en-US" sz="2800" dirty="0" smtClean="0">
              <a:latin typeface="Footlight MT Light" panose="0204060206030A020304" pitchFamily="18" charset="0"/>
            </a:endParaRPr>
          </a:p>
          <a:p>
            <a:pPr marL="0" lvl="0" indent="0">
              <a:buNone/>
            </a:pPr>
            <a:r>
              <a:rPr lang="en-US" sz="2800" b="1" dirty="0" smtClean="0">
                <a:latin typeface="Footlight MT Light" panose="0204060206030A020304" pitchFamily="18" charset="0"/>
              </a:rPr>
              <a:t>Due Date:  JANUARY 31 </a:t>
            </a:r>
            <a:r>
              <a:rPr lang="en-US" sz="2800" dirty="0" smtClean="0">
                <a:latin typeface="Footlight MT Light" panose="0204060206030A020304" pitchFamily="18" charset="0"/>
              </a:rPr>
              <a:t>– both electronic </a:t>
            </a:r>
            <a:r>
              <a:rPr lang="en-US" sz="2800" i="1" u="sng" dirty="0" smtClean="0">
                <a:latin typeface="Footlight MT Light" panose="0204060206030A020304" pitchFamily="18" charset="0"/>
              </a:rPr>
              <a:t>and</a:t>
            </a:r>
            <a:r>
              <a:rPr lang="en-US" sz="2800" dirty="0" smtClean="0">
                <a:latin typeface="Footlight MT Light" panose="0204060206030A020304" pitchFamily="18" charset="0"/>
              </a:rPr>
              <a:t> paper.</a:t>
            </a:r>
            <a:endParaRPr lang="en-US" sz="2800" dirty="0">
              <a:latin typeface="Footlight MT Light" panose="0204060206030A020304" pitchFamily="18" charset="0"/>
            </a:endParaRPr>
          </a:p>
          <a:p>
            <a:endParaRPr lang="en-US" dirty="0"/>
          </a:p>
        </p:txBody>
      </p:sp>
    </p:spTree>
    <p:extLst>
      <p:ext uri="{BB962C8B-B14F-4D97-AF65-F5344CB8AC3E}">
        <p14:creationId xmlns:p14="http://schemas.microsoft.com/office/powerpoint/2010/main" val="1534158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762000"/>
            <a:ext cx="7696200" cy="5715000"/>
          </a:xfrm>
        </p:spPr>
        <p:txBody>
          <a:bodyPr>
            <a:normAutofit/>
          </a:bodyPr>
          <a:lstStyle/>
          <a:p>
            <a:pPr marL="0" indent="0">
              <a:buNone/>
            </a:pPr>
            <a:r>
              <a:rPr lang="en-US" sz="3200" b="1" u="sng" dirty="0">
                <a:latin typeface="Footlight MT Light" panose="0204060206030A020304" pitchFamily="18" charset="0"/>
              </a:rPr>
              <a:t>Envelope </a:t>
            </a:r>
            <a:r>
              <a:rPr lang="en-US" sz="3200" b="1" u="sng" dirty="0" smtClean="0">
                <a:latin typeface="Footlight MT Light" panose="0204060206030A020304" pitchFamily="18" charset="0"/>
              </a:rPr>
              <a:t>2:</a:t>
            </a:r>
            <a:r>
              <a:rPr lang="en-US" sz="3200" b="1" dirty="0" smtClean="0">
                <a:latin typeface="Footlight MT Light" panose="0204060206030A020304" pitchFamily="18" charset="0"/>
              </a:rPr>
              <a:t>  </a:t>
            </a:r>
            <a:r>
              <a:rPr lang="en-US" sz="2800" b="1" dirty="0">
                <a:latin typeface="Footlight MT Light" panose="0204060206030A020304" pitchFamily="18" charset="0"/>
              </a:rPr>
              <a:t>Social Security Administration</a:t>
            </a:r>
          </a:p>
          <a:p>
            <a:r>
              <a:rPr lang="en-US" sz="2800" dirty="0">
                <a:latin typeface="Footlight MT Light" panose="0204060206030A020304" pitchFamily="18" charset="0"/>
              </a:rPr>
              <a:t>Red Copy – Form W-2 wage and tax statement, copy A for Social Security Administration – </a:t>
            </a:r>
            <a:r>
              <a:rPr lang="en-US" sz="2800" dirty="0" smtClean="0">
                <a:latin typeface="Footlight MT Light" panose="0204060206030A020304" pitchFamily="18" charset="0"/>
              </a:rPr>
              <a:t>send </a:t>
            </a:r>
            <a:r>
              <a:rPr lang="en-US" sz="2800" dirty="0">
                <a:latin typeface="Footlight MT Light" panose="0204060206030A020304" pitchFamily="18" charset="0"/>
              </a:rPr>
              <a:t>this entire page, do not tear apart.</a:t>
            </a:r>
          </a:p>
          <a:p>
            <a:r>
              <a:rPr lang="en-US" sz="2800" dirty="0">
                <a:latin typeface="Footlight MT Light" panose="0204060206030A020304" pitchFamily="18" charset="0"/>
              </a:rPr>
              <a:t>Red Copy – Form W-3, Transmittal of Wage and Tax Statements, to Social Security Administration, </a:t>
            </a:r>
            <a:r>
              <a:rPr lang="en-US" sz="2800" dirty="0" smtClean="0">
                <a:latin typeface="Footlight MT Light" panose="0204060206030A020304" pitchFamily="18" charset="0"/>
              </a:rPr>
              <a:t>photo </a:t>
            </a:r>
            <a:r>
              <a:rPr lang="en-US" sz="2800" dirty="0">
                <a:latin typeface="Footlight MT Light" panose="0204060206030A020304" pitchFamily="18" charset="0"/>
              </a:rPr>
              <a:t>c</a:t>
            </a:r>
            <a:r>
              <a:rPr lang="en-US" sz="2800" dirty="0" smtClean="0">
                <a:latin typeface="Footlight MT Light" panose="0204060206030A020304" pitchFamily="18" charset="0"/>
              </a:rPr>
              <a:t>opies </a:t>
            </a:r>
            <a:r>
              <a:rPr lang="en-US" sz="2800" dirty="0">
                <a:latin typeface="Footlight MT Light" panose="0204060206030A020304" pitchFamily="18" charset="0"/>
              </a:rPr>
              <a:t>are NOT </a:t>
            </a:r>
            <a:r>
              <a:rPr lang="en-US" sz="2800" dirty="0" smtClean="0">
                <a:latin typeface="Footlight MT Light" panose="0204060206030A020304" pitchFamily="18" charset="0"/>
              </a:rPr>
              <a:t>acceptable</a:t>
            </a:r>
            <a:r>
              <a:rPr lang="en-US" sz="2800" dirty="0">
                <a:latin typeface="Footlight MT Light" panose="0204060206030A020304" pitchFamily="18" charset="0"/>
              </a:rPr>
              <a:t>.  </a:t>
            </a:r>
          </a:p>
          <a:p>
            <a:pPr marL="0" lvl="0" indent="0">
              <a:buNone/>
            </a:pPr>
            <a:r>
              <a:rPr lang="en-US" sz="2800" dirty="0">
                <a:latin typeface="Footlight MT Light" panose="0204060206030A020304" pitchFamily="18" charset="0"/>
              </a:rPr>
              <a:t>Mail by </a:t>
            </a:r>
            <a:r>
              <a:rPr lang="en-US" sz="2800" b="1" i="1" u="sng" dirty="0" smtClean="0">
                <a:latin typeface="Footlight MT Light" panose="0204060206030A020304" pitchFamily="18" charset="0"/>
              </a:rPr>
              <a:t>January 31 </a:t>
            </a:r>
            <a:r>
              <a:rPr lang="en-US" sz="2800" dirty="0">
                <a:latin typeface="Footlight MT Light" panose="0204060206030A020304" pitchFamily="18" charset="0"/>
              </a:rPr>
              <a:t>(Check dates on the W-3)</a:t>
            </a:r>
          </a:p>
          <a:p>
            <a:pPr marL="0" indent="0">
              <a:buNone/>
            </a:pPr>
            <a:endParaRPr lang="en-US" dirty="0"/>
          </a:p>
        </p:txBody>
      </p:sp>
    </p:spTree>
    <p:extLst>
      <p:ext uri="{BB962C8B-B14F-4D97-AF65-F5344CB8AC3E}">
        <p14:creationId xmlns:p14="http://schemas.microsoft.com/office/powerpoint/2010/main" val="13370786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914400"/>
            <a:ext cx="7125112" cy="4051437"/>
          </a:xfrm>
        </p:spPr>
        <p:txBody>
          <a:bodyPr/>
          <a:lstStyle/>
          <a:p>
            <a:pPr marL="0" indent="0">
              <a:buNone/>
            </a:pPr>
            <a:r>
              <a:rPr lang="en-US" sz="3200" b="1" u="sng" dirty="0">
                <a:latin typeface="Footlight MT Light" panose="0204060206030A020304" pitchFamily="18" charset="0"/>
              </a:rPr>
              <a:t>Envelope 3:</a:t>
            </a:r>
            <a:r>
              <a:rPr lang="en-US" sz="3200" b="1" dirty="0">
                <a:latin typeface="Footlight MT Light" panose="0204060206030A020304" pitchFamily="18" charset="0"/>
              </a:rPr>
              <a:t>  </a:t>
            </a:r>
            <a:r>
              <a:rPr lang="en-US" sz="2800" b="1" dirty="0">
                <a:latin typeface="Footlight MT Light" panose="0204060206030A020304" pitchFamily="18" charset="0"/>
              </a:rPr>
              <a:t>Internal Revenue Service </a:t>
            </a:r>
            <a:endParaRPr lang="en-US" sz="2800" b="1" dirty="0" smtClean="0">
              <a:latin typeface="Footlight MT Light" panose="0204060206030A020304" pitchFamily="18" charset="0"/>
            </a:endParaRPr>
          </a:p>
          <a:p>
            <a:r>
              <a:rPr lang="en-US" sz="2800" dirty="0" smtClean="0">
                <a:latin typeface="Footlight MT Light" panose="0204060206030A020304" pitchFamily="18" charset="0"/>
              </a:rPr>
              <a:t>Red </a:t>
            </a:r>
            <a:r>
              <a:rPr lang="en-US" sz="2800" dirty="0">
                <a:latin typeface="Footlight MT Light" panose="0204060206030A020304" pitchFamily="18" charset="0"/>
              </a:rPr>
              <a:t>Copy of </a:t>
            </a:r>
            <a:r>
              <a:rPr lang="en-US" sz="2800" dirty="0" smtClean="0">
                <a:latin typeface="Footlight MT Light" panose="0204060206030A020304" pitchFamily="18" charset="0"/>
              </a:rPr>
              <a:t>Form(s) </a:t>
            </a:r>
            <a:r>
              <a:rPr lang="en-US" sz="2800" dirty="0">
                <a:latin typeface="Footlight MT Light" panose="0204060206030A020304" pitchFamily="18" charset="0"/>
              </a:rPr>
              <a:t>1099, Copy A for Internal Revenue Service Center.</a:t>
            </a:r>
          </a:p>
          <a:p>
            <a:r>
              <a:rPr lang="en-US" sz="2800" dirty="0">
                <a:latin typeface="Footlight MT Light" panose="0204060206030A020304" pitchFamily="18" charset="0"/>
              </a:rPr>
              <a:t>Both parts of Form 1096 Annual Summary and Transmittal of US Information Returns</a:t>
            </a:r>
          </a:p>
          <a:p>
            <a:pPr marL="0" indent="0">
              <a:buNone/>
            </a:pPr>
            <a:endParaRPr lang="en-US" dirty="0" smtClean="0"/>
          </a:p>
          <a:p>
            <a:pPr marL="0" lvl="0" indent="0">
              <a:buNone/>
            </a:pPr>
            <a:r>
              <a:rPr lang="en-US" sz="2800" dirty="0">
                <a:latin typeface="Footlight MT Light" panose="0204060206030A020304" pitchFamily="18" charset="0"/>
              </a:rPr>
              <a:t>Mail by </a:t>
            </a:r>
            <a:r>
              <a:rPr lang="en-US" sz="2800" b="1" i="1" u="sng" dirty="0">
                <a:latin typeface="Footlight MT Light" panose="0204060206030A020304" pitchFamily="18" charset="0"/>
              </a:rPr>
              <a:t>January 31 </a:t>
            </a:r>
            <a:r>
              <a:rPr lang="en-US" sz="2800" dirty="0">
                <a:latin typeface="Footlight MT Light" panose="0204060206030A020304" pitchFamily="18" charset="0"/>
              </a:rPr>
              <a:t>(Check dates on the </a:t>
            </a:r>
            <a:r>
              <a:rPr lang="en-US" sz="2800" dirty="0" smtClean="0">
                <a:latin typeface="Footlight MT Light" panose="0204060206030A020304" pitchFamily="18" charset="0"/>
              </a:rPr>
              <a:t>1096)</a:t>
            </a:r>
            <a:endParaRPr lang="en-US" sz="2800" dirty="0">
              <a:latin typeface="Footlight MT Light" panose="0204060206030A020304" pitchFamily="18" charset="0"/>
            </a:endParaRPr>
          </a:p>
          <a:p>
            <a:pPr marL="0" indent="0">
              <a:buNone/>
            </a:pPr>
            <a:endParaRPr lang="en-US" dirty="0"/>
          </a:p>
        </p:txBody>
      </p:sp>
    </p:spTree>
    <p:extLst>
      <p:ext uri="{BB962C8B-B14F-4D97-AF65-F5344CB8AC3E}">
        <p14:creationId xmlns:p14="http://schemas.microsoft.com/office/powerpoint/2010/main" val="3108851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7772400" cy="924475"/>
          </a:xfrm>
        </p:spPr>
        <p:txBody>
          <a:bodyPr>
            <a:normAutofit/>
          </a:bodyPr>
          <a:lstStyle/>
          <a:p>
            <a:r>
              <a:rPr lang="en-US" sz="4400" b="1" u="sng" dirty="0" smtClean="0">
                <a:latin typeface="Footlight MT Light" panose="0204060206030A020304" pitchFamily="18" charset="0"/>
              </a:rPr>
              <a:t>Electronic Filing – W-2/1099</a:t>
            </a:r>
            <a:endParaRPr lang="en-US" sz="4400" b="1" u="sng" dirty="0">
              <a:latin typeface="Footlight MT Light" panose="0204060206030A020304" pitchFamily="18" charset="0"/>
            </a:endParaRPr>
          </a:p>
        </p:txBody>
      </p:sp>
      <p:sp>
        <p:nvSpPr>
          <p:cNvPr id="3" name="Content Placeholder 2"/>
          <p:cNvSpPr>
            <a:spLocks noGrp="1"/>
          </p:cNvSpPr>
          <p:nvPr>
            <p:ph idx="1"/>
          </p:nvPr>
        </p:nvSpPr>
        <p:spPr>
          <a:xfrm>
            <a:off x="609600" y="1066800"/>
            <a:ext cx="7524955" cy="5476324"/>
          </a:xfrm>
        </p:spPr>
        <p:txBody>
          <a:bodyPr>
            <a:normAutofit fontScale="40000" lnSpcReduction="20000"/>
          </a:bodyPr>
          <a:lstStyle/>
          <a:p>
            <a:pPr marL="0" indent="0">
              <a:buNone/>
            </a:pPr>
            <a:r>
              <a:rPr lang="en-US" sz="5100" dirty="0" smtClean="0">
                <a:latin typeface="Footlight MT Light" panose="0204060206030A020304" pitchFamily="18" charset="0"/>
              </a:rPr>
              <a:t>Montana Department of Revenue – W-2/1099</a:t>
            </a:r>
          </a:p>
          <a:p>
            <a:r>
              <a:rPr lang="en-US" sz="4200" dirty="0" smtClean="0">
                <a:latin typeface="Footlight MT Light" panose="0204060206030A020304" pitchFamily="18" charset="0"/>
              </a:rPr>
              <a:t>Sign up for the TransAction Portal (TAP).</a:t>
            </a:r>
          </a:p>
          <a:p>
            <a:r>
              <a:rPr lang="en-US" sz="4200" dirty="0" smtClean="0">
                <a:latin typeface="Footlight MT Light" panose="0204060206030A020304" pitchFamily="18" charset="0"/>
              </a:rPr>
              <a:t>Upload files securely with TAP.</a:t>
            </a:r>
          </a:p>
          <a:p>
            <a:r>
              <a:rPr lang="en-US" sz="4200" dirty="0" smtClean="0">
                <a:latin typeface="Footlight MT Light" panose="0204060206030A020304" pitchFamily="18" charset="0"/>
              </a:rPr>
              <a:t>After file is successfully transmitted, keep copies of transmission.</a:t>
            </a:r>
          </a:p>
          <a:p>
            <a:r>
              <a:rPr lang="en-US" sz="4200" dirty="0" smtClean="0">
                <a:latin typeface="Footlight MT Light" panose="0204060206030A020304" pitchFamily="18" charset="0"/>
              </a:rPr>
              <a:t>Fast and easy!</a:t>
            </a:r>
          </a:p>
          <a:p>
            <a:endParaRPr lang="en-US" sz="2400" dirty="0">
              <a:latin typeface="Footlight MT Light" panose="0204060206030A020304" pitchFamily="18" charset="0"/>
            </a:endParaRPr>
          </a:p>
          <a:p>
            <a:pPr marL="0" indent="0">
              <a:buNone/>
            </a:pPr>
            <a:r>
              <a:rPr lang="en-US" sz="5000" dirty="0" smtClean="0">
                <a:latin typeface="Footlight MT Light" panose="0204060206030A020304" pitchFamily="18" charset="0"/>
              </a:rPr>
              <a:t>Internal Revenue Service (1099) – FIRE</a:t>
            </a:r>
          </a:p>
          <a:p>
            <a:r>
              <a:rPr lang="en-US" sz="4300" dirty="0" smtClean="0">
                <a:latin typeface="Footlight MT Light" panose="0204060206030A020304" pitchFamily="18" charset="0"/>
              </a:rPr>
              <a:t>Sign up for Transmitter Control Code (TCC) using Form 4419.</a:t>
            </a:r>
          </a:p>
          <a:p>
            <a:r>
              <a:rPr lang="en-US" sz="4300" dirty="0" smtClean="0">
                <a:latin typeface="Footlight MT Light" panose="0204060206030A020304" pitchFamily="18" charset="0"/>
              </a:rPr>
              <a:t>Upload files using FIRE (Filing Information Returns Electronically).</a:t>
            </a:r>
          </a:p>
          <a:p>
            <a:r>
              <a:rPr lang="en-US" sz="4300" dirty="0" smtClean="0">
                <a:latin typeface="Footlight MT Light" panose="0204060206030A020304" pitchFamily="18" charset="0"/>
              </a:rPr>
              <a:t>Check back periodically to make sure file transmits without error.</a:t>
            </a:r>
          </a:p>
          <a:p>
            <a:r>
              <a:rPr lang="en-US" sz="4300" dirty="0" smtClean="0">
                <a:latin typeface="Footlight MT Light" panose="0204060206030A020304" pitchFamily="18" charset="0"/>
              </a:rPr>
              <a:t>Keep copies of successful transmission.</a:t>
            </a:r>
          </a:p>
          <a:p>
            <a:endParaRPr lang="en-US" sz="2400" dirty="0">
              <a:latin typeface="Footlight MT Light" panose="0204060206030A020304" pitchFamily="18" charset="0"/>
            </a:endParaRPr>
          </a:p>
          <a:p>
            <a:pPr marL="0" indent="0">
              <a:buNone/>
            </a:pPr>
            <a:r>
              <a:rPr lang="en-US" sz="4900" dirty="0" smtClean="0">
                <a:latin typeface="Footlight MT Light" panose="0204060206030A020304" pitchFamily="18" charset="0"/>
              </a:rPr>
              <a:t>Social Security Administration (W-2) – BSO (Business Services Online)</a:t>
            </a:r>
          </a:p>
          <a:p>
            <a:r>
              <a:rPr lang="en-US" sz="4300" dirty="0" smtClean="0">
                <a:latin typeface="Footlight MT Light" panose="0204060206030A020304" pitchFamily="18" charset="0"/>
              </a:rPr>
              <a:t>Register for BSO.</a:t>
            </a:r>
          </a:p>
          <a:p>
            <a:r>
              <a:rPr lang="en-US" sz="4300" dirty="0" smtClean="0">
                <a:latin typeface="Footlight MT Light" panose="0204060206030A020304" pitchFamily="18" charset="0"/>
              </a:rPr>
              <a:t>Upload files or create W-2’s online.</a:t>
            </a:r>
          </a:p>
          <a:p>
            <a:r>
              <a:rPr lang="en-US" sz="4300" dirty="0" smtClean="0">
                <a:latin typeface="Footlight MT Light" panose="0204060206030A020304" pitchFamily="18" charset="0"/>
              </a:rPr>
              <a:t>After successful transmission, keep copies for your file.</a:t>
            </a:r>
          </a:p>
          <a:p>
            <a:pPr marL="0" indent="0">
              <a:buNone/>
            </a:pPr>
            <a:endParaRPr lang="en-US" sz="2400" dirty="0">
              <a:latin typeface="Footlight MT Light" panose="0204060206030A020304" pitchFamily="18" charset="0"/>
            </a:endParaRPr>
          </a:p>
          <a:p>
            <a:pPr marL="0" indent="0">
              <a:buNone/>
            </a:pPr>
            <a:endParaRPr lang="en-US" sz="2400" dirty="0" smtClean="0">
              <a:latin typeface="Footlight MT Light" panose="0204060206030A020304" pitchFamily="18" charset="0"/>
            </a:endParaRPr>
          </a:p>
          <a:p>
            <a:pPr marL="0" indent="0">
              <a:buNone/>
            </a:pPr>
            <a:endParaRPr lang="en-US" sz="2400" dirty="0">
              <a:latin typeface="Footlight MT Light" panose="0204060206030A020304" pitchFamily="18" charset="0"/>
            </a:endParaRPr>
          </a:p>
          <a:p>
            <a:pPr marL="0" indent="0">
              <a:buNone/>
            </a:pPr>
            <a:endParaRPr lang="en-US" sz="2400" dirty="0" smtClean="0">
              <a:latin typeface="Footlight MT Light" panose="0204060206030A020304" pitchFamily="18" charset="0"/>
            </a:endParaRPr>
          </a:p>
          <a:p>
            <a:pPr marL="0" indent="0">
              <a:buNone/>
            </a:pPr>
            <a:endParaRPr lang="en-US" sz="2400" dirty="0">
              <a:latin typeface="Footlight MT Light" panose="0204060206030A020304" pitchFamily="18" charset="0"/>
            </a:endParaRPr>
          </a:p>
          <a:p>
            <a:pPr marL="0" indent="0">
              <a:buNone/>
            </a:pPr>
            <a:endParaRPr lang="en-US" sz="2400" dirty="0" smtClean="0">
              <a:latin typeface="Footlight MT Light" panose="0204060206030A020304" pitchFamily="18" charset="0"/>
            </a:endParaRPr>
          </a:p>
          <a:p>
            <a:pPr marL="0" indent="0">
              <a:buNone/>
            </a:pPr>
            <a:endParaRPr lang="en-US" sz="2400" dirty="0">
              <a:latin typeface="Footlight MT Light" panose="0204060206030A020304" pitchFamily="18" charset="0"/>
            </a:endParaRPr>
          </a:p>
          <a:p>
            <a:pPr marL="0" indent="0">
              <a:buNone/>
            </a:pPr>
            <a:endParaRPr lang="en-US" sz="2400" dirty="0" smtClean="0">
              <a:latin typeface="Footlight MT Light" panose="0204060206030A020304" pitchFamily="18" charset="0"/>
            </a:endParaRPr>
          </a:p>
          <a:p>
            <a:pPr marL="0" indent="0">
              <a:buNone/>
            </a:pPr>
            <a:endParaRPr lang="en-US" dirty="0">
              <a:latin typeface="Footlight MT Light" panose="0204060206030A020304" pitchFamily="18" charset="0"/>
            </a:endParaRPr>
          </a:p>
        </p:txBody>
      </p:sp>
    </p:spTree>
    <p:extLst>
      <p:ext uri="{BB962C8B-B14F-4D97-AF65-F5344CB8AC3E}">
        <p14:creationId xmlns:p14="http://schemas.microsoft.com/office/powerpoint/2010/main" val="6174869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u="sng" dirty="0" smtClean="0">
                <a:latin typeface="Footlight MT Light" panose="0204060206030A020304" pitchFamily="18" charset="0"/>
              </a:rPr>
              <a:t>Electronic Filing of W-2’s</a:t>
            </a:r>
            <a:endParaRPr lang="en-US" sz="4400" b="1" u="sng" dirty="0">
              <a:latin typeface="Footlight MT Light" panose="0204060206030A020304" pitchFamily="18" charset="0"/>
            </a:endParaRPr>
          </a:p>
        </p:txBody>
      </p:sp>
      <p:sp>
        <p:nvSpPr>
          <p:cNvPr id="3" name="Content Placeholder 2"/>
          <p:cNvSpPr>
            <a:spLocks noGrp="1"/>
          </p:cNvSpPr>
          <p:nvPr>
            <p:ph idx="1"/>
          </p:nvPr>
        </p:nvSpPr>
        <p:spPr>
          <a:xfrm>
            <a:off x="630115" y="1272931"/>
            <a:ext cx="7218486" cy="4800599"/>
          </a:xfrm>
        </p:spPr>
        <p:txBody>
          <a:bodyPr>
            <a:normAutofit lnSpcReduction="10000"/>
          </a:bodyPr>
          <a:lstStyle/>
          <a:p>
            <a:pPr marL="0" indent="0">
              <a:buNone/>
            </a:pPr>
            <a:endParaRPr lang="en-US" dirty="0"/>
          </a:p>
          <a:p>
            <a:r>
              <a:rPr lang="en-US" sz="2800" u="sng" dirty="0" smtClean="0">
                <a:latin typeface="Footlight MT Light" panose="0204060206030A020304" pitchFamily="18" charset="0"/>
              </a:rPr>
              <a:t>File your W-2’s </a:t>
            </a:r>
            <a:r>
              <a:rPr lang="en-US" sz="2800" u="sng" dirty="0">
                <a:latin typeface="Footlight MT Light" panose="0204060206030A020304" pitchFamily="18" charset="0"/>
              </a:rPr>
              <a:t>online </a:t>
            </a:r>
            <a:r>
              <a:rPr lang="en-US" sz="2800" u="sng" dirty="0" smtClean="0">
                <a:latin typeface="Footlight MT Light" panose="0204060206030A020304" pitchFamily="18" charset="0"/>
              </a:rPr>
              <a:t>with </a:t>
            </a:r>
            <a:r>
              <a:rPr lang="en-US" sz="2800" u="sng" dirty="0">
                <a:latin typeface="Footlight MT Light" panose="0204060206030A020304" pitchFamily="18" charset="0"/>
              </a:rPr>
              <a:t>the Social Security Administration.</a:t>
            </a:r>
            <a:endParaRPr lang="en-US" sz="2800" dirty="0">
              <a:latin typeface="Footlight MT Light" panose="0204060206030A020304" pitchFamily="18" charset="0"/>
            </a:endParaRPr>
          </a:p>
          <a:p>
            <a:r>
              <a:rPr lang="en-US" sz="2800" dirty="0">
                <a:latin typeface="Footlight MT Light" panose="0204060206030A020304" pitchFamily="18" charset="0"/>
              </a:rPr>
              <a:t>In order to complete </a:t>
            </a:r>
            <a:r>
              <a:rPr lang="en-US" sz="2800" dirty="0" smtClean="0">
                <a:latin typeface="Footlight MT Light" panose="0204060206030A020304" pitchFamily="18" charset="0"/>
              </a:rPr>
              <a:t>online </a:t>
            </a:r>
            <a:r>
              <a:rPr lang="en-US" sz="2800" dirty="0">
                <a:latin typeface="Footlight MT Light" panose="0204060206030A020304" pitchFamily="18" charset="0"/>
              </a:rPr>
              <a:t>submission of W-2’s you must have a password with the Social Security Administration.  You will also have a PIN (Personal Identification Number) assigned. </a:t>
            </a:r>
            <a:endParaRPr lang="en-US" sz="2800" dirty="0" smtClean="0">
              <a:latin typeface="Footlight MT Light" panose="0204060206030A020304" pitchFamily="18" charset="0"/>
            </a:endParaRPr>
          </a:p>
          <a:p>
            <a:r>
              <a:rPr lang="en-US" sz="2800" dirty="0" smtClean="0">
                <a:latin typeface="Footlight MT Light" panose="0204060206030A020304" pitchFamily="18" charset="0"/>
              </a:rPr>
              <a:t>You </a:t>
            </a:r>
            <a:r>
              <a:rPr lang="en-US" sz="2800" dirty="0">
                <a:latin typeface="Footlight MT Light" panose="0204060206030A020304" pitchFamily="18" charset="0"/>
              </a:rPr>
              <a:t>can apply for a password and PIN at their website:  </a:t>
            </a:r>
            <a:r>
              <a:rPr lang="en-US" sz="2800" u="sng" dirty="0" smtClean="0">
                <a:latin typeface="Footlight MT Light" panose="0204060206030A020304" pitchFamily="18" charset="0"/>
                <a:hlinkClick r:id="rId3"/>
              </a:rPr>
              <a:t>www.ssa.gov/bso</a:t>
            </a:r>
            <a:r>
              <a:rPr lang="en-US" sz="2800" u="sng" dirty="0" smtClean="0">
                <a:latin typeface="Footlight MT Light" panose="0204060206030A020304" pitchFamily="18" charset="0"/>
              </a:rPr>
              <a:t>.</a:t>
            </a:r>
            <a:endParaRPr lang="en-US" sz="2800" dirty="0">
              <a:latin typeface="Footlight MT Light" panose="0204060206030A020304" pitchFamily="18" charset="0"/>
            </a:endParaRPr>
          </a:p>
          <a:p>
            <a:r>
              <a:rPr lang="en-US" sz="2800" dirty="0" smtClean="0">
                <a:latin typeface="Footlight MT Light" panose="0204060206030A020304" pitchFamily="18" charset="0"/>
              </a:rPr>
              <a:t>This </a:t>
            </a:r>
            <a:r>
              <a:rPr lang="en-US" sz="2800" dirty="0">
                <a:latin typeface="Footlight MT Light" panose="0204060206030A020304" pitchFamily="18" charset="0"/>
              </a:rPr>
              <a:t>website also has manuals and instructions for filing your W-2’s on-line. </a:t>
            </a:r>
          </a:p>
          <a:p>
            <a:endParaRPr lang="en-US" dirty="0"/>
          </a:p>
        </p:txBody>
      </p:sp>
    </p:spTree>
    <p:extLst>
      <p:ext uri="{BB962C8B-B14F-4D97-AF65-F5344CB8AC3E}">
        <p14:creationId xmlns:p14="http://schemas.microsoft.com/office/powerpoint/2010/main" val="36024963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04800"/>
            <a:ext cx="7772400" cy="6172200"/>
          </a:xfrm>
        </p:spPr>
        <p:txBody>
          <a:bodyPr>
            <a:normAutofit fontScale="55000" lnSpcReduction="20000"/>
          </a:bodyPr>
          <a:lstStyle/>
          <a:p>
            <a:r>
              <a:rPr lang="en-US" sz="4500" dirty="0" smtClean="0">
                <a:latin typeface="Footlight MT Light" panose="0204060206030A020304" pitchFamily="18" charset="0"/>
              </a:rPr>
              <a:t>Ensure you have completed your quarterly </a:t>
            </a:r>
            <a:r>
              <a:rPr lang="en-US" sz="4500" dirty="0">
                <a:latin typeface="Footlight MT Light" panose="0204060206030A020304" pitchFamily="18" charset="0"/>
              </a:rPr>
              <a:t>reports, balanced all quarters for the year to a yearly register </a:t>
            </a:r>
            <a:r>
              <a:rPr lang="en-US" sz="4500" dirty="0" smtClean="0">
                <a:latin typeface="Footlight MT Light" panose="0204060206030A020304" pitchFamily="18" charset="0"/>
              </a:rPr>
              <a:t>and know </a:t>
            </a:r>
            <a:r>
              <a:rPr lang="en-US" sz="4500" dirty="0">
                <a:latin typeface="Footlight MT Light" panose="0204060206030A020304" pitchFamily="18" charset="0"/>
              </a:rPr>
              <a:t>that all payroll reports balance to the W-2’s you have prepared.  </a:t>
            </a:r>
            <a:endParaRPr lang="en-US" sz="4500" dirty="0" smtClean="0">
              <a:latin typeface="Footlight MT Light" panose="0204060206030A020304" pitchFamily="18" charset="0"/>
            </a:endParaRPr>
          </a:p>
          <a:p>
            <a:r>
              <a:rPr lang="en-US" sz="4500" dirty="0" smtClean="0">
                <a:latin typeface="Footlight MT Light" panose="0204060206030A020304" pitchFamily="18" charset="0"/>
              </a:rPr>
              <a:t>Create </a:t>
            </a:r>
            <a:r>
              <a:rPr lang="en-US" sz="4500" dirty="0">
                <a:latin typeface="Footlight MT Light" panose="0204060206030A020304" pitchFamily="18" charset="0"/>
              </a:rPr>
              <a:t>a </a:t>
            </a:r>
            <a:r>
              <a:rPr lang="en-US" sz="4500" dirty="0" smtClean="0">
                <a:latin typeface="Footlight MT Light" panose="0204060206030A020304" pitchFamily="18" charset="0"/>
              </a:rPr>
              <a:t>social security verification file using your </a:t>
            </a:r>
            <a:r>
              <a:rPr lang="en-US" sz="4500" dirty="0">
                <a:latin typeface="Footlight MT Light" panose="0204060206030A020304" pitchFamily="18" charset="0"/>
              </a:rPr>
              <a:t>payroll software </a:t>
            </a:r>
            <a:r>
              <a:rPr lang="en-US" sz="4500" dirty="0" smtClean="0">
                <a:latin typeface="Footlight MT Light" panose="0204060206030A020304" pitchFamily="18" charset="0"/>
              </a:rPr>
              <a:t>to submit to AccuWage Online on </a:t>
            </a:r>
            <a:r>
              <a:rPr lang="en-US" sz="4500" dirty="0">
                <a:latin typeface="Footlight MT Light" panose="0204060206030A020304" pitchFamily="18" charset="0"/>
              </a:rPr>
              <a:t>the SSA site</a:t>
            </a:r>
            <a:r>
              <a:rPr lang="en-US" sz="4500" dirty="0" smtClean="0">
                <a:latin typeface="Footlight MT Light" panose="0204060206030A020304" pitchFamily="18" charset="0"/>
              </a:rPr>
              <a:t>.  Use the resulting report to check for potential errors with social security numbers.</a:t>
            </a:r>
            <a:endParaRPr lang="en-US" sz="4500" dirty="0">
              <a:latin typeface="Footlight MT Light" panose="0204060206030A020304" pitchFamily="18" charset="0"/>
            </a:endParaRPr>
          </a:p>
          <a:p>
            <a:r>
              <a:rPr lang="en-US" sz="4500" dirty="0" smtClean="0">
                <a:latin typeface="Footlight MT Light" panose="0204060206030A020304" pitchFamily="18" charset="0"/>
              </a:rPr>
              <a:t>Select the </a:t>
            </a:r>
            <a:r>
              <a:rPr lang="en-US" sz="4500" dirty="0">
                <a:latin typeface="Footlight MT Light" panose="0204060206030A020304" pitchFamily="18" charset="0"/>
              </a:rPr>
              <a:t>option through your payroll software to create the </a:t>
            </a:r>
            <a:r>
              <a:rPr lang="en-US" sz="4500" dirty="0" smtClean="0">
                <a:latin typeface="Footlight MT Light" panose="0204060206030A020304" pitchFamily="18" charset="0"/>
              </a:rPr>
              <a:t>W-2 file </a:t>
            </a:r>
            <a:r>
              <a:rPr lang="en-US" sz="4500" dirty="0">
                <a:latin typeface="Footlight MT Light" panose="0204060206030A020304" pitchFamily="18" charset="0"/>
              </a:rPr>
              <a:t>that will be submitted.  This may be saved to a cd, desktop, etc. </a:t>
            </a:r>
          </a:p>
          <a:p>
            <a:r>
              <a:rPr lang="en-US" sz="4500" dirty="0">
                <a:latin typeface="Footlight MT Light" panose="0204060206030A020304" pitchFamily="18" charset="0"/>
              </a:rPr>
              <a:t>When you are ready to submit your W-2’s you will log-on to the SSA site, browse to locate your payroll file and then choose to submit it.  You will receive a confirmation that your file was received. </a:t>
            </a:r>
            <a:endParaRPr lang="en-US" sz="4500" dirty="0" smtClean="0">
              <a:latin typeface="Footlight MT Light" panose="0204060206030A020304" pitchFamily="18" charset="0"/>
            </a:endParaRPr>
          </a:p>
          <a:p>
            <a:r>
              <a:rPr lang="en-US" sz="4500" dirty="0" smtClean="0">
                <a:latin typeface="Footlight MT Light" panose="0204060206030A020304" pitchFamily="18" charset="0"/>
              </a:rPr>
              <a:t>Keep copies for your files.</a:t>
            </a:r>
            <a:endParaRPr lang="en-US" sz="4500" dirty="0">
              <a:latin typeface="Footlight MT Light" panose="0204060206030A020304" pitchFamily="18" charset="0"/>
            </a:endParaRPr>
          </a:p>
          <a:p>
            <a:r>
              <a:rPr lang="en-US" sz="4500" dirty="0" smtClean="0">
                <a:latin typeface="Footlight MT Light" panose="0204060206030A020304" pitchFamily="18" charset="0"/>
              </a:rPr>
              <a:t>Problems:  call SSA </a:t>
            </a:r>
            <a:r>
              <a:rPr lang="en-US" sz="4500" dirty="0">
                <a:latin typeface="Footlight MT Light" panose="0204060206030A020304" pitchFamily="18" charset="0"/>
              </a:rPr>
              <a:t>for assistance:  1-800-772-6270.</a:t>
            </a:r>
          </a:p>
          <a:p>
            <a:endParaRPr lang="en-US" dirty="0"/>
          </a:p>
        </p:txBody>
      </p:sp>
    </p:spTree>
    <p:extLst>
      <p:ext uri="{BB962C8B-B14F-4D97-AF65-F5344CB8AC3E}">
        <p14:creationId xmlns:p14="http://schemas.microsoft.com/office/powerpoint/2010/main" val="9786001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88863"/>
            <a:ext cx="7125113" cy="924475"/>
          </a:xfrm>
        </p:spPr>
        <p:txBody>
          <a:bodyPr/>
          <a:lstStyle/>
          <a:p>
            <a:r>
              <a:rPr lang="en-US" sz="4400" b="1" u="sng" dirty="0" smtClean="0">
                <a:latin typeface="Footlight MT Light" panose="0204060206030A020304" pitchFamily="18" charset="0"/>
              </a:rPr>
              <a:t>W-2 Summary</a:t>
            </a:r>
            <a:endParaRPr lang="en-US" sz="4400" b="1" u="sng" dirty="0">
              <a:latin typeface="Footlight MT Light" panose="0204060206030A020304" pitchFamily="18" charset="0"/>
            </a:endParaRPr>
          </a:p>
        </p:txBody>
      </p:sp>
      <p:sp>
        <p:nvSpPr>
          <p:cNvPr id="3" name="Content Placeholder 2"/>
          <p:cNvSpPr>
            <a:spLocks noGrp="1"/>
          </p:cNvSpPr>
          <p:nvPr>
            <p:ph idx="1"/>
          </p:nvPr>
        </p:nvSpPr>
        <p:spPr>
          <a:xfrm>
            <a:off x="817685" y="990600"/>
            <a:ext cx="7296355" cy="5410201"/>
          </a:xfrm>
        </p:spPr>
        <p:txBody>
          <a:bodyPr>
            <a:normAutofit/>
          </a:bodyPr>
          <a:lstStyle/>
          <a:p>
            <a:r>
              <a:rPr lang="en-US" sz="2800" dirty="0" smtClean="0">
                <a:latin typeface="Footlight MT Light" panose="0204060206030A020304" pitchFamily="18" charset="0"/>
              </a:rPr>
              <a:t>Your totals should reconcile with the amounts calculated from the full year payroll summary. </a:t>
            </a:r>
          </a:p>
          <a:p>
            <a:r>
              <a:rPr lang="en-US" sz="2800" dirty="0" smtClean="0">
                <a:latin typeface="Footlight MT Light" panose="0204060206030A020304" pitchFamily="18" charset="0"/>
              </a:rPr>
              <a:t>Multiply the Social Security and Medicare base wages by the withholding rates - should match the amount withheld (might be slightly off due to rounding)</a:t>
            </a:r>
          </a:p>
          <a:p>
            <a:r>
              <a:rPr lang="en-US" sz="2800" dirty="0" smtClean="0">
                <a:latin typeface="Footlight MT Light" panose="0204060206030A020304" pitchFamily="18" charset="0"/>
              </a:rPr>
              <a:t>If the numbers don’t reconcile, run 941 reports for all 4 quarters and compare the amount reported to the amount on the year payroll summary. Any differences may be explained by a paycheck adjustment or W-2 adjustment.</a:t>
            </a:r>
          </a:p>
          <a:p>
            <a:pPr marL="0" indent="0">
              <a:buNone/>
            </a:pPr>
            <a:endParaRPr lang="en-US" sz="2800" dirty="0">
              <a:latin typeface="Footlight MT Light" panose="0204060206030A020304" pitchFamily="18" charset="0"/>
            </a:endParaRPr>
          </a:p>
        </p:txBody>
      </p:sp>
    </p:spTree>
    <p:extLst>
      <p:ext uri="{BB962C8B-B14F-4D97-AF65-F5344CB8AC3E}">
        <p14:creationId xmlns:p14="http://schemas.microsoft.com/office/powerpoint/2010/main" val="36600893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7125112" cy="5782598"/>
          </a:xfrm>
        </p:spPr>
        <p:txBody>
          <a:bodyPr>
            <a:normAutofit/>
          </a:bodyPr>
          <a:lstStyle/>
          <a:p>
            <a:r>
              <a:rPr lang="en-US" sz="2800" dirty="0" smtClean="0">
                <a:latin typeface="Footlight MT Light" panose="0204060206030A020304" pitchFamily="18" charset="0"/>
              </a:rPr>
              <a:t>If no Social Security exempt employees, compare the local deduction report for Social Security and Medicare - these bases should equal. </a:t>
            </a:r>
          </a:p>
          <a:p>
            <a:r>
              <a:rPr lang="en-US" sz="2800" dirty="0" smtClean="0">
                <a:latin typeface="Footlight MT Light" panose="0204060206030A020304" pitchFamily="18" charset="0"/>
              </a:rPr>
              <a:t>Possible reasons why the Social Security base may not equal to the Medicare base:</a:t>
            </a:r>
          </a:p>
          <a:p>
            <a:pPr marL="857250" lvl="1" indent="-457200"/>
            <a:r>
              <a:rPr lang="en-US" sz="2600" dirty="0" smtClean="0">
                <a:latin typeface="Footlight MT Light" panose="0204060206030A020304" pitchFamily="18" charset="0"/>
              </a:rPr>
              <a:t>Social Security was not withheld on some employees.</a:t>
            </a:r>
          </a:p>
          <a:p>
            <a:pPr marL="857250" lvl="1" indent="-457200"/>
            <a:r>
              <a:rPr lang="en-US" sz="2600" dirty="0" smtClean="0">
                <a:latin typeface="Footlight MT Light" panose="0204060206030A020304" pitchFamily="18" charset="0"/>
              </a:rPr>
              <a:t>There may be employees who have met the Social Security wage ceiling.</a:t>
            </a:r>
          </a:p>
          <a:p>
            <a:pPr marL="857250" lvl="1" indent="-457200"/>
            <a:r>
              <a:rPr lang="en-US" sz="2800" dirty="0" smtClean="0">
                <a:latin typeface="Footlight MT Light" panose="0204060206030A020304" pitchFamily="18" charset="0"/>
              </a:rPr>
              <a:t>W-2 adjustments have been done on one base but not the other.</a:t>
            </a:r>
            <a:endParaRPr lang="en-US" sz="2800" dirty="0">
              <a:latin typeface="Footlight MT Light" panose="0204060206030A020304" pitchFamily="18" charset="0"/>
            </a:endParaRPr>
          </a:p>
          <a:p>
            <a:pPr marL="0" indent="0">
              <a:buNone/>
            </a:pPr>
            <a:endParaRPr lang="en-US" sz="2800" dirty="0">
              <a:latin typeface="Footlight MT Light" panose="0204060206030A020304" pitchFamily="18" charset="0"/>
            </a:endParaRPr>
          </a:p>
        </p:txBody>
      </p:sp>
    </p:spTree>
    <p:extLst>
      <p:ext uri="{BB962C8B-B14F-4D97-AF65-F5344CB8AC3E}">
        <p14:creationId xmlns:p14="http://schemas.microsoft.com/office/powerpoint/2010/main" val="5962887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u="sng" dirty="0" smtClean="0">
                <a:latin typeface="Footlight MT Light" panose="0204060206030A020304" pitchFamily="18" charset="0"/>
              </a:rPr>
              <a:t>HINTS</a:t>
            </a:r>
            <a:endParaRPr lang="en-US" sz="4400" b="1" u="sng" dirty="0">
              <a:latin typeface="Footlight MT Light" panose="0204060206030A020304" pitchFamily="18" charset="0"/>
            </a:endParaRPr>
          </a:p>
        </p:txBody>
      </p:sp>
      <p:sp>
        <p:nvSpPr>
          <p:cNvPr id="3" name="Content Placeholder 2"/>
          <p:cNvSpPr>
            <a:spLocks noGrp="1"/>
          </p:cNvSpPr>
          <p:nvPr>
            <p:ph idx="1"/>
          </p:nvPr>
        </p:nvSpPr>
        <p:spPr>
          <a:xfrm>
            <a:off x="609598" y="1524000"/>
            <a:ext cx="6347714" cy="3880773"/>
          </a:xfrm>
        </p:spPr>
        <p:txBody>
          <a:bodyPr>
            <a:normAutofit lnSpcReduction="10000"/>
          </a:bodyPr>
          <a:lstStyle/>
          <a:p>
            <a:r>
              <a:rPr lang="en-US" sz="2800" dirty="0" smtClean="0">
                <a:latin typeface="Footlight MT Light" panose="0204060206030A020304" pitchFamily="18" charset="0"/>
              </a:rPr>
              <a:t>Wage Base Reconciliation – find your payroll errors before you finish payroll.</a:t>
            </a:r>
          </a:p>
          <a:p>
            <a:r>
              <a:rPr lang="en-US" sz="2800" dirty="0" smtClean="0">
                <a:latin typeface="Footlight MT Light" panose="0204060206030A020304" pitchFamily="18" charset="0"/>
              </a:rPr>
              <a:t>Keep copies of monthly deposits/printouts    to reconcile with quarterly reports.</a:t>
            </a:r>
          </a:p>
          <a:p>
            <a:r>
              <a:rPr lang="en-US" sz="2800" dirty="0" smtClean="0">
                <a:latin typeface="Footlight MT Light" panose="0204060206030A020304" pitchFamily="18" charset="0"/>
              </a:rPr>
              <a:t>Be aware of deadlines. Being on time will save you penalties and headaches.</a:t>
            </a:r>
          </a:p>
          <a:p>
            <a:r>
              <a:rPr lang="en-US" sz="2800" dirty="0" smtClean="0">
                <a:latin typeface="Footlight MT Light" panose="0204060206030A020304" pitchFamily="18" charset="0"/>
              </a:rPr>
              <a:t>Run the quarterly </a:t>
            </a:r>
            <a:r>
              <a:rPr lang="en-US" sz="2800" b="1" i="1" u="sng" dirty="0" smtClean="0">
                <a:latin typeface="Footlight MT Light" panose="0204060206030A020304" pitchFamily="18" charset="0"/>
              </a:rPr>
              <a:t>BEFORE</a:t>
            </a:r>
            <a:r>
              <a:rPr lang="en-US" sz="2800" dirty="0" smtClean="0">
                <a:latin typeface="Footlight MT Light" panose="0204060206030A020304" pitchFamily="18" charset="0"/>
              </a:rPr>
              <a:t>  running the next payroll. </a:t>
            </a:r>
            <a:endParaRPr lang="en-US" sz="2800" dirty="0">
              <a:latin typeface="Footlight MT Light" panose="0204060206030A020304" pitchFamily="18" charset="0"/>
            </a:endParaRPr>
          </a:p>
        </p:txBody>
      </p:sp>
    </p:spTree>
    <p:extLst>
      <p:ext uri="{BB962C8B-B14F-4D97-AF65-F5344CB8AC3E}">
        <p14:creationId xmlns:p14="http://schemas.microsoft.com/office/powerpoint/2010/main" val="3145552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752600"/>
            <a:ext cx="7391400" cy="3648999"/>
          </a:xfrm>
        </p:spPr>
        <p:txBody>
          <a:bodyPr>
            <a:normAutofit/>
          </a:bodyPr>
          <a:lstStyle/>
          <a:p>
            <a:r>
              <a:rPr lang="en-US" sz="2400" dirty="0" smtClean="0">
                <a:latin typeface="Footlight MT Light" panose="0204060206030A020304" pitchFamily="18" charset="0"/>
              </a:rPr>
              <a:t>Use the TransAction Portal (TAP) system to upload your W-2 and 1099 forms.</a:t>
            </a:r>
          </a:p>
          <a:p>
            <a:r>
              <a:rPr lang="en-US" sz="2400" dirty="0" smtClean="0">
                <a:latin typeface="Footlight MT Light" panose="0204060206030A020304" pitchFamily="18" charset="0"/>
              </a:rPr>
              <a:t>Use your accounting software to prepare the W-2 and 1099 files.</a:t>
            </a:r>
          </a:p>
          <a:p>
            <a:r>
              <a:rPr lang="en-US" sz="2400" dirty="0" smtClean="0">
                <a:latin typeface="Footlight MT Light" panose="0204060206030A020304" pitchFamily="18" charset="0"/>
              </a:rPr>
              <a:t>Log on to TAP and upload your files.</a:t>
            </a:r>
          </a:p>
          <a:p>
            <a:r>
              <a:rPr lang="en-US" sz="2400" dirty="0" smtClean="0">
                <a:latin typeface="Footlight MT Light" panose="0204060206030A020304" pitchFamily="18" charset="0"/>
              </a:rPr>
              <a:t>Keep copies of the successful transmission for your files.</a:t>
            </a:r>
          </a:p>
          <a:p>
            <a:r>
              <a:rPr lang="en-US" sz="2400" dirty="0" smtClean="0">
                <a:latin typeface="Footlight MT Light" panose="0204060206030A020304" pitchFamily="18" charset="0"/>
              </a:rPr>
              <a:t>Problems: call MDOR at 406-444-6900.</a:t>
            </a:r>
          </a:p>
          <a:p>
            <a:endParaRPr lang="en-US" sz="2000" dirty="0">
              <a:latin typeface="Footlight MT Light" panose="0204060206030A020304" pitchFamily="18" charset="0"/>
            </a:endParaRPr>
          </a:p>
          <a:p>
            <a:pPr marL="0" indent="0">
              <a:buNone/>
            </a:pPr>
            <a:endParaRPr lang="en-US" sz="2000" dirty="0">
              <a:latin typeface="Footlight MT Light" panose="0204060206030A020304" pitchFamily="18" charset="0"/>
            </a:endParaRPr>
          </a:p>
        </p:txBody>
      </p:sp>
      <p:sp>
        <p:nvSpPr>
          <p:cNvPr id="2" name="TextBox 1"/>
          <p:cNvSpPr txBox="1"/>
          <p:nvPr/>
        </p:nvSpPr>
        <p:spPr>
          <a:xfrm>
            <a:off x="533400" y="990600"/>
            <a:ext cx="7391400" cy="646331"/>
          </a:xfrm>
          <a:prstGeom prst="rect">
            <a:avLst/>
          </a:prstGeom>
          <a:noFill/>
        </p:spPr>
        <p:txBody>
          <a:bodyPr wrap="square" rtlCol="0">
            <a:spAutoFit/>
          </a:bodyPr>
          <a:lstStyle/>
          <a:p>
            <a:r>
              <a:rPr lang="en-US" sz="3600" b="1" u="sng" dirty="0" smtClean="0">
                <a:latin typeface="Footlight MT Light" panose="0204060206030A020304" pitchFamily="18" charset="0"/>
              </a:rPr>
              <a:t>E-filing with Montana – W-2/1099</a:t>
            </a:r>
          </a:p>
        </p:txBody>
      </p:sp>
    </p:spTree>
    <p:extLst>
      <p:ext uri="{BB962C8B-B14F-4D97-AF65-F5344CB8AC3E}">
        <p14:creationId xmlns:p14="http://schemas.microsoft.com/office/powerpoint/2010/main" val="39945113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372555" cy="924475"/>
          </a:xfrm>
        </p:spPr>
        <p:txBody>
          <a:bodyPr/>
          <a:lstStyle/>
          <a:p>
            <a:r>
              <a:rPr lang="en-US" sz="4400" b="1" u="sng" dirty="0" smtClean="0">
                <a:latin typeface="Footlight MT Light" panose="0204060206030A020304" pitchFamily="18" charset="0"/>
              </a:rPr>
              <a:t>Federal E-filing of 1099’s </a:t>
            </a:r>
            <a:endParaRPr lang="en-US" sz="4400" b="1" u="sng" dirty="0">
              <a:latin typeface="Footlight MT Light" panose="0204060206030A020304" pitchFamily="18" charset="0"/>
            </a:endParaRPr>
          </a:p>
        </p:txBody>
      </p:sp>
      <p:sp>
        <p:nvSpPr>
          <p:cNvPr id="3" name="Content Placeholder 2"/>
          <p:cNvSpPr>
            <a:spLocks noGrp="1"/>
          </p:cNvSpPr>
          <p:nvPr>
            <p:ph idx="1"/>
          </p:nvPr>
        </p:nvSpPr>
        <p:spPr>
          <a:xfrm>
            <a:off x="685800" y="1143000"/>
            <a:ext cx="7467600" cy="4800600"/>
          </a:xfrm>
        </p:spPr>
        <p:txBody>
          <a:bodyPr>
            <a:normAutofit/>
          </a:bodyPr>
          <a:lstStyle/>
          <a:p>
            <a:r>
              <a:rPr lang="en-US" sz="2800" dirty="0" smtClean="0">
                <a:latin typeface="Footlight MT Light" panose="0204060206030A020304" pitchFamily="18" charset="0"/>
              </a:rPr>
              <a:t>This </a:t>
            </a:r>
            <a:r>
              <a:rPr lang="en-US" sz="2800" dirty="0">
                <a:latin typeface="Footlight MT Light" panose="0204060206030A020304" pitchFamily="18" charset="0"/>
              </a:rPr>
              <a:t>is not technically a payroll form since it is derived from accounts payable or claims information.  </a:t>
            </a:r>
            <a:endParaRPr lang="en-US" sz="2800" dirty="0" smtClean="0">
              <a:latin typeface="Footlight MT Light" panose="0204060206030A020304" pitchFamily="18" charset="0"/>
            </a:endParaRPr>
          </a:p>
          <a:p>
            <a:r>
              <a:rPr lang="en-US" sz="2800" dirty="0" smtClean="0">
                <a:latin typeface="Footlight MT Light" panose="0204060206030A020304" pitchFamily="18" charset="0"/>
              </a:rPr>
              <a:t>This </a:t>
            </a:r>
            <a:r>
              <a:rPr lang="en-US" sz="2800" dirty="0">
                <a:latin typeface="Footlight MT Light" panose="0204060206030A020304" pitchFamily="18" charset="0"/>
              </a:rPr>
              <a:t>form is issued to a non-incorporated individual, partnership, or business (independent contractor) for payment of services rendered for $600 or more. </a:t>
            </a:r>
            <a:endParaRPr lang="en-US" sz="2800" dirty="0" smtClean="0">
              <a:latin typeface="Footlight MT Light" panose="0204060206030A020304" pitchFamily="18" charset="0"/>
            </a:endParaRPr>
          </a:p>
          <a:p>
            <a:r>
              <a:rPr lang="en-US" sz="2800" dirty="0" smtClean="0">
                <a:latin typeface="Footlight MT Light" panose="0204060206030A020304" pitchFamily="18" charset="0"/>
              </a:rPr>
              <a:t>Prior </a:t>
            </a:r>
            <a:r>
              <a:rPr lang="en-US" sz="2800" dirty="0">
                <a:latin typeface="Footlight MT Light" panose="0204060206030A020304" pitchFamily="18" charset="0"/>
              </a:rPr>
              <a:t>to paying for services rendered, determine eligibility using the “reasonable basis” test reference in Circular E.  </a:t>
            </a:r>
            <a:endParaRPr lang="en-US" dirty="0"/>
          </a:p>
        </p:txBody>
      </p:sp>
    </p:spTree>
    <p:extLst>
      <p:ext uri="{BB962C8B-B14F-4D97-AF65-F5344CB8AC3E}">
        <p14:creationId xmlns:p14="http://schemas.microsoft.com/office/powerpoint/2010/main" val="366261260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7429913" cy="924475"/>
          </a:xfrm>
        </p:spPr>
        <p:txBody>
          <a:bodyPr/>
          <a:lstStyle/>
          <a:p>
            <a:r>
              <a:rPr lang="en-US" sz="4000" b="1" u="sng" dirty="0" smtClean="0">
                <a:latin typeface="Footlight MT Light" panose="0204060206030A020304" pitchFamily="18" charset="0"/>
              </a:rPr>
              <a:t>I’m On FIRE For 1099’s</a:t>
            </a:r>
            <a:endParaRPr lang="en-US" sz="4000" b="1" u="sng" dirty="0">
              <a:latin typeface="Footlight MT Light" panose="0204060206030A020304" pitchFamily="18" charset="0"/>
            </a:endParaRPr>
          </a:p>
        </p:txBody>
      </p:sp>
      <p:sp>
        <p:nvSpPr>
          <p:cNvPr id="3" name="Content Placeholder 2"/>
          <p:cNvSpPr>
            <a:spLocks noGrp="1"/>
          </p:cNvSpPr>
          <p:nvPr>
            <p:ph idx="1"/>
          </p:nvPr>
        </p:nvSpPr>
        <p:spPr>
          <a:xfrm>
            <a:off x="609600" y="1143000"/>
            <a:ext cx="7125112" cy="5486399"/>
          </a:xfrm>
        </p:spPr>
        <p:txBody>
          <a:bodyPr>
            <a:normAutofit/>
          </a:bodyPr>
          <a:lstStyle/>
          <a:p>
            <a:r>
              <a:rPr lang="en-US" sz="2400" dirty="0" smtClean="0">
                <a:latin typeface="Footlight MT Light" panose="0204060206030A020304" pitchFamily="18" charset="0"/>
              </a:rPr>
              <a:t>To federal e-file 1099’s use the FIRE (Filing Information Returns Electronically) system with the IRS.</a:t>
            </a:r>
          </a:p>
          <a:p>
            <a:r>
              <a:rPr lang="en-US" sz="2400" dirty="0" smtClean="0">
                <a:latin typeface="Footlight MT Light" panose="0204060206030A020304" pitchFamily="18" charset="0"/>
              </a:rPr>
              <a:t>Use your accounting software to create the 1099 file.</a:t>
            </a:r>
          </a:p>
          <a:p>
            <a:r>
              <a:rPr lang="en-US" sz="2400" dirty="0" smtClean="0">
                <a:latin typeface="Footlight MT Light" panose="0204060206030A020304" pitchFamily="18" charset="0"/>
              </a:rPr>
              <a:t>Gather your Transmitter Control Code and passwords and log on the FIRE site.</a:t>
            </a:r>
          </a:p>
          <a:p>
            <a:r>
              <a:rPr lang="en-US" sz="2400" dirty="0" smtClean="0">
                <a:latin typeface="Footlight MT Light" panose="0204060206030A020304" pitchFamily="18" charset="0"/>
              </a:rPr>
              <a:t>Upload the file.</a:t>
            </a:r>
          </a:p>
          <a:p>
            <a:r>
              <a:rPr lang="en-US" sz="2400" dirty="0" smtClean="0">
                <a:latin typeface="Footlight MT Light" panose="0204060206030A020304" pitchFamily="18" charset="0"/>
              </a:rPr>
              <a:t>Keep copies of the successful transmission in your files.</a:t>
            </a:r>
          </a:p>
          <a:p>
            <a:r>
              <a:rPr lang="en-US" sz="2400" dirty="0" smtClean="0">
                <a:latin typeface="Footlight MT Light" panose="0204060206030A020304" pitchFamily="18" charset="0"/>
              </a:rPr>
              <a:t>Problems: call FIRE at 1-866-455-7438.</a:t>
            </a:r>
            <a:endParaRPr lang="en-US" sz="2400" dirty="0">
              <a:latin typeface="Footlight MT Light" panose="0204060206030A020304" pitchFamily="18" charset="0"/>
            </a:endParaRPr>
          </a:p>
        </p:txBody>
      </p:sp>
    </p:spTree>
    <p:extLst>
      <p:ext uri="{BB962C8B-B14F-4D97-AF65-F5344CB8AC3E}">
        <p14:creationId xmlns:p14="http://schemas.microsoft.com/office/powerpoint/2010/main" val="15082058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u="sng" dirty="0" smtClean="0">
                <a:latin typeface="Footlight MT Light" panose="0204060206030A020304" pitchFamily="18" charset="0"/>
              </a:rPr>
              <a:t>Retain For Your Files</a:t>
            </a:r>
            <a:endParaRPr lang="en-US" sz="4400" b="1" u="sng" dirty="0">
              <a:latin typeface="Footlight MT Light" panose="0204060206030A020304" pitchFamily="18" charset="0"/>
            </a:endParaRPr>
          </a:p>
        </p:txBody>
      </p:sp>
      <p:sp>
        <p:nvSpPr>
          <p:cNvPr id="3" name="Content Placeholder 2"/>
          <p:cNvSpPr>
            <a:spLocks noGrp="1"/>
          </p:cNvSpPr>
          <p:nvPr>
            <p:ph idx="1"/>
          </p:nvPr>
        </p:nvSpPr>
        <p:spPr>
          <a:xfrm>
            <a:off x="609599" y="1272931"/>
            <a:ext cx="7125112" cy="4953000"/>
          </a:xfrm>
        </p:spPr>
        <p:txBody>
          <a:bodyPr>
            <a:normAutofit/>
          </a:bodyPr>
          <a:lstStyle/>
          <a:p>
            <a:pPr marL="0" indent="0">
              <a:buNone/>
            </a:pPr>
            <a:endParaRPr lang="en-US" dirty="0"/>
          </a:p>
          <a:p>
            <a:r>
              <a:rPr lang="en-US" sz="2800" dirty="0" smtClean="0">
                <a:latin typeface="Footlight MT Light" panose="0204060206030A020304" pitchFamily="18" charset="0"/>
              </a:rPr>
              <a:t>School’s </a:t>
            </a:r>
            <a:r>
              <a:rPr lang="en-US" sz="2800" dirty="0">
                <a:latin typeface="Footlight MT Light" panose="0204060206030A020304" pitchFamily="18" charset="0"/>
              </a:rPr>
              <a:t>copy of </a:t>
            </a:r>
            <a:r>
              <a:rPr lang="en-US" sz="2800" dirty="0" smtClean="0">
                <a:latin typeface="Footlight MT Light" panose="0204060206030A020304" pitchFamily="18" charset="0"/>
              </a:rPr>
              <a:t>W-2’s.</a:t>
            </a:r>
            <a:endParaRPr lang="en-US" sz="2800" dirty="0">
              <a:latin typeface="Footlight MT Light" panose="0204060206030A020304" pitchFamily="18" charset="0"/>
            </a:endParaRPr>
          </a:p>
          <a:p>
            <a:r>
              <a:rPr lang="en-US" sz="2800" dirty="0">
                <a:latin typeface="Footlight MT Light" panose="0204060206030A020304" pitchFamily="18" charset="0"/>
              </a:rPr>
              <a:t>School’s copy of </a:t>
            </a:r>
            <a:r>
              <a:rPr lang="en-US" sz="2800" dirty="0" smtClean="0">
                <a:latin typeface="Footlight MT Light" panose="0204060206030A020304" pitchFamily="18" charset="0"/>
              </a:rPr>
              <a:t>W-3.</a:t>
            </a:r>
            <a:endParaRPr lang="en-US" sz="2800" dirty="0">
              <a:latin typeface="Footlight MT Light" panose="0204060206030A020304" pitchFamily="18" charset="0"/>
            </a:endParaRPr>
          </a:p>
          <a:p>
            <a:r>
              <a:rPr lang="en-US" sz="2800" dirty="0">
                <a:latin typeface="Footlight MT Light" panose="0204060206030A020304" pitchFamily="18" charset="0"/>
              </a:rPr>
              <a:t>Any reports you use to prepare </a:t>
            </a:r>
            <a:r>
              <a:rPr lang="en-US" sz="2800" dirty="0" smtClean="0">
                <a:latin typeface="Footlight MT Light" panose="0204060206030A020304" pitchFamily="18" charset="0"/>
              </a:rPr>
              <a:t>W-2’s.</a:t>
            </a:r>
            <a:endParaRPr lang="en-US" sz="2800" dirty="0">
              <a:latin typeface="Footlight MT Light" panose="0204060206030A020304" pitchFamily="18" charset="0"/>
            </a:endParaRPr>
          </a:p>
          <a:p>
            <a:r>
              <a:rPr lang="en-US" sz="2800" dirty="0" smtClean="0">
                <a:latin typeface="Footlight MT Light" panose="0204060206030A020304" pitchFamily="18" charset="0"/>
              </a:rPr>
              <a:t>School’s copy of 1099’s.</a:t>
            </a:r>
            <a:endParaRPr lang="en-US" sz="2800" dirty="0">
              <a:latin typeface="Footlight MT Light" panose="0204060206030A020304" pitchFamily="18" charset="0"/>
            </a:endParaRPr>
          </a:p>
          <a:p>
            <a:r>
              <a:rPr lang="en-US" sz="2800" dirty="0">
                <a:latin typeface="Footlight MT Light" panose="0204060206030A020304" pitchFamily="18" charset="0"/>
              </a:rPr>
              <a:t>Photo copy of </a:t>
            </a:r>
            <a:r>
              <a:rPr lang="en-US" sz="2800" dirty="0" smtClean="0">
                <a:latin typeface="Footlight MT Light" panose="0204060206030A020304" pitchFamily="18" charset="0"/>
              </a:rPr>
              <a:t>1096.</a:t>
            </a:r>
            <a:endParaRPr lang="en-US" sz="2800" dirty="0">
              <a:latin typeface="Footlight MT Light" panose="0204060206030A020304" pitchFamily="18" charset="0"/>
            </a:endParaRPr>
          </a:p>
          <a:p>
            <a:r>
              <a:rPr lang="en-US" sz="2800" dirty="0">
                <a:latin typeface="Footlight MT Light" panose="0204060206030A020304" pitchFamily="18" charset="0"/>
              </a:rPr>
              <a:t>Photo copy of </a:t>
            </a:r>
            <a:r>
              <a:rPr lang="en-US" sz="2800" dirty="0" smtClean="0">
                <a:latin typeface="Footlight MT Light" panose="0204060206030A020304" pitchFamily="18" charset="0"/>
              </a:rPr>
              <a:t>MW3.</a:t>
            </a:r>
            <a:endParaRPr lang="en-US" sz="2800" dirty="0">
              <a:latin typeface="Footlight MT Light" panose="0204060206030A020304" pitchFamily="18" charset="0"/>
            </a:endParaRPr>
          </a:p>
          <a:p>
            <a:r>
              <a:rPr lang="en-US" sz="2800" dirty="0">
                <a:latin typeface="Footlight MT Light" panose="0204060206030A020304" pitchFamily="18" charset="0"/>
              </a:rPr>
              <a:t>Any W-9 forms that you have </a:t>
            </a:r>
            <a:r>
              <a:rPr lang="en-US" sz="2800" dirty="0" smtClean="0">
                <a:latin typeface="Footlight MT Light" panose="0204060206030A020304" pitchFamily="18" charset="0"/>
              </a:rPr>
              <a:t>received.</a:t>
            </a:r>
            <a:endParaRPr lang="en-US" sz="2800" dirty="0">
              <a:latin typeface="Footlight MT Light" panose="0204060206030A020304" pitchFamily="18" charset="0"/>
            </a:endParaRPr>
          </a:p>
          <a:p>
            <a:endParaRPr lang="en-US" dirty="0"/>
          </a:p>
        </p:txBody>
      </p:sp>
    </p:spTree>
    <p:extLst>
      <p:ext uri="{BB962C8B-B14F-4D97-AF65-F5344CB8AC3E}">
        <p14:creationId xmlns:p14="http://schemas.microsoft.com/office/powerpoint/2010/main" val="9004860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69364" y="1524000"/>
            <a:ext cx="6347714" cy="3880773"/>
          </a:xfrm>
        </p:spPr>
        <p:txBody>
          <a:bodyPr>
            <a:normAutofit/>
          </a:bodyPr>
          <a:lstStyle/>
          <a:p>
            <a:r>
              <a:rPr lang="en-US" sz="2800" dirty="0" smtClean="0">
                <a:latin typeface="Footlight MT Light" panose="0204060206030A020304" pitchFamily="18" charset="0"/>
              </a:rPr>
              <a:t>Obtain a W-9 from all vendors.</a:t>
            </a:r>
          </a:p>
          <a:p>
            <a:r>
              <a:rPr lang="en-US" sz="2800" dirty="0" smtClean="0">
                <a:latin typeface="Footlight MT Light" panose="0204060206030A020304" pitchFamily="18" charset="0"/>
              </a:rPr>
              <a:t>Use this form to determine the tax classification of your vendors.</a:t>
            </a:r>
          </a:p>
          <a:p>
            <a:r>
              <a:rPr lang="en-US" sz="2800" dirty="0" smtClean="0">
                <a:latin typeface="Footlight MT Light" panose="0204060206030A020304" pitchFamily="18" charset="0"/>
              </a:rPr>
              <a:t>It is important to find this out – IRS penalties can be substantial if you do not file a 1099 when you should.</a:t>
            </a:r>
            <a:endParaRPr lang="en-US" sz="2800" dirty="0">
              <a:latin typeface="Footlight MT Light" panose="0204060206030A020304" pitchFamily="18" charset="0"/>
            </a:endParaRPr>
          </a:p>
        </p:txBody>
      </p:sp>
      <p:sp>
        <p:nvSpPr>
          <p:cNvPr id="2" name="TextBox 1"/>
          <p:cNvSpPr txBox="1"/>
          <p:nvPr/>
        </p:nvSpPr>
        <p:spPr>
          <a:xfrm>
            <a:off x="838200" y="762000"/>
            <a:ext cx="5810043" cy="830997"/>
          </a:xfrm>
          <a:prstGeom prst="rect">
            <a:avLst/>
          </a:prstGeom>
          <a:noFill/>
        </p:spPr>
        <p:txBody>
          <a:bodyPr wrap="square" rtlCol="0">
            <a:spAutoFit/>
          </a:bodyPr>
          <a:lstStyle/>
          <a:p>
            <a:r>
              <a:rPr lang="en-US" sz="4800" b="1" u="sng" dirty="0" smtClean="0">
                <a:latin typeface="Footlight MT Light" panose="0204060206030A020304" pitchFamily="18" charset="0"/>
              </a:rPr>
              <a:t>W-9 Forms</a:t>
            </a:r>
            <a:endParaRPr lang="en-US" sz="4800" b="1" u="sng" dirty="0">
              <a:latin typeface="Footlight MT Light" panose="0204060206030A020304" pitchFamily="18" charset="0"/>
            </a:endParaRPr>
          </a:p>
        </p:txBody>
      </p:sp>
    </p:spTree>
    <p:extLst>
      <p:ext uri="{BB962C8B-B14F-4D97-AF65-F5344CB8AC3E}">
        <p14:creationId xmlns:p14="http://schemas.microsoft.com/office/powerpoint/2010/main" val="1105316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1338" y="304800"/>
            <a:ext cx="7677355" cy="924475"/>
          </a:xfrm>
        </p:spPr>
        <p:txBody>
          <a:bodyPr/>
          <a:lstStyle/>
          <a:p>
            <a:r>
              <a:rPr lang="en-US" sz="4800" b="1" u="sng" dirty="0" smtClean="0">
                <a:latin typeface="Footlight MT Light" panose="0204060206030A020304" pitchFamily="18" charset="0"/>
              </a:rPr>
              <a:t>ACA – 1094/1095</a:t>
            </a:r>
            <a:endParaRPr lang="en-US" sz="4800" b="1" u="sng" dirty="0">
              <a:latin typeface="Footlight MT Light" panose="0204060206030A020304" pitchFamily="18" charset="0"/>
            </a:endParaRPr>
          </a:p>
        </p:txBody>
      </p:sp>
      <p:sp>
        <p:nvSpPr>
          <p:cNvPr id="3" name="Content Placeholder 2"/>
          <p:cNvSpPr>
            <a:spLocks noGrp="1"/>
          </p:cNvSpPr>
          <p:nvPr>
            <p:ph idx="1"/>
          </p:nvPr>
        </p:nvSpPr>
        <p:spPr>
          <a:xfrm>
            <a:off x="451338" y="1143000"/>
            <a:ext cx="7524955" cy="5334001"/>
          </a:xfrm>
        </p:spPr>
        <p:txBody>
          <a:bodyPr>
            <a:normAutofit/>
          </a:bodyPr>
          <a:lstStyle/>
          <a:p>
            <a:r>
              <a:rPr lang="en-US" sz="2000" dirty="0" smtClean="0">
                <a:latin typeface="Footlight MT Light" panose="0204060206030A020304" pitchFamily="18" charset="0"/>
              </a:rPr>
              <a:t>If you are a large employer (at least 50 full-time or “full-time equivalents”), you are required to send annual 1095 forms to every employee.</a:t>
            </a:r>
          </a:p>
          <a:p>
            <a:r>
              <a:rPr lang="en-US" sz="2000" dirty="0" smtClean="0">
                <a:latin typeface="Footlight MT Light" panose="0204060206030A020304" pitchFamily="18" charset="0"/>
              </a:rPr>
              <a:t>If you have a fully funded insurer (i.e. BCBS), they send the 1095-B notices for you (shows coverage).  You will still have to send the 1095-C (shows employment status and offer of insurance).</a:t>
            </a:r>
          </a:p>
          <a:p>
            <a:r>
              <a:rPr lang="en-US" sz="2000" dirty="0" smtClean="0">
                <a:latin typeface="Footlight MT Light" panose="0204060206030A020304" pitchFamily="18" charset="0"/>
              </a:rPr>
              <a:t>If you have a trust (MUST, JPT), you may have to send the 1095-C.  This will show employment status, offer, and coverage.</a:t>
            </a:r>
          </a:p>
          <a:p>
            <a:r>
              <a:rPr lang="en-US" sz="2000" dirty="0" smtClean="0">
                <a:latin typeface="Footlight MT Light" panose="0204060206030A020304" pitchFamily="18" charset="0"/>
              </a:rPr>
              <a:t>Contact your accounting software provider for help in setting up your software to produce these forms.  Or contract with someone who will provide these forms for you.</a:t>
            </a:r>
          </a:p>
          <a:p>
            <a:pPr marL="0" indent="0">
              <a:buNone/>
            </a:pPr>
            <a:endParaRPr lang="en-US" sz="900" b="1" dirty="0" smtClean="0">
              <a:latin typeface="Footlight MT Light" panose="0204060206030A020304" pitchFamily="18" charset="0"/>
            </a:endParaRPr>
          </a:p>
          <a:p>
            <a:pPr marL="0" indent="0">
              <a:buNone/>
            </a:pPr>
            <a:r>
              <a:rPr lang="en-US" sz="2000" b="1" dirty="0" smtClean="0">
                <a:latin typeface="Footlight MT Light" panose="0204060206030A020304" pitchFamily="18" charset="0"/>
              </a:rPr>
              <a:t>DUE DATE:  </a:t>
            </a:r>
            <a:r>
              <a:rPr lang="en-US" sz="2000" dirty="0" smtClean="0">
                <a:latin typeface="Footlight MT Light" panose="0204060206030A020304" pitchFamily="18" charset="0"/>
              </a:rPr>
              <a:t>Generally </a:t>
            </a:r>
            <a:r>
              <a:rPr lang="en-US" sz="2000" b="1" dirty="0" smtClean="0">
                <a:latin typeface="Footlight MT Light" panose="0204060206030A020304" pitchFamily="18" charset="0"/>
              </a:rPr>
              <a:t>January 31</a:t>
            </a:r>
            <a:r>
              <a:rPr lang="en-US" sz="2000" dirty="0" smtClean="0">
                <a:latin typeface="Footlight MT Light" panose="0204060206030A020304" pitchFamily="18" charset="0"/>
              </a:rPr>
              <a:t>.  However, the IRS has extended this date every year since these forms have had to be provided to the employee.</a:t>
            </a:r>
            <a:endParaRPr lang="en-US" sz="2000" dirty="0">
              <a:latin typeface="Footlight MT Light" panose="0204060206030A020304" pitchFamily="18" charset="0"/>
            </a:endParaRPr>
          </a:p>
        </p:txBody>
      </p:sp>
    </p:spTree>
    <p:extLst>
      <p:ext uri="{BB962C8B-B14F-4D97-AF65-F5344CB8AC3E}">
        <p14:creationId xmlns:p14="http://schemas.microsoft.com/office/powerpoint/2010/main" val="37914095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1338" y="304800"/>
            <a:ext cx="7677355" cy="924475"/>
          </a:xfrm>
        </p:spPr>
        <p:txBody>
          <a:bodyPr/>
          <a:lstStyle/>
          <a:p>
            <a:r>
              <a:rPr lang="en-US" sz="4800" b="1" u="sng" dirty="0" smtClean="0">
                <a:latin typeface="Footlight MT Light" panose="0204060206030A020304" pitchFamily="18" charset="0"/>
              </a:rPr>
              <a:t>Payroll Legal Alert</a:t>
            </a:r>
            <a:endParaRPr lang="en-US" sz="4800" b="1" u="sng" dirty="0">
              <a:latin typeface="Footlight MT Light" panose="0204060206030A020304" pitchFamily="18" charset="0"/>
            </a:endParaRPr>
          </a:p>
        </p:txBody>
      </p:sp>
      <p:pic>
        <p:nvPicPr>
          <p:cNvPr id="4" name="Content Placeholder 3"/>
          <p:cNvPicPr>
            <a:picLocks noGrp="1"/>
          </p:cNvPicPr>
          <p:nvPr>
            <p:ph idx="1"/>
          </p:nvPr>
        </p:nvPicPr>
        <p:blipFill rotWithShape="1">
          <a:blip r:embed="rId2"/>
          <a:srcRect l="12821" t="13672" r="71999" b="40110"/>
          <a:stretch/>
        </p:blipFill>
        <p:spPr bwMode="auto">
          <a:xfrm>
            <a:off x="451338" y="1066800"/>
            <a:ext cx="5552237" cy="475444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8085920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9442" y="457200"/>
            <a:ext cx="7125113" cy="924475"/>
          </a:xfrm>
        </p:spPr>
        <p:txBody>
          <a:bodyPr/>
          <a:lstStyle/>
          <a:p>
            <a:r>
              <a:rPr lang="en-US" sz="4800" b="1" u="sng" dirty="0" smtClean="0">
                <a:latin typeface="Footlight MT Light" panose="0204060206030A020304" pitchFamily="18" charset="0"/>
              </a:rPr>
              <a:t>Contacts</a:t>
            </a:r>
            <a:endParaRPr lang="en-US" sz="4800" b="1" u="sng" dirty="0">
              <a:latin typeface="Footlight MT Light" panose="0204060206030A020304" pitchFamily="18" charset="0"/>
            </a:endParaRPr>
          </a:p>
        </p:txBody>
      </p:sp>
      <p:sp>
        <p:nvSpPr>
          <p:cNvPr id="3" name="Content Placeholder 2"/>
          <p:cNvSpPr>
            <a:spLocks noGrp="1"/>
          </p:cNvSpPr>
          <p:nvPr>
            <p:ph idx="1"/>
          </p:nvPr>
        </p:nvSpPr>
        <p:spPr>
          <a:xfrm>
            <a:off x="1009443" y="1219200"/>
            <a:ext cx="7125112" cy="5029199"/>
          </a:xfrm>
        </p:spPr>
        <p:txBody>
          <a:bodyPr>
            <a:normAutofit/>
          </a:bodyPr>
          <a:lstStyle/>
          <a:p>
            <a:pPr marL="0" indent="0">
              <a:buNone/>
            </a:pPr>
            <a:r>
              <a:rPr lang="en-US" sz="3200" b="1" dirty="0" smtClean="0">
                <a:latin typeface="Footlight MT Light" panose="0204060206030A020304" pitchFamily="18" charset="0"/>
              </a:rPr>
              <a:t>MASBO Payroll Committee</a:t>
            </a:r>
          </a:p>
          <a:p>
            <a:pPr marL="0" indent="0">
              <a:buNone/>
            </a:pPr>
            <a:endParaRPr lang="en-US" sz="1100" dirty="0" smtClean="0">
              <a:latin typeface="Footlight MT Light" panose="0204060206030A020304" pitchFamily="18" charset="0"/>
            </a:endParaRPr>
          </a:p>
          <a:p>
            <a:pPr marL="0" indent="0">
              <a:buNone/>
            </a:pPr>
            <a:r>
              <a:rPr lang="en-US" u="sng" dirty="0" smtClean="0">
                <a:latin typeface="Footlight MT Light" panose="0204060206030A020304" pitchFamily="18" charset="0"/>
              </a:rPr>
              <a:t>Co-Chairs:</a:t>
            </a:r>
          </a:p>
          <a:p>
            <a:pPr marL="0" indent="0">
              <a:buNone/>
            </a:pPr>
            <a:r>
              <a:rPr lang="en-US" dirty="0" smtClean="0">
                <a:latin typeface="Footlight MT Light" panose="0204060206030A020304" pitchFamily="18" charset="0"/>
              </a:rPr>
              <a:t>Brigette Clark – Geraldine – 406-737-4371</a:t>
            </a:r>
          </a:p>
          <a:p>
            <a:pPr marL="0" indent="0">
              <a:buNone/>
            </a:pPr>
            <a:r>
              <a:rPr lang="en-US" dirty="0" smtClean="0">
                <a:latin typeface="Footlight MT Light" panose="0204060206030A020304" pitchFamily="18" charset="0"/>
              </a:rPr>
              <a:t>Jane Knudsen – Malta – 406-654-1871</a:t>
            </a:r>
          </a:p>
          <a:p>
            <a:pPr marL="0" indent="0">
              <a:buNone/>
            </a:pPr>
            <a:endParaRPr lang="en-US" dirty="0">
              <a:latin typeface="Footlight MT Light" panose="0204060206030A020304" pitchFamily="18" charset="0"/>
            </a:endParaRPr>
          </a:p>
          <a:p>
            <a:pPr marL="0" indent="0">
              <a:buNone/>
            </a:pPr>
            <a:r>
              <a:rPr lang="en-US" u="sng" dirty="0" smtClean="0">
                <a:latin typeface="Footlight MT Light" panose="0204060206030A020304" pitchFamily="18" charset="0"/>
              </a:rPr>
              <a:t>Committee Members:</a:t>
            </a:r>
          </a:p>
          <a:p>
            <a:pPr marL="0" indent="0">
              <a:buNone/>
            </a:pPr>
            <a:r>
              <a:rPr lang="en-US" dirty="0" smtClean="0">
                <a:latin typeface="Footlight MT Light" panose="0204060206030A020304" pitchFamily="18" charset="0"/>
              </a:rPr>
              <a:t>Ginger Martello – Ennis – 406-682-4258</a:t>
            </a:r>
          </a:p>
          <a:p>
            <a:pPr marL="0" indent="0">
              <a:buNone/>
            </a:pPr>
            <a:r>
              <a:rPr lang="en-US" dirty="0" smtClean="0">
                <a:latin typeface="Footlight MT Light" panose="0204060206030A020304" pitchFamily="18" charset="0"/>
              </a:rPr>
              <a:t>Laurie Kvamme – Lockwood – 406-252-6022 x5</a:t>
            </a:r>
          </a:p>
          <a:p>
            <a:pPr marL="0" indent="0">
              <a:buNone/>
            </a:pPr>
            <a:r>
              <a:rPr lang="en-US" dirty="0" smtClean="0">
                <a:latin typeface="Footlight MT Light" panose="0204060206030A020304" pitchFamily="18" charset="0"/>
              </a:rPr>
              <a:t>Carrie Ruff – Bonner – 406-258-6151</a:t>
            </a:r>
          </a:p>
          <a:p>
            <a:pPr marL="0" indent="0">
              <a:buNone/>
            </a:pPr>
            <a:r>
              <a:rPr lang="en-US" dirty="0" smtClean="0">
                <a:latin typeface="Footlight MT Light" panose="0204060206030A020304" pitchFamily="18" charset="0"/>
              </a:rPr>
              <a:t>Jodi Williams – Richey – 406-773-5523</a:t>
            </a:r>
          </a:p>
          <a:p>
            <a:pPr marL="0" indent="0">
              <a:buNone/>
            </a:pPr>
            <a:endParaRPr lang="en-US" dirty="0"/>
          </a:p>
        </p:txBody>
      </p:sp>
    </p:spTree>
    <p:extLst>
      <p:ext uri="{BB962C8B-B14F-4D97-AF65-F5344CB8AC3E}">
        <p14:creationId xmlns:p14="http://schemas.microsoft.com/office/powerpoint/2010/main" val="16302629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65771"/>
            <a:ext cx="7125113" cy="924475"/>
          </a:xfrm>
        </p:spPr>
        <p:txBody>
          <a:bodyPr/>
          <a:lstStyle/>
          <a:p>
            <a:r>
              <a:rPr lang="en-US" sz="4400" b="1" u="sng" dirty="0" smtClean="0">
                <a:latin typeface="Footlight MT Light" panose="0204060206030A020304" pitchFamily="18" charset="0"/>
              </a:rPr>
              <a:t>Federal 941</a:t>
            </a:r>
            <a:endParaRPr lang="en-US" sz="4400" b="1" u="sng" dirty="0">
              <a:latin typeface="Footlight MT Light" panose="0204060206030A020304" pitchFamily="18" charset="0"/>
            </a:endParaRPr>
          </a:p>
        </p:txBody>
      </p:sp>
      <p:sp>
        <p:nvSpPr>
          <p:cNvPr id="3" name="Content Placeholder 2"/>
          <p:cNvSpPr>
            <a:spLocks noGrp="1"/>
          </p:cNvSpPr>
          <p:nvPr>
            <p:ph idx="1"/>
          </p:nvPr>
        </p:nvSpPr>
        <p:spPr>
          <a:xfrm>
            <a:off x="1009443" y="1066800"/>
            <a:ext cx="7125112" cy="5715000"/>
          </a:xfrm>
        </p:spPr>
        <p:txBody>
          <a:bodyPr>
            <a:normAutofit/>
          </a:bodyPr>
          <a:lstStyle/>
          <a:p>
            <a:r>
              <a:rPr lang="en-US" sz="2800" dirty="0" smtClean="0">
                <a:latin typeface="Footlight MT Light" panose="0204060206030A020304" pitchFamily="18" charset="0"/>
              </a:rPr>
              <a:t>Submit </a:t>
            </a:r>
            <a:r>
              <a:rPr lang="en-US" sz="2800" dirty="0">
                <a:latin typeface="Footlight MT Light" panose="0204060206030A020304" pitchFamily="18" charset="0"/>
              </a:rPr>
              <a:t>quarterly.  </a:t>
            </a:r>
            <a:endParaRPr lang="en-US" sz="2800" dirty="0" smtClean="0">
              <a:latin typeface="Footlight MT Light" panose="0204060206030A020304" pitchFamily="18" charset="0"/>
            </a:endParaRPr>
          </a:p>
          <a:p>
            <a:r>
              <a:rPr lang="en-US" sz="2800" dirty="0" smtClean="0">
                <a:latin typeface="Footlight MT Light" panose="0204060206030A020304" pitchFamily="18" charset="0"/>
              </a:rPr>
              <a:t>Always check for updated forms.  </a:t>
            </a:r>
            <a:r>
              <a:rPr lang="en-US" sz="2800" u="sng" dirty="0" smtClean="0">
                <a:latin typeface="Footlight MT Light" panose="0204060206030A020304" pitchFamily="18" charset="0"/>
              </a:rPr>
              <a:t>There are changes due to COVID this year.</a:t>
            </a:r>
          </a:p>
          <a:p>
            <a:r>
              <a:rPr lang="en-US" sz="2800" dirty="0" smtClean="0">
                <a:latin typeface="Footlight MT Light" panose="0204060206030A020304" pitchFamily="18" charset="0"/>
              </a:rPr>
              <a:t>Follow </a:t>
            </a:r>
            <a:r>
              <a:rPr lang="en-US" sz="2800" dirty="0">
                <a:latin typeface="Footlight MT Light" panose="0204060206030A020304" pitchFamily="18" charset="0"/>
              </a:rPr>
              <a:t>instructions provided with the form. </a:t>
            </a:r>
            <a:endParaRPr lang="en-US" sz="2800" dirty="0" smtClean="0">
              <a:latin typeface="Footlight MT Light" panose="0204060206030A020304" pitchFamily="18" charset="0"/>
            </a:endParaRPr>
          </a:p>
          <a:p>
            <a:r>
              <a:rPr lang="en-US" sz="2800" dirty="0" smtClean="0">
                <a:latin typeface="Footlight MT Light" panose="0204060206030A020304" pitchFamily="18" charset="0"/>
              </a:rPr>
              <a:t>Pay </a:t>
            </a:r>
            <a:r>
              <a:rPr lang="en-US" sz="2800" dirty="0">
                <a:latin typeface="Footlight MT Light" panose="0204060206030A020304" pitchFamily="18" charset="0"/>
              </a:rPr>
              <a:t>particular attention to recording the correct liability dates on Schedule B, if applicable.  Refer to IRS Publication 15, Circular E to determine your specific deposit schedule (semi-weekly, monthly, or quarterly depending on your total deposits for the look-back period).  Note quarterly filing deadline</a:t>
            </a:r>
            <a:r>
              <a:rPr lang="en-US" sz="2800" dirty="0" smtClean="0">
                <a:latin typeface="Footlight MT Light" panose="0204060206030A020304" pitchFamily="18" charset="0"/>
              </a:rPr>
              <a:t>.  </a:t>
            </a:r>
          </a:p>
          <a:p>
            <a:r>
              <a:rPr lang="en-US" sz="2800" dirty="0" smtClean="0">
                <a:latin typeface="Footlight MT Light" panose="0204060206030A020304" pitchFamily="18" charset="0"/>
              </a:rPr>
              <a:t>INCORRECT dates can cause a fine to be assessed by the IRS.</a:t>
            </a:r>
            <a:endParaRPr lang="en-US" sz="2800" dirty="0">
              <a:latin typeface="Footlight MT Light" panose="0204060206030A020304" pitchFamily="18" charset="0"/>
            </a:endParaRPr>
          </a:p>
          <a:p>
            <a:endParaRPr lang="en-US" dirty="0"/>
          </a:p>
        </p:txBody>
      </p:sp>
    </p:spTree>
    <p:extLst>
      <p:ext uri="{BB962C8B-B14F-4D97-AF65-F5344CB8AC3E}">
        <p14:creationId xmlns:p14="http://schemas.microsoft.com/office/powerpoint/2010/main" val="15145624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65771"/>
            <a:ext cx="7125113" cy="924475"/>
          </a:xfrm>
        </p:spPr>
        <p:txBody>
          <a:bodyPr/>
          <a:lstStyle/>
          <a:p>
            <a:r>
              <a:rPr lang="en-US" sz="4400" b="1" u="sng" dirty="0" smtClean="0">
                <a:latin typeface="Footlight MT Light" panose="0204060206030A020304" pitchFamily="18" charset="0"/>
              </a:rPr>
              <a:t>Federal 941</a:t>
            </a:r>
            <a:endParaRPr lang="en-US" sz="4400" b="1" u="sng" dirty="0">
              <a:latin typeface="Footlight MT Light" panose="0204060206030A020304" pitchFamily="18" charset="0"/>
            </a:endParaRPr>
          </a:p>
        </p:txBody>
      </p:sp>
      <p:pic>
        <p:nvPicPr>
          <p:cNvPr id="5" name="Content Placeholder 4"/>
          <p:cNvPicPr>
            <a:picLocks noGrp="1"/>
          </p:cNvPicPr>
          <p:nvPr>
            <p:ph idx="1"/>
          </p:nvPr>
        </p:nvPicPr>
        <p:blipFill rotWithShape="1">
          <a:blip r:embed="rId3"/>
          <a:srcRect l="64904" t="9378" r="15085" b="32481"/>
          <a:stretch/>
        </p:blipFill>
        <p:spPr bwMode="auto">
          <a:xfrm>
            <a:off x="1045766" y="914400"/>
            <a:ext cx="6993747" cy="5715000"/>
          </a:xfrm>
          <a:prstGeom prst="rect">
            <a:avLst/>
          </a:prstGeom>
          <a:ln>
            <a:noFill/>
          </a:ln>
          <a:extLst>
            <a:ext uri="{53640926-AAD7-44D8-BBD7-CCE9431645EC}">
              <a14:shadowObscured xmlns:a14="http://schemas.microsoft.com/office/drawing/2010/main"/>
            </a:ext>
          </a:extLst>
        </p:spPr>
      </p:pic>
      <p:sp>
        <p:nvSpPr>
          <p:cNvPr id="6" name="Right Arrow 5"/>
          <p:cNvSpPr/>
          <p:nvPr/>
        </p:nvSpPr>
        <p:spPr>
          <a:xfrm>
            <a:off x="533400" y="5334000"/>
            <a:ext cx="7620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a:off x="533400" y="5562600"/>
            <a:ext cx="7620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914160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65771"/>
            <a:ext cx="7125113" cy="924475"/>
          </a:xfrm>
        </p:spPr>
        <p:txBody>
          <a:bodyPr/>
          <a:lstStyle/>
          <a:p>
            <a:r>
              <a:rPr lang="en-US" sz="4400" b="1" u="sng" dirty="0" smtClean="0">
                <a:latin typeface="Footlight MT Light" panose="0204060206030A020304" pitchFamily="18" charset="0"/>
              </a:rPr>
              <a:t>Federal 941 – page 2</a:t>
            </a:r>
            <a:endParaRPr lang="en-US" sz="4400" b="1" u="sng" dirty="0">
              <a:latin typeface="Footlight MT Light" panose="0204060206030A020304" pitchFamily="18" charset="0"/>
            </a:endParaRPr>
          </a:p>
        </p:txBody>
      </p:sp>
      <p:pic>
        <p:nvPicPr>
          <p:cNvPr id="6" name="Content Placeholder 5"/>
          <p:cNvPicPr>
            <a:picLocks noGrp="1"/>
          </p:cNvPicPr>
          <p:nvPr>
            <p:ph idx="1"/>
          </p:nvPr>
        </p:nvPicPr>
        <p:blipFill rotWithShape="1">
          <a:blip r:embed="rId3"/>
          <a:srcRect l="64352" t="14815" r="15047" b="9465"/>
          <a:stretch/>
        </p:blipFill>
        <p:spPr bwMode="auto">
          <a:xfrm>
            <a:off x="762000" y="990600"/>
            <a:ext cx="6477000" cy="56388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221954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65771"/>
            <a:ext cx="7125113" cy="924475"/>
          </a:xfrm>
        </p:spPr>
        <p:txBody>
          <a:bodyPr/>
          <a:lstStyle/>
          <a:p>
            <a:r>
              <a:rPr lang="en-US" sz="4400" b="1" u="sng" dirty="0" smtClean="0">
                <a:latin typeface="Footlight MT Light" panose="0204060206030A020304" pitchFamily="18" charset="0"/>
              </a:rPr>
              <a:t>Federal 941 – page 3</a:t>
            </a:r>
            <a:endParaRPr lang="en-US" sz="4400" b="1" u="sng" dirty="0">
              <a:latin typeface="Footlight MT Light" panose="0204060206030A020304" pitchFamily="18" charset="0"/>
            </a:endParaRPr>
          </a:p>
        </p:txBody>
      </p:sp>
      <p:pic>
        <p:nvPicPr>
          <p:cNvPr id="5" name="Content Placeholder 4"/>
          <p:cNvPicPr>
            <a:picLocks noGrp="1"/>
          </p:cNvPicPr>
          <p:nvPr>
            <p:ph idx="1"/>
          </p:nvPr>
        </p:nvPicPr>
        <p:blipFill rotWithShape="1">
          <a:blip r:embed="rId3"/>
          <a:srcRect l="64699" t="12345" r="15162" b="22634"/>
          <a:stretch/>
        </p:blipFill>
        <p:spPr bwMode="auto">
          <a:xfrm>
            <a:off x="685800" y="1090246"/>
            <a:ext cx="6705600" cy="538675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070769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65771"/>
            <a:ext cx="7125113" cy="924475"/>
          </a:xfrm>
        </p:spPr>
        <p:txBody>
          <a:bodyPr/>
          <a:lstStyle/>
          <a:p>
            <a:r>
              <a:rPr lang="en-US" sz="4400" b="1" u="sng" dirty="0" smtClean="0">
                <a:latin typeface="Footlight MT Light" panose="0204060206030A020304" pitchFamily="18" charset="0"/>
              </a:rPr>
              <a:t>Federal 941 – Schedule B</a:t>
            </a:r>
            <a:endParaRPr lang="en-US" sz="4400" b="1" u="sng" dirty="0">
              <a:latin typeface="Footlight MT Light" panose="0204060206030A020304" pitchFamily="18" charset="0"/>
            </a:endParaRPr>
          </a:p>
        </p:txBody>
      </p:sp>
      <p:pic>
        <p:nvPicPr>
          <p:cNvPr id="6" name="Content Placeholder 5"/>
          <p:cNvPicPr>
            <a:picLocks noGrp="1"/>
          </p:cNvPicPr>
          <p:nvPr>
            <p:ph idx="1"/>
          </p:nvPr>
        </p:nvPicPr>
        <p:blipFill rotWithShape="1">
          <a:blip r:embed="rId3"/>
          <a:srcRect l="64583" t="16873" r="15162" b="25926"/>
          <a:stretch/>
        </p:blipFill>
        <p:spPr bwMode="auto">
          <a:xfrm>
            <a:off x="685800" y="914400"/>
            <a:ext cx="6400800" cy="524021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172238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u="sng" dirty="0" smtClean="0">
                <a:latin typeface="Footlight MT Light" panose="0204060206030A020304" pitchFamily="18" charset="0"/>
              </a:rPr>
              <a:t>Unemployment</a:t>
            </a:r>
            <a:endParaRPr lang="en-US" sz="4400" b="1" u="sng" dirty="0">
              <a:latin typeface="Footlight MT Light" panose="0204060206030A020304" pitchFamily="18" charset="0"/>
            </a:endParaRPr>
          </a:p>
        </p:txBody>
      </p:sp>
      <p:sp>
        <p:nvSpPr>
          <p:cNvPr id="3" name="Content Placeholder 2"/>
          <p:cNvSpPr>
            <a:spLocks noGrp="1"/>
          </p:cNvSpPr>
          <p:nvPr>
            <p:ph idx="1"/>
          </p:nvPr>
        </p:nvSpPr>
        <p:spPr>
          <a:xfrm>
            <a:off x="609598" y="1270000"/>
            <a:ext cx="6347714" cy="3880773"/>
          </a:xfrm>
        </p:spPr>
        <p:txBody>
          <a:bodyPr>
            <a:normAutofit fontScale="92500" lnSpcReduction="10000"/>
          </a:bodyPr>
          <a:lstStyle/>
          <a:p>
            <a:pPr marL="0" indent="0">
              <a:buNone/>
            </a:pPr>
            <a:r>
              <a:rPr lang="en-US" dirty="0"/>
              <a:t> </a:t>
            </a:r>
          </a:p>
          <a:p>
            <a:r>
              <a:rPr lang="en-US" sz="2800" dirty="0">
                <a:latin typeface="Footlight MT Light" panose="0204060206030A020304" pitchFamily="18" charset="0"/>
              </a:rPr>
              <a:t>These checks may be written each pay period or quarter through your payroll system</a:t>
            </a:r>
            <a:r>
              <a:rPr lang="en-US" sz="2800" dirty="0" smtClean="0">
                <a:latin typeface="Footlight MT Light" panose="0204060206030A020304" pitchFamily="18" charset="0"/>
              </a:rPr>
              <a:t>.</a:t>
            </a:r>
          </a:p>
          <a:p>
            <a:r>
              <a:rPr lang="en-US" sz="2800" dirty="0" smtClean="0">
                <a:latin typeface="Footlight MT Light" panose="0204060206030A020304" pitchFamily="18" charset="0"/>
              </a:rPr>
              <a:t>Unemployment </a:t>
            </a:r>
            <a:r>
              <a:rPr lang="en-US" sz="2800" dirty="0">
                <a:latin typeface="Footlight MT Light" panose="0204060206030A020304" pitchFamily="18" charset="0"/>
              </a:rPr>
              <a:t>insurance may be purchased through the State of Montana or Montana Schools Unemployment Insurance Program (</a:t>
            </a:r>
            <a:r>
              <a:rPr lang="en-US" sz="2800" dirty="0" smtClean="0">
                <a:latin typeface="Footlight MT Light" panose="0204060206030A020304" pitchFamily="18" charset="0"/>
              </a:rPr>
              <a:t>MTSUIP</a:t>
            </a:r>
            <a:r>
              <a:rPr lang="en-US" sz="2800" dirty="0">
                <a:latin typeface="Footlight MT Light" panose="0204060206030A020304" pitchFamily="18" charset="0"/>
              </a:rPr>
              <a:t>).  </a:t>
            </a:r>
            <a:endParaRPr lang="en-US" sz="2800" dirty="0" smtClean="0">
              <a:latin typeface="Footlight MT Light" panose="0204060206030A020304" pitchFamily="18" charset="0"/>
            </a:endParaRPr>
          </a:p>
          <a:p>
            <a:r>
              <a:rPr lang="en-US" sz="2800" dirty="0" smtClean="0">
                <a:latin typeface="Footlight MT Light" panose="0204060206030A020304" pitchFamily="18" charset="0"/>
              </a:rPr>
              <a:t>Be </a:t>
            </a:r>
            <a:r>
              <a:rPr lang="en-US" sz="2800" dirty="0">
                <a:latin typeface="Footlight MT Light" panose="0204060206030A020304" pitchFamily="18" charset="0"/>
              </a:rPr>
              <a:t>sure to meet reporting deadlines in order to maintain coverage.</a:t>
            </a:r>
          </a:p>
          <a:p>
            <a:endParaRPr lang="en-US" dirty="0"/>
          </a:p>
        </p:txBody>
      </p:sp>
    </p:spTree>
    <p:extLst>
      <p:ext uri="{BB962C8B-B14F-4D97-AF65-F5344CB8AC3E}">
        <p14:creationId xmlns:p14="http://schemas.microsoft.com/office/powerpoint/2010/main" val="354556724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514949"/>
      </a:dk2>
      <a:lt2>
        <a:srgbClr val="E1E1DB"/>
      </a:lt2>
      <a:accent1>
        <a:srgbClr val="9DBFBE"/>
      </a:accent1>
      <a:accent2>
        <a:srgbClr val="DB8631"/>
      </a:accent2>
      <a:accent3>
        <a:srgbClr val="E3CC5A"/>
      </a:accent3>
      <a:accent4>
        <a:srgbClr val="ACADA8"/>
      </a:accent4>
      <a:accent5>
        <a:srgbClr val="927C61"/>
      </a:accent5>
      <a:accent6>
        <a:srgbClr val="B3B435"/>
      </a:accent6>
      <a:hlink>
        <a:srgbClr val="0000FF"/>
      </a:hlink>
      <a:folHlink>
        <a:srgbClr val="800080"/>
      </a:folHlink>
    </a:clrScheme>
    <a:fontScheme name="Wood Type">
      <a:majorFont>
        <a:latin typeface="Arial Black" panose="020B0A04020102020204"/>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panose="020B0604020202020204"/>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BE1B6DD8-9976-4550-A6F4-B2DD4EA939D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Wood Type</Template>
  <TotalTime>1074</TotalTime>
  <Words>2326</Words>
  <Application>Microsoft Office PowerPoint</Application>
  <PresentationFormat>On-screen Show (4:3)</PresentationFormat>
  <Paragraphs>259</Paragraphs>
  <Slides>37</Slides>
  <Notes>33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37</vt:i4>
      </vt:variant>
    </vt:vector>
  </HeadingPairs>
  <TitlesOfParts>
    <vt:vector size="43" baseType="lpstr">
      <vt:lpstr>Arial</vt:lpstr>
      <vt:lpstr>Arial Black</vt:lpstr>
      <vt:lpstr>Calibri</vt:lpstr>
      <vt:lpstr>Footlight MT Light</vt:lpstr>
      <vt:lpstr>Wingdings</vt:lpstr>
      <vt:lpstr>Wood Type</vt:lpstr>
      <vt:lpstr>Quarterly &amp; Annual Payroll Reporting</vt:lpstr>
      <vt:lpstr>PowerPoint Presentation</vt:lpstr>
      <vt:lpstr>HINTS</vt:lpstr>
      <vt:lpstr>Federal 941</vt:lpstr>
      <vt:lpstr>Federal 941</vt:lpstr>
      <vt:lpstr>Federal 941 – page 2</vt:lpstr>
      <vt:lpstr>Federal 941 – page 3</vt:lpstr>
      <vt:lpstr>Federal 941 – Schedule B</vt:lpstr>
      <vt:lpstr>Unemployment</vt:lpstr>
      <vt:lpstr>Unemployment</vt:lpstr>
      <vt:lpstr>Workers’ Compensation</vt:lpstr>
      <vt:lpstr>Workers’ Compensation</vt:lpstr>
      <vt:lpstr>Annual Timeline</vt:lpstr>
      <vt:lpstr>W-2 Forms</vt:lpstr>
      <vt:lpstr>Pandemic Wages and the W-2</vt:lpstr>
      <vt:lpstr>Pandemic Wages and the W-2</vt:lpstr>
      <vt:lpstr>1099 Misc vs 1099 NEC</vt:lpstr>
      <vt:lpstr>Tips for W-2/1099</vt:lpstr>
      <vt:lpstr>PowerPoint Presentation</vt:lpstr>
      <vt:lpstr>PowerPoint Presentation</vt:lpstr>
      <vt:lpstr>Paper Filing – W-2/1099</vt:lpstr>
      <vt:lpstr>PowerPoint Presentation</vt:lpstr>
      <vt:lpstr>PowerPoint Presentation</vt:lpstr>
      <vt:lpstr>PowerPoint Presentation</vt:lpstr>
      <vt:lpstr>Electronic Filing – W-2/1099</vt:lpstr>
      <vt:lpstr>Electronic Filing of W-2’s</vt:lpstr>
      <vt:lpstr>PowerPoint Presentation</vt:lpstr>
      <vt:lpstr>W-2 Summary</vt:lpstr>
      <vt:lpstr>PowerPoint Presentation</vt:lpstr>
      <vt:lpstr>PowerPoint Presentation</vt:lpstr>
      <vt:lpstr>Federal E-filing of 1099’s </vt:lpstr>
      <vt:lpstr>I’m On FIRE For 1099’s</vt:lpstr>
      <vt:lpstr>Retain For Your Files</vt:lpstr>
      <vt:lpstr>PowerPoint Presentation</vt:lpstr>
      <vt:lpstr>ACA – 1094/1095</vt:lpstr>
      <vt:lpstr>Payroll Legal Alert</vt:lpstr>
      <vt:lpstr>Contacts</vt:lpstr>
    </vt:vector>
  </TitlesOfParts>
  <Company>Fairview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Quarterly &amp; Annual Payroll Reporting</dc:title>
  <dc:creator>Jacki</dc:creator>
  <cp:lastModifiedBy>Jane Knudsen</cp:lastModifiedBy>
  <cp:revision>91</cp:revision>
  <cp:lastPrinted>2020-09-17T17:28:02Z</cp:lastPrinted>
  <dcterms:created xsi:type="dcterms:W3CDTF">2017-09-07T16:43:17Z</dcterms:created>
  <dcterms:modified xsi:type="dcterms:W3CDTF">2020-09-22T16:43:16Z</dcterms:modified>
</cp:coreProperties>
</file>