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70" r:id="rId4"/>
    <p:sldId id="258" r:id="rId5"/>
    <p:sldId id="259" r:id="rId6"/>
    <p:sldId id="287" r:id="rId7"/>
    <p:sldId id="288" r:id="rId8"/>
    <p:sldId id="260" r:id="rId9"/>
    <p:sldId id="261" r:id="rId10"/>
    <p:sldId id="262" r:id="rId11"/>
    <p:sldId id="263" r:id="rId12"/>
    <p:sldId id="289" r:id="rId13"/>
    <p:sldId id="264" r:id="rId14"/>
    <p:sldId id="271" r:id="rId15"/>
    <p:sldId id="290" r:id="rId16"/>
    <p:sldId id="265" r:id="rId17"/>
    <p:sldId id="272" r:id="rId18"/>
    <p:sldId id="274" r:id="rId19"/>
    <p:sldId id="273" r:id="rId20"/>
    <p:sldId id="275" r:id="rId21"/>
    <p:sldId id="294" r:id="rId22"/>
    <p:sldId id="277" r:id="rId23"/>
    <p:sldId id="278" r:id="rId24"/>
    <p:sldId id="291" r:id="rId25"/>
    <p:sldId id="292" r:id="rId26"/>
    <p:sldId id="279" r:id="rId27"/>
    <p:sldId id="269" r:id="rId28"/>
    <p:sldId id="295" r:id="rId29"/>
    <p:sldId id="276" r:id="rId30"/>
    <p:sldId id="293" r:id="rId31"/>
    <p:sldId id="296" r:id="rId32"/>
    <p:sldId id="297" r:id="rId33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3" y="1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922FF2DD-7CDE-40C9-81FB-BE366F055134}" type="datetimeFigureOut">
              <a:rPr lang="en-US" smtClean="0"/>
              <a:t>9/20/2018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9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3" y="8772379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BF70F1E1-3499-4E05-A691-A4ABF1A08E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892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173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86AA2E00-3D42-458D-8299-9677EEA01633}" type="datetimeFigureOut">
              <a:rPr lang="en-US" smtClean="0"/>
              <a:t>9/20/2018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637" y="4387767"/>
            <a:ext cx="5558801" cy="4155919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173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B2D03474-C549-4A07-81CE-ABB0DF7A83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693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863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630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048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754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3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468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22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595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898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539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735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226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2023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4396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1153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4467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633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737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774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2432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0302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832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925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670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81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650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992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623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473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C82B-2308-43F6-84F7-F9EFBFC95D1B}" type="datetimeFigureOut">
              <a:rPr lang="en-US" smtClean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B5FC-F8BD-4373-978B-2555B7B76E7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C82B-2308-43F6-84F7-F9EFBFC95D1B}" type="datetimeFigureOut">
              <a:rPr lang="en-US" smtClean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B5FC-F8BD-4373-978B-2555B7B76E7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C82B-2308-43F6-84F7-F9EFBFC95D1B}" type="datetimeFigureOut">
              <a:rPr lang="en-US" smtClean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B5FC-F8BD-4373-978B-2555B7B76E7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C82B-2308-43F6-84F7-F9EFBFC95D1B}" type="datetimeFigureOut">
              <a:rPr lang="en-US" smtClean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B5FC-F8BD-4373-978B-2555B7B76E7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C82B-2308-43F6-84F7-F9EFBFC95D1B}" type="datetimeFigureOut">
              <a:rPr lang="en-US" smtClean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B5FC-F8BD-4373-978B-2555B7B76E7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C82B-2308-43F6-84F7-F9EFBFC95D1B}" type="datetimeFigureOut">
              <a:rPr lang="en-US" smtClean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B5FC-F8BD-4373-978B-2555B7B76E7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C82B-2308-43F6-84F7-F9EFBFC95D1B}" type="datetimeFigureOut">
              <a:rPr lang="en-US" smtClean="0"/>
              <a:t>9/20/2018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B5FC-F8BD-4373-978B-2555B7B76E7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C82B-2308-43F6-84F7-F9EFBFC95D1B}" type="datetimeFigureOut">
              <a:rPr lang="en-US" smtClean="0"/>
              <a:t>9/20/2018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B5FC-F8BD-4373-978B-2555B7B76E7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C82B-2308-43F6-84F7-F9EFBFC95D1B}" type="datetimeFigureOut">
              <a:rPr lang="en-US" smtClean="0"/>
              <a:t>9/20/2018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B5FC-F8BD-4373-978B-2555B7B76E7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C82B-2308-43F6-84F7-F9EFBFC95D1B}" type="datetimeFigureOut">
              <a:rPr lang="en-US" smtClean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B5FC-F8BD-4373-978B-2555B7B76E7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C82B-2308-43F6-84F7-F9EFBFC95D1B}" type="datetimeFigureOut">
              <a:rPr lang="en-US" smtClean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B5FC-F8BD-4373-978B-2555B7B76E7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C00C82B-2308-43F6-84F7-F9EFBFC95D1B}" type="datetimeFigureOut">
              <a:rPr lang="en-US" smtClean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66B9B5FC-F8BD-4373-978B-2555B7B76E7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a.gov/bso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>
                <a:latin typeface="Footlight MT Light" panose="0204060206030A020304" pitchFamily="18" charset="0"/>
              </a:rPr>
              <a:t>Quarterly &amp; Annual Payroll Reporting</a:t>
            </a:r>
            <a:endParaRPr lang="en-US" sz="7200" dirty="0">
              <a:latin typeface="Footlight MT Light" panose="0204060206030A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55626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ootlight MT Light" panose="0204060206030A020304" pitchFamily="18" charset="0"/>
              </a:rPr>
              <a:t>September/October 2018</a:t>
            </a:r>
            <a:endParaRPr lang="en-US" sz="28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22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u="sng" dirty="0" smtClean="0">
                <a:latin typeface="Footlight MT Light" panose="0204060206030A020304" pitchFamily="18" charset="0"/>
              </a:rPr>
              <a:t>Workers’ Compensation</a:t>
            </a:r>
            <a:endParaRPr lang="en-US" sz="4400" b="1" u="sng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sz="2800" dirty="0">
                <a:latin typeface="Footlight MT Light" panose="0204060206030A020304" pitchFamily="18" charset="0"/>
              </a:rPr>
              <a:t>These checks may be written each pay period or quarter through your payroll system. </a:t>
            </a:r>
            <a:endParaRPr lang="en-US" sz="2800" dirty="0" smtClean="0">
              <a:latin typeface="Footlight MT Light" panose="0204060206030A020304" pitchFamily="18" charset="0"/>
            </a:endParaRP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Workers’ </a:t>
            </a:r>
            <a:r>
              <a:rPr lang="en-US" sz="2800" dirty="0">
                <a:latin typeface="Footlight MT Light" panose="0204060206030A020304" pitchFamily="18" charset="0"/>
              </a:rPr>
              <a:t>compensation insurance may be purchased through a private provider, the State of Montana, or the </a:t>
            </a:r>
            <a:r>
              <a:rPr lang="en-US" sz="2800" dirty="0" smtClean="0">
                <a:latin typeface="Footlight MT Light" panose="0204060206030A020304" pitchFamily="18" charset="0"/>
              </a:rPr>
              <a:t>Workers’ </a:t>
            </a:r>
            <a:r>
              <a:rPr lang="en-US" sz="2800" dirty="0">
                <a:latin typeface="Footlight MT Light" panose="0204060206030A020304" pitchFamily="18" charset="0"/>
              </a:rPr>
              <a:t>Compensation Risk Retention Program (WCRRP).  </a:t>
            </a:r>
            <a:endParaRPr lang="en-US" sz="2800" dirty="0" smtClean="0">
              <a:latin typeface="Footlight MT Light" panose="0204060206030A020304" pitchFamily="18" charset="0"/>
            </a:endParaRP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Be </a:t>
            </a:r>
            <a:r>
              <a:rPr lang="en-US" sz="2800" dirty="0">
                <a:latin typeface="Footlight MT Light" panose="0204060206030A020304" pitchFamily="18" charset="0"/>
              </a:rPr>
              <a:t>sure to meet reporting deadlines in order to maintain coverage.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84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WC form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96450" cy="128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80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u="sng" dirty="0" smtClean="0">
                <a:latin typeface="Footlight MT Light" panose="0204060206030A020304" pitchFamily="18" charset="0"/>
              </a:rPr>
              <a:t>Annual Timeline</a:t>
            </a:r>
            <a:endParaRPr lang="en-US" sz="4400" b="1" u="sng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097" y="1447800"/>
            <a:ext cx="7125112" cy="50291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3200" dirty="0" smtClean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Footlight MT Light" panose="0204060206030A020304" pitchFamily="18" charset="0"/>
              </a:rPr>
              <a:t>W-2/1099 are due by January 31 to:</a:t>
            </a:r>
          </a:p>
          <a:p>
            <a:r>
              <a:rPr lang="en-US" sz="2400" dirty="0" smtClean="0">
                <a:latin typeface="Footlight MT Light" panose="0204060206030A020304" pitchFamily="18" charset="0"/>
              </a:rPr>
              <a:t>Federal Government</a:t>
            </a:r>
          </a:p>
          <a:p>
            <a:r>
              <a:rPr lang="en-US" sz="2400" dirty="0" smtClean="0">
                <a:latin typeface="Footlight MT Light" panose="0204060206030A020304" pitchFamily="18" charset="0"/>
              </a:rPr>
              <a:t>State Government</a:t>
            </a:r>
          </a:p>
          <a:p>
            <a:r>
              <a:rPr lang="en-US" sz="2400" dirty="0" smtClean="0">
                <a:latin typeface="Footlight MT Light" panose="0204060206030A020304" pitchFamily="18" charset="0"/>
              </a:rPr>
              <a:t>Employee</a:t>
            </a:r>
          </a:p>
          <a:p>
            <a:pPr marL="0" indent="0">
              <a:buNone/>
            </a:pPr>
            <a:r>
              <a:rPr lang="en-US" sz="3200" dirty="0" smtClean="0">
                <a:latin typeface="Footlight MT Light" panose="0204060206030A020304" pitchFamily="18" charset="0"/>
              </a:rPr>
              <a:t>ACA 1094/1095 are due to:</a:t>
            </a:r>
          </a:p>
          <a:p>
            <a:r>
              <a:rPr lang="en-US" sz="2400" dirty="0" smtClean="0">
                <a:latin typeface="Footlight MT Light" panose="0204060206030A020304" pitchFamily="18" charset="0"/>
              </a:rPr>
              <a:t>Employee – January 31, 2019</a:t>
            </a:r>
          </a:p>
          <a:p>
            <a:r>
              <a:rPr lang="en-US" sz="2400" dirty="0" smtClean="0">
                <a:latin typeface="Footlight MT Light" panose="0204060206030A020304" pitchFamily="18" charset="0"/>
              </a:rPr>
              <a:t>Federal – paper filing by February 28, 2019</a:t>
            </a:r>
          </a:p>
          <a:p>
            <a:r>
              <a:rPr lang="en-US" sz="2400" dirty="0" smtClean="0">
                <a:latin typeface="Footlight MT Light" panose="0204060206030A020304" pitchFamily="18" charset="0"/>
              </a:rPr>
              <a:t>Federal – electronic filing by April 1, 2019</a:t>
            </a:r>
          </a:p>
          <a:p>
            <a:pPr marL="0" indent="0">
              <a:buNone/>
            </a:pPr>
            <a:r>
              <a:rPr lang="en-US" sz="3200" dirty="0" smtClean="0">
                <a:latin typeface="Footlight MT Light" panose="0204060206030A020304" pitchFamily="18" charset="0"/>
              </a:rPr>
              <a:t>MW-3  </a:t>
            </a:r>
          </a:p>
          <a:p>
            <a:r>
              <a:rPr lang="en-US" sz="2400" dirty="0" smtClean="0">
                <a:latin typeface="Footlight MT Light" panose="0204060206030A020304" pitchFamily="18" charset="0"/>
              </a:rPr>
              <a:t>Montana Annual W-2/1099 Withholding Tax Reconciliation – due by January 31.</a:t>
            </a:r>
            <a:endParaRPr lang="en-US" sz="2400" dirty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704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5724"/>
            <a:ext cx="7677355" cy="924475"/>
          </a:xfrm>
        </p:spPr>
        <p:txBody>
          <a:bodyPr/>
          <a:lstStyle/>
          <a:p>
            <a:r>
              <a:rPr lang="en-US" sz="4400" b="1" u="sng" dirty="0" smtClean="0">
                <a:latin typeface="Footlight MT Light" panose="0204060206030A020304" pitchFamily="18" charset="0"/>
              </a:rPr>
              <a:t>W-2 Forms</a:t>
            </a:r>
            <a:endParaRPr lang="en-US" sz="4400" b="1" u="sng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51053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3300" dirty="0" smtClean="0">
                <a:latin typeface="Footlight MT Light" panose="0204060206030A020304" pitchFamily="18" charset="0"/>
              </a:rPr>
              <a:t>The </a:t>
            </a:r>
            <a:r>
              <a:rPr lang="en-US" sz="3300" dirty="0">
                <a:latin typeface="Footlight MT Light" panose="0204060206030A020304" pitchFamily="18" charset="0"/>
              </a:rPr>
              <a:t>Wage and Tax </a:t>
            </a:r>
            <a:r>
              <a:rPr lang="en-US" sz="3300" dirty="0" smtClean="0">
                <a:latin typeface="Footlight MT Light" panose="0204060206030A020304" pitchFamily="18" charset="0"/>
              </a:rPr>
              <a:t>Statement is </a:t>
            </a:r>
            <a:r>
              <a:rPr lang="en-US" sz="3300" dirty="0">
                <a:latin typeface="Footlight MT Light" panose="0204060206030A020304" pitchFamily="18" charset="0"/>
              </a:rPr>
              <a:t>required by the Social Security Administration, IRS, and the Montana Department of Revenue.  </a:t>
            </a:r>
            <a:endParaRPr lang="en-US" sz="3300" dirty="0" smtClean="0">
              <a:latin typeface="Footlight MT Light" panose="0204060206030A020304" pitchFamily="18" charset="0"/>
            </a:endParaRPr>
          </a:p>
          <a:p>
            <a:r>
              <a:rPr lang="en-US" sz="3300" dirty="0" smtClean="0">
                <a:latin typeface="Footlight MT Light" panose="0204060206030A020304" pitchFamily="18" charset="0"/>
              </a:rPr>
              <a:t>You </a:t>
            </a:r>
            <a:r>
              <a:rPr lang="en-US" sz="3300" dirty="0">
                <a:latin typeface="Footlight MT Light" panose="0204060206030A020304" pitchFamily="18" charset="0"/>
              </a:rPr>
              <a:t>must furnish a form W-2 annually to </a:t>
            </a:r>
            <a:r>
              <a:rPr lang="en-US" sz="3300" b="1" u="sng" dirty="0">
                <a:latin typeface="Footlight MT Light" panose="0204060206030A020304" pitchFamily="18" charset="0"/>
              </a:rPr>
              <a:t>each</a:t>
            </a:r>
            <a:r>
              <a:rPr lang="en-US" sz="3300" dirty="0">
                <a:latin typeface="Footlight MT Light" panose="0204060206030A020304" pitchFamily="18" charset="0"/>
              </a:rPr>
              <a:t> employee (see IRS “Instructions for Forms W-2 and W-3, Cat. No. 25979S).</a:t>
            </a:r>
          </a:p>
          <a:p>
            <a:pPr marL="0" indent="0">
              <a:buNone/>
            </a:pPr>
            <a:r>
              <a:rPr lang="en-US" sz="4500" dirty="0">
                <a:latin typeface="Footlight MT Light" panose="0204060206030A020304" pitchFamily="18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79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506113" cy="924475"/>
          </a:xfrm>
        </p:spPr>
        <p:txBody>
          <a:bodyPr/>
          <a:lstStyle/>
          <a:p>
            <a:r>
              <a:rPr lang="en-US" sz="4400" b="1" u="sng" dirty="0" smtClean="0">
                <a:latin typeface="Footlight MT Light" panose="0204060206030A020304" pitchFamily="18" charset="0"/>
              </a:rPr>
              <a:t>Tips for W-2/1099</a:t>
            </a:r>
            <a:endParaRPr lang="en-US" sz="4400" b="1" u="sng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848600" cy="52578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Footlight MT Light" panose="0204060206030A020304" pitchFamily="18" charset="0"/>
              </a:rPr>
              <a:t>Create end of calendar year file to house 941, W-2, 1099 etc.</a:t>
            </a:r>
          </a:p>
          <a:p>
            <a:r>
              <a:rPr lang="en-US" sz="3000" dirty="0" smtClean="0">
                <a:latin typeface="Footlight MT Light" panose="0204060206030A020304" pitchFamily="18" charset="0"/>
              </a:rPr>
              <a:t>Order W-2 and 1099 forms </a:t>
            </a:r>
            <a:r>
              <a:rPr lang="en-US" sz="3000" dirty="0">
                <a:latin typeface="Footlight MT Light" panose="0204060206030A020304" pitchFamily="18" charset="0"/>
              </a:rPr>
              <a:t>in October or November so that you have them when you are ready to start.  </a:t>
            </a:r>
            <a:r>
              <a:rPr lang="en-US" sz="3000" dirty="0" smtClean="0">
                <a:latin typeface="Footlight MT Light" panose="0204060206030A020304" pitchFamily="18" charset="0"/>
              </a:rPr>
              <a:t>Contact your check company, accounting software vendor, IRS, or local accounting firm.</a:t>
            </a:r>
            <a:endParaRPr lang="en-US" sz="3000" dirty="0">
              <a:latin typeface="Footlight MT Light" panose="0204060206030A020304" pitchFamily="18" charset="0"/>
            </a:endParaRPr>
          </a:p>
          <a:p>
            <a:pPr lvl="1"/>
            <a:r>
              <a:rPr lang="en-US" sz="2000" dirty="0" smtClean="0">
                <a:latin typeface="Footlight MT Light" panose="0204060206030A020304" pitchFamily="18" charset="0"/>
              </a:rPr>
              <a:t>Employee </a:t>
            </a:r>
            <a:r>
              <a:rPr lang="en-US" sz="2000" dirty="0">
                <a:latin typeface="Footlight MT Light" panose="0204060206030A020304" pitchFamily="18" charset="0"/>
              </a:rPr>
              <a:t>W-2’s include copy for Federal tax return, State tax </a:t>
            </a:r>
            <a:r>
              <a:rPr lang="en-US" sz="2000" dirty="0" smtClean="0">
                <a:latin typeface="Footlight MT Light" panose="0204060206030A020304" pitchFamily="18" charset="0"/>
              </a:rPr>
              <a:t>return </a:t>
            </a:r>
            <a:r>
              <a:rPr lang="en-US" sz="2000" dirty="0">
                <a:latin typeface="Footlight MT Light" panose="0204060206030A020304" pitchFamily="18" charset="0"/>
              </a:rPr>
              <a:t>and copy for </a:t>
            </a:r>
            <a:r>
              <a:rPr lang="en-US" sz="2000" dirty="0" smtClean="0">
                <a:latin typeface="Footlight MT Light" panose="0204060206030A020304" pitchFamily="18" charset="0"/>
              </a:rPr>
              <a:t>employee</a:t>
            </a:r>
            <a:r>
              <a:rPr lang="en-US" sz="2000" dirty="0">
                <a:latin typeface="Footlight MT Light" panose="0204060206030A020304" pitchFamily="18" charset="0"/>
              </a:rPr>
              <a:t>.</a:t>
            </a:r>
          </a:p>
          <a:p>
            <a:pPr lvl="1"/>
            <a:r>
              <a:rPr lang="en-US" sz="2000" dirty="0" smtClean="0">
                <a:latin typeface="Footlight MT Light" panose="0204060206030A020304" pitchFamily="18" charset="0"/>
              </a:rPr>
              <a:t>Employer </a:t>
            </a:r>
            <a:r>
              <a:rPr lang="en-US" sz="2000" dirty="0">
                <a:latin typeface="Footlight MT Light" panose="0204060206030A020304" pitchFamily="18" charset="0"/>
              </a:rPr>
              <a:t>W-2’s include copy for </a:t>
            </a:r>
            <a:r>
              <a:rPr lang="en-US" sz="2000" dirty="0" smtClean="0">
                <a:latin typeface="Footlight MT Light" panose="0204060206030A020304" pitchFamily="18" charset="0"/>
              </a:rPr>
              <a:t>IRS/SSA, MT Department of Revenue and employer</a:t>
            </a:r>
            <a:r>
              <a:rPr lang="en-US" sz="2000" dirty="0">
                <a:latin typeface="Footlight MT Light" panose="0204060206030A020304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621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990600"/>
            <a:ext cx="7125112" cy="54864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u="sng" dirty="0" smtClean="0">
                <a:latin typeface="Footlight MT Light" panose="0204060206030A020304" pitchFamily="18" charset="0"/>
              </a:rPr>
              <a:t>Don’t</a:t>
            </a:r>
            <a:r>
              <a:rPr lang="en-US" sz="2800" dirty="0" smtClean="0">
                <a:latin typeface="Footlight MT Light" panose="0204060206030A020304" pitchFamily="18" charset="0"/>
              </a:rPr>
              <a:t> submit your 4</a:t>
            </a:r>
            <a:r>
              <a:rPr lang="en-US" sz="2800" baseline="30000" dirty="0" smtClean="0">
                <a:latin typeface="Footlight MT Light" panose="0204060206030A020304" pitchFamily="18" charset="0"/>
              </a:rPr>
              <a:t>th</a:t>
            </a:r>
            <a:r>
              <a:rPr lang="en-US" sz="2800" dirty="0" smtClean="0">
                <a:latin typeface="Footlight MT Light" panose="0204060206030A020304" pitchFamily="18" charset="0"/>
              </a:rPr>
              <a:t> quarter 941 until you have reconciled your W-2’s. </a:t>
            </a:r>
          </a:p>
          <a:p>
            <a:r>
              <a:rPr lang="en-US" sz="2800" dirty="0">
                <a:latin typeface="Footlight MT Light" panose="0204060206030A020304" pitchFamily="18" charset="0"/>
              </a:rPr>
              <a:t>Prior to printing W-2’s, print W-2 reconciliation report.  Compare with quarterly reports or balancing spreadsheets to verify </a:t>
            </a:r>
            <a:r>
              <a:rPr lang="en-US" sz="2800" dirty="0" smtClean="0">
                <a:latin typeface="Footlight MT Light" panose="0204060206030A020304" pitchFamily="18" charset="0"/>
              </a:rPr>
              <a:t>totals. </a:t>
            </a: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Make sure the 941 Quarterly reports can be reconciled to the amounts on the W2 Summary and the amounts you report on the W3.</a:t>
            </a: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If balances don’t match, re-run payroll summaries for each quarter until you find something that is off.</a:t>
            </a: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If you find a quarter off, re-run each month and determine which month is off.</a:t>
            </a:r>
          </a:p>
        </p:txBody>
      </p:sp>
    </p:spTree>
    <p:extLst>
      <p:ext uri="{BB962C8B-B14F-4D97-AF65-F5344CB8AC3E}">
        <p14:creationId xmlns:p14="http://schemas.microsoft.com/office/powerpoint/2010/main" val="3779336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685800"/>
            <a:ext cx="7125112" cy="548640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en-US" sz="2800" dirty="0" smtClean="0">
              <a:latin typeface="Footlight MT Light" panose="0204060206030A020304" pitchFamily="18" charset="0"/>
            </a:endParaRPr>
          </a:p>
          <a:p>
            <a:r>
              <a:rPr lang="en-US" sz="2800" dirty="0">
                <a:latin typeface="Footlight MT Light" panose="0204060206030A020304" pitchFamily="18" charset="0"/>
              </a:rPr>
              <a:t>Now look at each employee for that month and find what is wrong.</a:t>
            </a:r>
          </a:p>
          <a:p>
            <a:r>
              <a:rPr lang="en-US" sz="2800" dirty="0">
                <a:latin typeface="Footlight MT Light" panose="0204060206030A020304" pitchFamily="18" charset="0"/>
              </a:rPr>
              <a:t>Changes in someone’s taxable status mid-year will affect the balances.</a:t>
            </a: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Check </a:t>
            </a:r>
            <a:r>
              <a:rPr lang="en-US" sz="2800" dirty="0">
                <a:latin typeface="Footlight MT Light" panose="0204060206030A020304" pitchFamily="18" charset="0"/>
              </a:rPr>
              <a:t>to be sure that W-2 boxes 7-14 are identified properly, amounts reported correctly, and taxed appropriately. </a:t>
            </a:r>
            <a:endParaRPr lang="en-US" sz="2800" dirty="0" smtClean="0">
              <a:latin typeface="Footlight MT Light" panose="0204060206030A020304" pitchFamily="18" charset="0"/>
            </a:endParaRP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Do </a:t>
            </a:r>
            <a:r>
              <a:rPr lang="en-US" sz="2800" dirty="0">
                <a:latin typeface="Footlight MT Light" panose="0204060206030A020304" pitchFamily="18" charset="0"/>
              </a:rPr>
              <a:t>not print final W-2’s until you are confident that all totals are accurate and verified.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38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125113" cy="924475"/>
          </a:xfrm>
        </p:spPr>
        <p:txBody>
          <a:bodyPr/>
          <a:lstStyle/>
          <a:p>
            <a:r>
              <a:rPr lang="en-US" sz="4400" b="1" u="sng" dirty="0" smtClean="0">
                <a:latin typeface="Footlight MT Light" panose="0204060206030A020304" pitchFamily="18" charset="0"/>
              </a:rPr>
              <a:t>Paper Filing – W-2/1099</a:t>
            </a:r>
            <a:endParaRPr lang="en-US" sz="4400" b="1" u="sng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295400"/>
            <a:ext cx="7125112" cy="533399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300" b="1" dirty="0">
                <a:latin typeface="Footlight MT Light" panose="0204060206030A020304" pitchFamily="18" charset="0"/>
              </a:rPr>
              <a:t>Label 3 </a:t>
            </a:r>
            <a:r>
              <a:rPr lang="en-US" sz="3300" b="1" dirty="0" smtClean="0">
                <a:latin typeface="Footlight MT Light" panose="0204060206030A020304" pitchFamily="18" charset="0"/>
              </a:rPr>
              <a:t>manila envelopes </a:t>
            </a:r>
            <a:r>
              <a:rPr lang="en-US" sz="3300" b="1" dirty="0">
                <a:latin typeface="Footlight MT Light" panose="0204060206030A020304" pitchFamily="18" charset="0"/>
              </a:rPr>
              <a:t>with the </a:t>
            </a:r>
            <a:r>
              <a:rPr lang="en-US" sz="3300" b="1" dirty="0" smtClean="0">
                <a:latin typeface="Footlight MT Light" panose="0204060206030A020304" pitchFamily="18" charset="0"/>
              </a:rPr>
              <a:t>following </a:t>
            </a:r>
            <a:r>
              <a:rPr lang="en-US" sz="3300" b="1" dirty="0">
                <a:latin typeface="Footlight MT Light" panose="0204060206030A020304" pitchFamily="18" charset="0"/>
              </a:rPr>
              <a:t>addresses:</a:t>
            </a:r>
          </a:p>
          <a:p>
            <a:pPr marL="0" indent="0">
              <a:buNone/>
            </a:pPr>
            <a:r>
              <a:rPr lang="en-US" sz="3300" dirty="0">
                <a:latin typeface="Footlight MT Light" panose="0204060206030A020304" pitchFamily="18" charset="0"/>
              </a:rPr>
              <a:t> </a:t>
            </a:r>
          </a:p>
          <a:p>
            <a:pPr marL="0" indent="0">
              <a:buNone/>
            </a:pPr>
            <a:r>
              <a:rPr lang="en-US" sz="3300" dirty="0" smtClean="0">
                <a:latin typeface="Footlight MT Light" panose="0204060206030A020304" pitchFamily="18" charset="0"/>
              </a:rPr>
              <a:t>Montana Department </a:t>
            </a:r>
            <a:r>
              <a:rPr lang="en-US" sz="3300" dirty="0">
                <a:latin typeface="Footlight MT Light" panose="0204060206030A020304" pitchFamily="18" charset="0"/>
              </a:rPr>
              <a:t>of Revenue</a:t>
            </a:r>
          </a:p>
          <a:p>
            <a:pPr marL="0" indent="0">
              <a:buNone/>
            </a:pPr>
            <a:r>
              <a:rPr lang="en-US" sz="3300" dirty="0">
                <a:latin typeface="Footlight MT Light" panose="0204060206030A020304" pitchFamily="18" charset="0"/>
              </a:rPr>
              <a:t>PO Box 5835</a:t>
            </a:r>
          </a:p>
          <a:p>
            <a:pPr marL="0" indent="0">
              <a:buNone/>
            </a:pPr>
            <a:r>
              <a:rPr lang="en-US" sz="3300" dirty="0">
                <a:latin typeface="Footlight MT Light" panose="0204060206030A020304" pitchFamily="18" charset="0"/>
              </a:rPr>
              <a:t>Helena, MT 59604-5835</a:t>
            </a:r>
          </a:p>
          <a:p>
            <a:pPr marL="0" indent="0">
              <a:buNone/>
            </a:pPr>
            <a:endParaRPr lang="en-US" sz="3300" dirty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r>
              <a:rPr lang="en-US" sz="3300" dirty="0">
                <a:latin typeface="Footlight MT Light" panose="0204060206030A020304" pitchFamily="18" charset="0"/>
              </a:rPr>
              <a:t>Social Security Administration</a:t>
            </a:r>
          </a:p>
          <a:p>
            <a:pPr marL="0" indent="0">
              <a:buNone/>
            </a:pPr>
            <a:r>
              <a:rPr lang="en-US" sz="3300" dirty="0">
                <a:latin typeface="Footlight MT Light" panose="0204060206030A020304" pitchFamily="18" charset="0"/>
              </a:rPr>
              <a:t>Data Operations Center</a:t>
            </a:r>
          </a:p>
          <a:p>
            <a:pPr marL="0" indent="0">
              <a:buNone/>
            </a:pPr>
            <a:r>
              <a:rPr lang="en-US" sz="3300" dirty="0">
                <a:latin typeface="Footlight MT Light" panose="0204060206030A020304" pitchFamily="18" charset="0"/>
              </a:rPr>
              <a:t>Wilkes-Barre, PA 18769-0001</a:t>
            </a:r>
          </a:p>
          <a:p>
            <a:pPr marL="0" indent="0">
              <a:buNone/>
            </a:pPr>
            <a:r>
              <a:rPr lang="en-US" sz="3300" dirty="0">
                <a:latin typeface="Footlight MT Light" panose="0204060206030A020304" pitchFamily="18" charset="0"/>
              </a:rPr>
              <a:t> </a:t>
            </a:r>
          </a:p>
          <a:p>
            <a:pPr marL="0" indent="0">
              <a:buNone/>
            </a:pPr>
            <a:r>
              <a:rPr lang="en-US" sz="3300" dirty="0">
                <a:latin typeface="Footlight MT Light" panose="0204060206030A020304" pitchFamily="18" charset="0"/>
              </a:rPr>
              <a:t>Department of the Treasury</a:t>
            </a:r>
          </a:p>
          <a:p>
            <a:pPr marL="0" indent="0">
              <a:buNone/>
            </a:pPr>
            <a:r>
              <a:rPr lang="en-US" sz="3300" dirty="0">
                <a:latin typeface="Footlight MT Light" panose="0204060206030A020304" pitchFamily="18" charset="0"/>
              </a:rPr>
              <a:t>Internal Revenue Service </a:t>
            </a:r>
            <a:r>
              <a:rPr lang="en-US" sz="3300" dirty="0" smtClean="0">
                <a:latin typeface="Footlight MT Light" panose="0204060206030A020304" pitchFamily="18" charset="0"/>
              </a:rPr>
              <a:t>Center</a:t>
            </a:r>
          </a:p>
          <a:p>
            <a:pPr marL="0" indent="0">
              <a:buNone/>
            </a:pPr>
            <a:r>
              <a:rPr lang="en-US" sz="3300" dirty="0" smtClean="0">
                <a:latin typeface="Footlight MT Light" panose="0204060206030A020304" pitchFamily="18" charset="0"/>
              </a:rPr>
              <a:t>PO Box 219256</a:t>
            </a:r>
            <a:endParaRPr lang="en-US" sz="3300" dirty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r>
              <a:rPr lang="en-US" sz="3300" dirty="0">
                <a:latin typeface="Footlight MT Light" panose="0204060206030A020304" pitchFamily="18" charset="0"/>
              </a:rPr>
              <a:t>Kansas City, MO </a:t>
            </a:r>
            <a:r>
              <a:rPr lang="en-US" sz="3300" dirty="0" smtClean="0">
                <a:latin typeface="Footlight MT Light" panose="0204060206030A020304" pitchFamily="18" charset="0"/>
              </a:rPr>
              <a:t>64121-9256</a:t>
            </a:r>
            <a:endParaRPr lang="en-US" sz="3300" dirty="0">
              <a:latin typeface="Footlight MT Light" panose="0204060206030A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058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609600"/>
            <a:ext cx="7125112" cy="57149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sz="3000" b="1" u="sng" dirty="0" smtClean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r>
              <a:rPr lang="en-US" sz="3500" b="1" u="sng" dirty="0" smtClean="0">
                <a:latin typeface="Footlight MT Light" panose="0204060206030A020304" pitchFamily="18" charset="0"/>
              </a:rPr>
              <a:t>Envelope 1:</a:t>
            </a:r>
            <a:r>
              <a:rPr lang="en-US" sz="3500" b="1" dirty="0" smtClean="0">
                <a:latin typeface="Footlight MT Light" panose="0204060206030A020304" pitchFamily="18" charset="0"/>
              </a:rPr>
              <a:t>  </a:t>
            </a:r>
            <a:r>
              <a:rPr lang="en-US" sz="3000" b="1" dirty="0" smtClean="0">
                <a:latin typeface="Footlight MT Light" panose="0204060206030A020304" pitchFamily="18" charset="0"/>
              </a:rPr>
              <a:t>Montana Department </a:t>
            </a:r>
            <a:r>
              <a:rPr lang="en-US" sz="3000" b="1" dirty="0">
                <a:latin typeface="Footlight MT Light" panose="0204060206030A020304" pitchFamily="18" charset="0"/>
              </a:rPr>
              <a:t>of </a:t>
            </a:r>
            <a:r>
              <a:rPr lang="en-US" sz="3000" b="1" dirty="0" smtClean="0">
                <a:latin typeface="Footlight MT Light" panose="0204060206030A020304" pitchFamily="18" charset="0"/>
              </a:rPr>
              <a:t>Revenue</a:t>
            </a: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Form </a:t>
            </a:r>
            <a:r>
              <a:rPr lang="en-US" sz="2800" dirty="0">
                <a:latin typeface="Footlight MT Light" panose="0204060206030A020304" pitchFamily="18" charset="0"/>
              </a:rPr>
              <a:t>W-2 Wage and Tax </a:t>
            </a:r>
            <a:r>
              <a:rPr lang="en-US" sz="2800" dirty="0" smtClean="0">
                <a:latin typeface="Footlight MT Light" panose="0204060206030A020304" pitchFamily="18" charset="0"/>
              </a:rPr>
              <a:t>Statement.</a:t>
            </a:r>
            <a:endParaRPr lang="en-US" sz="2800" dirty="0">
              <a:latin typeface="Footlight MT Light" panose="0204060206030A020304" pitchFamily="18" charset="0"/>
            </a:endParaRP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Form </a:t>
            </a:r>
            <a:r>
              <a:rPr lang="en-US" sz="2800" dirty="0">
                <a:latin typeface="Footlight MT Light" panose="0204060206030A020304" pitchFamily="18" charset="0"/>
              </a:rPr>
              <a:t>1099 Miscellaneous Income, State copy or </a:t>
            </a:r>
            <a:r>
              <a:rPr lang="en-US" sz="2800" dirty="0" smtClean="0">
                <a:latin typeface="Footlight MT Light" panose="0204060206030A020304" pitchFamily="18" charset="0"/>
              </a:rPr>
              <a:t>extra file copy.</a:t>
            </a:r>
            <a:endParaRPr lang="en-US" sz="2800" dirty="0">
              <a:latin typeface="Footlight MT Light" panose="0204060206030A020304" pitchFamily="18" charset="0"/>
            </a:endParaRPr>
          </a:p>
          <a:p>
            <a:r>
              <a:rPr lang="en-US" sz="2800" dirty="0">
                <a:latin typeface="Footlight MT Light" panose="0204060206030A020304" pitchFamily="18" charset="0"/>
              </a:rPr>
              <a:t>A photo copy of completed 1096 Form, Annual Summary and Transmittal of US Information </a:t>
            </a:r>
            <a:r>
              <a:rPr lang="en-US" sz="2800" dirty="0" smtClean="0">
                <a:latin typeface="Footlight MT Light" panose="0204060206030A020304" pitchFamily="18" charset="0"/>
              </a:rPr>
              <a:t>Returns.</a:t>
            </a: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Form </a:t>
            </a:r>
            <a:r>
              <a:rPr lang="en-US" sz="2800" dirty="0">
                <a:latin typeface="Footlight MT Light" panose="0204060206030A020304" pitchFamily="18" charset="0"/>
              </a:rPr>
              <a:t>MW3 -starting 2016, this form is online @mt.gov (Revenue Forms</a:t>
            </a:r>
            <a:r>
              <a:rPr lang="en-US" sz="2800" dirty="0" smtClean="0">
                <a:latin typeface="Footlight MT Light" panose="0204060206030A020304" pitchFamily="18" charset="0"/>
              </a:rPr>
              <a:t>).  </a:t>
            </a:r>
            <a:endParaRPr lang="en-US" sz="2800" dirty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Footlight MT Light" panose="0204060206030A020304" pitchFamily="18" charset="0"/>
            </a:endParaRPr>
          </a:p>
          <a:p>
            <a:pPr marL="0" lvl="0" indent="0">
              <a:buNone/>
            </a:pPr>
            <a:r>
              <a:rPr lang="en-US" sz="2800" b="1" dirty="0" smtClean="0">
                <a:latin typeface="Footlight MT Light" panose="0204060206030A020304" pitchFamily="18" charset="0"/>
              </a:rPr>
              <a:t>Due Date:  JANUARY 31 </a:t>
            </a:r>
            <a:r>
              <a:rPr lang="en-US" sz="2800" dirty="0" smtClean="0">
                <a:latin typeface="Footlight MT Light" panose="0204060206030A020304" pitchFamily="18" charset="0"/>
              </a:rPr>
              <a:t>– both electronic </a:t>
            </a:r>
            <a:r>
              <a:rPr lang="en-US" sz="2800" i="1" u="sng" dirty="0" smtClean="0">
                <a:latin typeface="Footlight MT Light" panose="0204060206030A020304" pitchFamily="18" charset="0"/>
              </a:rPr>
              <a:t>and</a:t>
            </a:r>
            <a:r>
              <a:rPr lang="en-US" sz="2800" dirty="0" smtClean="0">
                <a:latin typeface="Footlight MT Light" panose="0204060206030A020304" pitchFamily="18" charset="0"/>
              </a:rPr>
              <a:t> paper.</a:t>
            </a:r>
            <a:endParaRPr lang="en-US" sz="2800" dirty="0">
              <a:latin typeface="Footlight MT Light" panose="0204060206030A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15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1"/>
            <a:ext cx="76962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>
                <a:latin typeface="Footlight MT Light" panose="0204060206030A020304" pitchFamily="18" charset="0"/>
              </a:rPr>
              <a:t>Envelope </a:t>
            </a:r>
            <a:r>
              <a:rPr lang="en-US" sz="3200" b="1" u="sng" dirty="0" smtClean="0">
                <a:latin typeface="Footlight MT Light" panose="0204060206030A020304" pitchFamily="18" charset="0"/>
              </a:rPr>
              <a:t>2:</a:t>
            </a:r>
            <a:r>
              <a:rPr lang="en-US" sz="3200" b="1" dirty="0" smtClean="0">
                <a:latin typeface="Footlight MT Light" panose="0204060206030A020304" pitchFamily="18" charset="0"/>
              </a:rPr>
              <a:t>  </a:t>
            </a:r>
            <a:r>
              <a:rPr lang="en-US" sz="2800" b="1" dirty="0">
                <a:latin typeface="Footlight MT Light" panose="0204060206030A020304" pitchFamily="18" charset="0"/>
              </a:rPr>
              <a:t>Social Security Administration</a:t>
            </a:r>
          </a:p>
          <a:p>
            <a:r>
              <a:rPr lang="en-US" sz="2800" dirty="0">
                <a:latin typeface="Footlight MT Light" panose="0204060206030A020304" pitchFamily="18" charset="0"/>
              </a:rPr>
              <a:t>Red Copy – Form W-2 wage and tax statement, copy A for Social Security Administration – </a:t>
            </a:r>
            <a:r>
              <a:rPr lang="en-US" sz="2800" dirty="0" smtClean="0">
                <a:latin typeface="Footlight MT Light" panose="0204060206030A020304" pitchFamily="18" charset="0"/>
              </a:rPr>
              <a:t>send </a:t>
            </a:r>
            <a:r>
              <a:rPr lang="en-US" sz="2800" dirty="0">
                <a:latin typeface="Footlight MT Light" panose="0204060206030A020304" pitchFamily="18" charset="0"/>
              </a:rPr>
              <a:t>this entire page, do not tear apart.</a:t>
            </a:r>
          </a:p>
          <a:p>
            <a:r>
              <a:rPr lang="en-US" sz="2800" dirty="0">
                <a:latin typeface="Footlight MT Light" panose="0204060206030A020304" pitchFamily="18" charset="0"/>
              </a:rPr>
              <a:t>Red Copy – Form W-3, Transmittal of Wage and Tax Statements, to Social Security Administration, </a:t>
            </a:r>
            <a:r>
              <a:rPr lang="en-US" sz="2800" dirty="0" smtClean="0">
                <a:latin typeface="Footlight MT Light" panose="0204060206030A020304" pitchFamily="18" charset="0"/>
              </a:rPr>
              <a:t>photo </a:t>
            </a:r>
            <a:r>
              <a:rPr lang="en-US" sz="2800" dirty="0">
                <a:latin typeface="Footlight MT Light" panose="0204060206030A020304" pitchFamily="18" charset="0"/>
              </a:rPr>
              <a:t>c</a:t>
            </a:r>
            <a:r>
              <a:rPr lang="en-US" sz="2800" dirty="0" smtClean="0">
                <a:latin typeface="Footlight MT Light" panose="0204060206030A020304" pitchFamily="18" charset="0"/>
              </a:rPr>
              <a:t>opies </a:t>
            </a:r>
            <a:r>
              <a:rPr lang="en-US" sz="2800" dirty="0">
                <a:latin typeface="Footlight MT Light" panose="0204060206030A020304" pitchFamily="18" charset="0"/>
              </a:rPr>
              <a:t>are NOT </a:t>
            </a:r>
            <a:r>
              <a:rPr lang="en-US" sz="2800" dirty="0" smtClean="0">
                <a:latin typeface="Footlight MT Light" panose="0204060206030A020304" pitchFamily="18" charset="0"/>
              </a:rPr>
              <a:t>acceptable</a:t>
            </a:r>
            <a:r>
              <a:rPr lang="en-US" sz="2800" dirty="0">
                <a:latin typeface="Footlight MT Light" panose="0204060206030A020304" pitchFamily="18" charset="0"/>
              </a:rPr>
              <a:t>.  </a:t>
            </a:r>
          </a:p>
          <a:p>
            <a:pPr marL="0" lvl="0" indent="0">
              <a:buNone/>
            </a:pPr>
            <a:r>
              <a:rPr lang="en-US" sz="2800" dirty="0">
                <a:latin typeface="Footlight MT Light" panose="0204060206030A020304" pitchFamily="18" charset="0"/>
              </a:rPr>
              <a:t>Mail by </a:t>
            </a:r>
            <a:r>
              <a:rPr lang="en-US" sz="2800" b="1" i="1" u="sng" dirty="0" smtClean="0">
                <a:latin typeface="Footlight MT Light" panose="0204060206030A020304" pitchFamily="18" charset="0"/>
              </a:rPr>
              <a:t>January 31 </a:t>
            </a:r>
            <a:r>
              <a:rPr lang="en-US" sz="2800" dirty="0">
                <a:latin typeface="Footlight MT Light" panose="0204060206030A020304" pitchFamily="18" charset="0"/>
              </a:rPr>
              <a:t>(Check dates on the W-3)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078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7361"/>
            <a:ext cx="8610600" cy="40514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u="sng" dirty="0" smtClean="0">
                <a:latin typeface="Footlight MT Light" panose="0204060206030A020304" pitchFamily="18" charset="0"/>
              </a:rPr>
              <a:t>First Quarter:</a:t>
            </a: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January</a:t>
            </a:r>
            <a:r>
              <a:rPr lang="en-US" sz="2800" dirty="0">
                <a:latin typeface="Footlight MT Light" panose="0204060206030A020304" pitchFamily="18" charset="0"/>
              </a:rPr>
              <a:t>, February, </a:t>
            </a:r>
            <a:r>
              <a:rPr lang="en-US" sz="2800" dirty="0" smtClean="0">
                <a:latin typeface="Footlight MT Light" panose="0204060206030A020304" pitchFamily="18" charset="0"/>
              </a:rPr>
              <a:t>March – Due April 15/30</a:t>
            </a:r>
            <a:endParaRPr lang="en-US" sz="2800" dirty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r>
              <a:rPr lang="en-US" sz="2800" b="1" u="sng" dirty="0" smtClean="0">
                <a:latin typeface="Footlight MT Light" panose="0204060206030A020304" pitchFamily="18" charset="0"/>
              </a:rPr>
              <a:t>Second Quarter:</a:t>
            </a: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April</a:t>
            </a:r>
            <a:r>
              <a:rPr lang="en-US" sz="2800" dirty="0">
                <a:latin typeface="Footlight MT Light" panose="0204060206030A020304" pitchFamily="18" charset="0"/>
              </a:rPr>
              <a:t>, May, </a:t>
            </a:r>
            <a:r>
              <a:rPr lang="en-US" sz="2800" dirty="0" smtClean="0">
                <a:latin typeface="Footlight MT Light" panose="0204060206030A020304" pitchFamily="18" charset="0"/>
              </a:rPr>
              <a:t>June – Due July 15/31</a:t>
            </a:r>
            <a:endParaRPr lang="en-US" sz="2800" dirty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r>
              <a:rPr lang="en-US" sz="2800" b="1" u="sng" dirty="0" smtClean="0">
                <a:latin typeface="Footlight MT Light" panose="0204060206030A020304" pitchFamily="18" charset="0"/>
              </a:rPr>
              <a:t>Third Quarter:</a:t>
            </a: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July</a:t>
            </a:r>
            <a:r>
              <a:rPr lang="en-US" sz="2800" dirty="0">
                <a:latin typeface="Footlight MT Light" panose="0204060206030A020304" pitchFamily="18" charset="0"/>
              </a:rPr>
              <a:t>, August, </a:t>
            </a:r>
            <a:r>
              <a:rPr lang="en-US" sz="2800" dirty="0" smtClean="0">
                <a:latin typeface="Footlight MT Light" panose="0204060206030A020304" pitchFamily="18" charset="0"/>
              </a:rPr>
              <a:t>September – Due October 15/31</a:t>
            </a:r>
            <a:endParaRPr lang="en-US" sz="2800" dirty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r>
              <a:rPr lang="en-US" sz="2800" b="1" u="sng" dirty="0" smtClean="0">
                <a:latin typeface="Footlight MT Light" panose="0204060206030A020304" pitchFamily="18" charset="0"/>
              </a:rPr>
              <a:t>Fourth Quarter:</a:t>
            </a: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October</a:t>
            </a:r>
            <a:r>
              <a:rPr lang="en-US" sz="2800" dirty="0">
                <a:latin typeface="Footlight MT Light" panose="0204060206030A020304" pitchFamily="18" charset="0"/>
              </a:rPr>
              <a:t>, November, </a:t>
            </a:r>
            <a:r>
              <a:rPr lang="en-US" sz="2800" dirty="0" smtClean="0">
                <a:latin typeface="Footlight MT Light" panose="0204060206030A020304" pitchFamily="18" charset="0"/>
              </a:rPr>
              <a:t>December – Due January 15/31</a:t>
            </a:r>
            <a:endParaRPr lang="en-US" sz="2800" dirty="0">
              <a:latin typeface="Footlight MT Light" panose="0204060206030A020304" pitchFamily="18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8382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latin typeface="Footlight MT Light" panose="0204060206030A020304" pitchFamily="18" charset="0"/>
              </a:rPr>
              <a:t>Quarterly Timeline</a:t>
            </a:r>
            <a:endParaRPr lang="en-US" sz="4400" b="1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28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125112" cy="4051437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>
                <a:latin typeface="Footlight MT Light" panose="0204060206030A020304" pitchFamily="18" charset="0"/>
              </a:rPr>
              <a:t>Envelope 3:</a:t>
            </a:r>
            <a:r>
              <a:rPr lang="en-US" sz="3200" b="1" dirty="0">
                <a:latin typeface="Footlight MT Light" panose="0204060206030A020304" pitchFamily="18" charset="0"/>
              </a:rPr>
              <a:t>  </a:t>
            </a:r>
            <a:r>
              <a:rPr lang="en-US" sz="2800" b="1" dirty="0">
                <a:latin typeface="Footlight MT Light" panose="0204060206030A020304" pitchFamily="18" charset="0"/>
              </a:rPr>
              <a:t>Internal Revenue Service </a:t>
            </a:r>
            <a:endParaRPr lang="en-US" sz="2800" b="1" dirty="0" smtClean="0">
              <a:latin typeface="Footlight MT Light" panose="0204060206030A020304" pitchFamily="18" charset="0"/>
            </a:endParaRP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Red </a:t>
            </a:r>
            <a:r>
              <a:rPr lang="en-US" sz="2800" dirty="0">
                <a:latin typeface="Footlight MT Light" panose="0204060206030A020304" pitchFamily="18" charset="0"/>
              </a:rPr>
              <a:t>Copy of </a:t>
            </a:r>
            <a:r>
              <a:rPr lang="en-US" sz="2800" dirty="0" smtClean="0">
                <a:latin typeface="Footlight MT Light" panose="0204060206030A020304" pitchFamily="18" charset="0"/>
              </a:rPr>
              <a:t>Form(s) </a:t>
            </a:r>
            <a:r>
              <a:rPr lang="en-US" sz="2800" dirty="0">
                <a:latin typeface="Footlight MT Light" panose="0204060206030A020304" pitchFamily="18" charset="0"/>
              </a:rPr>
              <a:t>1099, Copy A for Internal Revenue Service Center.</a:t>
            </a:r>
          </a:p>
          <a:p>
            <a:r>
              <a:rPr lang="en-US" sz="2800" dirty="0">
                <a:latin typeface="Footlight MT Light" panose="0204060206030A020304" pitchFamily="18" charset="0"/>
              </a:rPr>
              <a:t>Both parts of Form 1096 Annual Summary and Transmittal of US Information Returns</a:t>
            </a:r>
          </a:p>
          <a:p>
            <a:pPr marL="0" indent="0">
              <a:buNone/>
            </a:pPr>
            <a:endParaRPr lang="en-US" dirty="0" smtClean="0"/>
          </a:p>
          <a:p>
            <a:pPr marL="0" lvl="0" indent="0">
              <a:buNone/>
            </a:pPr>
            <a:r>
              <a:rPr lang="en-US" sz="2800" dirty="0">
                <a:latin typeface="Footlight MT Light" panose="0204060206030A020304" pitchFamily="18" charset="0"/>
              </a:rPr>
              <a:t>Mail by </a:t>
            </a:r>
            <a:r>
              <a:rPr lang="en-US" sz="2800" b="1" i="1" u="sng" dirty="0">
                <a:latin typeface="Footlight MT Light" panose="0204060206030A020304" pitchFamily="18" charset="0"/>
              </a:rPr>
              <a:t>January 31 </a:t>
            </a:r>
            <a:r>
              <a:rPr lang="en-US" sz="2800" dirty="0">
                <a:latin typeface="Footlight MT Light" panose="0204060206030A020304" pitchFamily="18" charset="0"/>
              </a:rPr>
              <a:t>(Check dates on the </a:t>
            </a:r>
            <a:r>
              <a:rPr lang="en-US" sz="2800" dirty="0" smtClean="0">
                <a:latin typeface="Footlight MT Light" panose="0204060206030A020304" pitchFamily="18" charset="0"/>
              </a:rPr>
              <a:t>1096)</a:t>
            </a:r>
            <a:endParaRPr lang="en-US" sz="2800" dirty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85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924475"/>
          </a:xfrm>
        </p:spPr>
        <p:txBody>
          <a:bodyPr/>
          <a:lstStyle/>
          <a:p>
            <a:r>
              <a:rPr lang="en-US" sz="4400" b="1" u="sng" dirty="0" smtClean="0">
                <a:latin typeface="Footlight MT Light" panose="0204060206030A020304" pitchFamily="18" charset="0"/>
              </a:rPr>
              <a:t>Electronic Filing – W-2/1099</a:t>
            </a:r>
            <a:endParaRPr lang="en-US" sz="4400" b="1" u="sng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153076"/>
            <a:ext cx="7125112" cy="562872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sz="2800" dirty="0" smtClean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r>
              <a:rPr lang="en-US" sz="5100" dirty="0" smtClean="0">
                <a:latin typeface="Footlight MT Light" panose="0204060206030A020304" pitchFamily="18" charset="0"/>
              </a:rPr>
              <a:t>Montana Department of Revenue – W-2/1099</a:t>
            </a:r>
          </a:p>
          <a:p>
            <a:r>
              <a:rPr lang="en-US" sz="4200" dirty="0" smtClean="0">
                <a:latin typeface="Footlight MT Light" panose="0204060206030A020304" pitchFamily="18" charset="0"/>
              </a:rPr>
              <a:t>Sign up for the TransAction Portal (TAP).</a:t>
            </a:r>
          </a:p>
          <a:p>
            <a:r>
              <a:rPr lang="en-US" sz="4200" dirty="0" smtClean="0">
                <a:latin typeface="Footlight MT Light" panose="0204060206030A020304" pitchFamily="18" charset="0"/>
              </a:rPr>
              <a:t>Upload files securely with TAP.</a:t>
            </a:r>
          </a:p>
          <a:p>
            <a:r>
              <a:rPr lang="en-US" sz="4200" dirty="0" smtClean="0">
                <a:latin typeface="Footlight MT Light" panose="0204060206030A020304" pitchFamily="18" charset="0"/>
              </a:rPr>
              <a:t>After file is successfully transmitted, keep copies of transmission.</a:t>
            </a:r>
          </a:p>
          <a:p>
            <a:r>
              <a:rPr lang="en-US" sz="4200" dirty="0" smtClean="0">
                <a:latin typeface="Footlight MT Light" panose="0204060206030A020304" pitchFamily="18" charset="0"/>
              </a:rPr>
              <a:t>Fast and easy!</a:t>
            </a:r>
          </a:p>
          <a:p>
            <a:endParaRPr lang="en-US" sz="2400" dirty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r>
              <a:rPr lang="en-US" sz="5000" dirty="0" smtClean="0">
                <a:latin typeface="Footlight MT Light" panose="0204060206030A020304" pitchFamily="18" charset="0"/>
              </a:rPr>
              <a:t>Internal Revenue Service (1099) – FIRE</a:t>
            </a:r>
          </a:p>
          <a:p>
            <a:r>
              <a:rPr lang="en-US" sz="4300" dirty="0" smtClean="0">
                <a:latin typeface="Footlight MT Light" panose="0204060206030A020304" pitchFamily="18" charset="0"/>
              </a:rPr>
              <a:t>Sign up for Transmitter Control Code (TCC) using Form 4419.</a:t>
            </a:r>
          </a:p>
          <a:p>
            <a:r>
              <a:rPr lang="en-US" sz="4300" dirty="0" smtClean="0">
                <a:latin typeface="Footlight MT Light" panose="0204060206030A020304" pitchFamily="18" charset="0"/>
              </a:rPr>
              <a:t>Upload files using FIRE (Filing Information Returns Electronically).</a:t>
            </a:r>
          </a:p>
          <a:p>
            <a:r>
              <a:rPr lang="en-US" sz="4300" dirty="0" smtClean="0">
                <a:latin typeface="Footlight MT Light" panose="0204060206030A020304" pitchFamily="18" charset="0"/>
              </a:rPr>
              <a:t>Check back periodically to make sure file transmits without error.</a:t>
            </a:r>
          </a:p>
          <a:p>
            <a:r>
              <a:rPr lang="en-US" sz="4300" dirty="0" smtClean="0">
                <a:latin typeface="Footlight MT Light" panose="0204060206030A020304" pitchFamily="18" charset="0"/>
              </a:rPr>
              <a:t>Keep copies of successful transmission.</a:t>
            </a:r>
          </a:p>
          <a:p>
            <a:endParaRPr lang="en-US" sz="2400" dirty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r>
              <a:rPr lang="en-US" sz="4900" dirty="0" smtClean="0">
                <a:latin typeface="Footlight MT Light" panose="0204060206030A020304" pitchFamily="18" charset="0"/>
              </a:rPr>
              <a:t>Social Security Administration (W-2) – BSO (Business Services Online)</a:t>
            </a:r>
          </a:p>
          <a:p>
            <a:r>
              <a:rPr lang="en-US" sz="4300" dirty="0" smtClean="0">
                <a:latin typeface="Footlight MT Light" panose="0204060206030A020304" pitchFamily="18" charset="0"/>
              </a:rPr>
              <a:t>Register for BSO.</a:t>
            </a:r>
          </a:p>
          <a:p>
            <a:r>
              <a:rPr lang="en-US" sz="4300" dirty="0" smtClean="0">
                <a:latin typeface="Footlight MT Light" panose="0204060206030A020304" pitchFamily="18" charset="0"/>
              </a:rPr>
              <a:t>Upload files or create W-2’s online.</a:t>
            </a:r>
          </a:p>
          <a:p>
            <a:r>
              <a:rPr lang="en-US" sz="4300" dirty="0" smtClean="0">
                <a:latin typeface="Footlight MT Light" panose="0204060206030A020304" pitchFamily="18" charset="0"/>
              </a:rPr>
              <a:t>After successful transmission, keep copies for your file.</a:t>
            </a:r>
          </a:p>
          <a:p>
            <a:pPr marL="0" indent="0">
              <a:buNone/>
            </a:pPr>
            <a:endParaRPr lang="en-US" sz="2400" dirty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en-US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486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u="sng" dirty="0" smtClean="0">
                <a:latin typeface="Footlight MT Light" panose="0204060206030A020304" pitchFamily="18" charset="0"/>
              </a:rPr>
              <a:t>Electronic Filing of W-2’s</a:t>
            </a:r>
            <a:endParaRPr lang="en-US" sz="4400" b="1" u="sng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524000"/>
            <a:ext cx="7125112" cy="48005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800" u="sng" dirty="0" smtClean="0">
                <a:latin typeface="Footlight MT Light" panose="0204060206030A020304" pitchFamily="18" charset="0"/>
              </a:rPr>
              <a:t>File your W-2’s </a:t>
            </a:r>
            <a:r>
              <a:rPr lang="en-US" sz="2800" u="sng" dirty="0">
                <a:latin typeface="Footlight MT Light" panose="0204060206030A020304" pitchFamily="18" charset="0"/>
              </a:rPr>
              <a:t>online </a:t>
            </a:r>
            <a:r>
              <a:rPr lang="en-US" sz="2800" u="sng" dirty="0" smtClean="0">
                <a:latin typeface="Footlight MT Light" panose="0204060206030A020304" pitchFamily="18" charset="0"/>
              </a:rPr>
              <a:t>with </a:t>
            </a:r>
            <a:r>
              <a:rPr lang="en-US" sz="2800" u="sng" dirty="0">
                <a:latin typeface="Footlight MT Light" panose="0204060206030A020304" pitchFamily="18" charset="0"/>
              </a:rPr>
              <a:t>the Social Security Administration.</a:t>
            </a:r>
            <a:endParaRPr lang="en-US" sz="2800" dirty="0">
              <a:latin typeface="Footlight MT Light" panose="0204060206030A020304" pitchFamily="18" charset="0"/>
            </a:endParaRPr>
          </a:p>
          <a:p>
            <a:r>
              <a:rPr lang="en-US" sz="2800" dirty="0">
                <a:latin typeface="Footlight MT Light" panose="0204060206030A020304" pitchFamily="18" charset="0"/>
              </a:rPr>
              <a:t>In order to complete </a:t>
            </a:r>
            <a:r>
              <a:rPr lang="en-US" sz="2800" dirty="0" smtClean="0">
                <a:latin typeface="Footlight MT Light" panose="0204060206030A020304" pitchFamily="18" charset="0"/>
              </a:rPr>
              <a:t>online </a:t>
            </a:r>
            <a:r>
              <a:rPr lang="en-US" sz="2800" dirty="0">
                <a:latin typeface="Footlight MT Light" panose="0204060206030A020304" pitchFamily="18" charset="0"/>
              </a:rPr>
              <a:t>submission of W-2’s you must have a password with the Social Security Administration.  You will also have a PIN (Personal Identification Number) assigned. </a:t>
            </a:r>
            <a:endParaRPr lang="en-US" sz="2800" dirty="0" smtClean="0">
              <a:latin typeface="Footlight MT Light" panose="0204060206030A020304" pitchFamily="18" charset="0"/>
            </a:endParaRP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You </a:t>
            </a:r>
            <a:r>
              <a:rPr lang="en-US" sz="2800" dirty="0">
                <a:latin typeface="Footlight MT Light" panose="0204060206030A020304" pitchFamily="18" charset="0"/>
              </a:rPr>
              <a:t>can apply for a password and PIN at their website:  </a:t>
            </a:r>
            <a:r>
              <a:rPr lang="en-US" sz="2800" u="sng" dirty="0" smtClean="0">
                <a:latin typeface="Footlight MT Light" panose="0204060206030A020304" pitchFamily="18" charset="0"/>
                <a:hlinkClick r:id="rId3"/>
              </a:rPr>
              <a:t>www.ssa.gov/bso</a:t>
            </a:r>
            <a:r>
              <a:rPr lang="en-US" sz="2800" u="sng" dirty="0" smtClean="0">
                <a:latin typeface="Footlight MT Light" panose="0204060206030A020304" pitchFamily="18" charset="0"/>
              </a:rPr>
              <a:t>.</a:t>
            </a:r>
            <a:endParaRPr lang="en-US" sz="2800" dirty="0">
              <a:latin typeface="Footlight MT Light" panose="0204060206030A020304" pitchFamily="18" charset="0"/>
            </a:endParaRP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This </a:t>
            </a:r>
            <a:r>
              <a:rPr lang="en-US" sz="2800" dirty="0">
                <a:latin typeface="Footlight MT Light" panose="0204060206030A020304" pitchFamily="18" charset="0"/>
              </a:rPr>
              <a:t>website also has manuals and instructions for filing your W-2’s on-line.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496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4800"/>
            <a:ext cx="7772400" cy="6172200"/>
          </a:xfrm>
        </p:spPr>
        <p:txBody>
          <a:bodyPr>
            <a:normAutofit fontScale="55000" lnSpcReduction="20000"/>
          </a:bodyPr>
          <a:lstStyle/>
          <a:p>
            <a:r>
              <a:rPr lang="en-US" sz="4500" dirty="0" smtClean="0">
                <a:latin typeface="Footlight MT Light" panose="0204060206030A020304" pitchFamily="18" charset="0"/>
              </a:rPr>
              <a:t>Ensure you have completed your quarterly </a:t>
            </a:r>
            <a:r>
              <a:rPr lang="en-US" sz="4500" dirty="0">
                <a:latin typeface="Footlight MT Light" panose="0204060206030A020304" pitchFamily="18" charset="0"/>
              </a:rPr>
              <a:t>reports, balanced all quarters for the year to a yearly register </a:t>
            </a:r>
            <a:r>
              <a:rPr lang="en-US" sz="4500" dirty="0" smtClean="0">
                <a:latin typeface="Footlight MT Light" panose="0204060206030A020304" pitchFamily="18" charset="0"/>
              </a:rPr>
              <a:t>and know </a:t>
            </a:r>
            <a:r>
              <a:rPr lang="en-US" sz="4500" dirty="0">
                <a:latin typeface="Footlight MT Light" panose="0204060206030A020304" pitchFamily="18" charset="0"/>
              </a:rPr>
              <a:t>that all payroll reports balance to the W-2’s you have prepared.  </a:t>
            </a:r>
            <a:endParaRPr lang="en-US" sz="4500" dirty="0" smtClean="0">
              <a:latin typeface="Footlight MT Light" panose="0204060206030A020304" pitchFamily="18" charset="0"/>
            </a:endParaRPr>
          </a:p>
          <a:p>
            <a:r>
              <a:rPr lang="en-US" sz="4500" dirty="0" smtClean="0">
                <a:latin typeface="Footlight MT Light" panose="0204060206030A020304" pitchFamily="18" charset="0"/>
              </a:rPr>
              <a:t>Create </a:t>
            </a:r>
            <a:r>
              <a:rPr lang="en-US" sz="4500" dirty="0">
                <a:latin typeface="Footlight MT Light" panose="0204060206030A020304" pitchFamily="18" charset="0"/>
              </a:rPr>
              <a:t>a </a:t>
            </a:r>
            <a:r>
              <a:rPr lang="en-US" sz="4500" dirty="0" smtClean="0">
                <a:latin typeface="Footlight MT Light" panose="0204060206030A020304" pitchFamily="18" charset="0"/>
              </a:rPr>
              <a:t>social security verification file using your </a:t>
            </a:r>
            <a:r>
              <a:rPr lang="en-US" sz="4500" dirty="0">
                <a:latin typeface="Footlight MT Light" panose="0204060206030A020304" pitchFamily="18" charset="0"/>
              </a:rPr>
              <a:t>payroll software </a:t>
            </a:r>
            <a:r>
              <a:rPr lang="en-US" sz="4500" dirty="0" smtClean="0">
                <a:latin typeface="Footlight MT Light" panose="0204060206030A020304" pitchFamily="18" charset="0"/>
              </a:rPr>
              <a:t>to submit to AccuWage Online on </a:t>
            </a:r>
            <a:r>
              <a:rPr lang="en-US" sz="4500" dirty="0">
                <a:latin typeface="Footlight MT Light" panose="0204060206030A020304" pitchFamily="18" charset="0"/>
              </a:rPr>
              <a:t>the SSA site</a:t>
            </a:r>
            <a:r>
              <a:rPr lang="en-US" sz="4500" dirty="0" smtClean="0">
                <a:latin typeface="Footlight MT Light" panose="0204060206030A020304" pitchFamily="18" charset="0"/>
              </a:rPr>
              <a:t>.  Use the resulting report to check for potential errors with social security numbers.</a:t>
            </a:r>
            <a:endParaRPr lang="en-US" sz="4500" dirty="0">
              <a:latin typeface="Footlight MT Light" panose="0204060206030A020304" pitchFamily="18" charset="0"/>
            </a:endParaRPr>
          </a:p>
          <a:p>
            <a:r>
              <a:rPr lang="en-US" sz="4500" dirty="0" smtClean="0">
                <a:latin typeface="Footlight MT Light" panose="0204060206030A020304" pitchFamily="18" charset="0"/>
              </a:rPr>
              <a:t>Select the </a:t>
            </a:r>
            <a:r>
              <a:rPr lang="en-US" sz="4500" dirty="0">
                <a:latin typeface="Footlight MT Light" panose="0204060206030A020304" pitchFamily="18" charset="0"/>
              </a:rPr>
              <a:t>option through your payroll software to create the </a:t>
            </a:r>
            <a:r>
              <a:rPr lang="en-US" sz="4500" dirty="0" smtClean="0">
                <a:latin typeface="Footlight MT Light" panose="0204060206030A020304" pitchFamily="18" charset="0"/>
              </a:rPr>
              <a:t>W-2 file </a:t>
            </a:r>
            <a:r>
              <a:rPr lang="en-US" sz="4500" dirty="0">
                <a:latin typeface="Footlight MT Light" panose="0204060206030A020304" pitchFamily="18" charset="0"/>
              </a:rPr>
              <a:t>that will be submitted.  This may be saved to a cd, desktop, etc. </a:t>
            </a:r>
          </a:p>
          <a:p>
            <a:r>
              <a:rPr lang="en-US" sz="4500" dirty="0">
                <a:latin typeface="Footlight MT Light" panose="0204060206030A020304" pitchFamily="18" charset="0"/>
              </a:rPr>
              <a:t>When you are ready to submit your W-2’s you will log-on to the SSA site, browse to locate your payroll file and then choose to submit it.  You will receive a confirmation that your file was received. </a:t>
            </a:r>
            <a:endParaRPr lang="en-US" sz="4500" dirty="0" smtClean="0">
              <a:latin typeface="Footlight MT Light" panose="0204060206030A020304" pitchFamily="18" charset="0"/>
            </a:endParaRPr>
          </a:p>
          <a:p>
            <a:r>
              <a:rPr lang="en-US" sz="4500" dirty="0" smtClean="0">
                <a:latin typeface="Footlight MT Light" panose="0204060206030A020304" pitchFamily="18" charset="0"/>
              </a:rPr>
              <a:t>Keep copies for your files.</a:t>
            </a:r>
            <a:endParaRPr lang="en-US" sz="4500" dirty="0">
              <a:latin typeface="Footlight MT Light" panose="0204060206030A020304" pitchFamily="18" charset="0"/>
            </a:endParaRPr>
          </a:p>
          <a:p>
            <a:r>
              <a:rPr lang="en-US" sz="4500" dirty="0" smtClean="0">
                <a:latin typeface="Footlight MT Light" panose="0204060206030A020304" pitchFamily="18" charset="0"/>
              </a:rPr>
              <a:t>Problems:  call SSA </a:t>
            </a:r>
            <a:r>
              <a:rPr lang="en-US" sz="4500" dirty="0">
                <a:latin typeface="Footlight MT Light" panose="0204060206030A020304" pitchFamily="18" charset="0"/>
              </a:rPr>
              <a:t>for assistance:  1-800-772-6270.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00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8863"/>
            <a:ext cx="7125113" cy="924475"/>
          </a:xfrm>
        </p:spPr>
        <p:txBody>
          <a:bodyPr/>
          <a:lstStyle/>
          <a:p>
            <a:r>
              <a:rPr lang="en-US" sz="4400" b="1" u="sng" dirty="0" smtClean="0">
                <a:latin typeface="Footlight MT Light" panose="0204060206030A020304" pitchFamily="18" charset="0"/>
              </a:rPr>
              <a:t>W-2 Summary</a:t>
            </a:r>
            <a:endParaRPr lang="en-US" sz="4400" b="1" u="sng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219200"/>
            <a:ext cx="7125112" cy="5410201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latin typeface="Footlight MT Light" panose="0204060206030A020304" pitchFamily="18" charset="0"/>
              </a:rPr>
              <a:t>Your totals should reconcile with the amounts calculated from the full year payroll summary. </a:t>
            </a: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Multiply the Social Security and Medicare base wages by the withholding rates - should match the amount withheld (might be slightly off due to rounding)</a:t>
            </a: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If the numbers don’t reconcile, run 941 reports for all 4 quarters and compare the amount reported to the amount on the year payroll summary. Any differences may be explained by a paycheck adjustment or W-2 adjustment.</a:t>
            </a:r>
          </a:p>
          <a:p>
            <a:pPr marL="0" indent="0">
              <a:buNone/>
            </a:pPr>
            <a:endParaRPr lang="en-US" sz="28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089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533400"/>
            <a:ext cx="7125112" cy="578259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Footlight MT Light" panose="0204060206030A020304" pitchFamily="18" charset="0"/>
              </a:rPr>
              <a:t>If no Social Security exempt employees, compare the local deduction report for Social Security and Medicare - these bases should equal. </a:t>
            </a: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Possible reasons why the Social Security base may not equal to the Medicare base:</a:t>
            </a:r>
          </a:p>
          <a:p>
            <a:pPr marL="857250" lvl="1" indent="-457200"/>
            <a:r>
              <a:rPr lang="en-US" sz="2600" dirty="0" smtClean="0">
                <a:latin typeface="Footlight MT Light" panose="0204060206030A020304" pitchFamily="18" charset="0"/>
              </a:rPr>
              <a:t>Social Security was not withheld on some employees.</a:t>
            </a:r>
          </a:p>
          <a:p>
            <a:pPr marL="857250" lvl="1" indent="-457200"/>
            <a:r>
              <a:rPr lang="en-US" sz="2600" dirty="0" smtClean="0">
                <a:latin typeface="Footlight MT Light" panose="0204060206030A020304" pitchFamily="18" charset="0"/>
              </a:rPr>
              <a:t>There may be employees who have met the Social Security wage ceiling.</a:t>
            </a:r>
          </a:p>
          <a:p>
            <a:pPr marL="857250" lvl="1" indent="-457200"/>
            <a:r>
              <a:rPr lang="en-US" sz="2800" dirty="0" smtClean="0">
                <a:latin typeface="Footlight MT Light" panose="0204060206030A020304" pitchFamily="18" charset="0"/>
              </a:rPr>
              <a:t>W-2 adjustments have been done on one base but not the other.</a:t>
            </a:r>
            <a:endParaRPr lang="en-US" sz="2800" dirty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288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985" y="1666239"/>
            <a:ext cx="8001000" cy="3648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800" dirty="0">
              <a:latin typeface="Footlight MT Light" panose="0204060206030A020304" pitchFamily="18" charset="0"/>
            </a:endParaRPr>
          </a:p>
          <a:p>
            <a:r>
              <a:rPr lang="en-US" sz="2400" dirty="0" smtClean="0">
                <a:latin typeface="Footlight MT Light" panose="0204060206030A020304" pitchFamily="18" charset="0"/>
              </a:rPr>
              <a:t>Use the TransAction Portal (TAP) system to upload your W-2 and 1099 forms.</a:t>
            </a:r>
          </a:p>
          <a:p>
            <a:r>
              <a:rPr lang="en-US" sz="2400" dirty="0" smtClean="0">
                <a:latin typeface="Footlight MT Light" panose="0204060206030A020304" pitchFamily="18" charset="0"/>
              </a:rPr>
              <a:t>Use your accounting software to prepare the W-2 and 1099 files.</a:t>
            </a:r>
          </a:p>
          <a:p>
            <a:r>
              <a:rPr lang="en-US" sz="2400" dirty="0" smtClean="0">
                <a:latin typeface="Footlight MT Light" panose="0204060206030A020304" pitchFamily="18" charset="0"/>
              </a:rPr>
              <a:t>Log on to TAP and upload your files.</a:t>
            </a:r>
          </a:p>
          <a:p>
            <a:r>
              <a:rPr lang="en-US" sz="2400" dirty="0" smtClean="0">
                <a:latin typeface="Footlight MT Light" panose="0204060206030A020304" pitchFamily="18" charset="0"/>
              </a:rPr>
              <a:t>Keep copies of the successful transmission for your files.</a:t>
            </a:r>
          </a:p>
          <a:p>
            <a:r>
              <a:rPr lang="en-US" sz="2400" dirty="0" smtClean="0">
                <a:latin typeface="Footlight MT Light" panose="0204060206030A020304" pitchFamily="18" charset="0"/>
              </a:rPr>
              <a:t>Problems: call MDOR at 406-444-6900.</a:t>
            </a:r>
          </a:p>
          <a:p>
            <a:endParaRPr lang="en-US" sz="2000" dirty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Footlight MT Light" panose="0204060206030A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9906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Footlight MT Light" panose="0204060206030A020304" pitchFamily="18" charset="0"/>
              </a:rPr>
              <a:t>E-filing with Montana – W-2/1099</a:t>
            </a:r>
          </a:p>
        </p:txBody>
      </p:sp>
    </p:spTree>
    <p:extLst>
      <p:ext uri="{BB962C8B-B14F-4D97-AF65-F5344CB8AC3E}">
        <p14:creationId xmlns:p14="http://schemas.microsoft.com/office/powerpoint/2010/main" val="3994511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372555" cy="924475"/>
          </a:xfrm>
        </p:spPr>
        <p:txBody>
          <a:bodyPr/>
          <a:lstStyle/>
          <a:p>
            <a:r>
              <a:rPr lang="en-US" sz="4400" b="1" u="sng" dirty="0" smtClean="0">
                <a:latin typeface="Footlight MT Light" panose="0204060206030A020304" pitchFamily="18" charset="0"/>
              </a:rPr>
              <a:t>Federal E-filing of 1099’s </a:t>
            </a:r>
            <a:endParaRPr lang="en-US" sz="4400" b="1" u="sng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1"/>
            <a:ext cx="7696200" cy="480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Footlight MT Light" panose="0204060206030A020304" pitchFamily="18" charset="0"/>
              </a:rPr>
              <a:t>This </a:t>
            </a:r>
            <a:r>
              <a:rPr lang="en-US" sz="2800" dirty="0">
                <a:latin typeface="Footlight MT Light" panose="0204060206030A020304" pitchFamily="18" charset="0"/>
              </a:rPr>
              <a:t>is not technically a payroll form since it is derived from accounts payable or claims information.  </a:t>
            </a:r>
            <a:endParaRPr lang="en-US" sz="2800" dirty="0" smtClean="0">
              <a:latin typeface="Footlight MT Light" panose="0204060206030A020304" pitchFamily="18" charset="0"/>
            </a:endParaRP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This </a:t>
            </a:r>
            <a:r>
              <a:rPr lang="en-US" sz="2800" dirty="0">
                <a:latin typeface="Footlight MT Light" panose="0204060206030A020304" pitchFamily="18" charset="0"/>
              </a:rPr>
              <a:t>form is issued to a non-incorporated individual, partnership, or business (independent contractor) for payment of services rendered for $600 or more. </a:t>
            </a:r>
            <a:endParaRPr lang="en-US" sz="2800" dirty="0" smtClean="0">
              <a:latin typeface="Footlight MT Light" panose="0204060206030A020304" pitchFamily="18" charset="0"/>
            </a:endParaRP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Prior </a:t>
            </a:r>
            <a:r>
              <a:rPr lang="en-US" sz="2800" dirty="0">
                <a:latin typeface="Footlight MT Light" panose="0204060206030A020304" pitchFamily="18" charset="0"/>
              </a:rPr>
              <a:t>to paying for services rendered, determine eligibility using the “reasonable basis” test reference in Circular 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61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125113" cy="924475"/>
          </a:xfrm>
        </p:spPr>
        <p:txBody>
          <a:bodyPr/>
          <a:lstStyle/>
          <a:p>
            <a:r>
              <a:rPr lang="en-US" sz="4000" b="1" u="sng" dirty="0" smtClean="0">
                <a:latin typeface="Footlight MT Light" panose="0204060206030A020304" pitchFamily="18" charset="0"/>
              </a:rPr>
              <a:t>I’m On FIRE For 1099’s</a:t>
            </a:r>
            <a:endParaRPr lang="en-US" sz="4000" b="1" u="sng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143000"/>
            <a:ext cx="7125112" cy="5486399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Footlight MT Light" panose="0204060206030A020304" pitchFamily="18" charset="0"/>
              </a:rPr>
              <a:t>To federal e-file 1099’s use the FIRE (Filing Information Returns Electronically) system with the IRS.</a:t>
            </a:r>
          </a:p>
          <a:p>
            <a:r>
              <a:rPr lang="en-US" sz="2400" dirty="0" smtClean="0">
                <a:latin typeface="Footlight MT Light" panose="0204060206030A020304" pitchFamily="18" charset="0"/>
              </a:rPr>
              <a:t>Use your accounting software to create the 1099 file.</a:t>
            </a:r>
          </a:p>
          <a:p>
            <a:r>
              <a:rPr lang="en-US" sz="2400" dirty="0" smtClean="0">
                <a:latin typeface="Footlight MT Light" panose="0204060206030A020304" pitchFamily="18" charset="0"/>
              </a:rPr>
              <a:t>Gather your Transmitter Control Code and passwords and log on the FIRE site.</a:t>
            </a:r>
          </a:p>
          <a:p>
            <a:r>
              <a:rPr lang="en-US" sz="2400" dirty="0" smtClean="0">
                <a:latin typeface="Footlight MT Light" panose="0204060206030A020304" pitchFamily="18" charset="0"/>
              </a:rPr>
              <a:t>Upload the file.</a:t>
            </a:r>
          </a:p>
          <a:p>
            <a:r>
              <a:rPr lang="en-US" sz="2400" dirty="0" smtClean="0">
                <a:latin typeface="Footlight MT Light" panose="0204060206030A020304" pitchFamily="18" charset="0"/>
              </a:rPr>
              <a:t>Keep copies of the successful transmission in your files.</a:t>
            </a:r>
          </a:p>
          <a:p>
            <a:r>
              <a:rPr lang="en-US" sz="2400" dirty="0" smtClean="0">
                <a:latin typeface="Footlight MT Light" panose="0204060206030A020304" pitchFamily="18" charset="0"/>
              </a:rPr>
              <a:t>Problems: call FIRE at 1-866-455-7438.</a:t>
            </a:r>
            <a:endParaRPr lang="en-US" sz="24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205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u="sng" dirty="0" smtClean="0">
                <a:latin typeface="Footlight MT Light" panose="0204060206030A020304" pitchFamily="18" charset="0"/>
              </a:rPr>
              <a:t>Retain For Your Files</a:t>
            </a:r>
            <a:endParaRPr lang="en-US" sz="4400" b="1" u="sng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524001"/>
            <a:ext cx="7125112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800" dirty="0" smtClean="0">
                <a:latin typeface="Footlight MT Light" panose="0204060206030A020304" pitchFamily="18" charset="0"/>
              </a:rPr>
              <a:t>School’s </a:t>
            </a:r>
            <a:r>
              <a:rPr lang="en-US" sz="2800" dirty="0">
                <a:latin typeface="Footlight MT Light" panose="0204060206030A020304" pitchFamily="18" charset="0"/>
              </a:rPr>
              <a:t>copy of </a:t>
            </a:r>
            <a:r>
              <a:rPr lang="en-US" sz="2800" dirty="0" smtClean="0">
                <a:latin typeface="Footlight MT Light" panose="0204060206030A020304" pitchFamily="18" charset="0"/>
              </a:rPr>
              <a:t>W-2’s.</a:t>
            </a:r>
            <a:endParaRPr lang="en-US" sz="2800" dirty="0">
              <a:latin typeface="Footlight MT Light" panose="0204060206030A020304" pitchFamily="18" charset="0"/>
            </a:endParaRPr>
          </a:p>
          <a:p>
            <a:r>
              <a:rPr lang="en-US" sz="2800" dirty="0">
                <a:latin typeface="Footlight MT Light" panose="0204060206030A020304" pitchFamily="18" charset="0"/>
              </a:rPr>
              <a:t>School’s copy of </a:t>
            </a:r>
            <a:r>
              <a:rPr lang="en-US" sz="2800" dirty="0" smtClean="0">
                <a:latin typeface="Footlight MT Light" panose="0204060206030A020304" pitchFamily="18" charset="0"/>
              </a:rPr>
              <a:t>W-3.</a:t>
            </a:r>
            <a:endParaRPr lang="en-US" sz="2800" dirty="0">
              <a:latin typeface="Footlight MT Light" panose="0204060206030A020304" pitchFamily="18" charset="0"/>
            </a:endParaRPr>
          </a:p>
          <a:p>
            <a:r>
              <a:rPr lang="en-US" sz="2800" dirty="0">
                <a:latin typeface="Footlight MT Light" panose="0204060206030A020304" pitchFamily="18" charset="0"/>
              </a:rPr>
              <a:t>Any reports you use to prepare </a:t>
            </a:r>
            <a:r>
              <a:rPr lang="en-US" sz="2800" dirty="0" smtClean="0">
                <a:latin typeface="Footlight MT Light" panose="0204060206030A020304" pitchFamily="18" charset="0"/>
              </a:rPr>
              <a:t>W-2’s.</a:t>
            </a:r>
            <a:endParaRPr lang="en-US" sz="2800" dirty="0">
              <a:latin typeface="Footlight MT Light" panose="0204060206030A020304" pitchFamily="18" charset="0"/>
            </a:endParaRP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School’s copy of 1099’s.</a:t>
            </a:r>
            <a:endParaRPr lang="en-US" sz="2800" dirty="0">
              <a:latin typeface="Footlight MT Light" panose="0204060206030A020304" pitchFamily="18" charset="0"/>
            </a:endParaRPr>
          </a:p>
          <a:p>
            <a:r>
              <a:rPr lang="en-US" sz="2800" dirty="0">
                <a:latin typeface="Footlight MT Light" panose="0204060206030A020304" pitchFamily="18" charset="0"/>
              </a:rPr>
              <a:t>Photo copy of </a:t>
            </a:r>
            <a:r>
              <a:rPr lang="en-US" sz="2800" dirty="0" smtClean="0">
                <a:latin typeface="Footlight MT Light" panose="0204060206030A020304" pitchFamily="18" charset="0"/>
              </a:rPr>
              <a:t>1096.</a:t>
            </a:r>
            <a:endParaRPr lang="en-US" sz="2800" dirty="0">
              <a:latin typeface="Footlight MT Light" panose="0204060206030A020304" pitchFamily="18" charset="0"/>
            </a:endParaRPr>
          </a:p>
          <a:p>
            <a:r>
              <a:rPr lang="en-US" sz="2800" dirty="0">
                <a:latin typeface="Footlight MT Light" panose="0204060206030A020304" pitchFamily="18" charset="0"/>
              </a:rPr>
              <a:t>Photo copy of </a:t>
            </a:r>
            <a:r>
              <a:rPr lang="en-US" sz="2800" dirty="0" smtClean="0">
                <a:latin typeface="Footlight MT Light" panose="0204060206030A020304" pitchFamily="18" charset="0"/>
              </a:rPr>
              <a:t>MW3.</a:t>
            </a:r>
            <a:endParaRPr lang="en-US" sz="2800" dirty="0">
              <a:latin typeface="Footlight MT Light" panose="0204060206030A020304" pitchFamily="18" charset="0"/>
            </a:endParaRPr>
          </a:p>
          <a:p>
            <a:r>
              <a:rPr lang="en-US" sz="2800" dirty="0">
                <a:latin typeface="Footlight MT Light" panose="0204060206030A020304" pitchFamily="18" charset="0"/>
              </a:rPr>
              <a:t>Any W-9 forms that you have </a:t>
            </a:r>
            <a:r>
              <a:rPr lang="en-US" sz="2800" dirty="0" smtClean="0">
                <a:latin typeface="Footlight MT Light" panose="0204060206030A020304" pitchFamily="18" charset="0"/>
              </a:rPr>
              <a:t>received.</a:t>
            </a:r>
            <a:endParaRPr lang="en-US" sz="2800" dirty="0">
              <a:latin typeface="Footlight MT Light" panose="0204060206030A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486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u="sng" dirty="0" smtClean="0">
                <a:latin typeface="Footlight MT Light" panose="0204060206030A020304" pitchFamily="18" charset="0"/>
              </a:rPr>
              <a:t>HINTS</a:t>
            </a:r>
            <a:endParaRPr lang="en-US" sz="4400" b="1" u="sng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Footlight MT Light" panose="0204060206030A020304" pitchFamily="18" charset="0"/>
              </a:rPr>
              <a:t>Wage Base Reconciliation – find your payroll </a:t>
            </a:r>
            <a:r>
              <a:rPr lang="en-US" sz="2800" smtClean="0">
                <a:latin typeface="Footlight MT Light" panose="0204060206030A020304" pitchFamily="18" charset="0"/>
              </a:rPr>
              <a:t>errors before </a:t>
            </a:r>
            <a:r>
              <a:rPr lang="en-US" sz="2800" dirty="0" smtClean="0">
                <a:latin typeface="Footlight MT Light" panose="0204060206030A020304" pitchFamily="18" charset="0"/>
              </a:rPr>
              <a:t>you finish payroll.</a:t>
            </a: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Keep </a:t>
            </a:r>
            <a:r>
              <a:rPr lang="en-US" sz="2800" dirty="0" smtClean="0">
                <a:latin typeface="Footlight MT Light" panose="0204060206030A020304" pitchFamily="18" charset="0"/>
              </a:rPr>
              <a:t>copies of monthly deposits/printouts    to reconcile with quarterly reports.</a:t>
            </a: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Be aware of deadlines. Being on time will save you penalties and headaches.</a:t>
            </a: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Run the quarterly </a:t>
            </a:r>
            <a:r>
              <a:rPr lang="en-US" sz="2800" b="1" i="1" u="sng" dirty="0" smtClean="0">
                <a:latin typeface="Footlight MT Light" panose="0204060206030A020304" pitchFamily="18" charset="0"/>
              </a:rPr>
              <a:t>BEFORE</a:t>
            </a:r>
            <a:r>
              <a:rPr lang="en-US" sz="2800" dirty="0" smtClean="0">
                <a:latin typeface="Footlight MT Light" panose="0204060206030A020304" pitchFamily="18" charset="0"/>
              </a:rPr>
              <a:t>  running the next payroll. </a:t>
            </a:r>
            <a:endParaRPr lang="en-US" sz="28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552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Footlight MT Light" panose="0204060206030A020304" pitchFamily="18" charset="0"/>
              </a:rPr>
              <a:t>Obtain a W-9 from all vendors.</a:t>
            </a: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Use this form to determine the tax classification of your vendors.</a:t>
            </a: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It is important to find this out – IRS penalties can be substantial if you do not file a 1099 when you should.</a:t>
            </a:r>
            <a:endParaRPr lang="en-US" sz="2800" dirty="0">
              <a:latin typeface="Footlight MT Light" panose="0204060206030A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762000"/>
            <a:ext cx="5810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latin typeface="Footlight MT Light" panose="0204060206030A020304" pitchFamily="18" charset="0"/>
              </a:rPr>
              <a:t>W-9 Forms</a:t>
            </a:r>
            <a:endParaRPr lang="en-US" sz="4800" b="1" u="sng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316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38" y="304800"/>
            <a:ext cx="7677355" cy="924475"/>
          </a:xfrm>
        </p:spPr>
        <p:txBody>
          <a:bodyPr/>
          <a:lstStyle/>
          <a:p>
            <a:r>
              <a:rPr lang="en-US" sz="4800" b="1" u="sng" dirty="0" smtClean="0">
                <a:latin typeface="Footlight MT Light" panose="0204060206030A020304" pitchFamily="18" charset="0"/>
              </a:rPr>
              <a:t>ACA – 1094/1095</a:t>
            </a:r>
            <a:endParaRPr lang="en-US" sz="4800" b="1" u="sng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1"/>
            <a:ext cx="7524955" cy="5791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Footlight MT Light" panose="0204060206030A020304" pitchFamily="18" charset="0"/>
              </a:rPr>
              <a:t>If you are a large employer (at least 50 full-time or “full-time equivalents”), you are required to send annual 1095 forms to every employee.</a:t>
            </a:r>
          </a:p>
          <a:p>
            <a:r>
              <a:rPr lang="en-US" sz="2000" dirty="0" smtClean="0">
                <a:latin typeface="Footlight MT Light" panose="0204060206030A020304" pitchFamily="18" charset="0"/>
              </a:rPr>
              <a:t>If you have a fully funded insurer (i.e. BCBS), they send the notices for you.</a:t>
            </a:r>
          </a:p>
          <a:p>
            <a:r>
              <a:rPr lang="en-US" sz="2000" dirty="0" smtClean="0">
                <a:latin typeface="Footlight MT Light" panose="0204060206030A020304" pitchFamily="18" charset="0"/>
              </a:rPr>
              <a:t>If you have a trust (MUST, JPT), you may have to send these forms.</a:t>
            </a:r>
          </a:p>
          <a:p>
            <a:r>
              <a:rPr lang="en-US" sz="2000" dirty="0" smtClean="0">
                <a:latin typeface="Footlight MT Light" panose="0204060206030A020304" pitchFamily="18" charset="0"/>
              </a:rPr>
              <a:t>Contact your accounting software provider for help in setting up your software to produce these forms.  Or contract with someone who will provide these forms for you.</a:t>
            </a:r>
          </a:p>
          <a:p>
            <a:pPr marL="0" indent="0">
              <a:buNone/>
            </a:pPr>
            <a:endParaRPr lang="en-US" sz="2000" dirty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Footlight MT Light" panose="0204060206030A020304" pitchFamily="18" charset="0"/>
              </a:rPr>
              <a:t>DUE DATE:  </a:t>
            </a:r>
            <a:r>
              <a:rPr lang="en-US" sz="2000" dirty="0" smtClean="0">
                <a:latin typeface="Footlight MT Light" panose="0204060206030A020304" pitchFamily="18" charset="0"/>
              </a:rPr>
              <a:t>Generally </a:t>
            </a:r>
            <a:r>
              <a:rPr lang="en-US" sz="2000" b="1" dirty="0" smtClean="0">
                <a:latin typeface="Footlight MT Light" panose="0204060206030A020304" pitchFamily="18" charset="0"/>
              </a:rPr>
              <a:t>January 31</a:t>
            </a:r>
            <a:r>
              <a:rPr lang="en-US" sz="2000" dirty="0" smtClean="0">
                <a:latin typeface="Footlight MT Light" panose="0204060206030A020304" pitchFamily="18" charset="0"/>
              </a:rPr>
              <a:t>.  However, the IRS has extended this date every year since these forms have had to be provided to the employee.</a:t>
            </a:r>
            <a:endParaRPr lang="en-US" sz="20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4095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57200"/>
            <a:ext cx="7125113" cy="924475"/>
          </a:xfrm>
        </p:spPr>
        <p:txBody>
          <a:bodyPr/>
          <a:lstStyle/>
          <a:p>
            <a:r>
              <a:rPr lang="en-US" sz="4800" b="1" u="sng" dirty="0" smtClean="0">
                <a:latin typeface="Footlight MT Light" panose="0204060206030A020304" pitchFamily="18" charset="0"/>
              </a:rPr>
              <a:t>Contacts</a:t>
            </a:r>
            <a:endParaRPr lang="en-US" sz="4800" b="1" u="sng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447800"/>
            <a:ext cx="7125112" cy="5029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Footlight MT Light" panose="0204060206030A020304" pitchFamily="18" charset="0"/>
              </a:rPr>
              <a:t>MASBO Payroll Committee</a:t>
            </a:r>
          </a:p>
          <a:p>
            <a:pPr marL="0" indent="0">
              <a:buNone/>
            </a:pPr>
            <a:endParaRPr lang="en-US" sz="1100" dirty="0" smtClean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r>
              <a:rPr lang="en-US" u="sng" dirty="0" smtClean="0">
                <a:latin typeface="Footlight MT Light" panose="0204060206030A020304" pitchFamily="18" charset="0"/>
              </a:rPr>
              <a:t>Co-Chairs:</a:t>
            </a:r>
          </a:p>
          <a:p>
            <a:pPr marL="0" indent="0">
              <a:buNone/>
            </a:pPr>
            <a:r>
              <a:rPr lang="en-US" dirty="0" smtClean="0">
                <a:latin typeface="Footlight MT Light" panose="0204060206030A020304" pitchFamily="18" charset="0"/>
              </a:rPr>
              <a:t>Brigette Clark – Geraldine – 406-737-4371</a:t>
            </a:r>
          </a:p>
          <a:p>
            <a:pPr marL="0" indent="0">
              <a:buNone/>
            </a:pPr>
            <a:r>
              <a:rPr lang="en-US" dirty="0" smtClean="0">
                <a:latin typeface="Footlight MT Light" panose="0204060206030A020304" pitchFamily="18" charset="0"/>
              </a:rPr>
              <a:t>Jane Knudsen – Malta – 406-654-1871</a:t>
            </a:r>
          </a:p>
          <a:p>
            <a:pPr marL="0" indent="0">
              <a:buNone/>
            </a:pPr>
            <a:endParaRPr lang="en-US" dirty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r>
              <a:rPr lang="en-US" u="sng" dirty="0" smtClean="0">
                <a:latin typeface="Footlight MT Light" panose="0204060206030A020304" pitchFamily="18" charset="0"/>
              </a:rPr>
              <a:t>Committee Members:</a:t>
            </a:r>
          </a:p>
          <a:p>
            <a:pPr marL="0" indent="0">
              <a:buNone/>
            </a:pPr>
            <a:r>
              <a:rPr lang="en-US" dirty="0" smtClean="0">
                <a:latin typeface="Footlight MT Light" panose="0204060206030A020304" pitchFamily="18" charset="0"/>
              </a:rPr>
              <a:t>Charlene Aberg – Cut Bank – 406-873-2229 x113</a:t>
            </a:r>
          </a:p>
          <a:p>
            <a:pPr marL="0" indent="0">
              <a:buNone/>
            </a:pPr>
            <a:r>
              <a:rPr lang="en-US" dirty="0" smtClean="0">
                <a:latin typeface="Footlight MT Light" panose="0204060206030A020304" pitchFamily="18" charset="0"/>
              </a:rPr>
              <a:t>Ginger Martello – Ennis – 406-682-4258</a:t>
            </a:r>
          </a:p>
          <a:p>
            <a:pPr marL="0" indent="0">
              <a:buNone/>
            </a:pPr>
            <a:r>
              <a:rPr lang="en-US" dirty="0" smtClean="0">
                <a:latin typeface="Footlight MT Light" panose="0204060206030A020304" pitchFamily="18" charset="0"/>
              </a:rPr>
              <a:t>Laurie Noonkester – Lockwood – 406-252-6022 x4</a:t>
            </a:r>
          </a:p>
          <a:p>
            <a:pPr marL="0" indent="0">
              <a:buNone/>
            </a:pPr>
            <a:r>
              <a:rPr lang="en-US" dirty="0" smtClean="0">
                <a:latin typeface="Footlight MT Light" panose="0204060206030A020304" pitchFamily="18" charset="0"/>
              </a:rPr>
              <a:t>Carrie Ruff – Bonner – 406-258-6151</a:t>
            </a:r>
          </a:p>
          <a:p>
            <a:pPr marL="0" indent="0">
              <a:buNone/>
            </a:pPr>
            <a:r>
              <a:rPr lang="en-US" dirty="0" smtClean="0">
                <a:latin typeface="Footlight MT Light" panose="0204060206030A020304" pitchFamily="18" charset="0"/>
              </a:rPr>
              <a:t>Jodi Williams – Richey – 406-773-5523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262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5771"/>
            <a:ext cx="7125113" cy="924475"/>
          </a:xfrm>
        </p:spPr>
        <p:txBody>
          <a:bodyPr/>
          <a:lstStyle/>
          <a:p>
            <a:r>
              <a:rPr lang="en-US" sz="4400" b="1" u="sng" dirty="0" smtClean="0">
                <a:latin typeface="Footlight MT Light" panose="0204060206030A020304" pitchFamily="18" charset="0"/>
              </a:rPr>
              <a:t>Federal 941</a:t>
            </a:r>
            <a:endParaRPr lang="en-US" sz="4400" b="1" u="sng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066800"/>
            <a:ext cx="7125112" cy="5715000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latin typeface="Footlight MT Light" panose="0204060206030A020304" pitchFamily="18" charset="0"/>
              </a:rPr>
              <a:t>Submit </a:t>
            </a:r>
            <a:r>
              <a:rPr lang="en-US" sz="2800" dirty="0">
                <a:latin typeface="Footlight MT Light" panose="0204060206030A020304" pitchFamily="18" charset="0"/>
              </a:rPr>
              <a:t>quarterly.  </a:t>
            </a:r>
            <a:endParaRPr lang="en-US" sz="2800" dirty="0" smtClean="0">
              <a:latin typeface="Footlight MT Light" panose="0204060206030A020304" pitchFamily="18" charset="0"/>
            </a:endParaRP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Always check for updated forms.</a:t>
            </a: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Follow </a:t>
            </a:r>
            <a:r>
              <a:rPr lang="en-US" sz="2800" dirty="0">
                <a:latin typeface="Footlight MT Light" panose="0204060206030A020304" pitchFamily="18" charset="0"/>
              </a:rPr>
              <a:t>instructions provided with the form. </a:t>
            </a:r>
            <a:endParaRPr lang="en-US" sz="2800" dirty="0" smtClean="0">
              <a:latin typeface="Footlight MT Light" panose="0204060206030A020304" pitchFamily="18" charset="0"/>
            </a:endParaRP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Pay </a:t>
            </a:r>
            <a:r>
              <a:rPr lang="en-US" sz="2800" dirty="0">
                <a:latin typeface="Footlight MT Light" panose="0204060206030A020304" pitchFamily="18" charset="0"/>
              </a:rPr>
              <a:t>particular attention to recording the correct liability dates on Schedule B, if applicable.  Refer to IRS Publication 15, Circular E to determine your specific deposit schedule (semi-weekly, monthly, or quarterly depending on your total deposits for the look-back period).  Note quarterly filing deadline</a:t>
            </a:r>
            <a:r>
              <a:rPr lang="en-US" sz="2800" dirty="0" smtClean="0">
                <a:latin typeface="Footlight MT Light" panose="0204060206030A020304" pitchFamily="18" charset="0"/>
              </a:rPr>
              <a:t>.  </a:t>
            </a: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INCORRECT dates can cause a fine to be assessed by the IRS.</a:t>
            </a:r>
            <a:endParaRPr lang="en-US" sz="2800" dirty="0">
              <a:latin typeface="Footlight MT Light" panose="0204060206030A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6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 941 here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02800" cy="131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36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44050" cy="131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882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95000" cy="139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537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u="sng" dirty="0" smtClean="0">
                <a:latin typeface="Footlight MT Light" panose="0204060206030A020304" pitchFamily="18" charset="0"/>
              </a:rPr>
              <a:t>Unemployment</a:t>
            </a:r>
            <a:endParaRPr lang="en-US" sz="4400" b="1" u="sng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sz="2800" dirty="0">
                <a:latin typeface="Footlight MT Light" panose="0204060206030A020304" pitchFamily="18" charset="0"/>
              </a:rPr>
              <a:t>These checks may be written each pay period or quarter through your payroll system</a:t>
            </a:r>
            <a:r>
              <a:rPr lang="en-US" sz="2800" dirty="0" smtClean="0">
                <a:latin typeface="Footlight MT Light" panose="0204060206030A020304" pitchFamily="18" charset="0"/>
              </a:rPr>
              <a:t>.</a:t>
            </a: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Unemployment </a:t>
            </a:r>
            <a:r>
              <a:rPr lang="en-US" sz="2800" dirty="0">
                <a:latin typeface="Footlight MT Light" panose="0204060206030A020304" pitchFamily="18" charset="0"/>
              </a:rPr>
              <a:t>insurance may be purchased through the State of Montana or Montana Schools Unemployment Insurance Program (</a:t>
            </a:r>
            <a:r>
              <a:rPr lang="en-US" sz="2800" dirty="0" smtClean="0">
                <a:latin typeface="Footlight MT Light" panose="0204060206030A020304" pitchFamily="18" charset="0"/>
              </a:rPr>
              <a:t>MTSUIP</a:t>
            </a:r>
            <a:r>
              <a:rPr lang="en-US" sz="2800" dirty="0">
                <a:latin typeface="Footlight MT Light" panose="0204060206030A020304" pitchFamily="18" charset="0"/>
              </a:rPr>
              <a:t>).  </a:t>
            </a:r>
            <a:endParaRPr lang="en-US" sz="2800" dirty="0" smtClean="0">
              <a:latin typeface="Footlight MT Light" panose="0204060206030A020304" pitchFamily="18" charset="0"/>
            </a:endParaRP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Be </a:t>
            </a:r>
            <a:r>
              <a:rPr lang="en-US" sz="2800" dirty="0">
                <a:latin typeface="Footlight MT Light" panose="0204060206030A020304" pitchFamily="18" charset="0"/>
              </a:rPr>
              <a:t>sure to meet reporting deadlines in order to maintain coverage.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56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Unemployment form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95000" cy="139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38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TM02455610[[fn=Autumn]]</Template>
  <TotalTime>583</TotalTime>
  <Words>1747</Words>
  <Application>Microsoft Office PowerPoint</Application>
  <PresentationFormat>On-screen Show (4:3)</PresentationFormat>
  <Paragraphs>228</Paragraphs>
  <Slides>32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Courier New</vt:lpstr>
      <vt:lpstr>Footlight MT Light</vt:lpstr>
      <vt:lpstr>Trebuchet MS</vt:lpstr>
      <vt:lpstr>Verdana</vt:lpstr>
      <vt:lpstr>Wingdings 2</vt:lpstr>
      <vt:lpstr>Autumn</vt:lpstr>
      <vt:lpstr>Quarterly &amp; Annual Payroll Reporting</vt:lpstr>
      <vt:lpstr>PowerPoint Presentation</vt:lpstr>
      <vt:lpstr>HINTS</vt:lpstr>
      <vt:lpstr>Federal 941</vt:lpstr>
      <vt:lpstr>PowerPoint Presentation</vt:lpstr>
      <vt:lpstr>PowerPoint Presentation</vt:lpstr>
      <vt:lpstr>PowerPoint Presentation</vt:lpstr>
      <vt:lpstr>Unemployment</vt:lpstr>
      <vt:lpstr>PowerPoint Presentation</vt:lpstr>
      <vt:lpstr>Workers’ Compensation</vt:lpstr>
      <vt:lpstr>PowerPoint Presentation</vt:lpstr>
      <vt:lpstr>Annual Timeline</vt:lpstr>
      <vt:lpstr>W-2 Forms</vt:lpstr>
      <vt:lpstr>Tips for W-2/1099</vt:lpstr>
      <vt:lpstr>PowerPoint Presentation</vt:lpstr>
      <vt:lpstr>PowerPoint Presentation</vt:lpstr>
      <vt:lpstr>Paper Filing – W-2/1099</vt:lpstr>
      <vt:lpstr>PowerPoint Presentation</vt:lpstr>
      <vt:lpstr>PowerPoint Presentation</vt:lpstr>
      <vt:lpstr>PowerPoint Presentation</vt:lpstr>
      <vt:lpstr>Electronic Filing – W-2/1099</vt:lpstr>
      <vt:lpstr>Electronic Filing of W-2’s</vt:lpstr>
      <vt:lpstr>PowerPoint Presentation</vt:lpstr>
      <vt:lpstr>W-2 Summary</vt:lpstr>
      <vt:lpstr>PowerPoint Presentation</vt:lpstr>
      <vt:lpstr>PowerPoint Presentation</vt:lpstr>
      <vt:lpstr>Federal E-filing of 1099’s </vt:lpstr>
      <vt:lpstr>I’m On FIRE For 1099’s</vt:lpstr>
      <vt:lpstr>Retain For Your Files</vt:lpstr>
      <vt:lpstr>PowerPoint Presentation</vt:lpstr>
      <vt:lpstr>ACA – 1094/1095</vt:lpstr>
      <vt:lpstr>Contacts</vt:lpstr>
    </vt:vector>
  </TitlesOfParts>
  <Company>Fairview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Quarterly &amp; Annual Payroll Reporting</dc:title>
  <dc:creator>Jacki</dc:creator>
  <cp:lastModifiedBy>Jane Knudsen</cp:lastModifiedBy>
  <cp:revision>63</cp:revision>
  <cp:lastPrinted>2018-09-19T16:21:23Z</cp:lastPrinted>
  <dcterms:created xsi:type="dcterms:W3CDTF">2017-09-07T16:43:17Z</dcterms:created>
  <dcterms:modified xsi:type="dcterms:W3CDTF">2018-09-20T14:48:53Z</dcterms:modified>
</cp:coreProperties>
</file>