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33"/>
  </p:handoutMasterIdLst>
  <p:sldIdLst>
    <p:sldId id="315" r:id="rId5"/>
    <p:sldId id="263" r:id="rId6"/>
    <p:sldId id="258" r:id="rId7"/>
    <p:sldId id="256" r:id="rId8"/>
    <p:sldId id="257" r:id="rId9"/>
    <p:sldId id="262" r:id="rId10"/>
    <p:sldId id="265" r:id="rId11"/>
    <p:sldId id="270" r:id="rId12"/>
    <p:sldId id="271" r:id="rId13"/>
    <p:sldId id="272" r:id="rId14"/>
    <p:sldId id="266" r:id="rId15"/>
    <p:sldId id="273" r:id="rId16"/>
    <p:sldId id="267" r:id="rId17"/>
    <p:sldId id="274" r:id="rId18"/>
    <p:sldId id="289" r:id="rId19"/>
    <p:sldId id="290" r:id="rId20"/>
    <p:sldId id="292" r:id="rId21"/>
    <p:sldId id="424" r:id="rId22"/>
    <p:sldId id="313" r:id="rId23"/>
    <p:sldId id="431" r:id="rId24"/>
    <p:sldId id="434" r:id="rId25"/>
    <p:sldId id="430" r:id="rId26"/>
    <p:sldId id="300" r:id="rId27"/>
    <p:sldId id="432" r:id="rId28"/>
    <p:sldId id="310" r:id="rId29"/>
    <p:sldId id="312" r:id="rId30"/>
    <p:sldId id="281" r:id="rId31"/>
    <p:sldId id="314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6DCDE-10A3-4587-96C9-C8B6004A2407}" v="467" dt="2021-09-21T00:10:46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5d796b8-faf8-45bc-8977-c0a3a7f8afae" providerId="ADAL" clId="{D09E0193-DB8C-4D6D-B7E0-66FBED1997C9}"/>
    <pc:docChg chg="undo custSel addSld delSld modSld sldOrd">
      <pc:chgData name=" " userId="b5d796b8-faf8-45bc-8977-c0a3a7f8afae" providerId="ADAL" clId="{D09E0193-DB8C-4D6D-B7E0-66FBED1997C9}" dt="2021-09-21T00:10:46.789" v="458" actId="948"/>
      <pc:docMkLst>
        <pc:docMk/>
      </pc:docMkLst>
      <pc:sldChg chg="modSp">
        <pc:chgData name=" " userId="b5d796b8-faf8-45bc-8977-c0a3a7f8afae" providerId="ADAL" clId="{D09E0193-DB8C-4D6D-B7E0-66FBED1997C9}" dt="2021-09-21T00:08:54.229" v="457" actId="14100"/>
        <pc:sldMkLst>
          <pc:docMk/>
          <pc:sldMk cId="4120157130" sldId="263"/>
        </pc:sldMkLst>
        <pc:spChg chg="mod">
          <ac:chgData name=" " userId="b5d796b8-faf8-45bc-8977-c0a3a7f8afae" providerId="ADAL" clId="{D09E0193-DB8C-4D6D-B7E0-66FBED1997C9}" dt="2021-09-21T00:08:54.229" v="457" actId="14100"/>
          <ac:spMkLst>
            <pc:docMk/>
            <pc:sldMk cId="4120157130" sldId="263"/>
            <ac:spMk id="8" creationId="{00000000-0000-0000-0000-000000000000}"/>
          </ac:spMkLst>
        </pc:spChg>
      </pc:sldChg>
      <pc:sldChg chg="modSp">
        <pc:chgData name=" " userId="b5d796b8-faf8-45bc-8977-c0a3a7f8afae" providerId="ADAL" clId="{D09E0193-DB8C-4D6D-B7E0-66FBED1997C9}" dt="2021-09-20T23:20:35.091" v="103" actId="14100"/>
        <pc:sldMkLst>
          <pc:docMk/>
          <pc:sldMk cId="2695606536" sldId="267"/>
        </pc:sldMkLst>
        <pc:spChg chg="mod">
          <ac:chgData name=" " userId="b5d796b8-faf8-45bc-8977-c0a3a7f8afae" providerId="ADAL" clId="{D09E0193-DB8C-4D6D-B7E0-66FBED1997C9}" dt="2021-09-20T23:20:35.091" v="103" actId="14100"/>
          <ac:spMkLst>
            <pc:docMk/>
            <pc:sldMk cId="2695606536" sldId="267"/>
            <ac:spMk id="3" creationId="{00000000-0000-0000-0000-000000000000}"/>
          </ac:spMkLst>
        </pc:spChg>
      </pc:sldChg>
      <pc:sldChg chg="modSp">
        <pc:chgData name=" " userId="b5d796b8-faf8-45bc-8977-c0a3a7f8afae" providerId="ADAL" clId="{D09E0193-DB8C-4D6D-B7E0-66FBED1997C9}" dt="2021-09-20T23:18:51.468" v="33" actId="20577"/>
        <pc:sldMkLst>
          <pc:docMk/>
          <pc:sldMk cId="75612336" sldId="270"/>
        </pc:sldMkLst>
        <pc:spChg chg="mod">
          <ac:chgData name=" " userId="b5d796b8-faf8-45bc-8977-c0a3a7f8afae" providerId="ADAL" clId="{D09E0193-DB8C-4D6D-B7E0-66FBED1997C9}" dt="2021-09-20T23:18:51.468" v="33" actId="20577"/>
          <ac:spMkLst>
            <pc:docMk/>
            <pc:sldMk cId="75612336" sldId="270"/>
            <ac:spMk id="3" creationId="{00000000-0000-0000-0000-000000000000}"/>
          </ac:spMkLst>
        </pc:spChg>
      </pc:sldChg>
      <pc:sldChg chg="modSp">
        <pc:chgData name=" " userId="b5d796b8-faf8-45bc-8977-c0a3a7f8afae" providerId="ADAL" clId="{D09E0193-DB8C-4D6D-B7E0-66FBED1997C9}" dt="2021-09-20T23:19:23.007" v="74" actId="14100"/>
        <pc:sldMkLst>
          <pc:docMk/>
          <pc:sldMk cId="678377309" sldId="271"/>
        </pc:sldMkLst>
        <pc:graphicFrameChg chg="modGraphic">
          <ac:chgData name=" " userId="b5d796b8-faf8-45bc-8977-c0a3a7f8afae" providerId="ADAL" clId="{D09E0193-DB8C-4D6D-B7E0-66FBED1997C9}" dt="2021-09-20T23:19:23.007" v="74" actId="14100"/>
          <ac:graphicFrameMkLst>
            <pc:docMk/>
            <pc:sldMk cId="678377309" sldId="271"/>
            <ac:graphicFrameMk id="9" creationId="{00000000-0000-0000-0000-000000000000}"/>
          </ac:graphicFrameMkLst>
        </pc:graphicFrameChg>
      </pc:sldChg>
      <pc:sldChg chg="modSp">
        <pc:chgData name=" " userId="b5d796b8-faf8-45bc-8977-c0a3a7f8afae" providerId="ADAL" clId="{D09E0193-DB8C-4D6D-B7E0-66FBED1997C9}" dt="2021-09-20T23:21:00.081" v="111" actId="20577"/>
        <pc:sldMkLst>
          <pc:docMk/>
          <pc:sldMk cId="2510929076" sldId="274"/>
        </pc:sldMkLst>
        <pc:spChg chg="mod">
          <ac:chgData name=" " userId="b5d796b8-faf8-45bc-8977-c0a3a7f8afae" providerId="ADAL" clId="{D09E0193-DB8C-4D6D-B7E0-66FBED1997C9}" dt="2021-09-20T23:21:00.081" v="111" actId="20577"/>
          <ac:spMkLst>
            <pc:docMk/>
            <pc:sldMk cId="2510929076" sldId="274"/>
            <ac:spMk id="3" creationId="{00000000-0000-0000-0000-000000000000}"/>
          </ac:spMkLst>
        </pc:spChg>
      </pc:sldChg>
      <pc:sldChg chg="modSp">
        <pc:chgData name=" " userId="b5d796b8-faf8-45bc-8977-c0a3a7f8afae" providerId="ADAL" clId="{D09E0193-DB8C-4D6D-B7E0-66FBED1997C9}" dt="2021-09-21T00:02:01.874" v="385"/>
        <pc:sldMkLst>
          <pc:docMk/>
          <pc:sldMk cId="3472451507" sldId="289"/>
        </pc:sldMkLst>
        <pc:spChg chg="mod">
          <ac:chgData name=" " userId="b5d796b8-faf8-45bc-8977-c0a3a7f8afae" providerId="ADAL" clId="{D09E0193-DB8C-4D6D-B7E0-66FBED1997C9}" dt="2021-09-20T23:33:27.730" v="236" actId="20577"/>
          <ac:spMkLst>
            <pc:docMk/>
            <pc:sldMk cId="3472451507" sldId="289"/>
            <ac:spMk id="2" creationId="{00000000-0000-0000-0000-000000000000}"/>
          </ac:spMkLst>
        </pc:spChg>
        <pc:graphicFrameChg chg="modGraphic">
          <ac:chgData name=" " userId="b5d796b8-faf8-45bc-8977-c0a3a7f8afae" providerId="ADAL" clId="{D09E0193-DB8C-4D6D-B7E0-66FBED1997C9}" dt="2021-09-21T00:02:01.874" v="385"/>
          <ac:graphicFrameMkLst>
            <pc:docMk/>
            <pc:sldMk cId="3472451507" sldId="289"/>
            <ac:graphicFrameMk id="4" creationId="{00000000-0000-0000-0000-000000000000}"/>
          </ac:graphicFrameMkLst>
        </pc:graphicFrameChg>
      </pc:sldChg>
      <pc:sldChg chg="modSp">
        <pc:chgData name=" " userId="b5d796b8-faf8-45bc-8977-c0a3a7f8afae" providerId="ADAL" clId="{D09E0193-DB8C-4D6D-B7E0-66FBED1997C9}" dt="2021-09-21T00:01:08.165" v="378"/>
        <pc:sldMkLst>
          <pc:docMk/>
          <pc:sldMk cId="458881483" sldId="290"/>
        </pc:sldMkLst>
        <pc:spChg chg="mod">
          <ac:chgData name=" " userId="b5d796b8-faf8-45bc-8977-c0a3a7f8afae" providerId="ADAL" clId="{D09E0193-DB8C-4D6D-B7E0-66FBED1997C9}" dt="2021-09-20T23:32:54.825" v="225" actId="27636"/>
          <ac:spMkLst>
            <pc:docMk/>
            <pc:sldMk cId="458881483" sldId="290"/>
            <ac:spMk id="2" creationId="{00000000-0000-0000-0000-000000000000}"/>
          </ac:spMkLst>
        </pc:spChg>
        <pc:spChg chg="mod">
          <ac:chgData name=" " userId="b5d796b8-faf8-45bc-8977-c0a3a7f8afae" providerId="ADAL" clId="{D09E0193-DB8C-4D6D-B7E0-66FBED1997C9}" dt="2021-09-21T00:01:08.165" v="378"/>
          <ac:spMkLst>
            <pc:docMk/>
            <pc:sldMk cId="458881483" sldId="290"/>
            <ac:spMk id="3" creationId="{00000000-0000-0000-0000-000000000000}"/>
          </ac:spMkLst>
        </pc:spChg>
      </pc:sldChg>
      <pc:sldChg chg="modSp del">
        <pc:chgData name=" " userId="b5d796b8-faf8-45bc-8977-c0a3a7f8afae" providerId="ADAL" clId="{D09E0193-DB8C-4D6D-B7E0-66FBED1997C9}" dt="2021-09-21T00:03:55.859" v="394" actId="2696"/>
        <pc:sldMkLst>
          <pc:docMk/>
          <pc:sldMk cId="2943399649" sldId="291"/>
        </pc:sldMkLst>
        <pc:spChg chg="mod">
          <ac:chgData name=" " userId="b5d796b8-faf8-45bc-8977-c0a3a7f8afae" providerId="ADAL" clId="{D09E0193-DB8C-4D6D-B7E0-66FBED1997C9}" dt="2021-09-20T23:32:44.551" v="223"/>
          <ac:spMkLst>
            <pc:docMk/>
            <pc:sldMk cId="2943399649" sldId="291"/>
            <ac:spMk id="2" creationId="{00000000-0000-0000-0000-000000000000}"/>
          </ac:spMkLst>
        </pc:spChg>
      </pc:sldChg>
      <pc:sldChg chg="modSp ord">
        <pc:chgData name=" " userId="b5d796b8-faf8-45bc-8977-c0a3a7f8afae" providerId="ADAL" clId="{D09E0193-DB8C-4D6D-B7E0-66FBED1997C9}" dt="2021-09-21T00:02:59.554" v="389" actId="207"/>
        <pc:sldMkLst>
          <pc:docMk/>
          <pc:sldMk cId="3042706883" sldId="292"/>
        </pc:sldMkLst>
        <pc:spChg chg="mod">
          <ac:chgData name=" " userId="b5d796b8-faf8-45bc-8977-c0a3a7f8afae" providerId="ADAL" clId="{D09E0193-DB8C-4D6D-B7E0-66FBED1997C9}" dt="2021-09-21T00:02:59.554" v="389" actId="207"/>
          <ac:spMkLst>
            <pc:docMk/>
            <pc:sldMk cId="3042706883" sldId="292"/>
            <ac:spMk id="3" creationId="{00000000-0000-0000-0000-000000000000}"/>
          </ac:spMkLst>
        </pc:spChg>
      </pc:sldChg>
      <pc:sldChg chg="del">
        <pc:chgData name=" " userId="b5d796b8-faf8-45bc-8977-c0a3a7f8afae" providerId="ADAL" clId="{D09E0193-DB8C-4D6D-B7E0-66FBED1997C9}" dt="2021-09-20T23:41:36.519" v="273" actId="2696"/>
        <pc:sldMkLst>
          <pc:docMk/>
          <pc:sldMk cId="133119275" sldId="295"/>
        </pc:sldMkLst>
      </pc:sldChg>
      <pc:sldChg chg="addSp modSp del ord">
        <pc:chgData name=" " userId="b5d796b8-faf8-45bc-8977-c0a3a7f8afae" providerId="ADAL" clId="{D09E0193-DB8C-4D6D-B7E0-66FBED1997C9}" dt="2021-09-20T23:38:39.809" v="265" actId="2696"/>
        <pc:sldMkLst>
          <pc:docMk/>
          <pc:sldMk cId="4230872700" sldId="296"/>
        </pc:sldMkLst>
        <pc:spChg chg="mod">
          <ac:chgData name=" " userId="b5d796b8-faf8-45bc-8977-c0a3a7f8afae" providerId="ADAL" clId="{D09E0193-DB8C-4D6D-B7E0-66FBED1997C9}" dt="2021-09-20T23:36:04.980" v="250" actId="692"/>
          <ac:spMkLst>
            <pc:docMk/>
            <pc:sldMk cId="4230872700" sldId="296"/>
            <ac:spMk id="3" creationId="{00000000-0000-0000-0000-000000000000}"/>
          </ac:spMkLst>
        </pc:spChg>
        <pc:cxnChg chg="add mod">
          <ac:chgData name=" " userId="b5d796b8-faf8-45bc-8977-c0a3a7f8afae" providerId="ADAL" clId="{D09E0193-DB8C-4D6D-B7E0-66FBED1997C9}" dt="2021-09-20T23:35:13.004" v="246" actId="11529"/>
          <ac:cxnSpMkLst>
            <pc:docMk/>
            <pc:sldMk cId="4230872700" sldId="296"/>
            <ac:cxnSpMk id="5" creationId="{B6854CFD-742B-4007-B88D-699992EBF20D}"/>
          </ac:cxnSpMkLst>
        </pc:cxnChg>
        <pc:cxnChg chg="add mod">
          <ac:chgData name=" " userId="b5d796b8-faf8-45bc-8977-c0a3a7f8afae" providerId="ADAL" clId="{D09E0193-DB8C-4D6D-B7E0-66FBED1997C9}" dt="2021-09-20T23:35:26.202" v="247" actId="11529"/>
          <ac:cxnSpMkLst>
            <pc:docMk/>
            <pc:sldMk cId="4230872700" sldId="296"/>
            <ac:cxnSpMk id="7" creationId="{E5EA8698-7FD5-4826-8D21-D3D41F448AE3}"/>
          </ac:cxnSpMkLst>
        </pc:cxnChg>
      </pc:sldChg>
      <pc:sldChg chg="del">
        <pc:chgData name=" " userId="b5d796b8-faf8-45bc-8977-c0a3a7f8afae" providerId="ADAL" clId="{D09E0193-DB8C-4D6D-B7E0-66FBED1997C9}" dt="2021-09-20T23:41:20.221" v="272" actId="2696"/>
        <pc:sldMkLst>
          <pc:docMk/>
          <pc:sldMk cId="3842896404" sldId="297"/>
        </pc:sldMkLst>
      </pc:sldChg>
      <pc:sldChg chg="del">
        <pc:chgData name=" " userId="b5d796b8-faf8-45bc-8977-c0a3a7f8afae" providerId="ADAL" clId="{D09E0193-DB8C-4D6D-B7E0-66FBED1997C9}" dt="2021-09-20T23:41:13.458" v="271" actId="2696"/>
        <pc:sldMkLst>
          <pc:docMk/>
          <pc:sldMk cId="2282999382" sldId="298"/>
        </pc:sldMkLst>
      </pc:sldChg>
      <pc:sldChg chg="del">
        <pc:chgData name=" " userId="b5d796b8-faf8-45bc-8977-c0a3a7f8afae" providerId="ADAL" clId="{D09E0193-DB8C-4D6D-B7E0-66FBED1997C9}" dt="2021-09-20T23:46:32.514" v="299" actId="2696"/>
        <pc:sldMkLst>
          <pc:docMk/>
          <pc:sldMk cId="2735390648" sldId="299"/>
        </pc:sldMkLst>
      </pc:sldChg>
      <pc:sldChg chg="modSp ord">
        <pc:chgData name=" " userId="b5d796b8-faf8-45bc-8977-c0a3a7f8afae" providerId="ADAL" clId="{D09E0193-DB8C-4D6D-B7E0-66FBED1997C9}" dt="2021-09-20T23:54:24.470" v="353" actId="27636"/>
        <pc:sldMkLst>
          <pc:docMk/>
          <pc:sldMk cId="1687885753" sldId="300"/>
        </pc:sldMkLst>
        <pc:spChg chg="mod">
          <ac:chgData name=" " userId="b5d796b8-faf8-45bc-8977-c0a3a7f8afae" providerId="ADAL" clId="{D09E0193-DB8C-4D6D-B7E0-66FBED1997C9}" dt="2021-09-20T23:54:14.986" v="351"/>
          <ac:spMkLst>
            <pc:docMk/>
            <pc:sldMk cId="1687885753" sldId="300"/>
            <ac:spMk id="2" creationId="{00000000-0000-0000-0000-000000000000}"/>
          </ac:spMkLst>
        </pc:spChg>
        <pc:spChg chg="mod">
          <ac:chgData name=" " userId="b5d796b8-faf8-45bc-8977-c0a3a7f8afae" providerId="ADAL" clId="{D09E0193-DB8C-4D6D-B7E0-66FBED1997C9}" dt="2021-09-20T23:54:24.470" v="353" actId="27636"/>
          <ac:spMkLst>
            <pc:docMk/>
            <pc:sldMk cId="1687885753" sldId="300"/>
            <ac:spMk id="3" creationId="{00000000-0000-0000-0000-000000000000}"/>
          </ac:spMkLst>
        </pc:spChg>
      </pc:sldChg>
      <pc:sldChg chg="delSp modSp del ord">
        <pc:chgData name=" " userId="b5d796b8-faf8-45bc-8977-c0a3a7f8afae" providerId="ADAL" clId="{D09E0193-DB8C-4D6D-B7E0-66FBED1997C9}" dt="2021-09-20T23:58:20.508" v="370" actId="2696"/>
        <pc:sldMkLst>
          <pc:docMk/>
          <pc:sldMk cId="1274290894" sldId="301"/>
        </pc:sldMkLst>
        <pc:spChg chg="mod">
          <ac:chgData name=" " userId="b5d796b8-faf8-45bc-8977-c0a3a7f8afae" providerId="ADAL" clId="{D09E0193-DB8C-4D6D-B7E0-66FBED1997C9}" dt="2021-09-20T23:58:11.730" v="369" actId="27636"/>
          <ac:spMkLst>
            <pc:docMk/>
            <pc:sldMk cId="1274290894" sldId="301"/>
            <ac:spMk id="3" creationId="{00000000-0000-0000-0000-000000000000}"/>
          </ac:spMkLst>
        </pc:spChg>
        <pc:spChg chg="del">
          <ac:chgData name=" " userId="b5d796b8-faf8-45bc-8977-c0a3a7f8afae" providerId="ADAL" clId="{D09E0193-DB8C-4D6D-B7E0-66FBED1997C9}" dt="2021-09-20T23:47:17.875" v="301" actId="478"/>
          <ac:spMkLst>
            <pc:docMk/>
            <pc:sldMk cId="1274290894" sldId="301"/>
            <ac:spMk id="5" creationId="{00000000-0000-0000-0000-000000000000}"/>
          </ac:spMkLst>
        </pc:spChg>
        <pc:cxnChg chg="del">
          <ac:chgData name=" " userId="b5d796b8-faf8-45bc-8977-c0a3a7f8afae" providerId="ADAL" clId="{D09E0193-DB8C-4D6D-B7E0-66FBED1997C9}" dt="2021-09-20T23:47:19.505" v="302" actId="478"/>
          <ac:cxnSpMkLst>
            <pc:docMk/>
            <pc:sldMk cId="1274290894" sldId="301"/>
            <ac:cxnSpMk id="6" creationId="{00000000-0000-0000-0000-000000000000}"/>
          </ac:cxnSpMkLst>
        </pc:cxnChg>
      </pc:sldChg>
      <pc:sldChg chg="add del">
        <pc:chgData name=" " userId="b5d796b8-faf8-45bc-8977-c0a3a7f8afae" providerId="ADAL" clId="{D09E0193-DB8C-4D6D-B7E0-66FBED1997C9}" dt="2021-09-21T00:04:41.765" v="395" actId="2696"/>
        <pc:sldMkLst>
          <pc:docMk/>
          <pc:sldMk cId="1661224502" sldId="302"/>
        </pc:sldMkLst>
      </pc:sldChg>
      <pc:sldChg chg="del">
        <pc:chgData name=" " userId="b5d796b8-faf8-45bc-8977-c0a3a7f8afae" providerId="ADAL" clId="{D09E0193-DB8C-4D6D-B7E0-66FBED1997C9}" dt="2021-09-20T23:47:48.068" v="303" actId="2696"/>
        <pc:sldMkLst>
          <pc:docMk/>
          <pc:sldMk cId="579305481" sldId="303"/>
        </pc:sldMkLst>
      </pc:sldChg>
      <pc:sldChg chg="modSp">
        <pc:chgData name=" " userId="b5d796b8-faf8-45bc-8977-c0a3a7f8afae" providerId="ADAL" clId="{D09E0193-DB8C-4D6D-B7E0-66FBED1997C9}" dt="2021-09-20T23:48:00.098" v="305" actId="113"/>
        <pc:sldMkLst>
          <pc:docMk/>
          <pc:sldMk cId="3490779664" sldId="310"/>
        </pc:sldMkLst>
        <pc:spChg chg="mod">
          <ac:chgData name=" " userId="b5d796b8-faf8-45bc-8977-c0a3a7f8afae" providerId="ADAL" clId="{D09E0193-DB8C-4D6D-B7E0-66FBED1997C9}" dt="2021-09-20T23:48:00.098" v="305" actId="113"/>
          <ac:spMkLst>
            <pc:docMk/>
            <pc:sldMk cId="3490779664" sldId="310"/>
            <ac:spMk id="2" creationId="{00000000-0000-0000-0000-000000000000}"/>
          </ac:spMkLst>
        </pc:spChg>
        <pc:spChg chg="mod">
          <ac:chgData name=" " userId="b5d796b8-faf8-45bc-8977-c0a3a7f8afae" providerId="ADAL" clId="{D09E0193-DB8C-4D6D-B7E0-66FBED1997C9}" dt="2021-09-20T23:47:54.372" v="304" actId="6549"/>
          <ac:spMkLst>
            <pc:docMk/>
            <pc:sldMk cId="3490779664" sldId="310"/>
            <ac:spMk id="3" creationId="{00000000-0000-0000-0000-000000000000}"/>
          </ac:spMkLst>
        </pc:spChg>
      </pc:sldChg>
      <pc:sldChg chg="modSp">
        <pc:chgData name=" " userId="b5d796b8-faf8-45bc-8977-c0a3a7f8afae" providerId="ADAL" clId="{D09E0193-DB8C-4D6D-B7E0-66FBED1997C9}" dt="2021-09-21T00:10:46.789" v="458" actId="948"/>
        <pc:sldMkLst>
          <pc:docMk/>
          <pc:sldMk cId="1498217611" sldId="312"/>
        </pc:sldMkLst>
        <pc:spChg chg="mod">
          <ac:chgData name=" " userId="b5d796b8-faf8-45bc-8977-c0a3a7f8afae" providerId="ADAL" clId="{D09E0193-DB8C-4D6D-B7E0-66FBED1997C9}" dt="2021-09-21T00:10:46.789" v="458" actId="948"/>
          <ac:spMkLst>
            <pc:docMk/>
            <pc:sldMk cId="1498217611" sldId="312"/>
            <ac:spMk id="3" creationId="{00000000-0000-0000-0000-000000000000}"/>
          </ac:spMkLst>
        </pc:spChg>
      </pc:sldChg>
      <pc:sldChg chg="modSp">
        <pc:chgData name=" " userId="b5d796b8-faf8-45bc-8977-c0a3a7f8afae" providerId="ADAL" clId="{D09E0193-DB8C-4D6D-B7E0-66FBED1997C9}" dt="2021-09-20T23:32:25.679" v="218" actId="207"/>
        <pc:sldMkLst>
          <pc:docMk/>
          <pc:sldMk cId="3510070828" sldId="313"/>
        </pc:sldMkLst>
        <pc:spChg chg="mod">
          <ac:chgData name=" " userId="b5d796b8-faf8-45bc-8977-c0a3a7f8afae" providerId="ADAL" clId="{D09E0193-DB8C-4D6D-B7E0-66FBED1997C9}" dt="2021-09-20T23:32:25.679" v="218" actId="207"/>
          <ac:spMkLst>
            <pc:docMk/>
            <pc:sldMk cId="3510070828" sldId="313"/>
            <ac:spMk id="2" creationId="{00000000-0000-0000-0000-000000000000}"/>
          </ac:spMkLst>
        </pc:spChg>
        <pc:spChg chg="mod">
          <ac:chgData name=" " userId="b5d796b8-faf8-45bc-8977-c0a3a7f8afae" providerId="ADAL" clId="{D09E0193-DB8C-4D6D-B7E0-66FBED1997C9}" dt="2021-09-20T23:22:25.574" v="118" actId="20577"/>
          <ac:spMkLst>
            <pc:docMk/>
            <pc:sldMk cId="3510070828" sldId="313"/>
            <ac:spMk id="3" creationId="{00000000-0000-0000-0000-000000000000}"/>
          </ac:spMkLst>
        </pc:spChg>
      </pc:sldChg>
      <pc:sldChg chg="addSp delSp modSp">
        <pc:chgData name=" " userId="b5d796b8-faf8-45bc-8977-c0a3a7f8afae" providerId="ADAL" clId="{D09E0193-DB8C-4D6D-B7E0-66FBED1997C9}" dt="2021-09-21T00:06:23.173" v="414" actId="1036"/>
        <pc:sldMkLst>
          <pc:docMk/>
          <pc:sldMk cId="3566062542" sldId="314"/>
        </pc:sldMkLst>
        <pc:spChg chg="del mod">
          <ac:chgData name=" " userId="b5d796b8-faf8-45bc-8977-c0a3a7f8afae" providerId="ADAL" clId="{D09E0193-DB8C-4D6D-B7E0-66FBED1997C9}" dt="2021-09-21T00:05:21.562" v="398"/>
          <ac:spMkLst>
            <pc:docMk/>
            <pc:sldMk cId="3566062542" sldId="314"/>
            <ac:spMk id="2" creationId="{00000000-0000-0000-0000-000000000000}"/>
          </ac:spMkLst>
        </pc:spChg>
        <pc:spChg chg="add del mod">
          <ac:chgData name=" " userId="b5d796b8-faf8-45bc-8977-c0a3a7f8afae" providerId="ADAL" clId="{D09E0193-DB8C-4D6D-B7E0-66FBED1997C9}" dt="2021-09-21T00:05:21.562" v="398"/>
          <ac:spMkLst>
            <pc:docMk/>
            <pc:sldMk cId="3566062542" sldId="314"/>
            <ac:spMk id="5" creationId="{3944F38C-9022-4B58-977A-00CF5363CE7A}"/>
          </ac:spMkLst>
        </pc:spChg>
        <pc:spChg chg="add del mod">
          <ac:chgData name=" " userId="b5d796b8-faf8-45bc-8977-c0a3a7f8afae" providerId="ADAL" clId="{D09E0193-DB8C-4D6D-B7E0-66FBED1997C9}" dt="2021-09-21T00:06:23.173" v="414" actId="1036"/>
          <ac:spMkLst>
            <pc:docMk/>
            <pc:sldMk cId="3566062542" sldId="314"/>
            <ac:spMk id="8" creationId="{73353029-C826-461D-B360-9BC441211B2D}"/>
          </ac:spMkLst>
        </pc:spChg>
        <pc:picChg chg="del">
          <ac:chgData name=" " userId="b5d796b8-faf8-45bc-8977-c0a3a7f8afae" providerId="ADAL" clId="{D09E0193-DB8C-4D6D-B7E0-66FBED1997C9}" dt="2021-09-21T00:05:12.406" v="396" actId="478"/>
          <ac:picMkLst>
            <pc:docMk/>
            <pc:sldMk cId="3566062542" sldId="314"/>
            <ac:picMk id="4" creationId="{00000000-0000-0000-0000-000000000000}"/>
          </ac:picMkLst>
        </pc:picChg>
        <pc:picChg chg="add del mod">
          <ac:chgData name=" " userId="b5d796b8-faf8-45bc-8977-c0a3a7f8afae" providerId="ADAL" clId="{D09E0193-DB8C-4D6D-B7E0-66FBED1997C9}" dt="2021-09-21T00:06:23.173" v="414" actId="1036"/>
          <ac:picMkLst>
            <pc:docMk/>
            <pc:sldMk cId="3566062542" sldId="314"/>
            <ac:picMk id="7" creationId="{A658B6AB-FC53-43D9-8D32-B66DEC7BAB59}"/>
          </ac:picMkLst>
        </pc:picChg>
      </pc:sldChg>
      <pc:sldChg chg="modSp add ord">
        <pc:chgData name=" " userId="b5d796b8-faf8-45bc-8977-c0a3a7f8afae" providerId="ADAL" clId="{D09E0193-DB8C-4D6D-B7E0-66FBED1997C9}" dt="2021-09-21T00:03:28.592" v="393" actId="207"/>
        <pc:sldMkLst>
          <pc:docMk/>
          <pc:sldMk cId="1458098401" sldId="424"/>
        </pc:sldMkLst>
        <pc:spChg chg="mod">
          <ac:chgData name=" " userId="b5d796b8-faf8-45bc-8977-c0a3a7f8afae" providerId="ADAL" clId="{D09E0193-DB8C-4D6D-B7E0-66FBED1997C9}" dt="2021-09-21T00:03:28.592" v="393" actId="207"/>
          <ac:spMkLst>
            <pc:docMk/>
            <pc:sldMk cId="1458098401" sldId="424"/>
            <ac:spMk id="3" creationId="{00000000-0000-0000-0000-000000000000}"/>
          </ac:spMkLst>
        </pc:spChg>
        <pc:spChg chg="mod">
          <ac:chgData name=" " userId="b5d796b8-faf8-45bc-8977-c0a3a7f8afae" providerId="ADAL" clId="{D09E0193-DB8C-4D6D-B7E0-66FBED1997C9}" dt="2021-09-20T23:28:46.511" v="185" actId="1036"/>
          <ac:spMkLst>
            <pc:docMk/>
            <pc:sldMk cId="1458098401" sldId="424"/>
            <ac:spMk id="4" creationId="{00000000-0000-0000-0000-000000000000}"/>
          </ac:spMkLst>
        </pc:spChg>
        <pc:spChg chg="mod">
          <ac:chgData name=" " userId="b5d796b8-faf8-45bc-8977-c0a3a7f8afae" providerId="ADAL" clId="{D09E0193-DB8C-4D6D-B7E0-66FBED1997C9}" dt="2021-09-20T23:27:46.761" v="171" actId="1036"/>
          <ac:spMkLst>
            <pc:docMk/>
            <pc:sldMk cId="1458098401" sldId="424"/>
            <ac:spMk id="8" creationId="{00000000-0000-0000-0000-000000000000}"/>
          </ac:spMkLst>
        </pc:spChg>
        <pc:graphicFrameChg chg="mod modGraphic">
          <ac:chgData name=" " userId="b5d796b8-faf8-45bc-8977-c0a3a7f8afae" providerId="ADAL" clId="{D09E0193-DB8C-4D6D-B7E0-66FBED1997C9}" dt="2021-09-20T23:31:06.974" v="192" actId="14100"/>
          <ac:graphicFrameMkLst>
            <pc:docMk/>
            <pc:sldMk cId="1458098401" sldId="424"/>
            <ac:graphicFrameMk id="6" creationId="{00000000-0000-0000-0000-000000000000}"/>
          </ac:graphicFrameMkLst>
        </pc:graphicFrameChg>
      </pc:sldChg>
      <pc:sldChg chg="addSp delSp modSp add del">
        <pc:chgData name=" " userId="b5d796b8-faf8-45bc-8977-c0a3a7f8afae" providerId="ADAL" clId="{D09E0193-DB8C-4D6D-B7E0-66FBED1997C9}" dt="2021-09-20T23:43:25.538" v="286" actId="2696"/>
        <pc:sldMkLst>
          <pc:docMk/>
          <pc:sldMk cId="1307413663" sldId="425"/>
        </pc:sldMkLst>
        <pc:spChg chg="add mod">
          <ac:chgData name=" " userId="b5d796b8-faf8-45bc-8977-c0a3a7f8afae" providerId="ADAL" clId="{D09E0193-DB8C-4D6D-B7E0-66FBED1997C9}" dt="2021-09-20T23:43:13.002" v="284"/>
          <ac:spMkLst>
            <pc:docMk/>
            <pc:sldMk cId="1307413663" sldId="425"/>
            <ac:spMk id="3" creationId="{02817820-B5B4-4593-B163-6071F329C09F}"/>
          </ac:spMkLst>
        </pc:spChg>
        <pc:spChg chg="mod">
          <ac:chgData name=" " userId="b5d796b8-faf8-45bc-8977-c0a3a7f8afae" providerId="ADAL" clId="{D09E0193-DB8C-4D6D-B7E0-66FBED1997C9}" dt="2021-09-20T23:42:09.669" v="275" actId="113"/>
          <ac:spMkLst>
            <pc:docMk/>
            <pc:sldMk cId="1307413663" sldId="425"/>
            <ac:spMk id="5" creationId="{622955F7-BFC1-49E6-999F-B55E2A92C1D7}"/>
          </ac:spMkLst>
        </pc:spChg>
        <pc:graphicFrameChg chg="del">
          <ac:chgData name=" " userId="b5d796b8-faf8-45bc-8977-c0a3a7f8afae" providerId="ADAL" clId="{D09E0193-DB8C-4D6D-B7E0-66FBED1997C9}" dt="2021-09-20T23:42:57.251" v="276" actId="478"/>
          <ac:graphicFrameMkLst>
            <pc:docMk/>
            <pc:sldMk cId="1307413663" sldId="425"/>
            <ac:graphicFrameMk id="4" creationId="{00000000-0000-0000-0000-000000000000}"/>
          </ac:graphicFrameMkLst>
        </pc:graphicFrameChg>
      </pc:sldChg>
      <pc:sldChg chg="modSp add">
        <pc:chgData name=" " userId="b5d796b8-faf8-45bc-8977-c0a3a7f8afae" providerId="ADAL" clId="{D09E0193-DB8C-4D6D-B7E0-66FBED1997C9}" dt="2021-09-20T23:53:11.059" v="348" actId="255"/>
        <pc:sldMkLst>
          <pc:docMk/>
          <pc:sldMk cId="3914644998" sldId="430"/>
        </pc:sldMkLst>
        <pc:spChg chg="mod">
          <ac:chgData name=" " userId="b5d796b8-faf8-45bc-8977-c0a3a7f8afae" providerId="ADAL" clId="{D09E0193-DB8C-4D6D-B7E0-66FBED1997C9}" dt="2021-09-20T23:51:29.405" v="336" actId="255"/>
          <ac:spMkLst>
            <pc:docMk/>
            <pc:sldMk cId="3914644998" sldId="430"/>
            <ac:spMk id="2" creationId="{7865EF92-0CA9-49F5-8978-7222A976A35E}"/>
          </ac:spMkLst>
        </pc:spChg>
        <pc:spChg chg="mod">
          <ac:chgData name=" " userId="b5d796b8-faf8-45bc-8977-c0a3a7f8afae" providerId="ADAL" clId="{D09E0193-DB8C-4D6D-B7E0-66FBED1997C9}" dt="2021-09-20T23:53:11.059" v="348" actId="255"/>
          <ac:spMkLst>
            <pc:docMk/>
            <pc:sldMk cId="3914644998" sldId="430"/>
            <ac:spMk id="3" creationId="{2E5EB6AE-78DA-44C8-A1C1-A91CA4FCFCF9}"/>
          </ac:spMkLst>
        </pc:spChg>
      </pc:sldChg>
      <pc:sldChg chg="modSp add">
        <pc:chgData name=" " userId="b5d796b8-faf8-45bc-8977-c0a3a7f8afae" providerId="ADAL" clId="{D09E0193-DB8C-4D6D-B7E0-66FBED1997C9}" dt="2021-09-20T23:51:36.404" v="337" actId="255"/>
        <pc:sldMkLst>
          <pc:docMk/>
          <pc:sldMk cId="2103661665" sldId="431"/>
        </pc:sldMkLst>
        <pc:spChg chg="mod">
          <ac:chgData name=" " userId="b5d796b8-faf8-45bc-8977-c0a3a7f8afae" providerId="ADAL" clId="{D09E0193-DB8C-4D6D-B7E0-66FBED1997C9}" dt="2021-09-20T23:51:36.404" v="337" actId="255"/>
          <ac:spMkLst>
            <pc:docMk/>
            <pc:sldMk cId="2103661665" sldId="431"/>
            <ac:spMk id="2" creationId="{071F902B-C5FD-46A7-B06D-EAF7C7086569}"/>
          </ac:spMkLst>
        </pc:spChg>
        <pc:spChg chg="mod">
          <ac:chgData name=" " userId="b5d796b8-faf8-45bc-8977-c0a3a7f8afae" providerId="ADAL" clId="{D09E0193-DB8C-4D6D-B7E0-66FBED1997C9}" dt="2021-09-20T23:44:13.831" v="291" actId="27636"/>
          <ac:spMkLst>
            <pc:docMk/>
            <pc:sldMk cId="2103661665" sldId="431"/>
            <ac:spMk id="3" creationId="{C60838E2-76DF-4D8D-BDFB-F1C738B7EFED}"/>
          </ac:spMkLst>
        </pc:spChg>
      </pc:sldChg>
      <pc:sldChg chg="modSp add ord">
        <pc:chgData name=" " userId="b5d796b8-faf8-45bc-8977-c0a3a7f8afae" providerId="ADAL" clId="{D09E0193-DB8C-4D6D-B7E0-66FBED1997C9}" dt="2021-09-20T23:57:59.151" v="367" actId="14100"/>
        <pc:sldMkLst>
          <pc:docMk/>
          <pc:sldMk cId="1515208439" sldId="432"/>
        </pc:sldMkLst>
        <pc:spChg chg="mod">
          <ac:chgData name=" " userId="b5d796b8-faf8-45bc-8977-c0a3a7f8afae" providerId="ADAL" clId="{D09E0193-DB8C-4D6D-B7E0-66FBED1997C9}" dt="2021-09-20T23:53:25.949" v="349" actId="113"/>
          <ac:spMkLst>
            <pc:docMk/>
            <pc:sldMk cId="1515208439" sldId="432"/>
            <ac:spMk id="2" creationId="{586C9FBD-2F53-4FD3-B8FB-C1B3F014B487}"/>
          </ac:spMkLst>
        </pc:spChg>
        <pc:spChg chg="mod">
          <ac:chgData name=" " userId="b5d796b8-faf8-45bc-8977-c0a3a7f8afae" providerId="ADAL" clId="{D09E0193-DB8C-4D6D-B7E0-66FBED1997C9}" dt="2021-09-20T23:57:59.151" v="367" actId="14100"/>
          <ac:spMkLst>
            <pc:docMk/>
            <pc:sldMk cId="1515208439" sldId="432"/>
            <ac:spMk id="3" creationId="{1B52265C-7F91-4CEA-A765-98CD3DB1954A}"/>
          </ac:spMkLst>
        </pc:spChg>
      </pc:sldChg>
      <pc:sldChg chg="add del">
        <pc:chgData name=" " userId="b5d796b8-faf8-45bc-8977-c0a3a7f8afae" providerId="ADAL" clId="{D09E0193-DB8C-4D6D-B7E0-66FBED1997C9}" dt="2021-09-20T23:48:22.687" v="306" actId="2696"/>
        <pc:sldMkLst>
          <pc:docMk/>
          <pc:sldMk cId="314352454" sldId="433"/>
        </pc:sldMkLst>
      </pc:sldChg>
      <pc:sldChg chg="modSp add ord">
        <pc:chgData name=" " userId="b5d796b8-faf8-45bc-8977-c0a3a7f8afae" providerId="ADAL" clId="{D09E0193-DB8C-4D6D-B7E0-66FBED1997C9}" dt="2021-09-20T23:59:47.794" v="374"/>
        <pc:sldMkLst>
          <pc:docMk/>
          <pc:sldMk cId="1532920942" sldId="434"/>
        </pc:sldMkLst>
        <pc:spChg chg="mod">
          <ac:chgData name=" " userId="b5d796b8-faf8-45bc-8977-c0a3a7f8afae" providerId="ADAL" clId="{D09E0193-DB8C-4D6D-B7E0-66FBED1997C9}" dt="2021-09-20T23:59:47.794" v="374"/>
          <ac:spMkLst>
            <pc:docMk/>
            <pc:sldMk cId="1532920942" sldId="43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4B0809-80B4-4F3F-9677-C4F475D545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7F2F00-DBFE-4995-B23C-35C05EC94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6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3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9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4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1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6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2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B5F98-82AE-412F-8851-FD25D53E5B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9919F-E2E4-47BC-8A3E-4526B4DEF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4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kipedia.co.uk/recipes_wiki/Category:Question_outstanding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Portals/182/Page%20Files/School%20Finance/Accounting/Guidance%20and%20Manuals/Spreadsheets/Copy%20of%20Split%20Matrix%202019.xlsx?ver=2019-07-15-064056-5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1900"/>
            <a:ext cx="7772400" cy="1079500"/>
          </a:xfrm>
        </p:spPr>
        <p:txBody>
          <a:bodyPr/>
          <a:lstStyle/>
          <a:p>
            <a:r>
              <a:rPr lang="en-US" dirty="0"/>
              <a:t>Transfers Between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5334000" cy="2667000"/>
          </a:xfrm>
        </p:spPr>
        <p:txBody>
          <a:bodyPr>
            <a:normAutofit fontScale="625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4500" dirty="0">
                <a:solidFill>
                  <a:schemeClr val="tx1"/>
                </a:solidFill>
              </a:rPr>
              <a:t>New Clerk Academy Fall 2021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22 – Great Falls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23 – Missoula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30 – Billings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</a:rPr>
              <a:t>Denise Williams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MASBO Executive Director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7B34-50E0-4C43-8940-752D400F8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352950"/>
            <a:ext cx="1647825" cy="9894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4031BB-9EE0-4F0A-99C6-E3A8A387F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94475"/>
            <a:ext cx="2362200" cy="204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Transfers </a:t>
            </a:r>
            <a:r>
              <a:rPr lang="en-US" b="1" i="1" dirty="0">
                <a:solidFill>
                  <a:srgbClr val="00B050"/>
                </a:solidFill>
              </a:rPr>
              <a:t>to</a:t>
            </a:r>
            <a:r>
              <a:rPr lang="en-US" dirty="0"/>
              <a:t>/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General Fund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Lease Rental Agreement (20)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20-9-509, MCA</a:t>
            </a:r>
          </a:p>
          <a:p>
            <a:pPr lvl="1"/>
            <a:r>
              <a:rPr lang="en-US" dirty="0"/>
              <a:t>Ending cash balance &gt; $10,000 (or $20,000 for K-12 district) must be transferred </a:t>
            </a:r>
            <a:r>
              <a:rPr lang="en-US" b="1" i="1" dirty="0">
                <a:solidFill>
                  <a:srgbClr val="00B050"/>
                </a:solidFill>
              </a:rPr>
              <a:t>to</a:t>
            </a:r>
            <a:r>
              <a:rPr lang="en-US" dirty="0"/>
              <a:t> General (01)</a:t>
            </a:r>
          </a:p>
          <a:p>
            <a:r>
              <a:rPr lang="en-US" b="1" dirty="0"/>
              <a:t>Compensated Absences (21)</a:t>
            </a:r>
          </a:p>
          <a:p>
            <a:pPr lvl="1"/>
            <a:r>
              <a:rPr lang="en-US" dirty="0"/>
              <a:t>20-9-512, MCA</a:t>
            </a:r>
          </a:p>
          <a:p>
            <a:pPr lvl="1"/>
            <a:r>
              <a:rPr lang="en-US" dirty="0"/>
              <a:t>Limited to 30% of compensated absences liability for administrative and classified staff</a:t>
            </a:r>
          </a:p>
          <a:p>
            <a:pPr lvl="1"/>
            <a:r>
              <a:rPr lang="en-US" dirty="0"/>
              <a:t>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General (01) allowed if within adopted budget</a:t>
            </a:r>
          </a:p>
          <a:p>
            <a:pPr lvl="1"/>
            <a:r>
              <a:rPr lang="en-US" dirty="0"/>
              <a:t>Amount &gt; limitation must be transferred </a:t>
            </a:r>
            <a:r>
              <a:rPr lang="en-US" b="1" i="1" dirty="0">
                <a:solidFill>
                  <a:srgbClr val="00B050"/>
                </a:solidFill>
              </a:rPr>
              <a:t>to</a:t>
            </a:r>
            <a:r>
              <a:rPr lang="en-US" dirty="0"/>
              <a:t> General (01)</a:t>
            </a:r>
          </a:p>
          <a:p>
            <a:r>
              <a:rPr lang="en-US" b="1" dirty="0"/>
              <a:t>Litigation Reserve (27)</a:t>
            </a:r>
          </a:p>
          <a:p>
            <a:pPr lvl="1"/>
            <a:r>
              <a:rPr lang="en-US" dirty="0"/>
              <a:t>20-9-515(2), MCA</a:t>
            </a:r>
          </a:p>
          <a:p>
            <a:pPr lvl="1"/>
            <a:r>
              <a:rPr lang="en-US" dirty="0"/>
              <a:t>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General (01) allowed if within adopted budget</a:t>
            </a:r>
          </a:p>
          <a:p>
            <a:pPr lvl="1"/>
            <a:r>
              <a:rPr lang="en-US" dirty="0"/>
              <a:t>Once settled, transfer remaining $$ </a:t>
            </a:r>
            <a:r>
              <a:rPr lang="en-US" b="1" i="1" dirty="0">
                <a:solidFill>
                  <a:srgbClr val="00B050"/>
                </a:solidFill>
              </a:rPr>
              <a:t>to</a:t>
            </a:r>
            <a:r>
              <a:rPr lang="en-US" dirty="0"/>
              <a:t> General (01) and use to reduce the BASE levy</a:t>
            </a:r>
          </a:p>
        </p:txBody>
      </p:sp>
    </p:spTree>
    <p:extLst>
      <p:ext uri="{BB962C8B-B14F-4D97-AF65-F5344CB8AC3E}">
        <p14:creationId xmlns:p14="http://schemas.microsoft.com/office/powerpoint/2010/main" val="2743836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Transfers – </a:t>
            </a:r>
            <a:r>
              <a:rPr lang="en-US" dirty="0" err="1"/>
              <a:t>Interlocal</a:t>
            </a:r>
            <a:r>
              <a:rPr lang="en-US" dirty="0"/>
              <a:t> Cooperatives</a:t>
            </a:r>
            <a:br>
              <a:rPr lang="en-US" dirty="0"/>
            </a:br>
            <a:r>
              <a:rPr lang="en-US" dirty="0"/>
              <a:t>Title 20, Chapter 9, Part 7, MCA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20-9-702, MCA</a:t>
            </a:r>
            <a:r>
              <a:rPr lang="en-US" dirty="0"/>
              <a:t> - Districts contracting with other districts and/or other public agencies under Title 7, Chapter 11, Part 1</a:t>
            </a:r>
          </a:p>
          <a:p>
            <a:r>
              <a:rPr lang="en-US" b="1" dirty="0"/>
              <a:t>20-9-703, MCA</a:t>
            </a:r>
            <a:r>
              <a:rPr lang="en-US" dirty="0"/>
              <a:t> – District as prime agency</a:t>
            </a:r>
          </a:p>
          <a:p>
            <a:pPr lvl="1"/>
            <a:r>
              <a:rPr lang="en-US" dirty="0"/>
              <a:t>Open </a:t>
            </a:r>
            <a:r>
              <a:rPr lang="en-US" dirty="0" err="1"/>
              <a:t>Interlocal</a:t>
            </a:r>
            <a:r>
              <a:rPr lang="en-US" dirty="0"/>
              <a:t> Cooperative (82) to account for revenues and expenditures of agreement</a:t>
            </a:r>
          </a:p>
          <a:p>
            <a:pPr lvl="1"/>
            <a:r>
              <a:rPr lang="en-US" dirty="0"/>
              <a:t>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any fund of the district allowed</a:t>
            </a:r>
          </a:p>
          <a:p>
            <a:pPr lvl="1"/>
            <a:r>
              <a:rPr lang="en-US" dirty="0"/>
              <a:t>Transfers of state and federal grant $$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Misc</a:t>
            </a:r>
            <a:r>
              <a:rPr lang="en-US" dirty="0"/>
              <a:t> Programs (15) must be approved by OPI</a:t>
            </a:r>
          </a:p>
          <a:p>
            <a:pPr lvl="1"/>
            <a:r>
              <a:rPr lang="en-US" dirty="0"/>
              <a:t>No 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Retirement (14), Litigation Reserve (27), Debt Service (50)</a:t>
            </a:r>
          </a:p>
          <a:p>
            <a:pPr lvl="1"/>
            <a:r>
              <a:rPr lang="en-US" dirty="0"/>
              <a:t>Allowable expenditures defined by </a:t>
            </a:r>
            <a:r>
              <a:rPr lang="en-US" dirty="0" err="1"/>
              <a:t>interlocal</a:t>
            </a:r>
            <a:r>
              <a:rPr lang="en-US" dirty="0"/>
              <a:t> agreement</a:t>
            </a:r>
          </a:p>
        </p:txBody>
      </p:sp>
    </p:spTree>
    <p:extLst>
      <p:ext uri="{BB962C8B-B14F-4D97-AF65-F5344CB8AC3E}">
        <p14:creationId xmlns:p14="http://schemas.microsoft.com/office/powerpoint/2010/main" val="83621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Transfers – </a:t>
            </a:r>
            <a:r>
              <a:rPr lang="en-US" dirty="0" err="1"/>
              <a:t>Interlocal</a:t>
            </a:r>
            <a:r>
              <a:rPr lang="en-US" dirty="0"/>
              <a:t> Cooperatives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b="1" dirty="0"/>
              <a:t>20-9-704, MCA</a:t>
            </a:r>
            <a:r>
              <a:rPr lang="en-US" dirty="0"/>
              <a:t> – District as cooperating agency</a:t>
            </a:r>
          </a:p>
          <a:p>
            <a:pPr lvl="1"/>
            <a:r>
              <a:rPr lang="en-US" dirty="0"/>
              <a:t>Financial support (“transfers”) made to prime agency by district warrant</a:t>
            </a:r>
          </a:p>
          <a:p>
            <a:pPr lvl="1"/>
            <a:r>
              <a:rPr lang="en-US" dirty="0"/>
              <a:t>Financial support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any fund of the district is allowed and counts against adopted budget</a:t>
            </a:r>
          </a:p>
          <a:p>
            <a:pPr lvl="1"/>
            <a:r>
              <a:rPr lang="en-US" dirty="0"/>
              <a:t>Financial support using state and federal grant $$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Misc</a:t>
            </a:r>
            <a:r>
              <a:rPr lang="en-US" dirty="0"/>
              <a:t> Programs (15) must be approved by OPI</a:t>
            </a:r>
          </a:p>
          <a:p>
            <a:pPr lvl="1"/>
            <a:r>
              <a:rPr lang="en-US" dirty="0"/>
              <a:t>No financial support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Retirement (14), Litigation Reserve (27), Debt Service (50) allowed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49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Transfers – Multidistrict Agreements</a:t>
            </a:r>
            <a:br>
              <a:rPr lang="en-US" dirty="0"/>
            </a:br>
            <a:r>
              <a:rPr lang="en-US" dirty="0"/>
              <a:t>20-3-363, MCA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Two or more school districts may create a multidistrict cooperative  to</a:t>
            </a:r>
          </a:p>
          <a:p>
            <a:pPr lvl="1"/>
            <a:r>
              <a:rPr lang="en-US" dirty="0"/>
              <a:t>Perform any services, activities and undertakings, and</a:t>
            </a:r>
          </a:p>
          <a:p>
            <a:pPr lvl="1"/>
            <a:r>
              <a:rPr lang="en-US" dirty="0"/>
              <a:t>Provide for joint funding and operation and maintenance of all participating districts</a:t>
            </a:r>
          </a:p>
          <a:p>
            <a:r>
              <a:rPr lang="en-US" dirty="0"/>
              <a:t>Terms and conditions of agreement</a:t>
            </a:r>
          </a:p>
          <a:p>
            <a:pPr lvl="1"/>
            <a:r>
              <a:rPr lang="en-US" dirty="0"/>
              <a:t>Must be approved by trustees of all participating districts</a:t>
            </a:r>
          </a:p>
          <a:p>
            <a:pPr lvl="1"/>
            <a:r>
              <a:rPr lang="en-US" dirty="0"/>
              <a:t>Must include how a district may enter or exit</a:t>
            </a:r>
          </a:p>
          <a:p>
            <a:pPr lvl="1"/>
            <a:r>
              <a:rPr lang="en-US" dirty="0"/>
              <a:t>May be for a period up to 3 years</a:t>
            </a:r>
          </a:p>
          <a:p>
            <a:pPr lvl="1"/>
            <a:r>
              <a:rPr lang="en-US" dirty="0"/>
              <a:t>Designate the prime agency</a:t>
            </a:r>
          </a:p>
          <a:p>
            <a:pPr lvl="2"/>
            <a:r>
              <a:rPr lang="en-US" sz="2600" dirty="0"/>
              <a:t>Prime agency establishes Interlocal Cooperative Fund (82)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06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Transfers – Multidistrict Agreements</a:t>
            </a:r>
            <a:br>
              <a:rPr lang="en-US" dirty="0"/>
            </a:br>
            <a:r>
              <a:rPr lang="en-US" dirty="0"/>
              <a:t>20-3-363, MCA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Transfers allowed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</a:p>
          <a:p>
            <a:pPr lvl="1"/>
            <a:r>
              <a:rPr lang="en-US" dirty="0"/>
              <a:t>General Fund (01) up to the amount supported by Direct State Aid (DSA)</a:t>
            </a:r>
          </a:p>
          <a:p>
            <a:pPr lvl="1"/>
            <a:r>
              <a:rPr lang="en-US" dirty="0"/>
              <a:t>Budgeted funds, except Retirement (14) and Debt Service (50)</a:t>
            </a:r>
          </a:p>
          <a:p>
            <a:pPr lvl="1"/>
            <a:r>
              <a:rPr lang="en-US" dirty="0" err="1"/>
              <a:t>Nonbudgeted</a:t>
            </a:r>
            <a:r>
              <a:rPr lang="en-US" dirty="0"/>
              <a:t> funds, except Compensated Absences (21), and as limited by federal law for federal funds</a:t>
            </a:r>
          </a:p>
          <a:p>
            <a:pPr lvl="1"/>
            <a:r>
              <a:rPr lang="en-US" dirty="0"/>
              <a:t>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budgeted funds count against adopted budget</a:t>
            </a:r>
          </a:p>
          <a:p>
            <a:r>
              <a:rPr lang="en-US" dirty="0"/>
              <a:t>Transfer of $$ raised by non-voted levy can’t be restored in the originating fund in the next year</a:t>
            </a:r>
          </a:p>
        </p:txBody>
      </p:sp>
    </p:spTree>
    <p:extLst>
      <p:ext uri="{BB962C8B-B14F-4D97-AF65-F5344CB8AC3E}">
        <p14:creationId xmlns:p14="http://schemas.microsoft.com/office/powerpoint/2010/main" val="2510929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Building Reserve Fund (61)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273889"/>
              </p:ext>
            </p:extLst>
          </p:nvPr>
        </p:nvGraphicFramePr>
        <p:xfrm>
          <a:off x="304800" y="1219200"/>
          <a:ext cx="8534400" cy="52120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20-9-502,</a:t>
                      </a:r>
                      <a:r>
                        <a:rPr lang="en-US" sz="3200" baseline="0" dirty="0"/>
                        <a:t> MCA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OPI Sub-Fund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Requires sub-funds to ensure separate tracking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615">
                <a:tc>
                  <a:txBody>
                    <a:bodyPr/>
                    <a:lstStyle/>
                    <a:p>
                      <a:r>
                        <a:rPr lang="en-US" sz="2600" dirty="0"/>
                        <a:t>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Voted Levy - future construction, equipping, or enlarging of school buildings or for purchasing land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305">
                <a:tc>
                  <a:txBody>
                    <a:bodyPr/>
                    <a:lstStyle/>
                    <a:p>
                      <a:r>
                        <a:rPr lang="en-US" sz="2600" dirty="0"/>
                        <a:t>(3)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Permissive Levy - school major maintenance and repairs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8">
                <a:tc>
                  <a:txBody>
                    <a:bodyPr/>
                    <a:lstStyle/>
                    <a:p>
                      <a:r>
                        <a:rPr lang="en-US" sz="2600" dirty="0"/>
                        <a:t>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Voted Levy - transition costs to open, close, consolidate, annex or expand a school,</a:t>
                      </a:r>
                      <a:r>
                        <a:rPr lang="en-US" sz="2600" baseline="0" dirty="0"/>
                        <a:t> including </a:t>
                      </a:r>
                      <a:r>
                        <a:rPr lang="en-US" sz="2600" dirty="0"/>
                        <a:t>elementary to K-12,</a:t>
                      </a:r>
                      <a:r>
                        <a:rPr lang="en-US" sz="2600" baseline="0" dirty="0"/>
                        <a:t> if eligible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8">
                <a:tc>
                  <a:txBody>
                    <a:bodyPr/>
                    <a:lstStyle/>
                    <a:p>
                      <a:r>
                        <a:rPr lang="en-US" sz="2600" dirty="0"/>
                        <a:t>(5)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Transfers for safety and security per</a:t>
                      </a:r>
                      <a:r>
                        <a:rPr lang="en-US" sz="2600" baseline="0" dirty="0"/>
                        <a:t> 20-9-236, MCA</a:t>
                      </a:r>
                      <a:endParaRPr lang="en-US" sz="2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611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451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Building Reserve Fund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BUILDING RESERVE FUND</a:t>
            </a:r>
          </a:p>
          <a:p>
            <a:r>
              <a:rPr lang="en-US" sz="2800" b="1" dirty="0"/>
              <a:t>Sub-fund 613 </a:t>
            </a:r>
            <a:r>
              <a:rPr lang="en-US" sz="2800" dirty="0"/>
              <a:t>Permissive Levy</a:t>
            </a:r>
          </a:p>
          <a:p>
            <a:pPr lvl="1"/>
            <a:r>
              <a:rPr lang="en-US" dirty="0"/>
              <a:t>Transfers from any lawfully available fund</a:t>
            </a:r>
          </a:p>
          <a:p>
            <a:r>
              <a:rPr lang="en-US" sz="2800" b="1" dirty="0"/>
              <a:t>Sub-fund 611 </a:t>
            </a:r>
            <a:r>
              <a:rPr lang="en-US" sz="2800" dirty="0"/>
              <a:t>Transfers for Safety and Security</a:t>
            </a:r>
          </a:p>
          <a:p>
            <a:pPr lvl="1"/>
            <a:r>
              <a:rPr lang="en-US" dirty="0"/>
              <a:t>Transfers of state &amp; local revenue allowed under 20-9-236, MCA</a:t>
            </a:r>
          </a:p>
        </p:txBody>
      </p:sp>
    </p:spTree>
    <p:extLst>
      <p:ext uri="{BB962C8B-B14F-4D97-AF65-F5344CB8AC3E}">
        <p14:creationId xmlns:p14="http://schemas.microsoft.com/office/powerpoint/2010/main" val="458881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B050"/>
                </a:solidFill>
              </a:rPr>
              <a:t>FY2022:</a:t>
            </a:r>
            <a:r>
              <a:rPr lang="en-US" u="sng" dirty="0"/>
              <a:t> School Major Maintenance Amount (SMMA)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Max annual contribution amount from ALL sources</a:t>
            </a: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(budget limit ANB x $100) + $15,000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773108"/>
              </p:ext>
            </p:extLst>
          </p:nvPr>
        </p:nvGraphicFramePr>
        <p:xfrm>
          <a:off x="762000" y="3200400"/>
          <a:ext cx="78486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654902181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201243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ANB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Max</a:t>
                      </a:r>
                      <a:r>
                        <a:rPr lang="en-US" sz="2600" baseline="0" dirty="0"/>
                        <a:t> Annual Contribution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2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</a:t>
                      </a:r>
                      <a:r>
                        <a:rPr lang="en-US" sz="2600" baseline="0" dirty="0"/>
                        <a:t> 25,000   (100 x $100) + $15,000)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83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$ 65,000   (500 x $100) + $15,000)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2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$115,000  (1000 x $100) + $15,000)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741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33800" y="5558135"/>
            <a:ext cx="396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42706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115300" cy="5638800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+mj-lt"/>
              </a:rPr>
              <a:t>FY2023: </a:t>
            </a:r>
            <a:r>
              <a:rPr lang="en-US" u="sng" dirty="0">
                <a:latin typeface="+mj-lt"/>
              </a:rPr>
              <a:t>School Major Maintenance Amount (SMMA):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+mj-lt"/>
                <a:cs typeface="Calibri" panose="020F0502020204030204" pitchFamily="34" charset="0"/>
              </a:rPr>
              <a:t>Max annual contribution amount from ALL sources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$110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	(budget limit ANB x </a:t>
            </a:r>
            <a:r>
              <a:rPr lang="en-US" b="1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$100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) + $15,000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71525" lvl="3" indent="0">
              <a:spcBef>
                <a:spcPts val="0"/>
              </a:spcBef>
              <a:buNone/>
            </a:pPr>
            <a:endParaRPr lang="en-US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71525" lvl="3" indent="0">
              <a:spcBef>
                <a:spcPts val="0"/>
              </a:spcBef>
              <a:buNone/>
            </a:pPr>
            <a:endParaRPr lang="en-US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1446" y="3119735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48823"/>
              </p:ext>
            </p:extLst>
          </p:nvPr>
        </p:nvGraphicFramePr>
        <p:xfrm>
          <a:off x="762000" y="3627120"/>
          <a:ext cx="78105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923">
                  <a:extLst>
                    <a:ext uri="{9D8B030D-6E8A-4147-A177-3AD203B41FA5}">
                      <a16:colId xmlns:a16="http://schemas.microsoft.com/office/drawing/2014/main" val="3654902181"/>
                    </a:ext>
                  </a:extLst>
                </a:gridCol>
                <a:gridCol w="5990577">
                  <a:extLst>
                    <a:ext uri="{9D8B030D-6E8A-4147-A177-3AD203B41FA5}">
                      <a16:colId xmlns:a16="http://schemas.microsoft.com/office/drawing/2014/main" val="2201243975"/>
                    </a:ext>
                  </a:extLst>
                </a:gridCol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ANB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Max</a:t>
                      </a:r>
                      <a:r>
                        <a:rPr lang="en-US" sz="2600" baseline="0" dirty="0"/>
                        <a:t> Annual Contribution</a:t>
                      </a:r>
                      <a:endParaRPr lang="en-US" sz="2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3326407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</a:t>
                      </a:r>
                      <a:r>
                        <a:rPr lang="en-US" sz="2600" baseline="0" dirty="0"/>
                        <a:t> 26,000   (100 x $110) + $15,000</a:t>
                      </a:r>
                      <a:r>
                        <a:rPr lang="en-US" sz="2600" b="1" baseline="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600" baseline="0" dirty="0"/>
                        <a:t>)</a:t>
                      </a:r>
                      <a:endParaRPr lang="en-US" sz="2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94583804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500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$ 70,000   (500 x $110) + $15,000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600" dirty="0"/>
                        <a:t>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45929058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1000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$125,000  (1000 x $110) + $15,000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600" dirty="0"/>
                        <a:t>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843741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20702" y="5679757"/>
            <a:ext cx="389929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58098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4000" dirty="0"/>
              <a:t>Building Reserve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Sub-fund 613 Permissive Levy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/>
              <a:t>20-9-502(3) School major maintenance &amp; repairs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Revenue sources</a:t>
            </a:r>
            <a:endParaRPr lang="en-US" sz="2800" dirty="0"/>
          </a:p>
          <a:p>
            <a:pPr>
              <a:spcBef>
                <a:spcPts val="300"/>
              </a:spcBef>
            </a:pPr>
            <a:r>
              <a:rPr lang="en-US" sz="2800" dirty="0"/>
              <a:t>School major maintenance amount (SMMA)</a:t>
            </a:r>
          </a:p>
          <a:p>
            <a:pPr lvl="1"/>
            <a:r>
              <a:rPr lang="en-US" dirty="0"/>
              <a:t>Permissive levy not more than 10 mills</a:t>
            </a:r>
          </a:p>
          <a:p>
            <a:pPr lvl="1"/>
            <a:r>
              <a:rPr lang="en-US" dirty="0"/>
              <a:t>Deposits from any lawfully available revenue source</a:t>
            </a:r>
          </a:p>
          <a:p>
            <a:pPr lvl="1"/>
            <a:r>
              <a:rPr lang="en-US" b="1" i="1" dirty="0">
                <a:solidFill>
                  <a:srgbClr val="00B050"/>
                </a:solidFill>
              </a:rPr>
              <a:t>Transfers from any lawfully available fund</a:t>
            </a:r>
          </a:p>
          <a:p>
            <a:pPr lvl="1"/>
            <a:r>
              <a:rPr lang="en-US" dirty="0"/>
              <a:t>State major maintenance aid under 20-9-525(3)</a:t>
            </a:r>
          </a:p>
        </p:txBody>
      </p:sp>
    </p:spTree>
    <p:extLst>
      <p:ext uri="{BB962C8B-B14F-4D97-AF65-F5344CB8AC3E}">
        <p14:creationId xmlns:p14="http://schemas.microsoft.com/office/powerpoint/2010/main" val="351007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069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Fund Definitions</a:t>
            </a:r>
          </a:p>
          <a:p>
            <a:r>
              <a:rPr lang="en-US" dirty="0"/>
              <a:t>Transfers Between Funds</a:t>
            </a:r>
          </a:p>
          <a:p>
            <a:pPr lvl="1"/>
            <a:r>
              <a:rPr lang="en-US" dirty="0"/>
              <a:t>General rules</a:t>
            </a:r>
          </a:p>
          <a:p>
            <a:pPr lvl="1"/>
            <a:r>
              <a:rPr lang="en-US" dirty="0"/>
              <a:t>Otherwise Authorized in Title 20</a:t>
            </a:r>
          </a:p>
          <a:p>
            <a:pPr lvl="2"/>
            <a:r>
              <a:rPr lang="en-US" dirty="0"/>
              <a:t>Transfers to/from General Fund</a:t>
            </a:r>
          </a:p>
          <a:p>
            <a:pPr lvl="2"/>
            <a:r>
              <a:rPr lang="en-US" dirty="0" err="1"/>
              <a:t>Interlocal</a:t>
            </a:r>
            <a:r>
              <a:rPr lang="en-US" dirty="0"/>
              <a:t> Cooperatives</a:t>
            </a:r>
          </a:p>
          <a:p>
            <a:pPr lvl="2"/>
            <a:r>
              <a:rPr lang="en-US" dirty="0"/>
              <a:t>Multidistrict Agreements</a:t>
            </a:r>
          </a:p>
          <a:p>
            <a:pPr lvl="2"/>
            <a:r>
              <a:rPr lang="en-US" dirty="0"/>
              <a:t>Building Reserve Fund</a:t>
            </a:r>
          </a:p>
          <a:p>
            <a:pPr lvl="3"/>
            <a:r>
              <a:rPr lang="en-US" sz="2200" dirty="0"/>
              <a:t>School Major Maintenance Repairs</a:t>
            </a:r>
          </a:p>
          <a:p>
            <a:pPr lvl="3"/>
            <a:r>
              <a:rPr lang="en-US" sz="2200" dirty="0"/>
              <a:t>School and Student Safety and Security</a:t>
            </a:r>
          </a:p>
          <a:p>
            <a:pPr lvl="2"/>
            <a:r>
              <a:rPr lang="en-US" dirty="0"/>
              <a:t>Transformational Learning (HB351)</a:t>
            </a:r>
          </a:p>
        </p:txBody>
      </p:sp>
    </p:spTree>
    <p:extLst>
      <p:ext uri="{BB962C8B-B14F-4D97-AF65-F5344CB8AC3E}">
        <p14:creationId xmlns:p14="http://schemas.microsoft.com/office/powerpoint/2010/main" val="4120157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902B-C5FD-46A7-B06D-EAF7C7086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House Bill 192 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38E2-76DF-4D8D-BDFB-F1C738B7E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/>
              <a:t>Sub-fund 613 Permissive Levy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Allowable expenditures </a:t>
            </a:r>
            <a:r>
              <a:rPr lang="en-US" sz="3600" dirty="0"/>
              <a:t>20-9-525(2), MCA</a:t>
            </a:r>
          </a:p>
          <a:p>
            <a:pPr marL="0" indent="0">
              <a:buNone/>
            </a:pPr>
            <a:r>
              <a:rPr lang="en-US" sz="3300" dirty="0"/>
              <a:t>Support a basic system of free quality public elementary and secondary schools under 20-9-309, MCA</a:t>
            </a:r>
          </a:p>
          <a:p>
            <a:pPr marL="0" indent="0">
              <a:buNone/>
            </a:pPr>
            <a:r>
              <a:rPr lang="en-US" sz="3300" dirty="0"/>
              <a:t>Improvements related to: </a:t>
            </a:r>
          </a:p>
          <a:p>
            <a:pPr lvl="1"/>
            <a:r>
              <a:rPr lang="en-US" sz="3100" dirty="0"/>
              <a:t>School and student safety and security (see 20-9-236(1), MCA)</a:t>
            </a:r>
          </a:p>
          <a:p>
            <a:pPr lvl="1"/>
            <a:r>
              <a:rPr lang="en-US" sz="3100" dirty="0"/>
              <a:t>Facilities – projects designed to produce operational efficiencies</a:t>
            </a:r>
          </a:p>
          <a:p>
            <a:pPr lvl="2"/>
            <a:r>
              <a:rPr lang="en-US" sz="2800" dirty="0"/>
              <a:t>utility savings</a:t>
            </a:r>
          </a:p>
          <a:p>
            <a:pPr lvl="2"/>
            <a:r>
              <a:rPr lang="en-US" sz="2800" dirty="0"/>
              <a:t>reduced future maintenance costs</a:t>
            </a:r>
          </a:p>
          <a:p>
            <a:pPr lvl="2"/>
            <a:r>
              <a:rPr lang="en-US" sz="2800" dirty="0"/>
              <a:t>improved utilization of staff</a:t>
            </a:r>
          </a:p>
          <a:p>
            <a:pPr lvl="2"/>
            <a:r>
              <a:rPr lang="en-US" sz="2800" dirty="0"/>
              <a:t>enhanced learning environments for students</a:t>
            </a:r>
          </a:p>
          <a:p>
            <a:pPr marL="0" indent="0">
              <a:buNone/>
            </a:pPr>
            <a:r>
              <a:rPr lang="en-US" dirty="0"/>
              <a:t>Includes repayment of an </a:t>
            </a:r>
            <a:r>
              <a:rPr lang="en-US" dirty="0" err="1"/>
              <a:t>intercap</a:t>
            </a:r>
            <a:r>
              <a:rPr lang="en-US" dirty="0"/>
              <a:t> loan for facility project</a:t>
            </a:r>
          </a:p>
        </p:txBody>
      </p:sp>
    </p:spTree>
    <p:extLst>
      <p:ext uri="{BB962C8B-B14F-4D97-AF65-F5344CB8AC3E}">
        <p14:creationId xmlns:p14="http://schemas.microsoft.com/office/powerpoint/2010/main" val="2103661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Building Reserve Fund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BUILDING RESERVE FUND</a:t>
            </a: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Sub-fund 613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Permissive Levy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Transfers from any lawfully available fund</a:t>
            </a:r>
          </a:p>
          <a:p>
            <a:r>
              <a:rPr lang="en-US" sz="2800" b="1" dirty="0"/>
              <a:t>Sub-fund 611 </a:t>
            </a:r>
            <a:r>
              <a:rPr lang="en-US" sz="2800" dirty="0"/>
              <a:t>Transfers for Safety and Security</a:t>
            </a:r>
          </a:p>
          <a:p>
            <a:pPr lvl="1"/>
            <a:r>
              <a:rPr lang="en-US" dirty="0"/>
              <a:t>Transfers of state &amp; local revenue allowed under 20-9-236, MCA</a:t>
            </a:r>
          </a:p>
        </p:txBody>
      </p:sp>
    </p:spTree>
    <p:extLst>
      <p:ext uri="{BB962C8B-B14F-4D97-AF65-F5344CB8AC3E}">
        <p14:creationId xmlns:p14="http://schemas.microsoft.com/office/powerpoint/2010/main" val="1532920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EF92-0CA9-49F5-8978-7222A976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House Bill 192 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B6AE-78DA-44C8-A1C1-A91CA4FC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000" b="1" dirty="0"/>
              <a:t>Sub-fund 611 </a:t>
            </a:r>
            <a:r>
              <a:rPr lang="en-US" sz="3000" dirty="0"/>
              <a:t>Transfers for Safety and Security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Voted levy for safety/security expenditures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dirty="0"/>
              <a:t>Transfers for school safety and security 20-9-236, MCA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Must have a current plan pursuant to 20-1-401, MCA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school safety plan, or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emergency operations plan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en-US" sz="2600" dirty="0"/>
              <a:t>Must certify your plan to OPI</a:t>
            </a:r>
          </a:p>
        </p:txBody>
      </p:sp>
    </p:spTree>
    <p:extLst>
      <p:ext uri="{BB962C8B-B14F-4D97-AF65-F5344CB8AC3E}">
        <p14:creationId xmlns:p14="http://schemas.microsoft.com/office/powerpoint/2010/main" val="3914644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House Bill 192 Revising laws related to school major maintenance funding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b="1" dirty="0"/>
              <a:t>Sub-fund 611 Transfers for Safety and Security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/>
              <a:t>20-9-502(5) School and student safety and security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Revenue sources</a:t>
            </a:r>
          </a:p>
          <a:p>
            <a:r>
              <a:rPr lang="en-US" sz="2800" b="1" i="1" dirty="0">
                <a:solidFill>
                  <a:srgbClr val="00B050"/>
                </a:solidFill>
              </a:rPr>
              <a:t>Transfers of state &amp; local revenue allowed under 20-9-236, MCA</a:t>
            </a:r>
          </a:p>
          <a:p>
            <a:pPr lvl="1"/>
            <a:r>
              <a:rPr lang="en-US" sz="2600" dirty="0"/>
              <a:t>from any budgeted or </a:t>
            </a:r>
            <a:r>
              <a:rPr lang="en-US" sz="2600" dirty="0" err="1"/>
              <a:t>nonbudgeted</a:t>
            </a:r>
            <a:r>
              <a:rPr lang="en-US" sz="2600" dirty="0"/>
              <a:t> fund (except Debt Service and Retirement)</a:t>
            </a:r>
          </a:p>
          <a:p>
            <a:pPr lvl="1"/>
            <a:r>
              <a:rPr lang="en-US" sz="2600" dirty="0"/>
              <a:t>must spend within 2 school fiscal years; return excess to originating fund</a:t>
            </a:r>
          </a:p>
          <a:p>
            <a:pPr lvl="1"/>
            <a:r>
              <a:rPr lang="en-US" sz="2600" dirty="0"/>
              <a:t>Can’t increase levy to replenish if transferring from permissive levy fund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7885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9FBD-2F53-4FD3-B8FB-C1B3F014B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House Bill 192 Revising laws related to school major maintenance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2265C-7F91-4CEA-A765-98CD3DB19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3600" b="1" dirty="0"/>
              <a:t>Sub-fund 611 Transfers for Safety and Security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3600" dirty="0"/>
              <a:t>20-9-502(5) School and student safety and security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600" b="1" dirty="0">
                <a:solidFill>
                  <a:srgbClr val="C00000"/>
                </a:solidFill>
              </a:rPr>
              <a:t>Allowable expenditures</a:t>
            </a:r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endParaRPr lang="en-US" sz="900" dirty="0"/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400" dirty="0"/>
              <a:t>School and student safety and security 20-9-236(1), MCA:</a:t>
            </a:r>
          </a:p>
          <a:p>
            <a:pPr>
              <a:spcBef>
                <a:spcPts val="0"/>
              </a:spcBef>
              <a:spcAft>
                <a:spcPts val="225"/>
              </a:spcAft>
            </a:pPr>
            <a:r>
              <a:rPr lang="en-US" sz="3400" dirty="0"/>
              <a:t>Planning for improvements to and maintenance of school and student safety</a:t>
            </a:r>
          </a:p>
          <a:p>
            <a:pPr lvl="1">
              <a:spcBef>
                <a:spcPts val="0"/>
              </a:spcBef>
              <a:spcAft>
                <a:spcPts val="225"/>
              </a:spcAft>
            </a:pPr>
            <a:r>
              <a:rPr lang="en-US" sz="3100" dirty="0"/>
              <a:t>Staffing for school resource officers, counselors</a:t>
            </a:r>
          </a:p>
          <a:p>
            <a:pPr lvl="1">
              <a:spcBef>
                <a:spcPts val="0"/>
              </a:spcBef>
              <a:spcAft>
                <a:spcPts val="225"/>
              </a:spcAft>
            </a:pPr>
            <a:r>
              <a:rPr lang="en-US" sz="3100" dirty="0"/>
              <a:t>Hiring architects, engineers, consultants</a:t>
            </a:r>
          </a:p>
          <a:p>
            <a:pPr>
              <a:spcBef>
                <a:spcPts val="0"/>
              </a:spcBef>
              <a:spcAft>
                <a:spcPts val="225"/>
              </a:spcAft>
            </a:pPr>
            <a:r>
              <a:rPr lang="en-US" sz="3400" dirty="0"/>
              <a:t>Programs:  active shooter training, threat assessments, restorative justice</a:t>
            </a:r>
          </a:p>
          <a:p>
            <a:pPr>
              <a:spcBef>
                <a:spcPts val="0"/>
              </a:spcBef>
              <a:spcAft>
                <a:spcPts val="225"/>
              </a:spcAft>
            </a:pPr>
            <a:r>
              <a:rPr lang="en-US" sz="3400" dirty="0"/>
              <a:t>Updating locking mechanisms at access points</a:t>
            </a:r>
          </a:p>
          <a:p>
            <a:pPr>
              <a:spcBef>
                <a:spcPts val="0"/>
              </a:spcBef>
              <a:spcAft>
                <a:spcPts val="225"/>
              </a:spcAft>
            </a:pPr>
            <a:r>
              <a:rPr lang="en-US" sz="3400" dirty="0"/>
              <a:t>Bullet-resistant windows/barriers</a:t>
            </a:r>
          </a:p>
          <a:p>
            <a:pPr>
              <a:spcBef>
                <a:spcPts val="0"/>
              </a:spcBef>
              <a:spcAft>
                <a:spcPts val="225"/>
              </a:spcAft>
            </a:pPr>
            <a:r>
              <a:rPr lang="en-US" sz="3400" dirty="0"/>
              <a:t>Emergency response systems</a:t>
            </a:r>
          </a:p>
        </p:txBody>
      </p:sp>
    </p:spTree>
    <p:extLst>
      <p:ext uri="{BB962C8B-B14F-4D97-AF65-F5344CB8AC3E}">
        <p14:creationId xmlns:p14="http://schemas.microsoft.com/office/powerpoint/2010/main" val="1515208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Transformational Learning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Transformational Learning Program </a:t>
            </a:r>
            <a:r>
              <a:rPr lang="en-US" sz="2800" dirty="0"/>
              <a:t>Track in Flexibility Fund (29)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B050"/>
                </a:solidFill>
              </a:rPr>
              <a:t>Revenue Sources</a:t>
            </a:r>
          </a:p>
          <a:p>
            <a:r>
              <a:rPr lang="en-US" sz="2800" dirty="0"/>
              <a:t>State transformational learning aid payment</a:t>
            </a:r>
          </a:p>
          <a:p>
            <a:r>
              <a:rPr lang="en-US" sz="2800" dirty="0"/>
              <a:t>Permissive levy for local match up to state aid payment</a:t>
            </a:r>
          </a:p>
          <a:p>
            <a:r>
              <a:rPr lang="en-US" sz="2800" b="1" i="1" dirty="0">
                <a:solidFill>
                  <a:srgbClr val="00B050"/>
                </a:solidFill>
              </a:rPr>
              <a:t>Transfers of state and local revenue from any budgeted or </a:t>
            </a:r>
            <a:r>
              <a:rPr lang="en-US" sz="2800" b="1" i="1" dirty="0" err="1">
                <a:solidFill>
                  <a:srgbClr val="00B050"/>
                </a:solidFill>
              </a:rPr>
              <a:t>nonbudgeted</a:t>
            </a:r>
            <a:r>
              <a:rPr lang="en-US" sz="2800" b="1" i="1" dirty="0">
                <a:solidFill>
                  <a:srgbClr val="00B050"/>
                </a:solidFill>
              </a:rPr>
              <a:t> fund (except debt service and retirement)</a:t>
            </a:r>
          </a:p>
        </p:txBody>
      </p:sp>
    </p:spTree>
    <p:extLst>
      <p:ext uri="{BB962C8B-B14F-4D97-AF65-F5344CB8AC3E}">
        <p14:creationId xmlns:p14="http://schemas.microsoft.com/office/powerpoint/2010/main" val="3490779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4000" b="1" dirty="0"/>
              <a:t>Transformational Learning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Transfers of state and local revenue from any budgeted or </a:t>
            </a:r>
            <a:r>
              <a:rPr lang="en-US" dirty="0" err="1"/>
              <a:t>nonbudgeted</a:t>
            </a:r>
            <a:r>
              <a:rPr lang="en-US" dirty="0"/>
              <a:t> fund (except debt service and retirement)</a:t>
            </a:r>
          </a:p>
          <a:p>
            <a:pPr lvl="1"/>
            <a:r>
              <a:rPr lang="en-US" dirty="0"/>
              <a:t>Don’t count against budget authority when transferred</a:t>
            </a:r>
          </a:p>
          <a:p>
            <a:pPr lvl="1"/>
            <a:r>
              <a:rPr lang="en-US" dirty="0"/>
              <a:t>May not replenish in a subsequent year</a:t>
            </a:r>
          </a:p>
          <a:p>
            <a:pPr lvl="1"/>
            <a:r>
              <a:rPr lang="en-US" dirty="0"/>
              <a:t>Must spend within 2 full fiscal years; if not, return to originating fund</a:t>
            </a:r>
          </a:p>
        </p:txBody>
      </p:sp>
    </p:spTree>
    <p:extLst>
      <p:ext uri="{BB962C8B-B14F-4D97-AF65-F5344CB8AC3E}">
        <p14:creationId xmlns:p14="http://schemas.microsoft.com/office/powerpoint/2010/main" val="1498217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Key Statutory Language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“The intent of this section is to increase the flexibility and efficiency of school districts without an increase in local taxes.”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20-3-363(4), MCA: Multidistrict agreements – fund transfers</a:t>
            </a:r>
          </a:p>
          <a:p>
            <a:r>
              <a:rPr lang="en-US" sz="2400" dirty="0"/>
              <a:t>20-9-502(3) School major maintenance and repairs</a:t>
            </a:r>
          </a:p>
          <a:p>
            <a:pPr lvl="1"/>
            <a:r>
              <a:rPr lang="en-US" sz="2000" dirty="0"/>
              <a:t>Building Reserve Fund sub-fund 613 </a:t>
            </a:r>
          </a:p>
          <a:p>
            <a:r>
              <a:rPr lang="en-US" sz="2400" dirty="0"/>
              <a:t>20-9-236 School and student safety and security</a:t>
            </a:r>
          </a:p>
          <a:p>
            <a:pPr lvl="1"/>
            <a:r>
              <a:rPr lang="en-US" sz="2000" dirty="0"/>
              <a:t>Building Reserve Fund sub-fund 611</a:t>
            </a:r>
          </a:p>
          <a:p>
            <a:r>
              <a:rPr lang="en-US" sz="2400" dirty="0"/>
              <a:t>HB351 Transformational Learning Program transfers</a:t>
            </a:r>
          </a:p>
          <a:p>
            <a:pPr lvl="1"/>
            <a:r>
              <a:rPr lang="en-US" sz="2000" dirty="0"/>
              <a:t>Flexibility Fund</a:t>
            </a:r>
          </a:p>
        </p:txBody>
      </p:sp>
    </p:spTree>
    <p:extLst>
      <p:ext uri="{BB962C8B-B14F-4D97-AF65-F5344CB8AC3E}">
        <p14:creationId xmlns:p14="http://schemas.microsoft.com/office/powerpoint/2010/main" val="571711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58B6AB-FC53-43D9-8D32-B66DEC7BA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71800" y="1024396"/>
            <a:ext cx="3733800" cy="4978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353029-C826-461D-B360-9BC441211B2D}"/>
              </a:ext>
            </a:extLst>
          </p:cNvPr>
          <p:cNvSpPr txBox="1"/>
          <p:nvPr/>
        </p:nvSpPr>
        <p:spPr>
          <a:xfrm>
            <a:off x="2971800" y="6015099"/>
            <a:ext cx="3733800" cy="233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://www.cookipedia.co.uk/recipes_wiki/Category:Question_outstanding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-sa/3.0/"/>
              </a:rPr>
              <a:t>CC BY-SA-NC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6606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20-9-201, MCA Fund Definitions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BUDGETED FUNDS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711325"/>
          </a:xfrm>
        </p:spPr>
        <p:txBody>
          <a:bodyPr/>
          <a:lstStyle/>
          <a:p>
            <a:r>
              <a:rPr lang="en-US" dirty="0"/>
              <a:t>Must adopt a budget to spend money</a:t>
            </a:r>
          </a:p>
          <a:p>
            <a:r>
              <a:rPr lang="en-US" dirty="0"/>
              <a:t>Local property tax levies are a common revenue source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NON-BUDGETED FUNDS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 budget needed to spend money</a:t>
            </a:r>
          </a:p>
          <a:p>
            <a:r>
              <a:rPr lang="en-US" dirty="0"/>
              <a:t>Expenditures limited to cash available in the fund        (20-9-210, MCA)</a:t>
            </a:r>
          </a:p>
          <a:p>
            <a:r>
              <a:rPr lang="en-US" dirty="0"/>
              <a:t>No tax revenues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725650"/>
            <a:ext cx="3886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Voted Levy</a:t>
            </a:r>
            <a:r>
              <a:rPr lang="en-US" sz="2200" dirty="0"/>
              <a:t> – hold an election to obtain voter approval </a:t>
            </a:r>
          </a:p>
          <a:p>
            <a:r>
              <a:rPr lang="en-US" sz="2200" u="sng" dirty="0"/>
              <a:t>Non-voted Levy (permissive)</a:t>
            </a:r>
            <a:r>
              <a:rPr lang="en-US" sz="2200" dirty="0"/>
              <a:t> - </a:t>
            </a:r>
            <a:endParaRPr lang="en-US" sz="2200" u="sng" dirty="0"/>
          </a:p>
          <a:p>
            <a:r>
              <a:rPr lang="en-US" sz="2200" dirty="0"/>
              <a:t>voter approval not required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1524000" y="3962400"/>
            <a:ext cx="304800" cy="6096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3962400"/>
            <a:ext cx="3651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34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4040188" cy="487362"/>
          </a:xfrm>
        </p:spPr>
        <p:txBody>
          <a:bodyPr/>
          <a:lstStyle/>
          <a:p>
            <a:r>
              <a:rPr lang="en-US" dirty="0"/>
              <a:t>BUDGETED FUNDS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5969710"/>
              </p:ext>
            </p:extLst>
          </p:nvPr>
        </p:nvGraphicFramePr>
        <p:xfrm>
          <a:off x="457200" y="457200"/>
          <a:ext cx="4040188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5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Fund</a:t>
                      </a:r>
                      <a:r>
                        <a:rPr lang="en-US" sz="2000" baseline="0" dirty="0"/>
                        <a:t> 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Fund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</a:p>
                    <a:p>
                      <a:r>
                        <a:rPr lang="en-US" sz="2200" baseline="0" dirty="0"/>
                        <a:t>(must track using sub-funds)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0"/>
            <a:ext cx="4041775" cy="487362"/>
          </a:xfrm>
        </p:spPr>
        <p:txBody>
          <a:bodyPr/>
          <a:lstStyle/>
          <a:p>
            <a:r>
              <a:rPr lang="en-US" dirty="0"/>
              <a:t>NON-BUDGETED FUNDS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779118"/>
              </p:ext>
            </p:extLst>
          </p:nvPr>
        </p:nvGraphicFramePr>
        <p:xfrm>
          <a:off x="4645025" y="457200"/>
          <a:ext cx="4041776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Fund</a:t>
                      </a:r>
                      <a:r>
                        <a:rPr lang="en-US" sz="2000" baseline="0" dirty="0"/>
                        <a:t> 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Fund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Food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Miscellaneous</a:t>
                      </a:r>
                      <a:r>
                        <a:rPr lang="en-US" sz="1800" baseline="0" dirty="0"/>
                        <a:t> Programs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Traffic</a:t>
                      </a:r>
                      <a:r>
                        <a:rPr lang="en-US" sz="1800" baseline="0" dirty="0"/>
                        <a:t> Education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Lease Rental Agreement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Compensated</a:t>
                      </a:r>
                      <a:r>
                        <a:rPr lang="en-US" sz="1800" baseline="0" dirty="0"/>
                        <a:t> Absences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Metal Mines Tax Reserve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State Mining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Impact</a:t>
                      </a:r>
                      <a:r>
                        <a:rPr lang="en-US" sz="1800" baseline="0" dirty="0"/>
                        <a:t> Aid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Litigation</a:t>
                      </a:r>
                      <a:r>
                        <a:rPr lang="en-US" sz="1800" baseline="0" dirty="0"/>
                        <a:t> Reserve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Permanent Endowment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Building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Enterprise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Internal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Interlocal</a:t>
                      </a:r>
                      <a:r>
                        <a:rPr lang="en-US" sz="1800" dirty="0"/>
                        <a:t> Cooperative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Other Trust</a:t>
                      </a:r>
                      <a:r>
                        <a:rPr lang="en-US" sz="1800" baseline="0" dirty="0"/>
                        <a:t> Funds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65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Transfers Between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IMPORTANT REMINDERS</a:t>
            </a:r>
          </a:p>
          <a:p>
            <a:pPr lvl="1"/>
            <a:r>
              <a:rPr lang="en-US" dirty="0"/>
              <a:t>Don’t use the transfer codes to correct coding errors or fund deficits (fix expenditures instead)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Public hearing required in most (but not all) cases (see ARM 10.10.320(2)(a) through (h) for exemptions)</a:t>
            </a:r>
          </a:p>
          <a:p>
            <a:pPr marL="457200" lvl="1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*Denise’s advice:  always discuss transfers between funds with your board </a:t>
            </a:r>
            <a:r>
              <a:rPr lang="en-US" sz="26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sz="2600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Notify OPI and county officials of transfers</a:t>
            </a:r>
          </a:p>
          <a:p>
            <a:pPr lvl="2"/>
            <a:r>
              <a:rPr lang="en-US" dirty="0"/>
              <a:t>In writing, within 30 days of trustees’ approval</a:t>
            </a:r>
          </a:p>
          <a:p>
            <a:pPr lvl="2"/>
            <a:r>
              <a:rPr lang="en-US" dirty="0"/>
              <a:t>Notice includes:  1) Funds affected, 2) amount of budget authority and cash transferred, and 3) purpose for which the amount transferred will be used</a:t>
            </a:r>
          </a:p>
        </p:txBody>
      </p:sp>
    </p:spTree>
    <p:extLst>
      <p:ext uri="{BB962C8B-B14F-4D97-AF65-F5344CB8AC3E}">
        <p14:creationId xmlns:p14="http://schemas.microsoft.com/office/powerpoint/2010/main" val="25226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Transfer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Interfund</a:t>
            </a:r>
            <a:r>
              <a:rPr lang="en-US" b="1" dirty="0"/>
              <a:t> Transfers Spreadsheet</a:t>
            </a:r>
          </a:p>
          <a:p>
            <a:pPr marL="0" indent="0">
              <a:buNone/>
            </a:pPr>
            <a:r>
              <a:rPr lang="en-US" sz="2800" dirty="0"/>
              <a:t>OPI Home Page – Leadership &gt; Finance &amp; Grants &gt;</a:t>
            </a:r>
          </a:p>
          <a:p>
            <a:pPr marL="0" indent="0">
              <a:buNone/>
            </a:pPr>
            <a:r>
              <a:rPr lang="en-US" sz="2800" dirty="0"/>
              <a:t>School Finance &gt; Accounting &gt; Guidance &amp; Manuals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- OR -</a:t>
            </a:r>
          </a:p>
          <a:p>
            <a:pPr marL="0" indent="0">
              <a:buNone/>
            </a:pPr>
            <a:r>
              <a:rPr lang="en-US" sz="2800" dirty="0"/>
              <a:t>Click </a:t>
            </a:r>
            <a:r>
              <a:rPr lang="en-US" sz="2800" dirty="0">
                <a:hlinkClick r:id="rId2"/>
              </a:rPr>
              <a:t>here</a:t>
            </a:r>
            <a:endParaRPr lang="en-US" sz="2800" dirty="0"/>
          </a:p>
          <a:p>
            <a:pPr lvl="1"/>
            <a:r>
              <a:rPr lang="en-US" dirty="0"/>
              <a:t>Fund Transfers (general)</a:t>
            </a:r>
          </a:p>
          <a:p>
            <a:pPr lvl="1"/>
            <a:r>
              <a:rPr lang="en-US" dirty="0" err="1"/>
              <a:t>Interlocal</a:t>
            </a:r>
            <a:r>
              <a:rPr lang="en-US" dirty="0"/>
              <a:t> Cooperative Transfers</a:t>
            </a:r>
          </a:p>
          <a:p>
            <a:pPr lvl="1"/>
            <a:r>
              <a:rPr lang="en-US" dirty="0"/>
              <a:t>Multidistrict Agreement Transfers</a:t>
            </a:r>
          </a:p>
          <a:p>
            <a:pPr lvl="1"/>
            <a:r>
              <a:rPr lang="en-US" dirty="0"/>
              <a:t>Closing Funds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2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Transfers –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20-9-208, MCA</a:t>
            </a:r>
          </a:p>
          <a:p>
            <a:r>
              <a:rPr lang="en-US" dirty="0"/>
              <a:t>Trustees determine:</a:t>
            </a:r>
          </a:p>
          <a:p>
            <a:pPr lvl="1"/>
            <a:r>
              <a:rPr lang="en-US" dirty="0"/>
              <a:t>Transfer is necessary to improve efficiency in spending</a:t>
            </a:r>
          </a:p>
          <a:p>
            <a:pPr lvl="1"/>
            <a:r>
              <a:rPr lang="en-US" dirty="0"/>
              <a:t> $$ saved in one budgeted fund can be put to more efficient use in another budgeted fund</a:t>
            </a:r>
          </a:p>
          <a:p>
            <a:r>
              <a:rPr lang="en-US" dirty="0"/>
              <a:t>Allowable transfers</a:t>
            </a:r>
          </a:p>
          <a:p>
            <a:pPr lvl="1"/>
            <a:r>
              <a:rPr lang="en-US" dirty="0"/>
              <a:t>Budgeted fund to budgeted fund</a:t>
            </a:r>
          </a:p>
          <a:p>
            <a:pPr lvl="1"/>
            <a:r>
              <a:rPr lang="en-US" dirty="0" err="1"/>
              <a:t>Nonbudgeted</a:t>
            </a:r>
            <a:r>
              <a:rPr lang="en-US" dirty="0"/>
              <a:t> fund to </a:t>
            </a:r>
            <a:r>
              <a:rPr lang="en-US" dirty="0" err="1"/>
              <a:t>nonbudgeted</a:t>
            </a:r>
            <a:r>
              <a:rPr lang="en-US" dirty="0"/>
              <a:t> fund</a:t>
            </a:r>
          </a:p>
          <a:p>
            <a:pPr lvl="1"/>
            <a:r>
              <a:rPr lang="en-US" dirty="0"/>
              <a:t>Federal $$ can’t be transferred unless allowed by the grant</a:t>
            </a:r>
          </a:p>
          <a:p>
            <a:pPr lvl="2"/>
            <a:r>
              <a:rPr lang="en-US" sz="2600" dirty="0"/>
              <a:t>Miscellaneous Programs (15)</a:t>
            </a:r>
          </a:p>
          <a:p>
            <a:pPr lvl="2"/>
            <a:r>
              <a:rPr lang="en-US" sz="2600" dirty="0"/>
              <a:t>Impact Aid (26) – up to 25% of annual allocation can be transferred to Debt Service (50) for bond repayment (20-9-437 (2))</a:t>
            </a:r>
          </a:p>
        </p:txBody>
      </p:sp>
    </p:spTree>
    <p:extLst>
      <p:ext uri="{BB962C8B-B14F-4D97-AF65-F5344CB8AC3E}">
        <p14:creationId xmlns:p14="http://schemas.microsoft.com/office/powerpoint/2010/main" val="2218273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Transfers –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Unless otherwise authorized in Title 20,</a:t>
            </a:r>
          </a:p>
          <a:p>
            <a:pPr lvl="1"/>
            <a:r>
              <a:rPr lang="en-US" dirty="0"/>
              <a:t>No transfers </a:t>
            </a:r>
            <a:r>
              <a:rPr lang="en-US" b="1" i="1" dirty="0">
                <a:solidFill>
                  <a:srgbClr val="00B050"/>
                </a:solidFill>
              </a:rPr>
              <a:t>to</a:t>
            </a:r>
            <a:r>
              <a:rPr lang="en-US" dirty="0"/>
              <a:t> or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the General (01)</a:t>
            </a:r>
          </a:p>
          <a:p>
            <a:pPr lvl="1"/>
            <a:r>
              <a:rPr lang="en-US" dirty="0"/>
              <a:t>No 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Retirement (14)</a:t>
            </a:r>
          </a:p>
          <a:p>
            <a:pPr lvl="1"/>
            <a:r>
              <a:rPr lang="en-US" dirty="0"/>
              <a:t>No transfers </a:t>
            </a:r>
            <a:r>
              <a:rPr lang="en-US" b="1" i="1" dirty="0">
                <a:solidFill>
                  <a:srgbClr val="FF0000"/>
                </a:solidFill>
              </a:rPr>
              <a:t>from</a:t>
            </a:r>
            <a:r>
              <a:rPr lang="en-US" dirty="0"/>
              <a:t> Debt Service (50)</a:t>
            </a:r>
          </a:p>
          <a:p>
            <a:r>
              <a:rPr lang="en-US" dirty="0"/>
              <a:t>$$ approved by the voters or raised by a non-voted (permissive) levy</a:t>
            </a:r>
          </a:p>
          <a:p>
            <a:pPr lvl="1"/>
            <a:r>
              <a:rPr lang="en-US" dirty="0"/>
              <a:t>Transfer must be within or directly related to the purpose for which the $$ were raised </a:t>
            </a:r>
            <a:r>
              <a:rPr lang="en-US" i="1" dirty="0"/>
              <a:t>and</a:t>
            </a:r>
            <a:r>
              <a:rPr lang="en-US" dirty="0"/>
              <a:t> trustees hold hearing to accept public comment</a:t>
            </a:r>
          </a:p>
          <a:p>
            <a:pPr lvl="1"/>
            <a:r>
              <a:rPr lang="en-US" dirty="0"/>
              <a:t>Transfer must be approved by voters for the purpose approved on the ballot</a:t>
            </a:r>
          </a:p>
          <a:p>
            <a:pPr lvl="1"/>
            <a:r>
              <a:rPr lang="en-US" dirty="0"/>
              <a:t>Transfer of $$ raised by non-voted (permissive) levy can’t be restored in the originating fund in the next year</a:t>
            </a:r>
          </a:p>
        </p:txBody>
      </p:sp>
    </p:spTree>
    <p:extLst>
      <p:ext uri="{BB962C8B-B14F-4D97-AF65-F5344CB8AC3E}">
        <p14:creationId xmlns:p14="http://schemas.microsoft.com/office/powerpoint/2010/main" val="7561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2400"/>
            <a:ext cx="4040188" cy="639762"/>
          </a:xfrm>
        </p:spPr>
        <p:txBody>
          <a:bodyPr/>
          <a:lstStyle/>
          <a:p>
            <a:r>
              <a:rPr lang="en-US" dirty="0"/>
              <a:t>BUDGETED FUNDS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8572965"/>
              </p:ext>
            </p:extLst>
          </p:nvPr>
        </p:nvGraphicFramePr>
        <p:xfrm>
          <a:off x="457200" y="838200"/>
          <a:ext cx="81534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5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Fund</a:t>
                      </a:r>
                      <a:r>
                        <a:rPr lang="en-US" sz="2000" baseline="0" dirty="0"/>
                        <a:t> 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Fund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Permissive</a:t>
                      </a:r>
                      <a:r>
                        <a:rPr lang="en-US" sz="2000" baseline="0" dirty="0"/>
                        <a:t> or Voted Levy?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  <a:r>
                        <a:rPr lang="en-US" sz="2200" baseline="0" dirty="0"/>
                        <a:t> and Voted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  <a:r>
                        <a:rPr lang="en-US" sz="2200" baseline="0" dirty="0"/>
                        <a:t> (countywide levy)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Permissive (transformational learning)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 and  Permissive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377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327F5-5A95-470A-8ABB-1B86AB84D60D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dcmitype/"/>
    <ds:schemaRef ds:uri="1a2c92fb-0e4d-46c0-85d8-24e83fa38f28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D974BD8-CF43-49C2-A4C5-8B47E19F45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3BE644-6B7E-474B-A78A-316C8CC534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1971</Words>
  <Application>Microsoft Office PowerPoint</Application>
  <PresentationFormat>On-screen Show (4:3)</PresentationFormat>
  <Paragraphs>344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Office Theme</vt:lpstr>
      <vt:lpstr>Transfers Between Funds</vt:lpstr>
      <vt:lpstr>AGENDA</vt:lpstr>
      <vt:lpstr>20-9-201, MCA Fund Definitions</vt:lpstr>
      <vt:lpstr>PowerPoint Presentation</vt:lpstr>
      <vt:lpstr>Transfers Between Funds</vt:lpstr>
      <vt:lpstr>OPI Transfer Matrix</vt:lpstr>
      <vt:lpstr>Fund Transfers – General</vt:lpstr>
      <vt:lpstr>Fund Transfers – General</vt:lpstr>
      <vt:lpstr>PowerPoint Presentation</vt:lpstr>
      <vt:lpstr>Transfers to/from General Fund</vt:lpstr>
      <vt:lpstr>Transfers – Interlocal Cooperatives Title 20, Chapter 9, Part 7, MCA</vt:lpstr>
      <vt:lpstr>Transfers – Interlocal Cooperatives</vt:lpstr>
      <vt:lpstr>Transfers – Multidistrict Agreements 20-3-363, MCA</vt:lpstr>
      <vt:lpstr>Transfers – Multidistrict Agreements 20-3-363, MCA</vt:lpstr>
      <vt:lpstr>Building Reserve Fund (61)</vt:lpstr>
      <vt:lpstr>Building Reserve Fund</vt:lpstr>
      <vt:lpstr>PowerPoint Presentation</vt:lpstr>
      <vt:lpstr>PowerPoint Presentation</vt:lpstr>
      <vt:lpstr>Building Reserve Fund</vt:lpstr>
      <vt:lpstr>House Bill 192 Revising laws related to school major maintenance funding</vt:lpstr>
      <vt:lpstr>Building Reserve Fund</vt:lpstr>
      <vt:lpstr>House Bill 192 Revising laws related to school major maintenance funding</vt:lpstr>
      <vt:lpstr>House Bill 192 Revising laws related to school major maintenance funding</vt:lpstr>
      <vt:lpstr>House Bill 192 Revising laws related to school major maintenance funding</vt:lpstr>
      <vt:lpstr>Transformational Learning Program</vt:lpstr>
      <vt:lpstr>Transformational Learning Program</vt:lpstr>
      <vt:lpstr>Key Statutory Language to Remember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Ulberg</dc:creator>
  <cp:lastModifiedBy> </cp:lastModifiedBy>
  <cp:revision>75</cp:revision>
  <cp:lastPrinted>2019-10-11T22:39:59Z</cp:lastPrinted>
  <dcterms:created xsi:type="dcterms:W3CDTF">2013-10-05T19:13:25Z</dcterms:created>
  <dcterms:modified xsi:type="dcterms:W3CDTF">2021-09-21T00:11:20Z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