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5"/>
  </p:notesMasterIdLst>
  <p:handoutMasterIdLst>
    <p:handoutMasterId r:id="rId36"/>
  </p:handoutMasterIdLst>
  <p:sldIdLst>
    <p:sldId id="256" r:id="rId5"/>
    <p:sldId id="341" r:id="rId6"/>
    <p:sldId id="380" r:id="rId7"/>
    <p:sldId id="381" r:id="rId8"/>
    <p:sldId id="382" r:id="rId9"/>
    <p:sldId id="383" r:id="rId10"/>
    <p:sldId id="275" r:id="rId11"/>
    <p:sldId id="334" r:id="rId12"/>
    <p:sldId id="276" r:id="rId13"/>
    <p:sldId id="279" r:id="rId14"/>
    <p:sldId id="280" r:id="rId15"/>
    <p:sldId id="373" r:id="rId16"/>
    <p:sldId id="374" r:id="rId17"/>
    <p:sldId id="375" r:id="rId18"/>
    <p:sldId id="262" r:id="rId19"/>
    <p:sldId id="332" r:id="rId20"/>
    <p:sldId id="333" r:id="rId21"/>
    <p:sldId id="263" r:id="rId22"/>
    <p:sldId id="281" r:id="rId23"/>
    <p:sldId id="376" r:id="rId24"/>
    <p:sldId id="282" r:id="rId25"/>
    <p:sldId id="264" r:id="rId26"/>
    <p:sldId id="283" r:id="rId27"/>
    <p:sldId id="377" r:id="rId28"/>
    <p:sldId id="378" r:id="rId29"/>
    <p:sldId id="335" r:id="rId30"/>
    <p:sldId id="379" r:id="rId31"/>
    <p:sldId id="338" r:id="rId32"/>
    <p:sldId id="386" r:id="rId33"/>
    <p:sldId id="384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66"/>
    <a:srgbClr val="FFCCFF"/>
    <a:srgbClr val="008080"/>
    <a:srgbClr val="333399"/>
    <a:srgbClr val="9933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1D6E1-E9CF-43D6-A045-E3026AE72EAF}" v="152" dt="2021-09-20T20:10:23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1" autoAdjust="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b5d796b8-faf8-45bc-8977-c0a3a7f8afae" providerId="ADAL" clId="{87B1D6E1-E9CF-43D6-A045-E3026AE72EAF}"/>
    <pc:docChg chg="undo custSel addSld delSld modSld">
      <pc:chgData name=" " userId="b5d796b8-faf8-45bc-8977-c0a3a7f8afae" providerId="ADAL" clId="{87B1D6E1-E9CF-43D6-A045-E3026AE72EAF}" dt="2021-09-20T20:10:23.644" v="151" actId="2696"/>
      <pc:docMkLst>
        <pc:docMk/>
      </pc:docMkLst>
      <pc:sldChg chg="addSp delSp modSp add">
        <pc:chgData name=" " userId="b5d796b8-faf8-45bc-8977-c0a3a7f8afae" providerId="ADAL" clId="{87B1D6E1-E9CF-43D6-A045-E3026AE72EAF}" dt="2021-09-20T20:10:19.832" v="150" actId="14100"/>
        <pc:sldMkLst>
          <pc:docMk/>
          <pc:sldMk cId="3584712485" sldId="256"/>
        </pc:sldMkLst>
        <pc:spChg chg="mod">
          <ac:chgData name=" " userId="b5d796b8-faf8-45bc-8977-c0a3a7f8afae" providerId="ADAL" clId="{87B1D6E1-E9CF-43D6-A045-E3026AE72EAF}" dt="2021-09-20T20:06:21.303" v="15" actId="20577"/>
          <ac:spMkLst>
            <pc:docMk/>
            <pc:sldMk cId="3584712485" sldId="256"/>
            <ac:spMk id="2" creationId="{00000000-0000-0000-0000-000000000000}"/>
          </ac:spMkLst>
        </pc:spChg>
        <pc:spChg chg="mod">
          <ac:chgData name=" " userId="b5d796b8-faf8-45bc-8977-c0a3a7f8afae" providerId="ADAL" clId="{87B1D6E1-E9CF-43D6-A045-E3026AE72EAF}" dt="2021-09-20T20:08:08.295" v="138" actId="27636"/>
          <ac:spMkLst>
            <pc:docMk/>
            <pc:sldMk cId="3584712485" sldId="256"/>
            <ac:spMk id="3" creationId="{00000000-0000-0000-0000-000000000000}"/>
          </ac:spMkLst>
        </pc:spChg>
        <pc:spChg chg="add del mod">
          <ac:chgData name=" " userId="b5d796b8-faf8-45bc-8977-c0a3a7f8afae" providerId="ADAL" clId="{87B1D6E1-E9CF-43D6-A045-E3026AE72EAF}" dt="2021-09-20T20:09:55.896" v="147" actId="478"/>
          <ac:spMkLst>
            <pc:docMk/>
            <pc:sldMk cId="3584712485" sldId="256"/>
            <ac:spMk id="8" creationId="{4F29B5F6-08D2-4E3D-B839-27B1E2FA3B4E}"/>
          </ac:spMkLst>
        </pc:spChg>
        <pc:picChg chg="del">
          <ac:chgData name=" " userId="b5d796b8-faf8-45bc-8977-c0a3a7f8afae" providerId="ADAL" clId="{87B1D6E1-E9CF-43D6-A045-E3026AE72EAF}" dt="2021-09-20T20:08:19.510" v="139" actId="478"/>
          <ac:picMkLst>
            <pc:docMk/>
            <pc:sldMk cId="3584712485" sldId="256"/>
            <ac:picMk id="6" creationId="{824031BB-9EE0-4F0A-99C6-E3A8A387FE13}"/>
          </ac:picMkLst>
        </pc:picChg>
        <pc:picChg chg="add del mod ord">
          <ac:chgData name=" " userId="b5d796b8-faf8-45bc-8977-c0a3a7f8afae" providerId="ADAL" clId="{87B1D6E1-E9CF-43D6-A045-E3026AE72EAF}" dt="2021-09-20T20:10:19.832" v="150" actId="14100"/>
          <ac:picMkLst>
            <pc:docMk/>
            <pc:sldMk cId="3584712485" sldId="256"/>
            <ac:picMk id="7" creationId="{65FD095C-6138-4EEC-A485-373EE6C5B422}"/>
          </ac:picMkLst>
        </pc:picChg>
      </pc:sldChg>
      <pc:sldChg chg="modSp del">
        <pc:chgData name=" " userId="b5d796b8-faf8-45bc-8977-c0a3a7f8afae" providerId="ADAL" clId="{87B1D6E1-E9CF-43D6-A045-E3026AE72EAF}" dt="2021-09-20T20:10:23.644" v="151" actId="2696"/>
        <pc:sldMkLst>
          <pc:docMk/>
          <pc:sldMk cId="3955988052" sldId="340"/>
        </pc:sldMkLst>
        <pc:spChg chg="mod">
          <ac:chgData name=" " userId="b5d796b8-faf8-45bc-8977-c0a3a7f8afae" providerId="ADAL" clId="{87B1D6E1-E9CF-43D6-A045-E3026AE72EAF}" dt="2021-09-20T20:05:45.149" v="0" actId="6549"/>
          <ac:spMkLst>
            <pc:docMk/>
            <pc:sldMk cId="3955988052" sldId="340"/>
            <ac:spMk id="3" creationId="{2B871229-C8AA-4348-8989-9D5EF12F2DC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Office%20PowerPoint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Office PowerPoint]Sheet1'!$A$2</c:f>
              <c:strCache>
                <c:ptCount val="1"/>
                <c:pt idx="0">
                  <c:v>Remaining Budget</c:v>
                </c:pt>
              </c:strCache>
            </c:strRef>
          </c:tx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'[Chart in Microsoft Office PowerPoint]Sheet1'!$B$1:$M$1</c:f>
              <c:strCache>
                <c:ptCount val="12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</c:strCache>
            </c:strRef>
          </c:cat>
          <c:val>
            <c:numRef>
              <c:f>'[Chart in Microsoft Office PowerPoint]Sheet1'!$B$2:$M$2</c:f>
              <c:numCache>
                <c:formatCode>General</c:formatCode>
                <c:ptCount val="12"/>
                <c:pt idx="0">
                  <c:v>47.580831171142933</c:v>
                </c:pt>
                <c:pt idx="1">
                  <c:v>46.505443013782845</c:v>
                </c:pt>
                <c:pt idx="2">
                  <c:v>41.751961214985421</c:v>
                </c:pt>
                <c:pt idx="3">
                  <c:v>37.9859081803435</c:v>
                </c:pt>
                <c:pt idx="4">
                  <c:v>33.678476509639765</c:v>
                </c:pt>
                <c:pt idx="5">
                  <c:v>29.770215810602853</c:v>
                </c:pt>
                <c:pt idx="6">
                  <c:v>25.702596802971687</c:v>
                </c:pt>
                <c:pt idx="7">
                  <c:v>21.682650909833129</c:v>
                </c:pt>
                <c:pt idx="8">
                  <c:v>17.74440587496758</c:v>
                </c:pt>
                <c:pt idx="9">
                  <c:v>13.302807168019704</c:v>
                </c:pt>
                <c:pt idx="10">
                  <c:v>9.3752773150456683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B-4023-863A-9A9F61D75A10}"/>
            </c:ext>
          </c:extLst>
        </c:ser>
        <c:ser>
          <c:idx val="2"/>
          <c:order val="1"/>
          <c:tx>
            <c:strRef>
              <c:f>'[Chart in Microsoft Office PowerPoint]Sheet1'!$A$4</c:f>
              <c:strCache>
                <c:ptCount val="1"/>
                <c:pt idx="0">
                  <c:v> Cash Balance</c:v>
                </c:pt>
              </c:strCache>
            </c:strRef>
          </c:tx>
          <c:spPr>
            <a:ln w="635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'[Chart in Microsoft Office PowerPoint]Sheet1'!$B$1:$M$1</c:f>
              <c:strCache>
                <c:ptCount val="12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</c:strCache>
            </c:strRef>
          </c:cat>
          <c:val>
            <c:numRef>
              <c:f>'[Chart in Microsoft Office PowerPoint]Sheet1'!$B$4:$M$4</c:f>
              <c:numCache>
                <c:formatCode>General</c:formatCode>
                <c:ptCount val="12"/>
                <c:pt idx="0">
                  <c:v>10.8</c:v>
                </c:pt>
                <c:pt idx="1">
                  <c:v>8.3000000000000007</c:v>
                </c:pt>
                <c:pt idx="2">
                  <c:v>7.1</c:v>
                </c:pt>
                <c:pt idx="3">
                  <c:v>6.3</c:v>
                </c:pt>
                <c:pt idx="4">
                  <c:v>14.7</c:v>
                </c:pt>
                <c:pt idx="5">
                  <c:v>17.2</c:v>
                </c:pt>
                <c:pt idx="6">
                  <c:v>15.8</c:v>
                </c:pt>
                <c:pt idx="7">
                  <c:v>14.1</c:v>
                </c:pt>
                <c:pt idx="8">
                  <c:v>11</c:v>
                </c:pt>
                <c:pt idx="9">
                  <c:v>8.8000000000000007</c:v>
                </c:pt>
                <c:pt idx="10">
                  <c:v>11.7</c:v>
                </c:pt>
                <c:pt idx="11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4B-4023-863A-9A9F61D75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583936"/>
        <c:axId val="188585472"/>
      </c:lineChart>
      <c:catAx>
        <c:axId val="188583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latin typeface="Arial" pitchFamily="34" charset="0"/>
              </a:defRPr>
            </a:pPr>
            <a:endParaRPr lang="en-US"/>
          </a:p>
        </c:txPr>
        <c:crossAx val="18858547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88585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aseline="0">
                    <a:latin typeface="Arial" pitchFamily="34" charset="0"/>
                  </a:defRPr>
                </a:pPr>
                <a:r>
                  <a:rPr lang="en-US" sz="1600" baseline="0">
                    <a:latin typeface="Arial" pitchFamily="34" charset="0"/>
                  </a:rPr>
                  <a:t>x $1,000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latin typeface="Arial" pitchFamily="34" charset="0"/>
              </a:defRPr>
            </a:pPr>
            <a:endParaRPr lang="en-US"/>
          </a:p>
        </c:txPr>
        <c:crossAx val="188583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64433466202176"/>
          <c:y val="0.31834195411766192"/>
          <c:w val="0.21329564268792697"/>
          <c:h val="0.46652368244764586"/>
        </c:manualLayout>
      </c:layout>
      <c:overlay val="0"/>
      <c:txPr>
        <a:bodyPr/>
        <a:lstStyle/>
        <a:p>
          <a:pPr>
            <a:defRPr sz="1600" b="1" i="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254418197725284"/>
          <c:y val="5.1400554097404488E-2"/>
          <c:w val="0.57032961504811897"/>
          <c:h val="0.681461067366579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Cash Balance</c:v>
                </c:pt>
              </c:strCache>
            </c:strRef>
          </c:tx>
          <c:spPr>
            <a:ln w="508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Sheet1!$B$2:$B$14</c:f>
              <c:numCache>
                <c:formatCode>#,##0.00_);[Red]\(#,##0.00\)</c:formatCode>
                <c:ptCount val="13"/>
                <c:pt idx="0">
                  <c:v>462746.74</c:v>
                </c:pt>
                <c:pt idx="1">
                  <c:v>336917.47</c:v>
                </c:pt>
                <c:pt idx="2">
                  <c:v>538999.78</c:v>
                </c:pt>
                <c:pt idx="3">
                  <c:v>396531.63</c:v>
                </c:pt>
                <c:pt idx="4">
                  <c:v>169753.81</c:v>
                </c:pt>
                <c:pt idx="5">
                  <c:v>1147638.22</c:v>
                </c:pt>
                <c:pt idx="6">
                  <c:v>1104258.55</c:v>
                </c:pt>
                <c:pt idx="7">
                  <c:v>958444.17</c:v>
                </c:pt>
                <c:pt idx="8">
                  <c:v>805668.67</c:v>
                </c:pt>
                <c:pt idx="9">
                  <c:v>643568.48</c:v>
                </c:pt>
                <c:pt idx="10">
                  <c:v>471303.83</c:v>
                </c:pt>
                <c:pt idx="11">
                  <c:v>996509.63</c:v>
                </c:pt>
                <c:pt idx="12">
                  <c:v>660512.78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A9-429F-87EF-DA3C50BD3F1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Operating Reserves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Sheet1!$C$2:$C$14</c:f>
              <c:numCache>
                <c:formatCode>#,##0.00_);[Red]\(#,##0.00\)</c:formatCode>
                <c:ptCount val="13"/>
                <c:pt idx="0">
                  <c:v>438384.13</c:v>
                </c:pt>
                <c:pt idx="1">
                  <c:v>438384.13</c:v>
                </c:pt>
                <c:pt idx="2">
                  <c:v>438384.13</c:v>
                </c:pt>
                <c:pt idx="3">
                  <c:v>438384.13</c:v>
                </c:pt>
                <c:pt idx="4">
                  <c:v>438384.13</c:v>
                </c:pt>
                <c:pt idx="5">
                  <c:v>438384.13</c:v>
                </c:pt>
                <c:pt idx="6">
                  <c:v>438384.13</c:v>
                </c:pt>
                <c:pt idx="7">
                  <c:v>438384.13</c:v>
                </c:pt>
                <c:pt idx="8">
                  <c:v>438384.13</c:v>
                </c:pt>
                <c:pt idx="9">
                  <c:v>438384.13</c:v>
                </c:pt>
                <c:pt idx="10">
                  <c:v>438384.13</c:v>
                </c:pt>
                <c:pt idx="11">
                  <c:v>438384.13</c:v>
                </c:pt>
                <c:pt idx="12">
                  <c:v>438384.13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A9-429F-87EF-DA3C50BD3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815808"/>
        <c:axId val="187817344"/>
      </c:lineChart>
      <c:catAx>
        <c:axId val="187815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600"/>
            </a:pPr>
            <a:endParaRPr lang="en-US"/>
          </a:p>
        </c:txPr>
        <c:crossAx val="187817344"/>
        <c:crosses val="autoZero"/>
        <c:auto val="1"/>
        <c:lblAlgn val="ctr"/>
        <c:lblOffset val="100"/>
        <c:noMultiLvlLbl val="0"/>
      </c:catAx>
      <c:valAx>
        <c:axId val="187817344"/>
        <c:scaling>
          <c:orientation val="minMax"/>
        </c:scaling>
        <c:delete val="0"/>
        <c:axPos val="l"/>
        <c:majorGridlines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7815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3058714882862"/>
          <c:y val="0.66628270897955932"/>
          <c:w val="0.23502746184504714"/>
          <c:h val="0.2646566054243220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254418197725284"/>
          <c:y val="5.1400554097404488E-2"/>
          <c:w val="0.57032961504811897"/>
          <c:h val="0.681461067366579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Cash Balance</c:v>
                </c:pt>
              </c:strCache>
            </c:strRef>
          </c:tx>
          <c:spPr>
            <a:ln w="508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Sheet1!$B$2:$B$14</c:f>
              <c:numCache>
                <c:formatCode>#,##0.00_);[Red]\(#,##0.00\)</c:formatCode>
                <c:ptCount val="13"/>
                <c:pt idx="0">
                  <c:v>462746.74</c:v>
                </c:pt>
                <c:pt idx="1">
                  <c:v>336917.47</c:v>
                </c:pt>
                <c:pt idx="2">
                  <c:v>538999.78</c:v>
                </c:pt>
                <c:pt idx="3">
                  <c:v>396531.63</c:v>
                </c:pt>
                <c:pt idx="4">
                  <c:v>169753.81</c:v>
                </c:pt>
                <c:pt idx="5">
                  <c:v>1147638.22</c:v>
                </c:pt>
                <c:pt idx="6">
                  <c:v>1104258.55</c:v>
                </c:pt>
                <c:pt idx="7">
                  <c:v>958444.17</c:v>
                </c:pt>
                <c:pt idx="8">
                  <c:v>805668.67</c:v>
                </c:pt>
                <c:pt idx="9">
                  <c:v>643568.48</c:v>
                </c:pt>
                <c:pt idx="10">
                  <c:v>471303.83</c:v>
                </c:pt>
                <c:pt idx="11">
                  <c:v>996509.63</c:v>
                </c:pt>
                <c:pt idx="12">
                  <c:v>660512.78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FB-43A0-A77F-2B4A7C7704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Operating Reserves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Sheet1!$C$2:$C$14</c:f>
              <c:numCache>
                <c:formatCode>#,##0.00_);[Red]\(#,##0.00\)</c:formatCode>
                <c:ptCount val="13"/>
                <c:pt idx="0">
                  <c:v>438384.13</c:v>
                </c:pt>
                <c:pt idx="1">
                  <c:v>438384.13</c:v>
                </c:pt>
                <c:pt idx="2">
                  <c:v>438384.13</c:v>
                </c:pt>
                <c:pt idx="3">
                  <c:v>438384.13</c:v>
                </c:pt>
                <c:pt idx="4">
                  <c:v>438384.13</c:v>
                </c:pt>
                <c:pt idx="5">
                  <c:v>438384.13</c:v>
                </c:pt>
                <c:pt idx="6">
                  <c:v>438384.13</c:v>
                </c:pt>
                <c:pt idx="7">
                  <c:v>438384.13</c:v>
                </c:pt>
                <c:pt idx="8">
                  <c:v>438384.13</c:v>
                </c:pt>
                <c:pt idx="9">
                  <c:v>438384.13</c:v>
                </c:pt>
                <c:pt idx="10">
                  <c:v>438384.13</c:v>
                </c:pt>
                <c:pt idx="11">
                  <c:v>438384.13</c:v>
                </c:pt>
                <c:pt idx="12">
                  <c:v>438384.13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FB-43A0-A77F-2B4A7C770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852288"/>
        <c:axId val="187853824"/>
      </c:lineChart>
      <c:catAx>
        <c:axId val="187852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600"/>
            </a:pPr>
            <a:endParaRPr lang="en-US"/>
          </a:p>
        </c:txPr>
        <c:crossAx val="187853824"/>
        <c:crosses val="autoZero"/>
        <c:auto val="1"/>
        <c:lblAlgn val="ctr"/>
        <c:lblOffset val="100"/>
        <c:noMultiLvlLbl val="0"/>
      </c:catAx>
      <c:valAx>
        <c:axId val="187853824"/>
        <c:scaling>
          <c:orientation val="minMax"/>
        </c:scaling>
        <c:delete val="0"/>
        <c:axPos val="l"/>
        <c:majorGridlines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785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3058714882862"/>
          <c:y val="0.66628270897955932"/>
          <c:w val="0.23502746184504714"/>
          <c:h val="0.2646566054243220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8A1D3B-4DF9-4F3B-82AE-1470F3778D3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A039B8-7315-451E-9B21-7ED3F4DBA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7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9892F2-2B42-4016-B915-7E48A7475C6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DF964E-DF02-4997-9DDE-88CF3B0EB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1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43EA3B5-2408-4149-8441-202F89927DAE}" type="slidenum">
              <a:rPr lang="en-US" altLang="en-US" sz="1300"/>
              <a:pPr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24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95E08F-09CA-422B-B5A0-D4CDF7D9F483}" type="slidenum">
              <a:rPr lang="en-US" altLang="en-US" sz="1200"/>
              <a:pPr eaLnBrk="1" hangingPunct="1">
                <a:spcBef>
                  <a:spcPct val="0"/>
                </a:spcBef>
              </a:pPr>
              <a:t>26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CCEBB4-49FB-470F-9816-1377272260E4}" type="slidenum">
              <a:rPr lang="en-US" altLang="en-US" sz="1200"/>
              <a:pPr eaLnBrk="1" hangingPunct="1">
                <a:spcBef>
                  <a:spcPct val="0"/>
                </a:spcBef>
              </a:pPr>
              <a:t>27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EDD2CD-EE05-40C3-9995-47D0FD00EC08}" type="slidenum">
              <a:rPr lang="en-US" altLang="en-US" sz="1200"/>
              <a:pPr eaLnBrk="1" hangingPunct="1">
                <a:spcBef>
                  <a:spcPct val="0"/>
                </a:spcBef>
              </a:pPr>
              <a:t>28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37FB89-117C-49E8-9F09-AFB80F85D6D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19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3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1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49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B28FD-729B-4283-8E37-1F938AA0A4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2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6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64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3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9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78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6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65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1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5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ntesalarrhh.com/2014/06/la-comunicacion-en-la-empresa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opi.mt.gov/LinkClick.aspx?fileticket=rRV9Hl314CI%3d&amp;portalid=182" TargetMode="External"/><Relationship Id="rId2" Type="http://schemas.openxmlformats.org/officeDocument/2006/relationships/hyperlink" Target="https://opi.mt.gov/LinkClick.aspx?fileticket=Fl_-vMDdi04%3d&amp;portalid=1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i.mt.gov/Portals/182/Page%20Files/School%20Finance/Accounting/Guidance%20and%20Manuals/Spreadsheets/Student%20Activity%20Fund%20Worksheet%20(1).xlsx?ver=2018-07-18-074202-26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1900"/>
            <a:ext cx="7772400" cy="1079500"/>
          </a:xfrm>
        </p:spPr>
        <p:txBody>
          <a:bodyPr/>
          <a:lstStyle/>
          <a:p>
            <a:r>
              <a:rPr lang="en-US" dirty="0"/>
              <a:t>School Finance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5715000" cy="2971800"/>
          </a:xfrm>
        </p:spPr>
        <p:txBody>
          <a:bodyPr>
            <a:normAutofit fontScale="62500" lnSpcReduction="20000"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4500" dirty="0">
                <a:solidFill>
                  <a:schemeClr val="tx1"/>
                </a:solidFill>
              </a:rPr>
              <a:t>New Clerk Academy Fall 2021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22 – Great Falls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23 – Missoula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30 – Billings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Karsen Drury, Cascade Schools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Lacey Porrovecchio, Bigfork Schools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Denise Williams - MASBO Executive Director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A37B34-50E0-4C43-8940-752D400F8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352950"/>
            <a:ext cx="1647825" cy="9894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D095C-6138-4EEC-A485-373EE6C5B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33697" y="304800"/>
            <a:ext cx="2890503" cy="235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1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32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3200" dirty="0">
                <a:solidFill>
                  <a:prstClr val="black"/>
                </a:solidFill>
                <a:latin typeface="Calibri"/>
              </a:rPr>
              <a:t>Fund Balance</a:t>
            </a:r>
            <a:endParaRPr lang="en-US" altLang="en-US" sz="32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685800" y="1600200"/>
            <a:ext cx="76200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 (July 1)	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</a:t>
            </a:r>
            <a:endParaRPr lang="en-US" altLang="en-US" sz="2800" dirty="0">
              <a:solidFill>
                <a:srgbClr val="00B050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endParaRPr lang="en-US" altLang="en-US" sz="2800" u="sng" dirty="0">
              <a:solidFill>
                <a:srgbClr val="FF0000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 (June 30)</a:t>
            </a:r>
          </a:p>
        </p:txBody>
      </p:sp>
    </p:spTree>
    <p:extLst>
      <p:ext uri="{BB962C8B-B14F-4D97-AF65-F5344CB8AC3E}">
        <p14:creationId xmlns:p14="http://schemas.microsoft.com/office/powerpoint/2010/main" val="138157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081380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912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366399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95,000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030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606041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95,000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184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808755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95,000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110,000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11A3937-E5B9-4443-9AC0-FE5EBE79E2E2}"/>
              </a:ext>
            </a:extLst>
          </p:cNvPr>
          <p:cNvSpPr txBox="1"/>
          <p:nvPr/>
        </p:nvSpPr>
        <p:spPr>
          <a:xfrm>
            <a:off x="5410200" y="4876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$15,000 increase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D544F9-18EB-450A-AAC2-9D858AD0051E}"/>
              </a:ext>
            </a:extLst>
          </p:cNvPr>
          <p:cNvCxnSpPr>
            <a:stCxn id="2" idx="0"/>
          </p:cNvCxnSpPr>
          <p:nvPr/>
        </p:nvCxnSpPr>
        <p:spPr>
          <a:xfrm flipV="1">
            <a:off x="6743700" y="4191000"/>
            <a:ext cx="571500" cy="68580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396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 		 $  95,000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+ Current Year Receipts		</a:t>
            </a:r>
            <a:r>
              <a:rPr lang="en-US" altLang="en-US" sz="2800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$940,000</a:t>
            </a: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en-US" altLang="en-US" sz="2800" u="sng" dirty="0">
                <a:solidFill>
                  <a:srgbClr val="FF000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$925,000</a:t>
            </a:r>
            <a:endParaRPr lang="en-US" altLang="en-US" sz="2800" u="sng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Ending Fund Balance		 $110,000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(General Fund only)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0" y="4876800"/>
            <a:ext cx="25818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648200" y="4191000"/>
            <a:ext cx="2286000" cy="66669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(keep for cash flow purposes)</a:t>
            </a:r>
          </a:p>
        </p:txBody>
      </p:sp>
    </p:spTree>
    <p:extLst>
      <p:ext uri="{BB962C8B-B14F-4D97-AF65-F5344CB8AC3E}">
        <p14:creationId xmlns:p14="http://schemas.microsoft.com/office/powerpoint/2010/main" val="1746968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Terminology and Concepts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Operating Reserves</a:t>
            </a:r>
          </a:p>
        </p:txBody>
      </p:sp>
    </p:spTree>
    <p:extLst>
      <p:ext uri="{BB962C8B-B14F-4D97-AF65-F5344CB8AC3E}">
        <p14:creationId xmlns:p14="http://schemas.microsoft.com/office/powerpoint/2010/main" val="1519876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H="1">
            <a:off x="2438400" y="2476500"/>
            <a:ext cx="4038600" cy="19812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581400" y="2286000"/>
            <a:ext cx="3352800" cy="2514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715000" y="2324100"/>
            <a:ext cx="1333500" cy="16764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TextBox 17"/>
          <p:cNvSpPr txBox="1">
            <a:spLocks noChangeArrowheads="1"/>
          </p:cNvSpPr>
          <p:nvPr/>
        </p:nvSpPr>
        <p:spPr bwMode="auto">
          <a:xfrm>
            <a:off x="6477000" y="1600200"/>
            <a:ext cx="24796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Adequate reserves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prevent cash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overdrafts</a:t>
            </a:r>
          </a:p>
        </p:txBody>
      </p:sp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Terminology and Concepts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Operating Reserves</a:t>
            </a:r>
          </a:p>
        </p:txBody>
      </p:sp>
    </p:spTree>
    <p:extLst>
      <p:ext uri="{BB962C8B-B14F-4D97-AF65-F5344CB8AC3E}">
        <p14:creationId xmlns:p14="http://schemas.microsoft.com/office/powerpoint/2010/main" val="1268242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graphicFrame>
        <p:nvGraphicFramePr>
          <p:cNvPr id="181279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16296"/>
              </p:ext>
            </p:extLst>
          </p:nvPr>
        </p:nvGraphicFramePr>
        <p:xfrm>
          <a:off x="228600" y="2359660"/>
          <a:ext cx="8610600" cy="388874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Reserve Limit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(01)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 of $10,000 or 10%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ensuing year budget (20-9-104,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Transportation (10)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ensuing year budget (20-10-144,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Retirement (14)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ensuing year budget (20-9-501,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Adult Ed (17)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35%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ensuing year budget (20-7-713,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(50)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Approximate amount of payments due between July 1 and November 30 of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ensuing year (20-9-438,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34" name="Rectangle 51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200" dirty="0"/>
              <a:t>Terminology and Concepts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200" dirty="0"/>
              <a:t>Operating Reserves</a:t>
            </a:r>
          </a:p>
        </p:txBody>
      </p:sp>
      <p:sp>
        <p:nvSpPr>
          <p:cNvPr id="17436" name="Rectangle 53"/>
          <p:cNvSpPr>
            <a:spLocks noChangeArrowheads="1"/>
          </p:cNvSpPr>
          <p:nvPr/>
        </p:nvSpPr>
        <p:spPr bwMode="auto">
          <a:xfrm>
            <a:off x="609600" y="1752600"/>
            <a:ext cx="792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prstClr val="black"/>
                </a:solidFill>
              </a:rPr>
              <a:t>Reserves</a:t>
            </a:r>
            <a:r>
              <a:rPr lang="en-US" altLang="en-US" sz="2800" dirty="0">
                <a:solidFill>
                  <a:prstClr val="black"/>
                </a:solidFill>
              </a:rPr>
              <a:t> - </a:t>
            </a:r>
            <a:r>
              <a:rPr lang="en-US" altLang="en-US" sz="2400" dirty="0">
                <a:solidFill>
                  <a:prstClr val="black"/>
                </a:solidFill>
              </a:rPr>
              <a:t>year-end cash balances kept for cash flow</a:t>
            </a:r>
          </a:p>
        </p:txBody>
      </p:sp>
    </p:spTree>
    <p:extLst>
      <p:ext uri="{BB962C8B-B14F-4D97-AF65-F5344CB8AC3E}">
        <p14:creationId xmlns:p14="http://schemas.microsoft.com/office/powerpoint/2010/main" val="1892976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 110,000</a:t>
            </a:r>
          </a:p>
          <a:p>
            <a:pPr eaLnBrk="1" hangingPunct="1">
              <a:spcAft>
                <a:spcPts val="600"/>
              </a:spcAft>
            </a:pP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Assume next year’s adopted budget is $ 975,000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Operating reserves @ 10% = _________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944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5A67-7517-4F43-B8C0-894C3DD1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83A29-1C06-4AF0-93BE-0482DF6FC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Terminology and Concepts</a:t>
            </a:r>
          </a:p>
          <a:p>
            <a:pPr lvl="1"/>
            <a:r>
              <a:rPr lang="en-US" dirty="0"/>
              <a:t>Budgeted and Non-budgeted Funds</a:t>
            </a:r>
          </a:p>
          <a:p>
            <a:pPr lvl="1"/>
            <a:r>
              <a:rPr lang="en-US" dirty="0"/>
              <a:t>Budget Authority vs. Cash</a:t>
            </a:r>
          </a:p>
          <a:p>
            <a:pPr lvl="1"/>
            <a:r>
              <a:rPr lang="en-US" dirty="0"/>
              <a:t>Fund Balance, Operating Reserves, </a:t>
            </a:r>
            <a:r>
              <a:rPr lang="en-US" dirty="0" err="1"/>
              <a:t>Reappropriation</a:t>
            </a:r>
            <a:endParaRPr lang="en-US" dirty="0"/>
          </a:p>
          <a:p>
            <a:r>
              <a:rPr lang="en-US" dirty="0"/>
              <a:t>Tips for Monitoring Finances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Expenditures: Budget vs. Actual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Funding Sources: Budget vs. Actual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85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 110,000</a:t>
            </a:r>
          </a:p>
          <a:p>
            <a:pPr eaLnBrk="1" hangingPunct="1">
              <a:spcAft>
                <a:spcPts val="600"/>
              </a:spcAft>
            </a:pP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Assume next year’s adopted budget is $ 975,000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Operating reserves @ 10% = </a:t>
            </a:r>
            <a:r>
              <a:rPr lang="en-US" altLang="en-US" sz="2800" b="1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0240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110,000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(General Fund only)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0" y="4876800"/>
            <a:ext cx="25818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876800" y="4291280"/>
            <a:ext cx="2057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(keep for cash flow purposes)</a:t>
            </a:r>
          </a:p>
        </p:txBody>
      </p:sp>
    </p:spTree>
    <p:extLst>
      <p:ext uri="{BB962C8B-B14F-4D97-AF65-F5344CB8AC3E}">
        <p14:creationId xmlns:p14="http://schemas.microsoft.com/office/powerpoint/2010/main" val="656218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		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Ending Fund Balance</a:t>
            </a:r>
          </a:p>
          <a:p>
            <a:pPr defTabSz="228600" eaLnBrk="1" hangingPunct="1"/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altLang="en-US" sz="3200" u="sng" dirty="0">
                <a:solidFill>
                  <a:prstClr val="black"/>
                </a:solidFill>
                <a:latin typeface="Calibri"/>
              </a:rPr>
              <a:t>-	Reserves               									  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=	Fund Balance </a:t>
            </a:r>
            <a:r>
              <a:rPr lang="en-US" altLang="en-US" sz="3200" dirty="0" err="1">
                <a:solidFill>
                  <a:prstClr val="black"/>
                </a:solidFill>
                <a:latin typeface="Calibri"/>
              </a:rPr>
              <a:t>Reappropriated</a:t>
            </a:r>
            <a:endParaRPr lang="en-US" altLang="en-US" sz="3200" b="1" dirty="0">
              <a:solidFill>
                <a:prstClr val="black"/>
              </a:solidFill>
              <a:latin typeface="Calibri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/>
              </a:rPr>
              <a:t>Used </a:t>
            </a:r>
            <a:r>
              <a:rPr lang="en-US" altLang="en-US" sz="2800" i="1" dirty="0">
                <a:latin typeface="Calibri"/>
              </a:rPr>
              <a:t>in place of new revenue</a:t>
            </a:r>
            <a:r>
              <a:rPr lang="en-US" altLang="en-US" sz="2800" dirty="0">
                <a:latin typeface="Calibri"/>
              </a:rPr>
              <a:t> to fund the ensuing year’s expenditure budget 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Calibri"/>
              </a:rPr>
              <a:t>Reappropriation</a:t>
            </a:r>
            <a:r>
              <a:rPr lang="en-US" altLang="en-US" sz="2800" dirty="0">
                <a:latin typeface="Calibri"/>
              </a:rPr>
              <a:t> is </a:t>
            </a:r>
            <a:r>
              <a:rPr lang="en-US" altLang="en-US" sz="2800" i="1" u="sng" dirty="0">
                <a:latin typeface="Calibri"/>
              </a:rPr>
              <a:t>mandatory</a:t>
            </a:r>
            <a:r>
              <a:rPr lang="en-US" altLang="en-US" sz="2800" dirty="0">
                <a:latin typeface="Calibri"/>
              </a:rPr>
              <a:t> after reserves are maximized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/>
              </a:rPr>
              <a:t>General Fund </a:t>
            </a:r>
            <a:r>
              <a:rPr lang="en-US" altLang="en-US" sz="2800" dirty="0" err="1">
                <a:latin typeface="Calibri"/>
              </a:rPr>
              <a:t>reappropriation</a:t>
            </a:r>
            <a:r>
              <a:rPr lang="en-US" altLang="en-US" sz="2800" dirty="0">
                <a:latin typeface="Calibri"/>
              </a:rPr>
              <a:t> is limited to 15% of the maximum budget (excess is remitted to the state)</a:t>
            </a:r>
          </a:p>
        </p:txBody>
      </p:sp>
    </p:spTree>
    <p:extLst>
      <p:ext uri="{BB962C8B-B14F-4D97-AF65-F5344CB8AC3E}">
        <p14:creationId xmlns:p14="http://schemas.microsoft.com/office/powerpoint/2010/main" val="3334991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Ending Fund Balance								$  110,000</a:t>
            </a:r>
          </a:p>
          <a:p>
            <a:pPr defTabSz="228600" eaLnBrk="1" hangingPunct="1"/>
            <a:r>
              <a:rPr lang="en-US" altLang="en-US" sz="3200" u="sng" dirty="0">
                <a:solidFill>
                  <a:prstClr val="black"/>
                </a:solidFill>
                <a:latin typeface="Calibri"/>
              </a:rPr>
              <a:t>-	Reserves	             									  	         97,500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=	Fund Balance </a:t>
            </a:r>
            <a:r>
              <a:rPr lang="en-US" altLang="en-US" sz="3200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						?</a:t>
            </a:r>
            <a:endParaRPr lang="en-US" altLang="en-US" sz="32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271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Ending Fund Balance									$  110,000</a:t>
            </a:r>
          </a:p>
          <a:p>
            <a:pPr defTabSz="228600" eaLnBrk="1" hangingPunct="1"/>
            <a:r>
              <a:rPr lang="en-US" altLang="en-US" sz="3200" u="sng" dirty="0">
                <a:solidFill>
                  <a:prstClr val="black"/>
                </a:solidFill>
                <a:latin typeface="Calibri"/>
              </a:rPr>
              <a:t>-	Reserves	             									  	         97,500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=	Fund Balance </a:t>
            </a:r>
            <a:r>
              <a:rPr lang="en-US" altLang="en-US" sz="3200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    $    12,500</a:t>
            </a:r>
            <a:endParaRPr lang="en-US" altLang="en-US" sz="32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3527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110,000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(General Fund only)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876800" y="4291280"/>
            <a:ext cx="2057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(keep for cash flow purposes)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1" y="4876800"/>
            <a:ext cx="258186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$12,500</a:t>
            </a:r>
          </a:p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</p:spTree>
    <p:extLst>
      <p:ext uri="{BB962C8B-B14F-4D97-AF65-F5344CB8AC3E}">
        <p14:creationId xmlns:p14="http://schemas.microsoft.com/office/powerpoint/2010/main" val="2697831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Understanding Fund Balance </a:t>
            </a:r>
            <a:r>
              <a:rPr lang="en-US" altLang="en-US" sz="4000" dirty="0" err="1"/>
              <a:t>Reappropriated</a:t>
            </a:r>
            <a:endParaRPr lang="en-US" altLang="en-US" sz="4000" dirty="0"/>
          </a:p>
        </p:txBody>
      </p:sp>
      <p:graphicFrame>
        <p:nvGraphicFramePr>
          <p:cNvPr id="12292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56874954"/>
              </p:ext>
            </p:extLst>
          </p:nvPr>
        </p:nvGraphicFramePr>
        <p:xfrm>
          <a:off x="1219200" y="1892151"/>
          <a:ext cx="6705600" cy="448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6706181" imgH="4487045" progId="Excel.Chart.8">
                  <p:embed/>
                </p:oleObj>
              </mc:Choice>
              <mc:Fallback>
                <p:oleObj r:id="rId4" imgW="6706181" imgH="4487045" progId="Excel.Chart.8">
                  <p:embed/>
                  <p:pic>
                    <p:nvPicPr>
                      <p:cNvPr id="12292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92151"/>
                        <a:ext cx="6705600" cy="448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011115" y="1986254"/>
            <a:ext cx="2912977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Expenditure Budget =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Funding Needs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 (revenue budget)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1400" y="166131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$975,000</a:t>
            </a:r>
          </a:p>
        </p:txBody>
      </p:sp>
    </p:spTree>
    <p:extLst>
      <p:ext uri="{BB962C8B-B14F-4D97-AF65-F5344CB8AC3E}">
        <p14:creationId xmlns:p14="http://schemas.microsoft.com/office/powerpoint/2010/main" val="1972771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Understanding Fund Balance Reappropriated</a:t>
            </a:r>
          </a:p>
        </p:txBody>
      </p:sp>
      <p:graphicFrame>
        <p:nvGraphicFramePr>
          <p:cNvPr id="13316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8401858"/>
              </p:ext>
            </p:extLst>
          </p:nvPr>
        </p:nvGraphicFramePr>
        <p:xfrm>
          <a:off x="1371600" y="1790700"/>
          <a:ext cx="67818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6785436" imgH="4529721" progId="Excel.Chart.8">
                  <p:embed/>
                </p:oleObj>
              </mc:Choice>
              <mc:Fallback>
                <p:oleObj r:id="rId4" imgW="6785436" imgH="4529721" progId="Excel.Chart.8">
                  <p:embed/>
                  <p:pic>
                    <p:nvPicPr>
                      <p:cNvPr id="13316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90700"/>
                        <a:ext cx="6781800" cy="453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Line 6"/>
          <p:cNvSpPr>
            <a:spLocks noChangeShapeType="1"/>
          </p:cNvSpPr>
          <p:nvPr/>
        </p:nvSpPr>
        <p:spPr bwMode="auto">
          <a:xfrm flipH="1" flipV="1">
            <a:off x="4876800" y="5029200"/>
            <a:ext cx="18288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6101680" y="5029200"/>
            <a:ext cx="273183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Fund balance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solidFill>
                  <a:srgbClr val="FF0000"/>
                </a:solidFill>
              </a:rPr>
              <a:t>reappropriated</a:t>
            </a:r>
            <a:r>
              <a:rPr lang="en-US" altLang="en-US" sz="2000" b="1" dirty="0">
                <a:solidFill>
                  <a:srgbClr val="FF0000"/>
                </a:solidFill>
              </a:rPr>
              <a:t> =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$ district already has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19400" y="166131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$975,000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9600" y="44004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$12,500</a:t>
            </a:r>
          </a:p>
        </p:txBody>
      </p:sp>
    </p:spTree>
    <p:extLst>
      <p:ext uri="{BB962C8B-B14F-4D97-AF65-F5344CB8AC3E}">
        <p14:creationId xmlns:p14="http://schemas.microsoft.com/office/powerpoint/2010/main" val="1795418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Understanding Fund Balance Reappropriated</a:t>
            </a:r>
          </a:p>
        </p:txBody>
      </p:sp>
      <p:graphicFrame>
        <p:nvGraphicFramePr>
          <p:cNvPr id="15364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74088208"/>
              </p:ext>
            </p:extLst>
          </p:nvPr>
        </p:nvGraphicFramePr>
        <p:xfrm>
          <a:off x="1447800" y="1752600"/>
          <a:ext cx="67818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4" imgW="6785436" imgH="4529721" progId="Excel.Chart.8">
                  <p:embed/>
                </p:oleObj>
              </mc:Choice>
              <mc:Fallback>
                <p:oleObj r:id="rId4" imgW="6785436" imgH="4529721" progId="Excel.Chart.8">
                  <p:embed/>
                  <p:pic>
                    <p:nvPicPr>
                      <p:cNvPr id="15364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6781800" cy="45339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166131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$975,000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273626" y="2158326"/>
            <a:ext cx="533400" cy="2566074"/>
          </a:xfrm>
          <a:prstGeom prst="rightBrac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15000" y="5715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$12,500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334000" y="5181600"/>
            <a:ext cx="457200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5791200" y="2363019"/>
            <a:ext cx="2590800" cy="1143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22852" y="2734464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$962,500 new revenue needed</a:t>
            </a:r>
          </a:p>
        </p:txBody>
      </p:sp>
    </p:spTree>
    <p:extLst>
      <p:ext uri="{BB962C8B-B14F-4D97-AF65-F5344CB8AC3E}">
        <p14:creationId xmlns:p14="http://schemas.microsoft.com/office/powerpoint/2010/main" val="4225804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546B-8C60-4F10-89A5-93673984C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Monitoring Finances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7081D2-B2EA-482A-A019-77757E8840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764556"/>
              </p:ext>
            </p:extLst>
          </p:nvPr>
        </p:nvGraphicFramePr>
        <p:xfrm>
          <a:off x="457200" y="1447800"/>
          <a:ext cx="8229600" cy="5015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842121332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91356702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51048183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/>
                        <a:t>MONTHLY CASH RECONCILIATIONS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206338"/>
                  </a:ext>
                </a:extLst>
              </a:tr>
              <a:tr h="1677225">
                <a:tc>
                  <a:txBody>
                    <a:bodyPr/>
                    <a:lstStyle/>
                    <a:p>
                      <a:r>
                        <a:rPr lang="en-US" sz="2400" dirty="0"/>
                        <a:t>FUND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Compare cash balances in each fund to cash balances shown on the county treasurer reports and/or bank statements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2"/>
                        </a:rPr>
                        <a:t>OPI Reconciling Cash to  County Treasurer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525974"/>
                  </a:ext>
                </a:extLst>
              </a:tr>
              <a:tr h="1038282">
                <a:tc>
                  <a:txBody>
                    <a:bodyPr/>
                    <a:lstStyle/>
                    <a:p>
                      <a:r>
                        <a:rPr lang="en-US" sz="2400" dirty="0"/>
                        <a:t>X15 MISC PROGRAMS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Compare total cash balances of projects (PRC) to total cash in Fund X15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3"/>
                        </a:rPr>
                        <a:t>OPI Miscellaneous Fund Worksheet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98321"/>
                  </a:ext>
                </a:extLst>
              </a:tr>
              <a:tr h="1357753">
                <a:tc>
                  <a:txBody>
                    <a:bodyPr/>
                    <a:lstStyle/>
                    <a:p>
                      <a:r>
                        <a:rPr lang="en-US" sz="2400" dirty="0"/>
                        <a:t>X84 STUDENT ACTIVITY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Compare total cash balances of activity accounts to total cash in Fund X84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4"/>
                        </a:rPr>
                        <a:t>OPI Student Activity Fund Worksheet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110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85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and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dirty="0"/>
              <a:t>Why do we use separate funds?</a:t>
            </a:r>
          </a:p>
          <a:p>
            <a:pPr>
              <a:spcBef>
                <a:spcPts val="600"/>
              </a:spcBef>
            </a:pPr>
            <a:r>
              <a:rPr lang="en-US" dirty="0"/>
              <a:t>to account separately for resources affected by different types of spending restrictions</a:t>
            </a:r>
          </a:p>
          <a:p>
            <a:pPr>
              <a:spcBef>
                <a:spcPts val="600"/>
              </a:spcBef>
            </a:pPr>
            <a:r>
              <a:rPr lang="en-US" dirty="0"/>
              <a:t>because financial reporting standards require it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Fund accounting</a:t>
            </a:r>
          </a:p>
          <a:p>
            <a:pPr>
              <a:spcBef>
                <a:spcPts val="600"/>
              </a:spcBef>
            </a:pPr>
            <a:r>
              <a:rPr lang="en-US" dirty="0"/>
              <a:t>Each fund has a self-balancing set of accounts (debits = credits) to keep the cash flow, revenues, expenditures and equity segregated from the other funds. </a:t>
            </a:r>
          </a:p>
          <a:p>
            <a:pPr>
              <a:spcBef>
                <a:spcPts val="600"/>
              </a:spcBef>
            </a:pPr>
            <a:r>
              <a:rPr lang="en-US" dirty="0"/>
              <a:t>It is desirable to have as few funds as legal and sound administrative requirements make possible.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67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3CA9C5-453B-4F69-BBA9-AD2395A70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Monitoring Finances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B8C321-313E-49EC-AD82-1DA46DD3C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Budget Funds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Budget vs. Actual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Expenditures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Revenues</a:t>
            </a:r>
          </a:p>
          <a:p>
            <a:pPr lvl="3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State payments</a:t>
            </a:r>
          </a:p>
          <a:p>
            <a:pPr lvl="3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Tax receipts</a:t>
            </a:r>
          </a:p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Non-budgeted Funds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Fund X15 Misc. Programs – grants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Request grant cash monthly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Monitor grant budget vs. actual expenditures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3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Terminology and Concepts</a:t>
            </a:r>
            <a:br>
              <a:rPr lang="en-US" sz="2800" dirty="0"/>
            </a:br>
            <a:r>
              <a:rPr lang="en-US" sz="2800" dirty="0"/>
              <a:t>20-9-201, MCA Fund Definitions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BUDGETED FUNDS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711325"/>
          </a:xfrm>
        </p:spPr>
        <p:txBody>
          <a:bodyPr/>
          <a:lstStyle/>
          <a:p>
            <a:r>
              <a:rPr lang="en-US" dirty="0"/>
              <a:t>Trustees must adopt a budget to spend money</a:t>
            </a:r>
          </a:p>
          <a:p>
            <a:r>
              <a:rPr lang="en-US" dirty="0"/>
              <a:t>Local property tax levies are a common revenue source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NON-BUDGETED FUNDS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 budget is needed to spend money</a:t>
            </a:r>
          </a:p>
          <a:p>
            <a:r>
              <a:rPr lang="en-US" dirty="0"/>
              <a:t>Expenditures are limited to cash available in the fund        (20-9-210, MCA)</a:t>
            </a:r>
          </a:p>
          <a:p>
            <a:r>
              <a:rPr lang="en-US" dirty="0"/>
              <a:t>No tax revenues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1524000" y="3962400"/>
            <a:ext cx="304800" cy="6096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3962400"/>
            <a:ext cx="3651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1000" y="4725650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Voted Levy </a:t>
            </a:r>
            <a:r>
              <a:rPr lang="en-US" sz="2200" dirty="0"/>
              <a:t>– hold an election to obtain voter approval</a:t>
            </a:r>
          </a:p>
          <a:p>
            <a:r>
              <a:rPr lang="en-US" sz="800" dirty="0"/>
              <a:t> </a:t>
            </a:r>
          </a:p>
          <a:p>
            <a:r>
              <a:rPr lang="en-US" sz="2200" b="1" dirty="0"/>
              <a:t>“Permissive” (non-voted) Levy </a:t>
            </a:r>
            <a:r>
              <a:rPr lang="en-US" sz="2200" dirty="0"/>
              <a:t>- voter approval not required</a:t>
            </a:r>
          </a:p>
        </p:txBody>
      </p:sp>
    </p:spTree>
    <p:extLst>
      <p:ext uri="{BB962C8B-B14F-4D97-AF65-F5344CB8AC3E}">
        <p14:creationId xmlns:p14="http://schemas.microsoft.com/office/powerpoint/2010/main" val="245651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16490"/>
              </p:ext>
            </p:extLst>
          </p:nvPr>
        </p:nvGraphicFramePr>
        <p:xfrm>
          <a:off x="685800" y="792480"/>
          <a:ext cx="7620000" cy="5734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 rowSpan="12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Permissive or Voted Levy?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 and voted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 (countywide</a:t>
                      </a:r>
                      <a:r>
                        <a:rPr lang="en-US" sz="2200" baseline="0" dirty="0"/>
                        <a:t> levy)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 (transformational learning)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 and permissive</a:t>
                      </a:r>
                      <a:r>
                        <a:rPr lang="en-US" sz="2200" baseline="0" dirty="0"/>
                        <a:t> (SIDs)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 and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permissive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90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908682"/>
              </p:ext>
            </p:extLst>
          </p:nvPr>
        </p:nvGraphicFramePr>
        <p:xfrm>
          <a:off x="838200" y="304800"/>
          <a:ext cx="7467600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3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16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NON-BUDDGETED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Miscellaneous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Traffic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Education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Lease Rental Agreement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Compensated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Absences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Metal Mines Tax Reserve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Mining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Litigation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 Endowment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Enterprise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Interlocal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Cooperative (multi-district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agreements)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81-85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Trust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Funds – Private Purpose Trust Fund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5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altLang="en-US" sz="3200" dirty="0">
                <a:solidFill>
                  <a:prstClr val="black"/>
                </a:solidFill>
              </a:rPr>
              <a:t>Terminology and Concepts</a:t>
            </a:r>
            <a:br>
              <a:rPr lang="en" altLang="en-US" sz="3200" dirty="0">
                <a:solidFill>
                  <a:prstClr val="black"/>
                </a:solidFill>
              </a:rPr>
            </a:br>
            <a:r>
              <a:rPr lang="en-US" sz="3200" dirty="0"/>
              <a:t>“Budget Authority” vs. “Cash”</a:t>
            </a:r>
            <a:endParaRPr lang="en-US" altLang="en-US" sz="3200" i="1" dirty="0">
              <a:solidFill>
                <a:schemeClr val="tx2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BUDGET AUTHORITY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49725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Budget amounts are </a:t>
            </a:r>
            <a:r>
              <a:rPr lang="en-US" sz="2800" b="1" i="1" dirty="0"/>
              <a:t>estimates</a:t>
            </a:r>
            <a:r>
              <a:rPr lang="en-US" sz="2800" dirty="0"/>
              <a:t> of what you </a:t>
            </a:r>
            <a:r>
              <a:rPr lang="en-US" sz="2800" b="1" i="1" dirty="0">
                <a:solidFill>
                  <a:srgbClr val="00B050"/>
                </a:solidFill>
              </a:rPr>
              <a:t>intend to receive </a:t>
            </a:r>
            <a:r>
              <a:rPr lang="en-US" sz="2800" dirty="0"/>
              <a:t>in revenue and what you </a:t>
            </a:r>
            <a:r>
              <a:rPr lang="en-US" sz="2800" b="1" i="1" dirty="0">
                <a:solidFill>
                  <a:srgbClr val="FF0000"/>
                </a:solidFill>
              </a:rPr>
              <a:t>intend to spend </a:t>
            </a:r>
            <a:r>
              <a:rPr lang="en-US" sz="2800" dirty="0"/>
              <a:t>to operate the school for the year.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20-9-133, MCA:</a:t>
            </a:r>
          </a:p>
          <a:p>
            <a:r>
              <a:rPr lang="en-US" dirty="0"/>
              <a:t>Trustees must formally approve (adopt) an expenditure budget in order to spend money during the fiscal year (July 1 – June 30).</a:t>
            </a:r>
          </a:p>
          <a:p>
            <a:r>
              <a:rPr lang="en-US" dirty="0"/>
              <a:t>Total expenditures made (or liabilities incurred) during the year must be within the approved budget.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CASH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The </a:t>
            </a:r>
            <a:r>
              <a:rPr lang="en-US" b="1" i="1" dirty="0"/>
              <a:t>actual</a:t>
            </a:r>
            <a:r>
              <a:rPr lang="en-US" dirty="0"/>
              <a:t> amount of money you have on hand to spend!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Consider this:</a:t>
            </a:r>
          </a:p>
          <a:p>
            <a:pPr marL="0" indent="0">
              <a:lnSpc>
                <a:spcPct val="75000"/>
              </a:lnSpc>
              <a:spcBef>
                <a:spcPts val="0"/>
              </a:spcBef>
              <a:buNone/>
            </a:pPr>
            <a:r>
              <a:rPr lang="en-US" b="1" i="1" dirty="0">
                <a:solidFill>
                  <a:srgbClr val="00B050"/>
                </a:solidFill>
              </a:rPr>
              <a:t>“Not everyone pays their tax bill on time.”</a:t>
            </a:r>
          </a:p>
          <a:p>
            <a:pPr marL="400050" lvl="1" indent="0">
              <a:buNone/>
            </a:pPr>
            <a:r>
              <a:rPr lang="en-US" dirty="0"/>
              <a:t>(revenue doesn’t come in when you expect it to)</a:t>
            </a:r>
          </a:p>
          <a:p>
            <a:pPr marL="400050" lvl="1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“Stuff happens!”</a:t>
            </a:r>
          </a:p>
          <a:p>
            <a:pPr marL="400050" lvl="1" indent="0">
              <a:buNone/>
            </a:pPr>
            <a:r>
              <a:rPr lang="en-US" dirty="0"/>
              <a:t>(unanticipated events = unanticipated expenditures</a:t>
            </a:r>
          </a:p>
        </p:txBody>
      </p:sp>
    </p:spTree>
    <p:extLst>
      <p:ext uri="{BB962C8B-B14F-4D97-AF65-F5344CB8AC3E}">
        <p14:creationId xmlns:p14="http://schemas.microsoft.com/office/powerpoint/2010/main" val="207654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1828800"/>
          <a:ext cx="8410575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Box 6"/>
          <p:cNvSpPr txBox="1">
            <a:spLocks noChangeArrowheads="1"/>
          </p:cNvSpPr>
          <p:nvPr/>
        </p:nvSpPr>
        <p:spPr bwMode="auto">
          <a:xfrm>
            <a:off x="5181600" y="2057400"/>
            <a:ext cx="32591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“Budget” means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spending authority—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NOT “cash”!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-US" dirty="0"/>
              <a:t>“Budget Authority” vs. “Cash”</a:t>
            </a:r>
            <a:endParaRPr lang="en-US" alt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2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altLang="en-US" sz="3200" dirty="0">
                <a:solidFill>
                  <a:prstClr val="black"/>
                </a:solidFill>
              </a:rPr>
              <a:t>Terminology and Concepts</a:t>
            </a:r>
            <a:br>
              <a:rPr lang="en" altLang="en-US" sz="3200" dirty="0">
                <a:solidFill>
                  <a:prstClr val="black"/>
                </a:solidFill>
              </a:rPr>
            </a:br>
            <a:r>
              <a:rPr lang="en-US" sz="3200" dirty="0"/>
              <a:t>“Budget Authority” vs. “Cash”</a:t>
            </a:r>
            <a:endParaRPr lang="en-US" altLang="en-US" sz="3200" i="1" dirty="0">
              <a:solidFill>
                <a:schemeClr val="tx2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BUDGET AUTHORITY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191000" cy="44545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u="sng" dirty="0"/>
              <a:t>Budgeted Revenues</a:t>
            </a:r>
            <a:endParaRPr lang="en-US" sz="2000" dirty="0"/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State payments						$750,000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Facilities use				 			    15,000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Property Taxes						</a:t>
            </a:r>
            <a:r>
              <a:rPr lang="en-US" sz="2000" u="sng" dirty="0"/>
              <a:t>  185,000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Total										</a:t>
            </a:r>
            <a:r>
              <a:rPr lang="en-US" sz="2000" u="dbl" dirty="0"/>
              <a:t>$950,000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/>
              <a:t>Budgeted Expenditures</a:t>
            </a:r>
            <a:endParaRPr lang="en-US" sz="2000" dirty="0"/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Salaries/Benefits					$800,000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Textbooks/supplies 					40,000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Facilities maintenance			70,000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Insurance								    20,000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Field trips/athletics				</a:t>
            </a:r>
            <a:r>
              <a:rPr lang="en-US" sz="2000" u="sng" dirty="0"/>
              <a:t>	20,000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   	Total										</a:t>
            </a:r>
            <a:r>
              <a:rPr lang="en-US" sz="2000" u="dbl" dirty="0"/>
              <a:t>$950,000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CASH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54526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u="sng" dirty="0"/>
              <a:t>Actual</a:t>
            </a:r>
            <a:r>
              <a:rPr lang="en-US" u="sng" dirty="0"/>
              <a:t> Revenues Received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State payments					$750,000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Facilities use						     17,000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Property Taxes					</a:t>
            </a:r>
            <a:r>
              <a:rPr lang="en-US" u="sng" dirty="0"/>
              <a:t>   173,000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Total									</a:t>
            </a:r>
            <a:r>
              <a:rPr lang="en-US" b="1" u="sng" dirty="0">
                <a:solidFill>
                  <a:srgbClr val="00B050"/>
                </a:solidFill>
              </a:rPr>
              <a:t>$940,000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u="sng" dirty="0"/>
              <a:t>Actual</a:t>
            </a:r>
            <a:r>
              <a:rPr lang="en-US" u="sng" dirty="0"/>
              <a:t> Expenditures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Salaries/Benefits				$755,000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Textbooks/supplies				55,000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Facilities maintenance		80,000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Insurance								20,000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Field trips/athletics			</a:t>
            </a:r>
            <a:r>
              <a:rPr lang="en-US" u="sng" dirty="0"/>
              <a:t>	15,000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 	Total									</a:t>
            </a:r>
            <a:r>
              <a:rPr lang="en-US" b="1" u="sng" dirty="0">
                <a:solidFill>
                  <a:srgbClr val="FF0000"/>
                </a:solidFill>
              </a:rPr>
              <a:t>$925,000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endParaRPr lang="en-US" sz="900" b="1" u="dbl" dirty="0">
              <a:solidFill>
                <a:srgbClr val="FF0000"/>
              </a:solidFill>
            </a:endParaRP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Change in cash balance		</a:t>
            </a:r>
            <a:r>
              <a:rPr lang="en-US" b="1" dirty="0"/>
              <a:t>$ 15,000</a:t>
            </a:r>
          </a:p>
        </p:txBody>
      </p:sp>
    </p:spTree>
    <p:extLst>
      <p:ext uri="{BB962C8B-B14F-4D97-AF65-F5344CB8AC3E}">
        <p14:creationId xmlns:p14="http://schemas.microsoft.com/office/powerpoint/2010/main" val="620003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2CC703-0611-4668-BA90-F007590196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4631A7-FB13-41F6-80BB-465D46B12F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1351C2-9E68-4F69-931B-550D06A7BD9A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1a2c92fb-0e4d-46c0-85d8-24e83fa38f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4463</TotalTime>
  <Words>1883</Words>
  <Application>Microsoft Office PowerPoint</Application>
  <PresentationFormat>On-screen Show (4:3)</PresentationFormat>
  <Paragraphs>386</Paragraphs>
  <Slides>30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Tahoma</vt:lpstr>
      <vt:lpstr>1_Office Theme</vt:lpstr>
      <vt:lpstr>Microsoft Excel Chart</vt:lpstr>
      <vt:lpstr>School Finance</vt:lpstr>
      <vt:lpstr>Agenda</vt:lpstr>
      <vt:lpstr>Terminology and Concepts</vt:lpstr>
      <vt:lpstr>Terminology and Concepts 20-9-201, MCA Fund Definitions</vt:lpstr>
      <vt:lpstr>PowerPoint Presentation</vt:lpstr>
      <vt:lpstr>PowerPoint Presentation</vt:lpstr>
      <vt:lpstr>Terminology and Concepts “Budget Authority” vs. “Cash”</vt:lpstr>
      <vt:lpstr>PowerPoint Presentation</vt:lpstr>
      <vt:lpstr>Terminology and Concepts “Budget Authority” vs. “Cash”</vt:lpstr>
      <vt:lpstr>PowerPoint Presentation</vt:lpstr>
      <vt:lpstr>Terminology and Concepts Fund Balance – Budget vs. Actual</vt:lpstr>
      <vt:lpstr>Terminology and Concepts Fund Balance – Budget vs. Actual</vt:lpstr>
      <vt:lpstr>Terminology and Concepts Fund Balance – Budget vs. Actual</vt:lpstr>
      <vt:lpstr>Terminology and Concepts Fund Balance – Budget vs. Actual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Understanding Fund Balance Reappropriated</vt:lpstr>
      <vt:lpstr>Understanding Fund Balance Reappropriated</vt:lpstr>
      <vt:lpstr>Understanding Fund Balance Reappropriated</vt:lpstr>
      <vt:lpstr>Tips for Monitoring Finances </vt:lpstr>
      <vt:lpstr>Tips for Monitoring Finances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Ulberg</dc:creator>
  <cp:lastModifiedBy> </cp:lastModifiedBy>
  <cp:revision>239</cp:revision>
  <cp:lastPrinted>2018-04-06T23:27:37Z</cp:lastPrinted>
  <dcterms:created xsi:type="dcterms:W3CDTF">2015-09-21T22:39:34Z</dcterms:created>
  <dcterms:modified xsi:type="dcterms:W3CDTF">2021-09-20T20:10:35Z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