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61" r:id="rId9"/>
    <p:sldId id="301" r:id="rId10"/>
    <p:sldId id="299" r:id="rId11"/>
    <p:sldId id="268" r:id="rId12"/>
    <p:sldId id="264" r:id="rId13"/>
    <p:sldId id="265" r:id="rId14"/>
    <p:sldId id="263" r:id="rId15"/>
    <p:sldId id="348" r:id="rId16"/>
    <p:sldId id="349" r:id="rId17"/>
    <p:sldId id="266" r:id="rId18"/>
    <p:sldId id="262" r:id="rId19"/>
    <p:sldId id="267" r:id="rId20"/>
    <p:sldId id="270" r:id="rId21"/>
    <p:sldId id="300" r:id="rId22"/>
    <p:sldId id="271" r:id="rId23"/>
    <p:sldId id="272" r:id="rId24"/>
    <p:sldId id="291" r:id="rId25"/>
    <p:sldId id="276" r:id="rId26"/>
    <p:sldId id="277" r:id="rId27"/>
    <p:sldId id="273" r:id="rId28"/>
    <p:sldId id="274" r:id="rId29"/>
    <p:sldId id="292" r:id="rId30"/>
    <p:sldId id="293" r:id="rId31"/>
    <p:sldId id="302" r:id="rId32"/>
    <p:sldId id="303" r:id="rId33"/>
    <p:sldId id="304" r:id="rId34"/>
    <p:sldId id="311" r:id="rId35"/>
    <p:sldId id="305" r:id="rId36"/>
    <p:sldId id="306" r:id="rId37"/>
    <p:sldId id="307" r:id="rId38"/>
    <p:sldId id="308" r:id="rId39"/>
    <p:sldId id="309" r:id="rId40"/>
    <p:sldId id="310" r:id="rId41"/>
    <p:sldId id="315" r:id="rId42"/>
    <p:sldId id="316" r:id="rId43"/>
    <p:sldId id="317" r:id="rId44"/>
    <p:sldId id="334" r:id="rId45"/>
    <p:sldId id="336" r:id="rId46"/>
    <p:sldId id="337" r:id="rId47"/>
    <p:sldId id="338" r:id="rId48"/>
    <p:sldId id="339" r:id="rId49"/>
    <p:sldId id="340" r:id="rId50"/>
    <p:sldId id="343" r:id="rId51"/>
    <p:sldId id="341" r:id="rId52"/>
    <p:sldId id="344" r:id="rId53"/>
    <p:sldId id="345" r:id="rId54"/>
    <p:sldId id="346" r:id="rId55"/>
    <p:sldId id="347" r:id="rId5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A0B505-AA09-4768-83FF-71979B1405E7}" v="1634" dt="2021-09-20T15:38:34.3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viewProps" Target="viewProps.xml"/><Relationship Id="rId5" Type="http://schemas.openxmlformats.org/officeDocument/2006/relationships/slide" Target="slides/slide1.xml"/><Relationship Id="rId61" Type="http://schemas.microsoft.com/office/2016/11/relationships/changesInfo" Target="changesInfos/changesInfo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presProps" Target="presProp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b5d796b8-faf8-45bc-8977-c0a3a7f8afae" providerId="ADAL" clId="{75A0B505-AA09-4768-83FF-71979B1405E7}"/>
    <pc:docChg chg="undo custSel addSld delSld modSld sldOrd">
      <pc:chgData name=" " userId="b5d796b8-faf8-45bc-8977-c0a3a7f8afae" providerId="ADAL" clId="{75A0B505-AA09-4768-83FF-71979B1405E7}" dt="2021-09-20T15:38:34.387" v="1633" actId="2696"/>
      <pc:docMkLst>
        <pc:docMk/>
      </pc:docMkLst>
      <pc:sldChg chg="modSp">
        <pc:chgData name=" " userId="b5d796b8-faf8-45bc-8977-c0a3a7f8afae" providerId="ADAL" clId="{75A0B505-AA09-4768-83FF-71979B1405E7}" dt="2021-09-18T14:03:20.097" v="179" actId="14100"/>
        <pc:sldMkLst>
          <pc:docMk/>
          <pc:sldMk cId="2725724067" sldId="264"/>
        </pc:sldMkLst>
        <pc:spChg chg="mod">
          <ac:chgData name=" " userId="b5d796b8-faf8-45bc-8977-c0a3a7f8afae" providerId="ADAL" clId="{75A0B505-AA09-4768-83FF-71979B1405E7}" dt="2021-09-18T14:03:20.097" v="179" actId="14100"/>
          <ac:spMkLst>
            <pc:docMk/>
            <pc:sldMk cId="2725724067" sldId="264"/>
            <ac:spMk id="3" creationId="{00000000-0000-0000-0000-000000000000}"/>
          </ac:spMkLst>
        </pc:spChg>
      </pc:sldChg>
      <pc:sldChg chg="addSp delSp modSp ord">
        <pc:chgData name=" " userId="b5d796b8-faf8-45bc-8977-c0a3a7f8afae" providerId="ADAL" clId="{75A0B505-AA09-4768-83FF-71979B1405E7}" dt="2021-09-20T14:13:14.923" v="1568" actId="1036"/>
        <pc:sldMkLst>
          <pc:docMk/>
          <pc:sldMk cId="444713127" sldId="276"/>
        </pc:sldMkLst>
        <pc:spChg chg="mod">
          <ac:chgData name=" " userId="b5d796b8-faf8-45bc-8977-c0a3a7f8afae" providerId="ADAL" clId="{75A0B505-AA09-4768-83FF-71979B1405E7}" dt="2021-09-20T14:13:14.923" v="1568" actId="1036"/>
          <ac:spMkLst>
            <pc:docMk/>
            <pc:sldMk cId="444713127" sldId="276"/>
            <ac:spMk id="2" creationId="{00000000-0000-0000-0000-000000000000}"/>
          </ac:spMkLst>
        </pc:spChg>
        <pc:spChg chg="mod">
          <ac:chgData name=" " userId="b5d796b8-faf8-45bc-8977-c0a3a7f8afae" providerId="ADAL" clId="{75A0B505-AA09-4768-83FF-71979B1405E7}" dt="2021-09-18T14:14:49.946" v="238" actId="1038"/>
          <ac:spMkLst>
            <pc:docMk/>
            <pc:sldMk cId="444713127" sldId="276"/>
            <ac:spMk id="9" creationId="{00000000-0000-0000-0000-000000000000}"/>
          </ac:spMkLst>
        </pc:spChg>
        <pc:spChg chg="del">
          <ac:chgData name=" " userId="b5d796b8-faf8-45bc-8977-c0a3a7f8afae" providerId="ADAL" clId="{75A0B505-AA09-4768-83FF-71979B1405E7}" dt="2021-09-18T14:13:06.927" v="219" actId="478"/>
          <ac:spMkLst>
            <pc:docMk/>
            <pc:sldMk cId="444713127" sldId="276"/>
            <ac:spMk id="11" creationId="{00000000-0000-0000-0000-000000000000}"/>
          </ac:spMkLst>
        </pc:spChg>
        <pc:spChg chg="del">
          <ac:chgData name=" " userId="b5d796b8-faf8-45bc-8977-c0a3a7f8afae" providerId="ADAL" clId="{75A0B505-AA09-4768-83FF-71979B1405E7}" dt="2021-09-18T14:13:14.711" v="221" actId="478"/>
          <ac:spMkLst>
            <pc:docMk/>
            <pc:sldMk cId="444713127" sldId="276"/>
            <ac:spMk id="15" creationId="{00000000-0000-0000-0000-000000000000}"/>
          </ac:spMkLst>
        </pc:spChg>
        <pc:spChg chg="mod">
          <ac:chgData name=" " userId="b5d796b8-faf8-45bc-8977-c0a3a7f8afae" providerId="ADAL" clId="{75A0B505-AA09-4768-83FF-71979B1405E7}" dt="2021-09-20T14:13:03.530" v="1566" actId="1037"/>
          <ac:spMkLst>
            <pc:docMk/>
            <pc:sldMk cId="444713127" sldId="276"/>
            <ac:spMk id="16" creationId="{F9B8C7A7-F06C-44AA-B9C9-D3F09BB913AB}"/>
          </ac:spMkLst>
        </pc:spChg>
        <pc:spChg chg="del">
          <ac:chgData name=" " userId="b5d796b8-faf8-45bc-8977-c0a3a7f8afae" providerId="ADAL" clId="{75A0B505-AA09-4768-83FF-71979B1405E7}" dt="2021-09-18T14:13:11.479" v="220" actId="478"/>
          <ac:spMkLst>
            <pc:docMk/>
            <pc:sldMk cId="444713127" sldId="276"/>
            <ac:spMk id="18" creationId="{F0564C7C-3A22-407F-8A4C-E4351CCF4F36}"/>
          </ac:spMkLst>
        </pc:spChg>
        <pc:spChg chg="del">
          <ac:chgData name=" " userId="b5d796b8-faf8-45bc-8977-c0a3a7f8afae" providerId="ADAL" clId="{75A0B505-AA09-4768-83FF-71979B1405E7}" dt="2021-09-18T14:13:20.901" v="222" actId="478"/>
          <ac:spMkLst>
            <pc:docMk/>
            <pc:sldMk cId="444713127" sldId="276"/>
            <ac:spMk id="19" creationId="{E2BD9CA7-4BD3-4257-A0AF-0FA5C09EC222}"/>
          </ac:spMkLst>
        </pc:spChg>
        <pc:spChg chg="add">
          <ac:chgData name=" " userId="b5d796b8-faf8-45bc-8977-c0a3a7f8afae" providerId="ADAL" clId="{75A0B505-AA09-4768-83FF-71979B1405E7}" dt="2021-09-18T14:13:31.169" v="223"/>
          <ac:spMkLst>
            <pc:docMk/>
            <pc:sldMk cId="444713127" sldId="276"/>
            <ac:spMk id="20" creationId="{C83994BE-2210-4A1D-836D-B254F17755EC}"/>
          </ac:spMkLst>
        </pc:spChg>
        <pc:spChg chg="add mod">
          <ac:chgData name=" " userId="b5d796b8-faf8-45bc-8977-c0a3a7f8afae" providerId="ADAL" clId="{75A0B505-AA09-4768-83FF-71979B1405E7}" dt="2021-09-18T14:13:46.104" v="225" actId="1076"/>
          <ac:spMkLst>
            <pc:docMk/>
            <pc:sldMk cId="444713127" sldId="276"/>
            <ac:spMk id="21" creationId="{AA46F615-7707-4578-82C3-B742F65C8947}"/>
          </ac:spMkLst>
        </pc:spChg>
        <pc:spChg chg="add">
          <ac:chgData name=" " userId="b5d796b8-faf8-45bc-8977-c0a3a7f8afae" providerId="ADAL" clId="{75A0B505-AA09-4768-83FF-71979B1405E7}" dt="2021-09-18T14:13:58.467" v="226"/>
          <ac:spMkLst>
            <pc:docMk/>
            <pc:sldMk cId="444713127" sldId="276"/>
            <ac:spMk id="22" creationId="{4C311E34-8D6E-40DE-AE4E-3A3E58C72929}"/>
          </ac:spMkLst>
        </pc:spChg>
        <pc:spChg chg="add mod">
          <ac:chgData name=" " userId="b5d796b8-faf8-45bc-8977-c0a3a7f8afae" providerId="ADAL" clId="{75A0B505-AA09-4768-83FF-71979B1405E7}" dt="2021-09-18T14:14:22.584" v="228" actId="1076"/>
          <ac:spMkLst>
            <pc:docMk/>
            <pc:sldMk cId="444713127" sldId="276"/>
            <ac:spMk id="23" creationId="{469F5351-09C8-4DF6-B9C7-72B976D6444A}"/>
          </ac:spMkLst>
        </pc:spChg>
        <pc:spChg chg="add mod">
          <ac:chgData name=" " userId="b5d796b8-faf8-45bc-8977-c0a3a7f8afae" providerId="ADAL" clId="{75A0B505-AA09-4768-83FF-71979B1405E7}" dt="2021-09-18T14:14:39.354" v="237" actId="1038"/>
          <ac:spMkLst>
            <pc:docMk/>
            <pc:sldMk cId="444713127" sldId="276"/>
            <ac:spMk id="24" creationId="{7B8EF040-1386-431F-BCEA-9EDE24EE168A}"/>
          </ac:spMkLst>
        </pc:spChg>
        <pc:spChg chg="add mod">
          <ac:chgData name=" " userId="b5d796b8-faf8-45bc-8977-c0a3a7f8afae" providerId="ADAL" clId="{75A0B505-AA09-4768-83FF-71979B1405E7}" dt="2021-09-18T14:15:10.504" v="251" actId="1037"/>
          <ac:spMkLst>
            <pc:docMk/>
            <pc:sldMk cId="444713127" sldId="276"/>
            <ac:spMk id="25" creationId="{86D2174F-9A6C-4E24-AAD5-CB1458C3EBA5}"/>
          </ac:spMkLst>
        </pc:spChg>
      </pc:sldChg>
      <pc:sldChg chg="addSp delSp modSp add ord">
        <pc:chgData name=" " userId="b5d796b8-faf8-45bc-8977-c0a3a7f8afae" providerId="ADAL" clId="{75A0B505-AA09-4768-83FF-71979B1405E7}" dt="2021-09-18T14:15:49.410" v="256" actId="1036"/>
        <pc:sldMkLst>
          <pc:docMk/>
          <pc:sldMk cId="2096448425" sldId="277"/>
        </pc:sldMkLst>
        <pc:spChg chg="mod">
          <ac:chgData name=" " userId="b5d796b8-faf8-45bc-8977-c0a3a7f8afae" providerId="ADAL" clId="{75A0B505-AA09-4768-83FF-71979B1405E7}" dt="2021-09-18T14:10:18.376" v="207" actId="1076"/>
          <ac:spMkLst>
            <pc:docMk/>
            <pc:sldMk cId="2096448425" sldId="277"/>
            <ac:spMk id="11" creationId="{00000000-0000-0000-0000-000000000000}"/>
          </ac:spMkLst>
        </pc:spChg>
        <pc:spChg chg="mod">
          <ac:chgData name=" " userId="b5d796b8-faf8-45bc-8977-c0a3a7f8afae" providerId="ADAL" clId="{75A0B505-AA09-4768-83FF-71979B1405E7}" dt="2021-09-18T14:15:46.747" v="255" actId="1036"/>
          <ac:spMkLst>
            <pc:docMk/>
            <pc:sldMk cId="2096448425" sldId="277"/>
            <ac:spMk id="14" creationId="{00000000-0000-0000-0000-000000000000}"/>
          </ac:spMkLst>
        </pc:spChg>
        <pc:spChg chg="mod">
          <ac:chgData name=" " userId="b5d796b8-faf8-45bc-8977-c0a3a7f8afae" providerId="ADAL" clId="{75A0B505-AA09-4768-83FF-71979B1405E7}" dt="2021-09-18T14:15:49.410" v="256" actId="1036"/>
          <ac:spMkLst>
            <pc:docMk/>
            <pc:sldMk cId="2096448425" sldId="277"/>
            <ac:spMk id="15" creationId="{D3D9D36E-7194-40A6-B1C9-5E87533CEDA3}"/>
          </ac:spMkLst>
        </pc:spChg>
        <pc:spChg chg="mod">
          <ac:chgData name=" " userId="b5d796b8-faf8-45bc-8977-c0a3a7f8afae" providerId="ADAL" clId="{75A0B505-AA09-4768-83FF-71979B1405E7}" dt="2021-09-18T14:10:49.749" v="210" actId="1076"/>
          <ac:spMkLst>
            <pc:docMk/>
            <pc:sldMk cId="2096448425" sldId="277"/>
            <ac:spMk id="17" creationId="{E980A3E6-F326-488D-B9F8-CE1F96F596BC}"/>
          </ac:spMkLst>
        </pc:spChg>
        <pc:spChg chg="del">
          <ac:chgData name=" " userId="b5d796b8-faf8-45bc-8977-c0a3a7f8afae" providerId="ADAL" clId="{75A0B505-AA09-4768-83FF-71979B1405E7}" dt="2021-09-18T14:07:53.334" v="188" actId="478"/>
          <ac:spMkLst>
            <pc:docMk/>
            <pc:sldMk cId="2096448425" sldId="277"/>
            <ac:spMk id="18" creationId="{EE63803E-A59F-47B9-85D5-4714DC5761D3}"/>
          </ac:spMkLst>
        </pc:spChg>
        <pc:spChg chg="del">
          <ac:chgData name=" " userId="b5d796b8-faf8-45bc-8977-c0a3a7f8afae" providerId="ADAL" clId="{75A0B505-AA09-4768-83FF-71979B1405E7}" dt="2021-09-18T14:07:53.334" v="188" actId="478"/>
          <ac:spMkLst>
            <pc:docMk/>
            <pc:sldMk cId="2096448425" sldId="277"/>
            <ac:spMk id="21" creationId="{D61BFC57-9C9E-4487-88D6-5A651EFEE976}"/>
          </ac:spMkLst>
        </pc:spChg>
        <pc:spChg chg="del">
          <ac:chgData name=" " userId="b5d796b8-faf8-45bc-8977-c0a3a7f8afae" providerId="ADAL" clId="{75A0B505-AA09-4768-83FF-71979B1405E7}" dt="2021-09-18T14:07:58.915" v="189" actId="478"/>
          <ac:spMkLst>
            <pc:docMk/>
            <pc:sldMk cId="2096448425" sldId="277"/>
            <ac:spMk id="22" creationId="{5545D57B-98C5-424C-8363-E437942E1644}"/>
          </ac:spMkLst>
        </pc:spChg>
        <pc:spChg chg="del">
          <ac:chgData name=" " userId="b5d796b8-faf8-45bc-8977-c0a3a7f8afae" providerId="ADAL" clId="{75A0B505-AA09-4768-83FF-71979B1405E7}" dt="2021-09-18T14:07:53.334" v="188" actId="478"/>
          <ac:spMkLst>
            <pc:docMk/>
            <pc:sldMk cId="2096448425" sldId="277"/>
            <ac:spMk id="23" creationId="{42E3EA8B-141B-435B-9C73-C8A5D9C030B0}"/>
          </ac:spMkLst>
        </pc:spChg>
        <pc:spChg chg="del">
          <ac:chgData name=" " userId="b5d796b8-faf8-45bc-8977-c0a3a7f8afae" providerId="ADAL" clId="{75A0B505-AA09-4768-83FF-71979B1405E7}" dt="2021-09-18T14:08:02.138" v="190" actId="478"/>
          <ac:spMkLst>
            <pc:docMk/>
            <pc:sldMk cId="2096448425" sldId="277"/>
            <ac:spMk id="24" creationId="{4F5AB622-C823-4478-91D4-4AFBF8277D0C}"/>
          </ac:spMkLst>
        </pc:spChg>
        <pc:spChg chg="del">
          <ac:chgData name=" " userId="b5d796b8-faf8-45bc-8977-c0a3a7f8afae" providerId="ADAL" clId="{75A0B505-AA09-4768-83FF-71979B1405E7}" dt="2021-09-18T14:07:53.334" v="188" actId="478"/>
          <ac:spMkLst>
            <pc:docMk/>
            <pc:sldMk cId="2096448425" sldId="277"/>
            <ac:spMk id="25" creationId="{03AC1D78-5456-4AE0-8519-B1706F8B745F}"/>
          </ac:spMkLst>
        </pc:spChg>
        <pc:spChg chg="add mod">
          <ac:chgData name=" " userId="b5d796b8-faf8-45bc-8977-c0a3a7f8afae" providerId="ADAL" clId="{75A0B505-AA09-4768-83FF-71979B1405E7}" dt="2021-09-18T14:10:29.485" v="208" actId="1076"/>
          <ac:spMkLst>
            <pc:docMk/>
            <pc:sldMk cId="2096448425" sldId="277"/>
            <ac:spMk id="26" creationId="{1214C898-DE75-479A-8F1B-D7EF7B937EB6}"/>
          </ac:spMkLst>
        </pc:spChg>
        <pc:spChg chg="add mod">
          <ac:chgData name=" " userId="b5d796b8-faf8-45bc-8977-c0a3a7f8afae" providerId="ADAL" clId="{75A0B505-AA09-4768-83FF-71979B1405E7}" dt="2021-09-18T14:15:28.596" v="252" actId="1035"/>
          <ac:spMkLst>
            <pc:docMk/>
            <pc:sldMk cId="2096448425" sldId="277"/>
            <ac:spMk id="29" creationId="{D9EC3A51-3979-4E3F-BA94-06D49E13FB2A}"/>
          </ac:spMkLst>
        </pc:spChg>
        <pc:spChg chg="add del">
          <ac:chgData name=" " userId="b5d796b8-faf8-45bc-8977-c0a3a7f8afae" providerId="ADAL" clId="{75A0B505-AA09-4768-83FF-71979B1405E7}" dt="2021-09-18T14:11:54.730" v="214" actId="478"/>
          <ac:spMkLst>
            <pc:docMk/>
            <pc:sldMk cId="2096448425" sldId="277"/>
            <ac:spMk id="30" creationId="{28255F98-DF5D-4B2D-A443-F6346E98B242}"/>
          </ac:spMkLst>
        </pc:spChg>
        <pc:spChg chg="add mod">
          <ac:chgData name=" " userId="b5d796b8-faf8-45bc-8977-c0a3a7f8afae" providerId="ADAL" clId="{75A0B505-AA09-4768-83FF-71979B1405E7}" dt="2021-09-18T14:15:32.188" v="253" actId="1035"/>
          <ac:spMkLst>
            <pc:docMk/>
            <pc:sldMk cId="2096448425" sldId="277"/>
            <ac:spMk id="31" creationId="{F4F509ED-1BC3-4CA1-84E0-CE1956DA03C7}"/>
          </ac:spMkLst>
        </pc:spChg>
        <pc:spChg chg="add mod">
          <ac:chgData name=" " userId="b5d796b8-faf8-45bc-8977-c0a3a7f8afae" providerId="ADAL" clId="{75A0B505-AA09-4768-83FF-71979B1405E7}" dt="2021-09-18T14:12:29.909" v="217" actId="1076"/>
          <ac:spMkLst>
            <pc:docMk/>
            <pc:sldMk cId="2096448425" sldId="277"/>
            <ac:spMk id="32" creationId="{8F2DB6D0-747B-476D-90E6-A4BE4AE45DE0}"/>
          </ac:spMkLst>
        </pc:spChg>
        <pc:cxnChg chg="mod">
          <ac:chgData name=" " userId="b5d796b8-faf8-45bc-8977-c0a3a7f8afae" providerId="ADAL" clId="{75A0B505-AA09-4768-83FF-71979B1405E7}" dt="2021-09-18T14:09:44.794" v="202" actId="1076"/>
          <ac:cxnSpMkLst>
            <pc:docMk/>
            <pc:sldMk cId="2096448425" sldId="277"/>
            <ac:cxnSpMk id="12" creationId="{00000000-0000-0000-0000-000000000000}"/>
          </ac:cxnSpMkLst>
        </pc:cxnChg>
        <pc:cxnChg chg="mod">
          <ac:chgData name=" " userId="b5d796b8-faf8-45bc-8977-c0a3a7f8afae" providerId="ADAL" clId="{75A0B505-AA09-4768-83FF-71979B1405E7}" dt="2021-09-18T14:10:14.277" v="206" actId="1076"/>
          <ac:cxnSpMkLst>
            <pc:docMk/>
            <pc:sldMk cId="2096448425" sldId="277"/>
            <ac:cxnSpMk id="13" creationId="{00000000-0000-0000-0000-000000000000}"/>
          </ac:cxnSpMkLst>
        </pc:cxnChg>
        <pc:cxnChg chg="del">
          <ac:chgData name=" " userId="b5d796b8-faf8-45bc-8977-c0a3a7f8afae" providerId="ADAL" clId="{75A0B505-AA09-4768-83FF-71979B1405E7}" dt="2021-09-18T14:07:53.334" v="188" actId="478"/>
          <ac:cxnSpMkLst>
            <pc:docMk/>
            <pc:sldMk cId="2096448425" sldId="277"/>
            <ac:cxnSpMk id="19" creationId="{773740DC-95CA-4102-B87D-83420A6117B3}"/>
          </ac:cxnSpMkLst>
        </pc:cxnChg>
        <pc:cxnChg chg="del">
          <ac:chgData name=" " userId="b5d796b8-faf8-45bc-8977-c0a3a7f8afae" providerId="ADAL" clId="{75A0B505-AA09-4768-83FF-71979B1405E7}" dt="2021-09-18T14:07:53.334" v="188" actId="478"/>
          <ac:cxnSpMkLst>
            <pc:docMk/>
            <pc:sldMk cId="2096448425" sldId="277"/>
            <ac:cxnSpMk id="20" creationId="{7589CFD2-7E8E-458D-B9CE-F65DC068D9F6}"/>
          </ac:cxnSpMkLst>
        </pc:cxnChg>
        <pc:cxnChg chg="add">
          <ac:chgData name=" " userId="b5d796b8-faf8-45bc-8977-c0a3a7f8afae" providerId="ADAL" clId="{75A0B505-AA09-4768-83FF-71979B1405E7}" dt="2021-09-18T14:09:31.007" v="201"/>
          <ac:cxnSpMkLst>
            <pc:docMk/>
            <pc:sldMk cId="2096448425" sldId="277"/>
            <ac:cxnSpMk id="27" creationId="{ED9E3617-3369-47F1-A871-0803C46DD0D8}"/>
          </ac:cxnSpMkLst>
        </pc:cxnChg>
        <pc:cxnChg chg="add mod">
          <ac:chgData name=" " userId="b5d796b8-faf8-45bc-8977-c0a3a7f8afae" providerId="ADAL" clId="{75A0B505-AA09-4768-83FF-71979B1405E7}" dt="2021-09-18T14:10:01.175" v="204" actId="1076"/>
          <ac:cxnSpMkLst>
            <pc:docMk/>
            <pc:sldMk cId="2096448425" sldId="277"/>
            <ac:cxnSpMk id="28" creationId="{E5D69F16-B5EC-471C-8BF1-F262A10B2D69}"/>
          </ac:cxnSpMkLst>
        </pc:cxnChg>
      </pc:sldChg>
      <pc:sldChg chg="modSp">
        <pc:chgData name=" " userId="b5d796b8-faf8-45bc-8977-c0a3a7f8afae" providerId="ADAL" clId="{75A0B505-AA09-4768-83FF-71979B1405E7}" dt="2021-09-18T14:01:44.835" v="56" actId="20577"/>
        <pc:sldMkLst>
          <pc:docMk/>
          <pc:sldMk cId="1201671667" sldId="301"/>
        </pc:sldMkLst>
        <pc:spChg chg="mod">
          <ac:chgData name=" " userId="b5d796b8-faf8-45bc-8977-c0a3a7f8afae" providerId="ADAL" clId="{75A0B505-AA09-4768-83FF-71979B1405E7}" dt="2021-09-18T14:01:44.835" v="56" actId="20577"/>
          <ac:spMkLst>
            <pc:docMk/>
            <pc:sldMk cId="1201671667" sldId="301"/>
            <ac:spMk id="3" creationId="{39EB016F-F0AB-4CD8-B39D-18A4A080D0C9}"/>
          </ac:spMkLst>
        </pc:spChg>
      </pc:sldChg>
      <pc:sldChg chg="modSp">
        <pc:chgData name=" " userId="b5d796b8-faf8-45bc-8977-c0a3a7f8afae" providerId="ADAL" clId="{75A0B505-AA09-4768-83FF-71979B1405E7}" dt="2021-09-18T14:17:54.195" v="262" actId="207"/>
        <pc:sldMkLst>
          <pc:docMk/>
          <pc:sldMk cId="2954543940" sldId="303"/>
        </pc:sldMkLst>
        <pc:spChg chg="mod">
          <ac:chgData name=" " userId="b5d796b8-faf8-45bc-8977-c0a3a7f8afae" providerId="ADAL" clId="{75A0B505-AA09-4768-83FF-71979B1405E7}" dt="2021-09-18T14:17:54.195" v="262" actId="207"/>
          <ac:spMkLst>
            <pc:docMk/>
            <pc:sldMk cId="2954543940" sldId="303"/>
            <ac:spMk id="3" creationId="{8C117AA0-0754-4C59-825C-8F9CA112A411}"/>
          </ac:spMkLst>
        </pc:spChg>
      </pc:sldChg>
      <pc:sldChg chg="modSp">
        <pc:chgData name=" " userId="b5d796b8-faf8-45bc-8977-c0a3a7f8afae" providerId="ADAL" clId="{75A0B505-AA09-4768-83FF-71979B1405E7}" dt="2021-09-18T14:18:25.868" v="267" actId="207"/>
        <pc:sldMkLst>
          <pc:docMk/>
          <pc:sldMk cId="2969110893" sldId="311"/>
        </pc:sldMkLst>
        <pc:spChg chg="mod">
          <ac:chgData name=" " userId="b5d796b8-faf8-45bc-8977-c0a3a7f8afae" providerId="ADAL" clId="{75A0B505-AA09-4768-83FF-71979B1405E7}" dt="2021-09-18T14:18:25.868" v="267" actId="207"/>
          <ac:spMkLst>
            <pc:docMk/>
            <pc:sldMk cId="2969110893" sldId="311"/>
            <ac:spMk id="3" creationId="{8C117AA0-0754-4C59-825C-8F9CA112A411}"/>
          </ac:spMkLst>
        </pc:spChg>
      </pc:sldChg>
      <pc:sldChg chg="modSp">
        <pc:chgData name=" " userId="b5d796b8-faf8-45bc-8977-c0a3a7f8afae" providerId="ADAL" clId="{75A0B505-AA09-4768-83FF-71979B1405E7}" dt="2021-09-18T14:17:31.695" v="258" actId="207"/>
        <pc:sldMkLst>
          <pc:docMk/>
          <pc:sldMk cId="1758281050" sldId="315"/>
        </pc:sldMkLst>
        <pc:spChg chg="mod">
          <ac:chgData name=" " userId="b5d796b8-faf8-45bc-8977-c0a3a7f8afae" providerId="ADAL" clId="{75A0B505-AA09-4768-83FF-71979B1405E7}" dt="2021-09-18T14:17:31.695" v="258" actId="207"/>
          <ac:spMkLst>
            <pc:docMk/>
            <pc:sldMk cId="1758281050" sldId="315"/>
            <ac:spMk id="3" creationId="{00000000-0000-0000-0000-000000000000}"/>
          </ac:spMkLst>
        </pc:spChg>
      </pc:sldChg>
      <pc:sldChg chg="modSp">
        <pc:chgData name=" " userId="b5d796b8-faf8-45bc-8977-c0a3a7f8afae" providerId="ADAL" clId="{75A0B505-AA09-4768-83FF-71979B1405E7}" dt="2021-09-18T14:18:43.100" v="268" actId="207"/>
        <pc:sldMkLst>
          <pc:docMk/>
          <pc:sldMk cId="838446215" sldId="316"/>
        </pc:sldMkLst>
        <pc:spChg chg="mod">
          <ac:chgData name=" " userId="b5d796b8-faf8-45bc-8977-c0a3a7f8afae" providerId="ADAL" clId="{75A0B505-AA09-4768-83FF-71979B1405E7}" dt="2021-09-18T14:18:43.100" v="268" actId="207"/>
          <ac:spMkLst>
            <pc:docMk/>
            <pc:sldMk cId="838446215" sldId="316"/>
            <ac:spMk id="3" creationId="{00000000-0000-0000-0000-000000000000}"/>
          </ac:spMkLst>
        </pc:spChg>
      </pc:sldChg>
      <pc:sldChg chg="modSp">
        <pc:chgData name=" " userId="b5d796b8-faf8-45bc-8977-c0a3a7f8afae" providerId="ADAL" clId="{75A0B505-AA09-4768-83FF-71979B1405E7}" dt="2021-09-18T14:18:52.647" v="270" actId="207"/>
        <pc:sldMkLst>
          <pc:docMk/>
          <pc:sldMk cId="221186649" sldId="317"/>
        </pc:sldMkLst>
        <pc:spChg chg="mod">
          <ac:chgData name=" " userId="b5d796b8-faf8-45bc-8977-c0a3a7f8afae" providerId="ADAL" clId="{75A0B505-AA09-4768-83FF-71979B1405E7}" dt="2021-09-18T14:18:52.647" v="270" actId="207"/>
          <ac:spMkLst>
            <pc:docMk/>
            <pc:sldMk cId="221186649" sldId="317"/>
            <ac:spMk id="3" creationId="{00000000-0000-0000-0000-000000000000}"/>
          </ac:spMkLst>
        </pc:spChg>
      </pc:sldChg>
      <pc:sldChg chg="modSp">
        <pc:chgData name=" " userId="b5d796b8-faf8-45bc-8977-c0a3a7f8afae" providerId="ADAL" clId="{75A0B505-AA09-4768-83FF-71979B1405E7}" dt="2021-09-18T15:02:11.899" v="895" actId="207"/>
        <pc:sldMkLst>
          <pc:docMk/>
          <pc:sldMk cId="3005235549" sldId="336"/>
        </pc:sldMkLst>
        <pc:spChg chg="mod">
          <ac:chgData name=" " userId="b5d796b8-faf8-45bc-8977-c0a3a7f8afae" providerId="ADAL" clId="{75A0B505-AA09-4768-83FF-71979B1405E7}" dt="2021-09-18T15:02:11.899" v="895" actId="207"/>
          <ac:spMkLst>
            <pc:docMk/>
            <pc:sldMk cId="3005235549" sldId="336"/>
            <ac:spMk id="2" creationId="{901DB156-1907-43C8-A575-68672DE086A3}"/>
          </ac:spMkLst>
        </pc:spChg>
      </pc:sldChg>
      <pc:sldChg chg="modSp">
        <pc:chgData name=" " userId="b5d796b8-faf8-45bc-8977-c0a3a7f8afae" providerId="ADAL" clId="{75A0B505-AA09-4768-83FF-71979B1405E7}" dt="2021-09-18T15:02:04.740" v="894" actId="207"/>
        <pc:sldMkLst>
          <pc:docMk/>
          <pc:sldMk cId="215737433" sldId="338"/>
        </pc:sldMkLst>
        <pc:spChg chg="mod">
          <ac:chgData name=" " userId="b5d796b8-faf8-45bc-8977-c0a3a7f8afae" providerId="ADAL" clId="{75A0B505-AA09-4768-83FF-71979B1405E7}" dt="2021-09-18T15:02:04.740" v="894" actId="207"/>
          <ac:spMkLst>
            <pc:docMk/>
            <pc:sldMk cId="215737433" sldId="338"/>
            <ac:spMk id="2" creationId="{00000000-0000-0000-0000-000000000000}"/>
          </ac:spMkLst>
        </pc:spChg>
        <pc:spChg chg="mod">
          <ac:chgData name=" " userId="b5d796b8-faf8-45bc-8977-c0a3a7f8afae" providerId="ADAL" clId="{75A0B505-AA09-4768-83FF-71979B1405E7}" dt="2021-09-18T14:51:24.969" v="367" actId="207"/>
          <ac:spMkLst>
            <pc:docMk/>
            <pc:sldMk cId="215737433" sldId="338"/>
            <ac:spMk id="3" creationId="{00000000-0000-0000-0000-000000000000}"/>
          </ac:spMkLst>
        </pc:spChg>
      </pc:sldChg>
      <pc:sldChg chg="modSp">
        <pc:chgData name=" " userId="b5d796b8-faf8-45bc-8977-c0a3a7f8afae" providerId="ADAL" clId="{75A0B505-AA09-4768-83FF-71979B1405E7}" dt="2021-09-18T15:01:55.376" v="893" actId="207"/>
        <pc:sldMkLst>
          <pc:docMk/>
          <pc:sldMk cId="708200248" sldId="340"/>
        </pc:sldMkLst>
        <pc:spChg chg="mod">
          <ac:chgData name=" " userId="b5d796b8-faf8-45bc-8977-c0a3a7f8afae" providerId="ADAL" clId="{75A0B505-AA09-4768-83FF-71979B1405E7}" dt="2021-09-18T15:01:55.376" v="893" actId="207"/>
          <ac:spMkLst>
            <pc:docMk/>
            <pc:sldMk cId="708200248" sldId="340"/>
            <ac:spMk id="2" creationId="{00000000-0000-0000-0000-000000000000}"/>
          </ac:spMkLst>
        </pc:spChg>
        <pc:spChg chg="mod">
          <ac:chgData name=" " userId="b5d796b8-faf8-45bc-8977-c0a3a7f8afae" providerId="ADAL" clId="{75A0B505-AA09-4768-83FF-71979B1405E7}" dt="2021-09-18T14:50:34.828" v="359" actId="207"/>
          <ac:spMkLst>
            <pc:docMk/>
            <pc:sldMk cId="708200248" sldId="340"/>
            <ac:spMk id="3" creationId="{00000000-0000-0000-0000-000000000000}"/>
          </ac:spMkLst>
        </pc:spChg>
      </pc:sldChg>
      <pc:sldChg chg="modSp add">
        <pc:chgData name=" " userId="b5d796b8-faf8-45bc-8977-c0a3a7f8afae" providerId="ADAL" clId="{75A0B505-AA09-4768-83FF-71979B1405E7}" dt="2021-09-18T15:10:42.346" v="1199" actId="20577"/>
        <pc:sldMkLst>
          <pc:docMk/>
          <pc:sldMk cId="3861458646" sldId="341"/>
        </pc:sldMkLst>
        <pc:spChg chg="mod">
          <ac:chgData name=" " userId="b5d796b8-faf8-45bc-8977-c0a3a7f8afae" providerId="ADAL" clId="{75A0B505-AA09-4768-83FF-71979B1405E7}" dt="2021-09-18T15:02:25.705" v="896" actId="207"/>
          <ac:spMkLst>
            <pc:docMk/>
            <pc:sldMk cId="3861458646" sldId="341"/>
            <ac:spMk id="2" creationId="{00000000-0000-0000-0000-000000000000}"/>
          </ac:spMkLst>
        </pc:spChg>
        <pc:spChg chg="mod">
          <ac:chgData name=" " userId="b5d796b8-faf8-45bc-8977-c0a3a7f8afae" providerId="ADAL" clId="{75A0B505-AA09-4768-83FF-71979B1405E7}" dt="2021-09-18T15:10:42.346" v="1199" actId="20577"/>
          <ac:spMkLst>
            <pc:docMk/>
            <pc:sldMk cId="3861458646" sldId="341"/>
            <ac:spMk id="3" creationId="{00000000-0000-0000-0000-000000000000}"/>
          </ac:spMkLst>
        </pc:spChg>
      </pc:sldChg>
      <pc:sldChg chg="modSp add">
        <pc:chgData name=" " userId="b5d796b8-faf8-45bc-8977-c0a3a7f8afae" providerId="ADAL" clId="{75A0B505-AA09-4768-83FF-71979B1405E7}" dt="2021-09-18T15:07:31.322" v="1037" actId="207"/>
        <pc:sldMkLst>
          <pc:docMk/>
          <pc:sldMk cId="683411534" sldId="343"/>
        </pc:sldMkLst>
        <pc:spChg chg="mod">
          <ac:chgData name=" " userId="b5d796b8-faf8-45bc-8977-c0a3a7f8afae" providerId="ADAL" clId="{75A0B505-AA09-4768-83FF-71979B1405E7}" dt="2021-09-18T15:01:51.102" v="892" actId="207"/>
          <ac:spMkLst>
            <pc:docMk/>
            <pc:sldMk cId="683411534" sldId="343"/>
            <ac:spMk id="2" creationId="{00000000-0000-0000-0000-000000000000}"/>
          </ac:spMkLst>
        </pc:spChg>
        <pc:spChg chg="mod">
          <ac:chgData name=" " userId="b5d796b8-faf8-45bc-8977-c0a3a7f8afae" providerId="ADAL" clId="{75A0B505-AA09-4768-83FF-71979B1405E7}" dt="2021-09-18T15:07:31.322" v="1037" actId="207"/>
          <ac:spMkLst>
            <pc:docMk/>
            <pc:sldMk cId="683411534" sldId="343"/>
            <ac:spMk id="3" creationId="{00000000-0000-0000-0000-000000000000}"/>
          </ac:spMkLst>
        </pc:spChg>
      </pc:sldChg>
      <pc:sldChg chg="modSp add">
        <pc:chgData name=" " userId="b5d796b8-faf8-45bc-8977-c0a3a7f8afae" providerId="ADAL" clId="{75A0B505-AA09-4768-83FF-71979B1405E7}" dt="2021-09-20T14:15:54.178" v="1569" actId="6549"/>
        <pc:sldMkLst>
          <pc:docMk/>
          <pc:sldMk cId="673683732" sldId="344"/>
        </pc:sldMkLst>
        <pc:spChg chg="mod">
          <ac:chgData name=" " userId="b5d796b8-faf8-45bc-8977-c0a3a7f8afae" providerId="ADAL" clId="{75A0B505-AA09-4768-83FF-71979B1405E7}" dt="2021-09-18T15:02:29.160" v="897" actId="20577"/>
          <ac:spMkLst>
            <pc:docMk/>
            <pc:sldMk cId="673683732" sldId="344"/>
            <ac:spMk id="2" creationId="{00000000-0000-0000-0000-000000000000}"/>
          </ac:spMkLst>
        </pc:spChg>
        <pc:spChg chg="mod">
          <ac:chgData name=" " userId="b5d796b8-faf8-45bc-8977-c0a3a7f8afae" providerId="ADAL" clId="{75A0B505-AA09-4768-83FF-71979B1405E7}" dt="2021-09-20T14:15:54.178" v="1569" actId="6549"/>
          <ac:spMkLst>
            <pc:docMk/>
            <pc:sldMk cId="673683732" sldId="344"/>
            <ac:spMk id="3" creationId="{00000000-0000-0000-0000-000000000000}"/>
          </ac:spMkLst>
        </pc:spChg>
      </pc:sldChg>
      <pc:sldChg chg="addSp modSp add">
        <pc:chgData name=" " userId="b5d796b8-faf8-45bc-8977-c0a3a7f8afae" providerId="ADAL" clId="{75A0B505-AA09-4768-83FF-71979B1405E7}" dt="2021-09-18T15:11:17.065" v="1206" actId="20577"/>
        <pc:sldMkLst>
          <pc:docMk/>
          <pc:sldMk cId="4124821489" sldId="345"/>
        </pc:sldMkLst>
        <pc:spChg chg="mod">
          <ac:chgData name=" " userId="b5d796b8-faf8-45bc-8977-c0a3a7f8afae" providerId="ADAL" clId="{75A0B505-AA09-4768-83FF-71979B1405E7}" dt="2021-09-18T15:11:17.065" v="1206" actId="20577"/>
          <ac:spMkLst>
            <pc:docMk/>
            <pc:sldMk cId="4124821489" sldId="345"/>
            <ac:spMk id="3" creationId="{00000000-0000-0000-0000-000000000000}"/>
          </ac:spMkLst>
        </pc:spChg>
        <pc:picChg chg="add mod">
          <ac:chgData name=" " userId="b5d796b8-faf8-45bc-8977-c0a3a7f8afae" providerId="ADAL" clId="{75A0B505-AA09-4768-83FF-71979B1405E7}" dt="2021-09-18T15:09:24.624" v="1075" actId="14100"/>
          <ac:picMkLst>
            <pc:docMk/>
            <pc:sldMk cId="4124821489" sldId="345"/>
            <ac:picMk id="5" creationId="{02B80988-D54A-459F-94BA-4C608FEAE31E}"/>
          </ac:picMkLst>
        </pc:picChg>
      </pc:sldChg>
      <pc:sldChg chg="modSp add">
        <pc:chgData name=" " userId="b5d796b8-faf8-45bc-8977-c0a3a7f8afae" providerId="ADAL" clId="{75A0B505-AA09-4768-83FF-71979B1405E7}" dt="2021-09-20T14:17:03.133" v="1592" actId="6549"/>
        <pc:sldMkLst>
          <pc:docMk/>
          <pc:sldMk cId="3491711970" sldId="346"/>
        </pc:sldMkLst>
        <pc:spChg chg="mod">
          <ac:chgData name=" " userId="b5d796b8-faf8-45bc-8977-c0a3a7f8afae" providerId="ADAL" clId="{75A0B505-AA09-4768-83FF-71979B1405E7}" dt="2021-09-20T14:17:03.133" v="1592" actId="6549"/>
          <ac:spMkLst>
            <pc:docMk/>
            <pc:sldMk cId="3491711970" sldId="346"/>
            <ac:spMk id="3" creationId="{00000000-0000-0000-0000-000000000000}"/>
          </ac:spMkLst>
        </pc:spChg>
      </pc:sldChg>
      <pc:sldChg chg="addSp delSp modSp add">
        <pc:chgData name=" " userId="b5d796b8-faf8-45bc-8977-c0a3a7f8afae" providerId="ADAL" clId="{75A0B505-AA09-4768-83FF-71979B1405E7}" dt="2021-09-18T15:18:14.521" v="1456" actId="14100"/>
        <pc:sldMkLst>
          <pc:docMk/>
          <pc:sldMk cId="3367091314" sldId="347"/>
        </pc:sldMkLst>
        <pc:spChg chg="del">
          <ac:chgData name=" " userId="b5d796b8-faf8-45bc-8977-c0a3a7f8afae" providerId="ADAL" clId="{75A0B505-AA09-4768-83FF-71979B1405E7}" dt="2021-09-18T15:17:28.606" v="1453"/>
          <ac:spMkLst>
            <pc:docMk/>
            <pc:sldMk cId="3367091314" sldId="347"/>
            <ac:spMk id="2" creationId="{7D154F10-D358-4CF9-B6BE-DC23D49F0887}"/>
          </ac:spMkLst>
        </pc:spChg>
        <pc:spChg chg="del">
          <ac:chgData name=" " userId="b5d796b8-faf8-45bc-8977-c0a3a7f8afae" providerId="ADAL" clId="{75A0B505-AA09-4768-83FF-71979B1405E7}" dt="2021-09-18T15:17:28.606" v="1453"/>
          <ac:spMkLst>
            <pc:docMk/>
            <pc:sldMk cId="3367091314" sldId="347"/>
            <ac:spMk id="3" creationId="{30F27734-0D6D-4FC9-A86B-D3D3CBB18085}"/>
          </ac:spMkLst>
        </pc:spChg>
        <pc:picChg chg="add mod">
          <ac:chgData name=" " userId="b5d796b8-faf8-45bc-8977-c0a3a7f8afae" providerId="ADAL" clId="{75A0B505-AA09-4768-83FF-71979B1405E7}" dt="2021-09-18T15:18:14.521" v="1456" actId="14100"/>
          <ac:picMkLst>
            <pc:docMk/>
            <pc:sldMk cId="3367091314" sldId="347"/>
            <ac:picMk id="1026" creationId="{45FD2C76-2370-4583-A7DB-3A8E0E916DF3}"/>
          </ac:picMkLst>
        </pc:picChg>
      </pc:sldChg>
      <pc:sldChg chg="addSp delSp modSp add del">
        <pc:chgData name=" " userId="b5d796b8-faf8-45bc-8977-c0a3a7f8afae" providerId="ADAL" clId="{75A0B505-AA09-4768-83FF-71979B1405E7}" dt="2021-09-20T15:38:34.387" v="1633" actId="2696"/>
        <pc:sldMkLst>
          <pc:docMk/>
          <pc:sldMk cId="2325291474" sldId="348"/>
        </pc:sldMkLst>
        <pc:spChg chg="del">
          <ac:chgData name=" " userId="b5d796b8-faf8-45bc-8977-c0a3a7f8afae" providerId="ADAL" clId="{75A0B505-AA09-4768-83FF-71979B1405E7}" dt="2021-09-20T15:32:20.904" v="1594"/>
          <ac:spMkLst>
            <pc:docMk/>
            <pc:sldMk cId="2325291474" sldId="348"/>
            <ac:spMk id="2" creationId="{1B263681-C5B9-4112-990D-F7756D1EB941}"/>
          </ac:spMkLst>
        </pc:spChg>
        <pc:spChg chg="del">
          <ac:chgData name=" " userId="b5d796b8-faf8-45bc-8977-c0a3a7f8afae" providerId="ADAL" clId="{75A0B505-AA09-4768-83FF-71979B1405E7}" dt="2021-09-20T15:32:20.904" v="1594"/>
          <ac:spMkLst>
            <pc:docMk/>
            <pc:sldMk cId="2325291474" sldId="348"/>
            <ac:spMk id="3" creationId="{378068F5-5480-4128-98F0-2F6146F775E9}"/>
          </ac:spMkLst>
        </pc:spChg>
        <pc:picChg chg="add mod">
          <ac:chgData name=" " userId="b5d796b8-faf8-45bc-8977-c0a3a7f8afae" providerId="ADAL" clId="{75A0B505-AA09-4768-83FF-71979B1405E7}" dt="2021-09-20T15:32:43.845" v="1612" actId="1038"/>
          <ac:picMkLst>
            <pc:docMk/>
            <pc:sldMk cId="2325291474" sldId="348"/>
            <ac:picMk id="4" creationId="{E12498DB-6966-4D66-9E8C-3A1A78FFCADE}"/>
          </ac:picMkLst>
        </pc:picChg>
      </pc:sldChg>
      <pc:sldChg chg="addSp delSp modSp add">
        <pc:chgData name=" " userId="b5d796b8-faf8-45bc-8977-c0a3a7f8afae" providerId="ADAL" clId="{75A0B505-AA09-4768-83FF-71979B1405E7}" dt="2021-09-20T15:36:22.991" v="1621" actId="14100"/>
        <pc:sldMkLst>
          <pc:docMk/>
          <pc:sldMk cId="1608552774" sldId="349"/>
        </pc:sldMkLst>
        <pc:picChg chg="add del mod">
          <ac:chgData name=" " userId="b5d796b8-faf8-45bc-8977-c0a3a7f8afae" providerId="ADAL" clId="{75A0B505-AA09-4768-83FF-71979B1405E7}" dt="2021-09-20T15:35:48.320" v="1617" actId="478"/>
          <ac:picMkLst>
            <pc:docMk/>
            <pc:sldMk cId="1608552774" sldId="349"/>
            <ac:picMk id="2" creationId="{5D13919F-8106-44B9-B2A1-0CC695949CF7}"/>
          </ac:picMkLst>
        </pc:picChg>
        <pc:picChg chg="add mod">
          <ac:chgData name=" " userId="b5d796b8-faf8-45bc-8977-c0a3a7f8afae" providerId="ADAL" clId="{75A0B505-AA09-4768-83FF-71979B1405E7}" dt="2021-09-20T15:36:22.991" v="1621" actId="14100"/>
          <ac:picMkLst>
            <pc:docMk/>
            <pc:sldMk cId="1608552774" sldId="349"/>
            <ac:picMk id="3" creationId="{E647655F-5E90-451E-8037-CD291D86B3E2}"/>
          </ac:picMkLst>
        </pc:picChg>
      </pc:sldChg>
      <pc:sldChg chg="addSp delSp modSp add del">
        <pc:chgData name=" " userId="b5d796b8-faf8-45bc-8977-c0a3a7f8afae" providerId="ADAL" clId="{75A0B505-AA09-4768-83FF-71979B1405E7}" dt="2021-09-20T15:38:32.786" v="1632"/>
        <pc:sldMkLst>
          <pc:docMk/>
          <pc:sldMk cId="2470381257" sldId="350"/>
        </pc:sldMkLst>
        <pc:spChg chg="add del">
          <ac:chgData name=" " userId="b5d796b8-faf8-45bc-8977-c0a3a7f8afae" providerId="ADAL" clId="{75A0B505-AA09-4768-83FF-71979B1405E7}" dt="2021-09-20T15:38:30.338" v="1631"/>
          <ac:spMkLst>
            <pc:docMk/>
            <pc:sldMk cId="2470381257" sldId="350"/>
            <ac:spMk id="2" creationId="{ABD31C2D-39CE-4399-8394-ACF6020DA34F}"/>
          </ac:spMkLst>
        </pc:spChg>
        <pc:spChg chg="add del">
          <ac:chgData name=" " userId="b5d796b8-faf8-45bc-8977-c0a3a7f8afae" providerId="ADAL" clId="{75A0B505-AA09-4768-83FF-71979B1405E7}" dt="2021-09-20T15:38:30.338" v="1631"/>
          <ac:spMkLst>
            <pc:docMk/>
            <pc:sldMk cId="2470381257" sldId="350"/>
            <ac:spMk id="3" creationId="{C2A3BB04-0331-459D-82B9-6CC4C0F98A52}"/>
          </ac:spMkLst>
        </pc:spChg>
        <pc:picChg chg="add del mod">
          <ac:chgData name=" " userId="b5d796b8-faf8-45bc-8977-c0a3a7f8afae" providerId="ADAL" clId="{75A0B505-AA09-4768-83FF-71979B1405E7}" dt="2021-09-20T15:38:29.232" v="1630"/>
          <ac:picMkLst>
            <pc:docMk/>
            <pc:sldMk cId="2470381257" sldId="350"/>
            <ac:picMk id="4" creationId="{01D3C4D4-C669-44D7-8E70-3FE329004A9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52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34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3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167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158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6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0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22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4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65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049A8-FFE3-4426-99C2-A21AAA581FD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4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opi.mt.gov/Portals/182/Page%20Files/School%20Finance/Accounting/Guidance%20and%20Manuals/FY%202021/ChartOfAccountsFY21%20Updated_.pdf?ver=2021-01-04-084317-617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01900"/>
            <a:ext cx="7772400" cy="1079500"/>
          </a:xfrm>
        </p:spPr>
        <p:txBody>
          <a:bodyPr/>
          <a:lstStyle/>
          <a:p>
            <a:r>
              <a:rPr lang="en-US" dirty="0"/>
              <a:t>Governmental Accounting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657600"/>
            <a:ext cx="5334000" cy="2667000"/>
          </a:xfrm>
        </p:spPr>
        <p:txBody>
          <a:bodyPr>
            <a:normAutofit fontScale="62500" lnSpcReduction="20000"/>
          </a:bodyPr>
          <a:lstStyle/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sz="4500" dirty="0">
                <a:solidFill>
                  <a:schemeClr val="tx1"/>
                </a:solidFill>
              </a:rPr>
              <a:t>New Clerk Academy Fall 2021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tx1"/>
                </a:solidFill>
              </a:rPr>
              <a:t>September 22 – Great Falls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tx1"/>
                </a:solidFill>
              </a:rPr>
              <a:t>September 23 – Missoula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tx1"/>
                </a:solidFill>
              </a:rPr>
              <a:t>September 30 – Billings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en-US" sz="3800" dirty="0">
                <a:solidFill>
                  <a:schemeClr val="tx1"/>
                </a:solidFill>
              </a:rPr>
              <a:t>Denise Williams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tx1"/>
                </a:solidFill>
              </a:rPr>
              <a:t>MASBO Executive Director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A37B34-50E0-4C43-8940-752D400F88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352950"/>
            <a:ext cx="1647825" cy="9894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24031BB-9EE0-4F0A-99C6-E3A8A387FE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94475"/>
            <a:ext cx="2362200" cy="204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712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ACCOUNT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Revenue</a:t>
            </a:r>
            <a:r>
              <a:rPr lang="en-US" dirty="0"/>
              <a:t> – resources coming in during fiscal year</a:t>
            </a:r>
            <a:endParaRPr lang="en-US" b="1" dirty="0"/>
          </a:p>
          <a:p>
            <a:r>
              <a:rPr lang="en-US" dirty="0"/>
              <a:t>Direct State Aid and other state funding</a:t>
            </a:r>
          </a:p>
          <a:p>
            <a:r>
              <a:rPr lang="en-US" dirty="0"/>
              <a:t>Property taxes</a:t>
            </a:r>
          </a:p>
          <a:p>
            <a:r>
              <a:rPr lang="en-US" dirty="0"/>
              <a:t>Interest earnings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b="1" dirty="0"/>
              <a:t>Expenditures </a:t>
            </a:r>
            <a:r>
              <a:rPr lang="en-US" dirty="0"/>
              <a:t>– resources paid out during the fiscal year</a:t>
            </a:r>
          </a:p>
          <a:p>
            <a:r>
              <a:rPr lang="en-US" dirty="0"/>
              <a:t>Salaries and benefits</a:t>
            </a:r>
          </a:p>
          <a:p>
            <a:r>
              <a:rPr lang="en-US" dirty="0"/>
              <a:t>Supplies, utility bills, insurance, repairs</a:t>
            </a:r>
          </a:p>
        </p:txBody>
      </p:sp>
    </p:spTree>
    <p:extLst>
      <p:ext uri="{BB962C8B-B14F-4D97-AF65-F5344CB8AC3E}">
        <p14:creationId xmlns:p14="http://schemas.microsoft.com/office/powerpoint/2010/main" val="938006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81400" y="4807803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Difference in revenues vs. expenditures is “closed out” to fund balance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BASIC FINANCIAL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05800" cy="42671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Balance Sheet </a:t>
            </a:r>
            <a:r>
              <a:rPr lang="en-US" dirty="0"/>
              <a:t>(ongoing balances as of a given date)</a:t>
            </a:r>
          </a:p>
          <a:p>
            <a:r>
              <a:rPr lang="en-US" dirty="0"/>
              <a:t>Assets</a:t>
            </a:r>
          </a:p>
          <a:p>
            <a:r>
              <a:rPr lang="en-US" dirty="0"/>
              <a:t>Liabilities</a:t>
            </a:r>
          </a:p>
          <a:p>
            <a:r>
              <a:rPr lang="en-US" dirty="0"/>
              <a:t>Fund Balance (equity)</a:t>
            </a:r>
          </a:p>
          <a:p>
            <a:pPr marL="0" indent="0">
              <a:buNone/>
            </a:pPr>
            <a:r>
              <a:rPr lang="en-US" b="1" dirty="0"/>
              <a:t>Revenues, Expenditures &amp; Changes in Fund Balance </a:t>
            </a:r>
            <a:r>
              <a:rPr lang="en-US" dirty="0"/>
              <a:t>(activity for a fiscal year)</a:t>
            </a:r>
          </a:p>
          <a:p>
            <a:pPr>
              <a:spcBef>
                <a:spcPts val="300"/>
              </a:spcBef>
            </a:pPr>
            <a:r>
              <a:rPr lang="en-US" dirty="0"/>
              <a:t>Revenues</a:t>
            </a:r>
          </a:p>
          <a:p>
            <a:pPr>
              <a:spcBef>
                <a:spcPts val="300"/>
              </a:spcBef>
            </a:pPr>
            <a:r>
              <a:rPr lang="en-US" dirty="0"/>
              <a:t>Expenditures</a:t>
            </a:r>
          </a:p>
        </p:txBody>
      </p:sp>
      <p:sp>
        <p:nvSpPr>
          <p:cNvPr id="5" name="Left Brace 4"/>
          <p:cNvSpPr/>
          <p:nvPr/>
        </p:nvSpPr>
        <p:spPr>
          <a:xfrm>
            <a:off x="3200400" y="4800600"/>
            <a:ext cx="457200" cy="830997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 flipH="1">
            <a:off x="4343400" y="3505200"/>
            <a:ext cx="44196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63000" y="3505200"/>
            <a:ext cx="0" cy="1905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077200" y="5410200"/>
            <a:ext cx="685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098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12498DB-6966-4D66-9E8C-3A1A78FFC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99461"/>
            <a:ext cx="5410200" cy="6754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291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647655F-5E90-451E-8037-CD291D86B3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" y="80441"/>
            <a:ext cx="7696200" cy="6631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552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Recording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Account</a:t>
            </a:r>
            <a:r>
              <a:rPr lang="en-US" dirty="0"/>
              <a:t>: </a:t>
            </a:r>
          </a:p>
          <a:p>
            <a:r>
              <a:rPr lang="en-US" sz="2800" dirty="0"/>
              <a:t>an accounting record of increases and decreases in a specific asset, liability, revenue, expenditure or fund balance item</a:t>
            </a:r>
          </a:p>
          <a:p>
            <a:r>
              <a:rPr lang="en-US" sz="2800" dirty="0"/>
              <a:t>In its simplest form an account consists of 3 items: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438400" y="4800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876800" y="4800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19600" y="42627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TITLE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4600" y="4876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25469" y="4876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</p:txBody>
      </p:sp>
    </p:spTree>
    <p:extLst>
      <p:ext uri="{BB962C8B-B14F-4D97-AF65-F5344CB8AC3E}">
        <p14:creationId xmlns:p14="http://schemas.microsoft.com/office/powerpoint/2010/main" val="1729612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Recording Transactions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Accounts that normally have </a:t>
            </a:r>
            <a:r>
              <a:rPr lang="en-US" b="1" dirty="0"/>
              <a:t>Debit Balances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Assets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Expenditures</a:t>
            </a:r>
          </a:p>
          <a:p>
            <a:pPr marL="0" indent="0">
              <a:buNone/>
            </a:pPr>
            <a:r>
              <a:rPr lang="en-US" dirty="0"/>
              <a:t>Accounts that normally have </a:t>
            </a:r>
            <a:r>
              <a:rPr lang="en-US" b="1" dirty="0"/>
              <a:t>Credit Balances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Liabilities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Fund Balance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Revenues</a:t>
            </a:r>
          </a:p>
        </p:txBody>
      </p:sp>
    </p:spTree>
    <p:extLst>
      <p:ext uri="{BB962C8B-B14F-4D97-AF65-F5344CB8AC3E}">
        <p14:creationId xmlns:p14="http://schemas.microsoft.com/office/powerpoint/2010/main" val="2147536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Recording Transactions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3448126"/>
              </p:ext>
            </p:extLst>
          </p:nvPr>
        </p:nvGraphicFramePr>
        <p:xfrm>
          <a:off x="304800" y="1600200"/>
          <a:ext cx="8610600" cy="400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8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03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600" dirty="0"/>
                        <a:t>Account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Normal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Effect</a:t>
                      </a:r>
                      <a:r>
                        <a:rPr lang="en-US" sz="2600" baseline="0" dirty="0"/>
                        <a:t> of a Debit entry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Effect of a Credit Entry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ASSET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Increase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LIABILITY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Increase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Increase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Increase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Increase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087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Recording Transactions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604331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85230" y="1524000"/>
            <a:ext cx="1453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ASSET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62200" y="2209800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Debit side</a:t>
            </a:r>
          </a:p>
          <a:p>
            <a:r>
              <a:rPr lang="en-US" sz="2400" dirty="0"/>
              <a:t>(increase)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76800" y="2209800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  <a:p>
            <a:r>
              <a:rPr lang="en-US" sz="2400" dirty="0"/>
              <a:t>(decrease)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86200" y="4343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LIABILITY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3622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04331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06069" y="5100935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  <a:p>
            <a:r>
              <a:rPr lang="en-US" sz="2400" dirty="0"/>
              <a:t>(decrease)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44469" y="5100935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Credit side</a:t>
            </a:r>
          </a:p>
          <a:p>
            <a:r>
              <a:rPr lang="en-US" sz="2400" dirty="0"/>
              <a:t>(increase)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20BD72-B7D9-45E9-A920-2ACF991953DE}"/>
              </a:ext>
            </a:extLst>
          </p:cNvPr>
          <p:cNvSpPr txBox="1"/>
          <p:nvPr/>
        </p:nvSpPr>
        <p:spPr>
          <a:xfrm>
            <a:off x="445669" y="5721401"/>
            <a:ext cx="15239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normal balance</a:t>
            </a:r>
          </a:p>
        </p:txBody>
      </p:sp>
    </p:spTree>
    <p:extLst>
      <p:ext uri="{BB962C8B-B14F-4D97-AF65-F5344CB8AC3E}">
        <p14:creationId xmlns:p14="http://schemas.microsoft.com/office/powerpoint/2010/main" val="14707240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Recording Transactions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604331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75633" y="1610380"/>
            <a:ext cx="1834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REVENUE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62200" y="2209800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  <a:p>
            <a:r>
              <a:rPr lang="en-US" sz="2400" dirty="0"/>
              <a:t>(decrease)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76800" y="2209800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Credit side</a:t>
            </a:r>
          </a:p>
          <a:p>
            <a:r>
              <a:rPr lang="en-US" sz="2400" dirty="0"/>
              <a:t>(increase)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29004" y="4429780"/>
            <a:ext cx="2362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EXPENDITURE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3622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04331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06069" y="5100935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Debit side</a:t>
            </a:r>
          </a:p>
          <a:p>
            <a:r>
              <a:rPr lang="en-US" sz="2400" dirty="0"/>
              <a:t>(increase)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44469" y="5100935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  <a:p>
            <a:r>
              <a:rPr lang="en-US" sz="2400" dirty="0"/>
              <a:t>(decrease)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20BD72-B7D9-45E9-A920-2ACF991953DE}"/>
              </a:ext>
            </a:extLst>
          </p:cNvPr>
          <p:cNvSpPr txBox="1"/>
          <p:nvPr/>
        </p:nvSpPr>
        <p:spPr>
          <a:xfrm>
            <a:off x="445669" y="5721401"/>
            <a:ext cx="15239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normal balance</a:t>
            </a:r>
          </a:p>
        </p:txBody>
      </p:sp>
    </p:spTree>
    <p:extLst>
      <p:ext uri="{BB962C8B-B14F-4D97-AF65-F5344CB8AC3E}">
        <p14:creationId xmlns:p14="http://schemas.microsoft.com/office/powerpoint/2010/main" val="3827930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Recording Revenue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10200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47230" y="1524000"/>
            <a:ext cx="1072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CASH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68069" y="2209800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  <a:p>
            <a:r>
              <a:rPr lang="en-US" sz="2400" dirty="0"/>
              <a:t>(increase)</a:t>
            </a:r>
          </a:p>
          <a:p>
            <a:r>
              <a:rPr lang="en-US" sz="2400" dirty="0"/>
              <a:t>$200,000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8200" y="4343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REVENUE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1242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10200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638800" y="5100935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  <a:p>
            <a:r>
              <a:rPr lang="en-US" sz="2400" dirty="0"/>
              <a:t>(increase)</a:t>
            </a:r>
          </a:p>
          <a:p>
            <a:r>
              <a:rPr lang="en-US" sz="2400" dirty="0"/>
              <a:t>$200,000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434405"/>
            <a:ext cx="2590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Transaction 1</a:t>
            </a:r>
          </a:p>
          <a:p>
            <a:r>
              <a:rPr lang="en-US" sz="2800" dirty="0"/>
              <a:t>Received Direct State Aid from OPI:  $200,000</a:t>
            </a:r>
          </a:p>
        </p:txBody>
      </p:sp>
    </p:spTree>
    <p:extLst>
      <p:ext uri="{BB962C8B-B14F-4D97-AF65-F5344CB8AC3E}">
        <p14:creationId xmlns:p14="http://schemas.microsoft.com/office/powerpoint/2010/main" val="3976334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FUND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What is a fund?</a:t>
            </a:r>
          </a:p>
          <a:p>
            <a:r>
              <a:rPr lang="en-US" sz="2800" dirty="0"/>
              <a:t>self-balancing set of accounts</a:t>
            </a:r>
          </a:p>
          <a:p>
            <a:pPr lvl="1"/>
            <a:r>
              <a:rPr lang="en-US" dirty="0"/>
              <a:t>Cash and other financial resources</a:t>
            </a:r>
          </a:p>
          <a:p>
            <a:pPr lvl="1"/>
            <a:r>
              <a:rPr lang="en-US" dirty="0"/>
              <a:t>Liabilities</a:t>
            </a:r>
          </a:p>
          <a:p>
            <a:pPr lvl="1"/>
            <a:r>
              <a:rPr lang="en-US" dirty="0"/>
              <a:t>Residual equities or fund balances</a:t>
            </a:r>
          </a:p>
          <a:p>
            <a:r>
              <a:rPr lang="en-US" sz="2800" dirty="0"/>
              <a:t>segregated for the purpose of carrying on specific activities or attaining certain objectives</a:t>
            </a:r>
          </a:p>
          <a:p>
            <a:r>
              <a:rPr lang="en-US" sz="2800" dirty="0"/>
              <a:t>in accordance with special regulations, restrictions, or limitations (GAAP, state law, GASB)</a:t>
            </a:r>
          </a:p>
        </p:txBody>
      </p:sp>
    </p:spTree>
    <p:extLst>
      <p:ext uri="{BB962C8B-B14F-4D97-AF65-F5344CB8AC3E}">
        <p14:creationId xmlns:p14="http://schemas.microsoft.com/office/powerpoint/2010/main" val="2417694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Recording Expenditures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2004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562600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038600" y="1524000"/>
            <a:ext cx="3352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ACCOUNTS PAYABLE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58869" y="2209800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  <a:p>
            <a:r>
              <a:rPr lang="en-US" sz="2400" dirty="0"/>
              <a:t>(increase)</a:t>
            </a:r>
          </a:p>
          <a:p>
            <a:r>
              <a:rPr lang="en-US" sz="2400" dirty="0"/>
              <a:t>$5,000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19600" y="4343400"/>
            <a:ext cx="2307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EXPENDITURE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2766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562600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352800" y="5100935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  <a:p>
            <a:r>
              <a:rPr lang="en-US" sz="2400" dirty="0"/>
              <a:t>(increase)</a:t>
            </a:r>
          </a:p>
          <a:p>
            <a:r>
              <a:rPr lang="en-US" sz="2400" dirty="0"/>
              <a:t>$5,000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" y="1447800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Transaction 2-A</a:t>
            </a:r>
          </a:p>
          <a:p>
            <a:r>
              <a:rPr lang="en-US" sz="2800" dirty="0"/>
              <a:t>Received utility bill $5,000</a:t>
            </a:r>
          </a:p>
        </p:txBody>
      </p:sp>
    </p:spTree>
    <p:extLst>
      <p:ext uri="{BB962C8B-B14F-4D97-AF65-F5344CB8AC3E}">
        <p14:creationId xmlns:p14="http://schemas.microsoft.com/office/powerpoint/2010/main" val="7123821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Recording Expenditures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2004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562600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24400" y="1524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CASH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58869" y="2209800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  <a:p>
            <a:r>
              <a:rPr lang="en-US" sz="2400" dirty="0"/>
              <a:t>(decrease)</a:t>
            </a:r>
          </a:p>
          <a:p>
            <a:r>
              <a:rPr lang="en-US" sz="2400" dirty="0"/>
              <a:t>$5,000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86200" y="43434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ACCOUNTS PAYABLE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2766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562600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352800" y="5100935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  <a:p>
            <a:r>
              <a:rPr lang="en-US" sz="2400" dirty="0"/>
              <a:t>(decrease)</a:t>
            </a:r>
          </a:p>
          <a:p>
            <a:r>
              <a:rPr lang="en-US" sz="2400" dirty="0"/>
              <a:t>$5,000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" y="1447800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Transaction 2-B</a:t>
            </a:r>
          </a:p>
          <a:p>
            <a:r>
              <a:rPr lang="en-US" sz="2800" dirty="0"/>
              <a:t>Paid utility bill $5,000</a:t>
            </a:r>
          </a:p>
        </p:txBody>
      </p:sp>
    </p:spTree>
    <p:extLst>
      <p:ext uri="{BB962C8B-B14F-4D97-AF65-F5344CB8AC3E}">
        <p14:creationId xmlns:p14="http://schemas.microsoft.com/office/powerpoint/2010/main" val="3263010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Recording Transactions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10200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47230" y="1524000"/>
            <a:ext cx="1072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CASH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44269" y="2209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$200,000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1242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10200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5D87A03-9B5C-4751-BA53-B97551793741}"/>
              </a:ext>
            </a:extLst>
          </p:cNvPr>
          <p:cNvSpPr txBox="1"/>
          <p:nvPr/>
        </p:nvSpPr>
        <p:spPr>
          <a:xfrm>
            <a:off x="685799" y="2297668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0491817-3D9D-4572-9A8A-F2F44A1487F7}"/>
              </a:ext>
            </a:extLst>
          </p:cNvPr>
          <p:cNvSpPr txBox="1"/>
          <p:nvPr/>
        </p:nvSpPr>
        <p:spPr>
          <a:xfrm>
            <a:off x="685800" y="2831068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2-B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9B8C7A7-F06C-44AA-B9C9-D3F09BB913AB}"/>
              </a:ext>
            </a:extLst>
          </p:cNvPr>
          <p:cNvSpPr txBox="1"/>
          <p:nvPr/>
        </p:nvSpPr>
        <p:spPr>
          <a:xfrm>
            <a:off x="5867400" y="27432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$5,000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BEFD401-734A-4F21-A46D-02D2CB36E785}"/>
              </a:ext>
            </a:extLst>
          </p:cNvPr>
          <p:cNvSpPr txBox="1"/>
          <p:nvPr/>
        </p:nvSpPr>
        <p:spPr>
          <a:xfrm>
            <a:off x="3047999" y="3440668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Balance = $195,000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83994BE-2210-4A1D-836D-B254F17755EC}"/>
              </a:ext>
            </a:extLst>
          </p:cNvPr>
          <p:cNvSpPr txBox="1"/>
          <p:nvPr/>
        </p:nvSpPr>
        <p:spPr>
          <a:xfrm>
            <a:off x="685800" y="5017531"/>
            <a:ext cx="1706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2-A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A46F615-7707-4578-82C3-B742F65C8947}"/>
              </a:ext>
            </a:extLst>
          </p:cNvPr>
          <p:cNvSpPr txBox="1"/>
          <p:nvPr/>
        </p:nvSpPr>
        <p:spPr>
          <a:xfrm>
            <a:off x="3733800" y="4412247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ACCOUNTS PAYABLE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C311E34-8D6E-40DE-AE4E-3A3E58C72929}"/>
              </a:ext>
            </a:extLst>
          </p:cNvPr>
          <p:cNvSpPr txBox="1"/>
          <p:nvPr/>
        </p:nvSpPr>
        <p:spPr>
          <a:xfrm>
            <a:off x="685799" y="5574268"/>
            <a:ext cx="1706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2-B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69F5351-09C8-4DF6-B9C7-72B976D6444A}"/>
              </a:ext>
            </a:extLst>
          </p:cNvPr>
          <p:cNvSpPr txBox="1"/>
          <p:nvPr/>
        </p:nvSpPr>
        <p:spPr>
          <a:xfrm>
            <a:off x="5911269" y="4970534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$5,000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B8EF040-1386-431F-BCEA-9EDE24EE168A}"/>
              </a:ext>
            </a:extLst>
          </p:cNvPr>
          <p:cNvSpPr txBox="1"/>
          <p:nvPr/>
        </p:nvSpPr>
        <p:spPr>
          <a:xfrm>
            <a:off x="3244269" y="5514164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$5,000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6D2174F-9A6C-4E24-AAD5-CB1458C3EBA5}"/>
              </a:ext>
            </a:extLst>
          </p:cNvPr>
          <p:cNvSpPr txBox="1"/>
          <p:nvPr/>
        </p:nvSpPr>
        <p:spPr>
          <a:xfrm>
            <a:off x="5715000" y="6076890"/>
            <a:ext cx="2318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Balance = .00</a:t>
            </a:r>
          </a:p>
        </p:txBody>
      </p:sp>
    </p:spTree>
    <p:extLst>
      <p:ext uri="{BB962C8B-B14F-4D97-AF65-F5344CB8AC3E}">
        <p14:creationId xmlns:p14="http://schemas.microsoft.com/office/powerpoint/2010/main" val="4447131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Recording Transactions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56233" y="4197515"/>
            <a:ext cx="2307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EXPENDITURE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971800" y="4756835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18406" y="4756835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43930" y="4796135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$5,000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D9D36E-7194-40A6-B1C9-5E87533CEDA3}"/>
              </a:ext>
            </a:extLst>
          </p:cNvPr>
          <p:cNvSpPr txBox="1"/>
          <p:nvPr/>
        </p:nvSpPr>
        <p:spPr>
          <a:xfrm>
            <a:off x="657664" y="4888468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2-A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80A3E6-F326-488D-B9F8-CE1F96F596BC}"/>
              </a:ext>
            </a:extLst>
          </p:cNvPr>
          <p:cNvSpPr txBox="1"/>
          <p:nvPr/>
        </p:nvSpPr>
        <p:spPr>
          <a:xfrm>
            <a:off x="2886716" y="5987703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Balance = $5,000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214C898-DE75-479A-8F1B-D7EF7B937EB6}"/>
              </a:ext>
            </a:extLst>
          </p:cNvPr>
          <p:cNvSpPr txBox="1"/>
          <p:nvPr/>
        </p:nvSpPr>
        <p:spPr>
          <a:xfrm>
            <a:off x="4648200" y="1640133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REVENUE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D9E3617-3369-47F1-A871-0803C46DD0D8}"/>
              </a:ext>
            </a:extLst>
          </p:cNvPr>
          <p:cNvCxnSpPr/>
          <p:nvPr/>
        </p:nvCxnSpPr>
        <p:spPr>
          <a:xfrm>
            <a:off x="3048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5D69F16-B5EC-471C-8BF1-F262A10B2D69}"/>
              </a:ext>
            </a:extLst>
          </p:cNvPr>
          <p:cNvCxnSpPr/>
          <p:nvPr/>
        </p:nvCxnSpPr>
        <p:spPr>
          <a:xfrm>
            <a:off x="5418406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9EC3A51-3979-4E3F-BA94-06D49E13FB2A}"/>
              </a:ext>
            </a:extLst>
          </p:cNvPr>
          <p:cNvSpPr txBox="1"/>
          <p:nvPr/>
        </p:nvSpPr>
        <p:spPr>
          <a:xfrm>
            <a:off x="685799" y="2209800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4F509ED-1BC3-4CA1-84E0-CE1956DA03C7}"/>
              </a:ext>
            </a:extLst>
          </p:cNvPr>
          <p:cNvSpPr txBox="1"/>
          <p:nvPr/>
        </p:nvSpPr>
        <p:spPr>
          <a:xfrm>
            <a:off x="5835069" y="2209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$200,000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F2DB6D0-747B-476D-90E6-A4BE4AE45DE0}"/>
              </a:ext>
            </a:extLst>
          </p:cNvPr>
          <p:cNvSpPr txBox="1"/>
          <p:nvPr/>
        </p:nvSpPr>
        <p:spPr>
          <a:xfrm>
            <a:off x="5943600" y="3482280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Balance = $200,000</a:t>
            </a:r>
          </a:p>
        </p:txBody>
      </p:sp>
    </p:spTree>
    <p:extLst>
      <p:ext uri="{BB962C8B-B14F-4D97-AF65-F5344CB8AC3E}">
        <p14:creationId xmlns:p14="http://schemas.microsoft.com/office/powerpoint/2010/main" val="20964484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Recording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Journalizing the transactions</a:t>
            </a:r>
          </a:p>
          <a:p>
            <a:r>
              <a:rPr lang="en-US" dirty="0"/>
              <a:t>Date of the transaction</a:t>
            </a:r>
          </a:p>
          <a:p>
            <a:r>
              <a:rPr lang="en-US" dirty="0"/>
              <a:t>Accounts and amounts to be debited and credited</a:t>
            </a:r>
          </a:p>
          <a:p>
            <a:r>
              <a:rPr lang="en-US" dirty="0"/>
              <a:t>Brief explanation of the transaction</a:t>
            </a:r>
          </a:p>
          <a:p>
            <a:r>
              <a:rPr lang="en-US" dirty="0"/>
              <a:t>Each transaction must balance debits to credits (double entry accounting)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1421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1: </a:t>
            </a:r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u="sng" dirty="0"/>
              <a:t>Account</a:t>
            </a:r>
            <a:r>
              <a:rPr lang="en-US" sz="3000" dirty="0"/>
              <a:t>		</a:t>
            </a:r>
            <a:r>
              <a:rPr lang="en-US" sz="3000" u="sng" dirty="0"/>
              <a:t>Debit</a:t>
            </a:r>
            <a:r>
              <a:rPr lang="en-US" sz="3000" dirty="0"/>
              <a:t>		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	Cash			$200,000</a:t>
            </a:r>
          </a:p>
          <a:p>
            <a:pPr marL="0" indent="0">
              <a:buNone/>
            </a:pPr>
            <a:r>
              <a:rPr lang="en-US" sz="3000" dirty="0"/>
              <a:t>	Revenue					$200,000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000" dirty="0"/>
              <a:t>		</a:t>
            </a:r>
            <a:r>
              <a:rPr lang="en-US" sz="3000" i="1" dirty="0"/>
              <a:t>Received Direct State Aid from OPI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042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2-A: </a:t>
            </a:r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u="sng" dirty="0"/>
              <a:t>Account</a:t>
            </a:r>
            <a:r>
              <a:rPr lang="en-US" sz="3000" dirty="0"/>
              <a:t>			</a:t>
            </a:r>
            <a:r>
              <a:rPr lang="en-US" sz="3000" u="sng" dirty="0"/>
              <a:t>Debit</a:t>
            </a:r>
            <a:r>
              <a:rPr lang="en-US" sz="3000" dirty="0"/>
              <a:t>	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	Expenditure		$5,000</a:t>
            </a:r>
          </a:p>
          <a:p>
            <a:pPr marL="0" indent="0">
              <a:buNone/>
            </a:pPr>
            <a:r>
              <a:rPr lang="en-US" sz="3000" dirty="0"/>
              <a:t>	Accounts Payable				$5,000</a:t>
            </a:r>
          </a:p>
          <a:p>
            <a:pPr marL="0" indent="0">
              <a:buNone/>
            </a:pPr>
            <a:r>
              <a:rPr lang="en-US" sz="3000" dirty="0"/>
              <a:t>		</a:t>
            </a:r>
            <a:r>
              <a:rPr lang="en-US" sz="3000" i="1" dirty="0"/>
              <a:t>Record utility bill claim $5,000</a:t>
            </a:r>
          </a:p>
        </p:txBody>
      </p:sp>
    </p:spTree>
    <p:extLst>
      <p:ext uri="{BB962C8B-B14F-4D97-AF65-F5344CB8AC3E}">
        <p14:creationId xmlns:p14="http://schemas.microsoft.com/office/powerpoint/2010/main" val="1147174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2-B: </a:t>
            </a:r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u="sng" dirty="0"/>
              <a:t>Account</a:t>
            </a:r>
            <a:r>
              <a:rPr lang="en-US" sz="3000" dirty="0"/>
              <a:t>			</a:t>
            </a:r>
            <a:r>
              <a:rPr lang="en-US" sz="3000" u="sng" dirty="0"/>
              <a:t>Debit</a:t>
            </a:r>
            <a:r>
              <a:rPr lang="en-US" sz="3000" dirty="0"/>
              <a:t>	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	Cash						$5,000</a:t>
            </a:r>
          </a:p>
          <a:p>
            <a:pPr marL="0" indent="0">
              <a:buNone/>
            </a:pPr>
            <a:r>
              <a:rPr lang="en-US" sz="3000" dirty="0"/>
              <a:t>	Accounts Payable		$5,000</a:t>
            </a:r>
          </a:p>
          <a:p>
            <a:pPr marL="0" indent="0">
              <a:buNone/>
            </a:pPr>
            <a:r>
              <a:rPr lang="en-US" sz="3000" dirty="0"/>
              <a:t>		</a:t>
            </a:r>
            <a:r>
              <a:rPr lang="en-US" sz="3000" i="1" dirty="0"/>
              <a:t>Paid utility bill claim $5,000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9810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Posted on the OPI website (opi.mt.gov)</a:t>
            </a:r>
          </a:p>
          <a:p>
            <a:pPr marL="0" indent="0">
              <a:buNone/>
            </a:pPr>
            <a:r>
              <a:rPr lang="en-US" dirty="0"/>
              <a:t>Leadership/School Finance</a:t>
            </a:r>
          </a:p>
          <a:p>
            <a:pPr marL="0" indent="0">
              <a:buNone/>
            </a:pPr>
            <a:r>
              <a:rPr lang="en-US" dirty="0"/>
              <a:t>	Accounting</a:t>
            </a:r>
          </a:p>
          <a:p>
            <a:pPr marL="0" indent="0">
              <a:buNone/>
            </a:pPr>
            <a:r>
              <a:rPr lang="en-US" dirty="0"/>
              <a:t>		Guidance &amp; Manuals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hlinkClick r:id="rId2"/>
              </a:rPr>
              <a:t>Chart of Accounts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5981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Balance Sheet Account Structure:</a:t>
            </a:r>
          </a:p>
          <a:p>
            <a:pPr marL="0" indent="0">
              <a:buNone/>
            </a:pPr>
            <a:r>
              <a:rPr lang="en-US" dirty="0"/>
              <a:t>	X </a:t>
            </a:r>
            <a:r>
              <a:rPr lang="en-US" dirty="0" err="1"/>
              <a:t>X</a:t>
            </a:r>
            <a:r>
              <a:rPr lang="en-US" dirty="0"/>
              <a:t> </a:t>
            </a:r>
            <a:r>
              <a:rPr lang="en-US" dirty="0" err="1"/>
              <a:t>X</a:t>
            </a:r>
            <a:r>
              <a:rPr lang="en-US" dirty="0"/>
              <a:t> 			</a:t>
            </a:r>
            <a:r>
              <a:rPr lang="en-US" b="1" dirty="0">
                <a:solidFill>
                  <a:srgbClr val="7030A0"/>
                </a:solidFill>
              </a:rPr>
              <a:t>X </a:t>
            </a:r>
            <a:r>
              <a:rPr lang="en-US" b="1" dirty="0" err="1">
                <a:solidFill>
                  <a:srgbClr val="7030A0"/>
                </a:solidFill>
              </a:rPr>
              <a:t>X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X</a:t>
            </a:r>
            <a:r>
              <a:rPr lang="en-US" b="1" dirty="0">
                <a:solidFill>
                  <a:srgbClr val="7030A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400" dirty="0"/>
              <a:t>       District/Fund 	   Balance Sheet Account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</a:rPr>
              <a:t>100 - 399 </a:t>
            </a:r>
            <a:r>
              <a:rPr lang="en-US" sz="2800" dirty="0"/>
              <a:t>Assets and Other Debits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</a:rPr>
              <a:t>600 - 699 </a:t>
            </a:r>
            <a:r>
              <a:rPr lang="en-US" sz="2800" dirty="0"/>
              <a:t>Liabilities, Deferred Inflow, and Other Credits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</a:rPr>
              <a:t>900 - 999 </a:t>
            </a:r>
            <a:r>
              <a:rPr lang="en-US" sz="2800" dirty="0"/>
              <a:t>Equity</a:t>
            </a:r>
          </a:p>
        </p:txBody>
      </p:sp>
    </p:spTree>
    <p:extLst>
      <p:ext uri="{BB962C8B-B14F-4D97-AF65-F5344CB8AC3E}">
        <p14:creationId xmlns:p14="http://schemas.microsoft.com/office/powerpoint/2010/main" val="2954543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TYPES OF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Governmental		Fiduciary</a:t>
            </a:r>
          </a:p>
          <a:p>
            <a:pPr lvl="1"/>
            <a:r>
              <a:rPr lang="en-US" dirty="0"/>
              <a:t>General			- Trust </a:t>
            </a:r>
          </a:p>
          <a:p>
            <a:pPr lvl="1"/>
            <a:r>
              <a:rPr lang="en-US" dirty="0"/>
              <a:t>Special revenue		- Custodial</a:t>
            </a:r>
          </a:p>
          <a:p>
            <a:pPr lvl="1"/>
            <a:r>
              <a:rPr lang="en-US" dirty="0"/>
              <a:t>Permanent	</a:t>
            </a:r>
          </a:p>
          <a:p>
            <a:pPr lvl="1"/>
            <a:r>
              <a:rPr lang="en-US" dirty="0"/>
              <a:t>Debt Service</a:t>
            </a:r>
          </a:p>
          <a:p>
            <a:pPr lvl="1"/>
            <a:r>
              <a:rPr lang="en-US" dirty="0"/>
              <a:t>Capital Projects</a:t>
            </a:r>
          </a:p>
          <a:p>
            <a:r>
              <a:rPr lang="en-US" b="1" dirty="0"/>
              <a:t>Proprietary</a:t>
            </a:r>
          </a:p>
          <a:p>
            <a:pPr lvl="1"/>
            <a:r>
              <a:rPr lang="en-US" dirty="0"/>
              <a:t>Enterprise</a:t>
            </a:r>
          </a:p>
          <a:p>
            <a:pPr lvl="1"/>
            <a:r>
              <a:rPr lang="en-US" dirty="0"/>
              <a:t>Internal Service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34E2B3-F384-4669-9D44-74ADA7AB5826}"/>
              </a:ext>
            </a:extLst>
          </p:cNvPr>
          <p:cNvSpPr txBox="1"/>
          <p:nvPr/>
        </p:nvSpPr>
        <p:spPr>
          <a:xfrm>
            <a:off x="4267200" y="3679210"/>
            <a:ext cx="4419600" cy="23083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u="sng" dirty="0"/>
              <a:t>Fund Codes have 3 digits (XXX)</a:t>
            </a:r>
          </a:p>
          <a:p>
            <a:r>
              <a:rPr lang="en-US" sz="2200" dirty="0"/>
              <a:t>First digit is the school structure:</a:t>
            </a:r>
          </a:p>
          <a:p>
            <a:pPr lvl="1"/>
            <a:r>
              <a:rPr lang="en-US" sz="2200" dirty="0"/>
              <a:t>1 = elementary district</a:t>
            </a:r>
          </a:p>
          <a:p>
            <a:pPr lvl="1"/>
            <a:r>
              <a:rPr lang="en-US" sz="2200" dirty="0"/>
              <a:t>2 = K-12 or high school district</a:t>
            </a:r>
          </a:p>
          <a:p>
            <a:pPr lvl="1"/>
            <a:r>
              <a:rPr lang="en-US" sz="2200" dirty="0"/>
              <a:t>3 = special education cooperative</a:t>
            </a:r>
          </a:p>
          <a:p>
            <a:endParaRPr lang="en-US" sz="1000" dirty="0"/>
          </a:p>
          <a:p>
            <a:r>
              <a:rPr lang="en-US" sz="2200" dirty="0"/>
              <a:t>Next two digits = fund number </a:t>
            </a:r>
          </a:p>
        </p:txBody>
      </p:sp>
    </p:spTree>
    <p:extLst>
      <p:ext uri="{BB962C8B-B14F-4D97-AF65-F5344CB8AC3E}">
        <p14:creationId xmlns:p14="http://schemas.microsoft.com/office/powerpoint/2010/main" val="10493900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831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Revenue/Other Financing Account Structure: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/>
              <a:t>		    </a:t>
            </a:r>
            <a:r>
              <a:rPr lang="en-US" b="1" dirty="0">
                <a:solidFill>
                  <a:srgbClr val="00B050"/>
                </a:solidFill>
              </a:rPr>
              <a:t>X </a:t>
            </a:r>
            <a:r>
              <a:rPr lang="en-US" b="1" dirty="0" err="1">
                <a:solidFill>
                  <a:srgbClr val="00B050"/>
                </a:solidFill>
              </a:rPr>
              <a:t>X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X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X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		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</a:t>
            </a:r>
            <a:r>
              <a:rPr lang="en-US" sz="2400" dirty="0"/>
              <a:t>		Subsidiary Source	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Project Reporter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</a:rPr>
              <a:t>1000</a:t>
            </a:r>
            <a:r>
              <a:rPr lang="en-US" sz="3000" dirty="0"/>
              <a:t> – Revenue from Local Sources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</a:rPr>
              <a:t>2000</a:t>
            </a:r>
            <a:r>
              <a:rPr lang="en-US" sz="3000" dirty="0"/>
              <a:t> – Revenue from County Sources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</a:rPr>
              <a:t>3000</a:t>
            </a:r>
            <a:r>
              <a:rPr lang="en-US" sz="3000" dirty="0"/>
              <a:t> – Revenue from State Sources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</a:rPr>
              <a:t>4000</a:t>
            </a:r>
            <a:r>
              <a:rPr lang="en-US" sz="3000" dirty="0"/>
              <a:t> – Revenue from Federal Sources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</a:rPr>
              <a:t>5000 </a:t>
            </a:r>
            <a:r>
              <a:rPr lang="en-US" sz="3000" dirty="0"/>
              <a:t>– Other Financing Sources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</a:rPr>
              <a:t>6000 </a:t>
            </a:r>
            <a:r>
              <a:rPr lang="en-US" sz="3000" dirty="0"/>
              <a:t>– Adjustments to Beginning Fund Balance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2D7740C-6DBC-44FE-B617-1312D2AA328B}"/>
              </a:ext>
            </a:extLst>
          </p:cNvPr>
          <p:cNvCxnSpPr>
            <a:cxnSpLocks/>
          </p:cNvCxnSpPr>
          <p:nvPr/>
        </p:nvCxnSpPr>
        <p:spPr>
          <a:xfrm flipH="1">
            <a:off x="1066800" y="2971800"/>
            <a:ext cx="2590800" cy="4572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91472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Project Reporter Code: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   X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		    X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	    X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X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		Subsidiary Source</a:t>
            </a:r>
            <a:r>
              <a:rPr lang="en-US" sz="2400" dirty="0"/>
              <a:t>	Project Reporter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3000" dirty="0"/>
              <a:t>Use a project reporter code to keep track of grants or other special pots of money within a fund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001 - 899 </a:t>
            </a:r>
            <a:r>
              <a:rPr lang="en-US" sz="2600" dirty="0"/>
              <a:t>To be assigned by districts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910 - 949 </a:t>
            </a:r>
            <a:r>
              <a:rPr lang="en-US" sz="2600" dirty="0"/>
              <a:t>Assigned by the OPI for budget amendments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950 - 959 </a:t>
            </a:r>
            <a:r>
              <a:rPr lang="en-US" sz="2600" dirty="0"/>
              <a:t>Assigned by the OPI for budget transfers</a:t>
            </a:r>
          </a:p>
        </p:txBody>
      </p:sp>
    </p:spTree>
    <p:extLst>
      <p:ext uri="{BB962C8B-B14F-4D97-AF65-F5344CB8AC3E}">
        <p14:creationId xmlns:p14="http://schemas.microsoft.com/office/powerpoint/2010/main" val="29691108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Expenditure/Other Financing Uses Account Structure: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/>
              <a:t>	  </a:t>
            </a:r>
            <a:r>
              <a:rPr lang="en-US" sz="3000" b="1" dirty="0">
                <a:solidFill>
                  <a:srgbClr val="FF0000"/>
                </a:solidFill>
              </a:rPr>
              <a:t>X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endParaRPr lang="en-US" sz="30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  </a:t>
            </a:r>
            <a:r>
              <a:rPr lang="en-US" sz="2400" dirty="0"/>
              <a:t>	 Program       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Function       Object     Project Reporter</a:t>
            </a:r>
          </a:p>
          <a:p>
            <a:pPr marL="400050" lvl="1" indent="0">
              <a:buNone/>
            </a:pPr>
            <a:endParaRPr lang="en-US" sz="2400" dirty="0"/>
          </a:p>
          <a:p>
            <a:pPr marL="400050" lvl="1" indent="0">
              <a:buNone/>
            </a:pPr>
            <a:endParaRPr lang="en-US" sz="2400" dirty="0"/>
          </a:p>
          <a:p>
            <a:pPr marL="400050" lvl="1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100</a:t>
            </a:r>
            <a:r>
              <a:rPr lang="en-US" sz="2400" dirty="0"/>
              <a:t> Regular Programs	 </a:t>
            </a:r>
            <a:r>
              <a:rPr lang="en-US" sz="2400" b="1" dirty="0">
                <a:solidFill>
                  <a:srgbClr val="FF0000"/>
                </a:solidFill>
              </a:rPr>
              <a:t>500</a:t>
            </a:r>
            <a:r>
              <a:rPr lang="en-US" sz="2400" dirty="0"/>
              <a:t> Non-Public School Programs </a:t>
            </a:r>
          </a:p>
          <a:p>
            <a:pPr marL="400050" lvl="1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200 </a:t>
            </a:r>
            <a:r>
              <a:rPr lang="en-US" sz="2400" dirty="0"/>
              <a:t>Special Programs	 </a:t>
            </a:r>
            <a:r>
              <a:rPr lang="en-US" sz="2400" b="1" dirty="0">
                <a:solidFill>
                  <a:srgbClr val="FF0000"/>
                </a:solidFill>
              </a:rPr>
              <a:t>600</a:t>
            </a:r>
            <a:r>
              <a:rPr lang="en-US" sz="2400" dirty="0"/>
              <a:t> Adult Education Programs</a:t>
            </a:r>
          </a:p>
          <a:p>
            <a:pPr marL="400050" lvl="1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300</a:t>
            </a:r>
            <a:r>
              <a:rPr lang="en-US" sz="2400" dirty="0"/>
              <a:t> State Grants		 </a:t>
            </a:r>
            <a:r>
              <a:rPr lang="en-US" sz="2400" b="1" dirty="0">
                <a:solidFill>
                  <a:srgbClr val="FF0000"/>
                </a:solidFill>
              </a:rPr>
              <a:t>700</a:t>
            </a:r>
            <a:r>
              <a:rPr lang="en-US" sz="2400" dirty="0"/>
              <a:t> Extracurricular Programs</a:t>
            </a:r>
          </a:p>
          <a:p>
            <a:pPr marL="400050" lvl="1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400</a:t>
            </a:r>
            <a:r>
              <a:rPr lang="en-US" sz="2400" dirty="0"/>
              <a:t> Federal Grants		 </a:t>
            </a:r>
            <a:r>
              <a:rPr lang="en-US" sz="2400" b="1" dirty="0">
                <a:solidFill>
                  <a:srgbClr val="FF0000"/>
                </a:solidFill>
              </a:rPr>
              <a:t>800</a:t>
            </a:r>
            <a:r>
              <a:rPr lang="en-US" sz="2400" dirty="0"/>
              <a:t> Community Services Programs</a:t>
            </a:r>
          </a:p>
          <a:p>
            <a:pPr marL="400050" lvl="1" indent="0">
              <a:buNone/>
            </a:pPr>
            <a:r>
              <a:rPr lang="en-US" sz="2400" dirty="0"/>
              <a:t>				 </a:t>
            </a:r>
            <a:r>
              <a:rPr lang="en-US" sz="2400" b="1" dirty="0">
                <a:solidFill>
                  <a:srgbClr val="FF0000"/>
                </a:solidFill>
              </a:rPr>
              <a:t>900</a:t>
            </a:r>
            <a:r>
              <a:rPr lang="en-US" sz="2400" dirty="0"/>
              <a:t> Enterprise Programs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2984D0D-5931-4737-929D-928F1B2ED4F6}"/>
              </a:ext>
            </a:extLst>
          </p:cNvPr>
          <p:cNvCxnSpPr/>
          <p:nvPr/>
        </p:nvCxnSpPr>
        <p:spPr>
          <a:xfrm flipH="1">
            <a:off x="2133600" y="3200400"/>
            <a:ext cx="685800" cy="762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806AA33-4E91-4637-B1BC-3F7CEF4C287F}"/>
              </a:ext>
            </a:extLst>
          </p:cNvPr>
          <p:cNvCxnSpPr>
            <a:cxnSpLocks/>
          </p:cNvCxnSpPr>
          <p:nvPr/>
        </p:nvCxnSpPr>
        <p:spPr>
          <a:xfrm>
            <a:off x="2819400" y="3200400"/>
            <a:ext cx="1447800" cy="762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5325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8316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Expenditure/Other Financing Uses Account Structure: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/>
              <a:t>	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b="1" dirty="0">
                <a:solidFill>
                  <a:srgbClr val="FF0000"/>
                </a:solidFill>
              </a:rPr>
              <a:t>        </a:t>
            </a:r>
            <a:r>
              <a:rPr lang="en-US" b="1" dirty="0" err="1">
                <a:solidFill>
                  <a:srgbClr val="FF0000"/>
                </a:solidFill>
              </a:rPr>
              <a:t>X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X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X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X</a:t>
            </a:r>
            <a:r>
              <a:rPr lang="en-US" b="1" dirty="0">
                <a:solidFill>
                  <a:srgbClr val="FF0000"/>
                </a:solidFill>
              </a:rPr>
              <a:t>    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      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  </a:t>
            </a:r>
            <a:r>
              <a:rPr lang="en-US" sz="2400" dirty="0"/>
              <a:t>	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Program</a:t>
            </a:r>
            <a:r>
              <a:rPr lang="en-US" sz="2400" dirty="0"/>
              <a:t>        Function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      Object     Project Reporter</a:t>
            </a:r>
          </a:p>
          <a:p>
            <a:pPr marL="40005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1000 </a:t>
            </a:r>
            <a:r>
              <a:rPr lang="en-US" sz="2400" dirty="0"/>
              <a:t>Instruction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2000</a:t>
            </a:r>
            <a:r>
              <a:rPr lang="en-US" sz="2400" dirty="0"/>
              <a:t> Support Services (SS)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2100</a:t>
            </a:r>
            <a:r>
              <a:rPr lang="en-US" sz="2400" dirty="0"/>
              <a:t> SS – Students			</a:t>
            </a:r>
            <a:r>
              <a:rPr lang="en-US" sz="2400" b="1" dirty="0">
                <a:solidFill>
                  <a:srgbClr val="FF0000"/>
                </a:solidFill>
              </a:rPr>
              <a:t>2500</a:t>
            </a:r>
            <a:r>
              <a:rPr lang="en-US" sz="2400" dirty="0"/>
              <a:t> SS – Business Services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2200</a:t>
            </a:r>
            <a:r>
              <a:rPr lang="en-US" sz="2400" dirty="0"/>
              <a:t> SS – Instructional Staff	    	</a:t>
            </a:r>
            <a:r>
              <a:rPr lang="en-US" sz="2400" b="1" dirty="0">
                <a:solidFill>
                  <a:srgbClr val="FF0000"/>
                </a:solidFill>
              </a:rPr>
              <a:t>2580</a:t>
            </a:r>
            <a:r>
              <a:rPr lang="en-US" sz="2400" dirty="0"/>
              <a:t> SS – Admin Tech Services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2300</a:t>
            </a:r>
            <a:r>
              <a:rPr lang="en-US" sz="2400" dirty="0"/>
              <a:t> SS – General Administration    	</a:t>
            </a:r>
            <a:r>
              <a:rPr lang="en-US" sz="2400" b="1" dirty="0">
                <a:solidFill>
                  <a:srgbClr val="FF0000"/>
                </a:solidFill>
              </a:rPr>
              <a:t>2600</a:t>
            </a:r>
            <a:r>
              <a:rPr lang="en-US" sz="2400" dirty="0"/>
              <a:t> SS – Operations &amp; </a:t>
            </a:r>
            <a:r>
              <a:rPr lang="en-US" sz="2400" dirty="0" err="1"/>
              <a:t>Maint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2400</a:t>
            </a:r>
            <a:r>
              <a:rPr lang="en-US" sz="2400" dirty="0"/>
              <a:t> SS – School Administration	</a:t>
            </a:r>
            <a:r>
              <a:rPr lang="en-US" sz="2400" b="1" dirty="0">
                <a:solidFill>
                  <a:srgbClr val="FF0000"/>
                </a:solidFill>
              </a:rPr>
              <a:t>2700</a:t>
            </a:r>
            <a:r>
              <a:rPr lang="en-US" sz="2400" dirty="0"/>
              <a:t> SS – Student Transportation	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2984D0D-5931-4737-929D-928F1B2ED4F6}"/>
              </a:ext>
            </a:extLst>
          </p:cNvPr>
          <p:cNvCxnSpPr>
            <a:cxnSpLocks/>
          </p:cNvCxnSpPr>
          <p:nvPr/>
        </p:nvCxnSpPr>
        <p:spPr>
          <a:xfrm flipH="1">
            <a:off x="2633004" y="3048000"/>
            <a:ext cx="1447799" cy="5334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806AA33-4E91-4637-B1BC-3F7CEF4C287F}"/>
              </a:ext>
            </a:extLst>
          </p:cNvPr>
          <p:cNvCxnSpPr>
            <a:cxnSpLocks/>
          </p:cNvCxnSpPr>
          <p:nvPr/>
        </p:nvCxnSpPr>
        <p:spPr>
          <a:xfrm>
            <a:off x="4080803" y="3048000"/>
            <a:ext cx="1176997" cy="1143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1062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831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/>
              <a:t>Expenditure/Other Financing Uses Account Structure: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/>
              <a:t>	  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 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b="1" dirty="0">
                <a:solidFill>
                  <a:schemeClr val="bg1">
                    <a:lumMod val="65000"/>
                  </a:schemeClr>
                </a:solidFill>
              </a:rPr>
              <a:t> 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endParaRPr lang="en-US" sz="30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  </a:t>
            </a:r>
            <a:r>
              <a:rPr lang="en-US" sz="2400" dirty="0"/>
              <a:t>	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Program   </a:t>
            </a:r>
            <a:r>
              <a:rPr lang="en-US" sz="2400" dirty="0"/>
              <a:t>     Function      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Object     Project Reporter</a:t>
            </a:r>
          </a:p>
          <a:p>
            <a:pPr marL="400050" lvl="1" indent="0">
              <a:buNone/>
            </a:pPr>
            <a:endParaRPr lang="en-US" sz="2400" dirty="0"/>
          </a:p>
          <a:p>
            <a:pPr marL="40005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3000 </a:t>
            </a:r>
            <a:r>
              <a:rPr lang="en-US" sz="2400" dirty="0"/>
              <a:t>Non-Educational Services (NES)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3100</a:t>
            </a:r>
            <a:r>
              <a:rPr lang="en-US" sz="2400" dirty="0"/>
              <a:t> NES – Food Services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3200</a:t>
            </a:r>
            <a:r>
              <a:rPr lang="en-US" sz="2400" dirty="0"/>
              <a:t> NES – Other Enterprise Services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3300</a:t>
            </a:r>
            <a:r>
              <a:rPr lang="en-US" sz="2400" dirty="0"/>
              <a:t> NES – Community Services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3400</a:t>
            </a:r>
            <a:r>
              <a:rPr lang="en-US" sz="2400" dirty="0"/>
              <a:t> NES – Extracurricular Activities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    3500 </a:t>
            </a:r>
            <a:r>
              <a:rPr lang="en-US" sz="2400" dirty="0"/>
              <a:t>NES – Extracurricular Athletics		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2984D0D-5931-4737-929D-928F1B2ED4F6}"/>
              </a:ext>
            </a:extLst>
          </p:cNvPr>
          <p:cNvCxnSpPr>
            <a:cxnSpLocks/>
          </p:cNvCxnSpPr>
          <p:nvPr/>
        </p:nvCxnSpPr>
        <p:spPr>
          <a:xfrm flipH="1">
            <a:off x="2286000" y="2971800"/>
            <a:ext cx="2099603" cy="762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90152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Expenditure/Other Financing Uses Account Structure: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	  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 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endParaRPr lang="en-US" sz="30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  	 Program        </a:t>
            </a:r>
            <a:r>
              <a:rPr lang="en-US" sz="2400" dirty="0"/>
              <a:t>Function      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Object     Project Reporter</a:t>
            </a:r>
          </a:p>
          <a:p>
            <a:pPr marL="400050" lvl="1" indent="0">
              <a:buNone/>
            </a:pPr>
            <a:endParaRPr lang="en-US" sz="2400" dirty="0"/>
          </a:p>
          <a:p>
            <a:pPr marL="40005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4000</a:t>
            </a:r>
            <a:r>
              <a:rPr lang="en-US" sz="2400" dirty="0"/>
              <a:t> Facilities Acquisitions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5000</a:t>
            </a:r>
            <a:r>
              <a:rPr lang="en-US" sz="2400" dirty="0"/>
              <a:t> Debt Service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6000</a:t>
            </a:r>
            <a:r>
              <a:rPr lang="en-US" sz="2400" dirty="0"/>
              <a:t> Other Financing Uses</a:t>
            </a:r>
          </a:p>
          <a:p>
            <a:pPr marL="0" indent="0">
              <a:buNone/>
            </a:pPr>
            <a:r>
              <a:rPr lang="en-US" sz="2400" dirty="0"/>
              <a:t>		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2984D0D-5931-4737-929D-928F1B2ED4F6}"/>
              </a:ext>
            </a:extLst>
          </p:cNvPr>
          <p:cNvCxnSpPr>
            <a:cxnSpLocks/>
          </p:cNvCxnSpPr>
          <p:nvPr/>
        </p:nvCxnSpPr>
        <p:spPr>
          <a:xfrm flipH="1">
            <a:off x="2209800" y="3200400"/>
            <a:ext cx="2099603" cy="762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0236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10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/>
              <a:t>Expenditure/Other Financing Uses Account Structure: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	  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 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endParaRPr lang="en-US" sz="30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  	 Program        Function       </a:t>
            </a:r>
            <a:r>
              <a:rPr lang="en-US" sz="2400" dirty="0"/>
              <a:t>Object    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Project Reporter</a:t>
            </a:r>
          </a:p>
          <a:p>
            <a:pPr marL="40005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100</a:t>
            </a:r>
            <a:r>
              <a:rPr lang="en-US" sz="2400" dirty="0"/>
              <a:t> Personal Services—Salaries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 200 </a:t>
            </a:r>
            <a:r>
              <a:rPr lang="en-US" sz="2400" dirty="0"/>
              <a:t>Personal Services—Employee Benefits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300</a:t>
            </a:r>
            <a:r>
              <a:rPr lang="en-US" sz="2400" dirty="0"/>
              <a:t> Purchased Professional and Technical Services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400</a:t>
            </a:r>
            <a:r>
              <a:rPr lang="en-US" sz="2400" dirty="0"/>
              <a:t> Purchased Property Services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500</a:t>
            </a:r>
            <a:r>
              <a:rPr lang="en-US" sz="2400" dirty="0"/>
              <a:t> Other Purchased Services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600</a:t>
            </a:r>
            <a:r>
              <a:rPr lang="en-US" sz="2400" dirty="0"/>
              <a:t> Supplies and Materials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700</a:t>
            </a:r>
            <a:r>
              <a:rPr lang="en-US" sz="2400" dirty="0"/>
              <a:t> Property and Equipment Acquisition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800</a:t>
            </a:r>
            <a:r>
              <a:rPr lang="en-US" sz="2400" dirty="0"/>
              <a:t> Other Expenditures		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2984D0D-5931-4737-929D-928F1B2ED4F6}"/>
              </a:ext>
            </a:extLst>
          </p:cNvPr>
          <p:cNvCxnSpPr>
            <a:cxnSpLocks/>
          </p:cNvCxnSpPr>
          <p:nvPr/>
        </p:nvCxnSpPr>
        <p:spPr>
          <a:xfrm flipH="1">
            <a:off x="4114800" y="2971800"/>
            <a:ext cx="1600200" cy="4572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1025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Expenditure/Other Financing Uses Account Structure: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	  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b="1" dirty="0">
                <a:solidFill>
                  <a:schemeClr val="bg1">
                    <a:lumMod val="65000"/>
                  </a:schemeClr>
                </a:solidFill>
              </a:rPr>
              <a:t>    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 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endParaRPr lang="en-US" sz="30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  	 Program        Function       </a:t>
            </a:r>
            <a:r>
              <a:rPr lang="en-US" sz="2400" dirty="0"/>
              <a:t>Object    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Project Reporter</a:t>
            </a:r>
          </a:p>
          <a:p>
            <a:pPr marL="400050" lvl="1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Adjustments to Beginning Fund Balance: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892</a:t>
            </a:r>
            <a:r>
              <a:rPr lang="en-US" sz="2400" dirty="0"/>
              <a:t> Material Prior Period Expenditure Adjustments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/>
              <a:t> Other Uses of Funds: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900</a:t>
            </a:r>
            <a:r>
              <a:rPr lang="en-US" sz="2400" dirty="0"/>
              <a:t> Other Uses of Funds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2984D0D-5931-4737-929D-928F1B2ED4F6}"/>
              </a:ext>
            </a:extLst>
          </p:cNvPr>
          <p:cNvCxnSpPr>
            <a:cxnSpLocks/>
          </p:cNvCxnSpPr>
          <p:nvPr/>
        </p:nvCxnSpPr>
        <p:spPr>
          <a:xfrm flipH="1">
            <a:off x="4419600" y="3200400"/>
            <a:ext cx="1371600" cy="762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5240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1: </a:t>
            </a:r>
          </a:p>
          <a:p>
            <a:pPr marL="0" indent="0">
              <a:buNone/>
            </a:pPr>
            <a:r>
              <a:rPr lang="en-US" sz="3000" u="sng" dirty="0"/>
              <a:t>Account</a:t>
            </a:r>
            <a:r>
              <a:rPr lang="en-US" sz="3000" dirty="0"/>
              <a:t>			            </a:t>
            </a:r>
            <a:r>
              <a:rPr lang="en-US" sz="3000" u="sng" dirty="0"/>
              <a:t>Debit</a:t>
            </a:r>
            <a:r>
              <a:rPr lang="en-US" sz="3000" dirty="0"/>
              <a:t>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7030A0"/>
                </a:solidFill>
              </a:rPr>
              <a:t>101</a:t>
            </a:r>
            <a:r>
              <a:rPr lang="en-US" sz="3000" dirty="0"/>
              <a:t>   Cash		     $200,000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00B050"/>
                </a:solidFill>
              </a:rPr>
              <a:t>3110</a:t>
            </a:r>
            <a:r>
              <a:rPr lang="en-US" sz="3000" dirty="0"/>
              <a:t> Direct State Aid		      $200,000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000" dirty="0"/>
              <a:t>	</a:t>
            </a:r>
            <a:r>
              <a:rPr lang="en-US" sz="3000" i="1" dirty="0"/>
              <a:t>Received Direct State Aid from OPI</a:t>
            </a:r>
          </a:p>
        </p:txBody>
      </p:sp>
    </p:spTree>
    <p:extLst>
      <p:ext uri="{BB962C8B-B14F-4D97-AF65-F5344CB8AC3E}">
        <p14:creationId xmlns:p14="http://schemas.microsoft.com/office/powerpoint/2010/main" val="17582810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2-A: </a:t>
            </a:r>
          </a:p>
          <a:p>
            <a:pPr marL="0" indent="0">
              <a:buNone/>
            </a:pPr>
            <a:r>
              <a:rPr lang="en-US" sz="3000" u="sng" dirty="0"/>
              <a:t>Account</a:t>
            </a:r>
            <a:r>
              <a:rPr lang="en-US" sz="3000" dirty="0"/>
              <a:t>			  	  </a:t>
            </a:r>
            <a:r>
              <a:rPr lang="en-US" sz="3000" u="sng" dirty="0"/>
              <a:t>Debit</a:t>
            </a:r>
            <a:r>
              <a:rPr lang="en-US" sz="3000" dirty="0"/>
              <a:t>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FF0000"/>
                </a:solidFill>
              </a:rPr>
              <a:t>100-2600-410 </a:t>
            </a:r>
            <a:r>
              <a:rPr lang="en-US" sz="3000" dirty="0"/>
              <a:t>Utilities	$5,000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7030A0"/>
                </a:solidFill>
              </a:rPr>
              <a:t>621</a:t>
            </a:r>
            <a:r>
              <a:rPr lang="en-US" sz="3000" dirty="0"/>
              <a:t>  Accounts Payable			$5,000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000" dirty="0"/>
              <a:t>		</a:t>
            </a:r>
            <a:r>
              <a:rPr lang="en-US" sz="3000" i="1" dirty="0"/>
              <a:t>Record utility bill claim $5,000</a:t>
            </a:r>
          </a:p>
        </p:txBody>
      </p:sp>
    </p:spTree>
    <p:extLst>
      <p:ext uri="{BB962C8B-B14F-4D97-AF65-F5344CB8AC3E}">
        <p14:creationId xmlns:p14="http://schemas.microsoft.com/office/powerpoint/2010/main" val="838446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987016"/>
              </p:ext>
            </p:extLst>
          </p:nvPr>
        </p:nvGraphicFramePr>
        <p:xfrm>
          <a:off x="685800" y="792480"/>
          <a:ext cx="7620000" cy="515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rowSpan="12">
                  <a:txBody>
                    <a:bodyPr/>
                    <a:lstStyle/>
                    <a:p>
                      <a:pPr algn="ctr"/>
                      <a:r>
                        <a:rPr lang="en-US" sz="4000" b="0" dirty="0"/>
                        <a:t>BUDDGETED</a:t>
                      </a:r>
                      <a:r>
                        <a:rPr lang="en-US" sz="4000" b="0" baseline="0" dirty="0"/>
                        <a:t> FUNDS</a:t>
                      </a:r>
                      <a:endParaRPr lang="en-US" sz="4000" b="0" dirty="0"/>
                    </a:p>
                  </a:txBody>
                  <a:tcPr marL="0" marR="0" marT="0" marB="0" vert="vert27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FUND #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FUND NAME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FUND TYPE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General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General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Transportation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Bus Depreciation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Tuition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Retirement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Adult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Non-Operating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Flexibility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Debt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Debt</a:t>
                      </a:r>
                      <a:r>
                        <a:rPr lang="en-US" sz="2200" baseline="0" dirty="0"/>
                        <a:t> Service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Building</a:t>
                      </a:r>
                      <a:r>
                        <a:rPr lang="en-US" sz="2200" baseline="0" dirty="0"/>
                        <a:t> Reserve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Capital</a:t>
                      </a:r>
                      <a:r>
                        <a:rPr lang="en-US" sz="2200" baseline="0" dirty="0"/>
                        <a:t> Projects</a:t>
                      </a:r>
                      <a:endParaRPr lang="en-US" sz="2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44298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2-B: </a:t>
            </a:r>
          </a:p>
          <a:p>
            <a:pPr marL="0" indent="0">
              <a:buNone/>
            </a:pPr>
            <a:r>
              <a:rPr lang="en-US" sz="3000" u="sng" dirty="0"/>
              <a:t>Account</a:t>
            </a:r>
            <a:r>
              <a:rPr lang="en-US" sz="3000" dirty="0"/>
              <a:t>				</a:t>
            </a:r>
            <a:r>
              <a:rPr lang="en-US" sz="3000" u="sng" dirty="0"/>
              <a:t>Debit</a:t>
            </a:r>
            <a:r>
              <a:rPr lang="en-US" sz="3000" dirty="0"/>
              <a:t>	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7030A0"/>
                </a:solidFill>
              </a:rPr>
              <a:t>101</a:t>
            </a:r>
            <a:r>
              <a:rPr lang="en-US" sz="3000" dirty="0"/>
              <a:t>  Cash					$5,000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7030A0"/>
                </a:solidFill>
              </a:rPr>
              <a:t>621</a:t>
            </a:r>
            <a:r>
              <a:rPr lang="en-US" sz="3000" dirty="0"/>
              <a:t>  Accounts Payable	$5,000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000" dirty="0"/>
              <a:t>		</a:t>
            </a:r>
            <a:r>
              <a:rPr lang="en-US" sz="3000" i="1" dirty="0"/>
              <a:t>Paid utility bill claim $5,000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66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DB156-1907-43C8-A575-68672DE08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SUMMARY OF CODE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FA1A5-0D84-469E-A3E7-0E4A62828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</a:rPr>
              <a:t>Balance Sheet:</a:t>
            </a:r>
            <a:r>
              <a:rPr lang="en-US" sz="2400" dirty="0"/>
              <a:t> XXX – XXX - PRC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200" dirty="0"/>
              <a:t>X X </a:t>
            </a:r>
            <a:r>
              <a:rPr lang="en-US" sz="2200" dirty="0" err="1"/>
              <a:t>X</a:t>
            </a:r>
            <a:r>
              <a:rPr lang="en-US" sz="2200" dirty="0"/>
              <a:t> 		     X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         District/Fund             Account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Revenue/Other Financing: </a:t>
            </a:r>
            <a:r>
              <a:rPr lang="en-US" sz="2400" dirty="0"/>
              <a:t>XXX – XXXX - PRC</a:t>
            </a:r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2200" dirty="0"/>
              <a:t>X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		    X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	        </a:t>
            </a:r>
            <a:r>
              <a:rPr lang="en-US" sz="2200" dirty="0"/>
              <a:t>X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District/Fund 	    Source	Project Reporter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Expenditure/Other Financing Uses: </a:t>
            </a:r>
            <a:r>
              <a:rPr lang="en-US" sz="2400" dirty="0"/>
              <a:t>XXX – XXX – XXXX – XXX - PRC</a:t>
            </a:r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2200" dirty="0"/>
              <a:t>X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	  	     X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b="1" dirty="0">
                <a:solidFill>
                  <a:srgbClr val="FF0000"/>
                </a:solidFill>
              </a:rPr>
              <a:t>           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         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            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District/Fund   	 Program        Function       Object     Project Reporter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93376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DB156-1907-43C8-A575-68672DE08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 – Recording 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</a:rPr>
              <a:t>Revenue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FA1A5-0D84-469E-A3E7-0E4A62828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OPI State School Payments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Leadership/School Finance/State School Payments/FY2022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AFE73F-CEB4-4252-8236-070D49A73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90800"/>
            <a:ext cx="9144000" cy="41148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960371C9-3908-45F9-A5CE-88894D04AC13}"/>
              </a:ext>
            </a:extLst>
          </p:cNvPr>
          <p:cNvSpPr/>
          <p:nvPr/>
        </p:nvSpPr>
        <p:spPr>
          <a:xfrm>
            <a:off x="609600" y="49530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7E48F8-9F55-43EB-A7CA-27DB698DA1D1}"/>
              </a:ext>
            </a:extLst>
          </p:cNvPr>
          <p:cNvSpPr txBox="1"/>
          <p:nvPr/>
        </p:nvSpPr>
        <p:spPr>
          <a:xfrm>
            <a:off x="3429000" y="2895600"/>
            <a:ext cx="3276600" cy="7078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58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Current Fiscal Year by Month and in PDF files by County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65BF2D3-37F6-4B49-942C-B6BDB2EEA7EA}"/>
              </a:ext>
            </a:extLst>
          </p:cNvPr>
          <p:cNvCxnSpPr/>
          <p:nvPr/>
        </p:nvCxnSpPr>
        <p:spPr>
          <a:xfrm flipH="1">
            <a:off x="1600200" y="3603486"/>
            <a:ext cx="1828800" cy="1501914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EC3D429-13AE-4395-B191-DCE24D5B766E}"/>
              </a:ext>
            </a:extLst>
          </p:cNvPr>
          <p:cNvCxnSpPr/>
          <p:nvPr/>
        </p:nvCxnSpPr>
        <p:spPr>
          <a:xfrm flipH="1">
            <a:off x="2133600" y="3603486"/>
            <a:ext cx="1295400" cy="507276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2355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AE8069-7BF7-40E6-9B3B-32920827DB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659140"/>
            <a:ext cx="8644993" cy="551306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73FB112B-1373-41BC-82B9-DFF3BE13390B}"/>
              </a:ext>
            </a:extLst>
          </p:cNvPr>
          <p:cNvSpPr/>
          <p:nvPr/>
        </p:nvSpPr>
        <p:spPr>
          <a:xfrm>
            <a:off x="381000" y="4495800"/>
            <a:ext cx="84582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F5464A-188C-441A-956D-7C5B5D75C536}"/>
              </a:ext>
            </a:extLst>
          </p:cNvPr>
          <p:cNvSpPr txBox="1"/>
          <p:nvPr/>
        </p:nvSpPr>
        <p:spPr>
          <a:xfrm>
            <a:off x="838200" y="1676400"/>
            <a:ext cx="2438400" cy="830997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Fund and revenue codes provided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E58D2C2-8CB9-42B8-96E7-686A99C07C67}"/>
              </a:ext>
            </a:extLst>
          </p:cNvPr>
          <p:cNvCxnSpPr>
            <a:stCxn id="6" idx="2"/>
          </p:cNvCxnSpPr>
          <p:nvPr/>
        </p:nvCxnSpPr>
        <p:spPr>
          <a:xfrm>
            <a:off x="2057400" y="2507397"/>
            <a:ext cx="0" cy="54060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4E79E3C-8E70-4B54-AD1F-DC08370B58F0}"/>
              </a:ext>
            </a:extLst>
          </p:cNvPr>
          <p:cNvCxnSpPr>
            <a:cxnSpLocks/>
          </p:cNvCxnSpPr>
          <p:nvPr/>
        </p:nvCxnSpPr>
        <p:spPr>
          <a:xfrm>
            <a:off x="2514601" y="2507397"/>
            <a:ext cx="609598" cy="267420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3409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 – Recording 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</a:rPr>
              <a:t>Revenue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Record August state payments from OPI </a:t>
            </a:r>
          </a:p>
          <a:p>
            <a:pPr marL="0" indent="0">
              <a:buNone/>
            </a:pPr>
            <a:r>
              <a:rPr lang="en-US" sz="2400" u="sng" dirty="0"/>
              <a:t>Account</a:t>
            </a:r>
            <a:r>
              <a:rPr lang="en-US" sz="2400" dirty="0"/>
              <a:t>				       </a:t>
            </a:r>
            <a:r>
              <a:rPr lang="en-US" sz="2400" u="sng" dirty="0"/>
              <a:t>Debit</a:t>
            </a:r>
            <a:r>
              <a:rPr lang="en-US" sz="2400" dirty="0"/>
              <a:t>	         </a:t>
            </a:r>
            <a:r>
              <a:rPr lang="en-US" sz="2400" u="sng" dirty="0"/>
              <a:t>Credit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101</a:t>
            </a:r>
            <a:r>
              <a:rPr lang="en-US" sz="2400" dirty="0"/>
              <a:t> Cash			            $58,924.49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3110</a:t>
            </a:r>
            <a:r>
              <a:rPr lang="en-US" sz="2400" dirty="0"/>
              <a:t> DSA						$52,046.19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3111</a:t>
            </a:r>
            <a:r>
              <a:rPr lang="en-US" sz="2400" dirty="0"/>
              <a:t> Quality Educator				$  4,204.17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3112</a:t>
            </a:r>
            <a:r>
              <a:rPr lang="en-US" sz="2400" dirty="0"/>
              <a:t> At Risk Student				$      288.33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3113</a:t>
            </a:r>
            <a:r>
              <a:rPr lang="en-US" sz="2400" dirty="0"/>
              <a:t> Indian Education for All			$      227.00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3116</a:t>
            </a:r>
            <a:r>
              <a:rPr lang="en-US" sz="2400" dirty="0"/>
              <a:t> Data for Achievement			$      217.30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3114</a:t>
            </a:r>
            <a:r>
              <a:rPr lang="en-US" sz="2400" dirty="0"/>
              <a:t> Amer. Indian Achievement Gap		$        22.30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3115</a:t>
            </a:r>
            <a:r>
              <a:rPr lang="en-US" sz="2400" dirty="0"/>
              <a:t> Special Education				$   1,919.20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374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DB6CDB3-E8EB-4F74-BD0B-69761EE69B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91" y="990600"/>
            <a:ext cx="8851817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8653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 – Recording 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</a:rPr>
              <a:t>Revenue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Record August state payments from OPI </a:t>
            </a:r>
          </a:p>
          <a:p>
            <a:pPr marL="0" indent="0">
              <a:buNone/>
            </a:pPr>
            <a:r>
              <a:rPr lang="en-US" sz="2400" u="sng" dirty="0"/>
              <a:t>Account</a:t>
            </a:r>
            <a:r>
              <a:rPr lang="en-US" sz="2400" dirty="0"/>
              <a:t>				       </a:t>
            </a:r>
            <a:r>
              <a:rPr lang="en-US" sz="2400" u="sng" dirty="0"/>
              <a:t>Debit</a:t>
            </a:r>
            <a:r>
              <a:rPr lang="en-US" sz="2400" dirty="0"/>
              <a:t>	         </a:t>
            </a:r>
            <a:r>
              <a:rPr lang="en-US" sz="2400" u="sng" dirty="0"/>
              <a:t>Credit</a:t>
            </a:r>
          </a:p>
          <a:p>
            <a:pPr marL="0" indent="0">
              <a:buNone/>
            </a:pPr>
            <a:r>
              <a:rPr lang="en-US" sz="2400" dirty="0"/>
              <a:t>228-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101</a:t>
            </a:r>
            <a:r>
              <a:rPr lang="en-US" sz="2400" dirty="0"/>
              <a:t>   Cash			                $767.11</a:t>
            </a:r>
          </a:p>
          <a:p>
            <a:pPr marL="0" indent="0">
              <a:buNone/>
            </a:pPr>
            <a:r>
              <a:rPr lang="en-US" sz="2400" dirty="0"/>
              <a:t>228-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3281</a:t>
            </a:r>
            <a:r>
              <a:rPr lang="en-US" sz="2400" dirty="0"/>
              <a:t> State Technology Aid			$      767.11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210-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101</a:t>
            </a:r>
            <a:r>
              <a:rPr lang="en-US" sz="2400" dirty="0"/>
              <a:t>   Cash				$6,979.31</a:t>
            </a:r>
          </a:p>
          <a:p>
            <a:pPr marL="0" indent="0">
              <a:buNone/>
            </a:pPr>
            <a:r>
              <a:rPr lang="en-US" sz="2400" dirty="0"/>
              <a:t>210-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3210</a:t>
            </a:r>
            <a:r>
              <a:rPr lang="en-US" sz="2400" dirty="0"/>
              <a:t> State Transp. </a:t>
            </a:r>
            <a:r>
              <a:rPr lang="en-US" sz="2400" dirty="0" err="1"/>
              <a:t>Reimb</a:t>
            </a:r>
            <a:r>
              <a:rPr lang="en-US" sz="2400" dirty="0"/>
              <a:t>.			$   6,979.31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2002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 – Recording 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</a:rPr>
              <a:t>Revenue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u="sng" dirty="0"/>
              <a:t>Account</a:t>
            </a:r>
            <a:r>
              <a:rPr lang="en-US" sz="2400" dirty="0"/>
              <a:t>				       </a:t>
            </a:r>
            <a:r>
              <a:rPr lang="en-US" sz="2400" u="sng" dirty="0"/>
              <a:t>Debit</a:t>
            </a:r>
            <a:r>
              <a:rPr lang="en-US" sz="2400" dirty="0"/>
              <a:t>	         </a:t>
            </a:r>
            <a:r>
              <a:rPr lang="en-US" sz="2400" u="sng" dirty="0"/>
              <a:t>Credit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201-101 Cash</a:t>
            </a:r>
            <a:r>
              <a:rPr lang="en-US" sz="2400" dirty="0"/>
              <a:t>			            $58,924.49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201-3110 DSA						</a:t>
            </a:r>
            <a:r>
              <a:rPr lang="en-US" sz="2400" dirty="0"/>
              <a:t>$52,046.19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201-3111 Quality Educator				</a:t>
            </a:r>
            <a:r>
              <a:rPr lang="en-US" sz="2400" dirty="0"/>
              <a:t>$  4,204.17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201-3112 At Risk Student				</a:t>
            </a:r>
            <a:r>
              <a:rPr lang="en-US" sz="2400" dirty="0"/>
              <a:t>$      288.33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201-3113 Indian Education for All			</a:t>
            </a:r>
            <a:r>
              <a:rPr lang="en-US" sz="2400" dirty="0"/>
              <a:t>$      227.00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201-3116 Data for Achievement				</a:t>
            </a:r>
            <a:r>
              <a:rPr lang="en-US" sz="2400" dirty="0"/>
              <a:t>$      217.30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201-3114 Amer. Indian Achievement Gap		</a:t>
            </a:r>
            <a:r>
              <a:rPr lang="en-US" sz="2400" dirty="0"/>
              <a:t>$        22.30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201-3115 Special Education</a:t>
            </a:r>
            <a:r>
              <a:rPr lang="en-US" sz="2400" dirty="0"/>
              <a:t>				$   1,919.20</a:t>
            </a:r>
          </a:p>
          <a:p>
            <a:pPr marL="0" lvl="0" indent="0">
              <a:buNone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210-101   Cash</a:t>
            </a:r>
            <a:r>
              <a:rPr lang="en-US" sz="2400" dirty="0">
                <a:solidFill>
                  <a:prstClr val="black"/>
                </a:solidFill>
              </a:rPr>
              <a:t>				$6,979.31</a:t>
            </a:r>
          </a:p>
          <a:p>
            <a:pPr marL="0" lv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210-3210 State Transp. </a:t>
            </a:r>
            <a:r>
              <a:rPr lang="en-US" sz="2400" dirty="0" err="1">
                <a:solidFill>
                  <a:schemeClr val="accent3">
                    <a:lumMod val="50000"/>
                  </a:schemeClr>
                </a:solidFill>
              </a:rPr>
              <a:t>Reimb</a:t>
            </a:r>
            <a:r>
              <a:rPr lang="en-US" sz="2400" dirty="0">
                <a:solidFill>
                  <a:prstClr val="black"/>
                </a:solidFill>
              </a:rPr>
              <a:t>.				$   6,979.31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228-101   Cash</a:t>
            </a:r>
            <a:r>
              <a:rPr lang="en-US" sz="2400" dirty="0">
                <a:solidFill>
                  <a:prstClr val="black"/>
                </a:solidFill>
              </a:rPr>
              <a:t>			                $767.11</a:t>
            </a:r>
          </a:p>
          <a:p>
            <a:pPr marL="0" lv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228-3281 State Technology Aid</a:t>
            </a:r>
            <a:r>
              <a:rPr lang="en-US" sz="2400" dirty="0">
                <a:solidFill>
                  <a:prstClr val="black"/>
                </a:solidFill>
              </a:rPr>
              <a:t>				$      767.11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115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EXAMPLES – Recording </a:t>
            </a:r>
            <a:r>
              <a:rPr lang="en-US" sz="4000" dirty="0">
                <a:solidFill>
                  <a:srgbClr val="FF0000"/>
                </a:solidFill>
              </a:rPr>
              <a:t>Expenditures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Ordered supplies for regular, special education and Title I classrooms</a:t>
            </a:r>
          </a:p>
          <a:p>
            <a:pPr marL="0" indent="0">
              <a:buNone/>
            </a:pPr>
            <a:r>
              <a:rPr lang="en-US" sz="2800" dirty="0"/>
              <a:t>	Total order:				$20,300.00</a:t>
            </a:r>
          </a:p>
          <a:p>
            <a:pPr marL="400050" lvl="1" indent="0">
              <a:buNone/>
            </a:pPr>
            <a:r>
              <a:rPr lang="en-US" dirty="0"/>
              <a:t>	Regular		$13,200.00</a:t>
            </a:r>
          </a:p>
          <a:p>
            <a:pPr marL="400050" lvl="1" indent="0">
              <a:buNone/>
            </a:pPr>
            <a:r>
              <a:rPr lang="en-US" dirty="0"/>
              <a:t>	Special education	$  6,100.00</a:t>
            </a:r>
          </a:p>
          <a:p>
            <a:pPr marL="400050" lvl="1" indent="0">
              <a:buNone/>
            </a:pPr>
            <a:r>
              <a:rPr lang="en-US" dirty="0"/>
              <a:t>	Title I			$  1,000.00</a:t>
            </a:r>
          </a:p>
          <a:p>
            <a:pPr marL="0" indent="0">
              <a:buNone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86145864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 – Recording </a:t>
            </a:r>
            <a:r>
              <a:rPr lang="en-US" sz="4000" dirty="0">
                <a:solidFill>
                  <a:srgbClr val="FF0000"/>
                </a:solidFill>
              </a:rPr>
              <a:t>Expenditures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Ordered supplies for regular, special education and Title I classrooms</a:t>
            </a:r>
          </a:p>
          <a:p>
            <a:pPr marL="0" indent="0">
              <a:buNone/>
            </a:pPr>
            <a:r>
              <a:rPr lang="en-US" sz="2400" u="sng" dirty="0"/>
              <a:t>Account</a:t>
            </a:r>
            <a:r>
              <a:rPr lang="en-US" sz="2400" dirty="0"/>
              <a:t>				       </a:t>
            </a:r>
            <a:r>
              <a:rPr lang="en-US" sz="2400" u="sng" dirty="0"/>
              <a:t>Debit</a:t>
            </a:r>
            <a:r>
              <a:rPr lang="en-US" sz="2400" dirty="0"/>
              <a:t>	         </a:t>
            </a:r>
            <a:r>
              <a:rPr lang="en-US" sz="2400" u="sng" dirty="0"/>
              <a:t>Credit</a:t>
            </a:r>
          </a:p>
          <a:p>
            <a:pPr marL="0" indent="0">
              <a:buNone/>
            </a:pPr>
            <a:r>
              <a:rPr lang="en-US" sz="2400" dirty="0"/>
              <a:t>101-</a:t>
            </a:r>
            <a:r>
              <a:rPr lang="en-US" sz="2400" dirty="0">
                <a:solidFill>
                  <a:srgbClr val="FF0000"/>
                </a:solidFill>
              </a:rPr>
              <a:t>100-1000-610</a:t>
            </a:r>
            <a:r>
              <a:rPr lang="en-US" sz="2400" dirty="0"/>
              <a:t> Supplies		$13,200.00</a:t>
            </a:r>
          </a:p>
          <a:p>
            <a:pPr marL="0" indent="0">
              <a:buNone/>
            </a:pPr>
            <a:r>
              <a:rPr lang="en-US" sz="2400" dirty="0"/>
              <a:t>101-</a:t>
            </a:r>
            <a:r>
              <a:rPr lang="en-US" sz="2400" dirty="0">
                <a:solidFill>
                  <a:srgbClr val="FF0000"/>
                </a:solidFill>
              </a:rPr>
              <a:t>280-1000-610</a:t>
            </a:r>
            <a:r>
              <a:rPr lang="en-US" sz="2400" dirty="0"/>
              <a:t> Supplies		$  6,100.00</a:t>
            </a:r>
          </a:p>
          <a:p>
            <a:pPr marL="0" indent="0">
              <a:buNone/>
            </a:pPr>
            <a:r>
              <a:rPr lang="en-US" sz="2400" dirty="0"/>
              <a:t>101-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621</a:t>
            </a:r>
            <a:r>
              <a:rPr lang="en-US" sz="2400" dirty="0"/>
              <a:t>   	       Accounts Payable		                $19,300.00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115-</a:t>
            </a:r>
            <a:r>
              <a:rPr lang="en-US" sz="2400" dirty="0">
                <a:solidFill>
                  <a:srgbClr val="FF0000"/>
                </a:solidFill>
              </a:rPr>
              <a:t>420-1000-3610-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123</a:t>
            </a:r>
            <a:r>
              <a:rPr lang="en-US" sz="2400" dirty="0"/>
              <a:t> Supplies	$   1,000.00</a:t>
            </a:r>
          </a:p>
          <a:p>
            <a:pPr marL="0" indent="0">
              <a:buNone/>
            </a:pPr>
            <a:r>
              <a:rPr lang="en-US" sz="2400" dirty="0"/>
              <a:t>115-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621</a:t>
            </a:r>
            <a:r>
              <a:rPr lang="en-US" sz="2400" dirty="0"/>
              <a:t>		     Accts Pay.			   $  1,000.00</a:t>
            </a:r>
          </a:p>
        </p:txBody>
      </p:sp>
    </p:spTree>
    <p:extLst>
      <p:ext uri="{BB962C8B-B14F-4D97-AF65-F5344CB8AC3E}">
        <p14:creationId xmlns:p14="http://schemas.microsoft.com/office/powerpoint/2010/main" val="673683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879000"/>
              </p:ext>
            </p:extLst>
          </p:nvPr>
        </p:nvGraphicFramePr>
        <p:xfrm>
          <a:off x="380999" y="304800"/>
          <a:ext cx="8229601" cy="637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rowSpan="16">
                  <a:txBody>
                    <a:bodyPr/>
                    <a:lstStyle/>
                    <a:p>
                      <a:pPr algn="ctr"/>
                      <a:r>
                        <a:rPr lang="en-US" sz="4000" b="0" dirty="0"/>
                        <a:t>NON-BUDDGETED</a:t>
                      </a:r>
                      <a:r>
                        <a:rPr lang="en-US" sz="4000" b="0" baseline="0" dirty="0"/>
                        <a:t> FUNDS</a:t>
                      </a:r>
                      <a:endParaRPr lang="en-US" sz="4000" b="0" dirty="0"/>
                    </a:p>
                  </a:txBody>
                  <a:tcPr marL="0" marR="0" marT="0" marB="0" vert="vert27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 #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 NAME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 TYPE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School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Foods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Miscellaneous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Programs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Traffic</a:t>
                      </a:r>
                      <a:r>
                        <a:rPr lang="en-US" sz="20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Education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Lease Rental Agreement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Compensated</a:t>
                      </a:r>
                      <a:r>
                        <a:rPr lang="en-US" sz="20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Absences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Metal Mines Tax Reserve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State Mining Impact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Impact Aid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Litigation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Reserve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Permanent Endowment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Permanent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Building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Capital Projects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Enterprise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Proprietary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73-79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Internal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Proprietary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Interlocal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Cooperative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Fiduciary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or General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81-85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Trust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Funds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Fiduciary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30575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EXAMPLES – Recording </a:t>
            </a:r>
            <a:r>
              <a:rPr lang="en-US" sz="4000" dirty="0">
                <a:solidFill>
                  <a:srgbClr val="FF0000"/>
                </a:solidFill>
              </a:rPr>
              <a:t>Expenditures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6200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r>
              <a:rPr lang="en-US" sz="2800" dirty="0"/>
              <a:t>	</a:t>
            </a:r>
          </a:p>
          <a:p>
            <a:pPr marL="0" indent="0">
              <a:buNone/>
            </a:pPr>
            <a:r>
              <a:rPr lang="en-US" sz="2800" dirty="0"/>
              <a:t>Items are received, packing slip matches order and invoice and you’re ready to issue a warrant for payment.</a:t>
            </a:r>
          </a:p>
          <a:p>
            <a:pPr marL="0" indent="0">
              <a:buNone/>
            </a:pPr>
            <a:r>
              <a:rPr lang="en-US" sz="2800" dirty="0"/>
              <a:t>	Total invoice:				$20,300.00</a:t>
            </a:r>
          </a:p>
          <a:p>
            <a:pPr marL="400050" lvl="1" indent="0">
              <a:buNone/>
            </a:pPr>
            <a:r>
              <a:rPr lang="en-US" dirty="0"/>
              <a:t>	Regular		$13,200.00</a:t>
            </a:r>
          </a:p>
          <a:p>
            <a:pPr marL="400050" lvl="1" indent="0">
              <a:buNone/>
            </a:pPr>
            <a:r>
              <a:rPr lang="en-US" dirty="0"/>
              <a:t>	Special education	$  6,100.00</a:t>
            </a:r>
          </a:p>
          <a:p>
            <a:pPr marL="400050" lvl="1" indent="0">
              <a:buNone/>
            </a:pPr>
            <a:r>
              <a:rPr lang="en-US" dirty="0"/>
              <a:t>	Title I			$  1,000.00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B80988-D54A-459F-94BA-4C608FEAE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80124"/>
            <a:ext cx="41148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8214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 – Recording </a:t>
            </a:r>
            <a:r>
              <a:rPr lang="en-US" sz="4000" dirty="0">
                <a:solidFill>
                  <a:srgbClr val="FF0000"/>
                </a:solidFill>
              </a:rPr>
              <a:t>Expenditures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Issue a warrant for items received</a:t>
            </a:r>
          </a:p>
          <a:p>
            <a:pPr marL="0" indent="0">
              <a:buNone/>
            </a:pPr>
            <a:r>
              <a:rPr lang="en-US" sz="2400" u="sng" dirty="0"/>
              <a:t>Account</a:t>
            </a:r>
            <a:r>
              <a:rPr lang="en-US" sz="2400" dirty="0"/>
              <a:t>				       </a:t>
            </a:r>
            <a:r>
              <a:rPr lang="en-US" sz="2400" u="sng" dirty="0"/>
              <a:t>Debit</a:t>
            </a:r>
            <a:r>
              <a:rPr lang="en-US" sz="2400" dirty="0"/>
              <a:t>	         </a:t>
            </a:r>
            <a:r>
              <a:rPr lang="en-US" sz="2400" u="sng" dirty="0"/>
              <a:t>Credit</a:t>
            </a:r>
          </a:p>
          <a:p>
            <a:pPr marL="0" indent="0">
              <a:buNone/>
            </a:pPr>
            <a:r>
              <a:rPr lang="en-US" sz="2400" dirty="0"/>
              <a:t>101-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621</a:t>
            </a:r>
            <a:r>
              <a:rPr lang="en-US" sz="2400" dirty="0"/>
              <a:t>  Accounts Payable	                $19,300.00</a:t>
            </a:r>
          </a:p>
          <a:p>
            <a:pPr marL="0" indent="0">
              <a:buNone/>
            </a:pPr>
            <a:r>
              <a:rPr lang="en-US" sz="2400" dirty="0"/>
              <a:t>101-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101</a:t>
            </a:r>
            <a:r>
              <a:rPr lang="en-US" sz="2400" dirty="0"/>
              <a:t>  Cash						 $19,300.00</a:t>
            </a:r>
          </a:p>
          <a:p>
            <a:pPr marL="0" indent="0">
              <a:buNone/>
            </a:pPr>
            <a:r>
              <a:rPr lang="en-US" sz="2400" dirty="0"/>
              <a:t>115-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621 </a:t>
            </a:r>
            <a:r>
              <a:rPr lang="en-US" sz="2400" dirty="0"/>
              <a:t> Accounts Payable		   $  1,000.00</a:t>
            </a:r>
          </a:p>
          <a:p>
            <a:pPr marL="0" indent="0">
              <a:buNone/>
            </a:pPr>
            <a:r>
              <a:rPr lang="en-US" sz="2400" dirty="0"/>
              <a:t>115-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101</a:t>
            </a:r>
            <a:r>
              <a:rPr lang="en-US" sz="2400" dirty="0"/>
              <a:t>   Cash						 $  1,000.00</a:t>
            </a:r>
          </a:p>
        </p:txBody>
      </p:sp>
    </p:spTree>
    <p:extLst>
      <p:ext uri="{BB962C8B-B14F-4D97-AF65-F5344CB8AC3E}">
        <p14:creationId xmlns:p14="http://schemas.microsoft.com/office/powerpoint/2010/main" val="34917119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ET ME STOP U RIGHT THERE - Spongebob | Meme Generator">
            <a:extLst>
              <a:ext uri="{FF2B5EF4-FFF2-40B4-BE49-F238E27FC236}">
                <a16:creationId xmlns:a16="http://schemas.microsoft.com/office/drawing/2014/main" id="{45FD2C76-2370-4583-A7DB-3A8E0E916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990" y="914400"/>
            <a:ext cx="6855654" cy="5181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091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898B2-C365-4202-AACE-DCD17D629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Fiduciary Funds X82 and X84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B016F-F0AB-4CD8-B39D-18A4A080D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activity in these funds will typically be reported on the financial statements as governmental activity (not fiduciary)</a:t>
            </a:r>
          </a:p>
          <a:p>
            <a:r>
              <a:rPr lang="en-US" dirty="0"/>
              <a:t>X82 Interlocal Agreement Fund</a:t>
            </a:r>
          </a:p>
          <a:p>
            <a:pPr lvl="1"/>
            <a:r>
              <a:rPr lang="en-US" dirty="0"/>
              <a:t>multi-district agreements</a:t>
            </a:r>
          </a:p>
          <a:p>
            <a:pPr lvl="1"/>
            <a:r>
              <a:rPr lang="en-US" dirty="0"/>
              <a:t>special education cooperatives</a:t>
            </a:r>
          </a:p>
          <a:p>
            <a:pPr lvl="1"/>
            <a:r>
              <a:rPr lang="en-US" dirty="0"/>
              <a:t>consortiums</a:t>
            </a:r>
          </a:p>
          <a:p>
            <a:r>
              <a:rPr lang="en-US" dirty="0"/>
              <a:t>X84 Student Activity Fund</a:t>
            </a:r>
          </a:p>
          <a:p>
            <a:pPr lvl="1"/>
            <a:r>
              <a:rPr lang="en-US" dirty="0"/>
              <a:t>Focus on who has control over the money and how it is spent</a:t>
            </a:r>
          </a:p>
        </p:txBody>
      </p:sp>
    </p:spTree>
    <p:extLst>
      <p:ext uri="{BB962C8B-B14F-4D97-AF65-F5344CB8AC3E}">
        <p14:creationId xmlns:p14="http://schemas.microsoft.com/office/powerpoint/2010/main" val="1201671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FUND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Account</a:t>
            </a:r>
            <a:r>
              <a:rPr lang="en-US" dirty="0"/>
              <a:t>: </a:t>
            </a:r>
          </a:p>
          <a:p>
            <a:r>
              <a:rPr lang="en-US" sz="2800" dirty="0"/>
              <a:t>an accounting record of increases and decreases in a specific asset, liability, revenue, expenditure or fund balance item</a:t>
            </a:r>
          </a:p>
          <a:p>
            <a:r>
              <a:rPr lang="en-US" sz="2800" dirty="0"/>
              <a:t>In its simplest form an account consists of 3 items: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438400" y="4800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876800" y="4800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19600" y="42627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TITLE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4600" y="4876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25469" y="4876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</p:txBody>
      </p:sp>
    </p:spTree>
    <p:extLst>
      <p:ext uri="{BB962C8B-B14F-4D97-AF65-F5344CB8AC3E}">
        <p14:creationId xmlns:p14="http://schemas.microsoft.com/office/powerpoint/2010/main" val="3552471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Example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604331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85231" y="1524000"/>
            <a:ext cx="1072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CASH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62200" y="2209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76800" y="2209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4489A3-9FF1-42D9-87D5-DE53C289B7A5}"/>
              </a:ext>
            </a:extLst>
          </p:cNvPr>
          <p:cNvSpPr txBox="1"/>
          <p:nvPr/>
        </p:nvSpPr>
        <p:spPr>
          <a:xfrm>
            <a:off x="1219199" y="4536664"/>
            <a:ext cx="6705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The type and title of an account will dictate how transactions are recorded</a:t>
            </a:r>
          </a:p>
        </p:txBody>
      </p:sp>
    </p:spTree>
    <p:extLst>
      <p:ext uri="{BB962C8B-B14F-4D97-AF65-F5344CB8AC3E}">
        <p14:creationId xmlns:p14="http://schemas.microsoft.com/office/powerpoint/2010/main" val="3268606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ACCOUNT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Assets</a:t>
            </a:r>
            <a:r>
              <a:rPr lang="en-US" dirty="0"/>
              <a:t> – what is owned</a:t>
            </a:r>
            <a:endParaRPr lang="en-US" b="1" dirty="0"/>
          </a:p>
          <a:p>
            <a:r>
              <a:rPr lang="en-US" dirty="0"/>
              <a:t>Cash and investments</a:t>
            </a:r>
          </a:p>
          <a:p>
            <a:r>
              <a:rPr lang="en-US" dirty="0"/>
              <a:t>Taxes Receivable</a:t>
            </a:r>
          </a:p>
          <a:p>
            <a:r>
              <a:rPr lang="en-US" dirty="0"/>
              <a:t>Due From Other Governments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b="1" dirty="0"/>
              <a:t>Liabilities </a:t>
            </a:r>
            <a:r>
              <a:rPr lang="en-US" dirty="0"/>
              <a:t>– what is owed or has been received but not recorded as revenue yet</a:t>
            </a:r>
          </a:p>
          <a:p>
            <a:r>
              <a:rPr lang="en-US" dirty="0"/>
              <a:t>Accounts payable</a:t>
            </a:r>
          </a:p>
          <a:p>
            <a:r>
              <a:rPr lang="en-US" dirty="0"/>
              <a:t>Due to Other Governments</a:t>
            </a:r>
          </a:p>
          <a:p>
            <a:r>
              <a:rPr lang="en-US" dirty="0"/>
              <a:t>Deferred Inflows</a:t>
            </a:r>
          </a:p>
        </p:txBody>
      </p:sp>
    </p:spTree>
    <p:extLst>
      <p:ext uri="{BB962C8B-B14F-4D97-AF65-F5344CB8AC3E}">
        <p14:creationId xmlns:p14="http://schemas.microsoft.com/office/powerpoint/2010/main" val="2725724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D185C0859BC24BAC23783DDDC467A5" ma:contentTypeVersion="11" ma:contentTypeDescription="Create a new document." ma:contentTypeScope="" ma:versionID="4a7c4b5b92c641e323d473e494391abc">
  <xsd:schema xmlns:xsd="http://www.w3.org/2001/XMLSchema" xmlns:xs="http://www.w3.org/2001/XMLSchema" xmlns:p="http://schemas.microsoft.com/office/2006/metadata/properties" xmlns:ns2="1a2c92fb-0e4d-46c0-85d8-24e83fa38f28" targetNamespace="http://schemas.microsoft.com/office/2006/metadata/properties" ma:root="true" ma:fieldsID="2615cdfae3699c3defa0c2c4ecc25be9" ns2:_="">
    <xsd:import namespace="1a2c92fb-0e4d-46c0-85d8-24e83fa38f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2c92fb-0e4d-46c0-85d8-24e83fa38f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A75F87-E4A7-49AC-A6FB-7BDCB24D34EE}">
  <ds:schemaRefs>
    <ds:schemaRef ds:uri="http://purl.org/dc/elements/1.1/"/>
    <ds:schemaRef ds:uri="http://schemas.microsoft.com/office/2006/documentManagement/types"/>
    <ds:schemaRef ds:uri="1a2c92fb-0e4d-46c0-85d8-24e83fa38f28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C6451DC-D5DE-4961-B085-75C1B88702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2c92fb-0e4d-46c0-85d8-24e83fa38f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28C0BA2-B622-4FFD-B495-9B7C30E297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2435</Words>
  <Application>Microsoft Office PowerPoint</Application>
  <PresentationFormat>On-screen Show (4:3)</PresentationFormat>
  <Paragraphs>513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6" baseType="lpstr">
      <vt:lpstr>Arial</vt:lpstr>
      <vt:lpstr>Calibri</vt:lpstr>
      <vt:lpstr>Wingdings</vt:lpstr>
      <vt:lpstr>Office Theme</vt:lpstr>
      <vt:lpstr>Governmental Accounting</vt:lpstr>
      <vt:lpstr>FUND ACCOUNTING</vt:lpstr>
      <vt:lpstr>TYPES OF FUNDS</vt:lpstr>
      <vt:lpstr>PowerPoint Presentation</vt:lpstr>
      <vt:lpstr>PowerPoint Presentation</vt:lpstr>
      <vt:lpstr>Fiduciary Funds X82 and X84</vt:lpstr>
      <vt:lpstr>FUND ACCOUNTING</vt:lpstr>
      <vt:lpstr>Example</vt:lpstr>
      <vt:lpstr>ACCOUNT TYPES</vt:lpstr>
      <vt:lpstr>ACCOUNT TYPES</vt:lpstr>
      <vt:lpstr>BASIC FINANCIAL STATEMENTS</vt:lpstr>
      <vt:lpstr>PowerPoint Presentation</vt:lpstr>
      <vt:lpstr>PowerPoint Presentation</vt:lpstr>
      <vt:lpstr>Recording Transactions</vt:lpstr>
      <vt:lpstr>Recording Transactions </vt:lpstr>
      <vt:lpstr>Recording Transactions</vt:lpstr>
      <vt:lpstr>Recording Transactions</vt:lpstr>
      <vt:lpstr>Recording Transactions</vt:lpstr>
      <vt:lpstr>Recording Revenue</vt:lpstr>
      <vt:lpstr>Recording Expenditures</vt:lpstr>
      <vt:lpstr>Recording Expenditures</vt:lpstr>
      <vt:lpstr>Recording Transactions</vt:lpstr>
      <vt:lpstr>Recording Transactions</vt:lpstr>
      <vt:lpstr>Recording Transactions</vt:lpstr>
      <vt:lpstr>Journalizing the Transactions</vt:lpstr>
      <vt:lpstr>Journalizing the Transactions</vt:lpstr>
      <vt:lpstr>Journalizing the Transactions</vt:lpstr>
      <vt:lpstr>OPI CHART OF ACCOUNTS</vt:lpstr>
      <vt:lpstr>OPI CHART OF ACCOUNTS</vt:lpstr>
      <vt:lpstr>OPI CHART OF ACCOUNTS</vt:lpstr>
      <vt:lpstr>OPI CHART OF ACCOUNTS</vt:lpstr>
      <vt:lpstr>OPI CHART OF ACCOUNTS</vt:lpstr>
      <vt:lpstr>OPI CHART OF ACCOUNTS</vt:lpstr>
      <vt:lpstr>OPI CHART OF ACCOUNTS</vt:lpstr>
      <vt:lpstr>OPI CHART OF ACCOUNTS</vt:lpstr>
      <vt:lpstr>OPI CHART OF ACCOUNTS</vt:lpstr>
      <vt:lpstr>OPI CHART OF ACCOUNTS</vt:lpstr>
      <vt:lpstr>Journalizing the Transactions</vt:lpstr>
      <vt:lpstr>Journalizing the Transactions</vt:lpstr>
      <vt:lpstr>Journalizing the Transactions</vt:lpstr>
      <vt:lpstr>SUMMARY OF CODE STRUCTURES</vt:lpstr>
      <vt:lpstr>EXAMPLE – Recording Revenue</vt:lpstr>
      <vt:lpstr>PowerPoint Presentation</vt:lpstr>
      <vt:lpstr>EXAMPLE – Recording Revenue</vt:lpstr>
      <vt:lpstr>PowerPoint Presentation</vt:lpstr>
      <vt:lpstr>EXAMPLE – Recording Revenue</vt:lpstr>
      <vt:lpstr>EXAMPLE – Recording Revenue</vt:lpstr>
      <vt:lpstr>EXAMPLES – Recording Expenditures</vt:lpstr>
      <vt:lpstr>EXAMPLE – Recording Expenditures</vt:lpstr>
      <vt:lpstr>EXAMPLES – Recording Expenditures</vt:lpstr>
      <vt:lpstr>EXAMPLE – Recording Expenditures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GOVERNMENTAL ACCOUNTING</dc:title>
  <dc:creator>Denise</dc:creator>
  <cp:lastModifiedBy> </cp:lastModifiedBy>
  <cp:revision>65</cp:revision>
  <cp:lastPrinted>2021-09-17T20:39:33Z</cp:lastPrinted>
  <dcterms:created xsi:type="dcterms:W3CDTF">2019-09-27T02:13:47Z</dcterms:created>
  <dcterms:modified xsi:type="dcterms:W3CDTF">2021-09-20T15:39:07Z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0x010100E4D185C0859BC24BAC23783DDDC467A5</vt:lpwstr>
  </property>
</Properties>
</file>