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4" r:id="rId5"/>
    <p:sldId id="276" r:id="rId6"/>
    <p:sldId id="275" r:id="rId7"/>
    <p:sldId id="261" r:id="rId8"/>
    <p:sldId id="262" r:id="rId9"/>
    <p:sldId id="272" r:id="rId10"/>
    <p:sldId id="267" r:id="rId11"/>
    <p:sldId id="273" r:id="rId12"/>
    <p:sldId id="264" r:id="rId13"/>
    <p:sldId id="271" r:id="rId14"/>
    <p:sldId id="263" r:id="rId15"/>
    <p:sldId id="259" r:id="rId16"/>
    <p:sldId id="260" r:id="rId17"/>
    <p:sldId id="268" r:id="rId18"/>
    <p:sldId id="269" r:id="rId19"/>
    <p:sldId id="277"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masbo.com/i4a/pages/index.cfm?pageid=335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mages.pcmac.org/Uploads/WhitePineCountySD/WhitePineCountySD/Divisions/MeetingSchedule/bb_Minutes_3-17-20.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asbo.com/files/PUBLICATIONS/July2019clerk_supt_duties_li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eg.mt.gov/bills/mca/title_0200/chapter_0030/part_0030/section_0230/0200-0030-0030-0230.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E237E-6826-43B3-8EEE-D22375687A31}"/>
              </a:ext>
            </a:extLst>
          </p:cNvPr>
          <p:cNvSpPr>
            <a:spLocks noGrp="1"/>
          </p:cNvSpPr>
          <p:nvPr>
            <p:ph type="ctrTitle"/>
          </p:nvPr>
        </p:nvSpPr>
        <p:spPr>
          <a:xfrm>
            <a:off x="2211709" y="954338"/>
            <a:ext cx="8915399" cy="3265324"/>
          </a:xfrm>
        </p:spPr>
        <p:txBody>
          <a:bodyPr>
            <a:normAutofit fontScale="90000"/>
          </a:bodyPr>
          <a:lstStyle/>
          <a:p>
            <a:pPr algn="ctr"/>
            <a:r>
              <a:rPr lang="en-US" dirty="0"/>
              <a:t>Welcome to 2021 New Clerks Training</a:t>
            </a:r>
            <a:br>
              <a:rPr lang="en-US" dirty="0"/>
            </a:br>
            <a:br>
              <a:rPr lang="en-US" dirty="0"/>
            </a:br>
            <a:r>
              <a:rPr lang="en-US" sz="3100" dirty="0">
                <a:hlinkClick r:id="rId2"/>
              </a:rPr>
              <a:t>Link to all the conference </a:t>
            </a:r>
            <a:r>
              <a:rPr lang="en-US" sz="3100" dirty="0" err="1">
                <a:hlinkClick r:id="rId2"/>
              </a:rPr>
              <a:t>powerpoint</a:t>
            </a:r>
            <a:r>
              <a:rPr lang="en-US" sz="3100" dirty="0">
                <a:hlinkClick r:id="rId2"/>
              </a:rPr>
              <a:t> presentations</a:t>
            </a:r>
            <a:endParaRPr lang="en-US" sz="3100" dirty="0"/>
          </a:p>
        </p:txBody>
      </p:sp>
      <p:sp>
        <p:nvSpPr>
          <p:cNvPr id="3" name="Subtitle 2">
            <a:extLst>
              <a:ext uri="{FF2B5EF4-FFF2-40B4-BE49-F238E27FC236}">
                <a16:creationId xmlns:a16="http://schemas.microsoft.com/office/drawing/2014/main" id="{F6C8097A-9698-44E9-9E8B-DA56F69F7BD9}"/>
              </a:ext>
            </a:extLst>
          </p:cNvPr>
          <p:cNvSpPr>
            <a:spLocks noGrp="1"/>
          </p:cNvSpPr>
          <p:nvPr>
            <p:ph type="subTitle" idx="1"/>
          </p:nvPr>
        </p:nvSpPr>
        <p:spPr/>
        <p:txBody>
          <a:bodyPr/>
          <a:lstStyle/>
          <a:p>
            <a:r>
              <a:rPr lang="en-US" dirty="0"/>
              <a:t>Hope this year is better than the last one, whose name will not be mentioned.</a:t>
            </a:r>
          </a:p>
          <a:p>
            <a:endParaRPr lang="en-US" dirty="0"/>
          </a:p>
          <a:p>
            <a:endParaRPr lang="en-US" dirty="0"/>
          </a:p>
        </p:txBody>
      </p:sp>
    </p:spTree>
    <p:extLst>
      <p:ext uri="{BB962C8B-B14F-4D97-AF65-F5344CB8AC3E}">
        <p14:creationId xmlns:p14="http://schemas.microsoft.com/office/powerpoint/2010/main" val="417716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382FDA4-B893-428B-8B2C-0E9A8490E38A}"/>
              </a:ext>
            </a:extLst>
          </p:cNvPr>
          <p:cNvPicPr>
            <a:picLocks noChangeAspect="1"/>
          </p:cNvPicPr>
          <p:nvPr/>
        </p:nvPicPr>
        <p:blipFill>
          <a:blip r:embed="rId2"/>
          <a:stretch>
            <a:fillRect/>
          </a:stretch>
        </p:blipFill>
        <p:spPr>
          <a:xfrm>
            <a:off x="2317072" y="221942"/>
            <a:ext cx="7529982" cy="6409677"/>
          </a:xfrm>
          <a:prstGeom prst="rect">
            <a:avLst/>
          </a:prstGeom>
        </p:spPr>
      </p:pic>
    </p:spTree>
    <p:extLst>
      <p:ext uri="{BB962C8B-B14F-4D97-AF65-F5344CB8AC3E}">
        <p14:creationId xmlns:p14="http://schemas.microsoft.com/office/powerpoint/2010/main" val="3203168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A9E5988-E973-4759-8DD4-67DC01375D1F}"/>
              </a:ext>
            </a:extLst>
          </p:cNvPr>
          <p:cNvGraphicFramePr>
            <a:graphicFrameLocks noGrp="1"/>
          </p:cNvGraphicFramePr>
          <p:nvPr>
            <p:extLst>
              <p:ext uri="{D42A27DB-BD31-4B8C-83A1-F6EECF244321}">
                <p14:modId xmlns:p14="http://schemas.microsoft.com/office/powerpoint/2010/main" val="337601945"/>
              </p:ext>
            </p:extLst>
          </p:nvPr>
        </p:nvGraphicFramePr>
        <p:xfrm>
          <a:off x="2323750" y="125835"/>
          <a:ext cx="7290033" cy="6585356"/>
        </p:xfrm>
        <a:graphic>
          <a:graphicData uri="http://schemas.openxmlformats.org/drawingml/2006/table">
            <a:tbl>
              <a:tblPr/>
              <a:tblGrid>
                <a:gridCol w="7290033">
                  <a:extLst>
                    <a:ext uri="{9D8B030D-6E8A-4147-A177-3AD203B41FA5}">
                      <a16:colId xmlns:a16="http://schemas.microsoft.com/office/drawing/2014/main" val="1786635043"/>
                    </a:ext>
                  </a:extLst>
                </a:gridCol>
              </a:tblGrid>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112461046"/>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2138365268"/>
                  </a:ext>
                </a:extLst>
              </a:tr>
              <a:tr h="202774">
                <a:tc>
                  <a:txBody>
                    <a:bodyPr/>
                    <a:lstStyle/>
                    <a:p>
                      <a:pPr algn="l" fontAlgn="b"/>
                      <a:r>
                        <a:rPr lang="en-US" sz="700" b="1" i="0" u="none" strike="noStrike">
                          <a:solidFill>
                            <a:srgbClr val="000000"/>
                          </a:solidFill>
                          <a:effectLst/>
                          <a:latin typeface="Calibri" panose="020F0502020204030204" pitchFamily="34" charset="0"/>
                        </a:rPr>
                        <a:t>BUSINESS:</a:t>
                      </a:r>
                    </a:p>
                  </a:txBody>
                  <a:tcPr marL="5698" marR="5698" marT="5698"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788406"/>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5187693"/>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2265327638"/>
                  </a:ext>
                </a:extLst>
              </a:tr>
              <a:tr h="193119">
                <a:tc>
                  <a:txBody>
                    <a:bodyPr/>
                    <a:lstStyle/>
                    <a:p>
                      <a:pPr algn="l" fontAlgn="b"/>
                      <a:r>
                        <a:rPr lang="en-US" sz="700" b="0" i="0" u="none" strike="noStrike">
                          <a:solidFill>
                            <a:srgbClr val="000000"/>
                          </a:solidFill>
                          <a:effectLst/>
                          <a:latin typeface="Calibri" panose="020F0502020204030204" pitchFamily="34" charset="0"/>
                        </a:rPr>
                        <a:t>MOTION:__________</a:t>
                      </a:r>
                    </a:p>
                  </a:txBody>
                  <a:tcPr marL="5698" marR="5698" marT="5698" marB="0" anchor="b">
                    <a:lnL>
                      <a:noFill/>
                    </a:lnL>
                    <a:lnR>
                      <a:noFill/>
                    </a:lnR>
                    <a:lnT>
                      <a:noFill/>
                    </a:lnT>
                    <a:lnB>
                      <a:noFill/>
                    </a:lnB>
                  </a:tcPr>
                </a:tc>
                <a:extLst>
                  <a:ext uri="{0D108BD9-81ED-4DB2-BD59-A6C34878D82A}">
                    <a16:rowId xmlns:a16="http://schemas.microsoft.com/office/drawing/2014/main" val="273160981"/>
                  </a:ext>
                </a:extLst>
              </a:tr>
              <a:tr h="193119">
                <a:tc>
                  <a:txBody>
                    <a:bodyPr/>
                    <a:lstStyle/>
                    <a:p>
                      <a:pPr algn="l" fontAlgn="b"/>
                      <a:r>
                        <a:rPr lang="en-US" sz="700" b="0" i="0" u="none" strike="noStrike">
                          <a:solidFill>
                            <a:srgbClr val="000000"/>
                          </a:solidFill>
                          <a:effectLst/>
                          <a:latin typeface="Calibri" panose="020F0502020204030204" pitchFamily="34" charset="0"/>
                        </a:rPr>
                        <a:t>SECOND:__________</a:t>
                      </a:r>
                    </a:p>
                  </a:txBody>
                  <a:tcPr marL="5698" marR="5698" marT="5698" marB="0" anchor="b">
                    <a:lnL>
                      <a:noFill/>
                    </a:lnL>
                    <a:lnR>
                      <a:noFill/>
                    </a:lnR>
                    <a:lnT>
                      <a:noFill/>
                    </a:lnT>
                    <a:lnB>
                      <a:noFill/>
                    </a:lnB>
                  </a:tcPr>
                </a:tc>
                <a:extLst>
                  <a:ext uri="{0D108BD9-81ED-4DB2-BD59-A6C34878D82A}">
                    <a16:rowId xmlns:a16="http://schemas.microsoft.com/office/drawing/2014/main" val="2178940056"/>
                  </a:ext>
                </a:extLst>
              </a:tr>
              <a:tr h="193119">
                <a:tc>
                  <a:txBody>
                    <a:bodyPr/>
                    <a:lstStyle/>
                    <a:p>
                      <a:pPr algn="l" fontAlgn="b"/>
                      <a:r>
                        <a:rPr lang="en-US" sz="700" b="0" i="0" u="none" strike="noStrike">
                          <a:solidFill>
                            <a:srgbClr val="000000"/>
                          </a:solidFill>
                          <a:effectLst/>
                          <a:latin typeface="Calibri" panose="020F0502020204030204" pitchFamily="34" charset="0"/>
                        </a:rPr>
                        <a:t>DISCUSSION</a:t>
                      </a:r>
                    </a:p>
                  </a:txBody>
                  <a:tcPr marL="5698" marR="5698" marT="5698" marB="0" anchor="b">
                    <a:lnL>
                      <a:noFill/>
                    </a:lnL>
                    <a:lnR>
                      <a:noFill/>
                    </a:lnR>
                    <a:lnT>
                      <a:noFill/>
                    </a:lnT>
                    <a:lnB>
                      <a:noFill/>
                    </a:lnB>
                  </a:tcPr>
                </a:tc>
                <a:extLst>
                  <a:ext uri="{0D108BD9-81ED-4DB2-BD59-A6C34878D82A}">
                    <a16:rowId xmlns:a16="http://schemas.microsoft.com/office/drawing/2014/main" val="892014964"/>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1403415982"/>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2430060598"/>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1187134091"/>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1999990710"/>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3341994859"/>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193961384"/>
                  </a:ext>
                </a:extLst>
              </a:tr>
              <a:tr h="193119">
                <a:tc>
                  <a:txBody>
                    <a:bodyPr/>
                    <a:lstStyle/>
                    <a:p>
                      <a:pPr algn="l" fontAlgn="b"/>
                      <a:r>
                        <a:rPr lang="en-US" sz="700" b="0" i="0" u="none" strike="noStrike">
                          <a:solidFill>
                            <a:srgbClr val="000000"/>
                          </a:solidFill>
                          <a:effectLst/>
                          <a:latin typeface="Calibri" panose="020F0502020204030204" pitchFamily="34" charset="0"/>
                        </a:rPr>
                        <a:t>IN FAVOR:</a:t>
                      </a:r>
                    </a:p>
                  </a:txBody>
                  <a:tcPr marL="5698" marR="5698" marT="5698" marB="0" anchor="b">
                    <a:lnL>
                      <a:noFill/>
                    </a:lnL>
                    <a:lnR>
                      <a:noFill/>
                    </a:lnR>
                    <a:lnT>
                      <a:noFill/>
                    </a:lnT>
                    <a:lnB>
                      <a:noFill/>
                    </a:lnB>
                  </a:tcPr>
                </a:tc>
                <a:extLst>
                  <a:ext uri="{0D108BD9-81ED-4DB2-BD59-A6C34878D82A}">
                    <a16:rowId xmlns:a16="http://schemas.microsoft.com/office/drawing/2014/main" val="3635084531"/>
                  </a:ext>
                </a:extLst>
              </a:tr>
              <a:tr h="193119">
                <a:tc>
                  <a:txBody>
                    <a:bodyPr/>
                    <a:lstStyle/>
                    <a:p>
                      <a:pPr algn="l" fontAlgn="b"/>
                      <a:r>
                        <a:rPr lang="en-US" sz="700" b="0" i="0" u="none" strike="noStrike">
                          <a:solidFill>
                            <a:srgbClr val="000000"/>
                          </a:solidFill>
                          <a:effectLst/>
                          <a:latin typeface="Calibri" panose="020F0502020204030204" pitchFamily="34" charset="0"/>
                        </a:rPr>
                        <a:t>OPPOSED:</a:t>
                      </a:r>
                    </a:p>
                  </a:txBody>
                  <a:tcPr marL="5698" marR="5698" marT="569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984490"/>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67304132"/>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3998474693"/>
                  </a:ext>
                </a:extLst>
              </a:tr>
              <a:tr h="202774">
                <a:tc>
                  <a:txBody>
                    <a:bodyPr/>
                    <a:lstStyle/>
                    <a:p>
                      <a:pPr algn="l" fontAlgn="b"/>
                      <a:r>
                        <a:rPr lang="en-US" sz="700" b="1" i="0" u="none" strike="noStrike">
                          <a:solidFill>
                            <a:srgbClr val="000000"/>
                          </a:solidFill>
                          <a:effectLst/>
                          <a:latin typeface="Calibri" panose="020F0502020204030204" pitchFamily="34" charset="0"/>
                        </a:rPr>
                        <a:t>BUSINESS:</a:t>
                      </a:r>
                    </a:p>
                  </a:txBody>
                  <a:tcPr marL="5698" marR="5698" marT="5698"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746828"/>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38633301"/>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1800527259"/>
                  </a:ext>
                </a:extLst>
              </a:tr>
              <a:tr h="193119">
                <a:tc>
                  <a:txBody>
                    <a:bodyPr/>
                    <a:lstStyle/>
                    <a:p>
                      <a:pPr algn="l" fontAlgn="b"/>
                      <a:r>
                        <a:rPr lang="en-US" sz="700" b="0" i="0" u="none" strike="noStrike">
                          <a:solidFill>
                            <a:srgbClr val="000000"/>
                          </a:solidFill>
                          <a:effectLst/>
                          <a:latin typeface="Calibri" panose="020F0502020204030204" pitchFamily="34" charset="0"/>
                        </a:rPr>
                        <a:t>MOTION:__________</a:t>
                      </a:r>
                    </a:p>
                  </a:txBody>
                  <a:tcPr marL="5698" marR="5698" marT="5698" marB="0" anchor="b">
                    <a:lnL>
                      <a:noFill/>
                    </a:lnL>
                    <a:lnR>
                      <a:noFill/>
                    </a:lnR>
                    <a:lnT>
                      <a:noFill/>
                    </a:lnT>
                    <a:lnB>
                      <a:noFill/>
                    </a:lnB>
                  </a:tcPr>
                </a:tc>
                <a:extLst>
                  <a:ext uri="{0D108BD9-81ED-4DB2-BD59-A6C34878D82A}">
                    <a16:rowId xmlns:a16="http://schemas.microsoft.com/office/drawing/2014/main" val="2290470388"/>
                  </a:ext>
                </a:extLst>
              </a:tr>
              <a:tr h="193119">
                <a:tc>
                  <a:txBody>
                    <a:bodyPr/>
                    <a:lstStyle/>
                    <a:p>
                      <a:pPr algn="l" fontAlgn="b"/>
                      <a:r>
                        <a:rPr lang="en-US" sz="700" b="0" i="0" u="none" strike="noStrike">
                          <a:solidFill>
                            <a:srgbClr val="000000"/>
                          </a:solidFill>
                          <a:effectLst/>
                          <a:latin typeface="Calibri" panose="020F0502020204030204" pitchFamily="34" charset="0"/>
                        </a:rPr>
                        <a:t>SECOND:__________</a:t>
                      </a:r>
                    </a:p>
                  </a:txBody>
                  <a:tcPr marL="5698" marR="5698" marT="5698" marB="0" anchor="b">
                    <a:lnL>
                      <a:noFill/>
                    </a:lnL>
                    <a:lnR>
                      <a:noFill/>
                    </a:lnR>
                    <a:lnT>
                      <a:noFill/>
                    </a:lnT>
                    <a:lnB>
                      <a:noFill/>
                    </a:lnB>
                  </a:tcPr>
                </a:tc>
                <a:extLst>
                  <a:ext uri="{0D108BD9-81ED-4DB2-BD59-A6C34878D82A}">
                    <a16:rowId xmlns:a16="http://schemas.microsoft.com/office/drawing/2014/main" val="3324646022"/>
                  </a:ext>
                </a:extLst>
              </a:tr>
              <a:tr h="193119">
                <a:tc>
                  <a:txBody>
                    <a:bodyPr/>
                    <a:lstStyle/>
                    <a:p>
                      <a:pPr algn="l" fontAlgn="b"/>
                      <a:r>
                        <a:rPr lang="en-US" sz="700" b="0" i="0" u="none" strike="noStrike">
                          <a:solidFill>
                            <a:srgbClr val="000000"/>
                          </a:solidFill>
                          <a:effectLst/>
                          <a:latin typeface="Calibri" panose="020F0502020204030204" pitchFamily="34" charset="0"/>
                        </a:rPr>
                        <a:t>DISCUSSION</a:t>
                      </a:r>
                    </a:p>
                  </a:txBody>
                  <a:tcPr marL="5698" marR="5698" marT="5698" marB="0" anchor="b">
                    <a:lnL>
                      <a:noFill/>
                    </a:lnL>
                    <a:lnR>
                      <a:noFill/>
                    </a:lnR>
                    <a:lnT>
                      <a:noFill/>
                    </a:lnT>
                    <a:lnB>
                      <a:noFill/>
                    </a:lnB>
                  </a:tcPr>
                </a:tc>
                <a:extLst>
                  <a:ext uri="{0D108BD9-81ED-4DB2-BD59-A6C34878D82A}">
                    <a16:rowId xmlns:a16="http://schemas.microsoft.com/office/drawing/2014/main" val="4077432121"/>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29467118"/>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2272307279"/>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3285483055"/>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2374286311"/>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3930093394"/>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999332996"/>
                  </a:ext>
                </a:extLst>
              </a:tr>
              <a:tr h="193119">
                <a:tc>
                  <a:txBody>
                    <a:bodyPr/>
                    <a:lstStyle/>
                    <a:p>
                      <a:pPr algn="l" fontAlgn="b"/>
                      <a:endParaRPr lang="en-US" sz="700" b="0" i="0" u="none" strike="noStrike">
                        <a:solidFill>
                          <a:srgbClr val="000000"/>
                        </a:solidFill>
                        <a:effectLst/>
                        <a:latin typeface="Calibri" panose="020F0502020204030204" pitchFamily="34" charset="0"/>
                      </a:endParaRPr>
                    </a:p>
                  </a:txBody>
                  <a:tcPr marL="5698" marR="5698" marT="5698" marB="0" anchor="b">
                    <a:lnL>
                      <a:noFill/>
                    </a:lnL>
                    <a:lnR>
                      <a:noFill/>
                    </a:lnR>
                    <a:lnT>
                      <a:noFill/>
                    </a:lnT>
                    <a:lnB>
                      <a:noFill/>
                    </a:lnB>
                  </a:tcPr>
                </a:tc>
                <a:extLst>
                  <a:ext uri="{0D108BD9-81ED-4DB2-BD59-A6C34878D82A}">
                    <a16:rowId xmlns:a16="http://schemas.microsoft.com/office/drawing/2014/main" val="3578469946"/>
                  </a:ext>
                </a:extLst>
              </a:tr>
              <a:tr h="193119">
                <a:tc>
                  <a:txBody>
                    <a:bodyPr/>
                    <a:lstStyle/>
                    <a:p>
                      <a:pPr algn="l" fontAlgn="b"/>
                      <a:r>
                        <a:rPr lang="en-US" sz="700" b="0" i="0" u="none" strike="noStrike">
                          <a:solidFill>
                            <a:srgbClr val="000000"/>
                          </a:solidFill>
                          <a:effectLst/>
                          <a:latin typeface="Calibri" panose="020F0502020204030204" pitchFamily="34" charset="0"/>
                        </a:rPr>
                        <a:t>IN FAVOR:</a:t>
                      </a:r>
                    </a:p>
                  </a:txBody>
                  <a:tcPr marL="5698" marR="5698" marT="5698" marB="0" anchor="b">
                    <a:lnL>
                      <a:noFill/>
                    </a:lnL>
                    <a:lnR>
                      <a:noFill/>
                    </a:lnR>
                    <a:lnT>
                      <a:noFill/>
                    </a:lnT>
                    <a:lnB>
                      <a:noFill/>
                    </a:lnB>
                  </a:tcPr>
                </a:tc>
                <a:extLst>
                  <a:ext uri="{0D108BD9-81ED-4DB2-BD59-A6C34878D82A}">
                    <a16:rowId xmlns:a16="http://schemas.microsoft.com/office/drawing/2014/main" val="1677892348"/>
                  </a:ext>
                </a:extLst>
              </a:tr>
              <a:tr h="193119">
                <a:tc>
                  <a:txBody>
                    <a:bodyPr/>
                    <a:lstStyle/>
                    <a:p>
                      <a:pPr algn="l" fontAlgn="b"/>
                      <a:r>
                        <a:rPr lang="en-US" sz="700" b="0" i="0" u="none" strike="noStrike">
                          <a:solidFill>
                            <a:srgbClr val="000000"/>
                          </a:solidFill>
                          <a:effectLst/>
                          <a:latin typeface="Calibri" panose="020F0502020204030204" pitchFamily="34" charset="0"/>
                        </a:rPr>
                        <a:t>OPPOSED:</a:t>
                      </a:r>
                    </a:p>
                  </a:txBody>
                  <a:tcPr marL="5698" marR="5698" marT="5698" marB="0" anchor="b">
                    <a:lnL>
                      <a:noFill/>
                    </a:lnL>
                    <a:lnR>
                      <a:noFill/>
                    </a:lnR>
                    <a:lnT>
                      <a:noFill/>
                    </a:lnT>
                    <a:lnB>
                      <a:noFill/>
                    </a:lnB>
                  </a:tcPr>
                </a:tc>
                <a:extLst>
                  <a:ext uri="{0D108BD9-81ED-4DB2-BD59-A6C34878D82A}">
                    <a16:rowId xmlns:a16="http://schemas.microsoft.com/office/drawing/2014/main" val="3916149985"/>
                  </a:ext>
                </a:extLst>
              </a:tr>
              <a:tr h="193119">
                <a:tc>
                  <a:txBody>
                    <a:bodyPr/>
                    <a:lstStyle/>
                    <a:p>
                      <a:pPr algn="l" fontAlgn="b"/>
                      <a:r>
                        <a:rPr lang="en-US" sz="700" b="0" i="0" u="none" strike="noStrike" dirty="0">
                          <a:solidFill>
                            <a:srgbClr val="000000"/>
                          </a:solidFill>
                          <a:effectLst/>
                          <a:latin typeface="Calibri" panose="020F0502020204030204" pitchFamily="34" charset="0"/>
                        </a:rPr>
                        <a:t> </a:t>
                      </a:r>
                    </a:p>
                  </a:txBody>
                  <a:tcPr marL="5698" marR="5698" marT="569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083536"/>
                  </a:ext>
                </a:extLst>
              </a:tr>
            </a:tbl>
          </a:graphicData>
        </a:graphic>
      </p:graphicFrame>
    </p:spTree>
    <p:extLst>
      <p:ext uri="{BB962C8B-B14F-4D97-AF65-F5344CB8AC3E}">
        <p14:creationId xmlns:p14="http://schemas.microsoft.com/office/powerpoint/2010/main" val="234627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33409-2CD6-4C81-8C4E-0E3DEA09B804}"/>
              </a:ext>
            </a:extLst>
          </p:cNvPr>
          <p:cNvSpPr>
            <a:spLocks noGrp="1"/>
          </p:cNvSpPr>
          <p:nvPr>
            <p:ph type="title"/>
          </p:nvPr>
        </p:nvSpPr>
        <p:spPr>
          <a:xfrm>
            <a:off x="2477515" y="261892"/>
            <a:ext cx="8911687" cy="805195"/>
          </a:xfrm>
        </p:spPr>
        <p:txBody>
          <a:bodyPr>
            <a:normAutofit fontScale="90000"/>
          </a:bodyPr>
          <a:lstStyle/>
          <a:p>
            <a:pPr algn="ctr"/>
            <a:r>
              <a:rPr lang="en-US" dirty="0"/>
              <a:t>Sunburst Schools’ Substitute Template</a:t>
            </a:r>
            <a:br>
              <a:rPr lang="en-US" dirty="0"/>
            </a:br>
            <a:r>
              <a:rPr lang="en-US" sz="1200" dirty="0"/>
              <a:t>Thank you Peggy</a:t>
            </a:r>
            <a:endParaRPr lang="en-US" dirty="0"/>
          </a:p>
        </p:txBody>
      </p:sp>
      <p:pic>
        <p:nvPicPr>
          <p:cNvPr id="4" name="Content Placeholder 3">
            <a:extLst>
              <a:ext uri="{FF2B5EF4-FFF2-40B4-BE49-F238E27FC236}">
                <a16:creationId xmlns:a16="http://schemas.microsoft.com/office/drawing/2014/main" id="{E34DF918-9DDD-4E6B-92C5-678D6AB9E43E}"/>
              </a:ext>
            </a:extLst>
          </p:cNvPr>
          <p:cNvPicPr>
            <a:picLocks noGrp="1" noChangeAspect="1"/>
          </p:cNvPicPr>
          <p:nvPr>
            <p:ph idx="1"/>
          </p:nvPr>
        </p:nvPicPr>
        <p:blipFill>
          <a:blip r:embed="rId2"/>
          <a:stretch>
            <a:fillRect/>
          </a:stretch>
        </p:blipFill>
        <p:spPr>
          <a:xfrm>
            <a:off x="3169327" y="1067087"/>
            <a:ext cx="7275523" cy="5529022"/>
          </a:xfrm>
          <a:prstGeom prst="rect">
            <a:avLst/>
          </a:prstGeom>
        </p:spPr>
      </p:pic>
    </p:spTree>
    <p:extLst>
      <p:ext uri="{BB962C8B-B14F-4D97-AF65-F5344CB8AC3E}">
        <p14:creationId xmlns:p14="http://schemas.microsoft.com/office/powerpoint/2010/main" val="3882027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C6FCE40-F345-4EC1-B5CB-C84AB869AA00}"/>
              </a:ext>
            </a:extLst>
          </p:cNvPr>
          <p:cNvPicPr>
            <a:picLocks noChangeAspect="1"/>
          </p:cNvPicPr>
          <p:nvPr/>
        </p:nvPicPr>
        <p:blipFill>
          <a:blip r:embed="rId2"/>
          <a:stretch>
            <a:fillRect/>
          </a:stretch>
        </p:blipFill>
        <p:spPr>
          <a:xfrm>
            <a:off x="2326657" y="125835"/>
            <a:ext cx="6975744" cy="6585358"/>
          </a:xfrm>
          <a:prstGeom prst="rect">
            <a:avLst/>
          </a:prstGeom>
        </p:spPr>
      </p:pic>
    </p:spTree>
    <p:extLst>
      <p:ext uri="{BB962C8B-B14F-4D97-AF65-F5344CB8AC3E}">
        <p14:creationId xmlns:p14="http://schemas.microsoft.com/office/powerpoint/2010/main" val="3241128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C7F78-94AD-417B-88AB-DB764DA0C2F3}"/>
              </a:ext>
            </a:extLst>
          </p:cNvPr>
          <p:cNvSpPr>
            <a:spLocks noGrp="1"/>
          </p:cNvSpPr>
          <p:nvPr>
            <p:ph type="title"/>
          </p:nvPr>
        </p:nvSpPr>
        <p:spPr/>
        <p:txBody>
          <a:bodyPr/>
          <a:lstStyle/>
          <a:p>
            <a:r>
              <a:rPr lang="en-US" dirty="0"/>
              <a:t>Or, you can use a grid to record votes</a:t>
            </a:r>
          </a:p>
        </p:txBody>
      </p:sp>
      <p:sp>
        <p:nvSpPr>
          <p:cNvPr id="3" name="Content Placeholder 2">
            <a:extLst>
              <a:ext uri="{FF2B5EF4-FFF2-40B4-BE49-F238E27FC236}">
                <a16:creationId xmlns:a16="http://schemas.microsoft.com/office/drawing/2014/main" id="{A1557219-1817-47B0-BC2B-842EAC5B7A8E}"/>
              </a:ext>
            </a:extLst>
          </p:cNvPr>
          <p:cNvSpPr>
            <a:spLocks noGrp="1"/>
          </p:cNvSpPr>
          <p:nvPr>
            <p:ph idx="1"/>
          </p:nvPr>
        </p:nvSpPr>
        <p:spPr/>
        <p:txBody>
          <a:bodyPr/>
          <a:lstStyle/>
          <a:p>
            <a:endParaRPr lang="en-US" dirty="0">
              <a:latin typeface="Arial Black" panose="020B0A04020102020204" pitchFamily="34" charset="0"/>
            </a:endParaRPr>
          </a:p>
          <a:p>
            <a:pPr lvl="1"/>
            <a:endParaRPr lang="en-US" dirty="0">
              <a:latin typeface="Arial Black" panose="020B0A04020102020204" pitchFamily="34" charset="0"/>
            </a:endParaRPr>
          </a:p>
          <a:p>
            <a:endParaRPr lang="en-US" dirty="0"/>
          </a:p>
        </p:txBody>
      </p:sp>
      <p:pic>
        <p:nvPicPr>
          <p:cNvPr id="7" name="Picture 6">
            <a:extLst>
              <a:ext uri="{FF2B5EF4-FFF2-40B4-BE49-F238E27FC236}">
                <a16:creationId xmlns:a16="http://schemas.microsoft.com/office/drawing/2014/main" id="{C90734C5-2768-48F7-AFA5-E51E7C543858}"/>
              </a:ext>
            </a:extLst>
          </p:cNvPr>
          <p:cNvPicPr>
            <a:picLocks noChangeAspect="1"/>
          </p:cNvPicPr>
          <p:nvPr/>
        </p:nvPicPr>
        <p:blipFill>
          <a:blip r:embed="rId2"/>
          <a:stretch>
            <a:fillRect/>
          </a:stretch>
        </p:blipFill>
        <p:spPr>
          <a:xfrm>
            <a:off x="1529420" y="1333850"/>
            <a:ext cx="10425063" cy="5532180"/>
          </a:xfrm>
          <a:prstGeom prst="rect">
            <a:avLst/>
          </a:prstGeom>
        </p:spPr>
      </p:pic>
    </p:spTree>
    <p:extLst>
      <p:ext uri="{BB962C8B-B14F-4D97-AF65-F5344CB8AC3E}">
        <p14:creationId xmlns:p14="http://schemas.microsoft.com/office/powerpoint/2010/main" val="1068158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E5511-F9C9-4194-9B88-7E211E189CC8}"/>
              </a:ext>
            </a:extLst>
          </p:cNvPr>
          <p:cNvSpPr>
            <a:spLocks noGrp="1"/>
          </p:cNvSpPr>
          <p:nvPr>
            <p:ph type="title"/>
          </p:nvPr>
        </p:nvSpPr>
        <p:spPr/>
        <p:txBody>
          <a:bodyPr/>
          <a:lstStyle/>
          <a:p>
            <a:pPr algn="ctr"/>
            <a:r>
              <a:rPr lang="en-US" dirty="0"/>
              <a:t>Examples of Minutes</a:t>
            </a:r>
          </a:p>
        </p:txBody>
      </p:sp>
      <p:sp>
        <p:nvSpPr>
          <p:cNvPr id="3" name="Content Placeholder 2">
            <a:extLst>
              <a:ext uri="{FF2B5EF4-FFF2-40B4-BE49-F238E27FC236}">
                <a16:creationId xmlns:a16="http://schemas.microsoft.com/office/drawing/2014/main" id="{EBDE0C8C-92CB-4286-B00F-A767ADEA4B8C}"/>
              </a:ext>
            </a:extLst>
          </p:cNvPr>
          <p:cNvSpPr>
            <a:spLocks noGrp="1"/>
          </p:cNvSpPr>
          <p:nvPr>
            <p:ph idx="1"/>
          </p:nvPr>
        </p:nvSpPr>
        <p:spPr/>
        <p:txBody>
          <a:bodyPr/>
          <a:lstStyle/>
          <a:p>
            <a:pPr marL="0" indent="0">
              <a:buNone/>
            </a:pPr>
            <a:r>
              <a:rPr lang="en-US" dirty="0">
                <a:hlinkClick r:id="rId2"/>
              </a:rPr>
              <a:t>Nevada Board minutes</a:t>
            </a:r>
            <a:endParaRPr lang="en-US" dirty="0"/>
          </a:p>
          <a:p>
            <a:pPr marL="0" indent="0">
              <a:buNone/>
            </a:pPr>
            <a:endParaRPr lang="en-US" dirty="0"/>
          </a:p>
          <a:p>
            <a:r>
              <a:rPr lang="en-US" sz="3200" dirty="0"/>
              <a:t> Indicates who was attending remotely</a:t>
            </a:r>
          </a:p>
          <a:p>
            <a:r>
              <a:rPr lang="en-US" sz="3200" dirty="0"/>
              <a:t>	During discussion they identify regular members by first name only</a:t>
            </a:r>
          </a:p>
          <a:p>
            <a:r>
              <a:rPr lang="en-US" sz="3200" dirty="0"/>
              <a:t>	Uses a consent agenda</a:t>
            </a:r>
          </a:p>
          <a:p>
            <a:r>
              <a:rPr lang="en-US" sz="3200" dirty="0"/>
              <a:t>  Has 2 public comment opportunities</a:t>
            </a:r>
          </a:p>
          <a:p>
            <a:pPr marL="0" indent="0">
              <a:buNone/>
            </a:pPr>
            <a:endParaRPr lang="en-US" dirty="0"/>
          </a:p>
        </p:txBody>
      </p:sp>
    </p:spTree>
    <p:extLst>
      <p:ext uri="{BB962C8B-B14F-4D97-AF65-F5344CB8AC3E}">
        <p14:creationId xmlns:p14="http://schemas.microsoft.com/office/powerpoint/2010/main" val="3026872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A2675-D679-4E3F-906B-B9A39806BE60}"/>
              </a:ext>
            </a:extLst>
          </p:cNvPr>
          <p:cNvSpPr>
            <a:spLocks noGrp="1"/>
          </p:cNvSpPr>
          <p:nvPr>
            <p:ph type="title"/>
          </p:nvPr>
        </p:nvSpPr>
        <p:spPr>
          <a:xfrm>
            <a:off x="2517424" y="229828"/>
            <a:ext cx="8911687" cy="600683"/>
          </a:xfrm>
        </p:spPr>
        <p:txBody>
          <a:bodyPr>
            <a:normAutofit fontScale="90000"/>
          </a:bodyPr>
          <a:lstStyle/>
          <a:p>
            <a:pPr algn="ctr"/>
            <a:r>
              <a:rPr lang="en-US" dirty="0"/>
              <a:t>Special Ed Co-op Minutes</a:t>
            </a:r>
          </a:p>
        </p:txBody>
      </p:sp>
      <p:sp>
        <p:nvSpPr>
          <p:cNvPr id="3" name="Content Placeholder 2">
            <a:extLst>
              <a:ext uri="{FF2B5EF4-FFF2-40B4-BE49-F238E27FC236}">
                <a16:creationId xmlns:a16="http://schemas.microsoft.com/office/drawing/2014/main" id="{52DD82A7-9ED1-482C-9A8B-AB1BAFA26E71}"/>
              </a:ext>
            </a:extLst>
          </p:cNvPr>
          <p:cNvSpPr>
            <a:spLocks noGrp="1"/>
          </p:cNvSpPr>
          <p:nvPr>
            <p:ph idx="1"/>
          </p:nvPr>
        </p:nvSpPr>
        <p:spPr>
          <a:xfrm>
            <a:off x="2038525" y="897622"/>
            <a:ext cx="9466087" cy="5670958"/>
          </a:xfrm>
        </p:spPr>
        <p:txBody>
          <a:bodyPr>
            <a:normAutofit fontScale="85000" lnSpcReduction="10000"/>
          </a:bodyPr>
          <a:lstStyle/>
          <a:p>
            <a:r>
              <a:rPr lang="en-US" b="1" dirty="0"/>
              <a:t>Regular Meeting of the Trustees </a:t>
            </a:r>
            <a:endParaRPr lang="en-US" dirty="0"/>
          </a:p>
          <a:p>
            <a:r>
              <a:rPr lang="en-US" b="1" dirty="0"/>
              <a:t>Any Special Services Cooperative</a:t>
            </a:r>
            <a:endParaRPr lang="en-US" dirty="0"/>
          </a:p>
          <a:p>
            <a:r>
              <a:rPr lang="en-US" b="1" u="sng" dirty="0"/>
              <a:t>Tuesday, November 33, 2525</a:t>
            </a:r>
            <a:endParaRPr lang="en-US" dirty="0"/>
          </a:p>
          <a:p>
            <a:r>
              <a:rPr lang="en-US" dirty="0"/>
              <a:t>A regular meeting of the Board of Trustees of the Any Special Services Cooperative was held Tuesday, November 33, 2525, via Zoom.  The meeting was called to order by Chair John Kennedy at 11:00 a.m.   </a:t>
            </a:r>
          </a:p>
          <a:p>
            <a:r>
              <a:rPr lang="en-US" dirty="0"/>
              <a:t>Members present: Nathan Elder – Joe </a:t>
            </a:r>
            <a:r>
              <a:rPr lang="en-US" dirty="0" err="1"/>
              <a:t>Schmoe</a:t>
            </a:r>
            <a:r>
              <a:rPr lang="en-US" dirty="0"/>
              <a:t> Schools; I.B. Rude – Jellystone Schools;  John Kennedy – Red Acres Schools; Axle Rose – Nirvana Schools:   Phillip Williams – West Weasel Schools; and Richard Harris – Camelot.   Members absent:  Bobby Fischer – Checkerboard.   A quorum was present.  </a:t>
            </a:r>
          </a:p>
          <a:p>
            <a:r>
              <a:rPr lang="en-US" dirty="0"/>
              <a:t>Director Dean Martin and Clerk Jerry Lewis were present for the entire meeting.   </a:t>
            </a:r>
          </a:p>
          <a:p>
            <a:r>
              <a:rPr lang="en-US" dirty="0"/>
              <a:t>Also present:   Will Smith</a:t>
            </a:r>
          </a:p>
          <a:p>
            <a:r>
              <a:rPr lang="en-US" b="1" u="sng" dirty="0"/>
              <a:t>Agenda Additions  </a:t>
            </a:r>
            <a:r>
              <a:rPr lang="en-US" dirty="0"/>
              <a:t>  - none.                         </a:t>
            </a:r>
          </a:p>
          <a:p>
            <a:r>
              <a:rPr lang="en-US" b="1" u="sng" dirty="0"/>
              <a:t>Correspondence</a:t>
            </a:r>
            <a:endParaRPr lang="en-US" dirty="0"/>
          </a:p>
          <a:p>
            <a:r>
              <a:rPr lang="en-US" dirty="0"/>
              <a:t>None.</a:t>
            </a:r>
          </a:p>
          <a:p>
            <a:r>
              <a:rPr lang="en-US" b="1" u="sng" dirty="0"/>
              <a:t>Consent Agenda</a:t>
            </a:r>
            <a:endParaRPr lang="en-US" dirty="0"/>
          </a:p>
          <a:p>
            <a:r>
              <a:rPr lang="en-US" dirty="0"/>
              <a:t>Nathan Elder asked about a couple bills – East- Central dues paid twice and more detail the Toga Insights claim.     Director Dean Martin replied that Toga Insight bill was for testing protocols.  A motion was made by Richard Harris, seconded by Phillip Williams to approve the minutes of September 8</a:t>
            </a:r>
            <a:r>
              <a:rPr lang="en-US" baseline="30000" dirty="0"/>
              <a:t>th</a:t>
            </a:r>
            <a:r>
              <a:rPr lang="en-US" dirty="0"/>
              <a:t> , 2020 and to approve the bills for payment.  Motion passed unanimously.</a:t>
            </a:r>
          </a:p>
          <a:p>
            <a:endParaRPr lang="en-US" dirty="0"/>
          </a:p>
        </p:txBody>
      </p:sp>
      <p:sp>
        <p:nvSpPr>
          <p:cNvPr id="5" name="Arrow: Left 4">
            <a:extLst>
              <a:ext uri="{FF2B5EF4-FFF2-40B4-BE49-F238E27FC236}">
                <a16:creationId xmlns:a16="http://schemas.microsoft.com/office/drawing/2014/main" id="{B332D4ED-274C-4995-8B17-64541435EFF8}"/>
              </a:ext>
            </a:extLst>
          </p:cNvPr>
          <p:cNvSpPr/>
          <p:nvPr/>
        </p:nvSpPr>
        <p:spPr>
          <a:xfrm>
            <a:off x="5117284" y="4320331"/>
            <a:ext cx="1098958" cy="2013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ction Button: Help 5">
            <a:hlinkClick r:id="" action="ppaction://noaction" highlightClick="1"/>
            <a:extLst>
              <a:ext uri="{FF2B5EF4-FFF2-40B4-BE49-F238E27FC236}">
                <a16:creationId xmlns:a16="http://schemas.microsoft.com/office/drawing/2014/main" id="{F3836225-09B5-4238-931F-60FB1E45BF6B}"/>
              </a:ext>
            </a:extLst>
          </p:cNvPr>
          <p:cNvSpPr/>
          <p:nvPr/>
        </p:nvSpPr>
        <p:spPr>
          <a:xfrm>
            <a:off x="6216242" y="4269999"/>
            <a:ext cx="243281" cy="268447"/>
          </a:xfrm>
          <a:prstGeom prst="actionButtonHelp">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3944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9F2DAC0-B88E-4A63-9BD5-8531953C417F}"/>
              </a:ext>
            </a:extLst>
          </p:cNvPr>
          <p:cNvPicPr>
            <a:picLocks noChangeAspect="1"/>
          </p:cNvPicPr>
          <p:nvPr/>
        </p:nvPicPr>
        <p:blipFill>
          <a:blip r:embed="rId2"/>
          <a:stretch>
            <a:fillRect/>
          </a:stretch>
        </p:blipFill>
        <p:spPr>
          <a:xfrm>
            <a:off x="2030091" y="268448"/>
            <a:ext cx="8137219" cy="6316909"/>
          </a:xfrm>
          <a:prstGeom prst="rect">
            <a:avLst/>
          </a:prstGeom>
        </p:spPr>
      </p:pic>
    </p:spTree>
    <p:extLst>
      <p:ext uri="{BB962C8B-B14F-4D97-AF65-F5344CB8AC3E}">
        <p14:creationId xmlns:p14="http://schemas.microsoft.com/office/powerpoint/2010/main" val="3510846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4C11F4-DC18-4F0C-A9E2-6C7B60AB94CA}"/>
              </a:ext>
            </a:extLst>
          </p:cNvPr>
          <p:cNvPicPr>
            <a:picLocks noChangeAspect="1"/>
          </p:cNvPicPr>
          <p:nvPr/>
        </p:nvPicPr>
        <p:blipFill>
          <a:blip r:embed="rId2"/>
          <a:stretch>
            <a:fillRect/>
          </a:stretch>
        </p:blipFill>
        <p:spPr>
          <a:xfrm>
            <a:off x="2618913" y="117446"/>
            <a:ext cx="7625508" cy="6487540"/>
          </a:xfrm>
          <a:prstGeom prst="rect">
            <a:avLst/>
          </a:prstGeom>
        </p:spPr>
      </p:pic>
    </p:spTree>
    <p:extLst>
      <p:ext uri="{BB962C8B-B14F-4D97-AF65-F5344CB8AC3E}">
        <p14:creationId xmlns:p14="http://schemas.microsoft.com/office/powerpoint/2010/main" val="1028518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F6770F7-4DF3-43F9-A933-A05E5A356D1E}"/>
              </a:ext>
            </a:extLst>
          </p:cNvPr>
          <p:cNvPicPr>
            <a:picLocks noChangeAspect="1"/>
          </p:cNvPicPr>
          <p:nvPr/>
        </p:nvPicPr>
        <p:blipFill>
          <a:blip r:embed="rId2"/>
          <a:stretch>
            <a:fillRect/>
          </a:stretch>
        </p:blipFill>
        <p:spPr>
          <a:xfrm>
            <a:off x="2843869" y="0"/>
            <a:ext cx="7457812" cy="6858000"/>
          </a:xfrm>
          <a:prstGeom prst="rect">
            <a:avLst/>
          </a:prstGeom>
        </p:spPr>
      </p:pic>
    </p:spTree>
    <p:extLst>
      <p:ext uri="{BB962C8B-B14F-4D97-AF65-F5344CB8AC3E}">
        <p14:creationId xmlns:p14="http://schemas.microsoft.com/office/powerpoint/2010/main" val="219295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17A1F-D36B-4161-94D9-35666BD7691D}"/>
              </a:ext>
            </a:extLst>
          </p:cNvPr>
          <p:cNvSpPr>
            <a:spLocks noGrp="1"/>
          </p:cNvSpPr>
          <p:nvPr>
            <p:ph type="title"/>
          </p:nvPr>
        </p:nvSpPr>
        <p:spPr/>
        <p:txBody>
          <a:bodyPr/>
          <a:lstStyle/>
          <a:p>
            <a:pPr algn="ctr"/>
            <a:r>
              <a:rPr lang="en-US" dirty="0"/>
              <a:t>Today’s Agenda</a:t>
            </a:r>
          </a:p>
        </p:txBody>
      </p:sp>
      <p:sp>
        <p:nvSpPr>
          <p:cNvPr id="3" name="Content Placeholder 2">
            <a:extLst>
              <a:ext uri="{FF2B5EF4-FFF2-40B4-BE49-F238E27FC236}">
                <a16:creationId xmlns:a16="http://schemas.microsoft.com/office/drawing/2014/main" id="{D32FCF2B-17AC-4B17-BAB5-EEA81E4C4D5D}"/>
              </a:ext>
            </a:extLst>
          </p:cNvPr>
          <p:cNvSpPr>
            <a:spLocks noGrp="1"/>
          </p:cNvSpPr>
          <p:nvPr>
            <p:ph idx="1"/>
          </p:nvPr>
        </p:nvSpPr>
        <p:spPr/>
        <p:txBody>
          <a:bodyPr/>
          <a:lstStyle/>
          <a:p>
            <a:r>
              <a:rPr lang="en-US" dirty="0"/>
              <a:t>1. Introductions</a:t>
            </a:r>
          </a:p>
          <a:p>
            <a:pPr lvl="1"/>
            <a:r>
              <a:rPr lang="en-US" dirty="0"/>
              <a:t>Enable that video…..and audio.  Talk to us!  </a:t>
            </a:r>
            <a:r>
              <a:rPr lang="en-US" dirty="0">
                <a:sym typeface="Wingdings" panose="05000000000000000000" pitchFamily="2" charset="2"/>
              </a:rPr>
              <a:t></a:t>
            </a:r>
            <a:endParaRPr lang="en-US" dirty="0"/>
          </a:p>
          <a:p>
            <a:r>
              <a:rPr lang="en-US" dirty="0"/>
              <a:t>2. Board Minutes</a:t>
            </a:r>
          </a:p>
          <a:p>
            <a:r>
              <a:rPr lang="en-US" dirty="0"/>
              <a:t>3. February Enrollment count</a:t>
            </a:r>
          </a:p>
          <a:p>
            <a:r>
              <a:rPr lang="en-US" dirty="0"/>
              <a:t>4. Preliminary Budget Data Sheets</a:t>
            </a:r>
          </a:p>
          <a:p>
            <a:r>
              <a:rPr lang="en-US" dirty="0"/>
              <a:t>5. Pupil Transportation Forms</a:t>
            </a:r>
          </a:p>
          <a:p>
            <a:r>
              <a:rPr lang="en-US" dirty="0"/>
              <a:t>6. Notice of Intent to Increase Non-Voted (Permissive)Levies</a:t>
            </a:r>
          </a:p>
          <a:p>
            <a:r>
              <a:rPr lang="en-US" dirty="0"/>
              <a:t>7. Elections</a:t>
            </a:r>
          </a:p>
          <a:p>
            <a:r>
              <a:rPr lang="en-US" dirty="0"/>
              <a:t>8. Your questions</a:t>
            </a:r>
          </a:p>
        </p:txBody>
      </p:sp>
    </p:spTree>
    <p:extLst>
      <p:ext uri="{BB962C8B-B14F-4D97-AF65-F5344CB8AC3E}">
        <p14:creationId xmlns:p14="http://schemas.microsoft.com/office/powerpoint/2010/main" val="2277228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91125-F12A-43CB-9B4F-0A3840D6E6DC}"/>
              </a:ext>
            </a:extLst>
          </p:cNvPr>
          <p:cNvSpPr>
            <a:spLocks noGrp="1"/>
          </p:cNvSpPr>
          <p:nvPr>
            <p:ph type="title"/>
          </p:nvPr>
        </p:nvSpPr>
        <p:spPr/>
        <p:txBody>
          <a:bodyPr/>
          <a:lstStyle/>
          <a:p>
            <a:pPr algn="ctr"/>
            <a:r>
              <a:rPr lang="en-US" dirty="0"/>
              <a:t>Two more good resources</a:t>
            </a:r>
          </a:p>
        </p:txBody>
      </p:sp>
      <p:sp>
        <p:nvSpPr>
          <p:cNvPr id="3" name="Content Placeholder 2">
            <a:extLst>
              <a:ext uri="{FF2B5EF4-FFF2-40B4-BE49-F238E27FC236}">
                <a16:creationId xmlns:a16="http://schemas.microsoft.com/office/drawing/2014/main" id="{13525C4B-FBEA-4450-9EF2-6C72B849AB99}"/>
              </a:ext>
            </a:extLst>
          </p:cNvPr>
          <p:cNvSpPr>
            <a:spLocks noGrp="1"/>
          </p:cNvSpPr>
          <p:nvPr>
            <p:ph idx="1"/>
          </p:nvPr>
        </p:nvSpPr>
        <p:spPr/>
        <p:txBody>
          <a:bodyPr/>
          <a:lstStyle/>
          <a:p>
            <a:r>
              <a:rPr lang="en-US" dirty="0"/>
              <a:t>If you are an MTSBA member</a:t>
            </a:r>
          </a:p>
          <a:p>
            <a:pPr lvl="1"/>
            <a:r>
              <a:rPr lang="en-US" dirty="0"/>
              <a:t>Montana Education Law Review</a:t>
            </a:r>
          </a:p>
          <a:p>
            <a:pPr lvl="1"/>
            <a:r>
              <a:rPr lang="en-US" dirty="0"/>
              <a:t>Available to members on the MTSBA site</a:t>
            </a:r>
          </a:p>
          <a:p>
            <a:pPr lvl="1"/>
            <a:r>
              <a:rPr lang="en-US" dirty="0"/>
              <a:t>Designed for new Board Members but a good tool for anyone in school administration.</a:t>
            </a:r>
          </a:p>
          <a:p>
            <a:endParaRPr lang="en-US" dirty="0"/>
          </a:p>
          <a:p>
            <a:r>
              <a:rPr lang="en-US" dirty="0">
                <a:hlinkClick r:id="rId2"/>
              </a:rPr>
              <a:t>MASBO CLERK/SUPERINTENDENT DUTY LIST</a:t>
            </a:r>
            <a:endParaRPr lang="en-US" dirty="0"/>
          </a:p>
        </p:txBody>
      </p:sp>
    </p:spTree>
    <p:extLst>
      <p:ext uri="{BB962C8B-B14F-4D97-AF65-F5344CB8AC3E}">
        <p14:creationId xmlns:p14="http://schemas.microsoft.com/office/powerpoint/2010/main" val="283532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B473-3C23-4585-929F-498F54E7674A}"/>
              </a:ext>
            </a:extLst>
          </p:cNvPr>
          <p:cNvSpPr>
            <a:spLocks noGrp="1"/>
          </p:cNvSpPr>
          <p:nvPr>
            <p:ph type="title"/>
          </p:nvPr>
        </p:nvSpPr>
        <p:spPr>
          <a:xfrm>
            <a:off x="1571993" y="306333"/>
            <a:ext cx="8911687" cy="1708898"/>
          </a:xfrm>
        </p:spPr>
        <p:txBody>
          <a:bodyPr>
            <a:normAutofit fontScale="90000"/>
          </a:bodyPr>
          <a:lstStyle/>
          <a:p>
            <a:pPr algn="ctr"/>
            <a:r>
              <a:rPr lang="en-US" dirty="0">
                <a:latin typeface="Arial Black" panose="020B0A04020102020204" pitchFamily="34" charset="0"/>
              </a:rPr>
              <a:t>Board Minute Requirements </a:t>
            </a:r>
            <a:br>
              <a:rPr lang="en-US" dirty="0">
                <a:latin typeface="Arial Black" panose="020B0A04020102020204" pitchFamily="34" charset="0"/>
              </a:rPr>
            </a:br>
            <a:r>
              <a:rPr lang="en-US" dirty="0">
                <a:latin typeface="Arial Black" panose="020B0A04020102020204" pitchFamily="34" charset="0"/>
              </a:rPr>
              <a:t>As Per……………</a:t>
            </a:r>
            <a:br>
              <a:rPr lang="en-US" dirty="0">
                <a:latin typeface="Arial Black" panose="020B0A04020102020204" pitchFamily="34" charset="0"/>
              </a:rPr>
            </a:br>
            <a:r>
              <a:rPr lang="en-US" dirty="0">
                <a:latin typeface="Arial Black" panose="020B0A04020102020204" pitchFamily="34" charset="0"/>
              </a:rPr>
              <a:t>THE LAW</a:t>
            </a:r>
            <a:br>
              <a:rPr lang="en-US" dirty="0">
                <a:latin typeface="Arial Black" panose="020B0A04020102020204" pitchFamily="34" charset="0"/>
              </a:rPr>
            </a:br>
            <a:r>
              <a:rPr lang="en-US" sz="800" dirty="0">
                <a:latin typeface="Arial Black" panose="020B0A04020102020204" pitchFamily="34" charset="0"/>
              </a:rPr>
              <a:t>dun, dun, dun…….</a:t>
            </a:r>
            <a:endParaRPr lang="en-US" dirty="0">
              <a:latin typeface="Arial Black" panose="020B0A04020102020204" pitchFamily="34" charset="0"/>
            </a:endParaRPr>
          </a:p>
        </p:txBody>
      </p:sp>
      <p:sp>
        <p:nvSpPr>
          <p:cNvPr id="3" name="Content Placeholder 2">
            <a:extLst>
              <a:ext uri="{FF2B5EF4-FFF2-40B4-BE49-F238E27FC236}">
                <a16:creationId xmlns:a16="http://schemas.microsoft.com/office/drawing/2014/main" id="{876DEB4D-D1E8-46EB-813C-8FFA54D7A892}"/>
              </a:ext>
            </a:extLst>
          </p:cNvPr>
          <p:cNvSpPr>
            <a:spLocks noGrp="1"/>
          </p:cNvSpPr>
          <p:nvPr>
            <p:ph idx="1"/>
          </p:nvPr>
        </p:nvSpPr>
        <p:spPr>
          <a:xfrm>
            <a:off x="1799099" y="2070715"/>
            <a:ext cx="8915400" cy="4480951"/>
          </a:xfrm>
        </p:spPr>
        <p:txBody>
          <a:bodyPr>
            <a:normAutofit fontScale="92500"/>
          </a:bodyPr>
          <a:lstStyle/>
          <a:p>
            <a:r>
              <a:rPr lang="en-US" dirty="0">
                <a:latin typeface="Arial Black" panose="020B0A04020102020204" pitchFamily="34" charset="0"/>
                <a:hlinkClick r:id="rId2"/>
              </a:rPr>
              <a:t>20-3-323 MCA</a:t>
            </a:r>
            <a:r>
              <a:rPr lang="en-US" dirty="0">
                <a:latin typeface="Arial Black" panose="020B0A04020102020204" pitchFamily="34" charset="0"/>
              </a:rPr>
              <a:t> details what is to be included in Board Meeting Minutes:</a:t>
            </a:r>
          </a:p>
          <a:p>
            <a:pPr lvl="1"/>
            <a:r>
              <a:rPr lang="en-US" dirty="0">
                <a:latin typeface="Arial Black" panose="020B0A04020102020204" pitchFamily="34" charset="0"/>
              </a:rPr>
              <a:t>Wording of motions:</a:t>
            </a:r>
          </a:p>
          <a:p>
            <a:pPr lvl="1"/>
            <a:r>
              <a:rPr lang="en-US" dirty="0">
                <a:latin typeface="Arial Black" panose="020B0A04020102020204" pitchFamily="34" charset="0"/>
              </a:rPr>
              <a:t>Voting records of each trustee present</a:t>
            </a:r>
          </a:p>
          <a:p>
            <a:pPr lvl="2"/>
            <a:r>
              <a:rPr lang="en-US" dirty="0">
                <a:latin typeface="Arial Black" panose="020B0A04020102020204" pitchFamily="34" charset="0"/>
              </a:rPr>
              <a:t>No abstaining unless related to someone or affecting the board members business.</a:t>
            </a:r>
          </a:p>
          <a:p>
            <a:pPr lvl="1"/>
            <a:r>
              <a:rPr lang="en-US" dirty="0">
                <a:latin typeface="Arial Black" panose="020B0A04020102020204" pitchFamily="34" charset="0"/>
              </a:rPr>
              <a:t>Detailed statement of all expenditures </a:t>
            </a:r>
          </a:p>
          <a:p>
            <a:pPr lvl="1"/>
            <a:r>
              <a:rPr lang="en-US" dirty="0">
                <a:latin typeface="Arial Black" panose="020B0A04020102020204" pitchFamily="34" charset="0"/>
              </a:rPr>
              <a:t>Other pertinent information…..WHAT THE HECK DOES THAT MEAN?</a:t>
            </a:r>
          </a:p>
          <a:p>
            <a:pPr lvl="2"/>
            <a:r>
              <a:rPr lang="en-US" dirty="0">
                <a:latin typeface="Arial Black" panose="020B0A04020102020204" pitchFamily="34" charset="0"/>
              </a:rPr>
              <a:t>What members are attending and which ones are not, if there is a quorum</a:t>
            </a:r>
          </a:p>
          <a:p>
            <a:pPr lvl="3"/>
            <a:r>
              <a:rPr lang="en-US" dirty="0">
                <a:latin typeface="Arial Black" panose="020B0A04020102020204" pitchFamily="34" charset="0"/>
              </a:rPr>
              <a:t>What time late members arrive.</a:t>
            </a:r>
          </a:p>
          <a:p>
            <a:pPr lvl="2"/>
            <a:r>
              <a:rPr lang="en-US" dirty="0">
                <a:latin typeface="Arial Black" panose="020B0A04020102020204" pitchFamily="34" charset="0"/>
              </a:rPr>
              <a:t>Names of other attendees</a:t>
            </a:r>
          </a:p>
          <a:p>
            <a:pPr lvl="2"/>
            <a:r>
              <a:rPr lang="en-US" dirty="0">
                <a:latin typeface="Arial Black" panose="020B0A04020102020204" pitchFamily="34" charset="0"/>
              </a:rPr>
              <a:t>Location of meeting</a:t>
            </a:r>
          </a:p>
          <a:p>
            <a:pPr lvl="2"/>
            <a:r>
              <a:rPr lang="en-US" dirty="0">
                <a:latin typeface="Arial Black" panose="020B0A04020102020204" pitchFamily="34" charset="0"/>
              </a:rPr>
              <a:t>Time the meeting started and ended</a:t>
            </a:r>
          </a:p>
          <a:p>
            <a:pPr lvl="2"/>
            <a:r>
              <a:rPr lang="en-US" dirty="0">
                <a:latin typeface="Arial Black" panose="020B0A04020102020204" pitchFamily="34" charset="0"/>
              </a:rPr>
              <a:t>Time the Board went into and came out of closed session, if any.</a:t>
            </a:r>
          </a:p>
          <a:p>
            <a:pPr lvl="2"/>
            <a:r>
              <a:rPr lang="en-US" dirty="0">
                <a:latin typeface="Arial Black" panose="020B0A04020102020204" pitchFamily="34" charset="0"/>
              </a:rPr>
              <a:t>Other regular “pertinent information” you include?</a:t>
            </a:r>
          </a:p>
          <a:p>
            <a:endParaRPr lang="en-US" dirty="0">
              <a:latin typeface="Arial Black" panose="020B0A04020102020204" pitchFamily="34" charset="0"/>
            </a:endParaRPr>
          </a:p>
          <a:p>
            <a:endParaRPr lang="en-US" dirty="0"/>
          </a:p>
        </p:txBody>
      </p:sp>
    </p:spTree>
    <p:extLst>
      <p:ext uri="{BB962C8B-B14F-4D97-AF65-F5344CB8AC3E}">
        <p14:creationId xmlns:p14="http://schemas.microsoft.com/office/powerpoint/2010/main" val="311804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0D141-56C6-4BC2-A715-93E81D9F498F}"/>
              </a:ext>
            </a:extLst>
          </p:cNvPr>
          <p:cNvSpPr>
            <a:spLocks noGrp="1"/>
          </p:cNvSpPr>
          <p:nvPr>
            <p:ph type="title"/>
          </p:nvPr>
        </p:nvSpPr>
        <p:spPr>
          <a:xfrm>
            <a:off x="2589212" y="306333"/>
            <a:ext cx="8911687" cy="1195296"/>
          </a:xfrm>
        </p:spPr>
        <p:txBody>
          <a:bodyPr>
            <a:normAutofit fontScale="90000"/>
          </a:bodyPr>
          <a:lstStyle/>
          <a:p>
            <a:pPr algn="ctr"/>
            <a:r>
              <a:rPr lang="en-US" sz="2700" dirty="0">
                <a:latin typeface="Arial Black" panose="020B0A04020102020204" pitchFamily="34" charset="0"/>
              </a:rPr>
              <a:t>Board Minute Requirements </a:t>
            </a:r>
            <a:br>
              <a:rPr lang="en-US" sz="2700" dirty="0">
                <a:latin typeface="Arial Black" panose="020B0A04020102020204" pitchFamily="34" charset="0"/>
              </a:rPr>
            </a:br>
            <a:r>
              <a:rPr lang="en-US" sz="2700" dirty="0">
                <a:latin typeface="Arial Black" panose="020B0A04020102020204" pitchFamily="34" charset="0"/>
              </a:rPr>
              <a:t>As Per……………</a:t>
            </a:r>
            <a:br>
              <a:rPr lang="en-US" sz="2700" dirty="0">
                <a:latin typeface="Arial Black" panose="020B0A04020102020204" pitchFamily="34" charset="0"/>
              </a:rPr>
            </a:br>
            <a:r>
              <a:rPr lang="en-US" sz="2700" dirty="0">
                <a:latin typeface="Arial Black" panose="020B0A04020102020204" pitchFamily="34" charset="0"/>
              </a:rPr>
              <a:t>Board Policy</a:t>
            </a:r>
            <a:br>
              <a:rPr lang="en-US" dirty="0">
                <a:latin typeface="Arial Black" panose="020B0A04020102020204" pitchFamily="34" charset="0"/>
              </a:rPr>
            </a:br>
            <a:endParaRPr lang="en-US" dirty="0"/>
          </a:p>
        </p:txBody>
      </p:sp>
      <p:sp>
        <p:nvSpPr>
          <p:cNvPr id="3" name="Content Placeholder 2">
            <a:extLst>
              <a:ext uri="{FF2B5EF4-FFF2-40B4-BE49-F238E27FC236}">
                <a16:creationId xmlns:a16="http://schemas.microsoft.com/office/drawing/2014/main" id="{4FEDADCF-6D9A-438E-9812-CBEF10C0C9EA}"/>
              </a:ext>
            </a:extLst>
          </p:cNvPr>
          <p:cNvSpPr>
            <a:spLocks noGrp="1"/>
          </p:cNvSpPr>
          <p:nvPr>
            <p:ph idx="1"/>
          </p:nvPr>
        </p:nvSpPr>
        <p:spPr>
          <a:xfrm>
            <a:off x="2589212" y="1728132"/>
            <a:ext cx="8915400" cy="4183090"/>
          </a:xfrm>
        </p:spPr>
        <p:txBody>
          <a:bodyPr/>
          <a:lstStyle/>
          <a:p>
            <a:r>
              <a:rPr lang="en-US" dirty="0"/>
              <a:t>Review your district’s Board Policy</a:t>
            </a:r>
          </a:p>
          <a:p>
            <a:r>
              <a:rPr lang="en-US" dirty="0"/>
              <a:t>If you use the MTSBA Board Policy service, it will be Policy 1420  (see next 2 slides)</a:t>
            </a:r>
          </a:p>
          <a:p>
            <a:endParaRPr lang="en-US" dirty="0"/>
          </a:p>
        </p:txBody>
      </p:sp>
    </p:spTree>
    <p:extLst>
      <p:ext uri="{BB962C8B-B14F-4D97-AF65-F5344CB8AC3E}">
        <p14:creationId xmlns:p14="http://schemas.microsoft.com/office/powerpoint/2010/main" val="3667870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5E9C679-4883-4353-AA4E-3610F66C3C3A}"/>
              </a:ext>
            </a:extLst>
          </p:cNvPr>
          <p:cNvPicPr>
            <a:picLocks noChangeAspect="1"/>
          </p:cNvPicPr>
          <p:nvPr/>
        </p:nvPicPr>
        <p:blipFill>
          <a:blip r:embed="rId2"/>
          <a:stretch>
            <a:fillRect/>
          </a:stretch>
        </p:blipFill>
        <p:spPr>
          <a:xfrm>
            <a:off x="1266739" y="0"/>
            <a:ext cx="9932564" cy="6949225"/>
          </a:xfrm>
          <a:prstGeom prst="rect">
            <a:avLst/>
          </a:prstGeom>
        </p:spPr>
      </p:pic>
    </p:spTree>
    <p:extLst>
      <p:ext uri="{BB962C8B-B14F-4D97-AF65-F5344CB8AC3E}">
        <p14:creationId xmlns:p14="http://schemas.microsoft.com/office/powerpoint/2010/main" val="3724510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2562DEE-2729-4412-8B13-326B53B0CD8D}"/>
              </a:ext>
            </a:extLst>
          </p:cNvPr>
          <p:cNvPicPr>
            <a:picLocks noChangeAspect="1"/>
          </p:cNvPicPr>
          <p:nvPr/>
        </p:nvPicPr>
        <p:blipFill>
          <a:blip r:embed="rId2"/>
          <a:stretch>
            <a:fillRect/>
          </a:stretch>
        </p:blipFill>
        <p:spPr>
          <a:xfrm>
            <a:off x="234892" y="1"/>
            <a:ext cx="11957108" cy="6761526"/>
          </a:xfrm>
          <a:prstGeom prst="rect">
            <a:avLst/>
          </a:prstGeom>
        </p:spPr>
      </p:pic>
    </p:spTree>
    <p:extLst>
      <p:ext uri="{BB962C8B-B14F-4D97-AF65-F5344CB8AC3E}">
        <p14:creationId xmlns:p14="http://schemas.microsoft.com/office/powerpoint/2010/main" val="3875866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B18AD-0B31-4C99-80AF-5C8CD1CBC747}"/>
              </a:ext>
            </a:extLst>
          </p:cNvPr>
          <p:cNvSpPr>
            <a:spLocks noGrp="1"/>
          </p:cNvSpPr>
          <p:nvPr>
            <p:ph type="title"/>
          </p:nvPr>
        </p:nvSpPr>
        <p:spPr>
          <a:xfrm>
            <a:off x="2592925" y="624110"/>
            <a:ext cx="8911687" cy="716418"/>
          </a:xfrm>
        </p:spPr>
        <p:txBody>
          <a:bodyPr/>
          <a:lstStyle/>
          <a:p>
            <a:pPr algn="ctr"/>
            <a:r>
              <a:rPr lang="en-US" dirty="0">
                <a:latin typeface="Arial Black" panose="020B0A04020102020204" pitchFamily="34" charset="0"/>
              </a:rPr>
              <a:t>Discussion Detail</a:t>
            </a:r>
          </a:p>
        </p:txBody>
      </p:sp>
      <p:sp>
        <p:nvSpPr>
          <p:cNvPr id="3" name="Content Placeholder 2">
            <a:extLst>
              <a:ext uri="{FF2B5EF4-FFF2-40B4-BE49-F238E27FC236}">
                <a16:creationId xmlns:a16="http://schemas.microsoft.com/office/drawing/2014/main" id="{5E2FBEA3-2BA4-4703-9204-693950541861}"/>
              </a:ext>
            </a:extLst>
          </p:cNvPr>
          <p:cNvSpPr>
            <a:spLocks noGrp="1"/>
          </p:cNvSpPr>
          <p:nvPr>
            <p:ph idx="1"/>
          </p:nvPr>
        </p:nvSpPr>
        <p:spPr/>
        <p:txBody>
          <a:bodyPr/>
          <a:lstStyle/>
          <a:p>
            <a:r>
              <a:rPr lang="en-US" dirty="0">
                <a:latin typeface="Arial Black" panose="020B0A04020102020204" pitchFamily="34" charset="0"/>
              </a:rPr>
              <a:t>For each agenda item, write a short statement of each action taken by the board, along with a brief explanation of the rationale for their decision.</a:t>
            </a:r>
          </a:p>
          <a:p>
            <a:endParaRPr lang="en-US" dirty="0">
              <a:latin typeface="Arial Black" panose="020B0A04020102020204" pitchFamily="34" charset="0"/>
            </a:endParaRPr>
          </a:p>
          <a:p>
            <a:r>
              <a:rPr lang="en-US" dirty="0">
                <a:latin typeface="Arial Black" panose="020B0A04020102020204" pitchFamily="34" charset="0"/>
              </a:rPr>
              <a:t>If there are extensive arguments, write a succinct summary of the major arguments.</a:t>
            </a:r>
          </a:p>
          <a:p>
            <a:endParaRPr lang="en-US" dirty="0">
              <a:latin typeface="Arial Black" panose="020B0A04020102020204" pitchFamily="34" charset="0"/>
            </a:endParaRPr>
          </a:p>
          <a:p>
            <a:r>
              <a:rPr lang="en-US" dirty="0">
                <a:latin typeface="Arial Black" panose="020B0A04020102020204" pitchFamily="34" charset="0"/>
              </a:rPr>
              <a:t>Record discussions objectively, avoiding inflammatory remarks and personal observations. A good way to do this is by avoiding adjectives and adverbs whenever possible.  </a:t>
            </a:r>
          </a:p>
          <a:p>
            <a:endParaRPr lang="en-US" dirty="0"/>
          </a:p>
          <a:p>
            <a:endParaRPr lang="en-US" dirty="0"/>
          </a:p>
        </p:txBody>
      </p:sp>
    </p:spTree>
    <p:extLst>
      <p:ext uri="{BB962C8B-B14F-4D97-AF65-F5344CB8AC3E}">
        <p14:creationId xmlns:p14="http://schemas.microsoft.com/office/powerpoint/2010/main" val="171555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0B0B-263B-4EB2-A67A-D72C5A67B68D}"/>
              </a:ext>
            </a:extLst>
          </p:cNvPr>
          <p:cNvSpPr>
            <a:spLocks noGrp="1"/>
          </p:cNvSpPr>
          <p:nvPr>
            <p:ph type="title"/>
          </p:nvPr>
        </p:nvSpPr>
        <p:spPr>
          <a:xfrm>
            <a:off x="2592925" y="624110"/>
            <a:ext cx="8911687" cy="672030"/>
          </a:xfrm>
        </p:spPr>
        <p:txBody>
          <a:bodyPr>
            <a:normAutofit fontScale="90000"/>
          </a:bodyPr>
          <a:lstStyle/>
          <a:p>
            <a:pPr algn="ctr"/>
            <a:r>
              <a:rPr lang="en-US" dirty="0">
                <a:latin typeface="Arial" panose="020B0604020202020204" pitchFamily="34" charset="0"/>
                <a:cs typeface="Arial" panose="020B0604020202020204" pitchFamily="34" charset="0"/>
              </a:rPr>
              <a:t>Discussion Detail In Other Words</a:t>
            </a:r>
            <a:br>
              <a:rPr lang="en-US" dirty="0"/>
            </a:br>
            <a:endParaRPr lang="en-US" dirty="0"/>
          </a:p>
        </p:txBody>
      </p:sp>
      <p:sp>
        <p:nvSpPr>
          <p:cNvPr id="3" name="Content Placeholder 2">
            <a:extLst>
              <a:ext uri="{FF2B5EF4-FFF2-40B4-BE49-F238E27FC236}">
                <a16:creationId xmlns:a16="http://schemas.microsoft.com/office/drawing/2014/main" id="{B86B550D-93DB-40B0-B592-B356B827426C}"/>
              </a:ext>
            </a:extLst>
          </p:cNvPr>
          <p:cNvSpPr>
            <a:spLocks noGrp="1"/>
          </p:cNvSpPr>
          <p:nvPr>
            <p:ph idx="1"/>
          </p:nvPr>
        </p:nvSpPr>
        <p:spPr>
          <a:xfrm>
            <a:off x="2589212" y="1393794"/>
            <a:ext cx="8915400" cy="4749554"/>
          </a:xfrm>
        </p:spPr>
        <p:txBody>
          <a:bodyPr/>
          <a:lstStyle/>
          <a:p>
            <a:r>
              <a:rPr lang="en-US" sz="2000" dirty="0">
                <a:latin typeface="Arial Black" panose="020B0A04020102020204" pitchFamily="34" charset="0"/>
              </a:rPr>
              <a:t>Summarize discussion, don’t record them word-for-word.</a:t>
            </a:r>
          </a:p>
          <a:p>
            <a:r>
              <a:rPr lang="en-US" sz="2000" dirty="0">
                <a:latin typeface="Arial Black" panose="020B0A04020102020204" pitchFamily="34" charset="0"/>
              </a:rPr>
              <a:t>DO record motions word-for-word</a:t>
            </a:r>
          </a:p>
          <a:p>
            <a:r>
              <a:rPr lang="en-US" sz="2000" dirty="0">
                <a:latin typeface="Arial Black" panose="020B0A04020102020204" pitchFamily="34" charset="0"/>
              </a:rPr>
              <a:t>Do not include your emotions </a:t>
            </a:r>
          </a:p>
          <a:p>
            <a:r>
              <a:rPr lang="en-US" sz="2000" dirty="0">
                <a:latin typeface="Arial Black" panose="020B0A04020102020204" pitchFamily="34" charset="0"/>
              </a:rPr>
              <a:t>DO NOT be afraid to ask questions</a:t>
            </a:r>
          </a:p>
          <a:p>
            <a:pPr lvl="1"/>
            <a:r>
              <a:rPr lang="en-US" sz="2000" dirty="0">
                <a:latin typeface="Arial Black" panose="020B0A04020102020204" pitchFamily="34" charset="0"/>
              </a:rPr>
              <a:t>Make sure you get the exact wording of the motions and seconds.</a:t>
            </a:r>
          </a:p>
          <a:p>
            <a:pPr lvl="1"/>
            <a:r>
              <a:rPr lang="en-US" sz="2000" dirty="0">
                <a:latin typeface="Arial Black" panose="020B0A04020102020204" pitchFamily="34" charset="0"/>
              </a:rPr>
              <a:t>Make sure you correctly record who made the motion and second.</a:t>
            </a:r>
          </a:p>
          <a:p>
            <a:pPr lvl="1"/>
            <a:r>
              <a:rPr lang="en-US" sz="2000" dirty="0">
                <a:latin typeface="Arial Black" panose="020B0A04020102020204" pitchFamily="34" charset="0"/>
              </a:rPr>
              <a:t>If you aren’t sure, ask how everyone voted.</a:t>
            </a:r>
          </a:p>
          <a:p>
            <a:pPr lvl="2"/>
            <a:r>
              <a:rPr lang="en-US" sz="2000" dirty="0">
                <a:latin typeface="Arial Black" panose="020B0A04020102020204" pitchFamily="34" charset="0"/>
              </a:rPr>
              <a:t>If your Board uses voice votes, ask for a roll-call vote.</a:t>
            </a:r>
          </a:p>
          <a:p>
            <a:pPr lvl="1"/>
            <a:endParaRPr lang="en-US" sz="2000" baseline="30000" dirty="0">
              <a:latin typeface="Arial Black" panose="020B0A04020102020204" pitchFamily="34" charset="0"/>
            </a:endParaRPr>
          </a:p>
          <a:p>
            <a:pPr lvl="1"/>
            <a:endParaRPr lang="en-US" baseline="30000" dirty="0"/>
          </a:p>
        </p:txBody>
      </p:sp>
    </p:spTree>
    <p:extLst>
      <p:ext uri="{BB962C8B-B14F-4D97-AF65-F5344CB8AC3E}">
        <p14:creationId xmlns:p14="http://schemas.microsoft.com/office/powerpoint/2010/main" val="421477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F3CC0-5F7E-49DA-B644-80DE58E051DC}"/>
              </a:ext>
            </a:extLst>
          </p:cNvPr>
          <p:cNvSpPr>
            <a:spLocks noGrp="1"/>
          </p:cNvSpPr>
          <p:nvPr>
            <p:ph type="title"/>
          </p:nvPr>
        </p:nvSpPr>
        <p:spPr/>
        <p:txBody>
          <a:bodyPr/>
          <a:lstStyle/>
          <a:p>
            <a:pPr algn="ctr"/>
            <a:r>
              <a:rPr lang="en-US" dirty="0"/>
              <a:t>Minute taking Templates</a:t>
            </a:r>
          </a:p>
        </p:txBody>
      </p:sp>
      <p:sp>
        <p:nvSpPr>
          <p:cNvPr id="3" name="Content Placeholder 2">
            <a:extLst>
              <a:ext uri="{FF2B5EF4-FFF2-40B4-BE49-F238E27FC236}">
                <a16:creationId xmlns:a16="http://schemas.microsoft.com/office/drawing/2014/main" id="{CB7CE7C8-F2B6-4F01-BCA2-38A6C180A60A}"/>
              </a:ext>
            </a:extLst>
          </p:cNvPr>
          <p:cNvSpPr>
            <a:spLocks noGrp="1"/>
          </p:cNvSpPr>
          <p:nvPr>
            <p:ph idx="1"/>
          </p:nvPr>
        </p:nvSpPr>
        <p:spPr/>
        <p:txBody>
          <a:bodyPr/>
          <a:lstStyle/>
          <a:p>
            <a:r>
              <a:rPr lang="en-US" dirty="0"/>
              <a:t>No “right way” to take minute notes.</a:t>
            </a:r>
          </a:p>
          <a:p>
            <a:pPr lvl="1"/>
            <a:r>
              <a:rPr lang="en-US" dirty="0"/>
              <a:t>You can hand-write your notes.</a:t>
            </a:r>
          </a:p>
          <a:p>
            <a:pPr lvl="1"/>
            <a:r>
              <a:rPr lang="en-US" dirty="0"/>
              <a:t>You can type your notes.</a:t>
            </a:r>
          </a:p>
          <a:p>
            <a:pPr lvl="1"/>
            <a:r>
              <a:rPr lang="en-US" dirty="0"/>
              <a:t>Do whatever works for you.</a:t>
            </a:r>
          </a:p>
          <a:p>
            <a:pPr lvl="1"/>
            <a:r>
              <a:rPr lang="en-US" dirty="0"/>
              <a:t>Have a backup plan if you can’t be there and a sub had to take notes.</a:t>
            </a:r>
          </a:p>
          <a:p>
            <a:endParaRPr lang="en-US" dirty="0"/>
          </a:p>
          <a:p>
            <a:r>
              <a:rPr lang="en-US" dirty="0"/>
              <a:t>Here are some examples:</a:t>
            </a:r>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7993135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3508</TotalTime>
  <Words>789</Words>
  <Application>Microsoft Office PowerPoint</Application>
  <PresentationFormat>Widescreen</PresentationFormat>
  <Paragraphs>100</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Black</vt:lpstr>
      <vt:lpstr>Calibri</vt:lpstr>
      <vt:lpstr>Century Gothic</vt:lpstr>
      <vt:lpstr>Wingdings</vt:lpstr>
      <vt:lpstr>Wingdings 3</vt:lpstr>
      <vt:lpstr>Wisp</vt:lpstr>
      <vt:lpstr>Welcome to 2021 New Clerks Training  Link to all the conference powerpoint presentations</vt:lpstr>
      <vt:lpstr>Today’s Agenda</vt:lpstr>
      <vt:lpstr>Board Minute Requirements  As Per…………… THE LAW dun, dun, dun…….</vt:lpstr>
      <vt:lpstr>Board Minute Requirements  As Per…………… Board Policy </vt:lpstr>
      <vt:lpstr>PowerPoint Presentation</vt:lpstr>
      <vt:lpstr>PowerPoint Presentation</vt:lpstr>
      <vt:lpstr>Discussion Detail</vt:lpstr>
      <vt:lpstr>Discussion Detail In Other Words </vt:lpstr>
      <vt:lpstr>Minute taking Templates</vt:lpstr>
      <vt:lpstr>PowerPoint Presentation</vt:lpstr>
      <vt:lpstr>PowerPoint Presentation</vt:lpstr>
      <vt:lpstr>Sunburst Schools’ Substitute Template Thank you Peggy</vt:lpstr>
      <vt:lpstr>PowerPoint Presentation</vt:lpstr>
      <vt:lpstr>Or, you can use a grid to record votes</vt:lpstr>
      <vt:lpstr>Examples of Minutes</vt:lpstr>
      <vt:lpstr>Special Ed Co-op Minutes</vt:lpstr>
      <vt:lpstr>PowerPoint Presentation</vt:lpstr>
      <vt:lpstr>PowerPoint Presentation</vt:lpstr>
      <vt:lpstr>PowerPoint Presentation</vt:lpstr>
      <vt:lpstr>Two more good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2021 New Clerks Training</dc:title>
  <dc:creator>Steve Hamel</dc:creator>
  <cp:lastModifiedBy>Steve Hamel</cp:lastModifiedBy>
  <cp:revision>45</cp:revision>
  <dcterms:created xsi:type="dcterms:W3CDTF">2020-12-29T20:36:32Z</dcterms:created>
  <dcterms:modified xsi:type="dcterms:W3CDTF">2021-01-19T22:49:56Z</dcterms:modified>
</cp:coreProperties>
</file>