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98" r:id="rId7"/>
    <p:sldId id="301" r:id="rId8"/>
    <p:sldId id="299" r:id="rId9"/>
    <p:sldId id="268" r:id="rId10"/>
    <p:sldId id="264" r:id="rId11"/>
    <p:sldId id="265" r:id="rId12"/>
    <p:sldId id="263" r:id="rId13"/>
    <p:sldId id="266" r:id="rId14"/>
    <p:sldId id="262" r:id="rId15"/>
    <p:sldId id="267" r:id="rId16"/>
    <p:sldId id="270" r:id="rId17"/>
    <p:sldId id="300" r:id="rId18"/>
    <p:sldId id="271" r:id="rId19"/>
    <p:sldId id="272" r:id="rId20"/>
    <p:sldId id="291" r:id="rId21"/>
    <p:sldId id="273" r:id="rId22"/>
    <p:sldId id="274" r:id="rId23"/>
    <p:sldId id="292" r:id="rId24"/>
    <p:sldId id="293" r:id="rId25"/>
    <p:sldId id="276" r:id="rId26"/>
    <p:sldId id="277" r:id="rId27"/>
    <p:sldId id="302" r:id="rId28"/>
    <p:sldId id="303" r:id="rId29"/>
    <p:sldId id="304" r:id="rId30"/>
    <p:sldId id="311" r:id="rId31"/>
    <p:sldId id="305" r:id="rId32"/>
    <p:sldId id="306" r:id="rId33"/>
    <p:sldId id="307" r:id="rId34"/>
    <p:sldId id="308" r:id="rId35"/>
    <p:sldId id="309" r:id="rId36"/>
    <p:sldId id="310" r:id="rId37"/>
    <p:sldId id="315" r:id="rId38"/>
    <p:sldId id="316" r:id="rId39"/>
    <p:sldId id="317" r:id="rId40"/>
    <p:sldId id="318" r:id="rId41"/>
    <p:sldId id="319" r:id="rId42"/>
    <p:sldId id="320" r:id="rId43"/>
    <p:sldId id="321" r:id="rId44"/>
    <p:sldId id="322" r:id="rId45"/>
    <p:sldId id="323" r:id="rId46"/>
    <p:sldId id="324" r:id="rId47"/>
    <p:sldId id="325" r:id="rId48"/>
    <p:sldId id="326" r:id="rId49"/>
    <p:sldId id="327" r:id="rId50"/>
    <p:sldId id="328" r:id="rId51"/>
    <p:sldId id="329" r:id="rId52"/>
    <p:sldId id="330" r:id="rId53"/>
    <p:sldId id="331" r:id="rId54"/>
    <p:sldId id="332" r:id="rId55"/>
    <p:sldId id="333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49A8-FFE3-4426-99C2-A21AAA581FD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4619-7428-4587-9252-F78940A9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52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49A8-FFE3-4426-99C2-A21AAA581FD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4619-7428-4587-9252-F78940A9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634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49A8-FFE3-4426-99C2-A21AAA581FD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4619-7428-4587-9252-F78940A9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32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49A8-FFE3-4426-99C2-A21AAA581FD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4619-7428-4587-9252-F78940A9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167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49A8-FFE3-4426-99C2-A21AAA581FD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4619-7428-4587-9252-F78940A9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49A8-FFE3-4426-99C2-A21AAA581FD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4619-7428-4587-9252-F78940A9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158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49A8-FFE3-4426-99C2-A21AAA581FD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4619-7428-4587-9252-F78940A9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060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49A8-FFE3-4426-99C2-A21AAA581FD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4619-7428-4587-9252-F78940A9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04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49A8-FFE3-4426-99C2-A21AAA581FD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4619-7428-4587-9252-F78940A9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22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49A8-FFE3-4426-99C2-A21AAA581FD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4619-7428-4587-9252-F78940A9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47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49A8-FFE3-4426-99C2-A21AAA581FD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4619-7428-4587-9252-F78940A9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65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049A8-FFE3-4426-99C2-A21AAA581FD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94619-7428-4587-9252-F78940A9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341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opi.mt.gov/LinkClick.aspx?fileticket=4vh9bSC0vOg%3d&amp;portalid=182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GOVERNMENTAL ACCOUNTING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7086600" cy="2209800"/>
          </a:xfrm>
        </p:spPr>
        <p:txBody>
          <a:bodyPr>
            <a:normAutofit fontScale="92500" lnSpcReduction="10000"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3300" dirty="0">
                <a:solidFill>
                  <a:schemeClr val="tx1"/>
                </a:solidFill>
              </a:rPr>
              <a:t>New Clerk Academy Fall 2020</a:t>
            </a:r>
          </a:p>
          <a:p>
            <a:pPr algn="l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September 24</a:t>
            </a:r>
          </a:p>
          <a:p>
            <a:pPr algn="l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September 29</a:t>
            </a:r>
          </a:p>
          <a:p>
            <a:pPr algn="l"/>
            <a:r>
              <a:rPr lang="en-US" sz="2600" dirty="0"/>
              <a:t>Denise Williams, MASBO Executive Director</a:t>
            </a:r>
          </a:p>
          <a:p>
            <a:pPr algn="l"/>
            <a:r>
              <a:rPr lang="en-US" sz="2600" dirty="0"/>
              <a:t>406-461-3659, dwilliams@masbo.com</a:t>
            </a:r>
          </a:p>
        </p:txBody>
      </p:sp>
    </p:spTree>
    <p:extLst>
      <p:ext uri="{BB962C8B-B14F-4D97-AF65-F5344CB8AC3E}">
        <p14:creationId xmlns:p14="http://schemas.microsoft.com/office/powerpoint/2010/main" val="3584712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Assets</a:t>
            </a:r>
            <a:r>
              <a:rPr lang="en-US" dirty="0"/>
              <a:t> – what is owned</a:t>
            </a:r>
            <a:endParaRPr lang="en-US" b="1" dirty="0"/>
          </a:p>
          <a:p>
            <a:r>
              <a:rPr lang="en-US" dirty="0"/>
              <a:t>Cash and investments</a:t>
            </a:r>
          </a:p>
          <a:p>
            <a:r>
              <a:rPr lang="en-US" dirty="0"/>
              <a:t>Taxes Receivable</a:t>
            </a:r>
          </a:p>
          <a:p>
            <a:r>
              <a:rPr lang="en-US" dirty="0"/>
              <a:t>Due From Other Governments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/>
              <a:t>Liabilities </a:t>
            </a:r>
            <a:r>
              <a:rPr lang="en-US" dirty="0"/>
              <a:t>– what is owed</a:t>
            </a:r>
          </a:p>
          <a:p>
            <a:r>
              <a:rPr lang="en-US" dirty="0"/>
              <a:t>Accounts payable</a:t>
            </a:r>
          </a:p>
          <a:p>
            <a:r>
              <a:rPr lang="en-US" dirty="0"/>
              <a:t>Due to Other Governments</a:t>
            </a:r>
          </a:p>
        </p:txBody>
      </p:sp>
    </p:spTree>
    <p:extLst>
      <p:ext uri="{BB962C8B-B14F-4D97-AF65-F5344CB8AC3E}">
        <p14:creationId xmlns:p14="http://schemas.microsoft.com/office/powerpoint/2010/main" val="2725724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Revenue</a:t>
            </a:r>
            <a:r>
              <a:rPr lang="en-US" dirty="0"/>
              <a:t> – resources coming in during fiscal year</a:t>
            </a:r>
            <a:endParaRPr lang="en-US" b="1" dirty="0"/>
          </a:p>
          <a:p>
            <a:r>
              <a:rPr lang="en-US" dirty="0"/>
              <a:t>Direct State Aid and other state funding</a:t>
            </a:r>
          </a:p>
          <a:p>
            <a:r>
              <a:rPr lang="en-US" dirty="0"/>
              <a:t>Property taxes</a:t>
            </a:r>
          </a:p>
          <a:p>
            <a:r>
              <a:rPr lang="en-US" dirty="0"/>
              <a:t>Interest earnings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/>
              <a:t>Expenditures </a:t>
            </a:r>
            <a:r>
              <a:rPr lang="en-US" dirty="0"/>
              <a:t>– resources paid out during the fiscal year</a:t>
            </a:r>
          </a:p>
          <a:p>
            <a:r>
              <a:rPr lang="en-US" dirty="0"/>
              <a:t>Salaries and benefits</a:t>
            </a:r>
          </a:p>
          <a:p>
            <a:r>
              <a:rPr lang="en-US" dirty="0"/>
              <a:t>Supplies, utility bills, insurance, repairs</a:t>
            </a:r>
          </a:p>
        </p:txBody>
      </p:sp>
    </p:spTree>
    <p:extLst>
      <p:ext uri="{BB962C8B-B14F-4D97-AF65-F5344CB8AC3E}">
        <p14:creationId xmlns:p14="http://schemas.microsoft.com/office/powerpoint/2010/main" val="938006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81400" y="4807803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Difference in revenues vs. expenditures is “closed out” to fund balance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FINANCIAL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05800" cy="42671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Balance Sheet </a:t>
            </a:r>
            <a:r>
              <a:rPr lang="en-US" dirty="0"/>
              <a:t>(ongoing balances as of a given date)</a:t>
            </a:r>
          </a:p>
          <a:p>
            <a:r>
              <a:rPr lang="en-US" dirty="0"/>
              <a:t>Assets</a:t>
            </a:r>
          </a:p>
          <a:p>
            <a:r>
              <a:rPr lang="en-US" dirty="0"/>
              <a:t>Liabilities</a:t>
            </a:r>
          </a:p>
          <a:p>
            <a:r>
              <a:rPr lang="en-US" dirty="0"/>
              <a:t>Fund Balance (equity)</a:t>
            </a:r>
          </a:p>
          <a:p>
            <a:pPr marL="0" indent="0">
              <a:buNone/>
            </a:pPr>
            <a:r>
              <a:rPr lang="en-US" b="1" dirty="0"/>
              <a:t>Revenues, Expenditures &amp; Changes in Fund Balance </a:t>
            </a:r>
            <a:r>
              <a:rPr lang="en-US" dirty="0"/>
              <a:t>(activity for a fiscal year)</a:t>
            </a:r>
          </a:p>
          <a:p>
            <a:pPr>
              <a:spcBef>
                <a:spcPts val="300"/>
              </a:spcBef>
            </a:pPr>
            <a:r>
              <a:rPr lang="en-US" dirty="0"/>
              <a:t>Revenues</a:t>
            </a:r>
          </a:p>
          <a:p>
            <a:pPr>
              <a:spcBef>
                <a:spcPts val="300"/>
              </a:spcBef>
            </a:pPr>
            <a:r>
              <a:rPr lang="en-US" dirty="0"/>
              <a:t>Expenditures</a:t>
            </a:r>
          </a:p>
        </p:txBody>
      </p:sp>
      <p:sp>
        <p:nvSpPr>
          <p:cNvPr id="5" name="Left Brace 4"/>
          <p:cNvSpPr/>
          <p:nvPr/>
        </p:nvSpPr>
        <p:spPr>
          <a:xfrm>
            <a:off x="3200400" y="4800600"/>
            <a:ext cx="457200" cy="830997"/>
          </a:xfrm>
          <a:prstGeom prst="lef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cxnSpLocks/>
          </p:cNvCxnSpPr>
          <p:nvPr/>
        </p:nvCxnSpPr>
        <p:spPr>
          <a:xfrm flipH="1">
            <a:off x="4343400" y="3505200"/>
            <a:ext cx="44196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63000" y="3505200"/>
            <a:ext cx="0" cy="1905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077200" y="5410200"/>
            <a:ext cx="685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5098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Recording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Account</a:t>
            </a:r>
            <a:r>
              <a:rPr lang="en-US" dirty="0"/>
              <a:t>: </a:t>
            </a:r>
          </a:p>
          <a:p>
            <a:r>
              <a:rPr lang="en-US" sz="2800" dirty="0"/>
              <a:t>an accounting record of increases and decreases in a specific asset, liability, revenue, expenditure or fund balance item</a:t>
            </a:r>
          </a:p>
          <a:p>
            <a:r>
              <a:rPr lang="en-US" sz="2800" dirty="0"/>
              <a:t>In its simplest form an account consists of 3 items: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438400" y="48006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876800" y="48006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19600" y="42627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TITLE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4600" y="4876800"/>
            <a:ext cx="20897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Debit side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25469" y="4876800"/>
            <a:ext cx="20897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Credit side</a:t>
            </a:r>
          </a:p>
        </p:txBody>
      </p:sp>
    </p:spTree>
    <p:extLst>
      <p:ext uri="{BB962C8B-B14F-4D97-AF65-F5344CB8AC3E}">
        <p14:creationId xmlns:p14="http://schemas.microsoft.com/office/powerpoint/2010/main" val="17296125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Recording Transactions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Accounts that normally have </a:t>
            </a:r>
            <a:r>
              <a:rPr lang="en-US" b="1" dirty="0"/>
              <a:t>Debit Balances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Assets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Expenditures</a:t>
            </a:r>
          </a:p>
          <a:p>
            <a:pPr marL="0" indent="0">
              <a:buNone/>
            </a:pPr>
            <a:r>
              <a:rPr lang="en-US" dirty="0"/>
              <a:t>Accounts that normally have </a:t>
            </a:r>
            <a:r>
              <a:rPr lang="en-US" b="1" dirty="0"/>
              <a:t>Credit Balances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Liabilities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Fund Balance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Revenues</a:t>
            </a:r>
          </a:p>
        </p:txBody>
      </p:sp>
    </p:spTree>
    <p:extLst>
      <p:ext uri="{BB962C8B-B14F-4D97-AF65-F5344CB8AC3E}">
        <p14:creationId xmlns:p14="http://schemas.microsoft.com/office/powerpoint/2010/main" val="2147536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Recording Transactions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3448126"/>
              </p:ext>
            </p:extLst>
          </p:nvPr>
        </p:nvGraphicFramePr>
        <p:xfrm>
          <a:off x="304800" y="1600200"/>
          <a:ext cx="8610600" cy="4005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8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03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600" dirty="0"/>
                        <a:t>Account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Normal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Effect</a:t>
                      </a:r>
                      <a:r>
                        <a:rPr lang="en-US" sz="2600" baseline="0" dirty="0"/>
                        <a:t> of a Debit entry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Effect of a Credit Entry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ASSET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Increase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Decrease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LIABILITY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Credit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Decrease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Increase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FUND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Credit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Decrease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Increase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Credit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Decrease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Increase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EXPENDITURE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Increase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Decrease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087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274638"/>
            <a:ext cx="8229600" cy="1143000"/>
          </a:xfrm>
        </p:spPr>
        <p:txBody>
          <a:bodyPr/>
          <a:lstStyle/>
          <a:p>
            <a:r>
              <a:rPr lang="en-US" dirty="0"/>
              <a:t>Recording Transactions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0" y="21336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604331" y="21336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185230" y="1524000"/>
            <a:ext cx="14535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ASSET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62200" y="2209800"/>
            <a:ext cx="208973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*</a:t>
            </a:r>
            <a:r>
              <a:rPr lang="en-US" sz="2400" dirty="0"/>
              <a:t>Debit side</a:t>
            </a:r>
          </a:p>
          <a:p>
            <a:r>
              <a:rPr lang="en-US" sz="2400" dirty="0"/>
              <a:t>(increase)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76800" y="2209800"/>
            <a:ext cx="208973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Credit side</a:t>
            </a:r>
          </a:p>
          <a:p>
            <a:r>
              <a:rPr lang="en-US" sz="2400" dirty="0"/>
              <a:t>(decrease)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86200" y="43434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LIABILITY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362200" y="49530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04331" y="49530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406069" y="5100935"/>
            <a:ext cx="208973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Debit side</a:t>
            </a:r>
          </a:p>
          <a:p>
            <a:r>
              <a:rPr lang="en-US" sz="2400" dirty="0"/>
              <a:t>(decrease)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44469" y="5100935"/>
            <a:ext cx="208973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*</a:t>
            </a:r>
            <a:r>
              <a:rPr lang="en-US" sz="2400" dirty="0"/>
              <a:t>Credit side</a:t>
            </a:r>
          </a:p>
          <a:p>
            <a:r>
              <a:rPr lang="en-US" sz="2400" dirty="0"/>
              <a:t>(increase)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20BD72-B7D9-45E9-A920-2ACF991953DE}"/>
              </a:ext>
            </a:extLst>
          </p:cNvPr>
          <p:cNvSpPr txBox="1"/>
          <p:nvPr/>
        </p:nvSpPr>
        <p:spPr>
          <a:xfrm>
            <a:off x="445669" y="5721401"/>
            <a:ext cx="15239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*</a:t>
            </a:r>
            <a:r>
              <a:rPr lang="en-US" sz="2400" dirty="0"/>
              <a:t>normal balance</a:t>
            </a:r>
          </a:p>
        </p:txBody>
      </p:sp>
    </p:spTree>
    <p:extLst>
      <p:ext uri="{BB962C8B-B14F-4D97-AF65-F5344CB8AC3E}">
        <p14:creationId xmlns:p14="http://schemas.microsoft.com/office/powerpoint/2010/main" val="14707240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274638"/>
            <a:ext cx="8229600" cy="1143000"/>
          </a:xfrm>
        </p:spPr>
        <p:txBody>
          <a:bodyPr/>
          <a:lstStyle/>
          <a:p>
            <a:r>
              <a:rPr lang="en-US" dirty="0"/>
              <a:t>Recording Transactions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0" y="21336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604331" y="21336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575633" y="1610380"/>
            <a:ext cx="1834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REVENUE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62200" y="2209800"/>
            <a:ext cx="208973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Debit side</a:t>
            </a:r>
          </a:p>
          <a:p>
            <a:r>
              <a:rPr lang="en-US" sz="2400" dirty="0"/>
              <a:t>(decrease)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76800" y="2209800"/>
            <a:ext cx="208973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*</a:t>
            </a:r>
            <a:r>
              <a:rPr lang="en-US" sz="2400" dirty="0"/>
              <a:t>Credit side</a:t>
            </a:r>
          </a:p>
          <a:p>
            <a:r>
              <a:rPr lang="en-US" sz="2400" dirty="0"/>
              <a:t>(increase)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29004" y="4429780"/>
            <a:ext cx="2362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EXPENDITURE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362200" y="49530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04331" y="49530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406069" y="5100935"/>
            <a:ext cx="208973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*</a:t>
            </a:r>
            <a:r>
              <a:rPr lang="en-US" sz="2400" dirty="0"/>
              <a:t>Debit side</a:t>
            </a:r>
          </a:p>
          <a:p>
            <a:r>
              <a:rPr lang="en-US" sz="2400" dirty="0"/>
              <a:t>(increase)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44469" y="5100935"/>
            <a:ext cx="208973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Credit side</a:t>
            </a:r>
          </a:p>
          <a:p>
            <a:r>
              <a:rPr lang="en-US" sz="2400" dirty="0"/>
              <a:t>(decrease)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20BD72-B7D9-45E9-A920-2ACF991953DE}"/>
              </a:ext>
            </a:extLst>
          </p:cNvPr>
          <p:cNvSpPr txBox="1"/>
          <p:nvPr/>
        </p:nvSpPr>
        <p:spPr>
          <a:xfrm>
            <a:off x="445669" y="5721401"/>
            <a:ext cx="15239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*</a:t>
            </a:r>
            <a:r>
              <a:rPr lang="en-US" sz="2400" dirty="0"/>
              <a:t>normal balance</a:t>
            </a:r>
          </a:p>
        </p:txBody>
      </p:sp>
    </p:spTree>
    <p:extLst>
      <p:ext uri="{BB962C8B-B14F-4D97-AF65-F5344CB8AC3E}">
        <p14:creationId xmlns:p14="http://schemas.microsoft.com/office/powerpoint/2010/main" val="38279305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274638"/>
            <a:ext cx="8229600" cy="1143000"/>
          </a:xfrm>
        </p:spPr>
        <p:txBody>
          <a:bodyPr/>
          <a:lstStyle/>
          <a:p>
            <a:r>
              <a:rPr lang="en-US" dirty="0"/>
              <a:t>Recording Revenue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0" y="21336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410200" y="21336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47230" y="1524000"/>
            <a:ext cx="1072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CASH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68069" y="2209800"/>
            <a:ext cx="208973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Debit side</a:t>
            </a:r>
          </a:p>
          <a:p>
            <a:r>
              <a:rPr lang="en-US" sz="2400" dirty="0"/>
              <a:t>(increase)</a:t>
            </a:r>
          </a:p>
          <a:p>
            <a:r>
              <a:rPr lang="en-US" sz="2400" dirty="0"/>
              <a:t>$200,000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48200" y="43434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REVENUE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124200" y="49530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410200" y="49530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638800" y="5100935"/>
            <a:ext cx="208973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Credit side</a:t>
            </a:r>
          </a:p>
          <a:p>
            <a:r>
              <a:rPr lang="en-US" sz="2400" dirty="0"/>
              <a:t>(increase)</a:t>
            </a:r>
          </a:p>
          <a:p>
            <a:r>
              <a:rPr lang="en-US" sz="2400" dirty="0"/>
              <a:t>$200,000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434405"/>
            <a:ext cx="2590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Transaction 1</a:t>
            </a:r>
          </a:p>
          <a:p>
            <a:r>
              <a:rPr lang="en-US" sz="2800" dirty="0"/>
              <a:t>Received Direct State Aid from OPI:  $200,000</a:t>
            </a:r>
          </a:p>
        </p:txBody>
      </p:sp>
    </p:spTree>
    <p:extLst>
      <p:ext uri="{BB962C8B-B14F-4D97-AF65-F5344CB8AC3E}">
        <p14:creationId xmlns:p14="http://schemas.microsoft.com/office/powerpoint/2010/main" val="39763344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274638"/>
            <a:ext cx="8229600" cy="1143000"/>
          </a:xfrm>
        </p:spPr>
        <p:txBody>
          <a:bodyPr/>
          <a:lstStyle/>
          <a:p>
            <a:r>
              <a:rPr lang="en-US" dirty="0"/>
              <a:t>Recording Expenditures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200400" y="21336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562600" y="21336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038600" y="1524000"/>
            <a:ext cx="3352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ACCOUNTS PAYABLE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58869" y="2209800"/>
            <a:ext cx="208973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Credit side</a:t>
            </a:r>
          </a:p>
          <a:p>
            <a:r>
              <a:rPr lang="en-US" sz="2400" dirty="0"/>
              <a:t>(increase)</a:t>
            </a:r>
          </a:p>
          <a:p>
            <a:r>
              <a:rPr lang="en-US" sz="2400" dirty="0"/>
              <a:t>$5,000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19600" y="4343400"/>
            <a:ext cx="2307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EXPENDITURE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276600" y="49530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562600" y="49530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352800" y="5100935"/>
            <a:ext cx="208973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Debit side</a:t>
            </a:r>
          </a:p>
          <a:p>
            <a:r>
              <a:rPr lang="en-US" sz="2400" dirty="0"/>
              <a:t>(increase)</a:t>
            </a:r>
          </a:p>
          <a:p>
            <a:r>
              <a:rPr lang="en-US" sz="2400" dirty="0"/>
              <a:t>$5,000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1447800"/>
            <a:ext cx="259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Transaction 2-A</a:t>
            </a:r>
          </a:p>
          <a:p>
            <a:r>
              <a:rPr lang="en-US" sz="2800" dirty="0"/>
              <a:t>Received utility bill $5,000</a:t>
            </a:r>
          </a:p>
        </p:txBody>
      </p:sp>
    </p:spTree>
    <p:extLst>
      <p:ext uri="{BB962C8B-B14F-4D97-AF65-F5344CB8AC3E}">
        <p14:creationId xmlns:p14="http://schemas.microsoft.com/office/powerpoint/2010/main" val="71238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 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What is a fund?</a:t>
            </a:r>
          </a:p>
          <a:p>
            <a:r>
              <a:rPr lang="en-US" sz="2800" dirty="0"/>
              <a:t>self-balancing set of accounts</a:t>
            </a:r>
          </a:p>
          <a:p>
            <a:pPr lvl="1"/>
            <a:r>
              <a:rPr lang="en-US" dirty="0"/>
              <a:t>Cash and other financial resources</a:t>
            </a:r>
          </a:p>
          <a:p>
            <a:pPr lvl="1"/>
            <a:r>
              <a:rPr lang="en-US" dirty="0"/>
              <a:t>Liabilities</a:t>
            </a:r>
          </a:p>
          <a:p>
            <a:pPr lvl="1"/>
            <a:r>
              <a:rPr lang="en-US" dirty="0"/>
              <a:t>Residual equities or fund balances</a:t>
            </a:r>
          </a:p>
          <a:p>
            <a:r>
              <a:rPr lang="en-US" sz="2800" dirty="0"/>
              <a:t>segregated for the purpose of carrying on specific activities or attaining certain objectives</a:t>
            </a:r>
          </a:p>
          <a:p>
            <a:r>
              <a:rPr lang="en-US" sz="2800" dirty="0"/>
              <a:t>in accordance with special regulations, restrictions, or limitations (GAAP, state law, GASB)</a:t>
            </a:r>
          </a:p>
        </p:txBody>
      </p:sp>
    </p:spTree>
    <p:extLst>
      <p:ext uri="{BB962C8B-B14F-4D97-AF65-F5344CB8AC3E}">
        <p14:creationId xmlns:p14="http://schemas.microsoft.com/office/powerpoint/2010/main" val="24176942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274638"/>
            <a:ext cx="8229600" cy="1143000"/>
          </a:xfrm>
        </p:spPr>
        <p:txBody>
          <a:bodyPr/>
          <a:lstStyle/>
          <a:p>
            <a:r>
              <a:rPr lang="en-US" dirty="0"/>
              <a:t>Recording Expenditures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200400" y="21336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562600" y="21336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724400" y="15240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CASH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58869" y="2209800"/>
            <a:ext cx="208973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Credit side</a:t>
            </a:r>
          </a:p>
          <a:p>
            <a:r>
              <a:rPr lang="en-US" sz="2400" dirty="0"/>
              <a:t>(decrease)</a:t>
            </a:r>
          </a:p>
          <a:p>
            <a:r>
              <a:rPr lang="en-US" sz="2400" dirty="0"/>
              <a:t>$5,000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86200" y="43434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ACCOUNTS PAYABLE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276600" y="49530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562600" y="49530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352800" y="5100935"/>
            <a:ext cx="208973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Debit side</a:t>
            </a:r>
          </a:p>
          <a:p>
            <a:r>
              <a:rPr lang="en-US" sz="2400" dirty="0"/>
              <a:t>(decrease)</a:t>
            </a:r>
          </a:p>
          <a:p>
            <a:r>
              <a:rPr lang="en-US" sz="2400" dirty="0"/>
              <a:t>$5,000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1447800"/>
            <a:ext cx="259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Transaction 2-B</a:t>
            </a:r>
          </a:p>
          <a:p>
            <a:r>
              <a:rPr lang="en-US" sz="2800" dirty="0"/>
              <a:t>Paid utility bill $5,000</a:t>
            </a:r>
          </a:p>
        </p:txBody>
      </p:sp>
    </p:spTree>
    <p:extLst>
      <p:ext uri="{BB962C8B-B14F-4D97-AF65-F5344CB8AC3E}">
        <p14:creationId xmlns:p14="http://schemas.microsoft.com/office/powerpoint/2010/main" val="32630103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Recording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Journalizing the transactions</a:t>
            </a:r>
          </a:p>
          <a:p>
            <a:r>
              <a:rPr lang="en-US" dirty="0"/>
              <a:t>Date of the transaction</a:t>
            </a:r>
          </a:p>
          <a:p>
            <a:r>
              <a:rPr lang="en-US" dirty="0"/>
              <a:t>Accounts and amounts to be debited and credited</a:t>
            </a:r>
          </a:p>
          <a:p>
            <a:r>
              <a:rPr lang="en-US" dirty="0"/>
              <a:t>Brief explanation of the transaction</a:t>
            </a:r>
          </a:p>
          <a:p>
            <a:r>
              <a:rPr lang="en-US" dirty="0"/>
              <a:t>Each transaction must balance debits to credits (double entry accounting)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1421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Journalizing the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/>
              <a:t>Transaction 1: </a:t>
            </a:r>
          </a:p>
          <a:p>
            <a:pPr marL="0" indent="0">
              <a:buNone/>
            </a:pPr>
            <a:r>
              <a:rPr lang="en-US" sz="3000" dirty="0"/>
              <a:t>	</a:t>
            </a:r>
            <a:r>
              <a:rPr lang="en-US" sz="3000" u="sng" dirty="0"/>
              <a:t>Account</a:t>
            </a:r>
            <a:r>
              <a:rPr lang="en-US" sz="3000" dirty="0"/>
              <a:t>		</a:t>
            </a:r>
            <a:r>
              <a:rPr lang="en-US" sz="3000" u="sng" dirty="0"/>
              <a:t>Debit</a:t>
            </a:r>
            <a:r>
              <a:rPr lang="en-US" sz="3000" dirty="0"/>
              <a:t>			</a:t>
            </a:r>
            <a:r>
              <a:rPr lang="en-US" sz="3000" u="sng" dirty="0"/>
              <a:t>Credit</a:t>
            </a:r>
          </a:p>
          <a:p>
            <a:pPr marL="0" indent="0">
              <a:buNone/>
            </a:pPr>
            <a:r>
              <a:rPr lang="en-US" sz="3000" dirty="0"/>
              <a:t>	Cash			$200,000</a:t>
            </a:r>
          </a:p>
          <a:p>
            <a:pPr marL="0" indent="0">
              <a:buNone/>
            </a:pPr>
            <a:r>
              <a:rPr lang="en-US" sz="3000" dirty="0"/>
              <a:t>	Revenue					$200,000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000" dirty="0"/>
              <a:t>		</a:t>
            </a:r>
            <a:r>
              <a:rPr lang="en-US" sz="3000" i="1" dirty="0"/>
              <a:t>Received Direct State Aid from OPI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042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Journalizing the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/>
              <a:t>Transaction 2-A: </a:t>
            </a:r>
          </a:p>
          <a:p>
            <a:pPr marL="0" indent="0">
              <a:buNone/>
            </a:pPr>
            <a:r>
              <a:rPr lang="en-US" sz="3000" dirty="0"/>
              <a:t>	</a:t>
            </a:r>
            <a:r>
              <a:rPr lang="en-US" sz="3000" u="sng" dirty="0"/>
              <a:t>Account</a:t>
            </a:r>
            <a:r>
              <a:rPr lang="en-US" sz="3000" dirty="0"/>
              <a:t>			</a:t>
            </a:r>
            <a:r>
              <a:rPr lang="en-US" sz="3000" u="sng" dirty="0"/>
              <a:t>Debit</a:t>
            </a:r>
            <a:r>
              <a:rPr lang="en-US" sz="3000" dirty="0"/>
              <a:t>		</a:t>
            </a:r>
            <a:r>
              <a:rPr lang="en-US" sz="3000" u="sng" dirty="0"/>
              <a:t>Credit</a:t>
            </a:r>
          </a:p>
          <a:p>
            <a:pPr marL="0" indent="0">
              <a:buNone/>
            </a:pPr>
            <a:r>
              <a:rPr lang="en-US" sz="3000" dirty="0"/>
              <a:t>	Expenditure		$5,000</a:t>
            </a:r>
          </a:p>
          <a:p>
            <a:pPr marL="0" indent="0">
              <a:buNone/>
            </a:pPr>
            <a:r>
              <a:rPr lang="en-US" sz="3000" dirty="0"/>
              <a:t>	Accounts Payable				$5,000</a:t>
            </a:r>
          </a:p>
          <a:p>
            <a:pPr marL="0" indent="0">
              <a:buNone/>
            </a:pPr>
            <a:r>
              <a:rPr lang="en-US" sz="3000" dirty="0"/>
              <a:t>		</a:t>
            </a:r>
            <a:r>
              <a:rPr lang="en-US" sz="3000" i="1" dirty="0"/>
              <a:t>Record utility bill claim $5,000</a:t>
            </a:r>
          </a:p>
        </p:txBody>
      </p:sp>
    </p:spTree>
    <p:extLst>
      <p:ext uri="{BB962C8B-B14F-4D97-AF65-F5344CB8AC3E}">
        <p14:creationId xmlns:p14="http://schemas.microsoft.com/office/powerpoint/2010/main" val="1147174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Journalizing the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/>
              <a:t>Transaction 2-B: </a:t>
            </a:r>
          </a:p>
          <a:p>
            <a:pPr marL="0" indent="0">
              <a:buNone/>
            </a:pPr>
            <a:r>
              <a:rPr lang="en-US" sz="3000" dirty="0"/>
              <a:t>	</a:t>
            </a:r>
            <a:r>
              <a:rPr lang="en-US" sz="3000" u="sng" dirty="0"/>
              <a:t>Account</a:t>
            </a:r>
            <a:r>
              <a:rPr lang="en-US" sz="3000" dirty="0"/>
              <a:t>			</a:t>
            </a:r>
            <a:r>
              <a:rPr lang="en-US" sz="3000" u="sng" dirty="0"/>
              <a:t>Debit</a:t>
            </a:r>
            <a:r>
              <a:rPr lang="en-US" sz="3000" dirty="0"/>
              <a:t>		</a:t>
            </a:r>
            <a:r>
              <a:rPr lang="en-US" sz="3000" u="sng" dirty="0"/>
              <a:t>Credit</a:t>
            </a:r>
          </a:p>
          <a:p>
            <a:pPr marL="0" indent="0">
              <a:buNone/>
            </a:pPr>
            <a:r>
              <a:rPr lang="en-US" sz="3000" dirty="0"/>
              <a:t>	Cash						$5,000</a:t>
            </a:r>
          </a:p>
          <a:p>
            <a:pPr marL="0" indent="0">
              <a:buNone/>
            </a:pPr>
            <a:r>
              <a:rPr lang="en-US" sz="3000" dirty="0"/>
              <a:t>	Accounts Payable		$5,000</a:t>
            </a:r>
          </a:p>
          <a:p>
            <a:pPr marL="0" indent="0">
              <a:buNone/>
            </a:pPr>
            <a:r>
              <a:rPr lang="en-US" sz="3000" dirty="0"/>
              <a:t>		</a:t>
            </a:r>
            <a:r>
              <a:rPr lang="en-US" sz="3000" i="1" dirty="0"/>
              <a:t>Paid utility bill claim $5,000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9810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274638"/>
            <a:ext cx="8229600" cy="1143000"/>
          </a:xfrm>
        </p:spPr>
        <p:txBody>
          <a:bodyPr/>
          <a:lstStyle/>
          <a:p>
            <a:r>
              <a:rPr lang="en-US" dirty="0"/>
              <a:t>Recording Transactions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0" y="21336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410200" y="21336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47230" y="1524000"/>
            <a:ext cx="1072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CASH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68069" y="2209800"/>
            <a:ext cx="20897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$200,000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48200" y="43434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REVENUE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124200" y="49530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410200" y="49530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911269" y="5100935"/>
            <a:ext cx="20897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$200,000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D87A03-9B5C-4751-BA53-B97551793741}"/>
              </a:ext>
            </a:extLst>
          </p:cNvPr>
          <p:cNvSpPr txBox="1"/>
          <p:nvPr/>
        </p:nvSpPr>
        <p:spPr>
          <a:xfrm>
            <a:off x="685799" y="2297668"/>
            <a:ext cx="2362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Transaction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0491817-3D9D-4572-9A8A-F2F44A1487F7}"/>
              </a:ext>
            </a:extLst>
          </p:cNvPr>
          <p:cNvSpPr txBox="1"/>
          <p:nvPr/>
        </p:nvSpPr>
        <p:spPr>
          <a:xfrm>
            <a:off x="685800" y="2831068"/>
            <a:ext cx="2362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Transaction 2-B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9B8C7A7-F06C-44AA-B9C9-D3F09BB913AB}"/>
              </a:ext>
            </a:extLst>
          </p:cNvPr>
          <p:cNvSpPr txBox="1"/>
          <p:nvPr/>
        </p:nvSpPr>
        <p:spPr>
          <a:xfrm>
            <a:off x="5911269" y="2702867"/>
            <a:ext cx="20897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$5,000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BEFD401-734A-4F21-A46D-02D2CB36E785}"/>
              </a:ext>
            </a:extLst>
          </p:cNvPr>
          <p:cNvSpPr txBox="1"/>
          <p:nvPr/>
        </p:nvSpPr>
        <p:spPr>
          <a:xfrm>
            <a:off x="3047999" y="3440668"/>
            <a:ext cx="2362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Balance = $195,000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0564C7C-3A22-407F-8A4C-E4351CCF4F36}"/>
              </a:ext>
            </a:extLst>
          </p:cNvPr>
          <p:cNvSpPr txBox="1"/>
          <p:nvPr/>
        </p:nvSpPr>
        <p:spPr>
          <a:xfrm>
            <a:off x="788962" y="5213865"/>
            <a:ext cx="2362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Transaction 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2BD9CA7-4BD3-4257-A0AF-0FA5C09EC222}"/>
              </a:ext>
            </a:extLst>
          </p:cNvPr>
          <p:cNvSpPr txBox="1"/>
          <p:nvPr/>
        </p:nvSpPr>
        <p:spPr>
          <a:xfrm>
            <a:off x="6019800" y="6214030"/>
            <a:ext cx="2362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Balance = $200,000</a:t>
            </a:r>
          </a:p>
        </p:txBody>
      </p:sp>
    </p:spTree>
    <p:extLst>
      <p:ext uri="{BB962C8B-B14F-4D97-AF65-F5344CB8AC3E}">
        <p14:creationId xmlns:p14="http://schemas.microsoft.com/office/powerpoint/2010/main" val="4447131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274638"/>
            <a:ext cx="8229600" cy="1143000"/>
          </a:xfrm>
        </p:spPr>
        <p:txBody>
          <a:bodyPr/>
          <a:lstStyle/>
          <a:p>
            <a:r>
              <a:rPr lang="en-US" dirty="0"/>
              <a:t>Recording Transactions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0" y="1524000"/>
            <a:ext cx="2307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EXPENDITURE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362200" y="20574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00600" y="20574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70192" y="2133600"/>
            <a:ext cx="20897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$5,000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3D9D36E-7194-40A6-B1C9-5E87533CEDA3}"/>
              </a:ext>
            </a:extLst>
          </p:cNvPr>
          <p:cNvSpPr txBox="1"/>
          <p:nvPr/>
        </p:nvSpPr>
        <p:spPr>
          <a:xfrm>
            <a:off x="685799" y="2221468"/>
            <a:ext cx="2362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Transaction 2-A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80A3E6-F326-488D-B9F8-CE1F96F596BC}"/>
              </a:ext>
            </a:extLst>
          </p:cNvPr>
          <p:cNvSpPr txBox="1"/>
          <p:nvPr/>
        </p:nvSpPr>
        <p:spPr>
          <a:xfrm>
            <a:off x="2361028" y="3352800"/>
            <a:ext cx="2362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Balance = $5,000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E63803E-A59F-47B9-85D5-4714DC5761D3}"/>
              </a:ext>
            </a:extLst>
          </p:cNvPr>
          <p:cNvSpPr txBox="1"/>
          <p:nvPr/>
        </p:nvSpPr>
        <p:spPr>
          <a:xfrm>
            <a:off x="3124200" y="4324272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ACCOUNTS PAYABLE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73740DC-95CA-4102-B87D-83420A6117B3}"/>
              </a:ext>
            </a:extLst>
          </p:cNvPr>
          <p:cNvCxnSpPr/>
          <p:nvPr/>
        </p:nvCxnSpPr>
        <p:spPr>
          <a:xfrm>
            <a:off x="2362200" y="4855698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589CFD2-7E8E-458D-B9CE-F65DC068D9F6}"/>
              </a:ext>
            </a:extLst>
          </p:cNvPr>
          <p:cNvCxnSpPr/>
          <p:nvPr/>
        </p:nvCxnSpPr>
        <p:spPr>
          <a:xfrm>
            <a:off x="4815840" y="4847492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D61BFC57-9C9E-4487-88D6-5A651EFEE976}"/>
              </a:ext>
            </a:extLst>
          </p:cNvPr>
          <p:cNvSpPr txBox="1"/>
          <p:nvPr/>
        </p:nvSpPr>
        <p:spPr>
          <a:xfrm>
            <a:off x="5032793" y="6047582"/>
            <a:ext cx="2318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Balance = .00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545D57B-98C5-424C-8363-E437942E1644}"/>
              </a:ext>
            </a:extLst>
          </p:cNvPr>
          <p:cNvSpPr txBox="1"/>
          <p:nvPr/>
        </p:nvSpPr>
        <p:spPr>
          <a:xfrm>
            <a:off x="685800" y="5017531"/>
            <a:ext cx="1706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Transaction 2-A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2E3EA8B-141B-435B-9C73-C8A5D9C030B0}"/>
              </a:ext>
            </a:extLst>
          </p:cNvPr>
          <p:cNvSpPr txBox="1"/>
          <p:nvPr/>
        </p:nvSpPr>
        <p:spPr>
          <a:xfrm>
            <a:off x="5147091" y="4881767"/>
            <a:ext cx="20897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$5,000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F5AB622-C823-4478-91D4-4AFBF8277D0C}"/>
              </a:ext>
            </a:extLst>
          </p:cNvPr>
          <p:cNvSpPr txBox="1"/>
          <p:nvPr/>
        </p:nvSpPr>
        <p:spPr>
          <a:xfrm>
            <a:off x="685799" y="5574268"/>
            <a:ext cx="1706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Transaction 2-B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3AC1D78-5456-4AE0-8519-B1706F8B745F}"/>
              </a:ext>
            </a:extLst>
          </p:cNvPr>
          <p:cNvSpPr txBox="1"/>
          <p:nvPr/>
        </p:nvSpPr>
        <p:spPr>
          <a:xfrm>
            <a:off x="2622947" y="5514164"/>
            <a:ext cx="20897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$5,000</a:t>
            </a:r>
          </a:p>
        </p:txBody>
      </p:sp>
    </p:spTree>
    <p:extLst>
      <p:ext uri="{BB962C8B-B14F-4D97-AF65-F5344CB8AC3E}">
        <p14:creationId xmlns:p14="http://schemas.microsoft.com/office/powerpoint/2010/main" val="28961171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C297D-6137-4FF2-B56D-30DE9B2C3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OPI CHART OF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17AA0-0754-4C59-825C-8F9CA112A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Updated draft document posted on the OPI website (opi.mt.gov)</a:t>
            </a:r>
          </a:p>
          <a:p>
            <a:pPr marL="0" indent="0">
              <a:buNone/>
            </a:pPr>
            <a:r>
              <a:rPr lang="en-US" dirty="0"/>
              <a:t>Leadership/School Finance</a:t>
            </a:r>
          </a:p>
          <a:p>
            <a:pPr marL="0" indent="0">
              <a:buNone/>
            </a:pPr>
            <a:r>
              <a:rPr lang="en-US" dirty="0"/>
              <a:t>	Accounting</a:t>
            </a:r>
          </a:p>
          <a:p>
            <a:pPr marL="0" indent="0">
              <a:buNone/>
            </a:pPr>
            <a:r>
              <a:rPr lang="en-US" dirty="0"/>
              <a:t>		Guidance &amp; Manuals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hlinkClick r:id="rId2"/>
              </a:rPr>
              <a:t>Draft Chart of Accounts FY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5981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C297D-6137-4FF2-B56D-30DE9B2C3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OPI CHART OF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17AA0-0754-4C59-825C-8F9CA112A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Balance Sheet Account Structure:</a:t>
            </a:r>
          </a:p>
          <a:p>
            <a:pPr marL="0" indent="0">
              <a:buNone/>
            </a:pPr>
            <a:r>
              <a:rPr lang="en-US" dirty="0"/>
              <a:t>	X </a:t>
            </a:r>
            <a:r>
              <a:rPr lang="en-US" dirty="0" err="1"/>
              <a:t>X</a:t>
            </a:r>
            <a:r>
              <a:rPr lang="en-US" dirty="0"/>
              <a:t> </a:t>
            </a:r>
            <a:r>
              <a:rPr lang="en-US" dirty="0" err="1"/>
              <a:t>X</a:t>
            </a:r>
            <a:r>
              <a:rPr lang="en-US" dirty="0"/>
              <a:t> 			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X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US" sz="2400" dirty="0"/>
              <a:t>       District/Fund 	   Balance Sheet Account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100 - 399 </a:t>
            </a:r>
            <a:r>
              <a:rPr lang="en-US" sz="2800" dirty="0"/>
              <a:t>Assets and Other Debits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600 - 699 </a:t>
            </a:r>
            <a:r>
              <a:rPr lang="en-US" sz="2800" dirty="0"/>
              <a:t>Liabilities, Deferred Inflow, and Other Credits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900 - 999 </a:t>
            </a:r>
            <a:r>
              <a:rPr lang="en-US" sz="2800" dirty="0"/>
              <a:t>Equity</a:t>
            </a:r>
          </a:p>
        </p:txBody>
      </p:sp>
    </p:spTree>
    <p:extLst>
      <p:ext uri="{BB962C8B-B14F-4D97-AF65-F5344CB8AC3E}">
        <p14:creationId xmlns:p14="http://schemas.microsoft.com/office/powerpoint/2010/main" val="29545439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C297D-6137-4FF2-B56D-30DE9B2C3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OPI CHART OF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17AA0-0754-4C59-825C-8F9CA112A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831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Revenue/Other Financing Account Structure: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X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/>
              <a:t>		    </a:t>
            </a:r>
            <a:r>
              <a:rPr lang="en-US" b="1" dirty="0">
                <a:solidFill>
                  <a:srgbClr val="00B050"/>
                </a:solidFill>
              </a:rPr>
              <a:t>X </a:t>
            </a:r>
            <a:r>
              <a:rPr lang="en-US" b="1" dirty="0" err="1">
                <a:solidFill>
                  <a:srgbClr val="00B050"/>
                </a:solidFill>
              </a:rPr>
              <a:t>X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X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X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		   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X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District/Fund </a:t>
            </a:r>
            <a:r>
              <a:rPr lang="en-US" sz="2400" dirty="0"/>
              <a:t>		Subsidiary Source	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Project Reporter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b="1" dirty="0">
                <a:solidFill>
                  <a:srgbClr val="00B050"/>
                </a:solidFill>
              </a:rPr>
              <a:t>1000</a:t>
            </a:r>
            <a:r>
              <a:rPr lang="en-US" sz="3000" dirty="0"/>
              <a:t> – Revenue from Local Sources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00B050"/>
                </a:solidFill>
              </a:rPr>
              <a:t>2000</a:t>
            </a:r>
            <a:r>
              <a:rPr lang="en-US" sz="3000" dirty="0"/>
              <a:t> – Revenue from County Sources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00B050"/>
                </a:solidFill>
              </a:rPr>
              <a:t>3000</a:t>
            </a:r>
            <a:r>
              <a:rPr lang="en-US" sz="3000" dirty="0"/>
              <a:t> – Revenue from State Sources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00B050"/>
                </a:solidFill>
              </a:rPr>
              <a:t>4000</a:t>
            </a:r>
            <a:r>
              <a:rPr lang="en-US" sz="3000" dirty="0"/>
              <a:t> – Revenue from Federal Sources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00B050"/>
                </a:solidFill>
              </a:rPr>
              <a:t>5000 </a:t>
            </a:r>
            <a:r>
              <a:rPr lang="en-US" sz="3000" dirty="0"/>
              <a:t>– Other Financing Sources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00B050"/>
                </a:solidFill>
              </a:rPr>
              <a:t>6000 </a:t>
            </a:r>
            <a:r>
              <a:rPr lang="en-US" sz="3000" dirty="0"/>
              <a:t>– Adjustments to Beginning Fund Balance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2D7740C-6DBC-44FE-B617-1312D2AA328B}"/>
              </a:ext>
            </a:extLst>
          </p:cNvPr>
          <p:cNvCxnSpPr>
            <a:cxnSpLocks/>
          </p:cNvCxnSpPr>
          <p:nvPr/>
        </p:nvCxnSpPr>
        <p:spPr>
          <a:xfrm flipH="1">
            <a:off x="1066800" y="2971800"/>
            <a:ext cx="2590800" cy="4572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9147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Governmental		Fiduciary</a:t>
            </a:r>
          </a:p>
          <a:p>
            <a:pPr lvl="1"/>
            <a:r>
              <a:rPr lang="en-US" dirty="0"/>
              <a:t>General			- Trust </a:t>
            </a:r>
          </a:p>
          <a:p>
            <a:pPr lvl="1"/>
            <a:r>
              <a:rPr lang="en-US" dirty="0"/>
              <a:t>Special revenue		- Custodial</a:t>
            </a:r>
          </a:p>
          <a:p>
            <a:pPr lvl="1"/>
            <a:r>
              <a:rPr lang="en-US" dirty="0"/>
              <a:t>Permanent	</a:t>
            </a:r>
          </a:p>
          <a:p>
            <a:pPr lvl="1"/>
            <a:r>
              <a:rPr lang="en-US" dirty="0"/>
              <a:t>Debt Service</a:t>
            </a:r>
          </a:p>
          <a:p>
            <a:pPr lvl="1"/>
            <a:r>
              <a:rPr lang="en-US" dirty="0"/>
              <a:t>Capital Projects</a:t>
            </a:r>
          </a:p>
          <a:p>
            <a:r>
              <a:rPr lang="en-US" b="1" dirty="0"/>
              <a:t>Proprietary</a:t>
            </a:r>
          </a:p>
          <a:p>
            <a:pPr lvl="1"/>
            <a:r>
              <a:rPr lang="en-US" dirty="0"/>
              <a:t>Enterprise</a:t>
            </a:r>
          </a:p>
          <a:p>
            <a:pPr lvl="1"/>
            <a:r>
              <a:rPr lang="en-US" dirty="0"/>
              <a:t>Internal Service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34E2B3-F384-4669-9D44-74ADA7AB5826}"/>
              </a:ext>
            </a:extLst>
          </p:cNvPr>
          <p:cNvSpPr txBox="1"/>
          <p:nvPr/>
        </p:nvSpPr>
        <p:spPr>
          <a:xfrm>
            <a:off x="4267200" y="3679210"/>
            <a:ext cx="4419600" cy="23083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u="sng" dirty="0"/>
              <a:t>Fund Codes have 3 digits (XXX)</a:t>
            </a:r>
          </a:p>
          <a:p>
            <a:r>
              <a:rPr lang="en-US" sz="2200" dirty="0"/>
              <a:t>First digit is the school structure:</a:t>
            </a:r>
          </a:p>
          <a:p>
            <a:pPr lvl="1"/>
            <a:r>
              <a:rPr lang="en-US" sz="2200" dirty="0"/>
              <a:t>1 = elementary district</a:t>
            </a:r>
          </a:p>
          <a:p>
            <a:pPr lvl="1"/>
            <a:r>
              <a:rPr lang="en-US" sz="2200" dirty="0"/>
              <a:t>2 = K-12 or high school district</a:t>
            </a:r>
          </a:p>
          <a:p>
            <a:pPr lvl="1"/>
            <a:r>
              <a:rPr lang="en-US" sz="2200" dirty="0"/>
              <a:t>3 = special education cooperative</a:t>
            </a:r>
          </a:p>
          <a:p>
            <a:endParaRPr lang="en-US" sz="1000" dirty="0"/>
          </a:p>
          <a:p>
            <a:r>
              <a:rPr lang="en-US" sz="2200" dirty="0"/>
              <a:t>Next two digits = fund number </a:t>
            </a:r>
          </a:p>
        </p:txBody>
      </p:sp>
    </p:spTree>
    <p:extLst>
      <p:ext uri="{BB962C8B-B14F-4D97-AF65-F5344CB8AC3E}">
        <p14:creationId xmlns:p14="http://schemas.microsoft.com/office/powerpoint/2010/main" val="10493900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C297D-6137-4FF2-B56D-30DE9B2C3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OPI CHART OF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17AA0-0754-4C59-825C-8F9CA112A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83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Project Reporter Code: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    X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		    X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	    </a:t>
            </a:r>
            <a:r>
              <a:rPr lang="en-US" b="1" dirty="0">
                <a:solidFill>
                  <a:srgbClr val="7030A0"/>
                </a:solidFill>
              </a:rPr>
              <a:t>X </a:t>
            </a:r>
            <a:r>
              <a:rPr lang="en-US" b="1" dirty="0" err="1">
                <a:solidFill>
                  <a:srgbClr val="7030A0"/>
                </a:solidFill>
              </a:rPr>
              <a:t>X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X</a:t>
            </a:r>
            <a:endParaRPr lang="en-US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District/Fund 		Subsidiary Source</a:t>
            </a:r>
            <a:r>
              <a:rPr lang="en-US" sz="2400" dirty="0"/>
              <a:t>	Project Reporter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3000" dirty="0"/>
              <a:t>Use a project reporter code to keep track of grants or other special pots of money within a fund</a:t>
            </a:r>
          </a:p>
          <a:p>
            <a:pPr marL="0" indent="0">
              <a:buNone/>
            </a:pPr>
            <a:r>
              <a:rPr lang="en-US" sz="2600" b="1" dirty="0">
                <a:solidFill>
                  <a:srgbClr val="7030A0"/>
                </a:solidFill>
              </a:rPr>
              <a:t>001 - 899 </a:t>
            </a:r>
            <a:r>
              <a:rPr lang="en-US" sz="2600" dirty="0"/>
              <a:t>To be assigned by districts</a:t>
            </a:r>
          </a:p>
          <a:p>
            <a:pPr marL="0" indent="0">
              <a:buNone/>
            </a:pPr>
            <a:r>
              <a:rPr lang="en-US" sz="2600" b="1" dirty="0">
                <a:solidFill>
                  <a:srgbClr val="7030A0"/>
                </a:solidFill>
              </a:rPr>
              <a:t>910 - 949 </a:t>
            </a:r>
            <a:r>
              <a:rPr lang="en-US" sz="2600" dirty="0"/>
              <a:t>Assigned by the OPI for budget amendments</a:t>
            </a:r>
          </a:p>
          <a:p>
            <a:pPr marL="0" indent="0">
              <a:buNone/>
            </a:pPr>
            <a:r>
              <a:rPr lang="en-US" sz="2600" b="1" dirty="0">
                <a:solidFill>
                  <a:srgbClr val="7030A0"/>
                </a:solidFill>
              </a:rPr>
              <a:t>950 - 959 </a:t>
            </a:r>
            <a:r>
              <a:rPr lang="en-US" sz="2600" dirty="0"/>
              <a:t>Assigned by the OPI for budget transfers</a:t>
            </a:r>
          </a:p>
        </p:txBody>
      </p:sp>
    </p:spTree>
    <p:extLst>
      <p:ext uri="{BB962C8B-B14F-4D97-AF65-F5344CB8AC3E}">
        <p14:creationId xmlns:p14="http://schemas.microsoft.com/office/powerpoint/2010/main" val="29691108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C297D-6137-4FF2-B56D-30DE9B2C3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OPI CHART OF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17AA0-0754-4C59-825C-8F9CA112A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83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Expenditure/Other Financing Uses Account Structure: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X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/>
              <a:t>	  </a:t>
            </a:r>
            <a:r>
              <a:rPr lang="en-US" sz="3000" b="1" dirty="0">
                <a:solidFill>
                  <a:srgbClr val="FF0000"/>
                </a:solidFill>
              </a:rPr>
              <a:t>X </a:t>
            </a:r>
            <a:r>
              <a:rPr lang="en-US" sz="3000" b="1" dirty="0" err="1">
                <a:solidFill>
                  <a:srgbClr val="FF0000"/>
                </a:solidFill>
              </a:rPr>
              <a:t>X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X</a:t>
            </a:r>
            <a:r>
              <a:rPr lang="en-US" sz="3000" b="1" dirty="0">
                <a:solidFill>
                  <a:srgbClr val="FF0000"/>
                </a:solidFill>
              </a:rPr>
              <a:t>       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    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        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endParaRPr lang="en-US" sz="30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District/Fund   </a:t>
            </a:r>
            <a:r>
              <a:rPr lang="en-US" sz="2400" dirty="0"/>
              <a:t>	 Program       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Function       Object     Project Reporter</a:t>
            </a:r>
          </a:p>
          <a:p>
            <a:pPr marL="400050" lvl="1" indent="0">
              <a:buNone/>
            </a:pPr>
            <a:endParaRPr lang="en-US" sz="2400" dirty="0"/>
          </a:p>
          <a:p>
            <a:pPr marL="400050" lvl="1" indent="0">
              <a:buNone/>
            </a:pPr>
            <a:endParaRPr lang="en-US" sz="2400" dirty="0"/>
          </a:p>
          <a:p>
            <a:pPr marL="400050" lvl="1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100</a:t>
            </a:r>
            <a:r>
              <a:rPr lang="en-US" sz="2400" dirty="0"/>
              <a:t> Regular Programs	 </a:t>
            </a:r>
            <a:r>
              <a:rPr lang="en-US" sz="2400" b="1" dirty="0">
                <a:solidFill>
                  <a:srgbClr val="FF0000"/>
                </a:solidFill>
              </a:rPr>
              <a:t>500</a:t>
            </a:r>
            <a:r>
              <a:rPr lang="en-US" sz="2400" dirty="0"/>
              <a:t> Non-Public School Programs </a:t>
            </a:r>
          </a:p>
          <a:p>
            <a:pPr marL="400050" lvl="1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200 </a:t>
            </a:r>
            <a:r>
              <a:rPr lang="en-US" sz="2400" dirty="0"/>
              <a:t>Special Programs	 </a:t>
            </a:r>
            <a:r>
              <a:rPr lang="en-US" sz="2400" b="1" dirty="0">
                <a:solidFill>
                  <a:srgbClr val="FF0000"/>
                </a:solidFill>
              </a:rPr>
              <a:t>600</a:t>
            </a:r>
            <a:r>
              <a:rPr lang="en-US" sz="2400" dirty="0"/>
              <a:t> Adult Education Programs</a:t>
            </a:r>
          </a:p>
          <a:p>
            <a:pPr marL="400050" lvl="1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300</a:t>
            </a:r>
            <a:r>
              <a:rPr lang="en-US" sz="2400" dirty="0"/>
              <a:t> State Grants		 </a:t>
            </a:r>
            <a:r>
              <a:rPr lang="en-US" sz="2400" b="1" dirty="0">
                <a:solidFill>
                  <a:srgbClr val="FF0000"/>
                </a:solidFill>
              </a:rPr>
              <a:t>700</a:t>
            </a:r>
            <a:r>
              <a:rPr lang="en-US" sz="2400" dirty="0"/>
              <a:t> Extracurricular Programs</a:t>
            </a:r>
          </a:p>
          <a:p>
            <a:pPr marL="400050" lvl="1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400</a:t>
            </a:r>
            <a:r>
              <a:rPr lang="en-US" sz="2400" dirty="0"/>
              <a:t> Federal Grants		 </a:t>
            </a:r>
            <a:r>
              <a:rPr lang="en-US" sz="2400" b="1" dirty="0">
                <a:solidFill>
                  <a:srgbClr val="FF0000"/>
                </a:solidFill>
              </a:rPr>
              <a:t>800</a:t>
            </a:r>
            <a:r>
              <a:rPr lang="en-US" sz="2400" dirty="0"/>
              <a:t> Community Services Programs</a:t>
            </a:r>
          </a:p>
          <a:p>
            <a:pPr marL="400050" lvl="1" indent="0">
              <a:buNone/>
            </a:pPr>
            <a:r>
              <a:rPr lang="en-US" sz="2400" dirty="0"/>
              <a:t>				 </a:t>
            </a:r>
            <a:r>
              <a:rPr lang="en-US" sz="2400" b="1" dirty="0">
                <a:solidFill>
                  <a:srgbClr val="FF0000"/>
                </a:solidFill>
              </a:rPr>
              <a:t>900</a:t>
            </a:r>
            <a:r>
              <a:rPr lang="en-US" sz="2400" dirty="0"/>
              <a:t> Enterprise Programs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2984D0D-5931-4737-929D-928F1B2ED4F6}"/>
              </a:ext>
            </a:extLst>
          </p:cNvPr>
          <p:cNvCxnSpPr/>
          <p:nvPr/>
        </p:nvCxnSpPr>
        <p:spPr>
          <a:xfrm flipH="1">
            <a:off x="2133600" y="3200400"/>
            <a:ext cx="685800" cy="7620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806AA33-4E91-4637-B1BC-3F7CEF4C287F}"/>
              </a:ext>
            </a:extLst>
          </p:cNvPr>
          <p:cNvCxnSpPr>
            <a:cxnSpLocks/>
          </p:cNvCxnSpPr>
          <p:nvPr/>
        </p:nvCxnSpPr>
        <p:spPr>
          <a:xfrm>
            <a:off x="2819400" y="3200400"/>
            <a:ext cx="1447800" cy="7620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95325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C297D-6137-4FF2-B56D-30DE9B2C3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OPI CHART OF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17AA0-0754-4C59-825C-8F9CA112A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8316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Expenditure/Other Financing Uses Account Structure: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X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/>
              <a:t>	 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X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b="1" dirty="0">
                <a:solidFill>
                  <a:srgbClr val="FF0000"/>
                </a:solidFill>
              </a:rPr>
              <a:t>        </a:t>
            </a:r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dirty="0">
                <a:solidFill>
                  <a:srgbClr val="FF0000"/>
                </a:solidFill>
              </a:rPr>
              <a:t>     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        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District/Fund   </a:t>
            </a:r>
            <a:r>
              <a:rPr lang="en-US" sz="2400" dirty="0"/>
              <a:t>	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Program</a:t>
            </a:r>
            <a:r>
              <a:rPr lang="en-US" sz="2400" dirty="0"/>
              <a:t>        Function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       Object     Project Reporter</a:t>
            </a:r>
          </a:p>
          <a:p>
            <a:pPr marL="400050" lvl="1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1000 </a:t>
            </a:r>
            <a:r>
              <a:rPr lang="en-US" sz="2400" dirty="0"/>
              <a:t>Instruction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2000</a:t>
            </a:r>
            <a:r>
              <a:rPr lang="en-US" sz="2400" dirty="0"/>
              <a:t> Support Services (SS)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b="1" dirty="0">
                <a:solidFill>
                  <a:srgbClr val="FF0000"/>
                </a:solidFill>
              </a:rPr>
              <a:t>2100</a:t>
            </a:r>
            <a:r>
              <a:rPr lang="en-US" sz="2400" dirty="0"/>
              <a:t> SS – Students			</a:t>
            </a:r>
            <a:r>
              <a:rPr lang="en-US" sz="2400" b="1" dirty="0">
                <a:solidFill>
                  <a:srgbClr val="FF0000"/>
                </a:solidFill>
              </a:rPr>
              <a:t>2500</a:t>
            </a:r>
            <a:r>
              <a:rPr lang="en-US" sz="2400" dirty="0"/>
              <a:t> SS – Business Services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b="1" dirty="0">
                <a:solidFill>
                  <a:srgbClr val="FF0000"/>
                </a:solidFill>
              </a:rPr>
              <a:t>2200</a:t>
            </a:r>
            <a:r>
              <a:rPr lang="en-US" sz="2400" dirty="0"/>
              <a:t> SS – Instructional Staff	    	</a:t>
            </a:r>
            <a:r>
              <a:rPr lang="en-US" sz="2400" b="1" dirty="0">
                <a:solidFill>
                  <a:srgbClr val="FF0000"/>
                </a:solidFill>
              </a:rPr>
              <a:t>2580</a:t>
            </a:r>
            <a:r>
              <a:rPr lang="en-US" sz="2400" dirty="0"/>
              <a:t> SS – Admin Tech Services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b="1" dirty="0">
                <a:solidFill>
                  <a:srgbClr val="FF0000"/>
                </a:solidFill>
              </a:rPr>
              <a:t>2300</a:t>
            </a:r>
            <a:r>
              <a:rPr lang="en-US" sz="2400" dirty="0"/>
              <a:t> SS – General Administration    	</a:t>
            </a:r>
            <a:r>
              <a:rPr lang="en-US" sz="2400" b="1" dirty="0">
                <a:solidFill>
                  <a:srgbClr val="FF0000"/>
                </a:solidFill>
              </a:rPr>
              <a:t>2600</a:t>
            </a:r>
            <a:r>
              <a:rPr lang="en-US" sz="2400" dirty="0"/>
              <a:t> SS – Operations &amp; </a:t>
            </a:r>
            <a:r>
              <a:rPr lang="en-US" sz="2400" dirty="0" err="1"/>
              <a:t>Maint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b="1" dirty="0">
                <a:solidFill>
                  <a:srgbClr val="FF0000"/>
                </a:solidFill>
              </a:rPr>
              <a:t>2400</a:t>
            </a:r>
            <a:r>
              <a:rPr lang="en-US" sz="2400" dirty="0"/>
              <a:t> SS – School Administration	</a:t>
            </a:r>
            <a:r>
              <a:rPr lang="en-US" sz="2400" b="1" dirty="0">
                <a:solidFill>
                  <a:srgbClr val="FF0000"/>
                </a:solidFill>
              </a:rPr>
              <a:t>2700</a:t>
            </a:r>
            <a:r>
              <a:rPr lang="en-US" sz="2400" dirty="0"/>
              <a:t> SS – Student Transportation	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2984D0D-5931-4737-929D-928F1B2ED4F6}"/>
              </a:ext>
            </a:extLst>
          </p:cNvPr>
          <p:cNvCxnSpPr>
            <a:cxnSpLocks/>
          </p:cNvCxnSpPr>
          <p:nvPr/>
        </p:nvCxnSpPr>
        <p:spPr>
          <a:xfrm flipH="1">
            <a:off x="2633004" y="3048000"/>
            <a:ext cx="1447799" cy="5334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806AA33-4E91-4637-B1BC-3F7CEF4C287F}"/>
              </a:ext>
            </a:extLst>
          </p:cNvPr>
          <p:cNvCxnSpPr>
            <a:cxnSpLocks/>
          </p:cNvCxnSpPr>
          <p:nvPr/>
        </p:nvCxnSpPr>
        <p:spPr>
          <a:xfrm>
            <a:off x="4080803" y="3048000"/>
            <a:ext cx="1176997" cy="11430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71062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C297D-6137-4FF2-B56D-30DE9B2C3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OPI CHART OF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17AA0-0754-4C59-825C-8F9CA112A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831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dirty="0"/>
              <a:t>Expenditure/Other Financing Uses Account Structure: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X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/>
              <a:t>	  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X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       </a:t>
            </a:r>
            <a:r>
              <a:rPr lang="en-US" sz="3000" b="1" dirty="0" err="1">
                <a:solidFill>
                  <a:srgbClr val="FF0000"/>
                </a:solidFill>
              </a:rPr>
              <a:t>X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X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X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X</a:t>
            </a:r>
            <a:r>
              <a:rPr lang="en-US" sz="3000" b="1" dirty="0">
                <a:solidFill>
                  <a:srgbClr val="FF0000"/>
                </a:solidFill>
              </a:rPr>
              <a:t>     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b="1" dirty="0">
                <a:solidFill>
                  <a:schemeClr val="bg1">
                    <a:lumMod val="65000"/>
                  </a:schemeClr>
                </a:solidFill>
              </a:rPr>
              <a:t>        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endParaRPr lang="en-US" sz="30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District/Fund   </a:t>
            </a:r>
            <a:r>
              <a:rPr lang="en-US" sz="2400" dirty="0"/>
              <a:t>	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Program   </a:t>
            </a:r>
            <a:r>
              <a:rPr lang="en-US" sz="2400" dirty="0"/>
              <a:t>     Function      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Object     Project Reporter</a:t>
            </a:r>
          </a:p>
          <a:p>
            <a:pPr marL="400050" lvl="1" indent="0">
              <a:buNone/>
            </a:pPr>
            <a:endParaRPr lang="en-US" sz="2400" dirty="0"/>
          </a:p>
          <a:p>
            <a:pPr marL="400050" lvl="1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3000 </a:t>
            </a:r>
            <a:r>
              <a:rPr lang="en-US" sz="2400" dirty="0"/>
              <a:t>Non-Educational Services (NES)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b="1" dirty="0">
                <a:solidFill>
                  <a:srgbClr val="FF0000"/>
                </a:solidFill>
              </a:rPr>
              <a:t>3100</a:t>
            </a:r>
            <a:r>
              <a:rPr lang="en-US" sz="2400" dirty="0"/>
              <a:t> NES – Food Services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b="1" dirty="0">
                <a:solidFill>
                  <a:srgbClr val="FF0000"/>
                </a:solidFill>
              </a:rPr>
              <a:t>3200</a:t>
            </a:r>
            <a:r>
              <a:rPr lang="en-US" sz="2400" dirty="0"/>
              <a:t> NES – Other Enterprise Services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b="1" dirty="0">
                <a:solidFill>
                  <a:srgbClr val="FF0000"/>
                </a:solidFill>
              </a:rPr>
              <a:t>3300</a:t>
            </a:r>
            <a:r>
              <a:rPr lang="en-US" sz="2400" dirty="0"/>
              <a:t> NES – Community Services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b="1" dirty="0">
                <a:solidFill>
                  <a:srgbClr val="FF0000"/>
                </a:solidFill>
              </a:rPr>
              <a:t>3400</a:t>
            </a:r>
            <a:r>
              <a:rPr lang="en-US" sz="2400" dirty="0"/>
              <a:t> NES – Extracurricular Activities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    3500 </a:t>
            </a:r>
            <a:r>
              <a:rPr lang="en-US" sz="2400" dirty="0"/>
              <a:t>NES – Extracurricular Athletics		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2984D0D-5931-4737-929D-928F1B2ED4F6}"/>
              </a:ext>
            </a:extLst>
          </p:cNvPr>
          <p:cNvCxnSpPr>
            <a:cxnSpLocks/>
          </p:cNvCxnSpPr>
          <p:nvPr/>
        </p:nvCxnSpPr>
        <p:spPr>
          <a:xfrm flipH="1">
            <a:off x="2286000" y="2971800"/>
            <a:ext cx="2099603" cy="7620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90152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C297D-6137-4FF2-B56D-30DE9B2C3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OPI CHART OF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17AA0-0754-4C59-825C-8F9CA112A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Expenditure/Other Financing Uses Account Structure: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X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	  X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       </a:t>
            </a:r>
            <a:r>
              <a:rPr lang="en-US" sz="3000" b="1" dirty="0" err="1">
                <a:solidFill>
                  <a:srgbClr val="FF0000"/>
                </a:solidFill>
              </a:rPr>
              <a:t>X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X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X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X</a:t>
            </a:r>
            <a:r>
              <a:rPr lang="en-US" sz="3000" b="1" dirty="0">
                <a:solidFill>
                  <a:srgbClr val="FF0000"/>
                </a:solidFill>
              </a:rPr>
              <a:t>     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        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endParaRPr lang="en-US" sz="30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District/Fund   	 Program        </a:t>
            </a:r>
            <a:r>
              <a:rPr lang="en-US" sz="2400" dirty="0"/>
              <a:t>Function      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Object     Project Reporter</a:t>
            </a:r>
          </a:p>
          <a:p>
            <a:pPr marL="400050" lvl="1" indent="0">
              <a:buNone/>
            </a:pPr>
            <a:endParaRPr lang="en-US" sz="2400" dirty="0"/>
          </a:p>
          <a:p>
            <a:pPr marL="400050" lvl="1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4000</a:t>
            </a:r>
            <a:r>
              <a:rPr lang="en-US" sz="2400" dirty="0"/>
              <a:t> Facilities Acquisitions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5000</a:t>
            </a:r>
            <a:r>
              <a:rPr lang="en-US" sz="2400" dirty="0"/>
              <a:t> Debt Service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6000</a:t>
            </a:r>
            <a:r>
              <a:rPr lang="en-US" sz="2400" dirty="0"/>
              <a:t> Other Financing Uses</a:t>
            </a:r>
          </a:p>
          <a:p>
            <a:pPr marL="0" indent="0">
              <a:buNone/>
            </a:pPr>
            <a:r>
              <a:rPr lang="en-US" sz="2400" dirty="0"/>
              <a:t>		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2984D0D-5931-4737-929D-928F1B2ED4F6}"/>
              </a:ext>
            </a:extLst>
          </p:cNvPr>
          <p:cNvCxnSpPr>
            <a:cxnSpLocks/>
          </p:cNvCxnSpPr>
          <p:nvPr/>
        </p:nvCxnSpPr>
        <p:spPr>
          <a:xfrm flipH="1">
            <a:off x="2209800" y="3200400"/>
            <a:ext cx="2099603" cy="7620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0236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C297D-6137-4FF2-B56D-30DE9B2C3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OPI CHART OF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17AA0-0754-4C59-825C-8F9CA112A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dirty="0"/>
              <a:t>Expenditure/Other Financing Uses Account Structure: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X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	  X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      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     </a:t>
            </a:r>
            <a:r>
              <a:rPr lang="en-US" sz="3000" b="1" dirty="0" err="1">
                <a:solidFill>
                  <a:srgbClr val="FF0000"/>
                </a:solidFill>
              </a:rPr>
              <a:t>X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X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X</a:t>
            </a:r>
            <a:r>
              <a:rPr lang="en-US" sz="3000" b="1" dirty="0">
                <a:solidFill>
                  <a:srgbClr val="FF0000"/>
                </a:solidFill>
              </a:rPr>
              <a:t>         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endParaRPr lang="en-US" sz="30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District/Fund   	 Program        Function       </a:t>
            </a:r>
            <a:r>
              <a:rPr lang="en-US" sz="2400" dirty="0"/>
              <a:t>Object    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Project Reporter</a:t>
            </a:r>
          </a:p>
          <a:p>
            <a:pPr marL="400050" lvl="1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100</a:t>
            </a:r>
            <a:r>
              <a:rPr lang="en-US" sz="2400" dirty="0"/>
              <a:t> Personal Services—Salaries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 200 </a:t>
            </a:r>
            <a:r>
              <a:rPr lang="en-US" sz="2400" dirty="0"/>
              <a:t>Personal Services—Employee Benefits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300</a:t>
            </a:r>
            <a:r>
              <a:rPr lang="en-US" sz="2400" dirty="0"/>
              <a:t> Purchased Professional and Technical Services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400</a:t>
            </a:r>
            <a:r>
              <a:rPr lang="en-US" sz="2400" dirty="0"/>
              <a:t> Purchased Property Services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500</a:t>
            </a:r>
            <a:r>
              <a:rPr lang="en-US" sz="2400" dirty="0"/>
              <a:t> Other Purchased Services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600</a:t>
            </a:r>
            <a:r>
              <a:rPr lang="en-US" sz="2400" dirty="0"/>
              <a:t> Supplies and Materials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700</a:t>
            </a:r>
            <a:r>
              <a:rPr lang="en-US" sz="2400" dirty="0"/>
              <a:t> Property and Equipment Acquisition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800</a:t>
            </a:r>
            <a:r>
              <a:rPr lang="en-US" sz="2400" dirty="0"/>
              <a:t> Other Expenditures		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2984D0D-5931-4737-929D-928F1B2ED4F6}"/>
              </a:ext>
            </a:extLst>
          </p:cNvPr>
          <p:cNvCxnSpPr>
            <a:cxnSpLocks/>
          </p:cNvCxnSpPr>
          <p:nvPr/>
        </p:nvCxnSpPr>
        <p:spPr>
          <a:xfrm flipH="1">
            <a:off x="4114800" y="2971800"/>
            <a:ext cx="1600200" cy="4572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01025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C297D-6137-4FF2-B56D-30DE9B2C3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OPI CHART OF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17AA0-0754-4C59-825C-8F9CA112A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Expenditure/Other Financing Uses Account Structure: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X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	  X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      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b="1" dirty="0">
                <a:solidFill>
                  <a:schemeClr val="bg1">
                    <a:lumMod val="65000"/>
                  </a:schemeClr>
                </a:solidFill>
              </a:rPr>
              <a:t>     </a:t>
            </a:r>
            <a:r>
              <a:rPr lang="en-US" sz="3000" b="1" dirty="0" err="1">
                <a:solidFill>
                  <a:srgbClr val="FF0000"/>
                </a:solidFill>
              </a:rPr>
              <a:t>X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X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X</a:t>
            </a:r>
            <a:r>
              <a:rPr lang="en-US" sz="3000" b="1" dirty="0">
                <a:solidFill>
                  <a:srgbClr val="FF0000"/>
                </a:solidFill>
              </a:rPr>
              <a:t>         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endParaRPr lang="en-US" sz="30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District/Fund   	 Program        Function       </a:t>
            </a:r>
            <a:r>
              <a:rPr lang="en-US" sz="2400" dirty="0"/>
              <a:t>Object    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Project Reporter</a:t>
            </a:r>
          </a:p>
          <a:p>
            <a:pPr marL="400050" lvl="1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 Adjustments to Beginning Fund Balance: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892</a:t>
            </a:r>
            <a:r>
              <a:rPr lang="en-US" sz="2400" dirty="0"/>
              <a:t> Material Prior Period Expenditure Adjustments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400" dirty="0"/>
              <a:t> Other Uses of Funds: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900</a:t>
            </a:r>
            <a:r>
              <a:rPr lang="en-US" sz="2400" dirty="0"/>
              <a:t> Other Uses of Funds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2984D0D-5931-4737-929D-928F1B2ED4F6}"/>
              </a:ext>
            </a:extLst>
          </p:cNvPr>
          <p:cNvCxnSpPr>
            <a:cxnSpLocks/>
          </p:cNvCxnSpPr>
          <p:nvPr/>
        </p:nvCxnSpPr>
        <p:spPr>
          <a:xfrm flipH="1">
            <a:off x="4419600" y="3200400"/>
            <a:ext cx="1371600" cy="7620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35240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Journalizing the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/>
              <a:t>Transaction 1: </a:t>
            </a:r>
          </a:p>
          <a:p>
            <a:pPr marL="0" indent="0">
              <a:buNone/>
            </a:pPr>
            <a:r>
              <a:rPr lang="en-US" sz="3000" u="sng" dirty="0"/>
              <a:t>Account</a:t>
            </a:r>
            <a:r>
              <a:rPr lang="en-US" sz="3000" dirty="0"/>
              <a:t>			            </a:t>
            </a:r>
            <a:r>
              <a:rPr lang="en-US" sz="3000" u="sng" dirty="0"/>
              <a:t>Debit</a:t>
            </a:r>
            <a:r>
              <a:rPr lang="en-US" sz="3000" dirty="0"/>
              <a:t>	</a:t>
            </a:r>
            <a:r>
              <a:rPr lang="en-US" sz="3000" u="sng" dirty="0"/>
              <a:t>Credit</a:t>
            </a:r>
          </a:p>
          <a:p>
            <a:pPr marL="0" indent="0">
              <a:buNone/>
            </a:pPr>
            <a:r>
              <a:rPr lang="en-US" sz="3000" dirty="0"/>
              <a:t>101-</a:t>
            </a:r>
            <a:r>
              <a:rPr lang="en-US" sz="3000" b="1" dirty="0">
                <a:solidFill>
                  <a:srgbClr val="002060"/>
                </a:solidFill>
              </a:rPr>
              <a:t>101</a:t>
            </a:r>
            <a:r>
              <a:rPr lang="en-US" sz="3000" dirty="0"/>
              <a:t>   Cash		     $200,000</a:t>
            </a:r>
          </a:p>
          <a:p>
            <a:pPr marL="0" indent="0">
              <a:buNone/>
            </a:pPr>
            <a:r>
              <a:rPr lang="en-US" sz="3000" dirty="0"/>
              <a:t>101-</a:t>
            </a:r>
            <a:r>
              <a:rPr lang="en-US" sz="3000" b="1" dirty="0">
                <a:solidFill>
                  <a:srgbClr val="00B050"/>
                </a:solidFill>
              </a:rPr>
              <a:t>3110</a:t>
            </a:r>
            <a:r>
              <a:rPr lang="en-US" sz="3000" dirty="0"/>
              <a:t> Direct State Aid		      $200,000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000" dirty="0"/>
              <a:t>	</a:t>
            </a:r>
            <a:r>
              <a:rPr lang="en-US" sz="3000" i="1" dirty="0"/>
              <a:t>Received Direct State Aid from OPI</a:t>
            </a:r>
          </a:p>
        </p:txBody>
      </p:sp>
    </p:spTree>
    <p:extLst>
      <p:ext uri="{BB962C8B-B14F-4D97-AF65-F5344CB8AC3E}">
        <p14:creationId xmlns:p14="http://schemas.microsoft.com/office/powerpoint/2010/main" val="17582810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Journalizing the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/>
              <a:t>Transaction 2-A: </a:t>
            </a:r>
          </a:p>
          <a:p>
            <a:pPr marL="0" indent="0">
              <a:buNone/>
            </a:pPr>
            <a:r>
              <a:rPr lang="en-US" sz="3000" u="sng" dirty="0"/>
              <a:t>Account</a:t>
            </a:r>
            <a:r>
              <a:rPr lang="en-US" sz="3000" dirty="0"/>
              <a:t>			  	  </a:t>
            </a:r>
            <a:r>
              <a:rPr lang="en-US" sz="3000" u="sng" dirty="0"/>
              <a:t>Debit</a:t>
            </a:r>
            <a:r>
              <a:rPr lang="en-US" sz="3000" dirty="0"/>
              <a:t>	</a:t>
            </a:r>
            <a:r>
              <a:rPr lang="en-US" sz="3000" u="sng" dirty="0"/>
              <a:t>Credit</a:t>
            </a:r>
          </a:p>
          <a:p>
            <a:pPr marL="0" indent="0">
              <a:buNone/>
            </a:pPr>
            <a:r>
              <a:rPr lang="en-US" sz="3000" dirty="0"/>
              <a:t>101-</a:t>
            </a:r>
            <a:r>
              <a:rPr lang="en-US" sz="3000" b="1" dirty="0">
                <a:solidFill>
                  <a:srgbClr val="FF0000"/>
                </a:solidFill>
              </a:rPr>
              <a:t>100-2600-410 </a:t>
            </a:r>
            <a:r>
              <a:rPr lang="en-US" sz="3000" dirty="0"/>
              <a:t>Utilities	$5,000</a:t>
            </a:r>
          </a:p>
          <a:p>
            <a:pPr marL="0" indent="0">
              <a:buNone/>
            </a:pPr>
            <a:r>
              <a:rPr lang="en-US" sz="3000" dirty="0"/>
              <a:t>101-</a:t>
            </a:r>
            <a:r>
              <a:rPr lang="en-US" sz="3000" b="1" dirty="0">
                <a:solidFill>
                  <a:srgbClr val="002060"/>
                </a:solidFill>
              </a:rPr>
              <a:t>621</a:t>
            </a:r>
            <a:r>
              <a:rPr lang="en-US" sz="3000" dirty="0"/>
              <a:t>  Accounts Payable			$5,000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000" dirty="0"/>
              <a:t>		</a:t>
            </a:r>
            <a:r>
              <a:rPr lang="en-US" sz="3000" i="1" dirty="0"/>
              <a:t>Record utility bill claim $5,000</a:t>
            </a:r>
          </a:p>
        </p:txBody>
      </p:sp>
    </p:spTree>
    <p:extLst>
      <p:ext uri="{BB962C8B-B14F-4D97-AF65-F5344CB8AC3E}">
        <p14:creationId xmlns:p14="http://schemas.microsoft.com/office/powerpoint/2010/main" val="8384462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Journalizing the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/>
              <a:t>Transaction 2-B: </a:t>
            </a:r>
          </a:p>
          <a:p>
            <a:pPr marL="0" indent="0">
              <a:buNone/>
            </a:pPr>
            <a:r>
              <a:rPr lang="en-US" sz="3000" u="sng" dirty="0"/>
              <a:t>Account</a:t>
            </a:r>
            <a:r>
              <a:rPr lang="en-US" sz="3000" dirty="0"/>
              <a:t>				</a:t>
            </a:r>
            <a:r>
              <a:rPr lang="en-US" sz="3000" u="sng" dirty="0"/>
              <a:t>Debit</a:t>
            </a:r>
            <a:r>
              <a:rPr lang="en-US" sz="3000" dirty="0"/>
              <a:t>		</a:t>
            </a:r>
            <a:r>
              <a:rPr lang="en-US" sz="3000" u="sng" dirty="0"/>
              <a:t>Credit</a:t>
            </a:r>
          </a:p>
          <a:p>
            <a:pPr marL="0" indent="0">
              <a:buNone/>
            </a:pPr>
            <a:r>
              <a:rPr lang="en-US" sz="3000" dirty="0"/>
              <a:t>101-</a:t>
            </a:r>
            <a:r>
              <a:rPr lang="en-US" sz="3000" b="1" dirty="0">
                <a:solidFill>
                  <a:srgbClr val="002060"/>
                </a:solidFill>
              </a:rPr>
              <a:t>101</a:t>
            </a:r>
            <a:r>
              <a:rPr lang="en-US" sz="3000" dirty="0"/>
              <a:t>  Cash					$5,000</a:t>
            </a:r>
          </a:p>
          <a:p>
            <a:pPr marL="0" indent="0">
              <a:buNone/>
            </a:pPr>
            <a:r>
              <a:rPr lang="en-US" sz="3000" dirty="0"/>
              <a:t>101-</a:t>
            </a:r>
            <a:r>
              <a:rPr lang="en-US" sz="3000" b="1" dirty="0">
                <a:solidFill>
                  <a:srgbClr val="002060"/>
                </a:solidFill>
              </a:rPr>
              <a:t>621</a:t>
            </a:r>
            <a:r>
              <a:rPr lang="en-US" sz="3000" dirty="0"/>
              <a:t>  Accounts Payable	$5,000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000" dirty="0"/>
              <a:t>		</a:t>
            </a:r>
            <a:r>
              <a:rPr lang="en-US" sz="3000" i="1" dirty="0"/>
              <a:t>Paid utility bill claim $5,000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86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466276"/>
              </p:ext>
            </p:extLst>
          </p:nvPr>
        </p:nvGraphicFramePr>
        <p:xfrm>
          <a:off x="685800" y="792480"/>
          <a:ext cx="7620000" cy="5151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rowSpan="12">
                  <a:txBody>
                    <a:bodyPr/>
                    <a:lstStyle/>
                    <a:p>
                      <a:pPr algn="ctr"/>
                      <a:r>
                        <a:rPr lang="en-US" sz="4000" b="0" dirty="0"/>
                        <a:t>BUDDGETED</a:t>
                      </a:r>
                      <a:r>
                        <a:rPr lang="en-US" sz="4000" b="0" baseline="0" dirty="0"/>
                        <a:t> FUNDS</a:t>
                      </a:r>
                      <a:endParaRPr lang="en-US" sz="4000" b="0" dirty="0"/>
                    </a:p>
                  </a:txBody>
                  <a:tcPr marL="0" marR="0" marT="0" marB="0" vert="vert27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FUND #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FUND NAME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FUND TYPE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General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General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Transportation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aseline="0" dirty="0"/>
                        <a:t>Special Revenue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Bus Depreciation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aseline="0"/>
                        <a:t>Special Revenue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Tuition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aseline="0"/>
                        <a:t>Special Revenue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Retirement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aseline="0"/>
                        <a:t>Special Revenue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Adult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aseline="0"/>
                        <a:t>Special Revenue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Non-Operating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aseline="0"/>
                        <a:t>Special Revenue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aseline="0"/>
                        <a:t>Special Revenue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Flexibility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aseline="0" dirty="0"/>
                        <a:t>Special Revenue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Debt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Debt</a:t>
                      </a:r>
                      <a:r>
                        <a:rPr lang="en-US" sz="2200" baseline="0" dirty="0"/>
                        <a:t> Service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Building</a:t>
                      </a:r>
                      <a:r>
                        <a:rPr lang="en-US" sz="2200" baseline="0" dirty="0"/>
                        <a:t> Reserve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Capital</a:t>
                      </a:r>
                      <a:r>
                        <a:rPr lang="en-US" sz="2200" baseline="0" dirty="0"/>
                        <a:t> Projects</a:t>
                      </a:r>
                      <a:endParaRPr lang="en-US" sz="2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44298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8BA06-AC8E-4AAD-85DC-8BABE23C8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Commonly Used Balance Sheet Accounts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BACF027-E25B-43EE-BF55-6397E23CDD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4166657"/>
              </p:ext>
            </p:extLst>
          </p:nvPr>
        </p:nvGraphicFramePr>
        <p:xfrm>
          <a:off x="457200" y="1600200"/>
          <a:ext cx="8229600" cy="465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1856489863"/>
                    </a:ext>
                  </a:extLst>
                </a:gridCol>
                <a:gridCol w="7010400">
                  <a:extLst>
                    <a:ext uri="{9D8B030D-6E8A-4147-A177-3AD203B41FA5}">
                      <a16:colId xmlns:a16="http://schemas.microsoft.com/office/drawing/2014/main" val="791533556"/>
                    </a:ext>
                  </a:extLst>
                </a:gridCol>
              </a:tblGrid>
              <a:tr h="5384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484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Cash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444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Taxes Receivable – Real Property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3505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Taxes Receivable – Personal Property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173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Interfund Loan/Receivable from Other Funds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75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Due from Other Funds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103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Due from Other Governments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193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Prepaid 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559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Deposits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329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Deferred Outflows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094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43753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8BA06-AC8E-4AAD-85DC-8BABE23C8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Commonly Used Balance Sheet Accounts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BACF027-E25B-43EE-BF55-6397E23CDD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0266898"/>
              </p:ext>
            </p:extLst>
          </p:nvPr>
        </p:nvGraphicFramePr>
        <p:xfrm>
          <a:off x="457200" y="1600200"/>
          <a:ext cx="8229600" cy="465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1856489863"/>
                    </a:ext>
                  </a:extLst>
                </a:gridCol>
                <a:gridCol w="6858000">
                  <a:extLst>
                    <a:ext uri="{9D8B030D-6E8A-4147-A177-3AD203B41FA5}">
                      <a16:colId xmlns:a16="http://schemas.microsoft.com/office/drawing/2014/main" val="791533556"/>
                    </a:ext>
                  </a:extLst>
                </a:gridCol>
              </a:tblGrid>
              <a:tr h="5384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484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Interfund/Loan Payable to Other Funds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444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Due to Other Funds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3505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Due to Other Governments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173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Warrants Payable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75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Accounts Payable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103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Payroll Deductions &amp; Withholdings Payable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193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Deferred Inflows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559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Fund Balance Reserved for Encumbrances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329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Unreserved Fund Balance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094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29606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8BA06-AC8E-4AAD-85DC-8BABE23C8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Commonly Used Revenue Accounts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BACF027-E25B-43EE-BF55-6397E23CDD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8197144"/>
              </p:ext>
            </p:extLst>
          </p:nvPr>
        </p:nvGraphicFramePr>
        <p:xfrm>
          <a:off x="457200" y="1600200"/>
          <a:ext cx="8229600" cy="465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1856489863"/>
                    </a:ext>
                  </a:extLst>
                </a:gridCol>
                <a:gridCol w="6858000">
                  <a:extLst>
                    <a:ext uri="{9D8B030D-6E8A-4147-A177-3AD203B41FA5}">
                      <a16:colId xmlns:a16="http://schemas.microsoft.com/office/drawing/2014/main" val="791533556"/>
                    </a:ext>
                  </a:extLst>
                </a:gridCol>
              </a:tblGrid>
              <a:tr h="5384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484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District Tax Levy – Real Property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444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District Tax Levy – Personal Property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3505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Penalties and Interest on Taxes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173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1310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Individual Tuition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75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1311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Drivers Education Fees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103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1510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Interest Earnings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193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1611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School Nutrition Lunch Sales - reimbursable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559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Student Extracurricular Activity Receipts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329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Other Revenue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094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389280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8BA06-AC8E-4AAD-85DC-8BABE23C8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Commonly Used Revenue Accounts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BACF027-E25B-43EE-BF55-6397E23CDD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0741408"/>
              </p:ext>
            </p:extLst>
          </p:nvPr>
        </p:nvGraphicFramePr>
        <p:xfrm>
          <a:off x="457200" y="1600200"/>
          <a:ext cx="8229600" cy="511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1856489863"/>
                    </a:ext>
                  </a:extLst>
                </a:gridCol>
                <a:gridCol w="6858000">
                  <a:extLst>
                    <a:ext uri="{9D8B030D-6E8A-4147-A177-3AD203B41FA5}">
                      <a16:colId xmlns:a16="http://schemas.microsoft.com/office/drawing/2014/main" val="791533556"/>
                    </a:ext>
                  </a:extLst>
                </a:gridCol>
              </a:tblGrid>
              <a:tr h="5384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484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County Transportation Reimbursement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444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County Retirement Distribution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3505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Direct State Aid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173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Quality Educator Payment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75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At-Risk Student Payment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103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3113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Indian Education for All Payment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193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3114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American Indian Achievement Gap Payment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559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State Special Education Allowable Cost Payment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329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3116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Data for Achievement Payment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094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Guaranteed Tax Base Aid (GTB)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260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377786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8BA06-AC8E-4AAD-85DC-8BABE23C8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Commonly Used Revenue Accounts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BACF027-E25B-43EE-BF55-6397E23CDD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6939962"/>
              </p:ext>
            </p:extLst>
          </p:nvPr>
        </p:nvGraphicFramePr>
        <p:xfrm>
          <a:off x="457200" y="1600200"/>
          <a:ext cx="8305800" cy="511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3583">
                  <a:extLst>
                    <a:ext uri="{9D8B030D-6E8A-4147-A177-3AD203B41FA5}">
                      <a16:colId xmlns:a16="http://schemas.microsoft.com/office/drawing/2014/main" val="1856489863"/>
                    </a:ext>
                  </a:extLst>
                </a:gridCol>
                <a:gridCol w="7152217">
                  <a:extLst>
                    <a:ext uri="{9D8B030D-6E8A-4147-A177-3AD203B41FA5}">
                      <a16:colId xmlns:a16="http://schemas.microsoft.com/office/drawing/2014/main" val="791533556"/>
                    </a:ext>
                  </a:extLst>
                </a:gridCol>
              </a:tblGrid>
              <a:tr h="5384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484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3210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State Transportation Reimbursement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444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State School Nutrition 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3505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State Special Education–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Direct Payment to Cooperatives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173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State Quality Educator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Payment to Cooperatives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75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Montana Digital Academy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103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3260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State Driver’s Education Reimbursement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193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3281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State Technology Aid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559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3283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State School Major Maintenance Aid (SMMA)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329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3290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Other State Grants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094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3460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Montana Oil and Gas Tax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260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478354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8BA06-AC8E-4AAD-85DC-8BABE23C8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Commonly Used Revenue Accounts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BACF027-E25B-43EE-BF55-6397E23CDD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6771546"/>
              </p:ext>
            </p:extLst>
          </p:nvPr>
        </p:nvGraphicFramePr>
        <p:xfrm>
          <a:off x="304800" y="1600200"/>
          <a:ext cx="8534400" cy="511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333">
                  <a:extLst>
                    <a:ext uri="{9D8B030D-6E8A-4147-A177-3AD203B41FA5}">
                      <a16:colId xmlns:a16="http://schemas.microsoft.com/office/drawing/2014/main" val="1856489863"/>
                    </a:ext>
                  </a:extLst>
                </a:gridCol>
                <a:gridCol w="7349067">
                  <a:extLst>
                    <a:ext uri="{9D8B030D-6E8A-4147-A177-3AD203B41FA5}">
                      <a16:colId xmlns:a16="http://schemas.microsoft.com/office/drawing/2014/main" val="791533556"/>
                    </a:ext>
                  </a:extLst>
                </a:gridCol>
              </a:tblGrid>
              <a:tr h="5384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484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Federal Miscellaneous Grants – direct from Fed Govt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444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Title V, Part B – Small Rural Schools (SRS)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3505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Title I, Part A Improving Basic Programs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173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Title II, Part A Supporting Effective Instruction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75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4510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Carl Perkins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103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Adult Basic and Literacy Education (ABLE)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193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4550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Federal School Nutrition Reimbursement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559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4560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IDEA, Part B Special Education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329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4650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Miscellaneous Federal Grants – passed thru OPI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094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Miscellaneous Federal Grants – thru other state agencies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260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456541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8BA06-AC8E-4AAD-85DC-8BABE23C8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Commonly Used Revenue Accounts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BACF027-E25B-43EE-BF55-6397E23CDD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9373062"/>
              </p:ext>
            </p:extLst>
          </p:nvPr>
        </p:nvGraphicFramePr>
        <p:xfrm>
          <a:off x="304800" y="1600200"/>
          <a:ext cx="8534400" cy="511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333">
                  <a:extLst>
                    <a:ext uri="{9D8B030D-6E8A-4147-A177-3AD203B41FA5}">
                      <a16:colId xmlns:a16="http://schemas.microsoft.com/office/drawing/2014/main" val="1856489863"/>
                    </a:ext>
                  </a:extLst>
                </a:gridCol>
                <a:gridCol w="7349067">
                  <a:extLst>
                    <a:ext uri="{9D8B030D-6E8A-4147-A177-3AD203B41FA5}">
                      <a16:colId xmlns:a16="http://schemas.microsoft.com/office/drawing/2014/main" val="791533556"/>
                    </a:ext>
                  </a:extLst>
                </a:gridCol>
              </a:tblGrid>
              <a:tr h="5384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484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4820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Federal Impact Aid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444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Sale of Bonds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3505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Sale or Compensation for Loss of Assets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173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Operating Transfers from Other Funds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75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5301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Transfers for School Safety &amp; Security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103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5302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Transfers for Building Reserve Permissive Sub-Fund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193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Resources Transferred from Other School Districts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559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5710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Special Educ Resources </a:t>
                      </a:r>
                      <a:r>
                        <a:rPr lang="en-US" sz="2400" dirty="0" err="1"/>
                        <a:t>Trsfrd</a:t>
                      </a:r>
                      <a:r>
                        <a:rPr lang="en-US" sz="2400" dirty="0"/>
                        <a:t> from Other School Districts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329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Material Prior Period Revenue Adjustments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094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9710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Residual Equity Transfers 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260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614702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8BA06-AC8E-4AAD-85DC-8BABE23C8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Commonly Used Expenditure Program Codes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BACF027-E25B-43EE-BF55-6397E23CDD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8401287"/>
              </p:ext>
            </p:extLst>
          </p:nvPr>
        </p:nvGraphicFramePr>
        <p:xfrm>
          <a:off x="304800" y="1600200"/>
          <a:ext cx="8534400" cy="501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333">
                  <a:extLst>
                    <a:ext uri="{9D8B030D-6E8A-4147-A177-3AD203B41FA5}">
                      <a16:colId xmlns:a16="http://schemas.microsoft.com/office/drawing/2014/main" val="1856489863"/>
                    </a:ext>
                  </a:extLst>
                </a:gridCol>
                <a:gridCol w="7349067">
                  <a:extLst>
                    <a:ext uri="{9D8B030D-6E8A-4147-A177-3AD203B41FA5}">
                      <a16:colId xmlns:a16="http://schemas.microsoft.com/office/drawing/2014/main" val="791533556"/>
                    </a:ext>
                  </a:extLst>
                </a:gridCol>
              </a:tblGrid>
              <a:tr h="5384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484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Regular Education  - Elementary/Secondary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444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Distance Learning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3505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Summer 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173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Special Education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75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Other State Grants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103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Indian Education for 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193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State Career and Technical Education (CTE)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559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Miscellaneous Federal Grants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329553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Note:  drop the 4</a:t>
                      </a:r>
                      <a:r>
                        <a:rPr lang="en-US" sz="2400" baseline="30000" dirty="0"/>
                        <a:t>th</a:t>
                      </a:r>
                      <a:r>
                        <a:rPr lang="en-US" sz="2400" dirty="0"/>
                        <a:t> digit from revenue source code (example: 4200 Title I expenditure program code is 420)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094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237553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8BA06-AC8E-4AAD-85DC-8BABE23C8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Commonly Used Expenditure Program Codes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BACF027-E25B-43EE-BF55-6397E23CDD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2272732"/>
              </p:ext>
            </p:extLst>
          </p:nvPr>
        </p:nvGraphicFramePr>
        <p:xfrm>
          <a:off x="304800" y="1600200"/>
          <a:ext cx="853440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333">
                  <a:extLst>
                    <a:ext uri="{9D8B030D-6E8A-4147-A177-3AD203B41FA5}">
                      <a16:colId xmlns:a16="http://schemas.microsoft.com/office/drawing/2014/main" val="1856489863"/>
                    </a:ext>
                  </a:extLst>
                </a:gridCol>
                <a:gridCol w="7349067">
                  <a:extLst>
                    <a:ext uri="{9D8B030D-6E8A-4147-A177-3AD203B41FA5}">
                      <a16:colId xmlns:a16="http://schemas.microsoft.com/office/drawing/2014/main" val="791533556"/>
                    </a:ext>
                  </a:extLst>
                </a:gridCol>
              </a:tblGrid>
              <a:tr h="4978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484993"/>
                  </a:ext>
                </a:extLst>
              </a:tr>
              <a:tr h="4226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School Sponsored Extracurricular Activities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444487"/>
                  </a:ext>
                </a:extLst>
              </a:tr>
              <a:tr h="4226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School Sponsored Athletics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3505526"/>
                  </a:ext>
                </a:extLst>
              </a:tr>
              <a:tr h="4226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Transfers for School Safety and Security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173823"/>
                  </a:ext>
                </a:extLst>
              </a:tr>
              <a:tr h="422660">
                <a:tc rowSpan="6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Residual Equity Transfers Out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75847"/>
                  </a:ext>
                </a:extLst>
              </a:tr>
              <a:tr h="422660">
                <a:tc v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Operating Transfers Out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103250"/>
                  </a:ext>
                </a:extLst>
              </a:tr>
              <a:tr h="422660">
                <a:tc v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Transfers for Building Reserve Permissive Sub-Fund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193295"/>
                  </a:ext>
                </a:extLst>
              </a:tr>
              <a:tr h="422660">
                <a:tc v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Resources Transferred to Other School Districts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559447"/>
                  </a:ext>
                </a:extLst>
              </a:tr>
              <a:tr h="422660">
                <a:tc v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Resources Transferred to Special Education Cooperatives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329553"/>
                  </a:ext>
                </a:extLst>
              </a:tr>
              <a:tr h="422660">
                <a:tc v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Material Prior Period Expenditure Adjustments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094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70777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8BA06-AC8E-4AAD-85DC-8BABE23C8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Commonly Used Expenditure Function Codes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BACF027-E25B-43EE-BF55-6397E23CDD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7999380"/>
              </p:ext>
            </p:extLst>
          </p:nvPr>
        </p:nvGraphicFramePr>
        <p:xfrm>
          <a:off x="304800" y="1600200"/>
          <a:ext cx="85344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333">
                  <a:extLst>
                    <a:ext uri="{9D8B030D-6E8A-4147-A177-3AD203B41FA5}">
                      <a16:colId xmlns:a16="http://schemas.microsoft.com/office/drawing/2014/main" val="1856489863"/>
                    </a:ext>
                  </a:extLst>
                </a:gridCol>
                <a:gridCol w="7349067">
                  <a:extLst>
                    <a:ext uri="{9D8B030D-6E8A-4147-A177-3AD203B41FA5}">
                      <a16:colId xmlns:a16="http://schemas.microsoft.com/office/drawing/2014/main" val="791533556"/>
                    </a:ext>
                  </a:extLst>
                </a:gridCol>
              </a:tblGrid>
              <a:tr h="5384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484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Instruction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444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Support Services - Students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3505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Support Services – Educational Media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173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Support Services – General Admin (</a:t>
                      </a:r>
                      <a:r>
                        <a:rPr kumimoji="0" lang="en-US" sz="2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supt’s</a:t>
                      </a: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office)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75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Support Services – School Admin (principal’s office)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103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Support Services – Business Services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193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Support Services – Operations and Maintenance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559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Support Services – Student Transportation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329553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Food Services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094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8254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392469"/>
              </p:ext>
            </p:extLst>
          </p:nvPr>
        </p:nvGraphicFramePr>
        <p:xfrm>
          <a:off x="380999" y="304800"/>
          <a:ext cx="8229601" cy="637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68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139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rowSpan="16">
                  <a:txBody>
                    <a:bodyPr/>
                    <a:lstStyle/>
                    <a:p>
                      <a:pPr algn="ctr"/>
                      <a:r>
                        <a:rPr lang="en-US" sz="4000" b="0" dirty="0"/>
                        <a:t>NON-BUDDGETED</a:t>
                      </a:r>
                      <a:r>
                        <a:rPr lang="en-US" sz="4000" b="0" baseline="0" dirty="0"/>
                        <a:t> FUNDS</a:t>
                      </a:r>
                      <a:endParaRPr lang="en-US" sz="4000" b="0" dirty="0"/>
                    </a:p>
                  </a:txBody>
                  <a:tcPr marL="0" marR="0" marT="0" marB="0" vert="vert27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FUND #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FUND NAME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FUND TYPE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School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Foods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Special Revenue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Miscellaneous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Programs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Special Revenue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Traffic</a:t>
                      </a:r>
                      <a:r>
                        <a:rPr lang="en-US" sz="2000" baseline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Education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Special Revenue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Lease Rental Agreement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Special Revenue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Compensated</a:t>
                      </a:r>
                      <a:r>
                        <a:rPr lang="en-US" sz="2000" baseline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Absences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Special Revenue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Metal Mines Tax Reserve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Special Revenue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956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State Mining Impact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Special Revenue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Impact Aid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Special Revenue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Litigation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Reserve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Special Revenue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Permanent Endowment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Permanent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Building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Capital Projects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70-72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Enterprise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Proprietary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73-79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Internal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Proprietary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Interlocal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Cooperative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Fiduciary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or General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81-85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Trust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Funds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Fiduciary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030575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8BA06-AC8E-4AAD-85DC-8BABE23C8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Commonly Used Expenditure Function Codes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BACF027-E25B-43EE-BF55-6397E23CDD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4239319"/>
              </p:ext>
            </p:extLst>
          </p:nvPr>
        </p:nvGraphicFramePr>
        <p:xfrm>
          <a:off x="304800" y="1600200"/>
          <a:ext cx="8534400" cy="5255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333">
                  <a:extLst>
                    <a:ext uri="{9D8B030D-6E8A-4147-A177-3AD203B41FA5}">
                      <a16:colId xmlns:a16="http://schemas.microsoft.com/office/drawing/2014/main" val="1856489863"/>
                    </a:ext>
                  </a:extLst>
                </a:gridCol>
                <a:gridCol w="7349067">
                  <a:extLst>
                    <a:ext uri="{9D8B030D-6E8A-4147-A177-3AD203B41FA5}">
                      <a16:colId xmlns:a16="http://schemas.microsoft.com/office/drawing/2014/main" val="791533556"/>
                    </a:ext>
                  </a:extLst>
                </a:gridCol>
              </a:tblGrid>
              <a:tr h="51836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484993"/>
                  </a:ext>
                </a:extLst>
              </a:tr>
              <a:tr h="44012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Extracurricular - Activities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444487"/>
                  </a:ext>
                </a:extLst>
              </a:tr>
              <a:tr h="44012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Extracurricular - Athletics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3505526"/>
                  </a:ext>
                </a:extLst>
              </a:tr>
              <a:tr h="44012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Facilities Acquisition and Construction Services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173823"/>
                  </a:ext>
                </a:extLst>
              </a:tr>
              <a:tr h="44012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Debt Service – Bonds, Special Assessments, SIDS, Interest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75847"/>
                  </a:ext>
                </a:extLst>
              </a:tr>
              <a:tr h="44012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Capital Leases or INTERCAP Loans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103250"/>
                  </a:ext>
                </a:extLst>
              </a:tr>
              <a:tr h="44012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Operating Transfers to Other Funds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193295"/>
                  </a:ext>
                </a:extLst>
              </a:tr>
              <a:tr h="79221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Resource Transfers to Other School Districts or Special Education Cooperatives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559447"/>
                  </a:ext>
                </a:extLst>
              </a:tr>
              <a:tr h="44012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9999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Residual Equity Transfer Out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329553"/>
                  </a:ext>
                </a:extLst>
              </a:tr>
              <a:tr h="713974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Material Prior Period Expenditure Adjustments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094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43805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8BA06-AC8E-4AAD-85DC-8BABE23C8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463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Commonly Used Expenditure Object Codes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BACF027-E25B-43EE-BF55-6397E23CDD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1256991"/>
              </p:ext>
            </p:extLst>
          </p:nvPr>
        </p:nvGraphicFramePr>
        <p:xfrm>
          <a:off x="304800" y="1600200"/>
          <a:ext cx="8534400" cy="511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333">
                  <a:extLst>
                    <a:ext uri="{9D8B030D-6E8A-4147-A177-3AD203B41FA5}">
                      <a16:colId xmlns:a16="http://schemas.microsoft.com/office/drawing/2014/main" val="1856489863"/>
                    </a:ext>
                  </a:extLst>
                </a:gridCol>
                <a:gridCol w="7349067">
                  <a:extLst>
                    <a:ext uri="{9D8B030D-6E8A-4147-A177-3AD203B41FA5}">
                      <a16:colId xmlns:a16="http://schemas.microsoft.com/office/drawing/2014/main" val="791533556"/>
                    </a:ext>
                  </a:extLst>
                </a:gridCol>
              </a:tblGrid>
              <a:tr h="5384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484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Salaries - Administrative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444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Salaries – Certified Teaching Staff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3505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Salaries – Other Certified Staff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173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Salaries – Custodial/Maintenance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75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Salaries – Office/Clerical/Technology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103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Salaries - Cooks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193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Salaries – Para Educators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559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Salaries – Bus Drivers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329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Salaries – Other Supervisory (</a:t>
                      </a:r>
                      <a:r>
                        <a:rPr lang="en-US" sz="2400" dirty="0" err="1"/>
                        <a:t>Transp</a:t>
                      </a:r>
                      <a:r>
                        <a:rPr lang="en-US" sz="2400" dirty="0"/>
                        <a:t>/Food/AD/Building)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094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Stipends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260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192644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8BA06-AC8E-4AAD-85DC-8BABE23C8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463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Commonly Used Expenditure Object Codes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BACF027-E25B-43EE-BF55-6397E23CDD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8344050"/>
              </p:ext>
            </p:extLst>
          </p:nvPr>
        </p:nvGraphicFramePr>
        <p:xfrm>
          <a:off x="304800" y="1600200"/>
          <a:ext cx="8534400" cy="511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333">
                  <a:extLst>
                    <a:ext uri="{9D8B030D-6E8A-4147-A177-3AD203B41FA5}">
                      <a16:colId xmlns:a16="http://schemas.microsoft.com/office/drawing/2014/main" val="1856489863"/>
                    </a:ext>
                  </a:extLst>
                </a:gridCol>
                <a:gridCol w="7349067">
                  <a:extLst>
                    <a:ext uri="{9D8B030D-6E8A-4147-A177-3AD203B41FA5}">
                      <a16:colId xmlns:a16="http://schemas.microsoft.com/office/drawing/2014/main" val="791533556"/>
                    </a:ext>
                  </a:extLst>
                </a:gridCol>
              </a:tblGrid>
              <a:tr h="5384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484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Employer Contributions – social security and </a:t>
                      </a:r>
                      <a:r>
                        <a:rPr lang="en-US" sz="2400" dirty="0" err="1"/>
                        <a:t>medicare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444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Employer Contributions – TRS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3505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Employer Contributions – PERS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173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Employer Contributions – Unemployment insurance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75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Employer Contributions – Workers compensation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103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Employer Contributions – Health insurance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193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Employer Contributions – Life and disability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559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Employer Contributions – Other employee benefits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329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Contracted Services with other School Districts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094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Contracted Services with Cooperatives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260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372782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8BA06-AC8E-4AAD-85DC-8BABE23C8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463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Commonly Used Expenditure Object Codes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BACF027-E25B-43EE-BF55-6397E23CDD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6482846"/>
              </p:ext>
            </p:extLst>
          </p:nvPr>
        </p:nvGraphicFramePr>
        <p:xfrm>
          <a:off x="304800" y="1600200"/>
          <a:ext cx="8534400" cy="511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333">
                  <a:extLst>
                    <a:ext uri="{9D8B030D-6E8A-4147-A177-3AD203B41FA5}">
                      <a16:colId xmlns:a16="http://schemas.microsoft.com/office/drawing/2014/main" val="1856489863"/>
                    </a:ext>
                  </a:extLst>
                </a:gridCol>
                <a:gridCol w="7349067">
                  <a:extLst>
                    <a:ext uri="{9D8B030D-6E8A-4147-A177-3AD203B41FA5}">
                      <a16:colId xmlns:a16="http://schemas.microsoft.com/office/drawing/2014/main" val="791533556"/>
                    </a:ext>
                  </a:extLst>
                </a:gridCol>
              </a:tblGrid>
              <a:tr h="5384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484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Gas and electricity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444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Water/Sewage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3505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Cleaning Services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173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Repair and Maintenance Services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75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Rentals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103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Minor Construction Services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193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Student Transportation Services – Private Bus Contractors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559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Insurance (other than employee benefits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329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Travel In-District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094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Travel Out-of-District/In-service Training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260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481539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8BA06-AC8E-4AAD-85DC-8BABE23C8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463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Commonly Used Expenditure Object Codes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BACF027-E25B-43EE-BF55-6397E23CDD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0712859"/>
              </p:ext>
            </p:extLst>
          </p:nvPr>
        </p:nvGraphicFramePr>
        <p:xfrm>
          <a:off x="304800" y="1600200"/>
          <a:ext cx="8534400" cy="511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333">
                  <a:extLst>
                    <a:ext uri="{9D8B030D-6E8A-4147-A177-3AD203B41FA5}">
                      <a16:colId xmlns:a16="http://schemas.microsoft.com/office/drawing/2014/main" val="1856489863"/>
                    </a:ext>
                  </a:extLst>
                </a:gridCol>
                <a:gridCol w="7349067">
                  <a:extLst>
                    <a:ext uri="{9D8B030D-6E8A-4147-A177-3AD203B41FA5}">
                      <a16:colId xmlns:a16="http://schemas.microsoft.com/office/drawing/2014/main" val="791533556"/>
                    </a:ext>
                  </a:extLst>
                </a:gridCol>
              </a:tblGrid>
              <a:tr h="5384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484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Supplies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444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Vehicle/Equipment Fuel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3505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Food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173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Books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75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Minor Equipment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103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Major Construction Services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193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Major Equipment - New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559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Dues and Fees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329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Principal on Debt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094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Interest on Debt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260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245194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8BA06-AC8E-4AAD-85DC-8BABE23C8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463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Commonly Used Expenditure Object Codes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BACF027-E25B-43EE-BF55-6397E23CDD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185730"/>
              </p:ext>
            </p:extLst>
          </p:nvPr>
        </p:nvGraphicFramePr>
        <p:xfrm>
          <a:off x="304800" y="1600200"/>
          <a:ext cx="8534400" cy="410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333">
                  <a:extLst>
                    <a:ext uri="{9D8B030D-6E8A-4147-A177-3AD203B41FA5}">
                      <a16:colId xmlns:a16="http://schemas.microsoft.com/office/drawing/2014/main" val="1856489863"/>
                    </a:ext>
                  </a:extLst>
                </a:gridCol>
                <a:gridCol w="7349067">
                  <a:extLst>
                    <a:ext uri="{9D8B030D-6E8A-4147-A177-3AD203B41FA5}">
                      <a16:colId xmlns:a16="http://schemas.microsoft.com/office/drawing/2014/main" val="791533556"/>
                    </a:ext>
                  </a:extLst>
                </a:gridCol>
              </a:tblGrid>
              <a:tr h="5384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484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Student Scholarships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444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Material Prior Period Expenditure Adjustments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3505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Operating Transfers to Other Funds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173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Transfers for School Safety and Security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75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Transfers for Building Reserve Permissive Sub-Fund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103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Resource Transfers to Other School Districts or Cooperatives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193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Residual Equity Transfers Out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559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4509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Fiduciary Funds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533400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sz="3200" dirty="0"/>
              <a:t>Prior to GASB 84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981200"/>
            <a:ext cx="4040188" cy="4572000"/>
          </a:xfrm>
          <a:ln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300" dirty="0"/>
              <a:t>Fiduciary Funds</a:t>
            </a:r>
          </a:p>
          <a:p>
            <a:r>
              <a:rPr lang="en-US" dirty="0"/>
              <a:t>Trust Funds</a:t>
            </a:r>
          </a:p>
          <a:p>
            <a:pPr lvl="1"/>
            <a:r>
              <a:rPr lang="en-US" dirty="0"/>
              <a:t>81 Private Purpose Trust Fund (Non-expendable)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82 </a:t>
            </a:r>
            <a:r>
              <a:rPr lang="en-US" b="1" dirty="0" err="1">
                <a:solidFill>
                  <a:srgbClr val="FF0000"/>
                </a:solidFill>
              </a:rPr>
              <a:t>Interlocal</a:t>
            </a:r>
            <a:r>
              <a:rPr lang="en-US" b="1" dirty="0">
                <a:solidFill>
                  <a:srgbClr val="FF0000"/>
                </a:solidFill>
              </a:rPr>
              <a:t> Agreement Fund</a:t>
            </a:r>
          </a:p>
          <a:p>
            <a:pPr lvl="1"/>
            <a:r>
              <a:rPr lang="en-US" dirty="0"/>
              <a:t>83 Investment Trust Fund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84 Student Activity Fund</a:t>
            </a:r>
          </a:p>
          <a:p>
            <a:pPr lvl="1"/>
            <a:r>
              <a:rPr lang="en-US" dirty="0"/>
              <a:t>85 Misc. Private Purpose Trust Fund (Expendable)</a:t>
            </a:r>
          </a:p>
          <a:p>
            <a:r>
              <a:rPr lang="en-US" dirty="0"/>
              <a:t>Agency Funds</a:t>
            </a:r>
          </a:p>
          <a:p>
            <a:pPr lvl="1"/>
            <a:r>
              <a:rPr lang="en-US" dirty="0"/>
              <a:t>86 Payroll Clearing Fund</a:t>
            </a:r>
          </a:p>
          <a:p>
            <a:pPr lvl="1"/>
            <a:r>
              <a:rPr lang="en-US" dirty="0"/>
              <a:t>87 Claims Clearing Fund</a:t>
            </a:r>
          </a:p>
          <a:p>
            <a:pPr lvl="1"/>
            <a:r>
              <a:rPr lang="en-US" dirty="0"/>
              <a:t>88 Investment Earnings Clearing</a:t>
            </a:r>
          </a:p>
          <a:p>
            <a:pPr lvl="1"/>
            <a:r>
              <a:rPr lang="en-US" dirty="0"/>
              <a:t>89 Retirement/COBRA Insurance</a:t>
            </a:r>
          </a:p>
          <a:p>
            <a:pPr lvl="1"/>
            <a:r>
              <a:rPr lang="en-US" dirty="0"/>
              <a:t>95 Cafeteria/Flex Plan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533400"/>
          </a:xfr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sz="3200" dirty="0"/>
              <a:t>Now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1981200"/>
            <a:ext cx="4041775" cy="4572000"/>
          </a:xfrm>
          <a:ln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300" dirty="0"/>
              <a:t>Fiduciary Funds</a:t>
            </a:r>
          </a:p>
          <a:p>
            <a:r>
              <a:rPr lang="en-US" b="1" dirty="0"/>
              <a:t>Trust Funds </a:t>
            </a:r>
          </a:p>
          <a:p>
            <a:pPr lvl="1"/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81 Private Purpose Trust Fund (Non-expendable)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*82 </a:t>
            </a:r>
            <a:r>
              <a:rPr lang="en-US" b="1" dirty="0" err="1">
                <a:solidFill>
                  <a:srgbClr val="FF0000"/>
                </a:solidFill>
              </a:rPr>
              <a:t>Interlocal</a:t>
            </a:r>
            <a:r>
              <a:rPr lang="en-US" b="1" dirty="0">
                <a:solidFill>
                  <a:srgbClr val="FF0000"/>
                </a:solidFill>
              </a:rPr>
              <a:t> Agreement Fund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83 Investment Trust Fund</a:t>
            </a:r>
          </a:p>
          <a:p>
            <a:pPr lvl="1"/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85 Misc. Private Purpose Trust Fund (Expendable)</a:t>
            </a:r>
          </a:p>
          <a:p>
            <a:r>
              <a:rPr lang="en-US" b="1" dirty="0"/>
              <a:t>Custodial Funds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*84 Student Activity Fund 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86 Payroll Clearing Fund</a:t>
            </a:r>
          </a:p>
          <a:p>
            <a:pPr lvl="1"/>
            <a:r>
              <a:rPr lang="en-US" dirty="0"/>
              <a:t>87 Claims Clearing Fund</a:t>
            </a:r>
          </a:p>
          <a:p>
            <a:pPr lvl="1"/>
            <a:r>
              <a:rPr lang="en-US" dirty="0"/>
              <a:t>88 Investment Earnings Clearing</a:t>
            </a:r>
          </a:p>
          <a:p>
            <a:pPr lvl="1"/>
            <a:r>
              <a:rPr lang="en-US" dirty="0"/>
              <a:t>89 Retirement/COBRA Insurance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95 Cafeteria/Flex Plan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953000" y="5257800"/>
            <a:ext cx="3505200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*</a:t>
            </a:r>
            <a:r>
              <a:rPr lang="en-US" b="1" dirty="0"/>
              <a:t>Non-fiduciary activities will be accounted for and reported in a governmental fund</a:t>
            </a:r>
          </a:p>
        </p:txBody>
      </p:sp>
    </p:spTree>
    <p:extLst>
      <p:ext uri="{BB962C8B-B14F-4D97-AF65-F5344CB8AC3E}">
        <p14:creationId xmlns:p14="http://schemas.microsoft.com/office/powerpoint/2010/main" val="1865403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898B2-C365-4202-AACE-DCD17D629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Fiduciary Funds X82 and X84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B016F-F0AB-4CD8-B39D-18A4A080D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activity in these funds will typically be reported on the financial statements as governmental activity (not fiduciary)</a:t>
            </a:r>
          </a:p>
          <a:p>
            <a:r>
              <a:rPr lang="en-US" dirty="0"/>
              <a:t>X82 Interlocal Agreement Fund</a:t>
            </a:r>
          </a:p>
          <a:p>
            <a:pPr lvl="1"/>
            <a:r>
              <a:rPr lang="en-US" dirty="0"/>
              <a:t>multi-district agreements</a:t>
            </a:r>
          </a:p>
          <a:p>
            <a:r>
              <a:rPr lang="en-US" dirty="0"/>
              <a:t>X84 Student Activity Fund</a:t>
            </a:r>
          </a:p>
          <a:p>
            <a:pPr lvl="1"/>
            <a:r>
              <a:rPr lang="en-US" dirty="0"/>
              <a:t>Focus on who has control over the money and how it is spent</a:t>
            </a:r>
          </a:p>
        </p:txBody>
      </p:sp>
    </p:spTree>
    <p:extLst>
      <p:ext uri="{BB962C8B-B14F-4D97-AF65-F5344CB8AC3E}">
        <p14:creationId xmlns:p14="http://schemas.microsoft.com/office/powerpoint/2010/main" val="1201671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 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Account</a:t>
            </a:r>
            <a:r>
              <a:rPr lang="en-US" dirty="0"/>
              <a:t>: </a:t>
            </a:r>
          </a:p>
          <a:p>
            <a:r>
              <a:rPr lang="en-US" sz="2800" dirty="0"/>
              <a:t>an accounting record of increases and decreases in a specific asset, liability, revenue, expenditure or fund balance item</a:t>
            </a:r>
          </a:p>
          <a:p>
            <a:r>
              <a:rPr lang="en-US" sz="2800" dirty="0"/>
              <a:t>In its simplest form an account consists of 3 items: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438400" y="48006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876800" y="48006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19600" y="42627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TITLE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4600" y="4876800"/>
            <a:ext cx="20897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Debit side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25469" y="4876800"/>
            <a:ext cx="20897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Credit side</a:t>
            </a:r>
          </a:p>
        </p:txBody>
      </p:sp>
    </p:spTree>
    <p:extLst>
      <p:ext uri="{BB962C8B-B14F-4D97-AF65-F5344CB8AC3E}">
        <p14:creationId xmlns:p14="http://schemas.microsoft.com/office/powerpoint/2010/main" val="3552471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274638"/>
            <a:ext cx="82296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0" y="21336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604331" y="21336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185231" y="1524000"/>
            <a:ext cx="1072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CASH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62200" y="2209800"/>
            <a:ext cx="20897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Debit side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76800" y="2209800"/>
            <a:ext cx="20897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Credit side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4489A3-9FF1-42D9-87D5-DE53C289B7A5}"/>
              </a:ext>
            </a:extLst>
          </p:cNvPr>
          <p:cNvSpPr txBox="1"/>
          <p:nvPr/>
        </p:nvSpPr>
        <p:spPr>
          <a:xfrm>
            <a:off x="1219199" y="4536664"/>
            <a:ext cx="67055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The type and title of an account will dictate how transactions are recorded</a:t>
            </a:r>
          </a:p>
        </p:txBody>
      </p:sp>
    </p:spTree>
    <p:extLst>
      <p:ext uri="{BB962C8B-B14F-4D97-AF65-F5344CB8AC3E}">
        <p14:creationId xmlns:p14="http://schemas.microsoft.com/office/powerpoint/2010/main" val="3268606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</TotalTime>
  <Words>2875</Words>
  <Application>Microsoft Office PowerPoint</Application>
  <PresentationFormat>On-screen Show (4:3)</PresentationFormat>
  <Paragraphs>796</Paragraphs>
  <Slides>55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9" baseType="lpstr">
      <vt:lpstr>Arial</vt:lpstr>
      <vt:lpstr>Calibri</vt:lpstr>
      <vt:lpstr>Wingdings</vt:lpstr>
      <vt:lpstr>Office Theme</vt:lpstr>
      <vt:lpstr>GOVERNMENTAL ACCOUNTING</vt:lpstr>
      <vt:lpstr>FUND ACCOUNTING</vt:lpstr>
      <vt:lpstr>TYPES OF FUNDS</vt:lpstr>
      <vt:lpstr>PowerPoint Presentation</vt:lpstr>
      <vt:lpstr>PowerPoint Presentation</vt:lpstr>
      <vt:lpstr>Fiduciary Funds</vt:lpstr>
      <vt:lpstr>Fiduciary Funds X82 and X84</vt:lpstr>
      <vt:lpstr>FUND ACCOUNTING</vt:lpstr>
      <vt:lpstr>Example</vt:lpstr>
      <vt:lpstr>ACCOUNT TYPES</vt:lpstr>
      <vt:lpstr>ACCOUNT TYPES</vt:lpstr>
      <vt:lpstr>BASIC FINANCIAL STATEMENTS</vt:lpstr>
      <vt:lpstr>Recording Transactions</vt:lpstr>
      <vt:lpstr>Recording Transactions </vt:lpstr>
      <vt:lpstr>Recording Transactions</vt:lpstr>
      <vt:lpstr>Recording Transactions</vt:lpstr>
      <vt:lpstr>Recording Transactions</vt:lpstr>
      <vt:lpstr>Recording Revenue</vt:lpstr>
      <vt:lpstr>Recording Expenditures</vt:lpstr>
      <vt:lpstr>Recording Expenditures</vt:lpstr>
      <vt:lpstr>Recording Transactions</vt:lpstr>
      <vt:lpstr>Journalizing the Transactions</vt:lpstr>
      <vt:lpstr>Journalizing the Transactions</vt:lpstr>
      <vt:lpstr>Journalizing the Transactions</vt:lpstr>
      <vt:lpstr>Recording Transactions</vt:lpstr>
      <vt:lpstr>Recording Transactions</vt:lpstr>
      <vt:lpstr>OPI CHART OF ACCOUNTS</vt:lpstr>
      <vt:lpstr>OPI CHART OF ACCOUNTS</vt:lpstr>
      <vt:lpstr>OPI CHART OF ACCOUNTS</vt:lpstr>
      <vt:lpstr>OPI CHART OF ACCOUNTS</vt:lpstr>
      <vt:lpstr>OPI CHART OF ACCOUNTS</vt:lpstr>
      <vt:lpstr>OPI CHART OF ACCOUNTS</vt:lpstr>
      <vt:lpstr>OPI CHART OF ACCOUNTS</vt:lpstr>
      <vt:lpstr>OPI CHART OF ACCOUNTS</vt:lpstr>
      <vt:lpstr>OPI CHART OF ACCOUNTS</vt:lpstr>
      <vt:lpstr>OPI CHART OF ACCOUNTS</vt:lpstr>
      <vt:lpstr>Journalizing the Transactions</vt:lpstr>
      <vt:lpstr>Journalizing the Transactions</vt:lpstr>
      <vt:lpstr>Journalizing the Transactions</vt:lpstr>
      <vt:lpstr>Commonly Used Balance Sheet Accounts</vt:lpstr>
      <vt:lpstr>Commonly Used Balance Sheet Accounts</vt:lpstr>
      <vt:lpstr>Commonly Used Revenue Accounts</vt:lpstr>
      <vt:lpstr>Commonly Used Revenue Accounts</vt:lpstr>
      <vt:lpstr>Commonly Used Revenue Accounts</vt:lpstr>
      <vt:lpstr>Commonly Used Revenue Accounts</vt:lpstr>
      <vt:lpstr>Commonly Used Revenue Accounts</vt:lpstr>
      <vt:lpstr>Commonly Used Expenditure Program Codes</vt:lpstr>
      <vt:lpstr>Commonly Used Expenditure Program Codes</vt:lpstr>
      <vt:lpstr>Commonly Used Expenditure Function Codes</vt:lpstr>
      <vt:lpstr>Commonly Used Expenditure Function Codes</vt:lpstr>
      <vt:lpstr>Commonly Used Expenditure Object Codes</vt:lpstr>
      <vt:lpstr>Commonly Used Expenditure Object Codes</vt:lpstr>
      <vt:lpstr>Commonly Used Expenditure Object Codes</vt:lpstr>
      <vt:lpstr>Commonly Used Expenditure Object Codes</vt:lpstr>
      <vt:lpstr>Commonly Used Expenditure Object Codes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GOVERNMENTAL ACCOUNTING</dc:title>
  <dc:creator>Denise</dc:creator>
  <cp:lastModifiedBy>Denise Williams</cp:lastModifiedBy>
  <cp:revision>65</cp:revision>
  <dcterms:created xsi:type="dcterms:W3CDTF">2019-09-27T02:13:47Z</dcterms:created>
  <dcterms:modified xsi:type="dcterms:W3CDTF">2020-09-29T16:16:00Z</dcterms:modified>
</cp:coreProperties>
</file>