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4"/>
  </p:sldMasterIdLst>
  <p:notesMasterIdLst>
    <p:notesMasterId r:id="rId45"/>
  </p:notesMasterIdLst>
  <p:handoutMasterIdLst>
    <p:handoutMasterId r:id="rId46"/>
  </p:handoutMasterIdLst>
  <p:sldIdLst>
    <p:sldId id="298" r:id="rId5"/>
    <p:sldId id="290" r:id="rId6"/>
    <p:sldId id="299" r:id="rId7"/>
    <p:sldId id="327" r:id="rId8"/>
    <p:sldId id="352" r:id="rId9"/>
    <p:sldId id="300" r:id="rId10"/>
    <p:sldId id="355" r:id="rId11"/>
    <p:sldId id="356" r:id="rId12"/>
    <p:sldId id="357" r:id="rId13"/>
    <p:sldId id="334" r:id="rId14"/>
    <p:sldId id="304" r:id="rId15"/>
    <p:sldId id="305" r:id="rId16"/>
    <p:sldId id="306" r:id="rId17"/>
    <p:sldId id="307" r:id="rId18"/>
    <p:sldId id="308" r:id="rId19"/>
    <p:sldId id="309" r:id="rId20"/>
    <p:sldId id="310" r:id="rId21"/>
    <p:sldId id="311" r:id="rId22"/>
    <p:sldId id="312" r:id="rId23"/>
    <p:sldId id="358" r:id="rId24"/>
    <p:sldId id="333" r:id="rId25"/>
    <p:sldId id="313" r:id="rId26"/>
    <p:sldId id="314" r:id="rId27"/>
    <p:sldId id="315" r:id="rId28"/>
    <p:sldId id="316" r:id="rId29"/>
    <p:sldId id="329" r:id="rId30"/>
    <p:sldId id="317" r:id="rId31"/>
    <p:sldId id="318" r:id="rId32"/>
    <p:sldId id="320" r:id="rId33"/>
    <p:sldId id="328" r:id="rId34"/>
    <p:sldId id="336" r:id="rId35"/>
    <p:sldId id="321" r:id="rId36"/>
    <p:sldId id="322" r:id="rId37"/>
    <p:sldId id="323" r:id="rId38"/>
    <p:sldId id="335" r:id="rId39"/>
    <p:sldId id="330" r:id="rId40"/>
    <p:sldId id="324" r:id="rId41"/>
    <p:sldId id="331" r:id="rId42"/>
    <p:sldId id="341" r:id="rId43"/>
    <p:sldId id="326" r:id="rId44"/>
  </p:sldIdLst>
  <p:sldSz cx="9144000" cy="6858000" type="screen4x3"/>
  <p:notesSz cx="6881813" cy="92964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66FF"/>
    <a:srgbClr val="FF6600"/>
    <a:srgbClr val="B2B2B2"/>
    <a:srgbClr val="33CC33"/>
    <a:srgbClr val="FFFF00"/>
    <a:srgbClr val="EAEAEA"/>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8046" autoAdjust="0"/>
  </p:normalViewPr>
  <p:slideViewPr>
    <p:cSldViewPr>
      <p:cViewPr varScale="1">
        <p:scale>
          <a:sx n="94" d="100"/>
          <a:sy n="94" d="100"/>
        </p:scale>
        <p:origin x="1090"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8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mel" userId="21bfae93-8473-4ef1-9a32-28a4818d5df0" providerId="ADAL" clId="{81E5000B-27F1-4244-82D0-D25A323C8BCF}"/>
    <pc:docChg chg="modSld">
      <pc:chgData name="Steve Hamel" userId="21bfae93-8473-4ef1-9a32-28a4818d5df0" providerId="ADAL" clId="{81E5000B-27F1-4244-82D0-D25A323C8BCF}" dt="2022-06-09T18:25:09.325" v="130" actId="6549"/>
      <pc:docMkLst>
        <pc:docMk/>
      </pc:docMkLst>
      <pc:sldChg chg="modSp">
        <pc:chgData name="Steve Hamel" userId="21bfae93-8473-4ef1-9a32-28a4818d5df0" providerId="ADAL" clId="{81E5000B-27F1-4244-82D0-D25A323C8BCF}" dt="2022-06-09T16:00:51.346" v="37" actId="20577"/>
        <pc:sldMkLst>
          <pc:docMk/>
          <pc:sldMk cId="0" sldId="298"/>
        </pc:sldMkLst>
        <pc:spChg chg="mod">
          <ac:chgData name="Steve Hamel" userId="21bfae93-8473-4ef1-9a32-28a4818d5df0" providerId="ADAL" clId="{81E5000B-27F1-4244-82D0-D25A323C8BCF}" dt="2022-06-09T16:00:51.346" v="37" actId="20577"/>
          <ac:spMkLst>
            <pc:docMk/>
            <pc:sldMk cId="0" sldId="298"/>
            <ac:spMk id="132101" creationId="{00000000-0000-0000-0000-000000000000}"/>
          </ac:spMkLst>
        </pc:spChg>
      </pc:sldChg>
      <pc:sldChg chg="modSp">
        <pc:chgData name="Steve Hamel" userId="21bfae93-8473-4ef1-9a32-28a4818d5df0" providerId="ADAL" clId="{81E5000B-27F1-4244-82D0-D25A323C8BCF}" dt="2022-06-09T16:04:29.482" v="108" actId="20577"/>
        <pc:sldMkLst>
          <pc:docMk/>
          <pc:sldMk cId="0" sldId="304"/>
        </pc:sldMkLst>
        <pc:spChg chg="mod">
          <ac:chgData name="Steve Hamel" userId="21bfae93-8473-4ef1-9a32-28a4818d5df0" providerId="ADAL" clId="{81E5000B-27F1-4244-82D0-D25A323C8BCF}" dt="2022-06-09T16:04:29.482" v="108" actId="20577"/>
          <ac:spMkLst>
            <pc:docMk/>
            <pc:sldMk cId="0" sldId="304"/>
            <ac:spMk id="48131" creationId="{00000000-0000-0000-0000-000000000000}"/>
          </ac:spMkLst>
        </pc:spChg>
      </pc:sldChg>
      <pc:sldChg chg="modSp">
        <pc:chgData name="Steve Hamel" userId="21bfae93-8473-4ef1-9a32-28a4818d5df0" providerId="ADAL" clId="{81E5000B-27F1-4244-82D0-D25A323C8BCF}" dt="2022-06-09T16:31:12.169" v="129" actId="20577"/>
        <pc:sldMkLst>
          <pc:docMk/>
          <pc:sldMk cId="0" sldId="317"/>
        </pc:sldMkLst>
        <pc:spChg chg="mod">
          <ac:chgData name="Steve Hamel" userId="21bfae93-8473-4ef1-9a32-28a4818d5df0" providerId="ADAL" clId="{81E5000B-27F1-4244-82D0-D25A323C8BCF}" dt="2022-06-09T16:31:12.169" v="129" actId="20577"/>
          <ac:spMkLst>
            <pc:docMk/>
            <pc:sldMk cId="0" sldId="317"/>
            <ac:spMk id="171013" creationId="{00000000-0000-0000-0000-000000000000}"/>
          </ac:spMkLst>
        </pc:spChg>
      </pc:sldChg>
      <pc:sldChg chg="modSp">
        <pc:chgData name="Steve Hamel" userId="21bfae93-8473-4ef1-9a32-28a4818d5df0" providerId="ADAL" clId="{81E5000B-27F1-4244-82D0-D25A323C8BCF}" dt="2022-06-09T18:25:09.325" v="130" actId="6549"/>
        <pc:sldMkLst>
          <pc:docMk/>
          <pc:sldMk cId="0" sldId="326"/>
        </pc:sldMkLst>
        <pc:spChg chg="mod">
          <ac:chgData name="Steve Hamel" userId="21bfae93-8473-4ef1-9a32-28a4818d5df0" providerId="ADAL" clId="{81E5000B-27F1-4244-82D0-D25A323C8BCF}" dt="2022-06-09T18:25:09.325" v="130" actId="6549"/>
          <ac:spMkLst>
            <pc:docMk/>
            <pc:sldMk cId="0" sldId="326"/>
            <ac:spMk id="77827" creationId="{00000000-0000-0000-0000-000000000000}"/>
          </ac:spMkLst>
        </pc:spChg>
      </pc:sldChg>
      <pc:sldChg chg="modSp">
        <pc:chgData name="Steve Hamel" userId="21bfae93-8473-4ef1-9a32-28a4818d5df0" providerId="ADAL" clId="{81E5000B-27F1-4244-82D0-D25A323C8BCF}" dt="2022-06-09T16:01:55.587" v="51" actId="20577"/>
        <pc:sldMkLst>
          <pc:docMk/>
          <pc:sldMk cId="821526926" sldId="352"/>
        </pc:sldMkLst>
        <pc:spChg chg="mod">
          <ac:chgData name="Steve Hamel" userId="21bfae93-8473-4ef1-9a32-28a4818d5df0" providerId="ADAL" clId="{81E5000B-27F1-4244-82D0-D25A323C8BCF}" dt="2022-06-09T16:01:55.587" v="51" actId="20577"/>
          <ac:spMkLst>
            <pc:docMk/>
            <pc:sldMk cId="821526926" sldId="35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82418" cy="465743"/>
          </a:xfrm>
          <a:prstGeom prst="rect">
            <a:avLst/>
          </a:prstGeom>
          <a:noFill/>
          <a:ln w="9525">
            <a:noFill/>
            <a:miter lim="800000"/>
            <a:headEnd/>
            <a:tailEnd/>
          </a:ln>
          <a:effectLst/>
        </p:spPr>
        <p:txBody>
          <a:bodyPr vert="horz" wrap="square" lIns="92427" tIns="46215" rIns="92427" bIns="46215" numCol="1" anchor="t" anchorCtr="0" compatLnSpc="1">
            <a:prstTxWarp prst="textNoShape">
              <a:avLst/>
            </a:prstTxWarp>
          </a:bodyPr>
          <a:lstStyle>
            <a:lvl1pPr defTabSz="924539">
              <a:defRPr sz="1200"/>
            </a:lvl1pPr>
          </a:lstStyle>
          <a:p>
            <a:pPr>
              <a:defRPr/>
            </a:pPr>
            <a:endParaRPr lang="en-US"/>
          </a:p>
        </p:txBody>
      </p:sp>
      <p:sp>
        <p:nvSpPr>
          <p:cNvPr id="33795" name="Rectangle 3"/>
          <p:cNvSpPr>
            <a:spLocks noGrp="1" noChangeArrowheads="1"/>
          </p:cNvSpPr>
          <p:nvPr>
            <p:ph type="dt" sz="quarter" idx="1"/>
          </p:nvPr>
        </p:nvSpPr>
        <p:spPr bwMode="auto">
          <a:xfrm>
            <a:off x="3897902" y="0"/>
            <a:ext cx="2982418" cy="465743"/>
          </a:xfrm>
          <a:prstGeom prst="rect">
            <a:avLst/>
          </a:prstGeom>
          <a:noFill/>
          <a:ln w="9525">
            <a:noFill/>
            <a:miter lim="800000"/>
            <a:headEnd/>
            <a:tailEnd/>
          </a:ln>
          <a:effectLst/>
        </p:spPr>
        <p:txBody>
          <a:bodyPr vert="horz" wrap="square" lIns="92427" tIns="46215" rIns="92427" bIns="46215" numCol="1" anchor="t" anchorCtr="0" compatLnSpc="1">
            <a:prstTxWarp prst="textNoShape">
              <a:avLst/>
            </a:prstTxWarp>
          </a:bodyPr>
          <a:lstStyle>
            <a:lvl1pPr algn="r" defTabSz="924539">
              <a:defRPr sz="1200"/>
            </a:lvl1pPr>
          </a:lstStyle>
          <a:p>
            <a:pPr>
              <a:defRPr/>
            </a:pPr>
            <a:endParaRPr lang="en-US"/>
          </a:p>
        </p:txBody>
      </p:sp>
      <p:sp>
        <p:nvSpPr>
          <p:cNvPr id="33796" name="Rectangle 4"/>
          <p:cNvSpPr>
            <a:spLocks noGrp="1" noChangeArrowheads="1"/>
          </p:cNvSpPr>
          <p:nvPr>
            <p:ph type="ftr" sz="quarter" idx="2"/>
          </p:nvPr>
        </p:nvSpPr>
        <p:spPr bwMode="auto">
          <a:xfrm>
            <a:off x="0" y="8829121"/>
            <a:ext cx="2982418" cy="465743"/>
          </a:xfrm>
          <a:prstGeom prst="rect">
            <a:avLst/>
          </a:prstGeom>
          <a:noFill/>
          <a:ln w="9525">
            <a:noFill/>
            <a:miter lim="800000"/>
            <a:headEnd/>
            <a:tailEnd/>
          </a:ln>
          <a:effectLst/>
        </p:spPr>
        <p:txBody>
          <a:bodyPr vert="horz" wrap="square" lIns="92427" tIns="46215" rIns="92427" bIns="46215" numCol="1" anchor="b" anchorCtr="0" compatLnSpc="1">
            <a:prstTxWarp prst="textNoShape">
              <a:avLst/>
            </a:prstTxWarp>
          </a:bodyPr>
          <a:lstStyle>
            <a:lvl1pPr defTabSz="924539">
              <a:defRPr sz="1200"/>
            </a:lvl1pPr>
          </a:lstStyle>
          <a:p>
            <a:pPr>
              <a:defRPr/>
            </a:pPr>
            <a:endParaRPr lang="en-US"/>
          </a:p>
        </p:txBody>
      </p:sp>
      <p:sp>
        <p:nvSpPr>
          <p:cNvPr id="33797" name="Rectangle 5"/>
          <p:cNvSpPr>
            <a:spLocks noGrp="1" noChangeArrowheads="1"/>
          </p:cNvSpPr>
          <p:nvPr>
            <p:ph type="sldNum" sz="quarter" idx="3"/>
          </p:nvPr>
        </p:nvSpPr>
        <p:spPr bwMode="auto">
          <a:xfrm>
            <a:off x="3897902" y="8829121"/>
            <a:ext cx="2982418" cy="465743"/>
          </a:xfrm>
          <a:prstGeom prst="rect">
            <a:avLst/>
          </a:prstGeom>
          <a:noFill/>
          <a:ln w="9525">
            <a:noFill/>
            <a:miter lim="800000"/>
            <a:headEnd/>
            <a:tailEnd/>
          </a:ln>
          <a:effectLst/>
        </p:spPr>
        <p:txBody>
          <a:bodyPr vert="horz" wrap="square" lIns="92427" tIns="46215" rIns="92427" bIns="46215" numCol="1" anchor="b" anchorCtr="0" compatLnSpc="1">
            <a:prstTxWarp prst="textNoShape">
              <a:avLst/>
            </a:prstTxWarp>
          </a:bodyPr>
          <a:lstStyle>
            <a:lvl1pPr algn="r" defTabSz="924539">
              <a:defRPr sz="1200"/>
            </a:lvl1pPr>
          </a:lstStyle>
          <a:p>
            <a:pPr>
              <a:defRPr/>
            </a:pPr>
            <a:fld id="{C6DA3819-BE41-4E2D-94E6-F01017C205D1}" type="slidenum">
              <a:rPr lang="en-US"/>
              <a:pPr>
                <a:defRPr/>
              </a:pPr>
              <a:t>‹#›</a:t>
            </a:fld>
            <a:endParaRPr lang="en-US"/>
          </a:p>
        </p:txBody>
      </p:sp>
    </p:spTree>
    <p:extLst>
      <p:ext uri="{BB962C8B-B14F-4D97-AF65-F5344CB8AC3E}">
        <p14:creationId xmlns:p14="http://schemas.microsoft.com/office/powerpoint/2010/main" val="2537365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418" cy="465743"/>
          </a:xfrm>
          <a:prstGeom prst="rect">
            <a:avLst/>
          </a:prstGeom>
          <a:noFill/>
          <a:ln w="9525">
            <a:noFill/>
            <a:miter lim="800000"/>
            <a:headEnd/>
            <a:tailEnd/>
          </a:ln>
          <a:effectLst/>
        </p:spPr>
        <p:txBody>
          <a:bodyPr vert="horz" wrap="square" lIns="92427" tIns="46215" rIns="92427" bIns="46215" numCol="1" anchor="t" anchorCtr="0" compatLnSpc="1">
            <a:prstTxWarp prst="textNoShape">
              <a:avLst/>
            </a:prstTxWarp>
          </a:bodyPr>
          <a:lstStyle>
            <a:lvl1pPr defTabSz="924539">
              <a:defRPr sz="1200"/>
            </a:lvl1pPr>
          </a:lstStyle>
          <a:p>
            <a:pPr>
              <a:defRPr/>
            </a:pPr>
            <a:endParaRPr lang="en-US"/>
          </a:p>
        </p:txBody>
      </p:sp>
      <p:sp>
        <p:nvSpPr>
          <p:cNvPr id="34819" name="Rectangle 3"/>
          <p:cNvSpPr>
            <a:spLocks noGrp="1" noChangeArrowheads="1"/>
          </p:cNvSpPr>
          <p:nvPr>
            <p:ph type="dt" idx="1"/>
          </p:nvPr>
        </p:nvSpPr>
        <p:spPr bwMode="auto">
          <a:xfrm>
            <a:off x="3897902" y="0"/>
            <a:ext cx="2982418" cy="465743"/>
          </a:xfrm>
          <a:prstGeom prst="rect">
            <a:avLst/>
          </a:prstGeom>
          <a:noFill/>
          <a:ln w="9525">
            <a:noFill/>
            <a:miter lim="800000"/>
            <a:headEnd/>
            <a:tailEnd/>
          </a:ln>
          <a:effectLst/>
        </p:spPr>
        <p:txBody>
          <a:bodyPr vert="horz" wrap="square" lIns="92427" tIns="46215" rIns="92427" bIns="46215" numCol="1" anchor="t" anchorCtr="0" compatLnSpc="1">
            <a:prstTxWarp prst="textNoShape">
              <a:avLst/>
            </a:prstTxWarp>
          </a:bodyPr>
          <a:lstStyle>
            <a:lvl1pPr algn="r" defTabSz="924539">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689974" y="4416099"/>
            <a:ext cx="5501866" cy="4182457"/>
          </a:xfrm>
          <a:prstGeom prst="rect">
            <a:avLst/>
          </a:prstGeom>
          <a:noFill/>
          <a:ln w="9525">
            <a:noFill/>
            <a:miter lim="800000"/>
            <a:headEnd/>
            <a:tailEnd/>
          </a:ln>
          <a:effectLst/>
        </p:spPr>
        <p:txBody>
          <a:bodyPr vert="horz" wrap="square" lIns="92427" tIns="46215" rIns="92427" bIns="462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29121"/>
            <a:ext cx="2982418" cy="465743"/>
          </a:xfrm>
          <a:prstGeom prst="rect">
            <a:avLst/>
          </a:prstGeom>
          <a:noFill/>
          <a:ln w="9525">
            <a:noFill/>
            <a:miter lim="800000"/>
            <a:headEnd/>
            <a:tailEnd/>
          </a:ln>
          <a:effectLst/>
        </p:spPr>
        <p:txBody>
          <a:bodyPr vert="horz" wrap="square" lIns="92427" tIns="46215" rIns="92427" bIns="46215" numCol="1" anchor="b" anchorCtr="0" compatLnSpc="1">
            <a:prstTxWarp prst="textNoShape">
              <a:avLst/>
            </a:prstTxWarp>
          </a:bodyPr>
          <a:lstStyle>
            <a:lvl1pPr defTabSz="924539">
              <a:defRPr sz="1200"/>
            </a:lvl1pPr>
          </a:lstStyle>
          <a:p>
            <a:pPr>
              <a:defRPr/>
            </a:pPr>
            <a:endParaRPr lang="en-US"/>
          </a:p>
        </p:txBody>
      </p:sp>
      <p:sp>
        <p:nvSpPr>
          <p:cNvPr id="34823" name="Rectangle 7"/>
          <p:cNvSpPr>
            <a:spLocks noGrp="1" noChangeArrowheads="1"/>
          </p:cNvSpPr>
          <p:nvPr>
            <p:ph type="sldNum" sz="quarter" idx="5"/>
          </p:nvPr>
        </p:nvSpPr>
        <p:spPr bwMode="auto">
          <a:xfrm>
            <a:off x="3897902" y="8829121"/>
            <a:ext cx="2982418" cy="465743"/>
          </a:xfrm>
          <a:prstGeom prst="rect">
            <a:avLst/>
          </a:prstGeom>
          <a:noFill/>
          <a:ln w="9525">
            <a:noFill/>
            <a:miter lim="800000"/>
            <a:headEnd/>
            <a:tailEnd/>
          </a:ln>
          <a:effectLst/>
        </p:spPr>
        <p:txBody>
          <a:bodyPr vert="horz" wrap="square" lIns="92427" tIns="46215" rIns="92427" bIns="46215" numCol="1" anchor="b" anchorCtr="0" compatLnSpc="1">
            <a:prstTxWarp prst="textNoShape">
              <a:avLst/>
            </a:prstTxWarp>
          </a:bodyPr>
          <a:lstStyle>
            <a:lvl1pPr algn="r" defTabSz="924539">
              <a:defRPr sz="1200"/>
            </a:lvl1pPr>
          </a:lstStyle>
          <a:p>
            <a:pPr>
              <a:defRPr/>
            </a:pPr>
            <a:fld id="{974F6A15-4EF4-4E95-8FC7-D9B11310504E}" type="slidenum">
              <a:rPr lang="en-US"/>
              <a:pPr>
                <a:defRPr/>
              </a:pPr>
              <a:t>‹#›</a:t>
            </a:fld>
            <a:endParaRPr lang="en-US"/>
          </a:p>
        </p:txBody>
      </p:sp>
    </p:spTree>
    <p:extLst>
      <p:ext uri="{BB962C8B-B14F-4D97-AF65-F5344CB8AC3E}">
        <p14:creationId xmlns:p14="http://schemas.microsoft.com/office/powerpoint/2010/main" val="3851014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trules.org/gateWay/Print_RV.Asp?RV=65"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data.opi.state.mt.us/bills/mca/20/4/20-4-401.htm" TargetMode="External"/><Relationship Id="rId5" Type="http://schemas.openxmlformats.org/officeDocument/2006/relationships/hyperlink" Target="http://data.opi.state.mt.us/bills/mca/20/6/20-6-506.htm" TargetMode="External"/><Relationship Id="rId4" Type="http://schemas.openxmlformats.org/officeDocument/2006/relationships/hyperlink" Target="http://www.mtrules.org/gateway/ruleno.asp?RN=10.10.30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AAC4F329-9081-45B7-A214-85E313F194F7}" type="slidenum">
              <a:rPr lang="en-US" smtClean="0"/>
              <a:pPr eaLnBrk="1" hangingPunct="1"/>
              <a:t>1</a:t>
            </a:fld>
            <a:endParaRPr lang="en-US"/>
          </a:p>
        </p:txBody>
      </p:sp>
      <p:sp>
        <p:nvSpPr>
          <p:cNvPr id="79875" name="Rectangle 2"/>
          <p:cNvSpPr>
            <a:spLocks noGrp="1" noRot="1" noChangeAspect="1" noChangeArrowheads="1" noTextEdit="1"/>
          </p:cNvSpPr>
          <p:nvPr>
            <p:ph type="sldImg"/>
          </p:nvPr>
        </p:nvSpPr>
        <p:spPr>
          <a:xfrm>
            <a:off x="1119188" y="698500"/>
            <a:ext cx="4643437" cy="3484563"/>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a:p>
            <a:pPr eaLnBrk="1" hangingPunct="1"/>
            <a:r>
              <a:rPr lang="en-US" dirty="0"/>
              <a:t>WHAT I DO</a:t>
            </a:r>
          </a:p>
          <a:p>
            <a:pPr eaLnBrk="1" hangingPunct="1"/>
            <a:r>
              <a:rPr lang="en-US" dirty="0"/>
              <a:t>	ACCOUNTING</a:t>
            </a:r>
          </a:p>
          <a:p>
            <a:pPr eaLnBrk="1" hangingPunct="1"/>
            <a:r>
              <a:rPr lang="en-US" dirty="0"/>
              <a:t>	AUDITING</a:t>
            </a:r>
          </a:p>
          <a:p>
            <a:pPr eaLnBrk="1" hangingPunct="1"/>
            <a:r>
              <a:rPr lang="en-US" dirty="0"/>
              <a:t>	TFS</a:t>
            </a:r>
          </a:p>
          <a:p>
            <a:pPr eaLnBrk="1" hangingPunct="1"/>
            <a:r>
              <a:rPr lang="en-US" dirty="0"/>
              <a:t>	SCHOOL ACCOUNTING MANUAL</a:t>
            </a:r>
          </a:p>
          <a:p>
            <a:pPr eaLnBrk="1" hangingPunct="1"/>
            <a:r>
              <a:rPr lang="en-US" dirty="0"/>
              <a:t>	</a:t>
            </a:r>
          </a:p>
        </p:txBody>
      </p:sp>
    </p:spTree>
    <p:extLst>
      <p:ext uri="{BB962C8B-B14F-4D97-AF65-F5344CB8AC3E}">
        <p14:creationId xmlns:p14="http://schemas.microsoft.com/office/powerpoint/2010/main" val="259788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B04DF3D1-AA4F-46EA-A043-BDD47565C35C}" type="slidenum">
              <a:rPr lang="en-US" smtClean="0"/>
              <a:pPr eaLnBrk="1" hangingPunct="1"/>
              <a:t>14</a:t>
            </a:fld>
            <a:endParaRPr lang="en-US"/>
          </a:p>
        </p:txBody>
      </p:sp>
      <p:sp>
        <p:nvSpPr>
          <p:cNvPr id="94211" name="Rectangle 2"/>
          <p:cNvSpPr>
            <a:spLocks noGrp="1" noRot="1" noChangeAspect="1" noChangeArrowheads="1" noTextEdit="1"/>
          </p:cNvSpPr>
          <p:nvPr>
            <p:ph type="sldImg"/>
          </p:nvPr>
        </p:nvSpPr>
        <p:spPr>
          <a:xfrm>
            <a:off x="1119188" y="698500"/>
            <a:ext cx="4643437" cy="3484563"/>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In contrast, you also have non-budgeted funds. These funds are financed entirely by non-levy revenues. Expenditures in these funds are limited by cash balance. There are many non-budgeted funds, but here’s a list of the frequently used ones. </a:t>
            </a:r>
          </a:p>
          <a:p>
            <a:pPr eaLnBrk="1" hangingPunct="1"/>
            <a:endParaRPr lang="en-US" dirty="0"/>
          </a:p>
        </p:txBody>
      </p:sp>
    </p:spTree>
    <p:extLst>
      <p:ext uri="{BB962C8B-B14F-4D97-AF65-F5344CB8AC3E}">
        <p14:creationId xmlns:p14="http://schemas.microsoft.com/office/powerpoint/2010/main" val="46810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0451F567-AD2C-4802-95ED-C56C290A7DEC}" type="slidenum">
              <a:rPr lang="en-US" smtClean="0"/>
              <a:pPr eaLnBrk="1" hangingPunct="1"/>
              <a:t>15</a:t>
            </a:fld>
            <a:endParaRPr lang="en-US"/>
          </a:p>
        </p:txBody>
      </p:sp>
      <p:sp>
        <p:nvSpPr>
          <p:cNvPr id="95235" name="Rectangle 2"/>
          <p:cNvSpPr>
            <a:spLocks noGrp="1" noRot="1" noChangeAspect="1" noChangeArrowheads="1" noTextEdit="1"/>
          </p:cNvSpPr>
          <p:nvPr>
            <p:ph type="sldImg"/>
          </p:nvPr>
        </p:nvSpPr>
        <p:spPr>
          <a:xfrm>
            <a:off x="1119188" y="698500"/>
            <a:ext cx="4643437" cy="3484563"/>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Using the Montana Codes Annotated and Administrative Rules of Montana can be handy in knowing what kinds of expenditures can be made out of certain funds. There is also a chart of accounts matrices that shows which programs, functions, object, etc……that are typically used out of each fund.</a:t>
            </a:r>
          </a:p>
          <a:p>
            <a:pPr eaLnBrk="1" hangingPunct="1"/>
            <a:endParaRPr lang="en-US" dirty="0"/>
          </a:p>
          <a:p>
            <a:pPr eaLnBrk="1" hangingPunct="1"/>
            <a:r>
              <a:rPr lang="en-US" dirty="0"/>
              <a:t>Ultimately, trustees have to be sure expenditures are made in accordance with fund purposes, and within the budget. </a:t>
            </a:r>
          </a:p>
          <a:p>
            <a:pPr eaLnBrk="1" hangingPunct="1"/>
            <a:endParaRPr lang="en-US" dirty="0"/>
          </a:p>
          <a:p>
            <a:pPr eaLnBrk="1" hangingPunct="1"/>
            <a:r>
              <a:rPr lang="en-US" dirty="0">
                <a:hlinkClick r:id="rId3"/>
              </a:rPr>
              <a:t>Printer Friendly Version </a:t>
            </a:r>
            <a:r>
              <a:rPr lang="en-US" b="1" u="sng" dirty="0">
                <a:hlinkClick r:id="rId4"/>
              </a:rPr>
              <a:t>10.10.303</a:t>
            </a:r>
            <a:r>
              <a:rPr lang="en-US" u="sng" dirty="0"/>
              <a:t>    COST ALLOCATIONS BETWEEN DISTRICTS</a:t>
            </a:r>
            <a:r>
              <a:rPr lang="en-US" dirty="0"/>
              <a:t>(1) In the event certain shared costs, such as administrative costs, curriculum coordinator salaries, school psychologist salaries, etc., cannot reasonably be identified directly to either the elementary district or the high school district or between funds within a district, the school district administration shall prepare a cost allocation plan for approval by the board of trustees prior to adoption of the final budget. The cost allocation plan should reasonably distribute such costs between districts and funds within a district, consistently from year to year. Shared costs shall be budgeted and accounted for in accordance with the cost allocation plan approved by the board of trustees.</a:t>
            </a:r>
          </a:p>
          <a:p>
            <a:pPr eaLnBrk="1" hangingPunct="1"/>
            <a:r>
              <a:rPr lang="en-US" dirty="0"/>
              <a:t>(2) The following allocation bases shall be used to allocate shared costs: (a) ANB or enrollment per district;(b) full time equivalent (FTE) staff per district;(c) FTE teaching staff per district;(d) floor space occupied or space occupied over time per district;(e) miles driven, student miles driven, driver hours per district;(f) students served per district; (g) taxable valuation per district; or(h) time spent providing services.</a:t>
            </a:r>
          </a:p>
          <a:p>
            <a:pPr eaLnBrk="1" hangingPunct="1"/>
            <a:r>
              <a:rPr lang="en-US" dirty="0"/>
              <a:t>(3) As provided by </a:t>
            </a:r>
            <a:r>
              <a:rPr lang="en-US" u="sng" dirty="0">
                <a:hlinkClick r:id="rId5"/>
              </a:rPr>
              <a:t>20-6-506</a:t>
            </a:r>
            <a:r>
              <a:rPr lang="en-US" dirty="0"/>
              <a:t> , MCA, the cost of operating the junior high school must be prorated between the elementary district and the high school district on the basis of the ratio that the number of pupils of their district is to the total enrollment of the junior high school.</a:t>
            </a:r>
          </a:p>
          <a:p>
            <a:pPr eaLnBrk="1" hangingPunct="1"/>
            <a:r>
              <a:rPr lang="en-US" dirty="0"/>
              <a:t>(4) As provided by </a:t>
            </a:r>
            <a:r>
              <a:rPr lang="en-US" u="sng" dirty="0">
                <a:hlinkClick r:id="rId6"/>
              </a:rPr>
              <a:t>20-4-401</a:t>
            </a:r>
            <a:r>
              <a:rPr lang="en-US" dirty="0"/>
              <a:t> , MCA, whenever a joint board of trustees employs a person as the district superintendent under (2) and (3) , the districts shall prorate the compensation provided by the contract of employment on the basis of the number of teachers employed by each district</a:t>
            </a:r>
          </a:p>
        </p:txBody>
      </p:sp>
    </p:spTree>
    <p:extLst>
      <p:ext uri="{BB962C8B-B14F-4D97-AF65-F5344CB8AC3E}">
        <p14:creationId xmlns:p14="http://schemas.microsoft.com/office/powerpoint/2010/main" val="258319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4AFD0B4C-A8EC-4BE5-9158-A09F953F0B9C}" type="slidenum">
              <a:rPr lang="en-US" smtClean="0"/>
              <a:pPr eaLnBrk="1" hangingPunct="1"/>
              <a:t>16</a:t>
            </a:fld>
            <a:endParaRPr lang="en-US"/>
          </a:p>
        </p:txBody>
      </p:sp>
      <p:sp>
        <p:nvSpPr>
          <p:cNvPr id="96259" name="Rectangle 2"/>
          <p:cNvSpPr>
            <a:spLocks noGrp="1" noRot="1" noChangeAspect="1" noChangeArrowheads="1" noTextEdit="1"/>
          </p:cNvSpPr>
          <p:nvPr>
            <p:ph type="sldImg"/>
          </p:nvPr>
        </p:nvSpPr>
        <p:spPr>
          <a:xfrm>
            <a:off x="1119188" y="698500"/>
            <a:ext cx="4643437" cy="3484563"/>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USE TO 	1. IDENTIFY ATTENDANCE CENTERS</a:t>
            </a:r>
          </a:p>
          <a:p>
            <a:pPr eaLnBrk="1" hangingPunct="1"/>
            <a:r>
              <a:rPr lang="en-US" dirty="0"/>
              <a:t>		2. AS A BUDGETARY UNIT DESIGNATION</a:t>
            </a:r>
          </a:p>
          <a:p>
            <a:pPr eaLnBrk="1" hangingPunct="1"/>
            <a:r>
              <a:rPr lang="en-US" dirty="0"/>
              <a:t>		3. AS A MEANS OF SEGREGATING COSTS BY BUILDING STRUCTURE</a:t>
            </a:r>
          </a:p>
        </p:txBody>
      </p:sp>
    </p:spTree>
    <p:extLst>
      <p:ext uri="{BB962C8B-B14F-4D97-AF65-F5344CB8AC3E}">
        <p14:creationId xmlns:p14="http://schemas.microsoft.com/office/powerpoint/2010/main" val="389898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42342B73-788A-45F0-B1AC-A16D4B63DE16}" type="slidenum">
              <a:rPr lang="en-US" smtClean="0"/>
              <a:pPr eaLnBrk="1" hangingPunct="1"/>
              <a:t>17</a:t>
            </a:fld>
            <a:endParaRPr lang="en-US"/>
          </a:p>
        </p:txBody>
      </p:sp>
      <p:sp>
        <p:nvSpPr>
          <p:cNvPr id="97283" name="Rectangle 2"/>
          <p:cNvSpPr>
            <a:spLocks noGrp="1" noRot="1" noChangeAspect="1" noChangeArrowheads="1" noTextEdit="1"/>
          </p:cNvSpPr>
          <p:nvPr>
            <p:ph type="sldImg"/>
          </p:nvPr>
        </p:nvSpPr>
        <p:spPr>
          <a:xfrm>
            <a:off x="1119188" y="698500"/>
            <a:ext cx="4643437" cy="3484563"/>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a:p>
            <a:pPr eaLnBrk="1" hangingPunct="1"/>
            <a:r>
              <a:rPr lang="en-US" b="1" dirty="0"/>
              <a:t>Program indicates a PLAN OF ACTIVITIES and PROCEDURES designed to ACCOMPLISH A SET OBJECTIVE.</a:t>
            </a:r>
          </a:p>
          <a:p>
            <a:pPr eaLnBrk="1" hangingPunct="1"/>
            <a:endParaRPr lang="en-US" dirty="0"/>
          </a:p>
          <a:p>
            <a:pPr eaLnBrk="1" hangingPunct="1"/>
            <a:r>
              <a:rPr lang="en-US" dirty="0"/>
              <a:t>Some specific examples: 120 Elementary (optional); 280 Special Education (required)</a:t>
            </a:r>
            <a:r>
              <a:rPr lang="en-US" baseline="0" dirty="0"/>
              <a:t> </a:t>
            </a:r>
            <a:r>
              <a:rPr lang="en-US" dirty="0"/>
              <a:t>– Local and State; 366 Capital Investment and Deferred Maintenance; 456 IDEA part B; 752 ARRA Title I, Part A………..</a:t>
            </a:r>
            <a:r>
              <a:rPr lang="en-US" dirty="0" err="1"/>
              <a:t>etc</a:t>
            </a:r>
            <a:endParaRPr lang="en-US" dirty="0"/>
          </a:p>
        </p:txBody>
      </p:sp>
    </p:spTree>
    <p:extLst>
      <p:ext uri="{BB962C8B-B14F-4D97-AF65-F5344CB8AC3E}">
        <p14:creationId xmlns:p14="http://schemas.microsoft.com/office/powerpoint/2010/main" val="109145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EA621BCC-3F63-46DF-B46B-1B88D9CE79DA}" type="slidenum">
              <a:rPr lang="en-US" smtClean="0"/>
              <a:pPr eaLnBrk="1" hangingPunct="1"/>
              <a:t>18</a:t>
            </a:fld>
            <a:endParaRPr lang="en-US"/>
          </a:p>
        </p:txBody>
      </p:sp>
      <p:sp>
        <p:nvSpPr>
          <p:cNvPr id="98307" name="Rectangle 2"/>
          <p:cNvSpPr>
            <a:spLocks noGrp="1" noRot="1" noChangeAspect="1" noChangeArrowheads="1" noTextEdit="1"/>
          </p:cNvSpPr>
          <p:nvPr>
            <p:ph type="sldImg"/>
          </p:nvPr>
        </p:nvSpPr>
        <p:spPr>
          <a:xfrm>
            <a:off x="1119188" y="698500"/>
            <a:ext cx="4643437" cy="3484563"/>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Function codes are 4 digits. As you can see, they fall into six broad areas. </a:t>
            </a:r>
          </a:p>
          <a:p>
            <a:pPr eaLnBrk="1" hangingPunct="1"/>
            <a:endParaRPr lang="en-US"/>
          </a:p>
          <a:p>
            <a:pPr eaLnBrk="1" hangingPunct="1"/>
            <a:r>
              <a:rPr lang="en-US" b="1"/>
              <a:t>DESCRIBES THE TYPE OF ACTIVITY WITHIN THE FUND AND PROGRAM.</a:t>
            </a:r>
            <a:r>
              <a:rPr lang="en-US"/>
              <a:t> </a:t>
            </a:r>
          </a:p>
        </p:txBody>
      </p:sp>
    </p:spTree>
    <p:extLst>
      <p:ext uri="{BB962C8B-B14F-4D97-AF65-F5344CB8AC3E}">
        <p14:creationId xmlns:p14="http://schemas.microsoft.com/office/powerpoint/2010/main" val="37793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3A8B095E-5648-48BB-9C55-069B6BE225D7}" type="slidenum">
              <a:rPr lang="en-US" smtClean="0"/>
              <a:pPr eaLnBrk="1" hangingPunct="1"/>
              <a:t>19</a:t>
            </a:fld>
            <a:endParaRPr lang="en-US"/>
          </a:p>
        </p:txBody>
      </p:sp>
      <p:sp>
        <p:nvSpPr>
          <p:cNvPr id="99331" name="Rectangle 2"/>
          <p:cNvSpPr>
            <a:spLocks noGrp="1" noRot="1" noChangeAspect="1" noChangeArrowheads="1" noTextEdit="1"/>
          </p:cNvSpPr>
          <p:nvPr>
            <p:ph type="sldImg"/>
          </p:nvPr>
        </p:nvSpPr>
        <p:spPr>
          <a:xfrm>
            <a:off x="1119188" y="698500"/>
            <a:ext cx="4643437" cy="3484563"/>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DESCRIBE THE </a:t>
            </a:r>
            <a:r>
              <a:rPr lang="en-US" b="1"/>
              <a:t>SERVICE OR COMMODITY OBTAINED</a:t>
            </a:r>
            <a:r>
              <a:rPr lang="en-US"/>
              <a:t> AS A RESULT OF A SPECIFIC EXPENDITURE</a:t>
            </a:r>
          </a:p>
          <a:p>
            <a:pPr eaLnBrk="1" hangingPunct="1"/>
            <a:endParaRPr lang="en-US"/>
          </a:p>
          <a:p>
            <a:pPr eaLnBrk="1" hangingPunct="1"/>
            <a:r>
              <a:rPr lang="en-US"/>
              <a:t>Three budget and reporting levels: </a:t>
            </a:r>
          </a:p>
          <a:p>
            <a:pPr eaLnBrk="1" hangingPunct="1"/>
            <a:r>
              <a:rPr lang="en-US"/>
              <a:t>1XX-8XX are current expenditures. </a:t>
            </a:r>
          </a:p>
          <a:p>
            <a:pPr eaLnBrk="1" hangingPunct="1"/>
            <a:r>
              <a:rPr lang="en-US"/>
              <a:t>892 is for prior period expenditure adjustments. </a:t>
            </a:r>
          </a:p>
          <a:p>
            <a:pPr eaLnBrk="1" hangingPunct="1"/>
            <a:r>
              <a:rPr lang="en-US"/>
              <a:t>9XX is other uses of funds.</a:t>
            </a:r>
          </a:p>
        </p:txBody>
      </p:sp>
    </p:spTree>
    <p:extLst>
      <p:ext uri="{BB962C8B-B14F-4D97-AF65-F5344CB8AC3E}">
        <p14:creationId xmlns:p14="http://schemas.microsoft.com/office/powerpoint/2010/main" val="135777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A92966F1-D738-48EB-A518-F109D4DB1AFD}" type="slidenum">
              <a:rPr lang="en-US" smtClean="0"/>
              <a:pPr eaLnBrk="1" hangingPunct="1"/>
              <a:t>22</a:t>
            </a:fld>
            <a:endParaRPr lang="en-US"/>
          </a:p>
        </p:txBody>
      </p:sp>
      <p:sp>
        <p:nvSpPr>
          <p:cNvPr id="100355" name="Rectangle 2"/>
          <p:cNvSpPr>
            <a:spLocks noGrp="1" noRot="1" noChangeAspect="1" noChangeArrowheads="1" noTextEdit="1"/>
          </p:cNvSpPr>
          <p:nvPr>
            <p:ph type="sldImg"/>
          </p:nvPr>
        </p:nvSpPr>
        <p:spPr>
          <a:xfrm>
            <a:off x="1119188" y="698500"/>
            <a:ext cx="4643437" cy="3484563"/>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5436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80BAB5D9-DB7A-43D3-BA32-38213635DF4B}" type="slidenum">
              <a:rPr lang="en-US" smtClean="0"/>
              <a:pPr eaLnBrk="1" hangingPunct="1"/>
              <a:t>23</a:t>
            </a:fld>
            <a:endParaRPr lang="en-US"/>
          </a:p>
        </p:txBody>
      </p:sp>
      <p:sp>
        <p:nvSpPr>
          <p:cNvPr id="101379" name="Rectangle 2"/>
          <p:cNvSpPr>
            <a:spLocks noGrp="1" noRot="1" noChangeAspect="1" noChangeArrowheads="1" noTextEdit="1"/>
          </p:cNvSpPr>
          <p:nvPr>
            <p:ph type="sldImg"/>
          </p:nvPr>
        </p:nvSpPr>
        <p:spPr>
          <a:xfrm>
            <a:off x="1119188" y="698500"/>
            <a:ext cx="4643437" cy="3484563"/>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 similar structure is used for recording revenue. </a:t>
            </a:r>
          </a:p>
          <a:p>
            <a:pPr eaLnBrk="1" hangingPunct="1"/>
            <a:endParaRPr lang="en-US"/>
          </a:p>
          <a:p>
            <a:pPr eaLnBrk="1" hangingPunct="1"/>
            <a:r>
              <a:rPr lang="en-US"/>
              <a:t>A project reporter code is also used for special accounting and reporting purposes for state and federal grants.</a:t>
            </a:r>
          </a:p>
        </p:txBody>
      </p:sp>
    </p:spTree>
    <p:extLst>
      <p:ext uri="{BB962C8B-B14F-4D97-AF65-F5344CB8AC3E}">
        <p14:creationId xmlns:p14="http://schemas.microsoft.com/office/powerpoint/2010/main" val="161646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E6F394D4-8D81-4DCB-AC1C-09584B02360F}" type="slidenum">
              <a:rPr lang="en-US" smtClean="0"/>
              <a:pPr eaLnBrk="1" hangingPunct="1"/>
              <a:t>24</a:t>
            </a:fld>
            <a:endParaRPr lang="en-US"/>
          </a:p>
        </p:txBody>
      </p:sp>
      <p:sp>
        <p:nvSpPr>
          <p:cNvPr id="102403" name="Rectangle 2"/>
          <p:cNvSpPr>
            <a:spLocks noGrp="1" noRot="1" noChangeAspect="1" noChangeArrowheads="1" noTextEdit="1"/>
          </p:cNvSpPr>
          <p:nvPr>
            <p:ph type="sldImg"/>
          </p:nvPr>
        </p:nvSpPr>
        <p:spPr>
          <a:xfrm>
            <a:off x="1119188" y="698500"/>
            <a:ext cx="4643437" cy="3484563"/>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These are the general revenue source codes:</a:t>
            </a:r>
          </a:p>
          <a:p>
            <a:pPr eaLnBrk="1" hangingPunct="1"/>
            <a:r>
              <a:rPr lang="en-US" dirty="0"/>
              <a:t>1XXX-4XXX fall into the current or recurring category, </a:t>
            </a:r>
          </a:p>
          <a:p>
            <a:pPr eaLnBrk="1" hangingPunct="1"/>
            <a:endParaRPr lang="en-US" dirty="0"/>
          </a:p>
          <a:p>
            <a:pPr eaLnBrk="1" hangingPunct="1"/>
            <a:r>
              <a:rPr lang="en-US" dirty="0"/>
              <a:t>5XXX OTHER FINANCING SOURCES – SALES OF BONDS, PROCEEDS FROM REFINANCING BONDS, OPERATING TRANSFERS</a:t>
            </a:r>
          </a:p>
          <a:p>
            <a:pPr eaLnBrk="1" hangingPunct="1"/>
            <a:endParaRPr lang="en-US" dirty="0"/>
          </a:p>
          <a:p>
            <a:pPr eaLnBrk="1" hangingPunct="1"/>
            <a:r>
              <a:rPr lang="en-US" dirty="0"/>
              <a:t>6XXX BEGINNING FUND BALANCE ADJUSTMENTS – MATERIAL PRIOR PERIOD REVENUE ADJUSTMENTS</a:t>
            </a:r>
          </a:p>
          <a:p>
            <a:pPr eaLnBrk="1" hangingPunct="1"/>
            <a:endParaRPr lang="en-US" dirty="0"/>
          </a:p>
        </p:txBody>
      </p:sp>
    </p:spTree>
    <p:extLst>
      <p:ext uri="{BB962C8B-B14F-4D97-AF65-F5344CB8AC3E}">
        <p14:creationId xmlns:p14="http://schemas.microsoft.com/office/powerpoint/2010/main" val="3846710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ED01B86-30E2-410D-852B-04EFE9417901}" type="slidenum">
              <a:rPr lang="en-US" smtClean="0"/>
              <a:pPr eaLnBrk="1" hangingPunct="1"/>
              <a:t>25</a:t>
            </a:fld>
            <a:endParaRPr lang="en-US"/>
          </a:p>
        </p:txBody>
      </p:sp>
      <p:sp>
        <p:nvSpPr>
          <p:cNvPr id="103427" name="Rectangle 2"/>
          <p:cNvSpPr>
            <a:spLocks noGrp="1" noRot="1" noChangeAspect="1" noChangeArrowheads="1" noTextEdit="1"/>
          </p:cNvSpPr>
          <p:nvPr>
            <p:ph type="sldImg"/>
          </p:nvPr>
        </p:nvSpPr>
        <p:spPr>
          <a:xfrm>
            <a:off x="1119188" y="698500"/>
            <a:ext cx="4643437" cy="3484563"/>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Project Reporter Code is required in fund 15, and is very important. </a:t>
            </a:r>
          </a:p>
          <a:p>
            <a:pPr eaLnBrk="1" hangingPunct="1"/>
            <a:endParaRPr lang="en-US" dirty="0"/>
          </a:p>
          <a:p>
            <a:pPr eaLnBrk="1" hangingPunct="1"/>
            <a:r>
              <a:rPr lang="en-US" dirty="0"/>
              <a:t>it allows you to keep track of state vs. federal vs. local monies. </a:t>
            </a:r>
          </a:p>
          <a:p>
            <a:pPr eaLnBrk="1" hangingPunct="1"/>
            <a:endParaRPr lang="en-US" dirty="0"/>
          </a:p>
          <a:p>
            <a:pPr eaLnBrk="1" hangingPunct="1"/>
            <a:r>
              <a:rPr lang="en-US" dirty="0"/>
              <a:t>federal grants  -  overlap (15 MONTH GRANTS) </a:t>
            </a:r>
          </a:p>
          <a:p>
            <a:pPr eaLnBrk="1" hangingPunct="1"/>
            <a:endParaRPr lang="en-US" dirty="0"/>
          </a:p>
          <a:p>
            <a:pPr eaLnBrk="1" hangingPunct="1"/>
            <a:r>
              <a:rPr lang="en-US" dirty="0"/>
              <a:t>We have a spreadsheet on the web for reconciling fund 15. </a:t>
            </a:r>
          </a:p>
          <a:p>
            <a:pPr eaLnBrk="1" hangingPunct="1"/>
            <a:endParaRPr lang="en-US" dirty="0"/>
          </a:p>
          <a:p>
            <a:pPr eaLnBrk="1" hangingPunct="1"/>
            <a:r>
              <a:rPr lang="en-US" dirty="0"/>
              <a:t>You can use whatever numbers you please for PRC</a:t>
            </a:r>
          </a:p>
          <a:p>
            <a:pPr eaLnBrk="1" hangingPunct="1"/>
            <a:endParaRPr lang="en-US" dirty="0"/>
          </a:p>
          <a:p>
            <a:pPr eaLnBrk="1" hangingPunct="1"/>
            <a:r>
              <a:rPr lang="en-US" dirty="0"/>
              <a:t>there are some conventions for federal grants that are recommended. MONEY TYPE, ETC</a:t>
            </a:r>
          </a:p>
        </p:txBody>
      </p:sp>
    </p:spTree>
    <p:extLst>
      <p:ext uri="{BB962C8B-B14F-4D97-AF65-F5344CB8AC3E}">
        <p14:creationId xmlns:p14="http://schemas.microsoft.com/office/powerpoint/2010/main" val="89051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E98CFC08-3DD6-4050-A365-EA3BDDDDE0B6}" type="slidenum">
              <a:rPr lang="en-US" smtClean="0"/>
              <a:pPr eaLnBrk="1" hangingPunct="1"/>
              <a:t>2</a:t>
            </a:fld>
            <a:endParaRPr lang="en-US"/>
          </a:p>
        </p:txBody>
      </p:sp>
      <p:sp>
        <p:nvSpPr>
          <p:cNvPr id="80899" name="Rectangle 2"/>
          <p:cNvSpPr>
            <a:spLocks noGrp="1" noRot="1" noChangeAspect="1" noChangeArrowheads="1" noTextEdit="1"/>
          </p:cNvSpPr>
          <p:nvPr>
            <p:ph type="sldImg"/>
          </p:nvPr>
        </p:nvSpPr>
        <p:spPr>
          <a:xfrm>
            <a:off x="1119188" y="698500"/>
            <a:ext cx="4643437" cy="3484563"/>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PRESENTATION AGENDA</a:t>
            </a:r>
          </a:p>
        </p:txBody>
      </p:sp>
    </p:spTree>
    <p:extLst>
      <p:ext uri="{BB962C8B-B14F-4D97-AF65-F5344CB8AC3E}">
        <p14:creationId xmlns:p14="http://schemas.microsoft.com/office/powerpoint/2010/main" val="661161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B498F658-2480-4D88-9620-84CA615C6E6D}" type="slidenum">
              <a:rPr lang="en-US" smtClean="0"/>
              <a:pPr eaLnBrk="1" hangingPunct="1"/>
              <a:t>27</a:t>
            </a:fld>
            <a:endParaRPr lang="en-US"/>
          </a:p>
        </p:txBody>
      </p:sp>
      <p:sp>
        <p:nvSpPr>
          <p:cNvPr id="104451" name="Rectangle 2"/>
          <p:cNvSpPr>
            <a:spLocks noGrp="1" noRot="1" noChangeAspect="1" noChangeArrowheads="1" noTextEdit="1"/>
          </p:cNvSpPr>
          <p:nvPr>
            <p:ph type="sldImg"/>
          </p:nvPr>
        </p:nvSpPr>
        <p:spPr>
          <a:xfrm>
            <a:off x="1119188" y="698500"/>
            <a:ext cx="4643437" cy="3484563"/>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When you purchase fixed assets </a:t>
            </a:r>
            <a:r>
              <a:rPr lang="en-US" b="1"/>
              <a:t>(USEFUL LIFE OF MORE THAN ONE YEAR AND MEETS CAPITALIZATION POLICY),</a:t>
            </a:r>
            <a:r>
              <a:rPr lang="en-US"/>
              <a:t> </a:t>
            </a:r>
          </a:p>
          <a:p>
            <a:pPr eaLnBrk="1" hangingPunct="1"/>
            <a:endParaRPr lang="en-US"/>
          </a:p>
          <a:p>
            <a:pPr eaLnBrk="1" hangingPunct="1"/>
            <a:r>
              <a:rPr lang="en-US"/>
              <a:t>use 7XX object code </a:t>
            </a:r>
          </a:p>
          <a:p>
            <a:pPr eaLnBrk="1" hangingPunct="1"/>
            <a:endParaRPr lang="en-US"/>
          </a:p>
          <a:p>
            <a:pPr eaLnBrk="1" hangingPunct="1"/>
            <a:r>
              <a:rPr lang="en-US"/>
              <a:t>($5,000 is another common one)</a:t>
            </a:r>
          </a:p>
          <a:p>
            <a:pPr eaLnBrk="1" hangingPunct="1"/>
            <a:endParaRPr lang="en-US"/>
          </a:p>
          <a:p>
            <a:pPr eaLnBrk="1" hangingPunct="1"/>
            <a:r>
              <a:rPr lang="en-US"/>
              <a:t>Ask what your schools capitalization cap is.  It should be in prior year audits.</a:t>
            </a:r>
          </a:p>
        </p:txBody>
      </p:sp>
    </p:spTree>
    <p:extLst>
      <p:ext uri="{BB962C8B-B14F-4D97-AF65-F5344CB8AC3E}">
        <p14:creationId xmlns:p14="http://schemas.microsoft.com/office/powerpoint/2010/main" val="180501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A951FFE8-6EDE-4D9D-9816-A75CA4F9A7BD}" type="slidenum">
              <a:rPr lang="en-US" smtClean="0"/>
              <a:pPr eaLnBrk="1" hangingPunct="1"/>
              <a:t>28</a:t>
            </a:fld>
            <a:endParaRPr lang="en-US"/>
          </a:p>
        </p:txBody>
      </p:sp>
      <p:sp>
        <p:nvSpPr>
          <p:cNvPr id="105475" name="Rectangle 2"/>
          <p:cNvSpPr>
            <a:spLocks noGrp="1" noRot="1" noChangeAspect="1" noChangeArrowheads="1" noTextEdit="1"/>
          </p:cNvSpPr>
          <p:nvPr>
            <p:ph type="sldImg"/>
          </p:nvPr>
        </p:nvSpPr>
        <p:spPr>
          <a:xfrm>
            <a:off x="1119188" y="698500"/>
            <a:ext cx="4643437" cy="3484563"/>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Auditors look at what was coded to 7XX and function code 4xxx. On the schedule of fixed assets, auditors will want to tie additions to the 7XX codes for all funds.</a:t>
            </a:r>
          </a:p>
          <a:p>
            <a:pPr eaLnBrk="1" hangingPunct="1"/>
            <a:endParaRPr lang="en-US" dirty="0"/>
          </a:p>
          <a:p>
            <a:pPr eaLnBrk="1" hangingPunct="1"/>
            <a:r>
              <a:rPr lang="en-US" dirty="0"/>
              <a:t>Depreciation is done by function for the current year.</a:t>
            </a:r>
          </a:p>
        </p:txBody>
      </p:sp>
    </p:spTree>
    <p:extLst>
      <p:ext uri="{BB962C8B-B14F-4D97-AF65-F5344CB8AC3E}">
        <p14:creationId xmlns:p14="http://schemas.microsoft.com/office/powerpoint/2010/main" val="32747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29FA496B-DA75-4EDC-B52C-0B46F7034277}" type="slidenum">
              <a:rPr lang="en-US" smtClean="0"/>
              <a:pPr eaLnBrk="1" hangingPunct="1"/>
              <a:t>29</a:t>
            </a:fld>
            <a:endParaRPr lang="en-US"/>
          </a:p>
        </p:txBody>
      </p:sp>
      <p:sp>
        <p:nvSpPr>
          <p:cNvPr id="107523" name="Rectangle 2"/>
          <p:cNvSpPr>
            <a:spLocks noGrp="1" noRot="1" noChangeAspect="1" noChangeArrowheads="1" noTextEdit="1"/>
          </p:cNvSpPr>
          <p:nvPr>
            <p:ph type="sldImg"/>
          </p:nvPr>
        </p:nvSpPr>
        <p:spPr>
          <a:xfrm>
            <a:off x="1119188" y="698500"/>
            <a:ext cx="4643437" cy="3484563"/>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Call your software provider to ask their specific procedure.</a:t>
            </a:r>
          </a:p>
          <a:p>
            <a:pPr eaLnBrk="1" hangingPunct="1"/>
            <a:r>
              <a:rPr lang="en-US" dirty="0"/>
              <a:t>If you don’t have school</a:t>
            </a:r>
            <a:r>
              <a:rPr lang="en-US" baseline="0" dirty="0"/>
              <a:t> accounting software…….GET SOME</a:t>
            </a:r>
            <a:endParaRPr lang="en-US" dirty="0"/>
          </a:p>
          <a:p>
            <a:pPr eaLnBrk="1" hangingPunct="1"/>
            <a:endParaRPr lang="en-US" dirty="0"/>
          </a:p>
          <a:p>
            <a:pPr eaLnBrk="1" hangingPunct="1"/>
            <a:r>
              <a:rPr lang="en-US" dirty="0"/>
              <a:t>Maybe you overpaid something, or paid for something twice. Crediting the expenditure decreases what you spent, which then increases budget authority. </a:t>
            </a:r>
          </a:p>
          <a:p>
            <a:pPr eaLnBrk="1" hangingPunct="1"/>
            <a:endParaRPr lang="en-US" dirty="0"/>
          </a:p>
          <a:p>
            <a:pPr eaLnBrk="1" hangingPunct="1"/>
            <a:r>
              <a:rPr lang="en-US" dirty="0"/>
              <a:t>For a prior year:</a:t>
            </a:r>
          </a:p>
          <a:p>
            <a:pPr eaLnBrk="1" hangingPunct="1"/>
            <a:r>
              <a:rPr lang="en-US" dirty="0"/>
              <a:t>Don’t credit expenditure to get back budget authority that was for the previous year. </a:t>
            </a:r>
          </a:p>
          <a:p>
            <a:pPr eaLnBrk="1" hangingPunct="1"/>
            <a:r>
              <a:rPr lang="en-US" dirty="0"/>
              <a:t>If you get a refund, cash increases (debit). Then adjust through revenue codes. </a:t>
            </a:r>
          </a:p>
          <a:p>
            <a:pPr eaLnBrk="1" hangingPunct="1"/>
            <a:endParaRPr lang="en-US" dirty="0"/>
          </a:p>
          <a:p>
            <a:pPr eaLnBrk="1" hangingPunct="1"/>
            <a:r>
              <a:rPr lang="en-US" dirty="0"/>
              <a:t>When in doubt use 6100.</a:t>
            </a:r>
          </a:p>
        </p:txBody>
      </p:sp>
    </p:spTree>
    <p:extLst>
      <p:ext uri="{BB962C8B-B14F-4D97-AF65-F5344CB8AC3E}">
        <p14:creationId xmlns:p14="http://schemas.microsoft.com/office/powerpoint/2010/main" val="291319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18AB010D-5BB3-428A-8DB2-6528E825DA5C}" type="slidenum">
              <a:rPr lang="en-US" smtClean="0"/>
              <a:pPr eaLnBrk="1" hangingPunct="1"/>
              <a:t>30</a:t>
            </a:fld>
            <a:endParaRPr lang="en-US"/>
          </a:p>
        </p:txBody>
      </p:sp>
      <p:sp>
        <p:nvSpPr>
          <p:cNvPr id="108547" name="Rectangle 2"/>
          <p:cNvSpPr>
            <a:spLocks noGrp="1" noRot="1" noChangeAspect="1" noChangeArrowheads="1" noTextEdit="1"/>
          </p:cNvSpPr>
          <p:nvPr>
            <p:ph type="sldImg"/>
          </p:nvPr>
        </p:nvSpPr>
        <p:spPr>
          <a:xfrm>
            <a:off x="1119188" y="698500"/>
            <a:ext cx="4643437" cy="34845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 Say you underpaid a bill, and need to pay more. Perhaps there was a miscoding (something paid out of retirement fund which wasn’t allowed. Now you have to reimburse the retirement fund, and pay it from somewhere else. (Increases expenditures)</a:t>
            </a:r>
          </a:p>
          <a:p>
            <a:pPr eaLnBrk="1" hangingPunct="1"/>
            <a:endParaRPr lang="en-US" dirty="0"/>
          </a:p>
          <a:p>
            <a:pPr eaLnBrk="1" hangingPunct="1"/>
            <a:r>
              <a:rPr lang="en-US" dirty="0"/>
              <a:t>Could be a </a:t>
            </a:r>
            <a:r>
              <a:rPr lang="en-US" b="1" dirty="0"/>
              <a:t>bill you didn’t pay</a:t>
            </a:r>
            <a:r>
              <a:rPr lang="en-US" dirty="0"/>
              <a:t>, but it’s </a:t>
            </a:r>
            <a:r>
              <a:rPr lang="en-US" b="1" dirty="0"/>
              <a:t>applicable to the previous year</a:t>
            </a:r>
            <a:r>
              <a:rPr lang="en-US" dirty="0"/>
              <a:t>. </a:t>
            </a:r>
          </a:p>
          <a:p>
            <a:pPr eaLnBrk="1" hangingPunct="1"/>
            <a:endParaRPr lang="en-US" dirty="0"/>
          </a:p>
          <a:p>
            <a:pPr eaLnBrk="1" hangingPunct="1"/>
            <a:r>
              <a:rPr lang="en-US" b="1" dirty="0"/>
              <a:t>It still counts against the current year budget authority.</a:t>
            </a:r>
          </a:p>
          <a:p>
            <a:pPr eaLnBrk="1" hangingPunct="1"/>
            <a:endParaRPr lang="en-US" b="1" dirty="0"/>
          </a:p>
          <a:p>
            <a:pPr eaLnBrk="1" hangingPunct="1"/>
            <a:endParaRPr lang="en-US" dirty="0"/>
          </a:p>
        </p:txBody>
      </p:sp>
    </p:spTree>
    <p:extLst>
      <p:ext uri="{BB962C8B-B14F-4D97-AF65-F5344CB8AC3E}">
        <p14:creationId xmlns:p14="http://schemas.microsoft.com/office/powerpoint/2010/main" val="3447297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7A3409F8-23D9-4F1F-BAA7-E559254D5D11}" type="slidenum">
              <a:rPr lang="en-US" smtClean="0"/>
              <a:pPr eaLnBrk="1" hangingPunct="1"/>
              <a:t>31</a:t>
            </a:fld>
            <a:endParaRPr lang="en-US"/>
          </a:p>
        </p:txBody>
      </p:sp>
      <p:sp>
        <p:nvSpPr>
          <p:cNvPr id="109571" name="Rectangle 2"/>
          <p:cNvSpPr>
            <a:spLocks noGrp="1" noRot="1" noChangeAspect="1" noChangeArrowheads="1" noTextEdit="1"/>
          </p:cNvSpPr>
          <p:nvPr>
            <p:ph type="sldImg"/>
          </p:nvPr>
        </p:nvSpPr>
        <p:spPr>
          <a:xfrm>
            <a:off x="1119188" y="698500"/>
            <a:ext cx="4643437" cy="3484563"/>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a:p>
            <a:pPr eaLnBrk="1" hangingPunct="1"/>
            <a:endParaRPr lang="en-US" dirty="0"/>
          </a:p>
          <a:p>
            <a:pPr eaLnBrk="1" hangingPunct="1"/>
            <a:r>
              <a:rPr lang="en-US" dirty="0"/>
              <a:t>#1. You got money applicable to the prior year, but you never accrued it. (rented gym in </a:t>
            </a:r>
            <a:r>
              <a:rPr lang="en-US" dirty="0" err="1"/>
              <a:t>june</a:t>
            </a:r>
            <a:r>
              <a:rPr lang="en-US" dirty="0"/>
              <a:t>, didn’t </a:t>
            </a:r>
            <a:r>
              <a:rPr lang="en-US" dirty="0" err="1"/>
              <a:t>acrrue</a:t>
            </a:r>
            <a:r>
              <a:rPr lang="en-US" dirty="0"/>
              <a:t> it, should have credited revenue, debited AR)</a:t>
            </a:r>
          </a:p>
          <a:p>
            <a:pPr eaLnBrk="1" hangingPunct="1"/>
            <a:r>
              <a:rPr lang="en-US" dirty="0"/>
              <a:t>Get the Money in July……Debit Cash, Credit 6100 rather than recording 1910, because that’s current year related.</a:t>
            </a:r>
          </a:p>
          <a:p>
            <a:pPr eaLnBrk="1" hangingPunct="1"/>
            <a:endParaRPr lang="en-US" dirty="0"/>
          </a:p>
          <a:p>
            <a:pPr eaLnBrk="1" hangingPunct="1"/>
            <a:r>
              <a:rPr lang="en-US"/>
              <a:t>CALL</a:t>
            </a:r>
            <a:r>
              <a:rPr lang="en-US" baseline="0"/>
              <a:t> YOUR AUDITOR FOR MATERIALITY.</a:t>
            </a:r>
            <a:endParaRPr lang="en-US" dirty="0"/>
          </a:p>
        </p:txBody>
      </p:sp>
    </p:spTree>
    <p:extLst>
      <p:ext uri="{BB962C8B-B14F-4D97-AF65-F5344CB8AC3E}">
        <p14:creationId xmlns:p14="http://schemas.microsoft.com/office/powerpoint/2010/main" val="423398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2644E4B-5FAB-4402-8CC8-2A217F836E3A}" type="slidenum">
              <a:rPr lang="en-US" smtClean="0"/>
              <a:pPr eaLnBrk="1" hangingPunct="1"/>
              <a:t>32</a:t>
            </a:fld>
            <a:endParaRPr lang="en-US"/>
          </a:p>
        </p:txBody>
      </p:sp>
      <p:sp>
        <p:nvSpPr>
          <p:cNvPr id="110595" name="Rectangle 2"/>
          <p:cNvSpPr>
            <a:spLocks noGrp="1" noRot="1" noChangeAspect="1" noChangeArrowheads="1" noTextEdit="1"/>
          </p:cNvSpPr>
          <p:nvPr>
            <p:ph type="sldImg"/>
          </p:nvPr>
        </p:nvSpPr>
        <p:spPr>
          <a:xfrm>
            <a:off x="1119188" y="698500"/>
            <a:ext cx="4643437" cy="3484563"/>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Expenditure coding error between funds. </a:t>
            </a:r>
          </a:p>
          <a:p>
            <a:pPr eaLnBrk="1" hangingPunct="1"/>
            <a:endParaRPr lang="en-US"/>
          </a:p>
          <a:p>
            <a:pPr eaLnBrk="1" hangingPunct="1"/>
            <a:r>
              <a:rPr lang="en-US"/>
              <a:t>Should be using expenditure accounts to fix it. (offsetting credits and debits)</a:t>
            </a:r>
          </a:p>
          <a:p>
            <a:pPr eaLnBrk="1" hangingPunct="1"/>
            <a:endParaRPr lang="en-US"/>
          </a:p>
          <a:p>
            <a:pPr eaLnBrk="1" hangingPunct="1"/>
            <a:r>
              <a:rPr lang="en-US"/>
              <a:t>You don’t want to use 9710, because OPI reviews transfers to ensure they’re legal.</a:t>
            </a:r>
          </a:p>
        </p:txBody>
      </p:sp>
    </p:spTree>
    <p:extLst>
      <p:ext uri="{BB962C8B-B14F-4D97-AF65-F5344CB8AC3E}">
        <p14:creationId xmlns:p14="http://schemas.microsoft.com/office/powerpoint/2010/main" val="1859562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535ADC1E-3572-4E6D-A829-606F2E1C70C4}" type="slidenum">
              <a:rPr lang="en-US" smtClean="0"/>
              <a:pPr eaLnBrk="1" hangingPunct="1"/>
              <a:t>33</a:t>
            </a:fld>
            <a:endParaRPr lang="en-US"/>
          </a:p>
        </p:txBody>
      </p:sp>
      <p:sp>
        <p:nvSpPr>
          <p:cNvPr id="111619" name="Rectangle 2"/>
          <p:cNvSpPr>
            <a:spLocks noGrp="1" noRot="1" noChangeAspect="1" noChangeArrowheads="1" noTextEdit="1"/>
          </p:cNvSpPr>
          <p:nvPr>
            <p:ph type="sldImg"/>
          </p:nvPr>
        </p:nvSpPr>
        <p:spPr>
          <a:xfrm>
            <a:off x="1119188" y="698500"/>
            <a:ext cx="4643437" cy="3484563"/>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DON’T WANT TO use 1900 </a:t>
            </a:r>
            <a:r>
              <a:rPr lang="en-US" b="1" dirty="0"/>
              <a:t>in the General Fund</a:t>
            </a:r>
            <a:r>
              <a:rPr lang="en-US" dirty="0"/>
              <a:t>. The basic rule is whatever you collect in one year, is going to be estimated revenue the next year. </a:t>
            </a:r>
          </a:p>
          <a:p>
            <a:pPr eaLnBrk="1" hangingPunct="1"/>
            <a:endParaRPr lang="en-US" baseline="0" dirty="0"/>
          </a:p>
          <a:p>
            <a:pPr eaLnBrk="1" hangingPunct="1"/>
            <a:r>
              <a:rPr lang="en-US" baseline="0" dirty="0"/>
              <a:t>PLUS, if you code revenue as 1900 in one year state law says you must anticipate that much revenue in code 1900 the next year.  There is a good chance you won’t get as much in the next year so your revenues to support your budget authority in the next year will be short.</a:t>
            </a:r>
          </a:p>
          <a:p>
            <a:pPr eaLnBrk="1" hangingPunct="1"/>
            <a:endParaRPr lang="en-US" baseline="0" dirty="0"/>
          </a:p>
          <a:p>
            <a:pPr eaLnBrk="1" hangingPunct="1"/>
            <a:r>
              <a:rPr lang="en-US" baseline="0" dirty="0"/>
              <a:t>Just deposit any un-anticipated monies in the Miscellaneous fund 15 or any other appropriate fund.    CALL YOUR AUDITOR</a:t>
            </a:r>
          </a:p>
          <a:p>
            <a:pPr eaLnBrk="1" hangingPunct="1"/>
            <a:endParaRPr lang="en-US" baseline="0" dirty="0"/>
          </a:p>
          <a:p>
            <a:pPr eaLnBrk="1" hangingPunct="1"/>
            <a:endParaRPr lang="en-US" dirty="0"/>
          </a:p>
          <a:p>
            <a:pPr eaLnBrk="1" hangingPunct="1"/>
            <a:endParaRPr lang="en-US" dirty="0"/>
          </a:p>
        </p:txBody>
      </p:sp>
    </p:spTree>
    <p:extLst>
      <p:ext uri="{BB962C8B-B14F-4D97-AF65-F5344CB8AC3E}">
        <p14:creationId xmlns:p14="http://schemas.microsoft.com/office/powerpoint/2010/main" val="907410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283420BD-39BC-4BC4-AC19-97C54FAD28D5}" type="slidenum">
              <a:rPr lang="en-US" smtClean="0"/>
              <a:pPr eaLnBrk="1" hangingPunct="1"/>
              <a:t>34</a:t>
            </a:fld>
            <a:endParaRPr lang="en-US"/>
          </a:p>
        </p:txBody>
      </p:sp>
      <p:sp>
        <p:nvSpPr>
          <p:cNvPr id="112643" name="Rectangle 2"/>
          <p:cNvSpPr>
            <a:spLocks noGrp="1" noRot="1" noChangeAspect="1" noChangeArrowheads="1" noTextEdit="1"/>
          </p:cNvSpPr>
          <p:nvPr>
            <p:ph type="sldImg"/>
          </p:nvPr>
        </p:nvSpPr>
        <p:spPr>
          <a:xfrm>
            <a:off x="1119188" y="698500"/>
            <a:ext cx="4643437" cy="3484563"/>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97924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035DF325-CB94-4548-A21B-8C11AF7AE6EB}" type="slidenum">
              <a:rPr lang="en-US" smtClean="0"/>
              <a:pPr eaLnBrk="1" hangingPunct="1"/>
              <a:t>37</a:t>
            </a:fld>
            <a:endParaRPr lang="en-US"/>
          </a:p>
        </p:txBody>
      </p:sp>
      <p:sp>
        <p:nvSpPr>
          <p:cNvPr id="113667" name="Rectangle 2"/>
          <p:cNvSpPr>
            <a:spLocks noGrp="1" noRot="1" noChangeAspect="1" noChangeArrowheads="1" noTextEdit="1"/>
          </p:cNvSpPr>
          <p:nvPr>
            <p:ph type="sldImg"/>
          </p:nvPr>
        </p:nvSpPr>
        <p:spPr>
          <a:xfrm>
            <a:off x="1119188" y="698500"/>
            <a:ext cx="4643437" cy="3484563"/>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a:p>
            <a:pPr eaLnBrk="1" hangingPunct="1"/>
            <a:r>
              <a:rPr lang="en-US" dirty="0"/>
              <a:t>CAN RECODE UNTIL DECEMBER 10TH</a:t>
            </a:r>
          </a:p>
        </p:txBody>
      </p:sp>
    </p:spTree>
    <p:extLst>
      <p:ext uri="{BB962C8B-B14F-4D97-AF65-F5344CB8AC3E}">
        <p14:creationId xmlns:p14="http://schemas.microsoft.com/office/powerpoint/2010/main" val="3811273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97B39098-5E92-4F62-BE26-6BA12D2C3BD5}" type="slidenum">
              <a:rPr lang="en-US" smtClean="0"/>
              <a:pPr eaLnBrk="1" hangingPunct="1"/>
              <a:t>38</a:t>
            </a:fld>
            <a:endParaRPr lang="en-US"/>
          </a:p>
        </p:txBody>
      </p:sp>
      <p:sp>
        <p:nvSpPr>
          <p:cNvPr id="114691" name="Rectangle 2"/>
          <p:cNvSpPr>
            <a:spLocks noGrp="1" noRot="1" noChangeAspect="1" noChangeArrowheads="1" noTextEdit="1"/>
          </p:cNvSpPr>
          <p:nvPr>
            <p:ph type="sldImg"/>
          </p:nvPr>
        </p:nvSpPr>
        <p:spPr>
          <a:xfrm>
            <a:off x="1119188" y="698500"/>
            <a:ext cx="4643437" cy="3484563"/>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Here are some samples of appropriate documentation for supporting expenditures.</a:t>
            </a:r>
          </a:p>
          <a:p>
            <a:pPr eaLnBrk="1" hangingPunct="1"/>
            <a:endParaRPr lang="en-US"/>
          </a:p>
          <a:p>
            <a:pPr eaLnBrk="1" hangingPunct="1"/>
            <a:r>
              <a:rPr lang="en-US"/>
              <a:t>Always pay from invoices, provides much more detail (PO #)</a:t>
            </a:r>
          </a:p>
          <a:p>
            <a:pPr eaLnBrk="1" hangingPunct="1"/>
            <a:endParaRPr lang="en-US"/>
          </a:p>
          <a:p>
            <a:pPr eaLnBrk="1" hangingPunct="1"/>
            <a:r>
              <a:rPr lang="en-US"/>
              <a:t>Ordering books: Principal asks for PO, gets it from Business Office. Vendor Name, address, amount, expenditure code, etc. Then goes to Supt. Who approves it. Basic thing is getting approval before ordering it. </a:t>
            </a:r>
          </a:p>
          <a:p>
            <a:pPr eaLnBrk="1" hangingPunct="1"/>
            <a:endParaRPr lang="en-US"/>
          </a:p>
          <a:p>
            <a:pPr eaLnBrk="1" hangingPunct="1"/>
            <a:r>
              <a:rPr lang="en-US"/>
              <a:t>Packing slip would match to the PO to make sure it was all correct. Packing slip may also be needed for returning merchandise.</a:t>
            </a:r>
          </a:p>
          <a:p>
            <a:pPr eaLnBrk="1" hangingPunct="1"/>
            <a:endParaRPr lang="en-US"/>
          </a:p>
          <a:p>
            <a:pPr eaLnBrk="1" hangingPunct="1"/>
            <a:r>
              <a:rPr lang="en-US"/>
              <a:t>All OK. Bus office writes up claim for payment. </a:t>
            </a:r>
          </a:p>
        </p:txBody>
      </p:sp>
    </p:spTree>
    <p:extLst>
      <p:ext uri="{BB962C8B-B14F-4D97-AF65-F5344CB8AC3E}">
        <p14:creationId xmlns:p14="http://schemas.microsoft.com/office/powerpoint/2010/main" val="164917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D62EE6EC-6B99-44CF-A97D-2557AB0D254F}" type="slidenum">
              <a:rPr lang="en-US" smtClean="0"/>
              <a:pPr eaLnBrk="1" hangingPunct="1"/>
              <a:t>3</a:t>
            </a:fld>
            <a:endParaRPr lang="en-US"/>
          </a:p>
        </p:txBody>
      </p:sp>
      <p:sp>
        <p:nvSpPr>
          <p:cNvPr id="81923" name="Rectangle 2"/>
          <p:cNvSpPr>
            <a:spLocks noGrp="1" noRot="1" noChangeAspect="1" noChangeArrowheads="1" noTextEdit="1"/>
          </p:cNvSpPr>
          <p:nvPr>
            <p:ph type="sldImg"/>
          </p:nvPr>
        </p:nvSpPr>
        <p:spPr>
          <a:xfrm>
            <a:off x="1119188" y="698500"/>
            <a:ext cx="4643437" cy="3484563"/>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8610" indent="-218610" eaLnBrk="1" hangingPunct="1"/>
            <a:r>
              <a:rPr lang="en-US"/>
              <a:t>WHY DO WE CODE? THERE ARE THREE MAIN REASONS</a:t>
            </a:r>
          </a:p>
          <a:p>
            <a:pPr marL="218610" indent="-218610" eaLnBrk="1" hangingPunct="1"/>
            <a:endParaRPr lang="en-US"/>
          </a:p>
          <a:p>
            <a:pPr marL="218610" indent="-218610" eaLnBrk="1" hangingPunct="1">
              <a:buFontTx/>
              <a:buAutoNum type="arabicPeriod"/>
            </a:pPr>
            <a:r>
              <a:rPr lang="en-US"/>
              <a:t>WE CODE CONSISTENTLY FOR BUDGETING PURPOSES</a:t>
            </a:r>
          </a:p>
          <a:p>
            <a:pPr marL="1093051" lvl="2" indent="-218610" eaLnBrk="1" hangingPunct="1">
              <a:buFontTx/>
              <a:buAutoNum type="arabicPeriod"/>
            </a:pPr>
            <a:r>
              <a:rPr lang="en-US"/>
              <a:t>LAW REQUIRES THAT WE HAVE SPECIFIC BUDGETED FUNDS</a:t>
            </a:r>
          </a:p>
          <a:p>
            <a:pPr marL="1967492" lvl="4" indent="-218610" eaLnBrk="1" hangingPunct="1">
              <a:buFontTx/>
              <a:buAutoNum type="arabicPeriod"/>
            </a:pPr>
            <a:r>
              <a:rPr lang="en-US"/>
              <a:t>GENERAL FUND</a:t>
            </a:r>
          </a:p>
          <a:p>
            <a:pPr marL="1967492" lvl="4" indent="-218610" eaLnBrk="1" hangingPunct="1">
              <a:buFontTx/>
              <a:buAutoNum type="arabicPeriod"/>
            </a:pPr>
            <a:r>
              <a:rPr lang="en-US"/>
              <a:t>TRANSPORTATION FUND</a:t>
            </a:r>
          </a:p>
          <a:p>
            <a:pPr marL="1967492" lvl="4" indent="-218610" eaLnBrk="1" hangingPunct="1">
              <a:buFontTx/>
              <a:buAutoNum type="arabicPeriod"/>
            </a:pPr>
            <a:r>
              <a:rPr lang="en-US"/>
              <a:t>BUS DEPRECIATION FUND</a:t>
            </a:r>
          </a:p>
          <a:p>
            <a:pPr marL="1967492" lvl="4" indent="-218610" eaLnBrk="1" hangingPunct="1">
              <a:buFontTx/>
              <a:buAutoNum type="arabicPeriod"/>
            </a:pPr>
            <a:r>
              <a:rPr lang="en-US"/>
              <a:t>TUITION FUND</a:t>
            </a:r>
          </a:p>
          <a:p>
            <a:pPr marL="1967492" lvl="4" indent="-218610" eaLnBrk="1" hangingPunct="1">
              <a:buFontTx/>
              <a:buAutoNum type="arabicPeriod"/>
            </a:pPr>
            <a:r>
              <a:rPr lang="en-US"/>
              <a:t>ETC</a:t>
            </a:r>
          </a:p>
          <a:p>
            <a:pPr marL="1967492" lvl="4" indent="-218610" eaLnBrk="1" hangingPunct="1">
              <a:buFontTx/>
              <a:buAutoNum type="arabicPeriod"/>
            </a:pPr>
            <a:endParaRPr lang="en-US"/>
          </a:p>
          <a:p>
            <a:pPr marL="655831" lvl="1" indent="-218610" eaLnBrk="1" hangingPunct="1"/>
            <a:r>
              <a:rPr lang="en-US"/>
              <a:t>2. THE LEGISLATURE COLLECTS EXPENDITURE DATA. </a:t>
            </a:r>
          </a:p>
          <a:p>
            <a:pPr marL="655831" lvl="1" indent="-218610" eaLnBrk="1" hangingPunct="1"/>
            <a:r>
              <a:rPr lang="en-US"/>
              <a:t>	FEDERAL GOVERNMENTALSO COLLECTS EXPENDITURE DATA</a:t>
            </a:r>
          </a:p>
          <a:p>
            <a:pPr marL="655831" lvl="1" indent="-218610" eaLnBrk="1" hangingPunct="1"/>
            <a:r>
              <a:rPr lang="en-US"/>
              <a:t>		CCD REPORT-PAUL TAYLOR</a:t>
            </a:r>
          </a:p>
          <a:p>
            <a:pPr marL="655831" lvl="1" indent="-218610" eaLnBrk="1" hangingPunct="1"/>
            <a:endParaRPr lang="en-US"/>
          </a:p>
          <a:p>
            <a:pPr marL="655831" lvl="1" indent="-218610" eaLnBrk="1" hangingPunct="1"/>
            <a:r>
              <a:rPr lang="en-US"/>
              <a:t>3. FEDERAL PROGRAM ELIGIBILITY – HAVE TO SPEND YOUR GRANT MONEY IN ORDER TO GET MORE</a:t>
            </a:r>
          </a:p>
        </p:txBody>
      </p:sp>
    </p:spTree>
    <p:extLst>
      <p:ext uri="{BB962C8B-B14F-4D97-AF65-F5344CB8AC3E}">
        <p14:creationId xmlns:p14="http://schemas.microsoft.com/office/powerpoint/2010/main" val="2354122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458713D6-4960-4306-ACE9-CF6F105835FA}" type="slidenum">
              <a:rPr lang="en-US" smtClean="0"/>
              <a:pPr eaLnBrk="1" hangingPunct="1"/>
              <a:t>40</a:t>
            </a:fld>
            <a:endParaRPr lang="en-US"/>
          </a:p>
        </p:txBody>
      </p:sp>
      <p:sp>
        <p:nvSpPr>
          <p:cNvPr id="115715" name="Rectangle 2"/>
          <p:cNvSpPr>
            <a:spLocks noGrp="1" noRot="1" noChangeAspect="1" noChangeArrowheads="1" noTextEdit="1"/>
          </p:cNvSpPr>
          <p:nvPr>
            <p:ph type="sldImg"/>
          </p:nvPr>
        </p:nvSpPr>
        <p:spPr>
          <a:xfrm>
            <a:off x="1119188" y="698500"/>
            <a:ext cx="4643437" cy="3484563"/>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4638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A1CC4637-4A13-4616-A3B0-9E269D83727D}" type="slidenum">
              <a:rPr lang="en-US" smtClean="0"/>
              <a:pPr eaLnBrk="1" hangingPunct="1"/>
              <a:t>4</a:t>
            </a:fld>
            <a:endParaRPr lang="en-US"/>
          </a:p>
        </p:txBody>
      </p:sp>
      <p:sp>
        <p:nvSpPr>
          <p:cNvPr id="82947" name="Rectangle 2"/>
          <p:cNvSpPr>
            <a:spLocks noGrp="1" noRot="1" noChangeAspect="1" noChangeArrowheads="1" noTextEdit="1"/>
          </p:cNvSpPr>
          <p:nvPr>
            <p:ph type="sldImg"/>
          </p:nvPr>
        </p:nvSpPr>
        <p:spPr>
          <a:xfrm>
            <a:off x="1119188" y="698500"/>
            <a:ext cx="4643437" cy="3484563"/>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SPECIAL ED REVERSION – IF DISTRICT FAILS TO SPEND STATE SPECIAL EDUCATION MONEY THE STATE WITHOLDS PART OF THE NEXT YEARS SPECIAL EDUCATION FUNDING. </a:t>
            </a:r>
          </a:p>
          <a:p>
            <a:pPr eaLnBrk="1" hangingPunct="1"/>
            <a:endParaRPr lang="en-US" dirty="0"/>
          </a:p>
          <a:p>
            <a:pPr eaLnBrk="1" hangingPunct="1"/>
            <a:r>
              <a:rPr lang="en-US" dirty="0"/>
              <a:t>SPECIAL ED ALLOWABLE COSTS ARE ONLY PICKED UP IN THE GENERAL FUND, METAL MINES FUND, STATE MINING IMPACT FUND, AND FEDERAL IMPACT AID FUND</a:t>
            </a:r>
          </a:p>
        </p:txBody>
      </p:sp>
    </p:spTree>
    <p:extLst>
      <p:ext uri="{BB962C8B-B14F-4D97-AF65-F5344CB8AC3E}">
        <p14:creationId xmlns:p14="http://schemas.microsoft.com/office/powerpoint/2010/main" val="295737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4CB7D998-FE3F-4DC0-9582-F51A22E31DD7}" type="slidenum">
              <a:rPr lang="en-US" smtClean="0"/>
              <a:pPr eaLnBrk="1" hangingPunct="1"/>
              <a:t>6</a:t>
            </a:fld>
            <a:endParaRPr lang="en-US"/>
          </a:p>
        </p:txBody>
      </p:sp>
      <p:sp>
        <p:nvSpPr>
          <p:cNvPr id="83971" name="Rectangle 2"/>
          <p:cNvSpPr>
            <a:spLocks noGrp="1" noRot="1" noChangeAspect="1" noChangeArrowheads="1" noTextEdit="1"/>
          </p:cNvSpPr>
          <p:nvPr>
            <p:ph type="sldImg"/>
          </p:nvPr>
        </p:nvSpPr>
        <p:spPr>
          <a:xfrm>
            <a:off x="1119188" y="698500"/>
            <a:ext cx="4643437" cy="3484563"/>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ONLINE – CAN SEARCH FOR WORD OR PHRASE</a:t>
            </a:r>
          </a:p>
          <a:p>
            <a:pPr eaLnBrk="1" hangingPunct="1"/>
            <a:endParaRPr lang="en-US"/>
          </a:p>
          <a:p>
            <a:pPr eaLnBrk="1" hangingPunct="1"/>
            <a:r>
              <a:rPr lang="en-US"/>
              <a:t>NEW CHART OF ACCOUNTS THIS YEAR</a:t>
            </a:r>
          </a:p>
          <a:p>
            <a:pPr eaLnBrk="1" hangingPunct="1"/>
            <a:r>
              <a:rPr lang="en-US"/>
              <a:t>NEW SCHOOL ACCOUNTING MANUAL ON THE WAY</a:t>
            </a:r>
          </a:p>
          <a:p>
            <a:pPr eaLnBrk="1" hangingPunct="1"/>
            <a:endParaRPr lang="en-US"/>
          </a:p>
          <a:p>
            <a:pPr eaLnBrk="1" hangingPunct="1"/>
            <a:r>
              <a:rPr lang="en-US"/>
              <a:t>I WILL SHOW YOU HOW TO GET THERE</a:t>
            </a:r>
          </a:p>
        </p:txBody>
      </p:sp>
    </p:spTree>
    <p:extLst>
      <p:ext uri="{BB962C8B-B14F-4D97-AF65-F5344CB8AC3E}">
        <p14:creationId xmlns:p14="http://schemas.microsoft.com/office/powerpoint/2010/main" val="393253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F737D18F-57AF-4075-B897-BC381732579B}" type="slidenum">
              <a:rPr lang="en-US" smtClean="0"/>
              <a:pPr eaLnBrk="1" hangingPunct="1"/>
              <a:t>10</a:t>
            </a:fld>
            <a:endParaRPr lang="en-US"/>
          </a:p>
        </p:txBody>
      </p:sp>
      <p:sp>
        <p:nvSpPr>
          <p:cNvPr id="89091" name="Rectangle 2"/>
          <p:cNvSpPr>
            <a:spLocks noGrp="1" noRot="1" noChangeAspect="1" noChangeArrowheads="1" noTextEdit="1"/>
          </p:cNvSpPr>
          <p:nvPr>
            <p:ph type="sldImg"/>
          </p:nvPr>
        </p:nvSpPr>
        <p:spPr>
          <a:xfrm>
            <a:off x="1119188" y="698500"/>
            <a:ext cx="4643437" cy="34845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LETS START WITH EXPENDITURE ACCOUNT CODES</a:t>
            </a:r>
          </a:p>
        </p:txBody>
      </p:sp>
    </p:spTree>
    <p:extLst>
      <p:ext uri="{BB962C8B-B14F-4D97-AF65-F5344CB8AC3E}">
        <p14:creationId xmlns:p14="http://schemas.microsoft.com/office/powerpoint/2010/main" val="227549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D95F68D7-18C0-4281-AF84-4B11C8B85AD2}" type="slidenum">
              <a:rPr lang="en-US" smtClean="0"/>
              <a:pPr eaLnBrk="1" hangingPunct="1"/>
              <a:t>11</a:t>
            </a:fld>
            <a:endParaRPr lang="en-US"/>
          </a:p>
        </p:txBody>
      </p:sp>
      <p:sp>
        <p:nvSpPr>
          <p:cNvPr id="91139" name="Rectangle 2"/>
          <p:cNvSpPr>
            <a:spLocks noGrp="1" noRot="1" noChangeAspect="1" noChangeArrowheads="1" noTextEdit="1"/>
          </p:cNvSpPr>
          <p:nvPr>
            <p:ph type="sldImg"/>
          </p:nvPr>
        </p:nvSpPr>
        <p:spPr>
          <a:xfrm>
            <a:off x="1119188" y="698500"/>
            <a:ext cx="4643437" cy="3484563"/>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is an overview of an expenditure code. Typically, we don’t include Operation Unit when speaking about codes.</a:t>
            </a:r>
          </a:p>
          <a:p>
            <a:pPr eaLnBrk="1" hangingPunct="1"/>
            <a:r>
              <a:rPr lang="en-US"/>
              <a:t>YOU WOULD WANT TO INCLUDE THE OPERATION UNIT IF YOU WANT TO BREAK OUT EXPENDITURES BY BUILDING, EX. ELEM AND HS. </a:t>
            </a:r>
          </a:p>
        </p:txBody>
      </p:sp>
    </p:spTree>
    <p:extLst>
      <p:ext uri="{BB962C8B-B14F-4D97-AF65-F5344CB8AC3E}">
        <p14:creationId xmlns:p14="http://schemas.microsoft.com/office/powerpoint/2010/main" val="196551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2704E84D-A586-4B5B-BFA4-12B9D1FCC1B1}" type="slidenum">
              <a:rPr lang="en-US" smtClean="0"/>
              <a:pPr eaLnBrk="1" hangingPunct="1"/>
              <a:t>12</a:t>
            </a:fld>
            <a:endParaRPr lang="en-US"/>
          </a:p>
        </p:txBody>
      </p:sp>
      <p:sp>
        <p:nvSpPr>
          <p:cNvPr id="92163" name="Rectangle 2"/>
          <p:cNvSpPr>
            <a:spLocks noGrp="1" noRot="1" noChangeAspect="1" noChangeArrowheads="1" noTextEdit="1"/>
          </p:cNvSpPr>
          <p:nvPr>
            <p:ph type="sldImg"/>
          </p:nvPr>
        </p:nvSpPr>
        <p:spPr>
          <a:xfrm>
            <a:off x="1119188" y="698500"/>
            <a:ext cx="4643437" cy="348456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4536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a:solidFill>
                  <a:schemeClr val="tx1"/>
                </a:solidFill>
                <a:latin typeface="Arial" charset="0"/>
                <a:ea typeface="ＭＳ Ｐゴシック" pitchFamily="-108" charset="-128"/>
              </a:defRPr>
            </a:lvl1pPr>
            <a:lvl2pPr marL="710483" indent="-273263" defTabSz="924539" eaLnBrk="0" hangingPunct="0">
              <a:defRPr>
                <a:solidFill>
                  <a:schemeClr val="tx1"/>
                </a:solidFill>
                <a:latin typeface="Arial" charset="0"/>
                <a:ea typeface="ＭＳ Ｐゴシック" pitchFamily="-108" charset="-128"/>
              </a:defRPr>
            </a:lvl2pPr>
            <a:lvl3pPr marL="1093051" indent="-218610" defTabSz="924539" eaLnBrk="0" hangingPunct="0">
              <a:defRPr>
                <a:solidFill>
                  <a:schemeClr val="tx1"/>
                </a:solidFill>
                <a:latin typeface="Arial" charset="0"/>
                <a:ea typeface="ＭＳ Ｐゴシック" pitchFamily="-108" charset="-128"/>
              </a:defRPr>
            </a:lvl3pPr>
            <a:lvl4pPr marL="1530271" indent="-218610" defTabSz="924539" eaLnBrk="0" hangingPunct="0">
              <a:defRPr>
                <a:solidFill>
                  <a:schemeClr val="tx1"/>
                </a:solidFill>
                <a:latin typeface="Arial" charset="0"/>
                <a:ea typeface="ＭＳ Ｐゴシック" pitchFamily="-108" charset="-128"/>
              </a:defRPr>
            </a:lvl4pPr>
            <a:lvl5pPr marL="1967492" indent="-218610" defTabSz="924539" eaLnBrk="0" hangingPunct="0">
              <a:defRPr>
                <a:solidFill>
                  <a:schemeClr val="tx1"/>
                </a:solidFill>
                <a:latin typeface="Arial" charset="0"/>
                <a:ea typeface="ＭＳ Ｐゴシック" pitchFamily="-108" charset="-128"/>
              </a:defRPr>
            </a:lvl5pPr>
            <a:lvl6pPr marL="2404712" indent="-218610" defTabSz="924539" eaLnBrk="0" fontAlgn="base" hangingPunct="0">
              <a:spcBef>
                <a:spcPct val="0"/>
              </a:spcBef>
              <a:spcAft>
                <a:spcPct val="0"/>
              </a:spcAft>
              <a:defRPr>
                <a:solidFill>
                  <a:schemeClr val="tx1"/>
                </a:solidFill>
                <a:latin typeface="Arial" charset="0"/>
                <a:ea typeface="ＭＳ Ｐゴシック" pitchFamily="-108" charset="-128"/>
              </a:defRPr>
            </a:lvl6pPr>
            <a:lvl7pPr marL="2841932" indent="-218610" defTabSz="924539" eaLnBrk="0" fontAlgn="base" hangingPunct="0">
              <a:spcBef>
                <a:spcPct val="0"/>
              </a:spcBef>
              <a:spcAft>
                <a:spcPct val="0"/>
              </a:spcAft>
              <a:defRPr>
                <a:solidFill>
                  <a:schemeClr val="tx1"/>
                </a:solidFill>
                <a:latin typeface="Arial" charset="0"/>
                <a:ea typeface="ＭＳ Ｐゴシック" pitchFamily="-108" charset="-128"/>
              </a:defRPr>
            </a:lvl7pPr>
            <a:lvl8pPr marL="3279153" indent="-218610" defTabSz="924539" eaLnBrk="0" fontAlgn="base" hangingPunct="0">
              <a:spcBef>
                <a:spcPct val="0"/>
              </a:spcBef>
              <a:spcAft>
                <a:spcPct val="0"/>
              </a:spcAft>
              <a:defRPr>
                <a:solidFill>
                  <a:schemeClr val="tx1"/>
                </a:solidFill>
                <a:latin typeface="Arial" charset="0"/>
                <a:ea typeface="ＭＳ Ｐゴシック" pitchFamily="-108" charset="-128"/>
              </a:defRPr>
            </a:lvl8pPr>
            <a:lvl9pPr marL="3716373" indent="-218610" defTabSz="924539"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7C14CE2-8248-4262-A038-3045C012E0B4}" type="slidenum">
              <a:rPr lang="en-US" smtClean="0"/>
              <a:pPr eaLnBrk="1" hangingPunct="1"/>
              <a:t>13</a:t>
            </a:fld>
            <a:endParaRPr lang="en-US"/>
          </a:p>
        </p:txBody>
      </p:sp>
      <p:sp>
        <p:nvSpPr>
          <p:cNvPr id="93187" name="Rectangle 2"/>
          <p:cNvSpPr>
            <a:spLocks noGrp="1" noRot="1" noChangeAspect="1" noChangeArrowheads="1" noTextEdit="1"/>
          </p:cNvSpPr>
          <p:nvPr>
            <p:ph type="sldImg"/>
          </p:nvPr>
        </p:nvSpPr>
        <p:spPr>
          <a:xfrm>
            <a:off x="1119188" y="698500"/>
            <a:ext cx="4643437" cy="3484563"/>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Shown is a list of all the budgeted funds. As noted on the slide, these funds can all be financed in part by local property tax levies.</a:t>
            </a:r>
          </a:p>
          <a:p>
            <a:pPr eaLnBrk="1" hangingPunct="1"/>
            <a:endParaRPr lang="en-US"/>
          </a:p>
          <a:p>
            <a:pPr eaLnBrk="1" hangingPunct="1"/>
            <a:r>
              <a:rPr lang="en-US"/>
              <a:t>Expenditures in these budgeted funds are limited by budget authority, not the cash balance in the fund.</a:t>
            </a:r>
          </a:p>
        </p:txBody>
      </p:sp>
    </p:spTree>
    <p:extLst>
      <p:ext uri="{BB962C8B-B14F-4D97-AF65-F5344CB8AC3E}">
        <p14:creationId xmlns:p14="http://schemas.microsoft.com/office/powerpoint/2010/main" val="89386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4930BA-2E4D-449B-BE18-AB934FC8CFC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92BAA0-276E-4B85-8FF0-8A0E8F6A9AD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5B25B9-88D7-41A0-B9A8-4481B938440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a:t>Click to edit Master title style</a:t>
            </a:r>
          </a:p>
        </p:txBody>
      </p:sp>
      <p:sp>
        <p:nvSpPr>
          <p:cNvPr id="3" name="Content Placeholder 2"/>
          <p:cNvSpPr>
            <a:spLocks noGrp="1"/>
          </p:cNvSpPr>
          <p:nvPr>
            <p:ph sz="half" idx="1"/>
          </p:nvPr>
        </p:nvSpPr>
        <p:spPr>
          <a:xfrm>
            <a:off x="1435100" y="1447800"/>
            <a:ext cx="36734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60975" y="1447800"/>
            <a:ext cx="36734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BAC97E1-3488-486B-95FD-3E60F9373C9E}" type="slidenum">
              <a:rPr lang="en-US"/>
              <a:pPr>
                <a:defRPr/>
              </a:pPr>
              <a:t>‹#›</a:t>
            </a:fld>
            <a:endParaRPr lang="en-US"/>
          </a:p>
        </p:txBody>
      </p:sp>
    </p:spTree>
    <p:extLst>
      <p:ext uri="{BB962C8B-B14F-4D97-AF65-F5344CB8AC3E}">
        <p14:creationId xmlns:p14="http://schemas.microsoft.com/office/powerpoint/2010/main" val="407486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7F3AB7-B772-420D-8292-B6E0C9EEDCC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F424D8-B9D1-4B08-95BF-E788ADEB091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FF34E60-90EE-4CD6-89C9-B2A907F8651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CA3283-1056-4BA4-AB95-114EFF3F1B3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759173-9B42-48C6-9B24-070441D69F9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02A93A-8AD3-4939-A61B-58D3C1D4E2E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4D8CE8-6387-443A-A435-90A98D80453E}"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63733EA9-F0E5-4B2E-B286-70C1A8F007A2}"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1E5601E7-D71B-4C2A-AA7C-64DAB1DD7891}"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ewslettercartoons.com/catalog/browseall/1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pi.mt.gov/"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opi.mt.gov/LinkClick.aspx?fileticket=XxBq3DErztc%3d&amp;portalid=1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pi.mt.gov/Portals/182/Page%20Files/School%20Finance/Accounting/Guidance%20and%20Manuals/FY%202021/ChartOfAccountsFY21%20Updated_.pdf?ver=2021-01-04-084317-61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381000" y="1600200"/>
            <a:ext cx="8229600" cy="1219200"/>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EVERYTHING YOU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NEED TO KNOW ABOUT CODING</a:t>
            </a:r>
          </a:p>
        </p:txBody>
      </p:sp>
      <p:sp>
        <p:nvSpPr>
          <p:cNvPr id="132101" name="Rectangle 5"/>
          <p:cNvSpPr>
            <a:spLocks noChangeArrowheads="1"/>
          </p:cNvSpPr>
          <p:nvPr/>
        </p:nvSpPr>
        <p:spPr bwMode="auto">
          <a:xfrm>
            <a:off x="1066800" y="4343400"/>
            <a:ext cx="7086600" cy="1828800"/>
          </a:xfrm>
          <a:prstGeom prst="rect">
            <a:avLst/>
          </a:prstGeom>
          <a:noFill/>
          <a:ln w="9525">
            <a:noFill/>
            <a:miter lim="800000"/>
            <a:headEnd/>
            <a:tailEnd/>
          </a:ln>
          <a:effectLst/>
        </p:spPr>
        <p:txBody>
          <a:bodyPr/>
          <a:lstStyle/>
          <a:p>
            <a:pPr marL="365125" indent="-282575">
              <a:lnSpc>
                <a:spcPct val="90000"/>
              </a:lnSpc>
              <a:spcBef>
                <a:spcPts val="600"/>
              </a:spcBef>
              <a:buClr>
                <a:schemeClr val="accent1"/>
              </a:buClr>
              <a:buSzPct val="80000"/>
              <a:buFont typeface="Wingdings 2" pitchFamily="18" charset="2"/>
              <a:buNone/>
              <a:defRPr/>
            </a:pPr>
            <a:r>
              <a:rPr lang="en-US" sz="2800" b="1" dirty="0">
                <a:solidFill>
                  <a:schemeClr val="accent1">
                    <a:lumMod val="75000"/>
                  </a:schemeClr>
                </a:solidFill>
              </a:rPr>
              <a:t>Steve Hamel, MASBO</a:t>
            </a:r>
          </a:p>
          <a:p>
            <a:pPr marL="365125" indent="-282575">
              <a:lnSpc>
                <a:spcPct val="90000"/>
              </a:lnSpc>
              <a:spcBef>
                <a:spcPts val="600"/>
              </a:spcBef>
              <a:buClr>
                <a:schemeClr val="accent1"/>
              </a:buClr>
              <a:buSzPct val="80000"/>
              <a:buFont typeface="Wingdings 2" pitchFamily="18" charset="2"/>
              <a:buNone/>
              <a:defRPr/>
            </a:pPr>
            <a:r>
              <a:rPr lang="en-US" sz="2800" b="1" dirty="0">
                <a:solidFill>
                  <a:schemeClr val="accent1">
                    <a:lumMod val="75000"/>
                  </a:schemeClr>
                </a:solidFill>
              </a:rPr>
              <a:t>MASBO New Clerk’s Workshop</a:t>
            </a:r>
          </a:p>
          <a:p>
            <a:pPr marL="365125" indent="-282575">
              <a:lnSpc>
                <a:spcPct val="90000"/>
              </a:lnSpc>
              <a:spcBef>
                <a:spcPts val="600"/>
              </a:spcBef>
              <a:buClr>
                <a:schemeClr val="accent1"/>
              </a:buClr>
              <a:buSzPct val="80000"/>
              <a:buFont typeface="Wingdings 2" pitchFamily="18" charset="2"/>
              <a:buNone/>
              <a:defRPr/>
            </a:pPr>
            <a:r>
              <a:rPr lang="en-US" sz="2800" b="1" dirty="0">
                <a:solidFill>
                  <a:schemeClr val="accent1">
                    <a:lumMod val="75000"/>
                  </a:schemeClr>
                </a:solidFill>
              </a:rPr>
              <a:t>Summer Conference 2022</a:t>
            </a:r>
            <a:endParaRPr lang="en-US" sz="2800" b="1" dirty="0"/>
          </a:p>
        </p:txBody>
      </p:sp>
      <p:sp>
        <p:nvSpPr>
          <p:cNvPr id="2" name="TextBox 1"/>
          <p:cNvSpPr txBox="1"/>
          <p:nvPr/>
        </p:nvSpPr>
        <p:spPr>
          <a:xfrm>
            <a:off x="387220" y="2819400"/>
            <a:ext cx="8001000" cy="369332"/>
          </a:xfrm>
          <a:prstGeom prst="rect">
            <a:avLst/>
          </a:prstGeom>
          <a:noFill/>
        </p:spPr>
        <p:txBody>
          <a:bodyPr wrap="square" rtlCol="0">
            <a:spAutoFit/>
          </a:bodyPr>
          <a:lstStyle/>
          <a:p>
            <a:r>
              <a:rPr lang="en-US" dirty="0">
                <a:solidFill>
                  <a:schemeClr val="accent1">
                    <a:lumMod val="50000"/>
                  </a:schemeClr>
                </a:solidFill>
                <a:latin typeface="Baskerville Old Face" pitchFamily="18" charset="0"/>
              </a:rPr>
              <a:t>Well, not everything but, enough to get started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Coding Agenda</a:t>
            </a:r>
          </a:p>
        </p:txBody>
      </p:sp>
      <p:sp>
        <p:nvSpPr>
          <p:cNvPr id="46083" name="Rectangle 3"/>
          <p:cNvSpPr>
            <a:spLocks noGrp="1"/>
          </p:cNvSpPr>
          <p:nvPr>
            <p:ph idx="1"/>
          </p:nvPr>
        </p:nvSpPr>
        <p:spPr>
          <a:xfrm>
            <a:off x="533400" y="1447800"/>
            <a:ext cx="7499350" cy="4800600"/>
          </a:xfrm>
        </p:spPr>
        <p:txBody>
          <a:bodyPr/>
          <a:lstStyle/>
          <a:p>
            <a:pPr marL="609600" indent="-527050" eaLnBrk="1" hangingPunct="1">
              <a:buFont typeface="Wingdings" pitchFamily="2" charset="2"/>
              <a:buAutoNum type="arabicPeriod"/>
            </a:pPr>
            <a:r>
              <a:rPr lang="en-US" sz="3600">
                <a:solidFill>
                  <a:srgbClr val="B2B2B2"/>
                </a:solidFill>
              </a:rPr>
              <a:t>Overview</a:t>
            </a:r>
          </a:p>
          <a:p>
            <a:pPr marL="609600" indent="-527050" eaLnBrk="1" hangingPunct="1">
              <a:buFont typeface="Wingdings" pitchFamily="2" charset="2"/>
              <a:buAutoNum type="arabicPeriod"/>
            </a:pPr>
            <a:r>
              <a:rPr lang="en-US" sz="3600" b="1"/>
              <a:t>Expenditures</a:t>
            </a:r>
          </a:p>
          <a:p>
            <a:pPr marL="609600" indent="-527050" eaLnBrk="1" hangingPunct="1">
              <a:buFont typeface="Wingdings" pitchFamily="2" charset="2"/>
              <a:buAutoNum type="arabicPeriod"/>
            </a:pPr>
            <a:r>
              <a:rPr lang="en-US" sz="3600">
                <a:solidFill>
                  <a:srgbClr val="B2B2B2"/>
                </a:solidFill>
              </a:rPr>
              <a:t>Revenue</a:t>
            </a:r>
          </a:p>
          <a:p>
            <a:pPr marL="609600" indent="-527050" eaLnBrk="1" hangingPunct="1">
              <a:buFont typeface="Wingdings" pitchFamily="2" charset="2"/>
              <a:buAutoNum type="arabicPeriod"/>
            </a:pPr>
            <a:r>
              <a:rPr lang="en-US" sz="3600">
                <a:solidFill>
                  <a:srgbClr val="B2B2B2"/>
                </a:solidFill>
              </a:rPr>
              <a:t>Special situations</a:t>
            </a:r>
          </a:p>
          <a:p>
            <a:pPr marL="609600" indent="-527050" eaLnBrk="1" hangingPunct="1">
              <a:buFont typeface="Wingdings" pitchFamily="2" charset="2"/>
              <a:buAutoNum type="arabicPeriod"/>
            </a:pPr>
            <a:r>
              <a:rPr lang="en-US" sz="3600">
                <a:solidFill>
                  <a:srgbClr val="B2B2B2"/>
                </a:solidFill>
              </a:rPr>
              <a:t>Paying bills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14351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Expenditure Accounts</a:t>
            </a:r>
          </a:p>
        </p:txBody>
      </p:sp>
      <p:sp>
        <p:nvSpPr>
          <p:cNvPr id="48131" name="Rectangle 5"/>
          <p:cNvSpPr>
            <a:spLocks noChangeArrowheads="1"/>
          </p:cNvSpPr>
          <p:nvPr/>
        </p:nvSpPr>
        <p:spPr bwMode="auto">
          <a:xfrm>
            <a:off x="685800" y="173355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gn="ctr">
              <a:spcBef>
                <a:spcPts val="600"/>
              </a:spcBef>
              <a:buClr>
                <a:schemeClr val="accent1"/>
              </a:buClr>
              <a:buSzPct val="80000"/>
              <a:buFont typeface="Wingdings 2" pitchFamily="18" charset="2"/>
              <a:buNone/>
            </a:pPr>
            <a:r>
              <a:rPr lang="en-US" sz="2800" b="1" dirty="0"/>
              <a:t>XXX-</a:t>
            </a:r>
            <a:r>
              <a:rPr lang="en-US" sz="2800" b="1" dirty="0">
                <a:solidFill>
                  <a:srgbClr val="0000FF"/>
                </a:solidFill>
              </a:rPr>
              <a:t>XX</a:t>
            </a:r>
            <a:r>
              <a:rPr lang="en-US" sz="2800" b="1" dirty="0"/>
              <a:t>-</a:t>
            </a:r>
            <a:r>
              <a:rPr lang="en-US" sz="2800" b="1" dirty="0">
                <a:solidFill>
                  <a:srgbClr val="FF0000"/>
                </a:solidFill>
              </a:rPr>
              <a:t>XXX</a:t>
            </a:r>
            <a:r>
              <a:rPr lang="en-US" sz="2800" b="1" dirty="0"/>
              <a:t>-</a:t>
            </a:r>
            <a:r>
              <a:rPr lang="en-US" sz="2800" b="1" dirty="0">
                <a:solidFill>
                  <a:srgbClr val="FFC000"/>
                </a:solidFill>
              </a:rPr>
              <a:t>XXXX</a:t>
            </a:r>
            <a:r>
              <a:rPr lang="en-US" sz="2800" b="1" dirty="0"/>
              <a:t>-</a:t>
            </a:r>
            <a:r>
              <a:rPr lang="en-US" sz="2800" b="1" dirty="0">
                <a:solidFill>
                  <a:srgbClr val="33CC33"/>
                </a:solidFill>
              </a:rPr>
              <a:t>XXX</a:t>
            </a:r>
            <a:r>
              <a:rPr lang="en-US" sz="2800" b="1" dirty="0"/>
              <a:t>-</a:t>
            </a:r>
            <a:r>
              <a:rPr lang="en-US" sz="2800" b="1" dirty="0">
                <a:solidFill>
                  <a:srgbClr val="990099"/>
                </a:solidFill>
              </a:rPr>
              <a:t>XXX</a:t>
            </a:r>
          </a:p>
          <a:p>
            <a:pPr marL="365125" indent="-282575">
              <a:spcBef>
                <a:spcPts val="600"/>
              </a:spcBef>
              <a:buClr>
                <a:schemeClr val="accent1"/>
              </a:buClr>
              <a:buSzPct val="80000"/>
              <a:buFont typeface="Wingdings 2" pitchFamily="18" charset="2"/>
              <a:buNone/>
            </a:pPr>
            <a:endParaRPr lang="en-US" sz="2800" dirty="0"/>
          </a:p>
          <a:p>
            <a:pPr marL="365125" indent="-282575">
              <a:spcBef>
                <a:spcPts val="600"/>
              </a:spcBef>
              <a:buClr>
                <a:schemeClr val="accent1"/>
              </a:buClr>
              <a:buSzPct val="80000"/>
              <a:buFont typeface="Wingdings 2" pitchFamily="18" charset="2"/>
              <a:buNone/>
            </a:pPr>
            <a:r>
              <a:rPr lang="en-US" sz="2800" b="1" dirty="0"/>
              <a:t>XXX</a:t>
            </a:r>
            <a:r>
              <a:rPr lang="en-US" sz="2800" dirty="0"/>
              <a:t> 		District/Fund</a:t>
            </a:r>
          </a:p>
          <a:p>
            <a:pPr marL="365125" indent="-282575">
              <a:spcBef>
                <a:spcPts val="600"/>
              </a:spcBef>
              <a:buClr>
                <a:schemeClr val="accent1"/>
              </a:buClr>
              <a:buSzPct val="80000"/>
              <a:buFont typeface="Wingdings 2" pitchFamily="18" charset="2"/>
              <a:buNone/>
            </a:pPr>
            <a:r>
              <a:rPr lang="en-US" sz="2800" b="1" dirty="0">
                <a:solidFill>
                  <a:srgbClr val="0000FF"/>
                </a:solidFill>
              </a:rPr>
              <a:t>XX	</a:t>
            </a:r>
            <a:r>
              <a:rPr lang="en-US" sz="2800" dirty="0">
                <a:solidFill>
                  <a:srgbClr val="0000FF"/>
                </a:solidFill>
              </a:rPr>
              <a:t>	Operational Unit/ESSA School 		Code</a:t>
            </a:r>
          </a:p>
          <a:p>
            <a:pPr marL="365125" indent="-282575">
              <a:spcBef>
                <a:spcPts val="600"/>
              </a:spcBef>
              <a:buClr>
                <a:schemeClr val="accent1"/>
              </a:buClr>
              <a:buSzPct val="80000"/>
              <a:buFont typeface="Wingdings 2" pitchFamily="18" charset="2"/>
              <a:buNone/>
            </a:pPr>
            <a:r>
              <a:rPr lang="en-US" sz="2800" b="1" dirty="0">
                <a:solidFill>
                  <a:srgbClr val="FF0000"/>
                </a:solidFill>
              </a:rPr>
              <a:t>XXX		</a:t>
            </a:r>
            <a:r>
              <a:rPr lang="en-US" sz="2800" dirty="0">
                <a:solidFill>
                  <a:srgbClr val="FF0000"/>
                </a:solidFill>
              </a:rPr>
              <a:t>Program</a:t>
            </a:r>
            <a:r>
              <a:rPr lang="en-US" sz="2800" dirty="0">
                <a:solidFill>
                  <a:schemeClr val="tx2"/>
                </a:solidFill>
              </a:rPr>
              <a:t> </a:t>
            </a:r>
          </a:p>
          <a:p>
            <a:pPr marL="365125" indent="-282575">
              <a:spcBef>
                <a:spcPts val="600"/>
              </a:spcBef>
              <a:buClr>
                <a:schemeClr val="accent1"/>
              </a:buClr>
              <a:buSzPct val="80000"/>
              <a:buFont typeface="Wingdings 2" pitchFamily="18" charset="2"/>
              <a:buNone/>
            </a:pPr>
            <a:r>
              <a:rPr lang="en-US" sz="2800" b="1" dirty="0">
                <a:solidFill>
                  <a:srgbClr val="FFC000"/>
                </a:solidFill>
              </a:rPr>
              <a:t>XXXX	</a:t>
            </a:r>
            <a:r>
              <a:rPr lang="en-US" sz="2800" dirty="0">
                <a:solidFill>
                  <a:srgbClr val="FFC000"/>
                </a:solidFill>
              </a:rPr>
              <a:t>Function </a:t>
            </a:r>
          </a:p>
          <a:p>
            <a:pPr marL="365125" indent="-282575">
              <a:spcBef>
                <a:spcPts val="600"/>
              </a:spcBef>
              <a:buClr>
                <a:schemeClr val="accent1"/>
              </a:buClr>
              <a:buSzPct val="80000"/>
              <a:buFont typeface="Wingdings 2" pitchFamily="18" charset="2"/>
              <a:buNone/>
            </a:pPr>
            <a:r>
              <a:rPr lang="en-US" sz="2800" b="1" dirty="0">
                <a:solidFill>
                  <a:srgbClr val="33CC33"/>
                </a:solidFill>
              </a:rPr>
              <a:t>XXX		</a:t>
            </a:r>
            <a:r>
              <a:rPr lang="en-US" sz="2800" dirty="0">
                <a:solidFill>
                  <a:srgbClr val="33CC33"/>
                </a:solidFill>
              </a:rPr>
              <a:t>Object Code</a:t>
            </a:r>
            <a:endParaRPr lang="en-US" sz="2800" b="1" dirty="0">
              <a:solidFill>
                <a:srgbClr val="33CC33"/>
              </a:solidFill>
            </a:endParaRPr>
          </a:p>
          <a:p>
            <a:pPr marL="365125" indent="-282575">
              <a:spcBef>
                <a:spcPts val="600"/>
              </a:spcBef>
              <a:buClr>
                <a:schemeClr val="accent1"/>
              </a:buClr>
              <a:buSzPct val="80000"/>
              <a:buFont typeface="Wingdings 2" pitchFamily="18" charset="2"/>
              <a:buNone/>
            </a:pPr>
            <a:r>
              <a:rPr lang="en-US" sz="2800" b="1" dirty="0">
                <a:solidFill>
                  <a:srgbClr val="990099"/>
                </a:solidFill>
              </a:rPr>
              <a:t>XXX</a:t>
            </a:r>
            <a:r>
              <a:rPr lang="en-US" sz="2800" dirty="0">
                <a:solidFill>
                  <a:srgbClr val="990099"/>
                </a:solidFill>
              </a:rPr>
              <a:t>		Project Reporter Code</a:t>
            </a:r>
          </a:p>
          <a:p>
            <a:pPr marL="365125" indent="-282575">
              <a:spcBef>
                <a:spcPts val="600"/>
              </a:spcBef>
              <a:buClr>
                <a:schemeClr val="accent1"/>
              </a:buClr>
              <a:buSzPct val="80000"/>
              <a:buFont typeface="Wingdings 2" pitchFamily="18" charset="2"/>
              <a:buNone/>
            </a:pPr>
            <a:endParaRPr lang="en-US" sz="2800" dirty="0">
              <a:solidFill>
                <a:srgbClr val="9900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a:xfrm>
            <a:off x="14351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District/Fund</a:t>
            </a:r>
          </a:p>
        </p:txBody>
      </p:sp>
      <p:sp>
        <p:nvSpPr>
          <p:cNvPr id="49155" name="Rectangle 5"/>
          <p:cNvSpPr>
            <a:spLocks noChangeArrowheads="1"/>
          </p:cNvSpPr>
          <p:nvPr/>
        </p:nvSpPr>
        <p:spPr bwMode="auto">
          <a:xfrm>
            <a:off x="685800" y="1828800"/>
            <a:ext cx="762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gn="ctr">
              <a:spcBef>
                <a:spcPts val="600"/>
              </a:spcBef>
              <a:buClr>
                <a:schemeClr val="accent1"/>
              </a:buClr>
              <a:buSzPct val="80000"/>
              <a:buFont typeface="Wingdings 2" pitchFamily="18" charset="2"/>
              <a:buNone/>
            </a:pPr>
            <a:r>
              <a:rPr lang="en-US" sz="3200" b="1" dirty="0"/>
              <a:t>XXX</a:t>
            </a:r>
            <a:r>
              <a:rPr lang="en-US" sz="3200" dirty="0"/>
              <a:t>-XX-XXX-XXXX-XXX-XXX</a:t>
            </a:r>
          </a:p>
          <a:p>
            <a:pPr marL="365125" indent="-282575" algn="ctr">
              <a:spcBef>
                <a:spcPts val="600"/>
              </a:spcBef>
              <a:buClr>
                <a:schemeClr val="accent1"/>
              </a:buClr>
              <a:buSzPct val="80000"/>
              <a:buFont typeface="Wingdings 2" pitchFamily="18" charset="2"/>
              <a:buNone/>
            </a:pPr>
            <a:endParaRPr lang="en-US" sz="1400" dirty="0"/>
          </a:p>
          <a:p>
            <a:pPr marL="365125" indent="-282575">
              <a:spcBef>
                <a:spcPts val="600"/>
              </a:spcBef>
              <a:buClr>
                <a:schemeClr val="accent1"/>
              </a:buClr>
              <a:buSzPct val="80000"/>
              <a:buFont typeface="Wingdings 2" pitchFamily="18" charset="2"/>
              <a:buChar char=""/>
            </a:pPr>
            <a:r>
              <a:rPr lang="en-US" sz="2800" dirty="0"/>
              <a:t>First Digit Identifies the School Structure</a:t>
            </a:r>
          </a:p>
          <a:p>
            <a:pPr marL="639763" lvl="1" indent="-236538">
              <a:spcBef>
                <a:spcPts val="550"/>
              </a:spcBef>
              <a:buClr>
                <a:schemeClr val="accent1"/>
              </a:buClr>
              <a:buFont typeface="Verdana" pitchFamily="34" charset="0"/>
              <a:buChar char="◦"/>
            </a:pPr>
            <a:r>
              <a:rPr lang="en-US" sz="2800" b="1" dirty="0"/>
              <a:t>1</a:t>
            </a:r>
            <a:r>
              <a:rPr lang="en-US" sz="2800" dirty="0"/>
              <a:t>XX - Elementary District</a:t>
            </a:r>
          </a:p>
          <a:p>
            <a:pPr marL="639763" lvl="1" indent="-236538">
              <a:spcBef>
                <a:spcPts val="550"/>
              </a:spcBef>
              <a:buClr>
                <a:schemeClr val="accent1"/>
              </a:buClr>
              <a:buFont typeface="Verdana" pitchFamily="34" charset="0"/>
              <a:buChar char="◦"/>
            </a:pPr>
            <a:r>
              <a:rPr lang="en-US" sz="2800" b="1" dirty="0"/>
              <a:t>2</a:t>
            </a:r>
            <a:r>
              <a:rPr lang="en-US" sz="2800" dirty="0"/>
              <a:t>XX - High School District (Includes K-12)</a:t>
            </a:r>
          </a:p>
          <a:p>
            <a:pPr marL="639763" lvl="1" indent="-236538">
              <a:spcBef>
                <a:spcPts val="550"/>
              </a:spcBef>
              <a:buClr>
                <a:schemeClr val="accent1"/>
              </a:buClr>
              <a:buFont typeface="Verdana" pitchFamily="34" charset="0"/>
              <a:buChar char="◦"/>
            </a:pPr>
            <a:r>
              <a:rPr lang="en-US" sz="2800" b="1" dirty="0"/>
              <a:t>3</a:t>
            </a:r>
            <a:r>
              <a:rPr lang="en-US" sz="2800" dirty="0"/>
              <a:t>XX - Special Education Cooperative</a:t>
            </a:r>
          </a:p>
          <a:p>
            <a:pPr marL="639763" lvl="1" indent="-236538">
              <a:spcBef>
                <a:spcPts val="550"/>
              </a:spcBef>
              <a:buClr>
                <a:schemeClr val="accent1"/>
              </a:buClr>
              <a:buFont typeface="Verdana" pitchFamily="34" charset="0"/>
              <a:buNone/>
            </a:pPr>
            <a:endParaRPr lang="en-US" sz="2800" dirty="0"/>
          </a:p>
          <a:p>
            <a:pPr marL="365125" indent="-282575">
              <a:spcBef>
                <a:spcPts val="600"/>
              </a:spcBef>
              <a:buClr>
                <a:schemeClr val="accent1"/>
              </a:buClr>
              <a:buSzPct val="80000"/>
              <a:buFont typeface="Wingdings 2" pitchFamily="18" charset="2"/>
              <a:buChar char=""/>
            </a:pPr>
            <a:r>
              <a:rPr lang="en-US" sz="2800" dirty="0"/>
              <a:t>The Last Two Digits Identify the Fund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1435100" y="301625"/>
            <a:ext cx="7499350" cy="838200"/>
          </a:xfrm>
          <a:noFill/>
        </p:spPr>
        <p:txBody>
          <a:bodyPr/>
          <a:lstStyle/>
          <a:p>
            <a:pPr eaLnBrk="1" hangingPunct="1"/>
            <a:r>
              <a:rPr lang="en-US" b="1" dirty="0">
                <a:effectLst>
                  <a:outerShdw blurRad="38100" dist="38100" dir="2700000" algn="tl">
                    <a:srgbClr val="000000">
                      <a:alpha val="43137"/>
                    </a:srgbClr>
                  </a:outerShdw>
                </a:effectLst>
              </a:rPr>
              <a:t>Budgeted Funds</a:t>
            </a:r>
          </a:p>
        </p:txBody>
      </p:sp>
      <p:sp>
        <p:nvSpPr>
          <p:cNvPr id="50180" name="Rectangle 6"/>
          <p:cNvSpPr>
            <a:spLocks noGrp="1" noChangeArrowheads="1"/>
          </p:cNvSpPr>
          <p:nvPr>
            <p:ph type="body" sz="half" idx="2"/>
          </p:nvPr>
        </p:nvSpPr>
        <p:spPr>
          <a:xfrm>
            <a:off x="4267200" y="1447800"/>
            <a:ext cx="4038600" cy="4530725"/>
          </a:xfrm>
          <a:noFill/>
        </p:spPr>
        <p:txBody>
          <a:bodyPr>
            <a:normAutofit fontScale="92500" lnSpcReduction="10000"/>
          </a:bodyPr>
          <a:lstStyle/>
          <a:p>
            <a:pPr eaLnBrk="1" hangingPunct="1"/>
            <a:r>
              <a:rPr lang="en-US" sz="2800" u="sng" dirty="0"/>
              <a:t>Budgeted Funds:</a:t>
            </a:r>
          </a:p>
          <a:p>
            <a:pPr lvl="1" eaLnBrk="1" hangingPunct="1"/>
            <a:r>
              <a:rPr lang="en-US" sz="2400" dirty="0"/>
              <a:t>General (01)</a:t>
            </a:r>
          </a:p>
          <a:p>
            <a:pPr lvl="1" eaLnBrk="1" hangingPunct="1"/>
            <a:r>
              <a:rPr lang="en-US" sz="2400" dirty="0"/>
              <a:t>Transportation (10) </a:t>
            </a:r>
          </a:p>
          <a:p>
            <a:pPr lvl="1" eaLnBrk="1" hangingPunct="1"/>
            <a:r>
              <a:rPr lang="en-US" sz="2400" dirty="0"/>
              <a:t>Bus Depreciation (11)</a:t>
            </a:r>
          </a:p>
          <a:p>
            <a:pPr lvl="1" eaLnBrk="1" hangingPunct="1"/>
            <a:r>
              <a:rPr lang="en-US" sz="2400" dirty="0"/>
              <a:t>Tuition (13)</a:t>
            </a:r>
          </a:p>
          <a:p>
            <a:pPr lvl="1" eaLnBrk="1" hangingPunct="1"/>
            <a:r>
              <a:rPr lang="en-US" sz="2400" dirty="0"/>
              <a:t>Retirement (14)</a:t>
            </a:r>
          </a:p>
          <a:p>
            <a:pPr lvl="1" eaLnBrk="1" hangingPunct="1"/>
            <a:r>
              <a:rPr lang="en-US" sz="2400" dirty="0"/>
              <a:t>Adult Ed (17)</a:t>
            </a:r>
          </a:p>
          <a:p>
            <a:pPr lvl="1" eaLnBrk="1" hangingPunct="1"/>
            <a:r>
              <a:rPr lang="en-US" sz="2400" dirty="0"/>
              <a:t>Non-Operating (19)</a:t>
            </a:r>
          </a:p>
          <a:p>
            <a:pPr lvl="1" eaLnBrk="1" hangingPunct="1"/>
            <a:r>
              <a:rPr lang="en-US" sz="2400" dirty="0"/>
              <a:t>Technology (28)</a:t>
            </a:r>
          </a:p>
          <a:p>
            <a:pPr lvl="1" eaLnBrk="1" hangingPunct="1"/>
            <a:r>
              <a:rPr lang="en-US" sz="2400" dirty="0"/>
              <a:t>Flexibility (29)</a:t>
            </a:r>
          </a:p>
          <a:p>
            <a:pPr lvl="1" eaLnBrk="1" hangingPunct="1"/>
            <a:r>
              <a:rPr lang="en-US" sz="2400" dirty="0"/>
              <a:t>Debt Service (50)</a:t>
            </a:r>
          </a:p>
          <a:p>
            <a:pPr lvl="1" eaLnBrk="1" hangingPunct="1"/>
            <a:r>
              <a:rPr lang="en-US" sz="2400" dirty="0"/>
              <a:t>Building Reserve (61)</a:t>
            </a:r>
          </a:p>
        </p:txBody>
      </p:sp>
      <p:sp>
        <p:nvSpPr>
          <p:cNvPr id="50179" name="Rectangle 5"/>
          <p:cNvSpPr>
            <a:spLocks noChangeArrowheads="1"/>
          </p:cNvSpPr>
          <p:nvPr/>
        </p:nvSpPr>
        <p:spPr bwMode="auto">
          <a:xfrm>
            <a:off x="381000" y="1371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None/>
            </a:pPr>
            <a:r>
              <a:rPr lang="en-US" sz="2800" u="sng" dirty="0"/>
              <a:t>Characteristics:</a:t>
            </a:r>
          </a:p>
          <a:p>
            <a:pPr marL="639763" lvl="1" indent="-236538">
              <a:spcBef>
                <a:spcPts val="550"/>
              </a:spcBef>
              <a:buClr>
                <a:schemeClr val="tx1"/>
              </a:buClr>
              <a:buFontTx/>
              <a:buChar char="•"/>
            </a:pPr>
            <a:r>
              <a:rPr lang="en-US" sz="2400" dirty="0"/>
              <a:t>Possibly financed in part by local property tax levy</a:t>
            </a:r>
          </a:p>
          <a:p>
            <a:pPr marL="639763" lvl="1" indent="-236538">
              <a:spcBef>
                <a:spcPts val="550"/>
              </a:spcBef>
              <a:buClr>
                <a:schemeClr val="tx1"/>
              </a:buClr>
              <a:buFontTx/>
              <a:buChar char="•"/>
            </a:pPr>
            <a:r>
              <a:rPr lang="en-US" sz="2400" dirty="0"/>
              <a:t>Expenditures limited by budget--not cash balance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Non-Budgeted Funds</a:t>
            </a:r>
          </a:p>
        </p:txBody>
      </p:sp>
      <p:sp>
        <p:nvSpPr>
          <p:cNvPr id="51204" name="Rectangle 6"/>
          <p:cNvSpPr>
            <a:spLocks noGrp="1" noChangeArrowheads="1"/>
          </p:cNvSpPr>
          <p:nvPr>
            <p:ph type="body" sz="half" idx="2"/>
          </p:nvPr>
        </p:nvSpPr>
        <p:spPr>
          <a:xfrm>
            <a:off x="4371975" y="1462880"/>
            <a:ext cx="3681412" cy="4800600"/>
          </a:xfrm>
          <a:noFill/>
        </p:spPr>
        <p:txBody>
          <a:bodyPr/>
          <a:lstStyle/>
          <a:p>
            <a:pPr eaLnBrk="1" hangingPunct="1"/>
            <a:r>
              <a:rPr lang="en-US" sz="2800" u="sng" dirty="0"/>
              <a:t>Non-Budgeted Fund examples:</a:t>
            </a:r>
          </a:p>
          <a:p>
            <a:pPr lvl="1" eaLnBrk="1" hangingPunct="1"/>
            <a:r>
              <a:rPr lang="en-US" sz="2400" dirty="0"/>
              <a:t>School Foods (12)</a:t>
            </a:r>
          </a:p>
          <a:p>
            <a:pPr lvl="1" eaLnBrk="1" hangingPunct="1"/>
            <a:r>
              <a:rPr lang="en-US" sz="2400" dirty="0"/>
              <a:t>Misc. Programs (15) </a:t>
            </a:r>
          </a:p>
          <a:p>
            <a:pPr lvl="1" eaLnBrk="1" hangingPunct="1"/>
            <a:r>
              <a:rPr lang="en-US" sz="2400" dirty="0"/>
              <a:t>Comp. Absences (21)</a:t>
            </a:r>
          </a:p>
          <a:p>
            <a:pPr lvl="1" eaLnBrk="1" hangingPunct="1"/>
            <a:r>
              <a:rPr lang="en-US" sz="2400" dirty="0"/>
              <a:t>Impact Aid (26)</a:t>
            </a:r>
          </a:p>
          <a:p>
            <a:pPr lvl="1" eaLnBrk="1" hangingPunct="1"/>
            <a:r>
              <a:rPr lang="en-US" sz="2400" dirty="0"/>
              <a:t>Building (60)</a:t>
            </a:r>
          </a:p>
          <a:p>
            <a:pPr lvl="1" eaLnBrk="1" hangingPunct="1"/>
            <a:r>
              <a:rPr lang="en-US" sz="2400" dirty="0"/>
              <a:t>Interlocal Agreement (82)</a:t>
            </a:r>
          </a:p>
          <a:p>
            <a:pPr lvl="1" eaLnBrk="1" hangingPunct="1"/>
            <a:r>
              <a:rPr lang="en-US" sz="2400" dirty="0"/>
              <a:t>Student Activities (84)</a:t>
            </a:r>
          </a:p>
        </p:txBody>
      </p:sp>
      <p:sp>
        <p:nvSpPr>
          <p:cNvPr id="51203" name="Rectangle 5"/>
          <p:cNvSpPr>
            <a:spLocks noChangeArrowheads="1"/>
          </p:cNvSpPr>
          <p:nvPr/>
        </p:nvSpPr>
        <p:spPr bwMode="auto">
          <a:xfrm>
            <a:off x="304800" y="1600199"/>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None/>
            </a:pPr>
            <a:r>
              <a:rPr lang="en-US" sz="2800" u="sng" dirty="0"/>
              <a:t>Characteristics:</a:t>
            </a:r>
          </a:p>
          <a:p>
            <a:pPr marL="639763" lvl="1" indent="-236538">
              <a:spcBef>
                <a:spcPts val="550"/>
              </a:spcBef>
              <a:buClr>
                <a:schemeClr val="tx1"/>
              </a:buClr>
              <a:buFontTx/>
              <a:buChar char="•"/>
            </a:pPr>
            <a:r>
              <a:rPr lang="en-US" sz="2400" dirty="0"/>
              <a:t>Financed entirely by non-levy revenues</a:t>
            </a:r>
          </a:p>
          <a:p>
            <a:pPr marL="639763" lvl="1" indent="-236538">
              <a:spcBef>
                <a:spcPts val="550"/>
              </a:spcBef>
              <a:buClr>
                <a:schemeClr val="tx1"/>
              </a:buClr>
              <a:buFontTx/>
              <a:buChar char="•"/>
            </a:pPr>
            <a:r>
              <a:rPr lang="en-US" sz="2400" dirty="0"/>
              <a:t>Expenditures limited by cash balance</a:t>
            </a:r>
          </a:p>
          <a:p>
            <a:pPr marL="639763" lvl="1" indent="-236538">
              <a:spcBef>
                <a:spcPts val="550"/>
              </a:spcBef>
              <a:buClr>
                <a:schemeClr val="accent1"/>
              </a:buClr>
              <a:buFont typeface="Verdana" pitchFamily="34" charset="0"/>
              <a:buChar char="◦"/>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685800" y="274638"/>
            <a:ext cx="7499350" cy="1143000"/>
          </a:xfrm>
          <a:noFill/>
        </p:spPr>
        <p:txBody>
          <a:bodyPr/>
          <a:lstStyle/>
          <a:p>
            <a:pPr eaLnBrk="1" hangingPunct="1"/>
            <a:r>
              <a:rPr lang="en-US" b="1" dirty="0">
                <a:effectLst>
                  <a:outerShdw blurRad="38100" dist="38100" dir="2700000" algn="tl">
                    <a:srgbClr val="000000">
                      <a:alpha val="43137"/>
                    </a:srgbClr>
                  </a:outerShdw>
                </a:effectLst>
              </a:rPr>
              <a:t>Determining Proper Fund</a:t>
            </a:r>
          </a:p>
        </p:txBody>
      </p:sp>
      <p:sp>
        <p:nvSpPr>
          <p:cNvPr id="52227" name="Rectangle 5"/>
          <p:cNvSpPr>
            <a:spLocks noChangeArrowheads="1"/>
          </p:cNvSpPr>
          <p:nvPr/>
        </p:nvSpPr>
        <p:spPr bwMode="auto">
          <a:xfrm>
            <a:off x="685800" y="1295400"/>
            <a:ext cx="6477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2800" dirty="0"/>
              <a:t>Law – look it up!</a:t>
            </a:r>
          </a:p>
          <a:p>
            <a:pPr marL="365125" indent="-282575">
              <a:spcBef>
                <a:spcPts val="600"/>
              </a:spcBef>
              <a:buClr>
                <a:schemeClr val="accent1"/>
              </a:buClr>
              <a:buSzPct val="80000"/>
              <a:buFont typeface="Wingdings 2" pitchFamily="18" charset="2"/>
              <a:buChar char=""/>
            </a:pPr>
            <a:r>
              <a:rPr lang="en-US" sz="2800" dirty="0"/>
              <a:t>Chart of Accounts Matrices</a:t>
            </a:r>
          </a:p>
          <a:p>
            <a:pPr marL="365125" indent="-282575">
              <a:spcBef>
                <a:spcPts val="600"/>
              </a:spcBef>
              <a:buClr>
                <a:schemeClr val="accent1"/>
              </a:buClr>
              <a:buSzPct val="80000"/>
              <a:buFont typeface="Wingdings 2" pitchFamily="18" charset="2"/>
              <a:buChar char=""/>
            </a:pPr>
            <a:r>
              <a:rPr lang="en-US" sz="2800" dirty="0"/>
              <a:t>Trustee Discretion</a:t>
            </a:r>
          </a:p>
          <a:p>
            <a:pPr marL="639763" lvl="1" indent="-236538">
              <a:spcBef>
                <a:spcPts val="550"/>
              </a:spcBef>
              <a:buClr>
                <a:schemeClr val="accent1"/>
              </a:buClr>
              <a:buFont typeface="Verdana" pitchFamily="34" charset="0"/>
              <a:buChar char="◦"/>
            </a:pPr>
            <a:r>
              <a:rPr lang="en-US" sz="2400" dirty="0"/>
              <a:t>Consistency with fund purpose</a:t>
            </a:r>
          </a:p>
          <a:p>
            <a:pPr marL="639763" lvl="1" indent="-236538">
              <a:spcBef>
                <a:spcPts val="550"/>
              </a:spcBef>
              <a:buClr>
                <a:schemeClr val="accent1"/>
              </a:buClr>
              <a:buFont typeface="Verdana" pitchFamily="34" charset="0"/>
              <a:buChar char="◦"/>
            </a:pPr>
            <a:r>
              <a:rPr lang="en-US" sz="2400" dirty="0"/>
              <a:t>Budgeting considerations</a:t>
            </a:r>
          </a:p>
          <a:p>
            <a:pPr marL="365125" indent="-282575">
              <a:spcBef>
                <a:spcPts val="600"/>
              </a:spcBef>
              <a:buClr>
                <a:schemeClr val="accent1"/>
              </a:buClr>
              <a:buSzPct val="80000"/>
              <a:buFont typeface="Wingdings 2" pitchFamily="18" charset="2"/>
              <a:buChar char=""/>
            </a:pPr>
            <a:r>
              <a:rPr lang="en-US" sz="2800" dirty="0"/>
              <a:t>Allocating Between Elem and High School Districts, ARM 10.10.303</a:t>
            </a:r>
          </a:p>
          <a:p>
            <a:pPr marL="639763" lvl="1" indent="-236538">
              <a:spcBef>
                <a:spcPts val="550"/>
              </a:spcBef>
              <a:buClr>
                <a:schemeClr val="accent1"/>
              </a:buClr>
              <a:buFont typeface="Verdana" pitchFamily="34" charset="0"/>
              <a:buChar char="◦"/>
            </a:pPr>
            <a:r>
              <a:rPr lang="en-US" sz="2400" dirty="0"/>
              <a:t>Consistency</a:t>
            </a:r>
          </a:p>
          <a:p>
            <a:pPr marL="639763" lvl="1" indent="-236538">
              <a:spcBef>
                <a:spcPts val="550"/>
              </a:spcBef>
              <a:buClr>
                <a:schemeClr val="accent1"/>
              </a:buClr>
              <a:buFont typeface="Verdana" pitchFamily="34" charset="0"/>
              <a:buChar char="◦"/>
            </a:pPr>
            <a:r>
              <a:rPr lang="en-US" sz="2400" dirty="0"/>
              <a:t>Basis for cost allocation</a:t>
            </a:r>
          </a:p>
          <a:p>
            <a:pPr marL="365125" indent="-282575">
              <a:spcBef>
                <a:spcPts val="600"/>
              </a:spcBef>
              <a:buClr>
                <a:schemeClr val="accent1"/>
              </a:buClr>
              <a:buSzPct val="80000"/>
              <a:buFont typeface="Wingdings 2" pitchFamily="18" charset="2"/>
              <a:buChar char=""/>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096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gn="ctr">
              <a:spcBef>
                <a:spcPts val="600"/>
              </a:spcBef>
              <a:buClr>
                <a:schemeClr val="accent1"/>
              </a:buClr>
              <a:buSzPct val="80000"/>
              <a:buFont typeface="Wingdings 2" pitchFamily="18" charset="2"/>
              <a:buNone/>
            </a:pPr>
            <a:r>
              <a:rPr lang="en-US" sz="3200" dirty="0"/>
              <a:t>XXX-</a:t>
            </a:r>
            <a:r>
              <a:rPr lang="en-US" sz="3200" b="1" u="sng" dirty="0"/>
              <a:t>XX</a:t>
            </a:r>
            <a:r>
              <a:rPr lang="en-US" sz="3200" dirty="0"/>
              <a:t>-XXX-XXXX-XXX-XXX</a:t>
            </a:r>
          </a:p>
          <a:p>
            <a:pPr marL="365125" indent="-282575" algn="ctr">
              <a:spcBef>
                <a:spcPts val="600"/>
              </a:spcBef>
              <a:buClr>
                <a:schemeClr val="accent1"/>
              </a:buClr>
              <a:buSzPct val="80000"/>
              <a:buFont typeface="Wingdings 2" pitchFamily="18" charset="2"/>
              <a:buNone/>
            </a:pPr>
            <a:endParaRPr lang="en-US" dirty="0"/>
          </a:p>
          <a:p>
            <a:pPr marL="365125" indent="-282575">
              <a:spcBef>
                <a:spcPts val="600"/>
              </a:spcBef>
              <a:buClr>
                <a:schemeClr val="accent1"/>
              </a:buClr>
              <a:buSzPct val="80000"/>
              <a:buFont typeface="Wingdings 2" pitchFamily="18" charset="2"/>
              <a:buChar char=""/>
            </a:pPr>
            <a:r>
              <a:rPr lang="en-US" sz="3600" dirty="0"/>
              <a:t>Optional but highly recommended</a:t>
            </a:r>
          </a:p>
          <a:p>
            <a:pPr marL="822325" lvl="1" indent="-282575">
              <a:spcBef>
                <a:spcPts val="600"/>
              </a:spcBef>
              <a:buClr>
                <a:schemeClr val="accent1"/>
              </a:buClr>
              <a:buSzPct val="80000"/>
              <a:buFont typeface="Wingdings 2" pitchFamily="18" charset="2"/>
              <a:buChar char=""/>
            </a:pPr>
            <a:r>
              <a:rPr lang="en-US" sz="3600" dirty="0"/>
              <a:t>ESSA reporting feature</a:t>
            </a:r>
          </a:p>
          <a:p>
            <a:pPr marL="365125" indent="-282575">
              <a:spcBef>
                <a:spcPts val="600"/>
              </a:spcBef>
              <a:buClr>
                <a:schemeClr val="accent1"/>
              </a:buClr>
              <a:buSzPct val="80000"/>
              <a:buFont typeface="Wingdings 2" pitchFamily="18" charset="2"/>
              <a:buChar char=""/>
            </a:pPr>
            <a:r>
              <a:rPr lang="en-US" sz="3600" dirty="0"/>
              <a:t>Track Costs By:</a:t>
            </a:r>
          </a:p>
          <a:p>
            <a:pPr marL="885825" lvl="2" indent="-228600">
              <a:spcBef>
                <a:spcPct val="20000"/>
              </a:spcBef>
              <a:buClr>
                <a:schemeClr val="accent2"/>
              </a:buClr>
              <a:buFont typeface="Wingdings 2" pitchFamily="18" charset="2"/>
              <a:buChar char=""/>
            </a:pPr>
            <a:r>
              <a:rPr lang="en-US" sz="2800" dirty="0"/>
              <a:t>School Code</a:t>
            </a:r>
          </a:p>
          <a:p>
            <a:pPr marL="365125" indent="-282575">
              <a:spcBef>
                <a:spcPts val="600"/>
              </a:spcBef>
              <a:buClr>
                <a:schemeClr val="accent1"/>
              </a:buClr>
              <a:buSzPct val="80000"/>
              <a:buFont typeface="Wingdings 2" pitchFamily="18" charset="2"/>
              <a:buChar char=""/>
            </a:pPr>
            <a:r>
              <a:rPr lang="en-US" sz="3600" dirty="0"/>
              <a:t>If not set up, speak to your vendor</a:t>
            </a:r>
          </a:p>
        </p:txBody>
      </p:sp>
      <p:sp>
        <p:nvSpPr>
          <p:cNvPr id="154629" name="Rectangle 5"/>
          <p:cNvSpPr>
            <a:spLocks noGrp="1" noChangeArrowheads="1"/>
          </p:cNvSpPr>
          <p:nvPr>
            <p:ph type="title"/>
          </p:nvPr>
        </p:nvSpPr>
        <p:spPr>
          <a:xfrm>
            <a:off x="7620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Operational Unit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11430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Program Code</a:t>
            </a:r>
          </a:p>
        </p:txBody>
      </p:sp>
      <p:sp>
        <p:nvSpPr>
          <p:cNvPr id="156677" name="Rectangle 5"/>
          <p:cNvSpPr>
            <a:spLocks noChangeArrowheads="1"/>
          </p:cNvSpPr>
          <p:nvPr/>
        </p:nvSpPr>
        <p:spPr bwMode="auto">
          <a:xfrm>
            <a:off x="1066800" y="1143000"/>
            <a:ext cx="7391400" cy="4876800"/>
          </a:xfrm>
          <a:prstGeom prst="rect">
            <a:avLst/>
          </a:prstGeom>
          <a:noFill/>
          <a:ln w="9525">
            <a:noFill/>
            <a:miter lim="800000"/>
            <a:headEnd/>
            <a:tailEnd/>
          </a:ln>
          <a:effectLst/>
        </p:spPr>
        <p:txBody>
          <a:bodyPr/>
          <a:lstStyle/>
          <a:p>
            <a:pPr marL="365125" indent="-282575" algn="ctr">
              <a:lnSpc>
                <a:spcPct val="80000"/>
              </a:lnSpc>
              <a:spcBef>
                <a:spcPts val="600"/>
              </a:spcBef>
              <a:buClr>
                <a:schemeClr val="accent1"/>
              </a:buClr>
              <a:buSzPct val="80000"/>
              <a:buFont typeface="Wingdings 2" pitchFamily="18" charset="2"/>
              <a:buNone/>
              <a:defRPr/>
            </a:pPr>
            <a:r>
              <a:rPr lang="en-US" sz="2800" dirty="0"/>
              <a:t>XXX-XX-</a:t>
            </a:r>
            <a:r>
              <a:rPr lang="en-US" sz="3600" b="1" u="sng" dirty="0">
                <a:solidFill>
                  <a:schemeClr val="tx2"/>
                </a:solidFill>
              </a:rPr>
              <a:t>XXX</a:t>
            </a:r>
            <a:r>
              <a:rPr lang="en-US" sz="2800" dirty="0"/>
              <a:t>-XXXX-XXX-XXX</a:t>
            </a:r>
          </a:p>
          <a:p>
            <a:pPr marL="365125" indent="-282575" algn="ctr">
              <a:lnSpc>
                <a:spcPct val="80000"/>
              </a:lnSpc>
              <a:spcBef>
                <a:spcPts val="600"/>
              </a:spcBef>
              <a:buClr>
                <a:schemeClr val="accent1"/>
              </a:buClr>
              <a:buSzPct val="80000"/>
              <a:buFont typeface="Wingdings 2" pitchFamily="18" charset="2"/>
              <a:buNone/>
              <a:defRPr/>
            </a:pPr>
            <a:endParaRPr lang="en-US" sz="1000" dirty="0"/>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1XX</a:t>
            </a:r>
            <a:r>
              <a:rPr lang="en-US" sz="2800" dirty="0">
                <a:cs typeface="Times New Roman" pitchFamily="18" charset="0"/>
              </a:rPr>
              <a:t>	Regular Programs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2XX</a:t>
            </a:r>
            <a:r>
              <a:rPr lang="en-US" sz="2800" dirty="0">
                <a:cs typeface="Times New Roman" pitchFamily="18" charset="0"/>
              </a:rPr>
              <a:t>	Special Programs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3XX</a:t>
            </a:r>
            <a:r>
              <a:rPr lang="en-US" sz="2800" dirty="0">
                <a:cs typeface="Times New Roman" pitchFamily="18" charset="0"/>
              </a:rPr>
              <a:t>	State Grants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4XX</a:t>
            </a:r>
            <a:r>
              <a:rPr lang="en-US" sz="2800" dirty="0">
                <a:cs typeface="Times New Roman" pitchFamily="18" charset="0"/>
              </a:rPr>
              <a:t>	Federal Grants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5XX</a:t>
            </a:r>
            <a:r>
              <a:rPr lang="en-US" sz="2800" dirty="0">
                <a:cs typeface="Times New Roman" pitchFamily="18" charset="0"/>
              </a:rPr>
              <a:t>	Non-Public School Programs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6XX</a:t>
            </a:r>
            <a:r>
              <a:rPr lang="en-US" sz="2800" dirty="0">
                <a:cs typeface="Times New Roman" pitchFamily="18" charset="0"/>
              </a:rPr>
              <a:t>	Adult Education Programs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7XX</a:t>
            </a:r>
            <a:r>
              <a:rPr lang="en-US" sz="2800" dirty="0">
                <a:cs typeface="Times New Roman" pitchFamily="18" charset="0"/>
              </a:rPr>
              <a:t>	Extracurricular Programs</a:t>
            </a:r>
            <a:endParaRPr lang="en-US" sz="2800" dirty="0">
              <a:solidFill>
                <a:schemeClr val="accent1">
                  <a:lumMod val="75000"/>
                </a:schemeClr>
              </a:solidFill>
              <a:cs typeface="Times New Roman" pitchFamily="18" charset="0"/>
            </a:endParaRP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8XX</a:t>
            </a:r>
            <a:r>
              <a:rPr lang="en-US" sz="2800" dirty="0">
                <a:cs typeface="Times New Roman" pitchFamily="18" charset="0"/>
              </a:rPr>
              <a:t>	Community Services Programs</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9XX</a:t>
            </a:r>
            <a:r>
              <a:rPr lang="en-US" sz="2800" dirty="0">
                <a:cs typeface="Times New Roman" pitchFamily="18" charset="0"/>
              </a:rPr>
              <a:t>	Enterprise Programs </a:t>
            </a:r>
          </a:p>
          <a:p>
            <a:pPr marL="365125" indent="-282575">
              <a:lnSpc>
                <a:spcPct val="80000"/>
              </a:lnSpc>
              <a:spcBef>
                <a:spcPts val="600"/>
              </a:spcBef>
              <a:buClr>
                <a:schemeClr val="accent1"/>
              </a:buClr>
              <a:buSzPct val="80000"/>
              <a:buFont typeface="Wingdings 2" pitchFamily="18" charset="2"/>
              <a:buNone/>
              <a:defRPr/>
            </a:pPr>
            <a:r>
              <a:rPr lang="en-US" sz="2800" b="1" dirty="0">
                <a:solidFill>
                  <a:schemeClr val="tx2"/>
                </a:solidFill>
                <a:cs typeface="Times New Roman" pitchFamily="18" charset="0"/>
              </a:rPr>
              <a:t>999</a:t>
            </a:r>
            <a:r>
              <a:rPr lang="en-US" sz="2800" dirty="0">
                <a:cs typeface="Times New Roman" pitchFamily="18" charset="0"/>
              </a:rPr>
              <a:t>	Undistributed</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a:xfrm>
            <a:off x="12954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Function Code</a:t>
            </a:r>
          </a:p>
        </p:txBody>
      </p:sp>
      <p:sp>
        <p:nvSpPr>
          <p:cNvPr id="55299" name="Rectangle 5"/>
          <p:cNvSpPr>
            <a:spLocks noChangeArrowheads="1"/>
          </p:cNvSpPr>
          <p:nvPr/>
        </p:nvSpPr>
        <p:spPr bwMode="auto">
          <a:xfrm>
            <a:off x="1219200" y="12954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gn="ctr">
              <a:spcBef>
                <a:spcPts val="600"/>
              </a:spcBef>
              <a:buClr>
                <a:schemeClr val="accent1"/>
              </a:buClr>
              <a:buSzPct val="80000"/>
              <a:buFont typeface="Wingdings 2" pitchFamily="18" charset="2"/>
              <a:buNone/>
            </a:pPr>
            <a:r>
              <a:rPr lang="en-US" sz="2800"/>
              <a:t>XXX-XX-XXX-</a:t>
            </a:r>
            <a:r>
              <a:rPr lang="en-US" sz="3600" b="1" u="sng">
                <a:solidFill>
                  <a:schemeClr val="tx2"/>
                </a:solidFill>
              </a:rPr>
              <a:t>XXXX</a:t>
            </a:r>
            <a:r>
              <a:rPr lang="en-US" sz="2800"/>
              <a:t>-XXX-XXX</a:t>
            </a:r>
          </a:p>
          <a:p>
            <a:pPr marL="365125" indent="-282575" algn="ctr">
              <a:spcBef>
                <a:spcPts val="600"/>
              </a:spcBef>
              <a:buClr>
                <a:schemeClr val="accent1"/>
              </a:buClr>
              <a:buSzPct val="80000"/>
              <a:buFont typeface="Wingdings 2" pitchFamily="18" charset="2"/>
              <a:buNone/>
            </a:pPr>
            <a:endParaRPr lang="en-US" sz="1000"/>
          </a:p>
          <a:p>
            <a:pPr marL="365125" indent="-282575">
              <a:spcBef>
                <a:spcPts val="600"/>
              </a:spcBef>
              <a:buClr>
                <a:schemeClr val="accent1"/>
              </a:buClr>
              <a:buSzPct val="80000"/>
              <a:buFont typeface="Wingdings 2" pitchFamily="18" charset="2"/>
              <a:buNone/>
            </a:pPr>
            <a:r>
              <a:rPr lang="en-US" sz="2800" b="1">
                <a:cs typeface="Times New Roman" pitchFamily="18" charset="0"/>
              </a:rPr>
              <a:t>1XXX</a:t>
            </a:r>
            <a:r>
              <a:rPr lang="en-US" sz="2800">
                <a:cs typeface="Times New Roman" pitchFamily="18" charset="0"/>
              </a:rPr>
              <a:t>		Instruction</a:t>
            </a:r>
          </a:p>
          <a:p>
            <a:pPr marL="365125" indent="-282575">
              <a:spcBef>
                <a:spcPts val="600"/>
              </a:spcBef>
              <a:buClr>
                <a:schemeClr val="accent1"/>
              </a:buClr>
              <a:buSzPct val="80000"/>
              <a:buFont typeface="Wingdings 2" pitchFamily="18" charset="2"/>
              <a:buNone/>
            </a:pPr>
            <a:r>
              <a:rPr lang="en-US" sz="2800" b="1">
                <a:cs typeface="Times New Roman" pitchFamily="18" charset="0"/>
              </a:rPr>
              <a:t>2XXX</a:t>
            </a:r>
            <a:r>
              <a:rPr lang="en-US" sz="2800">
                <a:cs typeface="Times New Roman" pitchFamily="18" charset="0"/>
              </a:rPr>
              <a:t>		Support Services</a:t>
            </a:r>
          </a:p>
          <a:p>
            <a:pPr marL="365125" indent="-282575">
              <a:spcBef>
                <a:spcPts val="600"/>
              </a:spcBef>
              <a:buClr>
                <a:schemeClr val="accent1"/>
              </a:buClr>
              <a:buSzPct val="80000"/>
              <a:buFont typeface="Wingdings 2" pitchFamily="18" charset="2"/>
              <a:buNone/>
            </a:pPr>
            <a:r>
              <a:rPr lang="en-US" sz="2800" b="1">
                <a:cs typeface="Times New Roman" pitchFamily="18" charset="0"/>
              </a:rPr>
              <a:t>3XXX	</a:t>
            </a:r>
            <a:r>
              <a:rPr lang="en-US" sz="2800">
                <a:cs typeface="Times New Roman" pitchFamily="18" charset="0"/>
              </a:rPr>
              <a:t>	Non-Educational</a:t>
            </a:r>
          </a:p>
          <a:p>
            <a:pPr marL="365125" indent="-282575">
              <a:spcBef>
                <a:spcPts val="600"/>
              </a:spcBef>
              <a:buClr>
                <a:schemeClr val="accent1"/>
              </a:buClr>
              <a:buSzPct val="80000"/>
              <a:buFont typeface="Wingdings 2" pitchFamily="18" charset="2"/>
              <a:buNone/>
            </a:pPr>
            <a:r>
              <a:rPr lang="en-US" sz="2800" b="1">
                <a:cs typeface="Times New Roman" pitchFamily="18" charset="0"/>
              </a:rPr>
              <a:t>4XXX</a:t>
            </a:r>
            <a:r>
              <a:rPr lang="en-US" sz="2800">
                <a:cs typeface="Times New Roman" pitchFamily="18" charset="0"/>
              </a:rPr>
              <a:t>		Facilities Acquisitions</a:t>
            </a:r>
          </a:p>
          <a:p>
            <a:pPr marL="365125" indent="-282575">
              <a:spcBef>
                <a:spcPts val="600"/>
              </a:spcBef>
              <a:buClr>
                <a:schemeClr val="accent1"/>
              </a:buClr>
              <a:buSzPct val="80000"/>
              <a:buFont typeface="Wingdings 2" pitchFamily="18" charset="2"/>
              <a:buNone/>
            </a:pPr>
            <a:r>
              <a:rPr lang="en-US" sz="2800" b="1">
                <a:cs typeface="Times New Roman" pitchFamily="18" charset="0"/>
              </a:rPr>
              <a:t>5XXX</a:t>
            </a:r>
            <a:r>
              <a:rPr lang="en-US" sz="2800">
                <a:cs typeface="Times New Roman" pitchFamily="18" charset="0"/>
              </a:rPr>
              <a:t>		Debt Service</a:t>
            </a:r>
          </a:p>
          <a:p>
            <a:pPr marL="365125" indent="-282575">
              <a:spcBef>
                <a:spcPts val="600"/>
              </a:spcBef>
              <a:buClr>
                <a:schemeClr val="accent1"/>
              </a:buClr>
              <a:buSzPct val="80000"/>
              <a:buFont typeface="Wingdings 2" pitchFamily="18" charset="2"/>
              <a:buNone/>
            </a:pPr>
            <a:r>
              <a:rPr lang="en-US" sz="2800" b="1">
                <a:cs typeface="Times New Roman" pitchFamily="18" charset="0"/>
              </a:rPr>
              <a:t>6XXX</a:t>
            </a:r>
            <a:r>
              <a:rPr lang="en-US" sz="2800">
                <a:cs typeface="Times New Roman" pitchFamily="18" charset="0"/>
              </a:rPr>
              <a:t>		Other Financing Uses</a:t>
            </a:r>
          </a:p>
          <a:p>
            <a:pPr marL="365125" indent="-282575">
              <a:spcBef>
                <a:spcPts val="600"/>
              </a:spcBef>
              <a:buClr>
                <a:schemeClr val="accent1"/>
              </a:buClr>
              <a:buSzPct val="80000"/>
              <a:buFont typeface="Wingdings 2" pitchFamily="18" charset="2"/>
              <a:buNone/>
            </a:pPr>
            <a:r>
              <a:rPr lang="en-US" sz="2800" b="1">
                <a:cs typeface="Times New Roman" pitchFamily="18" charset="0"/>
              </a:rPr>
              <a:t>9999	</a:t>
            </a:r>
            <a:r>
              <a:rPr lang="en-US" sz="2800">
                <a:cs typeface="Times New Roman" pitchFamily="18" charset="0"/>
              </a:rPr>
              <a:t>		Undistributed</a:t>
            </a: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990600" y="152400"/>
            <a:ext cx="7499350" cy="865187"/>
          </a:xfrm>
          <a:noFill/>
        </p:spPr>
        <p:txBody>
          <a:bodyPr/>
          <a:lstStyle/>
          <a:p>
            <a:pPr eaLnBrk="1" hangingPunct="1"/>
            <a:r>
              <a:rPr lang="en-US" b="1" dirty="0">
                <a:effectLst>
                  <a:outerShdw blurRad="38100" dist="38100" dir="2700000" algn="tl">
                    <a:srgbClr val="000000">
                      <a:alpha val="43137"/>
                    </a:srgbClr>
                  </a:outerShdw>
                </a:effectLst>
              </a:rPr>
              <a:t>Object Code</a:t>
            </a:r>
          </a:p>
        </p:txBody>
      </p:sp>
      <p:sp>
        <p:nvSpPr>
          <p:cNvPr id="56323" name="Rectangle 5"/>
          <p:cNvSpPr>
            <a:spLocks noChangeArrowheads="1"/>
          </p:cNvSpPr>
          <p:nvPr/>
        </p:nvSpPr>
        <p:spPr bwMode="auto">
          <a:xfrm>
            <a:off x="838200" y="990600"/>
            <a:ext cx="80772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gn="ctr">
              <a:lnSpc>
                <a:spcPct val="80000"/>
              </a:lnSpc>
              <a:spcBef>
                <a:spcPts val="600"/>
              </a:spcBef>
              <a:buClr>
                <a:schemeClr val="accent1"/>
              </a:buClr>
              <a:buSzPct val="80000"/>
              <a:buFont typeface="Wingdings 2" pitchFamily="18" charset="2"/>
              <a:buNone/>
            </a:pPr>
            <a:r>
              <a:rPr lang="en-US" sz="3200"/>
              <a:t>XXX-XX-XXX-XXXX-</a:t>
            </a:r>
            <a:r>
              <a:rPr lang="en-US" sz="4000" b="1" u="sng">
                <a:solidFill>
                  <a:schemeClr val="tx2"/>
                </a:solidFill>
              </a:rPr>
              <a:t>XXX</a:t>
            </a:r>
            <a:r>
              <a:rPr lang="en-US" sz="3200"/>
              <a:t>-XXX</a:t>
            </a:r>
          </a:p>
          <a:p>
            <a:pPr marL="365125" indent="-282575" algn="ctr">
              <a:lnSpc>
                <a:spcPct val="80000"/>
              </a:lnSpc>
              <a:spcBef>
                <a:spcPts val="600"/>
              </a:spcBef>
              <a:buClr>
                <a:schemeClr val="accent1"/>
              </a:buClr>
              <a:buSzPct val="80000"/>
              <a:buFont typeface="Wingdings 2" pitchFamily="18" charset="2"/>
              <a:buNone/>
            </a:pPr>
            <a:endParaRPr lang="en-US" sz="1000"/>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1XX	</a:t>
            </a:r>
            <a:r>
              <a:rPr lang="en-US" sz="2800">
                <a:cs typeface="Times New Roman" pitchFamily="18" charset="0"/>
              </a:rPr>
              <a:t>Personal Services - Salaries</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2XX	</a:t>
            </a:r>
            <a:r>
              <a:rPr lang="en-US" sz="2800">
                <a:cs typeface="Times New Roman" pitchFamily="18" charset="0"/>
              </a:rPr>
              <a:t>Personal Services - Employee Benefits</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3XX	</a:t>
            </a:r>
            <a:r>
              <a:rPr lang="en-US" sz="2800">
                <a:cs typeface="Times New Roman" pitchFamily="18" charset="0"/>
              </a:rPr>
              <a:t>Purchased Professional and Technical      	Services</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4XX	</a:t>
            </a:r>
            <a:r>
              <a:rPr lang="en-US" sz="2800">
                <a:cs typeface="Times New Roman" pitchFamily="18" charset="0"/>
              </a:rPr>
              <a:t>Purchased Property Services </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5XX	</a:t>
            </a:r>
            <a:r>
              <a:rPr lang="en-US" sz="2800">
                <a:cs typeface="Times New Roman" pitchFamily="18" charset="0"/>
              </a:rPr>
              <a:t>Other Purchased Services</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6XX	</a:t>
            </a:r>
            <a:r>
              <a:rPr lang="en-US" sz="2800">
                <a:cs typeface="Times New Roman" pitchFamily="18" charset="0"/>
              </a:rPr>
              <a:t>Supplies and Materials</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7XX	</a:t>
            </a:r>
            <a:r>
              <a:rPr lang="en-US" sz="2800">
                <a:cs typeface="Times New Roman" pitchFamily="18" charset="0"/>
              </a:rPr>
              <a:t>Property and Equipment Acquisition</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8XX	</a:t>
            </a:r>
            <a:r>
              <a:rPr lang="en-US" sz="2800">
                <a:cs typeface="Times New Roman" pitchFamily="18" charset="0"/>
              </a:rPr>
              <a:t>Other Expenditures</a:t>
            </a:r>
          </a:p>
          <a:p>
            <a:pPr marL="365125" indent="-282575">
              <a:lnSpc>
                <a:spcPct val="80000"/>
              </a:lnSpc>
              <a:spcBef>
                <a:spcPts val="600"/>
              </a:spcBef>
              <a:buClr>
                <a:schemeClr val="accent1"/>
              </a:buClr>
              <a:buSzPct val="80000"/>
              <a:buFont typeface="Wingdings 2" pitchFamily="18" charset="2"/>
              <a:buNone/>
            </a:pPr>
            <a:r>
              <a:rPr lang="en-US" sz="2800" b="1">
                <a:cs typeface="Times New Roman" pitchFamily="18" charset="0"/>
              </a:rPr>
              <a:t>9XX	</a:t>
            </a:r>
            <a:r>
              <a:rPr lang="en-US" sz="2800">
                <a:cs typeface="Times New Roman" pitchFamily="18" charset="0"/>
              </a:rPr>
              <a:t>Other Uses of Funds</a:t>
            </a:r>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Coding Agenda</a:t>
            </a:r>
          </a:p>
        </p:txBody>
      </p:sp>
      <p:sp>
        <p:nvSpPr>
          <p:cNvPr id="36867" name="Rectangle 8"/>
          <p:cNvSpPr>
            <a:spLocks noChangeArrowheads="1"/>
          </p:cNvSpPr>
          <p:nvPr/>
        </p:nvSpPr>
        <p:spPr bwMode="auto">
          <a:xfrm>
            <a:off x="457200" y="1600200"/>
            <a:ext cx="4953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527050">
              <a:spcBef>
                <a:spcPts val="600"/>
              </a:spcBef>
              <a:buClr>
                <a:schemeClr val="accent1"/>
              </a:buClr>
              <a:buSzPct val="80000"/>
              <a:buFontTx/>
              <a:buAutoNum type="arabicPeriod"/>
            </a:pPr>
            <a:r>
              <a:rPr lang="en-US" sz="3600"/>
              <a:t>Overview</a:t>
            </a:r>
          </a:p>
          <a:p>
            <a:pPr marL="609600" indent="-527050">
              <a:spcBef>
                <a:spcPts val="600"/>
              </a:spcBef>
              <a:buClr>
                <a:schemeClr val="accent1"/>
              </a:buClr>
              <a:buSzPct val="80000"/>
              <a:buFontTx/>
              <a:buAutoNum type="arabicPeriod"/>
            </a:pPr>
            <a:r>
              <a:rPr lang="en-US" sz="3600"/>
              <a:t>Expenditures</a:t>
            </a:r>
          </a:p>
          <a:p>
            <a:pPr marL="609600" indent="-527050">
              <a:spcBef>
                <a:spcPts val="600"/>
              </a:spcBef>
              <a:buClr>
                <a:schemeClr val="accent1"/>
              </a:buClr>
              <a:buSzPct val="80000"/>
              <a:buFontTx/>
              <a:buAutoNum type="arabicPeriod"/>
            </a:pPr>
            <a:r>
              <a:rPr lang="en-US" sz="3600"/>
              <a:t>Revenue</a:t>
            </a:r>
          </a:p>
          <a:p>
            <a:pPr marL="609600" indent="-527050">
              <a:spcBef>
                <a:spcPts val="600"/>
              </a:spcBef>
              <a:buClr>
                <a:schemeClr val="accent1"/>
              </a:buClr>
              <a:buSzPct val="80000"/>
              <a:buFontTx/>
              <a:buAutoNum type="arabicPeriod"/>
            </a:pPr>
            <a:r>
              <a:rPr lang="en-US" sz="3600"/>
              <a:t>Special situations</a:t>
            </a:r>
          </a:p>
          <a:p>
            <a:pPr marL="609600" indent="-527050">
              <a:spcBef>
                <a:spcPts val="600"/>
              </a:spcBef>
              <a:buClr>
                <a:schemeClr val="accent1"/>
              </a:buClr>
              <a:buSzPct val="80000"/>
              <a:buFontTx/>
              <a:buAutoNum type="arabicPeriod"/>
            </a:pPr>
            <a:r>
              <a:rPr lang="en-US" sz="3600"/>
              <a:t>Paying Bills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E529-7968-4947-BBC1-99938837222D}"/>
              </a:ext>
            </a:extLst>
          </p:cNvPr>
          <p:cNvSpPr>
            <a:spLocks noGrp="1"/>
          </p:cNvSpPr>
          <p:nvPr>
            <p:ph type="title"/>
          </p:nvPr>
        </p:nvSpPr>
        <p:spPr/>
        <p:txBody>
          <a:bodyPr/>
          <a:lstStyle/>
          <a:p>
            <a:pPr algn="ctr"/>
            <a:r>
              <a:rPr lang="en-US" dirty="0"/>
              <a:t>Careful</a:t>
            </a:r>
          </a:p>
        </p:txBody>
      </p:sp>
      <p:sp>
        <p:nvSpPr>
          <p:cNvPr id="3" name="Content Placeholder 2">
            <a:extLst>
              <a:ext uri="{FF2B5EF4-FFF2-40B4-BE49-F238E27FC236}">
                <a16:creationId xmlns:a16="http://schemas.microsoft.com/office/drawing/2014/main" id="{9560BC7D-57CA-4BF6-B763-94BC56878D0F}"/>
              </a:ext>
            </a:extLst>
          </p:cNvPr>
          <p:cNvSpPr>
            <a:spLocks noGrp="1"/>
          </p:cNvSpPr>
          <p:nvPr>
            <p:ph idx="1"/>
          </p:nvPr>
        </p:nvSpPr>
        <p:spPr/>
        <p:txBody>
          <a:bodyPr/>
          <a:lstStyle/>
          <a:p>
            <a:r>
              <a:rPr lang="en-US" dirty="0"/>
              <a:t>Some programs only work with certain functions in MAEFAIRS</a:t>
            </a:r>
          </a:p>
          <a:p>
            <a:r>
              <a:rPr lang="en-US" dirty="0"/>
              <a:t>Examples</a:t>
            </a:r>
          </a:p>
          <a:p>
            <a:pPr lvl="1"/>
            <a:r>
              <a:rPr lang="en-US" dirty="0"/>
              <a:t>Program 710 only works with function 3400</a:t>
            </a:r>
          </a:p>
          <a:p>
            <a:pPr lvl="1"/>
            <a:r>
              <a:rPr lang="en-US" dirty="0"/>
              <a:t>Program 720 only works with function 3500</a:t>
            </a:r>
          </a:p>
          <a:p>
            <a:pPr lvl="2"/>
            <a:r>
              <a:rPr lang="en-US" dirty="0"/>
              <a:t>Program codes 710 and 720 work with function 2700 </a:t>
            </a:r>
            <a:r>
              <a:rPr lang="en-US"/>
              <a:t>(transportation)</a:t>
            </a:r>
            <a:endParaRPr lang="en-US" dirty="0"/>
          </a:p>
        </p:txBody>
      </p:sp>
    </p:spTree>
    <p:extLst>
      <p:ext uri="{BB962C8B-B14F-4D97-AF65-F5344CB8AC3E}">
        <p14:creationId xmlns:p14="http://schemas.microsoft.com/office/powerpoint/2010/main" val="251040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Coding Agenda</a:t>
            </a:r>
          </a:p>
        </p:txBody>
      </p:sp>
      <p:sp>
        <p:nvSpPr>
          <p:cNvPr id="57347" name="Rectangle 3"/>
          <p:cNvSpPr>
            <a:spLocks noGrp="1"/>
          </p:cNvSpPr>
          <p:nvPr>
            <p:ph idx="1"/>
          </p:nvPr>
        </p:nvSpPr>
        <p:spPr>
          <a:xfrm>
            <a:off x="533400" y="1447800"/>
            <a:ext cx="7499350" cy="4800600"/>
          </a:xfrm>
        </p:spPr>
        <p:txBody>
          <a:bodyPr/>
          <a:lstStyle/>
          <a:p>
            <a:pPr marL="609600" indent="-527050" eaLnBrk="1" hangingPunct="1">
              <a:buFont typeface="Wingdings" pitchFamily="2" charset="2"/>
              <a:buAutoNum type="arabicPeriod"/>
            </a:pPr>
            <a:r>
              <a:rPr lang="en-US" sz="3600">
                <a:solidFill>
                  <a:srgbClr val="B2B2B2"/>
                </a:solidFill>
              </a:rPr>
              <a:t>Overview</a:t>
            </a:r>
          </a:p>
          <a:p>
            <a:pPr marL="609600" indent="-527050" eaLnBrk="1" hangingPunct="1">
              <a:buFont typeface="Wingdings" pitchFamily="2" charset="2"/>
              <a:buAutoNum type="arabicPeriod"/>
            </a:pPr>
            <a:r>
              <a:rPr lang="en-US" sz="3600">
                <a:solidFill>
                  <a:srgbClr val="B2B2B2"/>
                </a:solidFill>
              </a:rPr>
              <a:t>Expenditures</a:t>
            </a:r>
          </a:p>
          <a:p>
            <a:pPr marL="609600" indent="-527050" eaLnBrk="1" hangingPunct="1">
              <a:buFont typeface="Wingdings" pitchFamily="2" charset="2"/>
              <a:buAutoNum type="arabicPeriod"/>
            </a:pPr>
            <a:r>
              <a:rPr lang="en-US" sz="3600" b="1"/>
              <a:t>Revenue</a:t>
            </a:r>
          </a:p>
          <a:p>
            <a:pPr marL="609600" indent="-527050" eaLnBrk="1" hangingPunct="1">
              <a:buFont typeface="Wingdings" pitchFamily="2" charset="2"/>
              <a:buAutoNum type="arabicPeriod"/>
            </a:pPr>
            <a:r>
              <a:rPr lang="en-US" sz="3600">
                <a:solidFill>
                  <a:srgbClr val="B2B2B2"/>
                </a:solidFill>
              </a:rPr>
              <a:t>Special situations</a:t>
            </a:r>
          </a:p>
          <a:p>
            <a:pPr marL="609600" indent="-527050" eaLnBrk="1" hangingPunct="1">
              <a:buFont typeface="Wingdings" pitchFamily="2" charset="2"/>
              <a:buAutoNum type="arabicPeriod"/>
            </a:pPr>
            <a:r>
              <a:rPr lang="en-US" sz="3600">
                <a:solidFill>
                  <a:srgbClr val="B2B2B2"/>
                </a:solidFill>
              </a:rPr>
              <a:t>Paying bills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685800" y="274638"/>
            <a:ext cx="7499350" cy="1143000"/>
          </a:xfrm>
          <a:noFill/>
        </p:spPr>
        <p:txBody>
          <a:bodyPr/>
          <a:lstStyle/>
          <a:p>
            <a:pPr eaLnBrk="1" hangingPunct="1"/>
            <a:r>
              <a:rPr lang="en-US" b="1" dirty="0">
                <a:effectLst>
                  <a:outerShdw blurRad="38100" dist="38100" dir="2700000" algn="tl">
                    <a:srgbClr val="000000">
                      <a:alpha val="43137"/>
                    </a:srgbClr>
                  </a:outerShdw>
                </a:effectLst>
              </a:rPr>
              <a:t>Account Structures</a:t>
            </a:r>
          </a:p>
        </p:txBody>
      </p:sp>
      <p:sp>
        <p:nvSpPr>
          <p:cNvPr id="58371" name="Rectangle 5"/>
          <p:cNvSpPr>
            <a:spLocks noChangeArrowheads="1"/>
          </p:cNvSpPr>
          <p:nvPr/>
        </p:nvSpPr>
        <p:spPr bwMode="auto">
          <a:xfrm>
            <a:off x="6096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3200" dirty="0">
                <a:solidFill>
                  <a:srgbClr val="B2B2B2"/>
                </a:solidFill>
              </a:rPr>
              <a:t>Expenditure: </a:t>
            </a:r>
          </a:p>
          <a:p>
            <a:pPr marL="365125" indent="-282575" algn="ctr">
              <a:spcBef>
                <a:spcPts val="600"/>
              </a:spcBef>
              <a:buClr>
                <a:schemeClr val="accent1"/>
              </a:buClr>
              <a:buSzPct val="80000"/>
              <a:buFont typeface="Wingdings 2" pitchFamily="18" charset="2"/>
              <a:buNone/>
            </a:pPr>
            <a:r>
              <a:rPr lang="en-US" sz="3200" dirty="0">
                <a:solidFill>
                  <a:srgbClr val="B2B2B2"/>
                </a:solidFill>
              </a:rPr>
              <a:t>XXX-XX-XXX-XXXX-XXX-XXX</a:t>
            </a:r>
          </a:p>
          <a:p>
            <a:pPr marL="365125" indent="-282575" algn="ctr">
              <a:spcBef>
                <a:spcPts val="600"/>
              </a:spcBef>
              <a:buClr>
                <a:schemeClr val="accent1"/>
              </a:buClr>
              <a:buSzPct val="80000"/>
              <a:buFont typeface="Wingdings 2" pitchFamily="18" charset="2"/>
              <a:buNone/>
            </a:pPr>
            <a:r>
              <a:rPr lang="en-US" sz="3200" dirty="0">
                <a:solidFill>
                  <a:srgbClr val="B2B2B2"/>
                </a:solidFill>
              </a:rPr>
              <a:t>(commonly XXX-XXX-XXXX-XXX)</a:t>
            </a:r>
          </a:p>
          <a:p>
            <a:pPr marL="365125" indent="-282575" algn="ctr">
              <a:spcBef>
                <a:spcPts val="600"/>
              </a:spcBef>
              <a:buClr>
                <a:schemeClr val="accent1"/>
              </a:buClr>
              <a:buSzPct val="80000"/>
              <a:buFont typeface="Wingdings 2" pitchFamily="18" charset="2"/>
              <a:buNone/>
            </a:pPr>
            <a:r>
              <a:rPr lang="en-US" sz="3200" dirty="0">
                <a:solidFill>
                  <a:srgbClr val="B2B2B2"/>
                </a:solidFill>
              </a:rPr>
              <a:t>(Fund 15 XXX-XXX-XXXX-XXX-</a:t>
            </a:r>
            <a:r>
              <a:rPr lang="en-US" sz="3200" b="1" dirty="0">
                <a:solidFill>
                  <a:srgbClr val="B2B2B2"/>
                </a:solidFill>
              </a:rPr>
              <a:t>XXX</a:t>
            </a:r>
            <a:r>
              <a:rPr lang="en-US" sz="3200" dirty="0">
                <a:solidFill>
                  <a:srgbClr val="B2B2B2"/>
                </a:solidFill>
              </a:rPr>
              <a:t>)</a:t>
            </a:r>
          </a:p>
          <a:p>
            <a:pPr marL="365125" indent="-282575">
              <a:spcBef>
                <a:spcPts val="600"/>
              </a:spcBef>
              <a:buClr>
                <a:schemeClr val="accent1"/>
              </a:buClr>
              <a:buSzPct val="80000"/>
              <a:buFont typeface="Wingdings 2" pitchFamily="18" charset="2"/>
              <a:buNone/>
            </a:pPr>
            <a:endParaRPr lang="en-US" sz="1600" dirty="0">
              <a:solidFill>
                <a:srgbClr val="B2B2B2"/>
              </a:solidFill>
            </a:endParaRPr>
          </a:p>
          <a:p>
            <a:pPr marL="365125" indent="-282575">
              <a:spcBef>
                <a:spcPts val="600"/>
              </a:spcBef>
              <a:buClr>
                <a:schemeClr val="accent1"/>
              </a:buClr>
              <a:buSzPct val="80000"/>
              <a:buFont typeface="Wingdings 2" pitchFamily="18" charset="2"/>
              <a:buChar char=""/>
            </a:pPr>
            <a:r>
              <a:rPr lang="en-US" sz="3200" b="1" dirty="0"/>
              <a:t>Revenue:</a:t>
            </a:r>
          </a:p>
          <a:p>
            <a:pPr marL="365125" indent="-282575" algn="ctr">
              <a:spcBef>
                <a:spcPts val="600"/>
              </a:spcBef>
              <a:buClr>
                <a:schemeClr val="accent1"/>
              </a:buClr>
              <a:buSzPct val="80000"/>
              <a:buFont typeface="Wingdings 2" pitchFamily="18" charset="2"/>
              <a:buNone/>
            </a:pPr>
            <a:r>
              <a:rPr lang="en-US" sz="3200" b="1" dirty="0"/>
              <a:t>XXX-XX-XXXX-XXX</a:t>
            </a:r>
          </a:p>
          <a:p>
            <a:pPr marL="365125" indent="-282575" algn="ctr">
              <a:spcBef>
                <a:spcPts val="600"/>
              </a:spcBef>
              <a:buClr>
                <a:schemeClr val="accent1"/>
              </a:buClr>
              <a:buSzPct val="80000"/>
              <a:buFont typeface="Wingdings 2" pitchFamily="18" charset="2"/>
              <a:buNone/>
            </a:pPr>
            <a:r>
              <a:rPr lang="en-US" sz="3200" b="1" dirty="0"/>
              <a:t>(commonly XXX-XXXX)</a:t>
            </a:r>
          </a:p>
          <a:p>
            <a:pPr marL="365125" indent="-282575" algn="ctr">
              <a:spcBef>
                <a:spcPts val="600"/>
              </a:spcBef>
              <a:buClr>
                <a:schemeClr val="accent1"/>
              </a:buClr>
              <a:buSzPct val="80000"/>
              <a:buFont typeface="Wingdings 2" pitchFamily="18" charset="2"/>
              <a:buNone/>
            </a:pPr>
            <a:r>
              <a:rPr lang="en-US" sz="3200" b="1" dirty="0"/>
              <a:t>(Fund 15 and XXX-XXXX-</a:t>
            </a:r>
            <a:r>
              <a:rPr lang="en-US" sz="3200" b="1" u="sng" dirty="0"/>
              <a:t>XXX</a:t>
            </a:r>
            <a:r>
              <a:rPr lang="en-US" sz="3200" b="1"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a:xfrm>
            <a:off x="12954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Revenue Accounts</a:t>
            </a:r>
          </a:p>
        </p:txBody>
      </p:sp>
      <p:sp>
        <p:nvSpPr>
          <p:cNvPr id="164869" name="Rectangle 5"/>
          <p:cNvSpPr>
            <a:spLocks noChangeArrowheads="1"/>
          </p:cNvSpPr>
          <p:nvPr/>
        </p:nvSpPr>
        <p:spPr bwMode="auto">
          <a:xfrm>
            <a:off x="1219200" y="1600200"/>
            <a:ext cx="7315200" cy="4525963"/>
          </a:xfrm>
          <a:prstGeom prst="rect">
            <a:avLst/>
          </a:prstGeom>
          <a:noFill/>
          <a:ln w="9525">
            <a:noFill/>
            <a:miter lim="800000"/>
            <a:headEnd/>
            <a:tailEnd/>
          </a:ln>
          <a:effectLst/>
        </p:spPr>
        <p:txBody>
          <a:bodyPr/>
          <a:lstStyle/>
          <a:p>
            <a:pPr marL="365125" indent="-282575" algn="ctr">
              <a:spcBef>
                <a:spcPts val="600"/>
              </a:spcBef>
              <a:buClr>
                <a:schemeClr val="accent1"/>
              </a:buClr>
              <a:buSzPct val="80000"/>
              <a:buFont typeface="Wingdings 2" pitchFamily="18" charset="2"/>
              <a:buNone/>
              <a:defRPr/>
            </a:pPr>
            <a:r>
              <a:rPr lang="en-US" sz="3200" b="1" dirty="0"/>
              <a:t>XXX-</a:t>
            </a:r>
            <a:r>
              <a:rPr lang="en-US" sz="3200" b="1" dirty="0">
                <a:solidFill>
                  <a:schemeClr val="accent1">
                    <a:lumMod val="75000"/>
                  </a:schemeClr>
                </a:solidFill>
              </a:rPr>
              <a:t>XXXX</a:t>
            </a:r>
            <a:r>
              <a:rPr lang="en-US" sz="3200" b="1" dirty="0"/>
              <a:t>-</a:t>
            </a:r>
            <a:r>
              <a:rPr lang="en-US" sz="3200" b="1" dirty="0">
                <a:solidFill>
                  <a:srgbClr val="990099"/>
                </a:solidFill>
              </a:rPr>
              <a:t>XXX</a:t>
            </a:r>
          </a:p>
          <a:p>
            <a:pPr marL="365125" indent="-282575">
              <a:spcBef>
                <a:spcPts val="600"/>
              </a:spcBef>
              <a:buClr>
                <a:schemeClr val="accent1"/>
              </a:buClr>
              <a:buSzPct val="80000"/>
              <a:buFont typeface="Wingdings 2" pitchFamily="18" charset="2"/>
              <a:buNone/>
              <a:defRPr/>
            </a:pPr>
            <a:endParaRPr lang="en-US" sz="3200" dirty="0"/>
          </a:p>
          <a:p>
            <a:pPr marL="365125" indent="-282575">
              <a:spcBef>
                <a:spcPts val="600"/>
              </a:spcBef>
              <a:buClr>
                <a:schemeClr val="accent1"/>
              </a:buClr>
              <a:buSzPct val="80000"/>
              <a:buFont typeface="Wingdings 2" pitchFamily="18" charset="2"/>
              <a:buNone/>
              <a:defRPr/>
            </a:pPr>
            <a:r>
              <a:rPr lang="en-US" sz="3200" b="1" dirty="0"/>
              <a:t>XXX</a:t>
            </a:r>
            <a:r>
              <a:rPr lang="en-US" sz="3200" dirty="0"/>
              <a:t> 	District/Fund</a:t>
            </a:r>
          </a:p>
          <a:p>
            <a:pPr marL="365125" indent="-282575">
              <a:spcBef>
                <a:spcPts val="600"/>
              </a:spcBef>
              <a:buClr>
                <a:schemeClr val="accent1"/>
              </a:buClr>
              <a:buSzPct val="80000"/>
              <a:buFont typeface="Wingdings 2" pitchFamily="18" charset="2"/>
              <a:buNone/>
              <a:defRPr/>
            </a:pPr>
            <a:r>
              <a:rPr lang="en-US" sz="3200" b="1" dirty="0">
                <a:solidFill>
                  <a:schemeClr val="accent1">
                    <a:lumMod val="75000"/>
                  </a:schemeClr>
                </a:solidFill>
              </a:rPr>
              <a:t>XXXX</a:t>
            </a:r>
            <a:r>
              <a:rPr lang="en-US" sz="3200" dirty="0">
                <a:solidFill>
                  <a:srgbClr val="006600"/>
                </a:solidFill>
              </a:rPr>
              <a:t>	</a:t>
            </a:r>
            <a:r>
              <a:rPr lang="en-US" sz="3200" dirty="0">
                <a:solidFill>
                  <a:schemeClr val="accent1">
                    <a:lumMod val="75000"/>
                  </a:schemeClr>
                </a:solidFill>
              </a:rPr>
              <a:t>Revenue Source</a:t>
            </a:r>
          </a:p>
          <a:p>
            <a:pPr marL="365125" indent="-282575">
              <a:spcBef>
                <a:spcPts val="600"/>
              </a:spcBef>
              <a:buClr>
                <a:schemeClr val="accent1"/>
              </a:buClr>
              <a:buSzPct val="80000"/>
              <a:buFont typeface="Wingdings 2" pitchFamily="18" charset="2"/>
              <a:buNone/>
              <a:defRPr/>
            </a:pPr>
            <a:r>
              <a:rPr lang="en-US" sz="3200" b="1" dirty="0">
                <a:solidFill>
                  <a:srgbClr val="990099"/>
                </a:solidFill>
              </a:rPr>
              <a:t>XXX</a:t>
            </a:r>
            <a:r>
              <a:rPr lang="en-US" sz="3200" dirty="0">
                <a:solidFill>
                  <a:srgbClr val="990099"/>
                </a:solidFill>
              </a:rPr>
              <a:t>	</a:t>
            </a:r>
            <a:r>
              <a:rPr lang="en-US" sz="3200" dirty="0">
                <a:solidFill>
                  <a:srgbClr val="FF0000"/>
                </a:solidFill>
              </a:rPr>
              <a:t>	</a:t>
            </a:r>
            <a:r>
              <a:rPr lang="en-US" sz="3200" dirty="0">
                <a:solidFill>
                  <a:srgbClr val="990099"/>
                </a:solidFill>
              </a:rPr>
              <a:t>Project Reporter Code</a:t>
            </a:r>
          </a:p>
          <a:p>
            <a:pPr marL="365125" indent="-282575">
              <a:spcBef>
                <a:spcPts val="600"/>
              </a:spcBef>
              <a:buClr>
                <a:schemeClr val="accent1"/>
              </a:buClr>
              <a:buSzPct val="80000"/>
              <a:buFont typeface="Wingdings 2" pitchFamily="18" charset="2"/>
              <a:buNone/>
              <a:defRPr/>
            </a:pPr>
            <a:endParaRPr lang="en-US" sz="3200" dirty="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838200" y="381000"/>
            <a:ext cx="7772400" cy="1828800"/>
          </a:xfrm>
        </p:spPr>
        <p:txBody>
          <a:bodyPr>
            <a:normAutofit fontScale="90000"/>
          </a:bodyPr>
          <a:lstStyle/>
          <a:p>
            <a:pPr eaLnBrk="1" hangingPunct="1">
              <a:lnSpc>
                <a:spcPct val="150000"/>
              </a:lnSpc>
              <a:defRPr/>
            </a:pPr>
            <a:r>
              <a:rPr lang="en-US" b="1" dirty="0">
                <a:effectLst>
                  <a:outerShdw blurRad="38100" dist="38100" dir="2700000" algn="tl">
                    <a:srgbClr val="000000">
                      <a:alpha val="43137"/>
                    </a:srgbClr>
                  </a:outerShdw>
                </a:effectLst>
              </a:rPr>
              <a:t>Revenue Source</a:t>
            </a:r>
            <a:br>
              <a:rPr lang="en-US" b="1" dirty="0">
                <a:effectLst>
                  <a:outerShdw blurRad="38100" dist="38100" dir="2700000" algn="tl">
                    <a:srgbClr val="000000">
                      <a:alpha val="43137"/>
                    </a:srgbClr>
                  </a:outerShdw>
                </a:effectLst>
              </a:rPr>
            </a:br>
            <a:r>
              <a:rPr lang="en-US" b="1" dirty="0"/>
              <a:t>XXX</a:t>
            </a:r>
            <a:r>
              <a:rPr lang="en-US" dirty="0"/>
              <a:t>-</a:t>
            </a:r>
            <a:r>
              <a:rPr lang="en-US" u="sng" dirty="0"/>
              <a:t>XXXX</a:t>
            </a:r>
            <a:r>
              <a:rPr lang="en-US" dirty="0"/>
              <a:t>-</a:t>
            </a:r>
            <a:r>
              <a:rPr lang="en-US" b="1" dirty="0"/>
              <a:t>XXX</a:t>
            </a:r>
          </a:p>
        </p:txBody>
      </p:sp>
      <p:sp>
        <p:nvSpPr>
          <p:cNvPr id="60419" name="Rectangle 5"/>
          <p:cNvSpPr>
            <a:spLocks noChangeArrowheads="1"/>
          </p:cNvSpPr>
          <p:nvPr/>
        </p:nvSpPr>
        <p:spPr bwMode="auto">
          <a:xfrm>
            <a:off x="685800" y="2362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2800" b="1"/>
              <a:t>1XXX</a:t>
            </a:r>
            <a:r>
              <a:rPr lang="en-US" sz="2800"/>
              <a:t> Local Sources</a:t>
            </a:r>
          </a:p>
          <a:p>
            <a:pPr marL="365125" indent="-282575">
              <a:spcBef>
                <a:spcPts val="600"/>
              </a:spcBef>
              <a:buClr>
                <a:schemeClr val="accent1"/>
              </a:buClr>
              <a:buSzPct val="80000"/>
              <a:buFont typeface="Wingdings 2" pitchFamily="18" charset="2"/>
              <a:buChar char=""/>
            </a:pPr>
            <a:r>
              <a:rPr lang="en-US" sz="2800" b="1"/>
              <a:t>2XXX</a:t>
            </a:r>
            <a:r>
              <a:rPr lang="en-US" sz="2800"/>
              <a:t> County Sources</a:t>
            </a:r>
          </a:p>
          <a:p>
            <a:pPr marL="365125" indent="-282575">
              <a:spcBef>
                <a:spcPts val="600"/>
              </a:spcBef>
              <a:buClr>
                <a:schemeClr val="accent1"/>
              </a:buClr>
              <a:buSzPct val="80000"/>
              <a:buFont typeface="Wingdings 2" pitchFamily="18" charset="2"/>
              <a:buChar char=""/>
            </a:pPr>
            <a:r>
              <a:rPr lang="en-US" sz="2800" b="1"/>
              <a:t>3XXX</a:t>
            </a:r>
            <a:r>
              <a:rPr lang="en-US" sz="2800"/>
              <a:t> State Sources</a:t>
            </a:r>
          </a:p>
          <a:p>
            <a:pPr marL="365125" indent="-282575">
              <a:spcBef>
                <a:spcPts val="600"/>
              </a:spcBef>
              <a:buClr>
                <a:schemeClr val="accent1"/>
              </a:buClr>
              <a:buSzPct val="80000"/>
              <a:buFont typeface="Wingdings 2" pitchFamily="18" charset="2"/>
              <a:buChar char=""/>
            </a:pPr>
            <a:r>
              <a:rPr lang="en-US" sz="2800" b="1"/>
              <a:t>4XXX</a:t>
            </a:r>
            <a:r>
              <a:rPr lang="en-US" sz="2800"/>
              <a:t> Federal Sources</a:t>
            </a:r>
          </a:p>
          <a:p>
            <a:pPr marL="365125" indent="-282575">
              <a:spcBef>
                <a:spcPts val="600"/>
              </a:spcBef>
              <a:buClr>
                <a:schemeClr val="accent1"/>
              </a:buClr>
              <a:buSzPct val="80000"/>
              <a:buFont typeface="Wingdings 2" pitchFamily="18" charset="2"/>
              <a:buChar char=""/>
            </a:pPr>
            <a:r>
              <a:rPr lang="en-US" sz="2800" b="1"/>
              <a:t>5XXX</a:t>
            </a:r>
            <a:r>
              <a:rPr lang="en-US" sz="2800"/>
              <a:t> Other Financing Sources</a:t>
            </a:r>
          </a:p>
          <a:p>
            <a:pPr marL="365125" indent="-282575">
              <a:spcBef>
                <a:spcPts val="600"/>
              </a:spcBef>
              <a:buClr>
                <a:schemeClr val="accent1"/>
              </a:buClr>
              <a:buSzPct val="80000"/>
              <a:buFont typeface="Wingdings 2" pitchFamily="18" charset="2"/>
              <a:buChar char=""/>
            </a:pPr>
            <a:r>
              <a:rPr lang="en-US" sz="2800" b="1"/>
              <a:t>6XXX</a:t>
            </a:r>
            <a:r>
              <a:rPr lang="en-US" sz="2800"/>
              <a:t> Beginning Fund Balance Adjustments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a:xfrm>
            <a:off x="914400" y="542925"/>
            <a:ext cx="7499350" cy="606425"/>
          </a:xfrm>
        </p:spPr>
        <p:txBody>
          <a:bodyPr>
            <a:normAutofit fontScale="90000"/>
          </a:bodyPr>
          <a:lstStyle/>
          <a:p>
            <a:pPr eaLnBrk="1" hangingPunct="1">
              <a:defRPr/>
            </a:pPr>
            <a:r>
              <a:rPr lang="en-US" b="1" dirty="0">
                <a:effectLst>
                  <a:outerShdw blurRad="38100" dist="38100" dir="2700000" algn="tl">
                    <a:srgbClr val="000000">
                      <a:alpha val="43137"/>
                    </a:srgbClr>
                  </a:outerShdw>
                </a:effectLst>
              </a:rPr>
              <a:t>Project Reporter Code</a:t>
            </a:r>
          </a:p>
        </p:txBody>
      </p:sp>
      <p:sp>
        <p:nvSpPr>
          <p:cNvPr id="61443" name="Rectangle 5"/>
          <p:cNvSpPr>
            <a:spLocks noChangeArrowheads="1"/>
          </p:cNvSpPr>
          <p:nvPr/>
        </p:nvSpPr>
        <p:spPr bwMode="auto">
          <a:xfrm>
            <a:off x="6096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gn="ctr">
              <a:spcBef>
                <a:spcPts val="600"/>
              </a:spcBef>
              <a:buClr>
                <a:schemeClr val="accent1"/>
              </a:buClr>
              <a:buSzPct val="80000"/>
              <a:buFont typeface="Wingdings 2" pitchFamily="18" charset="2"/>
              <a:buNone/>
            </a:pPr>
            <a:r>
              <a:rPr lang="en-US" sz="3200" dirty="0"/>
              <a:t>XXX-XX-XXX-XXXX-XXX</a:t>
            </a:r>
            <a:r>
              <a:rPr lang="en-US" sz="3200" b="1" dirty="0"/>
              <a:t>-</a:t>
            </a:r>
            <a:r>
              <a:rPr lang="en-US" sz="3600" b="1" u="sng" dirty="0">
                <a:solidFill>
                  <a:schemeClr val="tx2"/>
                </a:solidFill>
              </a:rPr>
              <a:t>XXX</a:t>
            </a:r>
          </a:p>
          <a:p>
            <a:pPr marL="365125" indent="-282575" algn="ctr">
              <a:spcBef>
                <a:spcPts val="600"/>
              </a:spcBef>
              <a:buClr>
                <a:schemeClr val="accent1"/>
              </a:buClr>
              <a:buSzPct val="80000"/>
              <a:buFont typeface="Wingdings 2" pitchFamily="18" charset="2"/>
              <a:buNone/>
            </a:pPr>
            <a:r>
              <a:rPr lang="en-US" sz="3200" dirty="0"/>
              <a:t>XXX-XXXX-</a:t>
            </a:r>
            <a:r>
              <a:rPr lang="en-US" sz="3600" b="1" u="sng" dirty="0">
                <a:solidFill>
                  <a:schemeClr val="tx2"/>
                </a:solidFill>
              </a:rPr>
              <a:t>XXX</a:t>
            </a:r>
            <a:endParaRPr lang="en-US" sz="3200" b="1" u="sng" dirty="0">
              <a:solidFill>
                <a:schemeClr val="tx2"/>
              </a:solidFill>
            </a:endParaRPr>
          </a:p>
          <a:p>
            <a:pPr marL="365125" indent="-282575" algn="ctr">
              <a:spcBef>
                <a:spcPts val="600"/>
              </a:spcBef>
              <a:buClr>
                <a:schemeClr val="accent1"/>
              </a:buClr>
              <a:buSzPct val="80000"/>
              <a:buFont typeface="Wingdings 2" pitchFamily="18" charset="2"/>
              <a:buNone/>
            </a:pPr>
            <a:endParaRPr lang="en-US" sz="1600" dirty="0"/>
          </a:p>
          <a:p>
            <a:pPr marL="365125" indent="-282575">
              <a:spcBef>
                <a:spcPts val="600"/>
              </a:spcBef>
              <a:buClr>
                <a:schemeClr val="accent1"/>
              </a:buClr>
              <a:buSzPct val="80000"/>
              <a:buFont typeface="Wingdings 2" pitchFamily="18" charset="2"/>
              <a:buChar char=""/>
            </a:pPr>
            <a:r>
              <a:rPr lang="en-US" sz="3200" dirty="0"/>
              <a:t>Required in Funds 15 and</a:t>
            </a:r>
          </a:p>
          <a:p>
            <a:pPr marL="365125" indent="-282575">
              <a:spcBef>
                <a:spcPts val="600"/>
              </a:spcBef>
              <a:buClr>
                <a:schemeClr val="accent1"/>
              </a:buClr>
              <a:buSzPct val="80000"/>
              <a:buFont typeface="Wingdings 2" pitchFamily="18" charset="2"/>
              <a:buChar char=""/>
            </a:pPr>
            <a:r>
              <a:rPr lang="en-US" sz="3200" dirty="0"/>
              <a:t>Optional elsewhere</a:t>
            </a:r>
          </a:p>
          <a:p>
            <a:pPr marL="365125" indent="-282575">
              <a:spcBef>
                <a:spcPts val="600"/>
              </a:spcBef>
              <a:buClr>
                <a:schemeClr val="accent1"/>
              </a:buClr>
              <a:buSzPct val="80000"/>
              <a:buFont typeface="Wingdings 2" pitchFamily="18" charset="2"/>
              <a:buChar char=""/>
            </a:pPr>
            <a:r>
              <a:rPr lang="en-US" sz="3200" dirty="0"/>
              <a:t>Codes</a:t>
            </a:r>
          </a:p>
          <a:p>
            <a:pPr marL="914400" lvl="1" indent="-511175">
              <a:spcBef>
                <a:spcPts val="550"/>
              </a:spcBef>
              <a:buClr>
                <a:schemeClr val="tx1"/>
              </a:buClr>
              <a:buFont typeface="Wingdings" pitchFamily="2" charset="2"/>
              <a:buChar char="ü"/>
            </a:pPr>
            <a:r>
              <a:rPr lang="en-US" sz="2800" dirty="0"/>
              <a:t>Assigned at district discretion</a:t>
            </a:r>
          </a:p>
          <a:p>
            <a:pPr marL="914400" lvl="1" indent="-511175">
              <a:spcBef>
                <a:spcPts val="550"/>
              </a:spcBef>
              <a:buClr>
                <a:schemeClr val="tx1"/>
              </a:buClr>
              <a:buFont typeface="Wingdings" pitchFamily="2" charset="2"/>
              <a:buChar char="ü"/>
            </a:pPr>
            <a:r>
              <a:rPr lang="en-US" sz="2800" dirty="0"/>
              <a:t>910 - 999 and reserved by OPI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Coding Agenda</a:t>
            </a:r>
          </a:p>
        </p:txBody>
      </p:sp>
      <p:sp>
        <p:nvSpPr>
          <p:cNvPr id="62467" name="Rectangle 3"/>
          <p:cNvSpPr>
            <a:spLocks noGrp="1"/>
          </p:cNvSpPr>
          <p:nvPr>
            <p:ph idx="1"/>
          </p:nvPr>
        </p:nvSpPr>
        <p:spPr>
          <a:xfrm>
            <a:off x="457200" y="1447800"/>
            <a:ext cx="7499350" cy="4800600"/>
          </a:xfrm>
        </p:spPr>
        <p:txBody>
          <a:bodyPr/>
          <a:lstStyle/>
          <a:p>
            <a:pPr marL="609600" indent="-527050" eaLnBrk="1" hangingPunct="1">
              <a:buFontTx/>
              <a:buAutoNum type="arabicPeriod"/>
            </a:pPr>
            <a:r>
              <a:rPr lang="en-US" sz="4000" dirty="0">
                <a:solidFill>
                  <a:srgbClr val="EAEAEA"/>
                </a:solidFill>
              </a:rPr>
              <a:t>Overview</a:t>
            </a:r>
          </a:p>
          <a:p>
            <a:pPr marL="609600" indent="-527050" eaLnBrk="1" hangingPunct="1">
              <a:buFontTx/>
              <a:buAutoNum type="arabicPeriod"/>
            </a:pPr>
            <a:r>
              <a:rPr lang="en-US" sz="4000" dirty="0">
                <a:solidFill>
                  <a:srgbClr val="EAEAEA"/>
                </a:solidFill>
              </a:rPr>
              <a:t>Expenditures</a:t>
            </a:r>
          </a:p>
          <a:p>
            <a:pPr marL="609600" indent="-527050" eaLnBrk="1" hangingPunct="1">
              <a:buFontTx/>
              <a:buAutoNum type="arabicPeriod"/>
            </a:pPr>
            <a:r>
              <a:rPr lang="en-US" sz="4000" dirty="0">
                <a:solidFill>
                  <a:srgbClr val="EAEAEA"/>
                </a:solidFill>
              </a:rPr>
              <a:t>Revenue</a:t>
            </a:r>
          </a:p>
          <a:p>
            <a:pPr marL="609600" indent="-527050" eaLnBrk="1" hangingPunct="1">
              <a:buFontTx/>
              <a:buAutoNum type="arabicPeriod"/>
            </a:pPr>
            <a:r>
              <a:rPr lang="en-US" sz="4000" b="1" dirty="0"/>
              <a:t>Special situations</a:t>
            </a:r>
          </a:p>
          <a:p>
            <a:pPr marL="609600" indent="-527050" eaLnBrk="1" hangingPunct="1">
              <a:buFontTx/>
              <a:buAutoNum type="arabicPeriod"/>
            </a:pPr>
            <a:r>
              <a:rPr lang="en-US" sz="4000" dirty="0">
                <a:solidFill>
                  <a:srgbClr val="B2B2B2"/>
                </a:solidFill>
              </a:rPr>
              <a:t>Paying bills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762000" y="274638"/>
            <a:ext cx="7499350" cy="1143000"/>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171013" name="Rectangle 5"/>
          <p:cNvSpPr>
            <a:spLocks noChangeArrowheads="1"/>
          </p:cNvSpPr>
          <p:nvPr/>
        </p:nvSpPr>
        <p:spPr bwMode="auto">
          <a:xfrm>
            <a:off x="609600" y="1600200"/>
            <a:ext cx="8305800" cy="4525963"/>
          </a:xfrm>
          <a:prstGeom prst="rect">
            <a:avLst/>
          </a:prstGeom>
          <a:noFill/>
          <a:ln w="9525">
            <a:noFill/>
            <a:miter lim="800000"/>
            <a:headEnd/>
            <a:tailEnd/>
          </a:ln>
          <a:effectLst/>
        </p:spPr>
        <p:txBody>
          <a:bodyPr/>
          <a:lstStyle/>
          <a:p>
            <a:pPr marL="365125" indent="-282575">
              <a:lnSpc>
                <a:spcPct val="90000"/>
              </a:lnSpc>
              <a:spcBef>
                <a:spcPts val="600"/>
              </a:spcBef>
              <a:buClr>
                <a:schemeClr val="accent1"/>
              </a:buClr>
              <a:buSzPct val="80000"/>
              <a:buFont typeface="Wingdings 2" pitchFamily="18" charset="2"/>
              <a:buChar char=""/>
              <a:defRPr/>
            </a:pPr>
            <a:r>
              <a:rPr lang="en-US" sz="3200" b="1" dirty="0"/>
              <a:t>Fixed Assets</a:t>
            </a:r>
            <a:r>
              <a:rPr lang="en-US" sz="3200" dirty="0"/>
              <a:t>: XXX-XXX-XXXX-</a:t>
            </a:r>
            <a:r>
              <a:rPr lang="en-US" sz="3600" b="1" u="sng" dirty="0">
                <a:solidFill>
                  <a:schemeClr val="accent1">
                    <a:lumMod val="75000"/>
                  </a:schemeClr>
                </a:solidFill>
              </a:rPr>
              <a:t>7</a:t>
            </a:r>
            <a:r>
              <a:rPr lang="en-US" sz="3600" dirty="0">
                <a:solidFill>
                  <a:schemeClr val="accent1">
                    <a:lumMod val="75000"/>
                  </a:schemeClr>
                </a:solidFill>
              </a:rPr>
              <a:t>XX</a:t>
            </a:r>
          </a:p>
          <a:p>
            <a:pPr marL="365125" indent="-282575">
              <a:lnSpc>
                <a:spcPct val="90000"/>
              </a:lnSpc>
              <a:spcBef>
                <a:spcPts val="600"/>
              </a:spcBef>
              <a:buClr>
                <a:schemeClr val="accent1"/>
              </a:buClr>
              <a:buSzPct val="80000"/>
              <a:buFont typeface="Wingdings 2" pitchFamily="18" charset="2"/>
              <a:buNone/>
              <a:defRPr/>
            </a:pPr>
            <a:endParaRPr lang="en-US" sz="1000" dirty="0"/>
          </a:p>
          <a:p>
            <a:pPr marL="639763" lvl="1" indent="-236538">
              <a:lnSpc>
                <a:spcPct val="90000"/>
              </a:lnSpc>
              <a:spcBef>
                <a:spcPts val="550"/>
              </a:spcBef>
              <a:buClr>
                <a:schemeClr val="accent1"/>
              </a:buClr>
              <a:buFont typeface="Verdana" pitchFamily="34" charset="0"/>
              <a:buChar char="◦"/>
              <a:defRPr/>
            </a:pPr>
            <a:r>
              <a:rPr lang="en-US" sz="3200" dirty="0"/>
              <a:t>“Capitalization policy”</a:t>
            </a:r>
          </a:p>
          <a:p>
            <a:pPr marL="885825" lvl="2" indent="-228600">
              <a:lnSpc>
                <a:spcPct val="90000"/>
              </a:lnSpc>
              <a:spcBef>
                <a:spcPct val="20000"/>
              </a:spcBef>
              <a:buClr>
                <a:schemeClr val="accent2"/>
              </a:buClr>
              <a:buFont typeface="Wingdings 2" pitchFamily="18" charset="2"/>
              <a:buChar char=""/>
              <a:defRPr/>
            </a:pPr>
            <a:r>
              <a:rPr lang="en-US" sz="2800" dirty="0"/>
              <a:t>Determined by board of trustees </a:t>
            </a:r>
          </a:p>
          <a:p>
            <a:pPr marL="885825" lvl="2" indent="-228600">
              <a:lnSpc>
                <a:spcPct val="90000"/>
              </a:lnSpc>
              <a:spcBef>
                <a:spcPct val="20000"/>
              </a:spcBef>
              <a:buClr>
                <a:schemeClr val="accent2"/>
              </a:buClr>
              <a:buFont typeface="Wingdings 2" pitchFamily="18" charset="2"/>
              <a:buChar char=""/>
              <a:defRPr/>
            </a:pPr>
            <a:r>
              <a:rPr lang="en-US" sz="2800" dirty="0"/>
              <a:t>$5,000 federal threshold (recommended)</a:t>
            </a:r>
          </a:p>
          <a:p>
            <a:pPr marL="885825" lvl="2" indent="-228600">
              <a:lnSpc>
                <a:spcPct val="90000"/>
              </a:lnSpc>
              <a:spcBef>
                <a:spcPct val="20000"/>
              </a:spcBef>
              <a:buClr>
                <a:schemeClr val="accent2"/>
              </a:buClr>
              <a:buFont typeface="Wingdings 2" pitchFamily="18" charset="2"/>
              <a:buChar char=""/>
              <a:defRPr/>
            </a:pPr>
            <a:r>
              <a:rPr lang="en-US" sz="2800" dirty="0"/>
              <a:t>Useful life of more than one year</a:t>
            </a:r>
          </a:p>
          <a:p>
            <a:pPr marL="885825" lvl="2" indent="-228600">
              <a:lnSpc>
                <a:spcPct val="90000"/>
              </a:lnSpc>
              <a:spcBef>
                <a:spcPct val="20000"/>
              </a:spcBef>
              <a:buClr>
                <a:schemeClr val="accent2"/>
              </a:buClr>
              <a:buFont typeface="Wingdings 2" pitchFamily="18" charset="2"/>
              <a:buChar char=""/>
              <a:defRPr/>
            </a:pPr>
            <a:r>
              <a:rPr lang="en-US" sz="2800" dirty="0"/>
              <a:t>Examples:  school buses, buildings, large copy machines,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381000" y="274638"/>
            <a:ext cx="7499350" cy="865187"/>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173061" name="Rectangle 5"/>
          <p:cNvSpPr>
            <a:spLocks noChangeArrowheads="1"/>
          </p:cNvSpPr>
          <p:nvPr/>
        </p:nvSpPr>
        <p:spPr bwMode="auto">
          <a:xfrm>
            <a:off x="304800" y="1295400"/>
            <a:ext cx="8229600" cy="4495800"/>
          </a:xfrm>
          <a:prstGeom prst="rect">
            <a:avLst/>
          </a:prstGeom>
          <a:noFill/>
          <a:ln w="9525">
            <a:noFill/>
            <a:miter lim="800000"/>
            <a:headEnd/>
            <a:tailEnd/>
          </a:ln>
          <a:effectLst/>
        </p:spPr>
        <p:txBody>
          <a:bodyPr/>
          <a:lstStyle/>
          <a:p>
            <a:pPr marL="365125" indent="-282575">
              <a:spcBef>
                <a:spcPts val="600"/>
              </a:spcBef>
              <a:buClr>
                <a:schemeClr val="accent1"/>
              </a:buClr>
              <a:buSzPct val="80000"/>
              <a:buFont typeface="Wingdings 2" pitchFamily="18" charset="2"/>
              <a:buChar char=""/>
              <a:defRPr/>
            </a:pPr>
            <a:r>
              <a:rPr lang="en-US" sz="3200" b="1" dirty="0"/>
              <a:t>Fixed Assets</a:t>
            </a:r>
            <a:r>
              <a:rPr lang="en-US" sz="3200" dirty="0"/>
              <a:t>: XXX-XXX-XXXX-</a:t>
            </a:r>
            <a:r>
              <a:rPr lang="en-US" sz="3200" b="1" u="sng" dirty="0">
                <a:solidFill>
                  <a:schemeClr val="accent1">
                    <a:lumMod val="75000"/>
                  </a:schemeClr>
                </a:solidFill>
              </a:rPr>
              <a:t>7</a:t>
            </a:r>
            <a:r>
              <a:rPr lang="en-US" sz="3200" dirty="0">
                <a:solidFill>
                  <a:schemeClr val="accent1">
                    <a:lumMod val="75000"/>
                  </a:schemeClr>
                </a:solidFill>
              </a:rPr>
              <a:t>XX</a:t>
            </a:r>
          </a:p>
          <a:p>
            <a:pPr marL="639763" lvl="1" indent="-236538">
              <a:spcBef>
                <a:spcPts val="550"/>
              </a:spcBef>
              <a:buClr>
                <a:schemeClr val="accent1"/>
              </a:buClr>
              <a:buFont typeface="Verdana" pitchFamily="34" charset="0"/>
              <a:buNone/>
              <a:defRPr/>
            </a:pPr>
            <a:r>
              <a:rPr lang="en-US" sz="3200" dirty="0"/>
              <a:t>Must track for Trustees Financial Summary Schedule of Changes in Fixed Assets</a:t>
            </a:r>
          </a:p>
          <a:p>
            <a:pPr marL="885825" lvl="2" indent="-228600">
              <a:spcBef>
                <a:spcPct val="20000"/>
              </a:spcBef>
              <a:buClr>
                <a:schemeClr val="tx1"/>
              </a:buClr>
              <a:buSzPct val="80000"/>
              <a:buFont typeface="Wingdings 2" pitchFamily="18" charset="2"/>
              <a:buChar char=""/>
              <a:defRPr/>
            </a:pPr>
            <a:r>
              <a:rPr lang="en-US" sz="2800" dirty="0"/>
              <a:t>Acquisition cost per category</a:t>
            </a:r>
          </a:p>
          <a:p>
            <a:pPr marL="885825" lvl="2" indent="-228600">
              <a:spcBef>
                <a:spcPct val="20000"/>
              </a:spcBef>
              <a:buClr>
                <a:schemeClr val="tx1"/>
              </a:buClr>
              <a:buSzPct val="80000"/>
              <a:buFont typeface="Wingdings 2" pitchFamily="18" charset="2"/>
              <a:buChar char=""/>
              <a:defRPr/>
            </a:pPr>
            <a:r>
              <a:rPr lang="en-US" sz="2800" dirty="0"/>
              <a:t>Additions and removals</a:t>
            </a:r>
          </a:p>
          <a:p>
            <a:pPr marL="885825" lvl="2" indent="-228600">
              <a:spcBef>
                <a:spcPct val="20000"/>
              </a:spcBef>
              <a:buClr>
                <a:schemeClr val="tx1"/>
              </a:buClr>
              <a:buSzPct val="80000"/>
              <a:buFont typeface="Wingdings 2" pitchFamily="18" charset="2"/>
              <a:buChar char=""/>
              <a:defRPr/>
            </a:pPr>
            <a:r>
              <a:rPr lang="en-US" sz="2800" dirty="0"/>
              <a:t>Depreciation</a:t>
            </a:r>
          </a:p>
          <a:p>
            <a:pPr marL="1096963" lvl="3" indent="-173038">
              <a:spcBef>
                <a:spcPct val="20000"/>
              </a:spcBef>
              <a:buClr>
                <a:srgbClr val="C32D2E"/>
              </a:buClr>
              <a:buFont typeface="Wingdings 2" pitchFamily="18" charset="2"/>
              <a:buChar char=""/>
              <a:defRPr/>
            </a:pPr>
            <a:r>
              <a:rPr lang="en-US" sz="2800" dirty="0"/>
              <a:t>accumulated</a:t>
            </a:r>
          </a:p>
          <a:p>
            <a:pPr marL="1096963" lvl="3" indent="-173038">
              <a:spcBef>
                <a:spcPct val="20000"/>
              </a:spcBef>
              <a:buClr>
                <a:srgbClr val="C32D2E"/>
              </a:buClr>
              <a:buFont typeface="Wingdings 2" pitchFamily="18" charset="2"/>
              <a:buChar char=""/>
              <a:defRPr/>
            </a:pPr>
            <a:r>
              <a:rPr lang="en-US" sz="2800" dirty="0"/>
              <a:t>Current year by function </a:t>
            </a:r>
            <a:r>
              <a:rPr lang="en-US" sz="2400" dirty="0"/>
              <a:t>(XXX-XXX-</a:t>
            </a:r>
            <a:r>
              <a:rPr lang="en-US" sz="2400" b="1" u="sng" dirty="0"/>
              <a:t>XXXX</a:t>
            </a:r>
            <a:r>
              <a:rPr lang="en-US" sz="2400" dirty="0"/>
              <a:t>-750)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609600" y="274638"/>
            <a:ext cx="7499350" cy="865187"/>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66563" name="Rectangle 5"/>
          <p:cNvSpPr>
            <a:spLocks noChangeArrowheads="1"/>
          </p:cNvSpPr>
          <p:nvPr/>
        </p:nvSpPr>
        <p:spPr bwMode="auto">
          <a:xfrm>
            <a:off x="533400" y="1143000"/>
            <a:ext cx="792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3200" b="1" dirty="0"/>
              <a:t>Incoming Refunds</a:t>
            </a:r>
          </a:p>
          <a:p>
            <a:pPr marL="639763" lvl="1" indent="-236538">
              <a:spcBef>
                <a:spcPts val="550"/>
              </a:spcBef>
              <a:buClr>
                <a:schemeClr val="accent1"/>
              </a:buClr>
              <a:buFont typeface="Verdana" pitchFamily="34" charset="0"/>
              <a:buNone/>
            </a:pPr>
            <a:r>
              <a:rPr lang="en-US" sz="2800" u="sng" dirty="0"/>
              <a:t>Current year:</a:t>
            </a:r>
          </a:p>
          <a:p>
            <a:pPr marL="639763" lvl="1" indent="-236538">
              <a:spcBef>
                <a:spcPts val="550"/>
              </a:spcBef>
              <a:buClr>
                <a:schemeClr val="accent1"/>
              </a:buClr>
              <a:buFont typeface="Verdana" pitchFamily="34" charset="0"/>
              <a:buChar char="◦"/>
            </a:pPr>
            <a:r>
              <a:rPr lang="en-US" sz="2800" dirty="0"/>
              <a:t>Credit expenditure, NOT revenue</a:t>
            </a:r>
          </a:p>
          <a:p>
            <a:pPr marL="639763" lvl="1" indent="-236538">
              <a:spcBef>
                <a:spcPts val="550"/>
              </a:spcBef>
              <a:buClr>
                <a:schemeClr val="accent1"/>
              </a:buClr>
              <a:buFont typeface="Verdana" pitchFamily="34" charset="0"/>
              <a:buChar char="◦"/>
            </a:pPr>
            <a:r>
              <a:rPr lang="en-US" sz="2800" dirty="0"/>
              <a:t>Restores spending authority (budget)</a:t>
            </a:r>
          </a:p>
          <a:p>
            <a:pPr marL="639763" lvl="1" indent="-236538">
              <a:spcBef>
                <a:spcPts val="550"/>
              </a:spcBef>
              <a:buClr>
                <a:schemeClr val="accent1"/>
              </a:buClr>
              <a:buFont typeface="Verdana" pitchFamily="34" charset="0"/>
              <a:buNone/>
            </a:pPr>
            <a:r>
              <a:rPr lang="en-US" sz="2800" u="sng" dirty="0"/>
              <a:t>Prior year:</a:t>
            </a:r>
          </a:p>
          <a:p>
            <a:pPr marL="639763" lvl="1" indent="-236538">
              <a:spcBef>
                <a:spcPts val="550"/>
              </a:spcBef>
              <a:buClr>
                <a:schemeClr val="accent1"/>
              </a:buClr>
              <a:buFont typeface="Verdana" pitchFamily="34" charset="0"/>
              <a:buChar char="◦"/>
            </a:pPr>
            <a:r>
              <a:rPr lang="en-US" sz="2800" dirty="0"/>
              <a:t>Material: 6100 Prior Period Adjustment</a:t>
            </a:r>
          </a:p>
          <a:p>
            <a:pPr marL="639763" lvl="1" indent="-236538">
              <a:spcBef>
                <a:spcPts val="550"/>
              </a:spcBef>
              <a:buClr>
                <a:schemeClr val="accent1"/>
              </a:buClr>
              <a:buFont typeface="Verdana" pitchFamily="34" charset="0"/>
              <a:buChar char="◦"/>
            </a:pPr>
            <a:r>
              <a:rPr lang="en-US" sz="2800" dirty="0"/>
              <a:t>Immaterial: 1900 Other Revenue  (BAD)</a:t>
            </a:r>
          </a:p>
          <a:p>
            <a:pPr marL="639763" lvl="1" indent="-236538">
              <a:spcBef>
                <a:spcPts val="550"/>
              </a:spcBef>
              <a:buClr>
                <a:schemeClr val="accent1"/>
              </a:buClr>
              <a:buFont typeface="Verdana" pitchFamily="34" charset="0"/>
              <a:buChar char="◦"/>
            </a:pPr>
            <a:r>
              <a:rPr lang="en-US" sz="2800" dirty="0"/>
              <a:t>Don’t know if it is material?</a:t>
            </a:r>
          </a:p>
          <a:p>
            <a:pPr marL="885825" lvl="2" indent="-228600">
              <a:spcBef>
                <a:spcPct val="20000"/>
              </a:spcBef>
              <a:buClr>
                <a:schemeClr val="accent2"/>
              </a:buClr>
              <a:buFont typeface="Wingdings 2" pitchFamily="18" charset="2"/>
              <a:buChar char=""/>
            </a:pPr>
            <a:r>
              <a:rPr lang="en-US" sz="2400" dirty="0"/>
              <a:t>Ask your auditor</a:t>
            </a:r>
          </a:p>
          <a:p>
            <a:pPr marL="885825" lvl="2" indent="-228600">
              <a:spcBef>
                <a:spcPct val="20000"/>
              </a:spcBef>
              <a:buClr>
                <a:schemeClr val="accent2"/>
              </a:buClr>
              <a:buFont typeface="Wingdings 2" pitchFamily="18" charset="2"/>
              <a:buChar char=""/>
            </a:pPr>
            <a:r>
              <a:rPr lang="en-US" sz="2400" dirty="0"/>
              <a:t>6100 PPA is most conservative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609600" y="274638"/>
            <a:ext cx="7499350" cy="1143000"/>
          </a:xfrm>
          <a:noFill/>
        </p:spPr>
        <p:txBody>
          <a:bodyPr/>
          <a:lstStyle/>
          <a:p>
            <a:pPr eaLnBrk="1" hangingPunct="1"/>
            <a:r>
              <a:rPr lang="en-US" b="1" dirty="0">
                <a:effectLst>
                  <a:outerShdw blurRad="38100" dist="38100" dir="2700000" algn="tl">
                    <a:srgbClr val="000000">
                      <a:alpha val="43137"/>
                    </a:srgbClr>
                  </a:outerShdw>
                </a:effectLst>
              </a:rPr>
              <a:t>Why?</a:t>
            </a:r>
          </a:p>
        </p:txBody>
      </p:sp>
      <p:sp>
        <p:nvSpPr>
          <p:cNvPr id="37891"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450850">
              <a:spcBef>
                <a:spcPts val="600"/>
              </a:spcBef>
              <a:buClr>
                <a:schemeClr val="accent1"/>
              </a:buClr>
              <a:buSzPct val="80000"/>
              <a:buFontTx/>
              <a:buAutoNum type="arabicPeriod"/>
            </a:pPr>
            <a:r>
              <a:rPr lang="en-US" sz="3600"/>
              <a:t>Consistency – code consistently for budgeting purposes. This also applies to revenue codes</a:t>
            </a:r>
          </a:p>
          <a:p>
            <a:pPr marL="533400" indent="-450850">
              <a:spcBef>
                <a:spcPts val="600"/>
              </a:spcBef>
              <a:buClr>
                <a:schemeClr val="accent1"/>
              </a:buClr>
              <a:buSzPct val="80000"/>
              <a:buFontTx/>
              <a:buAutoNum type="arabicPeriod"/>
            </a:pPr>
            <a:r>
              <a:rPr lang="en-US" sz="3600"/>
              <a:t>Data for legislature &amp; federal government</a:t>
            </a:r>
          </a:p>
          <a:p>
            <a:pPr marL="533400" indent="-450850">
              <a:spcBef>
                <a:spcPts val="600"/>
              </a:spcBef>
              <a:buClr>
                <a:schemeClr val="accent1"/>
              </a:buClr>
              <a:buSzPct val="80000"/>
              <a:buFontTx/>
              <a:buAutoNum type="arabicPeriod"/>
            </a:pPr>
            <a:r>
              <a:rPr lang="en-US" sz="3600"/>
              <a:t>Federal Program eligibility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533400" y="274638"/>
            <a:ext cx="7499350" cy="865187"/>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67587" name="Rectangle 3"/>
          <p:cNvSpPr>
            <a:spLocks noGrp="1"/>
          </p:cNvSpPr>
          <p:nvPr>
            <p:ph idx="1"/>
          </p:nvPr>
        </p:nvSpPr>
        <p:spPr>
          <a:xfrm>
            <a:off x="457200" y="1219200"/>
            <a:ext cx="8229600" cy="4530725"/>
          </a:xfrm>
        </p:spPr>
        <p:txBody>
          <a:bodyPr/>
          <a:lstStyle/>
          <a:p>
            <a:pPr eaLnBrk="1" hangingPunct="1">
              <a:buFont typeface="Wingdings" pitchFamily="2" charset="2"/>
              <a:buNone/>
            </a:pPr>
            <a:endParaRPr lang="en-US" sz="2800" dirty="0"/>
          </a:p>
          <a:p>
            <a:pPr eaLnBrk="1" hangingPunct="1">
              <a:buFont typeface="Wingdings" pitchFamily="2" charset="2"/>
              <a:buNone/>
            </a:pPr>
            <a:r>
              <a:rPr lang="en-US" sz="2800" dirty="0"/>
              <a:t>Prior Period Expenditure Adjustments </a:t>
            </a:r>
          </a:p>
          <a:p>
            <a:pPr eaLnBrk="1" hangingPunct="1">
              <a:buFont typeface="Wingdings" pitchFamily="2" charset="2"/>
              <a:buNone/>
            </a:pPr>
            <a:endParaRPr lang="en-US" sz="2800" dirty="0"/>
          </a:p>
          <a:p>
            <a:pPr eaLnBrk="1" hangingPunct="1">
              <a:buFont typeface="Wingdings" pitchFamily="2" charset="2"/>
              <a:buNone/>
            </a:pPr>
            <a:r>
              <a:rPr lang="en-US" sz="2800" dirty="0"/>
              <a:t>	Expenditure applicable to the prior year:</a:t>
            </a:r>
          </a:p>
          <a:p>
            <a:pPr eaLnBrk="1" hangingPunct="1">
              <a:buFont typeface="Wingdings" pitchFamily="2" charset="2"/>
              <a:buNone/>
            </a:pPr>
            <a:r>
              <a:rPr lang="en-US" sz="2800" dirty="0"/>
              <a:t>		</a:t>
            </a:r>
            <a:r>
              <a:rPr lang="en-US" sz="2800" b="1" dirty="0"/>
              <a:t>XXX-999-9999-892</a:t>
            </a:r>
            <a:r>
              <a:rPr lang="en-US" sz="2800" dirty="0"/>
              <a:t> Prior Period Expenditure 	Adjustments must be within the budget of the 	fund, per ARM 10.10.305. </a:t>
            </a:r>
          </a:p>
          <a:p>
            <a:pPr eaLnBrk="1" hangingPunct="1">
              <a:buFont typeface="Wingdings" pitchFamily="2" charset="2"/>
              <a:buNone/>
            </a:pPr>
            <a:r>
              <a:rPr lang="en-US" sz="28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609600" y="274638"/>
            <a:ext cx="7499350" cy="865187"/>
          </a:xfrm>
          <a:noFill/>
        </p:spPr>
        <p:txBody>
          <a:bodyPr/>
          <a:lstStyle/>
          <a:p>
            <a:pPr eaLnBrk="1" hangingPunct="1"/>
            <a:r>
              <a:rPr lang="en-US" sz="3900" b="1" dirty="0">
                <a:effectLst>
                  <a:outerShdw blurRad="38100" dist="38100" dir="2700000" algn="tl">
                    <a:srgbClr val="000000">
                      <a:alpha val="43137"/>
                    </a:srgbClr>
                  </a:outerShdw>
                </a:effectLst>
              </a:rPr>
              <a:t>Pay Special Attention To:</a:t>
            </a:r>
          </a:p>
        </p:txBody>
      </p:sp>
      <p:sp>
        <p:nvSpPr>
          <p:cNvPr id="209923" name="Rectangle 3"/>
          <p:cNvSpPr>
            <a:spLocks noGrp="1"/>
          </p:cNvSpPr>
          <p:nvPr>
            <p:ph idx="1"/>
          </p:nvPr>
        </p:nvSpPr>
        <p:spPr/>
        <p:txBody>
          <a:bodyPr/>
          <a:lstStyle/>
          <a:p>
            <a:pPr eaLnBrk="1" hangingPunct="1">
              <a:buFont typeface="Wingdings 2" pitchFamily="18" charset="2"/>
              <a:buNone/>
              <a:defRPr/>
            </a:pPr>
            <a:r>
              <a:rPr lang="en-US" dirty="0"/>
              <a:t>Prior Period Revenue Adjustments </a:t>
            </a:r>
            <a:r>
              <a:rPr lang="en-US" b="1" dirty="0">
                <a:solidFill>
                  <a:schemeClr val="accent1">
                    <a:lumMod val="75000"/>
                  </a:schemeClr>
                </a:solidFill>
              </a:rPr>
              <a:t>XXX-6100</a:t>
            </a:r>
            <a:r>
              <a:rPr lang="en-US" dirty="0"/>
              <a:t> (see SAM 5-0270.20)</a:t>
            </a:r>
          </a:p>
          <a:p>
            <a:pPr eaLnBrk="1" hangingPunct="1">
              <a:defRPr/>
            </a:pPr>
            <a:r>
              <a:rPr lang="en-US" dirty="0"/>
              <a:t>To record the receipt of a material amount of revenue applicable to the prior year</a:t>
            </a:r>
          </a:p>
          <a:p>
            <a:pPr eaLnBrk="1" hangingPunct="1">
              <a:defRPr/>
            </a:pPr>
            <a:r>
              <a:rPr lang="en-US" dirty="0"/>
              <a:t>To record the adjustment for revenue recorded in the prior year which was not applicable to that year</a:t>
            </a:r>
          </a:p>
          <a:p>
            <a:pPr eaLnBrk="1" hangingPunct="1">
              <a:defRPr/>
            </a:pPr>
            <a:r>
              <a:rPr lang="en-US" dirty="0"/>
              <a:t>To recognize revenue from previous year due to cancelling prior year checks (supposed to use 1900 for immaterial amounts but…….)</a:t>
            </a:r>
          </a:p>
          <a:p>
            <a:pPr eaLnBrk="1" hangingPunct="1">
              <a:defRPr/>
            </a:pPr>
            <a:r>
              <a:rPr lang="en-US" dirty="0"/>
              <a:t>To recognize revenue due to prior year encumbrances that were not fully utilized or utilized at 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381000" y="274638"/>
            <a:ext cx="7499350" cy="1017587"/>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69635" name="Rectangle 5"/>
          <p:cNvSpPr>
            <a:spLocks noChangeArrowheads="1"/>
          </p:cNvSpPr>
          <p:nvPr/>
        </p:nvSpPr>
        <p:spPr bwMode="auto">
          <a:xfrm>
            <a:off x="228600" y="1600199"/>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nSpc>
                <a:spcPct val="90000"/>
              </a:lnSpc>
              <a:spcBef>
                <a:spcPts val="600"/>
              </a:spcBef>
              <a:buClr>
                <a:schemeClr val="accent1"/>
              </a:buClr>
              <a:buSzPct val="80000"/>
              <a:buFont typeface="Wingdings 2" pitchFamily="18" charset="2"/>
              <a:buChar char=""/>
            </a:pPr>
            <a:r>
              <a:rPr lang="en-US" sz="3200" b="1" dirty="0"/>
              <a:t>Coding Corrections</a:t>
            </a:r>
          </a:p>
          <a:p>
            <a:pPr marL="639763" lvl="1" indent="-236538">
              <a:lnSpc>
                <a:spcPct val="90000"/>
              </a:lnSpc>
              <a:spcBef>
                <a:spcPts val="550"/>
              </a:spcBef>
              <a:buClr>
                <a:schemeClr val="accent1"/>
              </a:buClr>
              <a:buFont typeface="Verdana" pitchFamily="34" charset="0"/>
              <a:buChar char="◦"/>
            </a:pPr>
            <a:r>
              <a:rPr lang="en-US" sz="2800" dirty="0"/>
              <a:t>Recoding </a:t>
            </a:r>
            <a:r>
              <a:rPr lang="en-US" sz="2800" b="1" i="1" dirty="0">
                <a:cs typeface="Arial" charset="0"/>
              </a:rPr>
              <a:t>IS NOT</a:t>
            </a:r>
            <a:r>
              <a:rPr lang="en-US" sz="2800" i="1" dirty="0">
                <a:cs typeface="Arial" charset="0"/>
              </a:rPr>
              <a:t> </a:t>
            </a:r>
            <a:r>
              <a:rPr lang="en-US" sz="2800" dirty="0">
                <a:cs typeface="Arial" charset="0"/>
              </a:rPr>
              <a:t>the same as Transfers!</a:t>
            </a:r>
          </a:p>
          <a:p>
            <a:pPr marL="639763" lvl="1" indent="-236538">
              <a:lnSpc>
                <a:spcPct val="90000"/>
              </a:lnSpc>
              <a:spcBef>
                <a:spcPts val="550"/>
              </a:spcBef>
              <a:buClr>
                <a:schemeClr val="accent1"/>
              </a:buClr>
              <a:buFont typeface="Verdana" pitchFamily="34" charset="0"/>
              <a:buChar char="◦"/>
            </a:pPr>
            <a:r>
              <a:rPr lang="en-US" sz="2800" dirty="0">
                <a:cs typeface="Arial" charset="0"/>
              </a:rPr>
              <a:t>Recode to correct:</a:t>
            </a:r>
          </a:p>
          <a:p>
            <a:pPr marL="885825" lvl="2" indent="-228600">
              <a:lnSpc>
                <a:spcPct val="90000"/>
              </a:lnSpc>
              <a:spcBef>
                <a:spcPct val="20000"/>
              </a:spcBef>
              <a:buClr>
                <a:schemeClr val="accent2"/>
              </a:buClr>
              <a:buFont typeface="Wingdings 2" pitchFamily="18" charset="2"/>
              <a:buChar char=""/>
            </a:pPr>
            <a:r>
              <a:rPr lang="en-US" sz="2800" dirty="0">
                <a:cs typeface="Arial" charset="0"/>
              </a:rPr>
              <a:t>Errors</a:t>
            </a:r>
          </a:p>
          <a:p>
            <a:pPr marL="885825" lvl="2" indent="-228600">
              <a:lnSpc>
                <a:spcPct val="90000"/>
              </a:lnSpc>
              <a:spcBef>
                <a:spcPct val="20000"/>
              </a:spcBef>
              <a:buClr>
                <a:schemeClr val="accent2"/>
              </a:buClr>
              <a:buFont typeface="Wingdings 2" pitchFamily="18" charset="2"/>
              <a:buChar char=""/>
            </a:pPr>
            <a:r>
              <a:rPr lang="en-US" sz="2800" dirty="0">
                <a:cs typeface="Arial" charset="0"/>
              </a:rPr>
              <a:t>Overdrafts</a:t>
            </a:r>
          </a:p>
          <a:p>
            <a:pPr marL="885825" lvl="2" indent="-228600">
              <a:lnSpc>
                <a:spcPct val="90000"/>
              </a:lnSpc>
              <a:spcBef>
                <a:spcPct val="20000"/>
              </a:spcBef>
              <a:buClr>
                <a:schemeClr val="accent2"/>
              </a:buClr>
              <a:buFont typeface="Wingdings 2" pitchFamily="18" charset="2"/>
              <a:buChar char=""/>
            </a:pPr>
            <a:r>
              <a:rPr lang="en-US" sz="2800" dirty="0">
                <a:cs typeface="Arial" charset="0"/>
              </a:rPr>
              <a:t>Example: General Fund to subsidize School Foods Fund</a:t>
            </a:r>
          </a:p>
          <a:p>
            <a:pPr marL="639763" lvl="1" indent="-236538">
              <a:lnSpc>
                <a:spcPct val="90000"/>
              </a:lnSpc>
              <a:spcBef>
                <a:spcPts val="550"/>
              </a:spcBef>
              <a:buClr>
                <a:schemeClr val="accent1"/>
              </a:buClr>
              <a:buFont typeface="Verdana" pitchFamily="34" charset="0"/>
              <a:buChar char="◦"/>
            </a:pPr>
            <a:r>
              <a:rPr lang="en-US" sz="2800" dirty="0"/>
              <a:t>Correction between funds?  Notify County Treasurer to move cash!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304800" y="274638"/>
            <a:ext cx="7499350" cy="1143000"/>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70659" name="Rectangle 5"/>
          <p:cNvSpPr>
            <a:spLocks noChangeArrowheads="1"/>
          </p:cNvSpPr>
          <p:nvPr/>
        </p:nvSpPr>
        <p:spPr bwMode="auto">
          <a:xfrm>
            <a:off x="228600" y="16764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3200" b="1" dirty="0"/>
              <a:t>General Fund 1900 Revenue</a:t>
            </a:r>
            <a:r>
              <a:rPr lang="en-US" sz="3200" dirty="0"/>
              <a:t> (X01-1900)</a:t>
            </a:r>
          </a:p>
          <a:p>
            <a:pPr marL="639763" lvl="1" indent="-236538">
              <a:spcBef>
                <a:spcPts val="550"/>
              </a:spcBef>
              <a:buClr>
                <a:schemeClr val="accent1"/>
              </a:buClr>
              <a:buFont typeface="Verdana" pitchFamily="34" charset="0"/>
              <a:buChar char="◦"/>
            </a:pPr>
            <a:r>
              <a:rPr lang="en-US" sz="2800" dirty="0"/>
              <a:t>Affects ensuing year budget</a:t>
            </a:r>
          </a:p>
          <a:p>
            <a:pPr marL="639763" lvl="1" indent="-236538">
              <a:spcBef>
                <a:spcPts val="550"/>
              </a:spcBef>
              <a:buClr>
                <a:schemeClr val="accent1"/>
              </a:buClr>
              <a:buFont typeface="Verdana" pitchFamily="34" charset="0"/>
              <a:buChar char="◦"/>
            </a:pPr>
            <a:r>
              <a:rPr lang="en-US" sz="2800" dirty="0"/>
              <a:t>Use sparingly? </a:t>
            </a:r>
            <a:r>
              <a:rPr lang="en-US" sz="2800" b="1" dirty="0">
                <a:effectLst>
                  <a:outerShdw blurRad="38100" dist="38100" dir="2700000" algn="tl">
                    <a:srgbClr val="000000">
                      <a:alpha val="43137"/>
                    </a:srgbClr>
                  </a:outerShdw>
                </a:effectLst>
              </a:rPr>
              <a:t>AVOID</a:t>
            </a:r>
            <a:r>
              <a:rPr lang="en-US" sz="2800" dirty="0"/>
              <a:t> if at all possible.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304800" y="274638"/>
            <a:ext cx="7499350" cy="1095375"/>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71683" name="Rectangle 5"/>
          <p:cNvSpPr>
            <a:spLocks noChangeArrowheads="1"/>
          </p:cNvSpPr>
          <p:nvPr/>
        </p:nvSpPr>
        <p:spPr bwMode="auto">
          <a:xfrm>
            <a:off x="152400" y="1614888"/>
            <a:ext cx="8229600" cy="441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3200" b="1" dirty="0"/>
              <a:t>Special Ed Expenditures – Program 280 </a:t>
            </a:r>
          </a:p>
          <a:p>
            <a:pPr marL="639763" lvl="1" indent="-236538">
              <a:spcBef>
                <a:spcPts val="550"/>
              </a:spcBef>
              <a:buClr>
                <a:schemeClr val="accent1"/>
              </a:buClr>
              <a:buFont typeface="Verdana" pitchFamily="34" charset="0"/>
              <a:buChar char="◦"/>
            </a:pPr>
            <a:r>
              <a:rPr lang="en-US" sz="2800" dirty="0"/>
              <a:t>Great Balancing Act</a:t>
            </a:r>
          </a:p>
          <a:p>
            <a:pPr marL="885825" lvl="2" indent="-228600">
              <a:spcBef>
                <a:spcPct val="20000"/>
              </a:spcBef>
              <a:buClr>
                <a:schemeClr val="accent2"/>
              </a:buClr>
              <a:buFont typeface="Wingdings 2" pitchFamily="18" charset="2"/>
              <a:buChar char=""/>
            </a:pPr>
            <a:r>
              <a:rPr lang="en-US" sz="2800" u="sng" dirty="0"/>
              <a:t>Minimum</a:t>
            </a:r>
            <a:r>
              <a:rPr lang="en-US" sz="2800" dirty="0"/>
              <a:t> Expenditures Required (General Fund) – See </a:t>
            </a:r>
            <a:r>
              <a:rPr lang="en-US" sz="2800" dirty="0">
                <a:solidFill>
                  <a:srgbClr val="FF0000"/>
                </a:solidFill>
              </a:rPr>
              <a:t>Preliminary Budget Data Sheet</a:t>
            </a:r>
          </a:p>
          <a:p>
            <a:pPr marL="885825" lvl="2" indent="-228600">
              <a:spcBef>
                <a:spcPct val="20000"/>
              </a:spcBef>
              <a:buClr>
                <a:schemeClr val="accent2"/>
              </a:buClr>
              <a:buFont typeface="Wingdings 2" pitchFamily="18" charset="2"/>
              <a:buChar char=""/>
            </a:pPr>
            <a:r>
              <a:rPr lang="en-US" sz="2800" dirty="0"/>
              <a:t>Expenditures must be maintained (IDEA Grant) </a:t>
            </a:r>
          </a:p>
          <a:p>
            <a:pPr marL="885825" lvl="2" indent="-228600">
              <a:spcBef>
                <a:spcPct val="20000"/>
              </a:spcBef>
              <a:buClr>
                <a:schemeClr val="accent2"/>
              </a:buClr>
              <a:buFont typeface="Wingdings 2" pitchFamily="18" charset="2"/>
              <a:buChar char=""/>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Coding Agenda</a:t>
            </a:r>
          </a:p>
        </p:txBody>
      </p:sp>
      <p:sp>
        <p:nvSpPr>
          <p:cNvPr id="72707" name="Rectangle 3"/>
          <p:cNvSpPr>
            <a:spLocks noGrp="1"/>
          </p:cNvSpPr>
          <p:nvPr>
            <p:ph idx="1"/>
          </p:nvPr>
        </p:nvSpPr>
        <p:spPr>
          <a:xfrm>
            <a:off x="533400" y="1447800"/>
            <a:ext cx="7499350" cy="4800600"/>
          </a:xfrm>
        </p:spPr>
        <p:txBody>
          <a:bodyPr/>
          <a:lstStyle/>
          <a:p>
            <a:pPr marL="609600" indent="-527050" eaLnBrk="1" hangingPunct="1">
              <a:buFont typeface="Wingdings" pitchFamily="2" charset="2"/>
              <a:buAutoNum type="arabicPeriod"/>
            </a:pPr>
            <a:r>
              <a:rPr lang="en-US" sz="3600">
                <a:solidFill>
                  <a:srgbClr val="B2B2B2"/>
                </a:solidFill>
              </a:rPr>
              <a:t>Overview</a:t>
            </a:r>
          </a:p>
          <a:p>
            <a:pPr marL="609600" indent="-527050" eaLnBrk="1" hangingPunct="1">
              <a:buFont typeface="Wingdings" pitchFamily="2" charset="2"/>
              <a:buAutoNum type="arabicPeriod"/>
            </a:pPr>
            <a:r>
              <a:rPr lang="en-US" sz="3600">
                <a:solidFill>
                  <a:srgbClr val="B2B2B2"/>
                </a:solidFill>
              </a:rPr>
              <a:t>Expenditures</a:t>
            </a:r>
          </a:p>
          <a:p>
            <a:pPr marL="609600" indent="-527050" eaLnBrk="1" hangingPunct="1">
              <a:buFont typeface="Wingdings" pitchFamily="2" charset="2"/>
              <a:buAutoNum type="arabicPeriod"/>
            </a:pPr>
            <a:r>
              <a:rPr lang="en-US" sz="3600">
                <a:solidFill>
                  <a:srgbClr val="B2B2B2"/>
                </a:solidFill>
              </a:rPr>
              <a:t>Revenue</a:t>
            </a:r>
          </a:p>
          <a:p>
            <a:pPr marL="609600" indent="-527050" eaLnBrk="1" hangingPunct="1">
              <a:buFont typeface="Wingdings" pitchFamily="2" charset="2"/>
              <a:buAutoNum type="arabicPeriod"/>
            </a:pPr>
            <a:r>
              <a:rPr lang="en-US" sz="3600">
                <a:solidFill>
                  <a:srgbClr val="B2B2B2"/>
                </a:solidFill>
              </a:rPr>
              <a:t>Special situations</a:t>
            </a:r>
          </a:p>
          <a:p>
            <a:pPr marL="609600" indent="-527050" eaLnBrk="1" hangingPunct="1">
              <a:buFont typeface="Wingdings" pitchFamily="2" charset="2"/>
              <a:buAutoNum type="arabicPeriod"/>
            </a:pPr>
            <a:r>
              <a:rPr lang="en-US" sz="3600" b="1"/>
              <a:t>Paying bills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838200" y="274638"/>
            <a:ext cx="7620000" cy="1143000"/>
          </a:xfrm>
          <a:noFill/>
        </p:spPr>
        <p:txBody>
          <a:bodyPr/>
          <a:lstStyle/>
          <a:p>
            <a:pPr eaLnBrk="1" hangingPunct="1"/>
            <a:r>
              <a:rPr lang="en-US" b="1" dirty="0">
                <a:effectLst>
                  <a:outerShdw blurRad="38100" dist="38100" dir="2700000" algn="tl">
                    <a:srgbClr val="000000">
                      <a:alpha val="43137"/>
                    </a:srgbClr>
                  </a:outerShdw>
                </a:effectLst>
              </a:rPr>
              <a:t>Paying Bills</a:t>
            </a:r>
          </a:p>
        </p:txBody>
      </p:sp>
      <p:sp>
        <p:nvSpPr>
          <p:cNvPr id="73731" name="Rectangle 3"/>
          <p:cNvSpPr>
            <a:spLocks noGrp="1"/>
          </p:cNvSpPr>
          <p:nvPr>
            <p:ph idx="1"/>
          </p:nvPr>
        </p:nvSpPr>
        <p:spPr>
          <a:xfrm>
            <a:off x="685800" y="1447800"/>
            <a:ext cx="7499350" cy="4800600"/>
          </a:xfrm>
        </p:spPr>
        <p:txBody>
          <a:bodyPr/>
          <a:lstStyle/>
          <a:p>
            <a:pPr eaLnBrk="1" hangingPunct="1">
              <a:buSzPct val="90000"/>
              <a:buFont typeface="Wingdings" pitchFamily="2" charset="2"/>
              <a:buChar char="§"/>
            </a:pPr>
            <a:r>
              <a:rPr lang="en-US" sz="3200" dirty="0"/>
              <a:t>District must receive goods/services prior to paying for them</a:t>
            </a:r>
          </a:p>
          <a:p>
            <a:pPr eaLnBrk="1" hangingPunct="1">
              <a:buSzPct val="90000"/>
              <a:buFont typeface="Wingdings" pitchFamily="2" charset="2"/>
              <a:buChar char="§"/>
            </a:pPr>
            <a:r>
              <a:rPr lang="en-US" sz="3200" dirty="0"/>
              <a:t>Board must approve all warrants prior to release</a:t>
            </a:r>
          </a:p>
          <a:p>
            <a:pPr eaLnBrk="1" hangingPunct="1">
              <a:buSzPct val="90000"/>
              <a:buFont typeface="Wingdings" pitchFamily="2" charset="2"/>
              <a:buChar char="§"/>
            </a:pPr>
            <a:r>
              <a:rPr lang="en-US" sz="3200" dirty="0"/>
              <a:t>Required signatures on warrants:</a:t>
            </a:r>
          </a:p>
          <a:p>
            <a:pPr lvl="1" eaLnBrk="1" hangingPunct="1">
              <a:buSzPct val="90000"/>
              <a:buFont typeface="Wingdings" pitchFamily="2" charset="2"/>
              <a:buChar char="§"/>
            </a:pPr>
            <a:r>
              <a:rPr lang="en-US" sz="3200" dirty="0"/>
              <a:t>Board chair</a:t>
            </a:r>
          </a:p>
          <a:p>
            <a:pPr lvl="1" eaLnBrk="1" hangingPunct="1">
              <a:buSzPct val="90000"/>
              <a:buFont typeface="Wingdings" pitchFamily="2" charset="2"/>
              <a:buChar char="§"/>
            </a:pPr>
            <a:r>
              <a:rPr lang="en-US" sz="3200" dirty="0"/>
              <a:t>Clerk</a:t>
            </a:r>
          </a:p>
          <a:p>
            <a:pPr eaLnBrk="1" hangingPunct="1">
              <a:buFont typeface="Wingdings 2" pitchFamily="18" charset="2"/>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304800" y="274638"/>
            <a:ext cx="7499350" cy="865187"/>
          </a:xfrm>
          <a:noFill/>
        </p:spPr>
        <p:txBody>
          <a:bodyPr/>
          <a:lstStyle/>
          <a:p>
            <a:pPr eaLnBrk="1" hangingPunct="1"/>
            <a:r>
              <a:rPr lang="en-US" b="1" dirty="0">
                <a:effectLst>
                  <a:outerShdw blurRad="38100" dist="38100" dir="2700000" algn="tl">
                    <a:srgbClr val="000000">
                      <a:alpha val="43137"/>
                    </a:srgbClr>
                  </a:outerShdw>
                </a:effectLst>
              </a:rPr>
              <a:t>Pay Special Attention To:</a:t>
            </a:r>
          </a:p>
        </p:txBody>
      </p:sp>
      <p:sp>
        <p:nvSpPr>
          <p:cNvPr id="74755" name="Rectangle 5"/>
          <p:cNvSpPr>
            <a:spLocks noChangeArrowheads="1"/>
          </p:cNvSpPr>
          <p:nvPr/>
        </p:nvSpPr>
        <p:spPr bwMode="auto">
          <a:xfrm>
            <a:off x="152400" y="13716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3700" indent="-311150">
              <a:lnSpc>
                <a:spcPct val="90000"/>
              </a:lnSpc>
              <a:spcBef>
                <a:spcPts val="600"/>
              </a:spcBef>
              <a:buClr>
                <a:schemeClr val="accent1"/>
              </a:buClr>
              <a:buSzPct val="80000"/>
              <a:buFont typeface="Wingdings 2" pitchFamily="18" charset="2"/>
              <a:buChar char=""/>
            </a:pPr>
            <a:r>
              <a:rPr lang="en-US" sz="3200" b="1" dirty="0"/>
              <a:t>Federal Programs</a:t>
            </a:r>
          </a:p>
          <a:p>
            <a:pPr marL="393700" indent="-311150">
              <a:lnSpc>
                <a:spcPct val="90000"/>
              </a:lnSpc>
              <a:spcBef>
                <a:spcPts val="600"/>
              </a:spcBef>
              <a:buClr>
                <a:schemeClr val="accent1"/>
              </a:buClr>
              <a:buSzPct val="80000"/>
              <a:buFont typeface="Wingdings 2" pitchFamily="18" charset="2"/>
              <a:buNone/>
            </a:pPr>
            <a:r>
              <a:rPr lang="en-US" sz="3200" dirty="0"/>
              <a:t>	</a:t>
            </a:r>
            <a:r>
              <a:rPr lang="en-US" sz="2400" dirty="0"/>
              <a:t>Revenue and expenditure program codes match!  For Example:	</a:t>
            </a:r>
          </a:p>
          <a:p>
            <a:pPr marL="882650" lvl="1" indent="-342900">
              <a:lnSpc>
                <a:spcPct val="90000"/>
              </a:lnSpc>
              <a:spcBef>
                <a:spcPts val="600"/>
              </a:spcBef>
              <a:buClr>
                <a:schemeClr val="accent1"/>
              </a:buClr>
              <a:buSzPct val="80000"/>
              <a:buFont typeface="Arial" panose="020B0604020202020204" pitchFamily="34" charset="0"/>
              <a:buChar char="•"/>
            </a:pPr>
            <a:r>
              <a:rPr lang="en-US" sz="2400" dirty="0"/>
              <a:t>ESSER II Expenditure Program =   775</a:t>
            </a:r>
          </a:p>
          <a:p>
            <a:pPr marL="1339850" lvl="2" indent="-342900">
              <a:lnSpc>
                <a:spcPct val="90000"/>
              </a:lnSpc>
              <a:spcBef>
                <a:spcPts val="600"/>
              </a:spcBef>
              <a:buClr>
                <a:schemeClr val="accent1"/>
              </a:buClr>
              <a:buSzPct val="80000"/>
              <a:buFont typeface="Arial" panose="020B0604020202020204" pitchFamily="34" charset="0"/>
              <a:buChar char="•"/>
            </a:pPr>
            <a:r>
              <a:rPr lang="en-US" sz="2400" dirty="0"/>
              <a:t>ESSER II Revenue Code    = 7750</a:t>
            </a:r>
          </a:p>
          <a:p>
            <a:pPr marL="1339850" lvl="2" indent="-342900">
              <a:lnSpc>
                <a:spcPct val="90000"/>
              </a:lnSpc>
              <a:spcBef>
                <a:spcPts val="600"/>
              </a:spcBef>
              <a:buClr>
                <a:schemeClr val="accent1"/>
              </a:buClr>
              <a:buSzPct val="80000"/>
              <a:buFont typeface="Arial" panose="020B0604020202020204" pitchFamily="34" charset="0"/>
              <a:buChar char="•"/>
            </a:pPr>
            <a:endParaRPr lang="en-US" sz="2400" dirty="0"/>
          </a:p>
          <a:p>
            <a:pPr marL="996950" lvl="1" indent="-457200">
              <a:lnSpc>
                <a:spcPct val="90000"/>
              </a:lnSpc>
              <a:spcBef>
                <a:spcPts val="600"/>
              </a:spcBef>
              <a:buClr>
                <a:schemeClr val="accent1"/>
              </a:buClr>
              <a:buSzPct val="80000"/>
              <a:buFont typeface="Arial" panose="020B0604020202020204" pitchFamily="34" charset="0"/>
              <a:buChar char="•"/>
            </a:pPr>
            <a:r>
              <a:rPr lang="en-US" sz="2400" dirty="0"/>
              <a:t>Title I Expenditure Program       =   420</a:t>
            </a:r>
          </a:p>
          <a:p>
            <a:pPr marL="1454150" lvl="2" indent="-457200">
              <a:lnSpc>
                <a:spcPct val="90000"/>
              </a:lnSpc>
              <a:spcBef>
                <a:spcPts val="600"/>
              </a:spcBef>
              <a:buClr>
                <a:schemeClr val="accent1"/>
              </a:buClr>
              <a:buSzPct val="80000"/>
              <a:buFont typeface="Arial" panose="020B0604020202020204" pitchFamily="34" charset="0"/>
              <a:buChar char="•"/>
            </a:pPr>
            <a:r>
              <a:rPr lang="en-US" sz="2400" dirty="0"/>
              <a:t>Revenue Code 	                = 4200</a:t>
            </a:r>
          </a:p>
          <a:p>
            <a:pPr marL="1454150" lvl="2" indent="-457200">
              <a:lnSpc>
                <a:spcPct val="90000"/>
              </a:lnSpc>
              <a:spcBef>
                <a:spcPts val="600"/>
              </a:spcBef>
              <a:buClr>
                <a:schemeClr val="accent1"/>
              </a:buClr>
              <a:buSzPct val="80000"/>
              <a:buFont typeface="Arial" panose="020B0604020202020204" pitchFamily="34" charset="0"/>
              <a:buChar char="•"/>
            </a:pPr>
            <a:endParaRPr lang="en-US" sz="2400" dirty="0"/>
          </a:p>
          <a:p>
            <a:pPr marL="996950" lvl="1" indent="-457200">
              <a:lnSpc>
                <a:spcPct val="90000"/>
              </a:lnSpc>
              <a:spcBef>
                <a:spcPts val="600"/>
              </a:spcBef>
              <a:buClr>
                <a:schemeClr val="accent1"/>
              </a:buClr>
              <a:buSzPct val="80000"/>
              <a:buFont typeface="Arial" panose="020B0604020202020204" pitchFamily="34" charset="0"/>
              <a:buChar char="•"/>
            </a:pPr>
            <a:r>
              <a:rPr lang="en-US" sz="2400" dirty="0"/>
              <a:t>REAP (SRS) Expenditure Program = 412</a:t>
            </a:r>
          </a:p>
          <a:p>
            <a:pPr marL="1454150" lvl="2" indent="-457200">
              <a:lnSpc>
                <a:spcPct val="90000"/>
              </a:lnSpc>
              <a:spcBef>
                <a:spcPts val="600"/>
              </a:spcBef>
              <a:buClr>
                <a:schemeClr val="accent1"/>
              </a:buClr>
              <a:buSzPct val="80000"/>
              <a:buFont typeface="Arial" panose="020B0604020202020204" pitchFamily="34" charset="0"/>
              <a:buChar char="•"/>
            </a:pPr>
            <a:r>
              <a:rPr lang="en-US" sz="2400" dirty="0"/>
              <a:t>Revenue Code			  = 4120</a:t>
            </a:r>
            <a:r>
              <a:rPr lang="en-US" sz="2800" dirty="0"/>
              <a:t>			</a:t>
            </a:r>
          </a:p>
          <a:p>
            <a:pPr marL="693738" lvl="1" indent="-11113">
              <a:lnSpc>
                <a:spcPct val="90000"/>
              </a:lnSpc>
              <a:spcBef>
                <a:spcPts val="550"/>
              </a:spcBef>
              <a:buClr>
                <a:schemeClr val="accent1"/>
              </a:buClr>
              <a:buFont typeface="Verdana" pitchFamily="34" charset="0"/>
              <a:buNone/>
            </a:pP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Paying Bills</a:t>
            </a:r>
          </a:p>
        </p:txBody>
      </p:sp>
      <p:sp>
        <p:nvSpPr>
          <p:cNvPr id="75779" name="Rectangle 3"/>
          <p:cNvSpPr>
            <a:spLocks noGrp="1"/>
          </p:cNvSpPr>
          <p:nvPr>
            <p:ph idx="1"/>
          </p:nvPr>
        </p:nvSpPr>
        <p:spPr>
          <a:xfrm>
            <a:off x="304800" y="1447800"/>
            <a:ext cx="8229600" cy="4648200"/>
          </a:xfrm>
        </p:spPr>
        <p:txBody>
          <a:bodyPr>
            <a:normAutofit fontScale="92500" lnSpcReduction="10000"/>
          </a:bodyPr>
          <a:lstStyle/>
          <a:p>
            <a:pPr eaLnBrk="1" hangingPunct="1">
              <a:lnSpc>
                <a:spcPct val="90000"/>
              </a:lnSpc>
            </a:pPr>
            <a:r>
              <a:rPr lang="en-US" sz="2400" dirty="0"/>
              <a:t>Retain documentation for audit trail (retain for 8 years)</a:t>
            </a:r>
          </a:p>
          <a:p>
            <a:pPr lvl="1" eaLnBrk="1" hangingPunct="1">
              <a:lnSpc>
                <a:spcPct val="90000"/>
              </a:lnSpc>
            </a:pPr>
            <a:r>
              <a:rPr lang="en-US" sz="2400" dirty="0"/>
              <a:t>Pay from invoices only—not statements</a:t>
            </a:r>
          </a:p>
          <a:p>
            <a:pPr lvl="1" eaLnBrk="1" hangingPunct="1">
              <a:lnSpc>
                <a:spcPct val="90000"/>
              </a:lnSpc>
            </a:pPr>
            <a:r>
              <a:rPr lang="en-US" sz="2400" dirty="0"/>
              <a:t>Retain packing slips to support invoices</a:t>
            </a:r>
          </a:p>
          <a:p>
            <a:pPr lvl="1" eaLnBrk="1" hangingPunct="1">
              <a:lnSpc>
                <a:spcPct val="90000"/>
              </a:lnSpc>
            </a:pPr>
            <a:r>
              <a:rPr lang="en-US" sz="2400" dirty="0"/>
              <a:t>Auditor specific information in file</a:t>
            </a:r>
          </a:p>
          <a:p>
            <a:pPr lvl="2" eaLnBrk="1" hangingPunct="1">
              <a:lnSpc>
                <a:spcPct val="90000"/>
              </a:lnSpc>
            </a:pPr>
            <a:r>
              <a:rPr lang="en-US" sz="2800" b="1" dirty="0"/>
              <a:t>Coding</a:t>
            </a:r>
          </a:p>
          <a:p>
            <a:pPr lvl="2" eaLnBrk="1" hangingPunct="1">
              <a:lnSpc>
                <a:spcPct val="90000"/>
              </a:lnSpc>
            </a:pPr>
            <a:r>
              <a:rPr lang="en-US" sz="2800" b="1" dirty="0"/>
              <a:t>Warrant number</a:t>
            </a:r>
          </a:p>
          <a:p>
            <a:pPr lvl="2" eaLnBrk="1" hangingPunct="1">
              <a:lnSpc>
                <a:spcPct val="90000"/>
              </a:lnSpc>
            </a:pPr>
            <a:r>
              <a:rPr lang="en-US" sz="2800" b="1" dirty="0"/>
              <a:t>PO</a:t>
            </a:r>
          </a:p>
          <a:p>
            <a:pPr lvl="2" eaLnBrk="1" hangingPunct="1">
              <a:lnSpc>
                <a:spcPct val="90000"/>
              </a:lnSpc>
            </a:pPr>
            <a:r>
              <a:rPr lang="en-US" sz="2800" b="1" dirty="0"/>
              <a:t>Copy of warrant</a:t>
            </a:r>
          </a:p>
          <a:p>
            <a:pPr lvl="2" eaLnBrk="1" hangingPunct="1">
              <a:lnSpc>
                <a:spcPct val="90000"/>
              </a:lnSpc>
            </a:pPr>
            <a:r>
              <a:rPr lang="en-US" sz="2800" b="1" dirty="0"/>
              <a:t>ITEM DESCRIPTION</a:t>
            </a:r>
          </a:p>
          <a:p>
            <a:pPr lvl="3">
              <a:lnSpc>
                <a:spcPct val="90000"/>
              </a:lnSpc>
            </a:pPr>
            <a:r>
              <a:rPr lang="en-US" sz="2600" b="1" dirty="0"/>
              <a:t>Suggestion……be more specific </a:t>
            </a:r>
            <a:r>
              <a:rPr lang="en-US" sz="2600" b="1"/>
              <a:t>than vague</a:t>
            </a:r>
            <a:endParaRPr lang="en-US" sz="2600" b="1" dirty="0"/>
          </a:p>
          <a:p>
            <a:pPr lvl="2" eaLnBrk="1" hangingPunct="1">
              <a:lnSpc>
                <a:spcPct val="90000"/>
              </a:lnSpc>
            </a:pPr>
            <a:endParaRPr lang="en-US" sz="2800" b="1" dirty="0"/>
          </a:p>
          <a:p>
            <a:pPr lvl="2" eaLnBrk="1" hangingPunct="1">
              <a:lnSpc>
                <a:spcPct val="90000"/>
              </a:lnSpc>
              <a:buFont typeface="Wingdings 2" pitchFamily="18" charset="2"/>
              <a:buNone/>
            </a:pPr>
            <a:r>
              <a:rPr lang="en-US" sz="20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pPr eaLnBrk="1" hangingPunct="1"/>
            <a:endParaRPr lang="en-US"/>
          </a:p>
        </p:txBody>
      </p:sp>
      <p:sp>
        <p:nvSpPr>
          <p:cNvPr id="76803" name="Rectangle 3"/>
          <p:cNvSpPr>
            <a:spLocks noGrp="1"/>
          </p:cNvSpPr>
          <p:nvPr>
            <p:ph idx="1"/>
          </p:nvPr>
        </p:nvSpPr>
        <p:spPr/>
        <p:txBody>
          <a:bodyPr/>
          <a:lstStyle/>
          <a:p>
            <a:pPr eaLnBrk="1" hangingPunct="1"/>
            <a:endParaRPr lang="en-US"/>
          </a:p>
        </p:txBody>
      </p:sp>
      <p:pic>
        <p:nvPicPr>
          <p:cNvPr id="76804" name="Picture 7" descr="business carto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9665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Why ?</a:t>
            </a:r>
          </a:p>
        </p:txBody>
      </p:sp>
      <p:sp>
        <p:nvSpPr>
          <p:cNvPr id="38915" name="Rectangle 3"/>
          <p:cNvSpPr>
            <a:spLocks noGrp="1"/>
          </p:cNvSpPr>
          <p:nvPr>
            <p:ph idx="1"/>
          </p:nvPr>
        </p:nvSpPr>
        <p:spPr/>
        <p:txBody>
          <a:bodyPr>
            <a:normAutofit lnSpcReduction="10000"/>
          </a:bodyPr>
          <a:lstStyle/>
          <a:p>
            <a:pPr eaLnBrk="1" hangingPunct="1">
              <a:buFont typeface="Wingdings 2" pitchFamily="18" charset="2"/>
              <a:buNone/>
            </a:pPr>
            <a:r>
              <a:rPr lang="en-US" sz="3600" dirty="0"/>
              <a:t>Coding affects</a:t>
            </a:r>
          </a:p>
          <a:p>
            <a:pPr eaLnBrk="1" hangingPunct="1">
              <a:buFont typeface="Wingdings" pitchFamily="2" charset="2"/>
              <a:buChar char="§"/>
            </a:pPr>
            <a:r>
              <a:rPr lang="en-US" sz="3600" dirty="0"/>
              <a:t>	Special Ed Reversion</a:t>
            </a:r>
          </a:p>
          <a:p>
            <a:pPr eaLnBrk="1" hangingPunct="1">
              <a:buFont typeface="Wingdings" pitchFamily="2" charset="2"/>
              <a:buChar char="§"/>
            </a:pPr>
            <a:r>
              <a:rPr lang="en-US" sz="3600" dirty="0"/>
              <a:t>	Maintenance of Effort (MOE)</a:t>
            </a:r>
          </a:p>
          <a:p>
            <a:pPr eaLnBrk="1" hangingPunct="1">
              <a:buFont typeface="Wingdings" pitchFamily="2" charset="2"/>
              <a:buChar char="§"/>
            </a:pPr>
            <a:r>
              <a:rPr lang="en-US" sz="3600" dirty="0"/>
              <a:t>	Legal Compliance with state                                 	and federal requirements. </a:t>
            </a:r>
          </a:p>
          <a:p>
            <a:pPr eaLnBrk="1" hangingPunct="1">
              <a:buFont typeface="Wingdings 2" pitchFamily="18" charset="2"/>
              <a:buNone/>
            </a:pPr>
            <a:r>
              <a:rPr lang="en-US" sz="3600" dirty="0"/>
              <a:t>     </a:t>
            </a:r>
            <a:r>
              <a:rPr lang="en-US" sz="2800" dirty="0"/>
              <a:t>Examples = One-Time-Only payments and ESSA      	reporting</a:t>
            </a:r>
            <a:r>
              <a:rPr lang="en-US" sz="3600" dirty="0"/>
              <a:t>   </a:t>
            </a:r>
          </a:p>
          <a:p>
            <a:pPr>
              <a:buFont typeface="Wingdings" pitchFamily="2" charset="2"/>
              <a:buChar char="§"/>
            </a:pPr>
            <a:r>
              <a:rPr lang="en-US" sz="3600" dirty="0"/>
              <a:t>	Budget (revenue coding)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Contact Information</a:t>
            </a:r>
          </a:p>
        </p:txBody>
      </p:sp>
      <p:sp>
        <p:nvSpPr>
          <p:cNvPr id="77827" name="Rectangle 5"/>
          <p:cNvSpPr>
            <a:spLocks noChangeArrowheads="1"/>
          </p:cNvSpPr>
          <p:nvPr/>
        </p:nvSpPr>
        <p:spPr bwMode="auto">
          <a:xfrm>
            <a:off x="457200" y="16002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None/>
            </a:pPr>
            <a:r>
              <a:rPr lang="en-US" sz="3200" dirty="0"/>
              <a:t>Montana Office of Public Instruction</a:t>
            </a:r>
          </a:p>
          <a:p>
            <a:pPr marL="365125" indent="-282575">
              <a:spcBef>
                <a:spcPts val="600"/>
              </a:spcBef>
              <a:buClr>
                <a:schemeClr val="accent1"/>
              </a:buClr>
              <a:buSzPct val="80000"/>
              <a:buFont typeface="Wingdings 2" pitchFamily="18" charset="2"/>
              <a:buNone/>
            </a:pPr>
            <a:r>
              <a:rPr lang="en-US" sz="3200" dirty="0"/>
              <a:t>School Finance Division</a:t>
            </a:r>
          </a:p>
          <a:p>
            <a:pPr marL="365125" indent="-282575">
              <a:spcBef>
                <a:spcPts val="600"/>
              </a:spcBef>
              <a:buClr>
                <a:schemeClr val="accent1"/>
              </a:buClr>
              <a:buSzPct val="80000"/>
              <a:buFont typeface="Wingdings 2" pitchFamily="18" charset="2"/>
              <a:buNone/>
            </a:pPr>
            <a:r>
              <a:rPr lang="en-US" sz="3200" dirty="0"/>
              <a:t>PO Box 202501</a:t>
            </a:r>
          </a:p>
          <a:p>
            <a:pPr marL="365125" indent="-282575">
              <a:spcBef>
                <a:spcPts val="600"/>
              </a:spcBef>
              <a:buClr>
                <a:schemeClr val="accent1"/>
              </a:buClr>
              <a:buSzPct val="80000"/>
              <a:buFont typeface="Wingdings 2" pitchFamily="18" charset="2"/>
              <a:buNone/>
            </a:pPr>
            <a:r>
              <a:rPr lang="en-US" sz="3200" dirty="0"/>
              <a:t>Helena, Montana 59620-2501</a:t>
            </a:r>
          </a:p>
          <a:p>
            <a:pPr marL="365125" indent="-282575">
              <a:spcBef>
                <a:spcPts val="600"/>
              </a:spcBef>
              <a:buClr>
                <a:schemeClr val="accent1"/>
              </a:buClr>
              <a:buSzPct val="80000"/>
              <a:buFont typeface="Wingdings 2" pitchFamily="18" charset="2"/>
              <a:buNone/>
            </a:pPr>
            <a:endParaRPr lang="en-US" sz="3200" dirty="0"/>
          </a:p>
          <a:p>
            <a:pPr marL="365125" indent="-282575">
              <a:spcBef>
                <a:spcPts val="600"/>
              </a:spcBef>
              <a:buClr>
                <a:schemeClr val="accent1"/>
              </a:buClr>
              <a:buSzPct val="80000"/>
              <a:buFont typeface="Wingdings 2" pitchFamily="18" charset="2"/>
              <a:buNone/>
            </a:pPr>
            <a:r>
              <a:rPr lang="en-US" sz="3200" dirty="0"/>
              <a:t>(406</a:t>
            </a:r>
            <a:r>
              <a:rPr lang="en-US" sz="3200"/>
              <a:t>) 444-1960</a:t>
            </a:r>
            <a:endParaRPr lang="en-US" sz="3200" dirty="0"/>
          </a:p>
          <a:p>
            <a:pPr marL="365125" indent="-282575">
              <a:spcBef>
                <a:spcPts val="600"/>
              </a:spcBef>
              <a:buClr>
                <a:schemeClr val="accent1"/>
              </a:buClr>
              <a:buSzPct val="80000"/>
              <a:buFont typeface="Wingdings 2" pitchFamily="18" charset="2"/>
              <a:buNone/>
            </a:pPr>
            <a:r>
              <a:rPr lang="en-US" sz="3200" dirty="0"/>
              <a:t>	</a:t>
            </a:r>
            <a:endParaRPr lang="en-US" sz="1000" dirty="0"/>
          </a:p>
          <a:p>
            <a:pPr marL="365125" indent="-282575">
              <a:spcBef>
                <a:spcPts val="600"/>
              </a:spcBef>
              <a:buClr>
                <a:schemeClr val="accent1"/>
              </a:buClr>
              <a:buSzPct val="80000"/>
              <a:buFont typeface="Wingdings 2" pitchFamily="18" charset="2"/>
              <a:buNone/>
            </a:pPr>
            <a:r>
              <a:rPr lang="en-US" sz="3200" dirty="0"/>
              <a:t>OPI website:  </a:t>
            </a:r>
            <a:r>
              <a:rPr lang="en-US" sz="3200" dirty="0">
                <a:hlinkClick r:id="rId3"/>
              </a:rPr>
              <a:t>www.opi.mt.gov</a:t>
            </a:r>
            <a:r>
              <a:rPr lang="en-US" sz="24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6366" y="685800"/>
            <a:ext cx="4046678" cy="5390578"/>
          </a:xfrm>
          <a:prstGeom prst="rect">
            <a:avLst/>
          </a:prstGeom>
          <a:noFill/>
        </p:spPr>
        <p:txBody>
          <a:bodyPr wrap="square" rtlCol="0">
            <a:spAutoFit/>
          </a:bodyPr>
          <a:lstStyle/>
          <a:p>
            <a:pPr algn="ctr"/>
            <a:r>
              <a:rPr lang="en-US" sz="4000" b="1" dirty="0">
                <a:solidFill>
                  <a:schemeClr val="accent1">
                    <a:lumMod val="50000"/>
                  </a:schemeClr>
                </a:solidFill>
                <a:effectLst>
                  <a:outerShdw blurRad="38100" dist="38100" dir="2700000" algn="tl">
                    <a:srgbClr val="000000">
                      <a:alpha val="43137"/>
                    </a:srgbClr>
                  </a:outerShdw>
                </a:effectLst>
                <a:latin typeface="Cambria" pitchFamily="18" charset="0"/>
              </a:rPr>
              <a:t>THINGS YOU’LL USE/NEED:</a:t>
            </a:r>
          </a:p>
          <a:p>
            <a:pPr algn="ctr"/>
            <a:endParaRPr lang="en-US" sz="2800" b="1" dirty="0">
              <a:latin typeface="Cambria" pitchFamily="18" charset="0"/>
            </a:endParaRPr>
          </a:p>
          <a:p>
            <a:pPr marL="800100" lvl="1" indent="-342900">
              <a:lnSpc>
                <a:spcPct val="150000"/>
              </a:lnSpc>
              <a:buAutoNum type="arabicPeriod"/>
            </a:pPr>
            <a:r>
              <a:rPr lang="en-US" sz="2000" dirty="0">
                <a:latin typeface="Cambria" pitchFamily="18" charset="0"/>
              </a:rPr>
              <a:t>SCHOOL ACCOUNTING MANUAL</a:t>
            </a:r>
          </a:p>
          <a:p>
            <a:pPr marL="800100" lvl="1" indent="-342900">
              <a:lnSpc>
                <a:spcPct val="150000"/>
              </a:lnSpc>
              <a:buAutoNum type="arabicPeriod"/>
            </a:pPr>
            <a:r>
              <a:rPr lang="en-US" sz="2000" dirty="0">
                <a:latin typeface="Cambria" pitchFamily="18" charset="0"/>
              </a:rPr>
              <a:t>CHART OF ACCOUNTS</a:t>
            </a:r>
          </a:p>
          <a:p>
            <a:pPr marL="800100" lvl="1" indent="-342900">
              <a:lnSpc>
                <a:spcPct val="150000"/>
              </a:lnSpc>
              <a:buAutoNum type="arabicPeriod"/>
            </a:pPr>
            <a:r>
              <a:rPr lang="en-US" sz="2000" dirty="0">
                <a:latin typeface="Cambria" pitchFamily="18" charset="0"/>
              </a:rPr>
              <a:t>COFFEE</a:t>
            </a:r>
          </a:p>
          <a:p>
            <a:pPr marL="800100" lvl="1" indent="-342900">
              <a:lnSpc>
                <a:spcPct val="150000"/>
              </a:lnSpc>
              <a:buAutoNum type="arabicPeriod"/>
            </a:pPr>
            <a:r>
              <a:rPr lang="en-US" sz="2000" dirty="0">
                <a:latin typeface="Cambria" pitchFamily="18" charset="0"/>
              </a:rPr>
              <a:t>MORE COFFEE</a:t>
            </a:r>
          </a:p>
          <a:p>
            <a:pPr marL="800100" lvl="1" indent="-342900">
              <a:lnSpc>
                <a:spcPct val="150000"/>
              </a:lnSpc>
              <a:buAutoNum type="arabicPeriod"/>
            </a:pPr>
            <a:r>
              <a:rPr lang="en-US" sz="2000" dirty="0">
                <a:latin typeface="Cambria" pitchFamily="18" charset="0"/>
              </a:rPr>
              <a:t>A LOT MORE COFFEE</a:t>
            </a:r>
          </a:p>
          <a:p>
            <a:pPr marL="342900" indent="-342900" algn="ctr">
              <a:lnSpc>
                <a:spcPct val="150000"/>
              </a:lnSpc>
            </a:pPr>
            <a:r>
              <a:rPr lang="en-US" sz="2000" dirty="0">
                <a:latin typeface="Cambria" pitchFamily="18" charset="0"/>
              </a:rPr>
              <a:t>…and maybe some CHOCOLATE too… </a:t>
            </a:r>
          </a:p>
        </p:txBody>
      </p:sp>
      <p:pic>
        <p:nvPicPr>
          <p:cNvPr id="3" name="Picture 36" descr="C:\Documents and Settings\CP8218\Local Settings\Temporary Internet Files\Content.IE5\UX9SQ9S7\MP900448673[1].jpg"/>
          <p:cNvPicPr>
            <a:picLocks noChangeAspect="1" noChangeArrowheads="1"/>
          </p:cNvPicPr>
          <p:nvPr/>
        </p:nvPicPr>
        <p:blipFill>
          <a:blip r:embed="rId2"/>
          <a:srcRect/>
          <a:stretch>
            <a:fillRect/>
          </a:stretch>
        </p:blipFill>
        <p:spPr bwMode="auto">
          <a:xfrm>
            <a:off x="152400" y="76200"/>
            <a:ext cx="4384916" cy="6589016"/>
          </a:xfrm>
          <a:prstGeom prst="rect">
            <a:avLst/>
          </a:prstGeom>
          <a:noFill/>
        </p:spPr>
      </p:pic>
    </p:spTree>
    <p:extLst>
      <p:ext uri="{BB962C8B-B14F-4D97-AF65-F5344CB8AC3E}">
        <p14:creationId xmlns:p14="http://schemas.microsoft.com/office/powerpoint/2010/main" val="82152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noFill/>
        </p:spPr>
        <p:txBody>
          <a:bodyPr/>
          <a:lstStyle/>
          <a:p>
            <a:pPr eaLnBrk="1" hangingPunct="1"/>
            <a:r>
              <a:rPr lang="en-US" b="1" dirty="0">
                <a:effectLst>
                  <a:outerShdw blurRad="38100" dist="38100" dir="2700000" algn="tl">
                    <a:srgbClr val="000000">
                      <a:alpha val="43137"/>
                    </a:srgbClr>
                  </a:outerShdw>
                </a:effectLst>
              </a:rPr>
              <a:t>School Accounting Manual</a:t>
            </a:r>
          </a:p>
        </p:txBody>
      </p:sp>
      <p:sp>
        <p:nvSpPr>
          <p:cNvPr id="39939" name="Rectangle 5"/>
          <p:cNvSpPr>
            <a:spLocks noChangeArrowheads="1"/>
          </p:cNvSpPr>
          <p:nvPr/>
        </p:nvSpPr>
        <p:spPr bwMode="auto">
          <a:xfrm>
            <a:off x="152400" y="1600199"/>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spcBef>
                <a:spcPts val="600"/>
              </a:spcBef>
              <a:buClr>
                <a:schemeClr val="accent1"/>
              </a:buClr>
              <a:buSzPct val="80000"/>
              <a:buFont typeface="Wingdings 2" pitchFamily="18" charset="2"/>
              <a:buChar char=""/>
            </a:pPr>
            <a:r>
              <a:rPr lang="en-US" sz="3200" b="1" dirty="0"/>
              <a:t>Use Online School accounting Manual</a:t>
            </a:r>
          </a:p>
          <a:p>
            <a:pPr marL="822325" lvl="1" indent="-282575">
              <a:spcBef>
                <a:spcPts val="600"/>
              </a:spcBef>
              <a:buClr>
                <a:schemeClr val="accent1"/>
              </a:buClr>
              <a:buSzPct val="80000"/>
              <a:buFont typeface="Wingdings 2" pitchFamily="18" charset="2"/>
              <a:buChar char=""/>
            </a:pPr>
            <a:r>
              <a:rPr lang="en-US" sz="3200" b="1" dirty="0">
                <a:hlinkClick r:id="rId3"/>
              </a:rPr>
              <a:t>School Accounting Manual</a:t>
            </a:r>
            <a:endParaRPr lang="en-US" sz="3200" b="1" dirty="0"/>
          </a:p>
          <a:p>
            <a:pPr marL="82550">
              <a:spcBef>
                <a:spcPts val="600"/>
              </a:spcBef>
              <a:buClr>
                <a:schemeClr val="accent1"/>
              </a:buClr>
              <a:buSzPct val="80000"/>
            </a:pPr>
            <a:endParaRPr lang="en-US" sz="3600" b="1" dirty="0"/>
          </a:p>
          <a:p>
            <a:pPr marL="365125" indent="-282575">
              <a:spcBef>
                <a:spcPts val="600"/>
              </a:spcBef>
              <a:buClr>
                <a:schemeClr val="accent1"/>
              </a:buClr>
              <a:buSzPct val="80000"/>
              <a:buFont typeface="Wingdings 2" pitchFamily="18" charset="2"/>
              <a:buNone/>
            </a:pPr>
            <a:r>
              <a:rPr lang="en-US" sz="2800" dirty="0"/>
              <a:t>	</a:t>
            </a:r>
            <a:r>
              <a:rPr lang="en-US" sz="3600" dirty="0"/>
              <a:t>Online Chart of Accounts:</a:t>
            </a:r>
          </a:p>
          <a:p>
            <a:pPr marL="1111250" lvl="1" indent="-571500">
              <a:spcBef>
                <a:spcPts val="600"/>
              </a:spcBef>
              <a:buClr>
                <a:schemeClr val="accent1"/>
              </a:buClr>
              <a:buSzPct val="80000"/>
              <a:buFont typeface="Arial" panose="020B0604020202020204" pitchFamily="34" charset="0"/>
              <a:buChar char="•"/>
            </a:pPr>
            <a:r>
              <a:rPr lang="en-US" sz="3200" dirty="0">
                <a:hlinkClick r:id="rId4"/>
              </a:rPr>
              <a:t>New Chart of Accounts</a:t>
            </a:r>
            <a:r>
              <a:rPr lang="en-US" sz="3600" dirty="0"/>
              <a:t>		</a:t>
            </a:r>
          </a:p>
          <a:p>
            <a:pPr marL="365125" indent="-282575">
              <a:spcBef>
                <a:spcPts val="600"/>
              </a:spcBef>
              <a:buClr>
                <a:schemeClr val="accent1"/>
              </a:buClr>
              <a:buSzPct val="80000"/>
            </a:pPr>
            <a:endParaRPr lang="en-US" sz="3600" dirty="0"/>
          </a:p>
          <a:p>
            <a:pPr marL="365125" indent="-282575">
              <a:spcBef>
                <a:spcPts val="600"/>
              </a:spcBef>
              <a:buClr>
                <a:schemeClr val="accent1"/>
              </a:buClr>
              <a:buSzPct val="80000"/>
              <a:buFont typeface="Wingdings 2" pitchFamily="18" charset="2"/>
              <a:buChar char=""/>
            </a:pPr>
            <a:r>
              <a:rPr lang="en-US" sz="3600" dirty="0"/>
              <a:t>Quick review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A042-A009-46DA-975B-BD0A3093404C}"/>
              </a:ext>
            </a:extLst>
          </p:cNvPr>
          <p:cNvSpPr>
            <a:spLocks noGrp="1"/>
          </p:cNvSpPr>
          <p:nvPr>
            <p:ph type="title"/>
          </p:nvPr>
        </p:nvSpPr>
        <p:spPr/>
        <p:txBody>
          <a:bodyPr/>
          <a:lstStyle/>
          <a:p>
            <a:pPr algn="ctr"/>
            <a:r>
              <a:rPr lang="en-US" sz="2400" dirty="0"/>
              <a:t>Go </a:t>
            </a:r>
            <a:r>
              <a:rPr lang="en-US" sz="2400" dirty="0" err="1"/>
              <a:t>OPI.Gov</a:t>
            </a:r>
            <a:br>
              <a:rPr lang="en-US" sz="2400" dirty="0"/>
            </a:br>
            <a:r>
              <a:rPr lang="en-US" sz="2400" dirty="0"/>
              <a:t>Put your Cursor on “Leadership</a:t>
            </a:r>
            <a:br>
              <a:rPr lang="en-US" sz="2400" dirty="0"/>
            </a:br>
            <a:r>
              <a:rPr lang="en-US" sz="2400" dirty="0"/>
              <a:t>Click on “School Finance</a:t>
            </a:r>
          </a:p>
        </p:txBody>
      </p:sp>
      <p:pic>
        <p:nvPicPr>
          <p:cNvPr id="4" name="Content Placeholder 3">
            <a:extLst>
              <a:ext uri="{FF2B5EF4-FFF2-40B4-BE49-F238E27FC236}">
                <a16:creationId xmlns:a16="http://schemas.microsoft.com/office/drawing/2014/main" id="{D16B30CE-D425-4F3E-AFF0-CEF2FAFACC64}"/>
              </a:ext>
            </a:extLst>
          </p:cNvPr>
          <p:cNvPicPr>
            <a:picLocks noGrp="1" noChangeAspect="1"/>
          </p:cNvPicPr>
          <p:nvPr>
            <p:ph idx="1"/>
          </p:nvPr>
        </p:nvPicPr>
        <p:blipFill rotWithShape="1">
          <a:blip r:embed="rId2"/>
          <a:srcRect l="25000" t="11778" r="13000" b="11778"/>
          <a:stretch/>
        </p:blipFill>
        <p:spPr>
          <a:xfrm>
            <a:off x="914400" y="1886563"/>
            <a:ext cx="6858000" cy="4756357"/>
          </a:xfrm>
          <a:prstGeom prst="rect">
            <a:avLst/>
          </a:prstGeom>
        </p:spPr>
      </p:pic>
    </p:spTree>
    <p:extLst>
      <p:ext uri="{BB962C8B-B14F-4D97-AF65-F5344CB8AC3E}">
        <p14:creationId xmlns:p14="http://schemas.microsoft.com/office/powerpoint/2010/main" val="7237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2F7E-6FD2-45BD-8B2D-96B0304FE0F5}"/>
              </a:ext>
            </a:extLst>
          </p:cNvPr>
          <p:cNvSpPr>
            <a:spLocks noGrp="1"/>
          </p:cNvSpPr>
          <p:nvPr>
            <p:ph type="title"/>
          </p:nvPr>
        </p:nvSpPr>
        <p:spPr/>
        <p:txBody>
          <a:bodyPr/>
          <a:lstStyle/>
          <a:p>
            <a:pPr algn="ctr"/>
            <a:r>
              <a:rPr lang="en-US" dirty="0"/>
              <a:t>Click on Accounting</a:t>
            </a:r>
          </a:p>
        </p:txBody>
      </p:sp>
      <p:pic>
        <p:nvPicPr>
          <p:cNvPr id="4" name="Content Placeholder 3">
            <a:extLst>
              <a:ext uri="{FF2B5EF4-FFF2-40B4-BE49-F238E27FC236}">
                <a16:creationId xmlns:a16="http://schemas.microsoft.com/office/drawing/2014/main" id="{E152D069-6EC3-4025-9DA6-706D1F5244C6}"/>
              </a:ext>
            </a:extLst>
          </p:cNvPr>
          <p:cNvPicPr>
            <a:picLocks noGrp="1" noChangeAspect="1"/>
          </p:cNvPicPr>
          <p:nvPr>
            <p:ph idx="1"/>
          </p:nvPr>
        </p:nvPicPr>
        <p:blipFill rotWithShape="1">
          <a:blip r:embed="rId2"/>
          <a:srcRect l="14000" t="13555" r="11999" b="17111"/>
          <a:stretch/>
        </p:blipFill>
        <p:spPr>
          <a:xfrm>
            <a:off x="367323" y="1828800"/>
            <a:ext cx="7952154" cy="4191000"/>
          </a:xfrm>
          <a:prstGeom prst="rect">
            <a:avLst/>
          </a:prstGeom>
        </p:spPr>
      </p:pic>
      <p:sp>
        <p:nvSpPr>
          <p:cNvPr id="5" name="Arrow: Down 4">
            <a:extLst>
              <a:ext uri="{FF2B5EF4-FFF2-40B4-BE49-F238E27FC236}">
                <a16:creationId xmlns:a16="http://schemas.microsoft.com/office/drawing/2014/main" id="{E69610EF-82CC-475B-8A46-0D9A3114369E}"/>
              </a:ext>
            </a:extLst>
          </p:cNvPr>
          <p:cNvSpPr/>
          <p:nvPr/>
        </p:nvSpPr>
        <p:spPr>
          <a:xfrm>
            <a:off x="3276600" y="3200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03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0973-EF87-48A9-9400-88710EA16835}"/>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EC6EDE1-5669-4FD6-BB98-92B41F5CAEFA}"/>
              </a:ext>
            </a:extLst>
          </p:cNvPr>
          <p:cNvPicPr>
            <a:picLocks noGrp="1" noChangeAspect="1"/>
          </p:cNvPicPr>
          <p:nvPr>
            <p:ph idx="1"/>
          </p:nvPr>
        </p:nvPicPr>
        <p:blipFill rotWithShape="1">
          <a:blip r:embed="rId2"/>
          <a:srcRect l="13000" t="11778" r="12001" b="6444"/>
          <a:stretch/>
        </p:blipFill>
        <p:spPr>
          <a:xfrm>
            <a:off x="417445" y="1755711"/>
            <a:ext cx="7699510" cy="4722368"/>
          </a:xfrm>
          <a:prstGeom prst="rect">
            <a:avLst/>
          </a:prstGeom>
        </p:spPr>
      </p:pic>
      <p:sp>
        <p:nvSpPr>
          <p:cNvPr id="5" name="Arrow: Right 4">
            <a:extLst>
              <a:ext uri="{FF2B5EF4-FFF2-40B4-BE49-F238E27FC236}">
                <a16:creationId xmlns:a16="http://schemas.microsoft.com/office/drawing/2014/main" id="{05F441BA-FCD5-425B-8281-31BD916644E1}"/>
              </a:ext>
            </a:extLst>
          </p:cNvPr>
          <p:cNvSpPr/>
          <p:nvPr/>
        </p:nvSpPr>
        <p:spPr>
          <a:xfrm>
            <a:off x="1676400" y="36576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6717122-5198-44A6-BC2A-3014FEFFDC8F}"/>
              </a:ext>
            </a:extLst>
          </p:cNvPr>
          <p:cNvSpPr/>
          <p:nvPr/>
        </p:nvSpPr>
        <p:spPr>
          <a:xfrm>
            <a:off x="1676400" y="38862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439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VERYTHING YOU &amp;#x0D;&amp;#x0A;NEED TO KNOW ABOUT CODING&amp;quot;&quot;/&gt;&lt;property id=&quot;20307&quot; value=&quot;298&quot;/&gt;&lt;/object&gt;&lt;object type=&quot;3&quot; unique_id=&quot;10005&quot;&gt;&lt;property id=&quot;20148&quot; value=&quot;5&quot;/&gt;&lt;property id=&quot;20300&quot; value=&quot;Slide 2 - &amp;quot;Coding Agenda&amp;quot;&quot;/&gt;&lt;property id=&quot;20307&quot; value=&quot;290&quot;/&gt;&lt;/object&gt;&lt;object type=&quot;3&quot; unique_id=&quot;10006&quot;&gt;&lt;property id=&quot;20148&quot; value=&quot;5&quot;/&gt;&lt;property id=&quot;20300&quot; value=&quot;Slide 3 - &amp;quot;Why?&amp;quot;&quot;/&gt;&lt;property id=&quot;20307&quot; value=&quot;299&quot;/&gt;&lt;/object&gt;&lt;object type=&quot;3&quot; unique_id=&quot;10007&quot;&gt;&lt;property id=&quot;20148&quot; value=&quot;5&quot;/&gt;&lt;property id=&quot;20300&quot; value=&quot;Slide 4 - &amp;quot;Why ?&amp;quot;&quot;/&gt;&lt;property id=&quot;20307&quot; value=&quot;327&quot;/&gt;&lt;/object&gt;&lt;object type=&quot;3&quot; unique_id=&quot;10008&quot;&gt;&lt;property id=&quot;20148&quot; value=&quot;5&quot;/&gt;&lt;property id=&quot;20300&quot; value=&quot;Slide 5 - &amp;quot;School Accounting Manual&amp;quot;&quot;/&gt;&lt;property id=&quot;20307&quot; value=&quot;300&quot;/&gt;&lt;/object&gt;&lt;object type=&quot;3&quot; unique_id=&quot;10009&quot;&gt;&lt;property id=&quot;20148&quot; value=&quot;5&quot;/&gt;&lt;property id=&quot;20300&quot; value=&quot;Slide 6&quot;/&gt;&lt;property id=&quot;20307&quot; value=&quot;295&quot;/&gt;&lt;/object&gt;&lt;object type=&quot;3&quot; unique_id=&quot;10010&quot;&gt;&lt;property id=&quot;20148&quot; value=&quot;5&quot;/&gt;&lt;property id=&quot;20300&quot; value=&quot;Slide 7&quot;/&gt;&lt;property id=&quot;20307&quot; value=&quot;296&quot;/&gt;&lt;/object&gt;&lt;object type=&quot;3&quot; unique_id=&quot;10011&quot;&gt;&lt;property id=&quot;20148&quot; value=&quot;5&quot;/&gt;&lt;property id=&quot;20300&quot; value=&quot;Slide 8&quot;/&gt;&lt;property id=&quot;20307&quot; value=&quot;297&quot;/&gt;&lt;/object&gt;&lt;object type=&quot;3&quot; unique_id=&quot;10012&quot;&gt;&lt;property id=&quot;20148&quot; value=&quot;5&quot;/&gt;&lt;property id=&quot;20300&quot; value=&quot;Slide 9 - &amp;quot;Coding&amp;quot;&quot;/&gt;&lt;property id=&quot;20307&quot; value=&quot;301&quot;/&gt;&lt;/object&gt;&lt;object type=&quot;3&quot; unique_id=&quot;10013&quot;&gt;&lt;property id=&quot;20148&quot; value=&quot;5&quot;/&gt;&lt;property id=&quot;20300&quot; value=&quot;Slide 10 - &amp;quot;Account Structures&amp;quot;&quot;/&gt;&lt;property id=&quot;20307&quot; value=&quot;302&quot;/&gt;&lt;/object&gt;&lt;object type=&quot;3&quot; unique_id=&quot;10014&quot;&gt;&lt;property id=&quot;20148&quot; value=&quot;5&quot;/&gt;&lt;property id=&quot;20300&quot; value=&quot;Slide 11 - &amp;quot;Coding Agenda&amp;quot;&quot;/&gt;&lt;property id=&quot;20307&quot; value=&quot;334&quot;/&gt;&lt;/object&gt;&lt;object type=&quot;3&quot; unique_id=&quot;10015&quot;&gt;&lt;property id=&quot;20148&quot; value=&quot;5&quot;/&gt;&lt;property id=&quot;20300&quot; value=&quot;Slide 12 - &amp;quot;Account Structures&amp;quot;&quot;/&gt;&lt;property id=&quot;20307&quot; value=&quot;303&quot;/&gt;&lt;/object&gt;&lt;object type=&quot;3&quot; unique_id=&quot;10016&quot;&gt;&lt;property id=&quot;20148&quot; value=&quot;5&quot;/&gt;&lt;property id=&quot;20300&quot; value=&quot;Slide 13 - &amp;quot;Expenditure Accounts&amp;quot;&quot;/&gt;&lt;property id=&quot;20307&quot; value=&quot;304&quot;/&gt;&lt;/object&gt;&lt;object type=&quot;3&quot; unique_id=&quot;10017&quot;&gt;&lt;property id=&quot;20148&quot; value=&quot;5&quot;/&gt;&lt;property id=&quot;20300&quot; value=&quot;Slide 14 - &amp;quot;District/Fund&amp;quot;&quot;/&gt;&lt;property id=&quot;20307&quot; value=&quot;305&quot;/&gt;&lt;/object&gt;&lt;object type=&quot;3&quot; unique_id=&quot;10018&quot;&gt;&lt;property id=&quot;20148&quot; value=&quot;5&quot;/&gt;&lt;property id=&quot;20300&quot; value=&quot;Slide 15 - &amp;quot;Budgeted Funds&amp;quot;&quot;/&gt;&lt;property id=&quot;20307&quot; value=&quot;306&quot;/&gt;&lt;/object&gt;&lt;object type=&quot;3&quot; unique_id=&quot;10019&quot;&gt;&lt;property id=&quot;20148&quot; value=&quot;5&quot;/&gt;&lt;property id=&quot;20300&quot; value=&quot;Slide 16 - &amp;quot;Non-Budgeted Funds&amp;quot;&quot;/&gt;&lt;property id=&quot;20307&quot; value=&quot;307&quot;/&gt;&lt;/object&gt;&lt;object type=&quot;3&quot; unique_id=&quot;10020&quot;&gt;&lt;property id=&quot;20148&quot; value=&quot;5&quot;/&gt;&lt;property id=&quot;20300&quot; value=&quot;Slide 17 - &amp;quot;Determining Proper Fund&amp;quot;&quot;/&gt;&lt;property id=&quot;20307&quot; value=&quot;308&quot;/&gt;&lt;/object&gt;&lt;object type=&quot;3&quot; unique_id=&quot;10021&quot;&gt;&lt;property id=&quot;20148&quot; value=&quot;5&quot;/&gt;&lt;property id=&quot;20300&quot; value=&quot;Slide 18 - &amp;quot;Operational Unit&amp;quot;&quot;/&gt;&lt;property id=&quot;20307&quot; value=&quot;309&quot;/&gt;&lt;/object&gt;&lt;object type=&quot;3&quot; unique_id=&quot;10022&quot;&gt;&lt;property id=&quot;20148&quot; value=&quot;5&quot;/&gt;&lt;property id=&quot;20300&quot; value=&quot;Slide 19 - &amp;quot;Program Code&amp;quot;&quot;/&gt;&lt;property id=&quot;20307&quot; value=&quot;310&quot;/&gt;&lt;/object&gt;&lt;object type=&quot;3&quot; unique_id=&quot;10023&quot;&gt;&lt;property id=&quot;20148&quot; value=&quot;5&quot;/&gt;&lt;property id=&quot;20300&quot; value=&quot;Slide 20 - &amp;quot;Function Code&amp;quot;&quot;/&gt;&lt;property id=&quot;20307&quot; value=&quot;311&quot;/&gt;&lt;/object&gt;&lt;object type=&quot;3&quot; unique_id=&quot;10024&quot;&gt;&lt;property id=&quot;20148&quot; value=&quot;5&quot;/&gt;&lt;property id=&quot;20300&quot; value=&quot;Slide 21 - &amp;quot;Object Code&amp;quot;&quot;/&gt;&lt;property id=&quot;20307&quot; value=&quot;312&quot;/&gt;&lt;/object&gt;&lt;object type=&quot;3&quot; unique_id=&quot;10025&quot;&gt;&lt;property id=&quot;20148&quot; value=&quot;5&quot;/&gt;&lt;property id=&quot;20300&quot; value=&quot;Slide 22 - &amp;quot;Coding Agenda&amp;quot;&quot;/&gt;&lt;property id=&quot;20307&quot; value=&quot;333&quot;/&gt;&lt;/object&gt;&lt;object type=&quot;3&quot; unique_id=&quot;10026&quot;&gt;&lt;property id=&quot;20148&quot; value=&quot;5&quot;/&gt;&lt;property id=&quot;20300&quot; value=&quot;Slide 23 - &amp;quot;Account Structures&amp;quot;&quot;/&gt;&lt;property id=&quot;20307&quot; value=&quot;313&quot;/&gt;&lt;/object&gt;&lt;object type=&quot;3&quot; unique_id=&quot;10027&quot;&gt;&lt;property id=&quot;20148&quot; value=&quot;5&quot;/&gt;&lt;property id=&quot;20300&quot; value=&quot;Slide 24 - &amp;quot;Revenue Accounts&amp;quot;&quot;/&gt;&lt;property id=&quot;20307&quot; value=&quot;314&quot;/&gt;&lt;/object&gt;&lt;object type=&quot;3&quot; unique_id=&quot;10028&quot;&gt;&lt;property id=&quot;20148&quot; value=&quot;5&quot;/&gt;&lt;property id=&quot;20300&quot; value=&quot;Slide 25 - &amp;quot;Revenue Source&amp;#x0D;&amp;#x0A;XXX-XXXX-XXX&amp;quot;&quot;/&gt;&lt;property id=&quot;20307&quot; value=&quot;315&quot;/&gt;&lt;/object&gt;&lt;object type=&quot;3&quot; unique_id=&quot;10029&quot;&gt;&lt;property id=&quot;20148&quot; value=&quot;5&quot;/&gt;&lt;property id=&quot;20300&quot; value=&quot;Slide 26 - &amp;quot;Project Reporter Code&amp;quot;&quot;/&gt;&lt;property id=&quot;20307&quot; value=&quot;316&quot;/&gt;&lt;/object&gt;&lt;object type=&quot;3&quot; unique_id=&quot;10030&quot;&gt;&lt;property id=&quot;20148&quot; value=&quot;5&quot;/&gt;&lt;property id=&quot;20300&quot; value=&quot;Slide 27 - &amp;quot;Coding Agenda&amp;quot;&quot;/&gt;&lt;property id=&quot;20307&quot; value=&quot;329&quot;/&gt;&lt;/object&gt;&lt;object type=&quot;3&quot; unique_id=&quot;10031&quot;&gt;&lt;property id=&quot;20148&quot; value=&quot;5&quot;/&gt;&lt;property id=&quot;20300&quot; value=&quot;Slide 28 - &amp;quot;Pay Special Attention To:&amp;quot;&quot;/&gt;&lt;property id=&quot;20307&quot; value=&quot;317&quot;/&gt;&lt;/object&gt;&lt;object type=&quot;3&quot; unique_id=&quot;10032&quot;&gt;&lt;property id=&quot;20148&quot; value=&quot;5&quot;/&gt;&lt;property id=&quot;20300&quot; value=&quot;Slide 29 - &amp;quot;Pay Special Attention To:&amp;quot;&quot;/&gt;&lt;property id=&quot;20307&quot; value=&quot;318&quot;/&gt;&lt;/object&gt;&lt;object type=&quot;3&quot; unique_id=&quot;10033&quot;&gt;&lt;property id=&quot;20148&quot; value=&quot;5&quot;/&gt;&lt;property id=&quot;20300&quot; value=&quot;Slide 30&quot;/&gt;&lt;property id=&quot;20307&quot; value=&quot;319&quot;/&gt;&lt;/object&gt;&lt;object type=&quot;3&quot; unique_id=&quot;10034&quot;&gt;&lt;property id=&quot;20148&quot; value=&quot;5&quot;/&gt;&lt;property id=&quot;20300&quot; value=&quot;Slide 31 - &amp;quot;Pay Special Attention To:&amp;quot;&quot;/&gt;&lt;property id=&quot;20307&quot; value=&quot;320&quot;/&gt;&lt;/object&gt;&lt;object type=&quot;3&quot; unique_id=&quot;10035&quot;&gt;&lt;property id=&quot;20148&quot; value=&quot;5&quot;/&gt;&lt;property id=&quot;20300&quot; value=&quot;Slide 32 - &amp;quot;Pay Special Attention To:&amp;quot;&quot;/&gt;&lt;property id=&quot;20307&quot; value=&quot;328&quot;/&gt;&lt;/object&gt;&lt;object type=&quot;3&quot; unique_id=&quot;10036&quot;&gt;&lt;property id=&quot;20148&quot; value=&quot;5&quot;/&gt;&lt;property id=&quot;20300&quot; value=&quot;Slide 33 - &amp;quot;Pay Special Attention To:&amp;quot;&quot;/&gt;&lt;property id=&quot;20307&quot; value=&quot;336&quot;/&gt;&lt;/object&gt;&lt;object type=&quot;3&quot; unique_id=&quot;10037&quot;&gt;&lt;property id=&quot;20148&quot; value=&quot;5&quot;/&gt;&lt;property id=&quot;20300&quot; value=&quot;Slide 34 - &amp;quot;Pay Special Attention To:&amp;quot;&quot;/&gt;&lt;property id=&quot;20307&quot; value=&quot;321&quot;/&gt;&lt;/object&gt;&lt;object type=&quot;3&quot; unique_id=&quot;10038&quot;&gt;&lt;property id=&quot;20148&quot; value=&quot;5&quot;/&gt;&lt;property id=&quot;20300&quot; value=&quot;Slide 35 - &amp;quot;Pay Special Attention To:&amp;quot;&quot;/&gt;&lt;property id=&quot;20307&quot; value=&quot;322&quot;/&gt;&lt;/object&gt;&lt;object type=&quot;3&quot; unique_id=&quot;10039&quot;&gt;&lt;property id=&quot;20148&quot; value=&quot;5&quot;/&gt;&lt;property id=&quot;20300&quot; value=&quot;Slide 36 - &amp;quot;Pay Special Attention To:&amp;quot;&quot;/&gt;&lt;property id=&quot;20307&quot; value=&quot;323&quot;/&gt;&lt;/object&gt;&lt;object type=&quot;3&quot; unique_id=&quot;10040&quot;&gt;&lt;property id=&quot;20148&quot; value=&quot;5&quot;/&gt;&lt;property id=&quot;20300&quot; value=&quot;Slide 37 - &amp;quot;Pay Special Attention To:&amp;quot;&quot;/&gt;&lt;property id=&quot;20307&quot; value=&quot;324&quot;/&gt;&lt;/object&gt;&lt;object type=&quot;3&quot; unique_id=&quot;10041&quot;&gt;&lt;property id=&quot;20148&quot; value=&quot;5&quot;/&gt;&lt;property id=&quot;20300&quot; value=&quot;Slide 38 - &amp;quot;Coding Agenda&amp;quot;&quot;/&gt;&lt;property id=&quot;20307&quot; value=&quot;335&quot;/&gt;&lt;/object&gt;&lt;object type=&quot;3&quot; unique_id=&quot;10042&quot;&gt;&lt;property id=&quot;20148&quot; value=&quot;5&quot;/&gt;&lt;property id=&quot;20300&quot; value=&quot;Slide 39 - &amp;quot;Paying Bills&amp;quot;&quot;/&gt;&lt;property id=&quot;20307&quot; value=&quot;330&quot;/&gt;&lt;/object&gt;&lt;object type=&quot;3&quot; unique_id=&quot;10043&quot;&gt;&lt;property id=&quot;20148&quot; value=&quot;5&quot;/&gt;&lt;property id=&quot;20300&quot; value=&quot;Slide 40 - &amp;quot;Paying Bills&amp;quot;&quot;/&gt;&lt;property id=&quot;20307&quot; value=&quot;331&quot;/&gt;&lt;/object&gt;&lt;object type=&quot;3&quot; unique_id=&quot;10044&quot;&gt;&lt;property id=&quot;20148&quot; value=&quot;5&quot;/&gt;&lt;property id=&quot;20300&quot; value=&quot;Slide 41 - &amp;quot;Humor to get you through:&amp;quot;&quot;/&gt;&lt;property id=&quot;20307&quot; value=&quot;332&quot;/&gt;&lt;/object&gt;&lt;object type=&quot;3&quot; unique_id=&quot;10045&quot;&gt;&lt;property id=&quot;20148&quot; value=&quot;5&quot;/&gt;&lt;property id=&quot;20300&quot; value=&quot;Slide 42 - &amp;quot;Contact Information&amp;quot;&quot;/&gt;&lt;property id=&quot;20307&quot; value=&quot;32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2c92fb-0e4d-46c0-85d8-24e83fa38f28">
      <Terms xmlns="http://schemas.microsoft.com/office/infopath/2007/PartnerControls"/>
    </lcf76f155ced4ddcb4097134ff3c332f>
    <TaxCatchAll xmlns="b65a1f18-811b-40e2-a020-b6a7f93eaf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6" ma:contentTypeDescription="Create a new document." ma:contentTypeScope="" ma:versionID="1300b87da57e78f43decee64e20fc305">
  <xsd:schema xmlns:xsd="http://www.w3.org/2001/XMLSchema" xmlns:xs="http://www.w3.org/2001/XMLSchema" xmlns:p="http://schemas.microsoft.com/office/2006/metadata/properties" xmlns:ns2="1a2c92fb-0e4d-46c0-85d8-24e83fa38f28" xmlns:ns3="b65a1f18-811b-40e2-a020-b6a7f93eafee" targetNamespace="http://schemas.microsoft.com/office/2006/metadata/properties" ma:root="true" ma:fieldsID="a5c913cef28222e95c45e11750ef949e" ns2:_="" ns3:_="">
    <xsd:import namespace="1a2c92fb-0e4d-46c0-85d8-24e83fa38f28"/>
    <xsd:import namespace="b65a1f18-811b-40e2-a020-b6a7f93ea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565784-66ed-4480-aa53-983feeb3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5a1f18-811b-40e2-a020-b6a7f93eaf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77382-e69a-4c7f-b2a8-8482155b3971}" ma:internalName="TaxCatchAll" ma:showField="CatchAllData" ma:web="b65a1f18-811b-40e2-a020-b6a7f93ea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F9C6FA-A95C-4523-BAEE-28DB9AC50C6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a2c92fb-0e4d-46c0-85d8-24e83fa38f28"/>
    <ds:schemaRef ds:uri="http://schemas.microsoft.com/office/2006/metadata/properties"/>
    <ds:schemaRef ds:uri="b65a1f18-811b-40e2-a020-b6a7f93eafee"/>
    <ds:schemaRef ds:uri="http://www.w3.org/XML/1998/namespace"/>
    <ds:schemaRef ds:uri="http://purl.org/dc/dcmitype/"/>
  </ds:schemaRefs>
</ds:datastoreItem>
</file>

<file path=customXml/itemProps2.xml><?xml version="1.0" encoding="utf-8"?>
<ds:datastoreItem xmlns:ds="http://schemas.openxmlformats.org/officeDocument/2006/customXml" ds:itemID="{451E60D1-BD83-4943-B7F0-B8A0B0303BCC}">
  <ds:schemaRefs>
    <ds:schemaRef ds:uri="http://schemas.microsoft.com/sharepoint/v3/contenttype/forms"/>
  </ds:schemaRefs>
</ds:datastoreItem>
</file>

<file path=customXml/itemProps3.xml><?xml version="1.0" encoding="utf-8"?>
<ds:datastoreItem xmlns:ds="http://schemas.openxmlformats.org/officeDocument/2006/customXml" ds:itemID="{A89592D0-D396-4382-A202-3E1A2A2BC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b65a1f18-811b-40e2-a020-b6a7f93e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Presentation2</Template>
  <TotalTime>8235</TotalTime>
  <Words>2897</Words>
  <Application>Microsoft Office PowerPoint</Application>
  <PresentationFormat>On-screen Show (4:3)</PresentationFormat>
  <Paragraphs>462</Paragraphs>
  <Slides>40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Baskerville Old Face</vt:lpstr>
      <vt:lpstr>Calibri</vt:lpstr>
      <vt:lpstr>Cambria</vt:lpstr>
      <vt:lpstr>Times New Roman</vt:lpstr>
      <vt:lpstr>Verdana</vt:lpstr>
      <vt:lpstr>Wingdings</vt:lpstr>
      <vt:lpstr>Wingdings 2</vt:lpstr>
      <vt:lpstr>Adjacency</vt:lpstr>
      <vt:lpstr>EVERYTHING YOU  NEED TO KNOW ABOUT CODING</vt:lpstr>
      <vt:lpstr>Coding Agenda</vt:lpstr>
      <vt:lpstr>Why?</vt:lpstr>
      <vt:lpstr>Why ?</vt:lpstr>
      <vt:lpstr>PowerPoint Presentation</vt:lpstr>
      <vt:lpstr>School Accounting Manual</vt:lpstr>
      <vt:lpstr>Go OPI.Gov Put your Cursor on “Leadership Click on “School Finance</vt:lpstr>
      <vt:lpstr>Click on Accounting</vt:lpstr>
      <vt:lpstr>PowerPoint Presentation</vt:lpstr>
      <vt:lpstr>Coding Agenda</vt:lpstr>
      <vt:lpstr>Expenditure Accounts</vt:lpstr>
      <vt:lpstr>District/Fund</vt:lpstr>
      <vt:lpstr>Budgeted Funds</vt:lpstr>
      <vt:lpstr>Non-Budgeted Funds</vt:lpstr>
      <vt:lpstr>Determining Proper Fund</vt:lpstr>
      <vt:lpstr>Operational Unit</vt:lpstr>
      <vt:lpstr>Program Code</vt:lpstr>
      <vt:lpstr>Function Code</vt:lpstr>
      <vt:lpstr>Object Code</vt:lpstr>
      <vt:lpstr>Careful</vt:lpstr>
      <vt:lpstr>Coding Agenda</vt:lpstr>
      <vt:lpstr>Account Structures</vt:lpstr>
      <vt:lpstr>Revenue Accounts</vt:lpstr>
      <vt:lpstr>Revenue Source XXX-XXXX-XXX</vt:lpstr>
      <vt:lpstr>Project Reporter Code</vt:lpstr>
      <vt:lpstr>Coding Agenda</vt:lpstr>
      <vt:lpstr>Pay Special Attention To:</vt:lpstr>
      <vt:lpstr>Pay Special Attention To:</vt:lpstr>
      <vt:lpstr>Pay Special Attention To:</vt:lpstr>
      <vt:lpstr>Pay Special Attention To:</vt:lpstr>
      <vt:lpstr>Pay Special Attention To:</vt:lpstr>
      <vt:lpstr>Pay Special Attention To:</vt:lpstr>
      <vt:lpstr>Pay Special Attention To:</vt:lpstr>
      <vt:lpstr>Pay Special Attention To:</vt:lpstr>
      <vt:lpstr>Coding Agenda</vt:lpstr>
      <vt:lpstr>Paying Bills</vt:lpstr>
      <vt:lpstr>Pay Special Attention To:</vt:lpstr>
      <vt:lpstr>Paying Bills</vt:lpstr>
      <vt:lpstr>PowerPoint Presentation</vt:lpstr>
      <vt:lpstr>Contact Information</vt:lpstr>
    </vt:vector>
  </TitlesOfParts>
  <Company>Office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EXPENDITURE CODING</dc:title>
  <dc:creator>Hamel, Steve</dc:creator>
  <cp:lastModifiedBy>Steve Hamel</cp:lastModifiedBy>
  <cp:revision>246</cp:revision>
  <cp:lastPrinted>2012-11-20T22:29:57Z</cp:lastPrinted>
  <dcterms:created xsi:type="dcterms:W3CDTF">2005-03-11T19:30:31Z</dcterms:created>
  <dcterms:modified xsi:type="dcterms:W3CDTF">2022-06-09T18:25:13Z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y fmtid="{D5CDD505-2E9C-101B-9397-08002B2CF9AE}" pid="3" name="MediaServiceImageTags">
    <vt:lpwstr/>
  </property>
</Properties>
</file>