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notesMasterIdLst>
    <p:notesMasterId r:id="rId35"/>
  </p:notesMasterIdLst>
  <p:handoutMasterIdLst>
    <p:handoutMasterId r:id="rId36"/>
  </p:handoutMasterIdLst>
  <p:sldIdLst>
    <p:sldId id="256" r:id="rId2"/>
    <p:sldId id="258" r:id="rId3"/>
    <p:sldId id="309" r:id="rId4"/>
    <p:sldId id="310" r:id="rId5"/>
    <p:sldId id="311" r:id="rId6"/>
    <p:sldId id="259" r:id="rId7"/>
    <p:sldId id="260" r:id="rId8"/>
    <p:sldId id="278" r:id="rId9"/>
    <p:sldId id="321" r:id="rId10"/>
    <p:sldId id="322" r:id="rId11"/>
    <p:sldId id="312" r:id="rId12"/>
    <p:sldId id="314" r:id="rId13"/>
    <p:sldId id="304" r:id="rId14"/>
    <p:sldId id="305" r:id="rId15"/>
    <p:sldId id="306" r:id="rId16"/>
    <p:sldId id="307" r:id="rId17"/>
    <p:sldId id="308" r:id="rId18"/>
    <p:sldId id="324" r:id="rId19"/>
    <p:sldId id="323" r:id="rId20"/>
    <p:sldId id="282" r:id="rId21"/>
    <p:sldId id="283" r:id="rId22"/>
    <p:sldId id="292" r:id="rId23"/>
    <p:sldId id="290" r:id="rId24"/>
    <p:sldId id="293" r:id="rId25"/>
    <p:sldId id="294" r:id="rId26"/>
    <p:sldId id="295" r:id="rId27"/>
    <p:sldId id="296" r:id="rId28"/>
    <p:sldId id="297" r:id="rId29"/>
    <p:sldId id="298" r:id="rId30"/>
    <p:sldId id="299" r:id="rId31"/>
    <p:sldId id="320" r:id="rId32"/>
    <p:sldId id="317" r:id="rId33"/>
    <p:sldId id="31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52A7556-F2EB-4088-8EB4-F3B6D16DD8D2}" type="datetimeFigureOut">
              <a:rPr lang="en-US" smtClean="0"/>
              <a:t>9/22/2021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7DB513D-C620-4983-89BC-6522E29CD8D6}" type="slidenum">
              <a:rPr lang="en-US" smtClean="0"/>
              <a:t>‹#›</a:t>
            </a:fld>
            <a:endParaRPr lang="en-US"/>
          </a:p>
        </p:txBody>
      </p:sp>
    </p:spTree>
    <p:extLst>
      <p:ext uri="{BB962C8B-B14F-4D97-AF65-F5344CB8AC3E}">
        <p14:creationId xmlns:p14="http://schemas.microsoft.com/office/powerpoint/2010/main" val="2734241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FCCDBB-F7EE-4801-A617-BA28EC67C3BE}" type="datetimeFigureOut">
              <a:rPr lang="en-US" smtClean="0"/>
              <a:t>9/22/2021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15A747-6502-4DBE-BF7E-56578EF4A5E0}" type="slidenum">
              <a:rPr lang="en-US" smtClean="0"/>
              <a:t>‹#›</a:t>
            </a:fld>
            <a:endParaRPr lang="en-US"/>
          </a:p>
        </p:txBody>
      </p:sp>
    </p:spTree>
    <p:extLst>
      <p:ext uri="{BB962C8B-B14F-4D97-AF65-F5344CB8AC3E}">
        <p14:creationId xmlns:p14="http://schemas.microsoft.com/office/powerpoint/2010/main" val="330572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5A747-6502-4DBE-BF7E-56578EF4A5E0}" type="slidenum">
              <a:rPr lang="en-US" smtClean="0"/>
              <a:t>6</a:t>
            </a:fld>
            <a:endParaRPr lang="en-US"/>
          </a:p>
        </p:txBody>
      </p:sp>
    </p:spTree>
    <p:extLst>
      <p:ext uri="{BB962C8B-B14F-4D97-AF65-F5344CB8AC3E}">
        <p14:creationId xmlns:p14="http://schemas.microsoft.com/office/powerpoint/2010/main" val="27088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E9C2DBA-9275-411D-957B-FC9D041B1442}" type="datetime1">
              <a:rPr lang="en-US" smtClean="0"/>
              <a:t>9/22/2021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B37D5FE-740C-46F5-801A-FA5477D9711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35C72C-5C26-4824-BB9C-18ACFB57860C}" type="datetime1">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C6FDA-F13E-4FEB-8276-7BEEAFDF96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528E834-6D01-41E2-BC4C-B2A831116585}" type="datetime1">
              <a:rPr lang="en-US" smtClean="0"/>
              <a:t>9/22/2021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C4C6FDA-F13E-4FEB-8276-7BEEAFDF96E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194DABD-F1AB-4DEA-A520-1B5FB9A7CE87}" type="datetime1">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C4C6FDA-F13E-4FEB-8276-7BEEAFDF96E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A04CCEB8-36C1-42FF-B62F-8A36AD39433B}" type="datetime1">
              <a:rPr lang="en-US" smtClean="0"/>
              <a:t>9/22/2021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C4C6FDA-F13E-4FEB-8276-7BEEAFDF96E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78D7A59-2CAA-44D5-AE56-B4637383BACE}" type="datetime1">
              <a:rPr lang="en-US" smtClean="0"/>
              <a:t>9/22/2021</a:t>
            </a:fld>
            <a:endParaRPr lang="en-US"/>
          </a:p>
        </p:txBody>
      </p:sp>
      <p:sp>
        <p:nvSpPr>
          <p:cNvPr id="10" name="Slide Number Placeholder 9"/>
          <p:cNvSpPr>
            <a:spLocks noGrp="1"/>
          </p:cNvSpPr>
          <p:nvPr>
            <p:ph type="sldNum" sz="quarter" idx="16"/>
          </p:nvPr>
        </p:nvSpPr>
        <p:spPr/>
        <p:txBody>
          <a:bodyPr rtlCol="0"/>
          <a:lstStyle/>
          <a:p>
            <a:fld id="{4C4C6FDA-F13E-4FEB-8276-7BEEAFDF96E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63638CD6-CE10-4840-880A-D4C28BF463B4}" type="datetime1">
              <a:rPr lang="en-US" smtClean="0"/>
              <a:t>9/22/2021</a:t>
            </a:fld>
            <a:endParaRPr lang="en-US"/>
          </a:p>
        </p:txBody>
      </p:sp>
      <p:sp>
        <p:nvSpPr>
          <p:cNvPr id="12" name="Slide Number Placeholder 11"/>
          <p:cNvSpPr>
            <a:spLocks noGrp="1"/>
          </p:cNvSpPr>
          <p:nvPr>
            <p:ph type="sldNum" sz="quarter" idx="16"/>
          </p:nvPr>
        </p:nvSpPr>
        <p:spPr/>
        <p:txBody>
          <a:bodyPr rtlCol="0"/>
          <a:lstStyle/>
          <a:p>
            <a:fld id="{4C4C6FDA-F13E-4FEB-8276-7BEEAFDF96E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9A07557-F2FF-4599-91DF-AA227DC4A39B}" type="datetime1">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C4C6FDA-F13E-4FEB-8276-7BEEAFDF96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13678-B4E6-48A0-9E2A-3A63F865CE62}" type="datetime1">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C4C6FDA-F13E-4FEB-8276-7BEEAFDF96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EC28A43-5F39-4F0B-8D68-FCB43654A6A9}" type="datetime1">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C4C6FDA-F13E-4FEB-8276-7BEEAFDF96EF}"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F6B8C35-8C98-4FB5-82B4-A79797E0C9D6}" type="datetime1">
              <a:rPr lang="en-US" smtClean="0"/>
              <a:t>9/22/2021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C4C6FDA-F13E-4FEB-8276-7BEEAFDF96E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C01193-8287-4834-A286-6B880643E934}" type="datetime4">
              <a:rPr lang="en-US" smtClean="0"/>
              <a:pPr/>
              <a:t>September 22, 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C9B9FF1-03A1-401A-9CB8-F1451E7F7BA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clientservice@tm3.com"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mailto:clientservice@tm3.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76600"/>
            <a:ext cx="8382000" cy="1981200"/>
          </a:xfrm>
        </p:spPr>
        <p:txBody>
          <a:bodyPr>
            <a:noAutofit/>
          </a:bodyPr>
          <a:lstStyle/>
          <a:p>
            <a:pPr algn="ctr"/>
            <a:r>
              <a:rPr lang="en-US" sz="5000" dirty="0"/>
              <a:t>School Facilities Planning</a:t>
            </a:r>
            <a:br>
              <a:rPr lang="en-US" sz="5000" dirty="0"/>
            </a:br>
            <a:r>
              <a:rPr lang="en-US" sz="5000" dirty="0"/>
              <a:t> &amp;</a:t>
            </a:r>
            <a:br>
              <a:rPr lang="en-US" sz="5000" dirty="0"/>
            </a:br>
            <a:r>
              <a:rPr lang="en-US" sz="5000" dirty="0"/>
              <a:t> Financing Workshop</a:t>
            </a:r>
          </a:p>
        </p:txBody>
      </p:sp>
      <p:sp>
        <p:nvSpPr>
          <p:cNvPr id="3" name="Subtitle 2"/>
          <p:cNvSpPr>
            <a:spLocks noGrp="1"/>
          </p:cNvSpPr>
          <p:nvPr>
            <p:ph type="subTitle" idx="1"/>
          </p:nvPr>
        </p:nvSpPr>
        <p:spPr>
          <a:xfrm>
            <a:off x="2438400" y="6013965"/>
            <a:ext cx="5726979" cy="685801"/>
          </a:xfrm>
        </p:spPr>
        <p:txBody>
          <a:bodyPr>
            <a:normAutofit/>
          </a:bodyPr>
          <a:lstStyle/>
          <a:p>
            <a:r>
              <a:rPr lang="en-US" sz="3200" b="1" dirty="0"/>
              <a:t>FUNDING CONSIDERATIONS</a:t>
            </a:r>
          </a:p>
        </p:txBody>
      </p:sp>
      <p:sp>
        <p:nvSpPr>
          <p:cNvPr id="5" name="TextBox 4"/>
          <p:cNvSpPr txBox="1"/>
          <p:nvPr/>
        </p:nvSpPr>
        <p:spPr>
          <a:xfrm>
            <a:off x="0" y="6172200"/>
            <a:ext cx="2209800" cy="369332"/>
          </a:xfrm>
          <a:prstGeom prst="rect">
            <a:avLst/>
          </a:prstGeom>
          <a:noFill/>
        </p:spPr>
        <p:txBody>
          <a:bodyPr wrap="square" rtlCol="0">
            <a:spAutoFit/>
          </a:bodyPr>
          <a:lstStyle/>
          <a:p>
            <a:r>
              <a:rPr lang="en-US" dirty="0"/>
              <a:t>September </a:t>
            </a:r>
            <a:r>
              <a:rPr lang="en-US" dirty="0" smtClean="0"/>
              <a:t>27, 2021</a:t>
            </a:r>
            <a:endParaRPr lang="en-US" dirty="0"/>
          </a:p>
        </p:txBody>
      </p: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2895600" y="249677"/>
            <a:ext cx="3505200" cy="3505200"/>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95600" y="249677"/>
            <a:ext cx="3505200" cy="3505200"/>
          </a:xfrm>
          <a:prstGeom prst="rect">
            <a:avLst/>
          </a:prstGeom>
        </p:spPr>
      </p:pic>
    </p:spTree>
    <p:extLst>
      <p:ext uri="{BB962C8B-B14F-4D97-AF65-F5344CB8AC3E}">
        <p14:creationId xmlns:p14="http://schemas.microsoft.com/office/powerpoint/2010/main" val="71882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10</a:t>
            </a:fld>
            <a:endParaRPr lang="en-US"/>
          </a:p>
        </p:txBody>
      </p:sp>
      <p:sp>
        <p:nvSpPr>
          <p:cNvPr id="6" name="Title 1"/>
          <p:cNvSpPr>
            <a:spLocks noGrp="1"/>
          </p:cNvSpPr>
          <p:nvPr>
            <p:ph type="title"/>
          </p:nvPr>
        </p:nvSpPr>
        <p:spPr>
          <a:xfrm>
            <a:off x="530352" y="201168"/>
            <a:ext cx="8458200" cy="987552"/>
          </a:xfrm>
        </p:spPr>
        <p:txBody>
          <a:bodyPr>
            <a:noAutofit/>
          </a:bodyPr>
          <a:lstStyle/>
          <a:p>
            <a:r>
              <a:rPr lang="en-US" sz="3700" dirty="0" smtClean="0"/>
              <a:t>Official Statement Excerpt</a:t>
            </a:r>
            <a:br>
              <a:rPr lang="en-US" sz="3700" dirty="0" smtClean="0"/>
            </a:br>
            <a:r>
              <a:rPr lang="en-US" sz="2700" dirty="0" smtClean="0"/>
              <a:t>Townsend K-12 Series 2020 </a:t>
            </a:r>
            <a:r>
              <a:rPr lang="en-US" sz="2700" dirty="0"/>
              <a:t>Bonds</a:t>
            </a:r>
          </a:p>
        </p:txBody>
      </p:sp>
      <p:pic>
        <p:nvPicPr>
          <p:cNvPr id="4" name="Picture 3"/>
          <p:cNvPicPr>
            <a:picLocks noChangeAspect="1"/>
          </p:cNvPicPr>
          <p:nvPr/>
        </p:nvPicPr>
        <p:blipFill>
          <a:blip r:embed="rId2"/>
          <a:stretch>
            <a:fillRect/>
          </a:stretch>
        </p:blipFill>
        <p:spPr>
          <a:xfrm>
            <a:off x="2281876" y="1554798"/>
            <a:ext cx="5278224" cy="2036127"/>
          </a:xfrm>
          <a:prstGeom prst="rect">
            <a:avLst/>
          </a:prstGeom>
        </p:spPr>
      </p:pic>
      <p:pic>
        <p:nvPicPr>
          <p:cNvPr id="5" name="Picture 4"/>
          <p:cNvPicPr>
            <a:picLocks noChangeAspect="1"/>
          </p:cNvPicPr>
          <p:nvPr/>
        </p:nvPicPr>
        <p:blipFill>
          <a:blip r:embed="rId3"/>
          <a:stretch>
            <a:fillRect/>
          </a:stretch>
        </p:blipFill>
        <p:spPr>
          <a:xfrm>
            <a:off x="2281876" y="3609974"/>
            <a:ext cx="5257800" cy="1619086"/>
          </a:xfrm>
          <a:prstGeom prst="rect">
            <a:avLst/>
          </a:prstGeom>
        </p:spPr>
      </p:pic>
      <p:pic>
        <p:nvPicPr>
          <p:cNvPr id="8" name="Picture 7"/>
          <p:cNvPicPr>
            <a:picLocks noChangeAspect="1"/>
          </p:cNvPicPr>
          <p:nvPr/>
        </p:nvPicPr>
        <p:blipFill>
          <a:blip r:embed="rId4"/>
          <a:stretch>
            <a:fillRect/>
          </a:stretch>
        </p:blipFill>
        <p:spPr>
          <a:xfrm>
            <a:off x="2292088" y="5334000"/>
            <a:ext cx="5257800" cy="1313059"/>
          </a:xfrm>
          <a:prstGeom prst="rect">
            <a:avLst/>
          </a:prstGeom>
        </p:spPr>
      </p:pic>
    </p:spTree>
    <p:extLst>
      <p:ext uri="{BB962C8B-B14F-4D97-AF65-F5344CB8AC3E}">
        <p14:creationId xmlns:p14="http://schemas.microsoft.com/office/powerpoint/2010/main" val="585586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01168"/>
            <a:ext cx="8458200" cy="987552"/>
          </a:xfrm>
        </p:spPr>
        <p:txBody>
          <a:bodyPr>
            <a:noAutofit/>
          </a:bodyPr>
          <a:lstStyle/>
          <a:p>
            <a:r>
              <a:rPr lang="en-US" sz="3700" dirty="0" smtClean="0"/>
              <a:t>Official Statement Excerpt</a:t>
            </a:r>
            <a:br>
              <a:rPr lang="en-US" sz="3700" dirty="0" smtClean="0"/>
            </a:br>
            <a:r>
              <a:rPr lang="en-US" sz="2700" dirty="0" smtClean="0"/>
              <a:t>Townsend K-12 Series 2020 </a:t>
            </a:r>
            <a:r>
              <a:rPr lang="en-US" sz="2700" dirty="0"/>
              <a:t>Bonds</a:t>
            </a:r>
          </a:p>
        </p:txBody>
      </p:sp>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11</a:t>
            </a:fld>
            <a:endParaRPr lang="en-US"/>
          </a:p>
        </p:txBody>
      </p:sp>
      <p:pic>
        <p:nvPicPr>
          <p:cNvPr id="4" name="Picture 3"/>
          <p:cNvPicPr>
            <a:picLocks noChangeAspect="1"/>
          </p:cNvPicPr>
          <p:nvPr/>
        </p:nvPicPr>
        <p:blipFill>
          <a:blip r:embed="rId2"/>
          <a:stretch>
            <a:fillRect/>
          </a:stretch>
        </p:blipFill>
        <p:spPr>
          <a:xfrm>
            <a:off x="1828800" y="1600200"/>
            <a:ext cx="5632704" cy="5020299"/>
          </a:xfrm>
          <a:prstGeom prst="rect">
            <a:avLst/>
          </a:prstGeom>
        </p:spPr>
      </p:pic>
    </p:spTree>
    <p:extLst>
      <p:ext uri="{BB962C8B-B14F-4D97-AF65-F5344CB8AC3E}">
        <p14:creationId xmlns:p14="http://schemas.microsoft.com/office/powerpoint/2010/main" val="1417618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01168"/>
            <a:ext cx="8458200" cy="987552"/>
          </a:xfrm>
        </p:spPr>
        <p:txBody>
          <a:bodyPr>
            <a:noAutofit/>
          </a:bodyPr>
          <a:lstStyle/>
          <a:p>
            <a:r>
              <a:rPr lang="en-US" sz="3700" dirty="0" smtClean="0"/>
              <a:t>Official Statement Excerpt</a:t>
            </a:r>
            <a:br>
              <a:rPr lang="en-US" sz="3700" dirty="0" smtClean="0"/>
            </a:br>
            <a:r>
              <a:rPr lang="en-US" sz="2700" dirty="0" smtClean="0"/>
              <a:t>Townsend K-12 Series 2020 </a:t>
            </a:r>
            <a:r>
              <a:rPr lang="en-US" sz="2700" dirty="0"/>
              <a:t>Bonds</a:t>
            </a:r>
          </a:p>
        </p:txBody>
      </p:sp>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12</a:t>
            </a:fld>
            <a:endParaRPr lang="en-US"/>
          </a:p>
        </p:txBody>
      </p:sp>
      <p:pic>
        <p:nvPicPr>
          <p:cNvPr id="4" name="Picture 3"/>
          <p:cNvPicPr>
            <a:picLocks noChangeAspect="1"/>
          </p:cNvPicPr>
          <p:nvPr/>
        </p:nvPicPr>
        <p:blipFill>
          <a:blip r:embed="rId2"/>
          <a:stretch>
            <a:fillRect/>
          </a:stretch>
        </p:blipFill>
        <p:spPr>
          <a:xfrm>
            <a:off x="1942901" y="1600200"/>
            <a:ext cx="5633102" cy="5076825"/>
          </a:xfrm>
          <a:prstGeom prst="rect">
            <a:avLst/>
          </a:prstGeom>
        </p:spPr>
      </p:pic>
    </p:spTree>
    <p:extLst>
      <p:ext uri="{BB962C8B-B14F-4D97-AF65-F5344CB8AC3E}">
        <p14:creationId xmlns:p14="http://schemas.microsoft.com/office/powerpoint/2010/main" val="138851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13</a:t>
            </a:fld>
            <a:endParaRPr lang="en-US"/>
          </a:p>
        </p:txBody>
      </p:sp>
      <p:sp>
        <p:nvSpPr>
          <p:cNvPr id="10" name="Title 1"/>
          <p:cNvSpPr>
            <a:spLocks noGrp="1"/>
          </p:cNvSpPr>
          <p:nvPr>
            <p:ph type="title"/>
          </p:nvPr>
        </p:nvSpPr>
        <p:spPr>
          <a:xfrm>
            <a:off x="530352" y="201168"/>
            <a:ext cx="8458200" cy="987552"/>
          </a:xfrm>
        </p:spPr>
        <p:txBody>
          <a:bodyPr>
            <a:noAutofit/>
          </a:bodyPr>
          <a:lstStyle/>
          <a:p>
            <a:r>
              <a:rPr lang="en-US" sz="3700" dirty="0" smtClean="0"/>
              <a:t>Official Statement Excerpt</a:t>
            </a:r>
            <a:br>
              <a:rPr lang="en-US" sz="3700" dirty="0" smtClean="0"/>
            </a:br>
            <a:r>
              <a:rPr lang="en-US" sz="2700" dirty="0" smtClean="0"/>
              <a:t>Townsend K-12 Series 2020 </a:t>
            </a:r>
            <a:r>
              <a:rPr lang="en-US" sz="2700" dirty="0"/>
              <a:t>Bonds</a:t>
            </a:r>
          </a:p>
        </p:txBody>
      </p:sp>
      <p:pic>
        <p:nvPicPr>
          <p:cNvPr id="2" name="Picture 1"/>
          <p:cNvPicPr>
            <a:picLocks noChangeAspect="1"/>
          </p:cNvPicPr>
          <p:nvPr/>
        </p:nvPicPr>
        <p:blipFill>
          <a:blip r:embed="rId2"/>
          <a:stretch>
            <a:fillRect/>
          </a:stretch>
        </p:blipFill>
        <p:spPr>
          <a:xfrm>
            <a:off x="762000" y="1752600"/>
            <a:ext cx="7774114" cy="4078224"/>
          </a:xfrm>
          <a:prstGeom prst="rect">
            <a:avLst/>
          </a:prstGeom>
        </p:spPr>
      </p:pic>
    </p:spTree>
    <p:extLst>
      <p:ext uri="{BB962C8B-B14F-4D97-AF65-F5344CB8AC3E}">
        <p14:creationId xmlns:p14="http://schemas.microsoft.com/office/powerpoint/2010/main" val="1186505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14</a:t>
            </a:fld>
            <a:endParaRPr lang="en-US"/>
          </a:p>
        </p:txBody>
      </p:sp>
      <p:sp>
        <p:nvSpPr>
          <p:cNvPr id="9" name="Title 1"/>
          <p:cNvSpPr>
            <a:spLocks noGrp="1"/>
          </p:cNvSpPr>
          <p:nvPr>
            <p:ph type="title"/>
          </p:nvPr>
        </p:nvSpPr>
        <p:spPr>
          <a:xfrm>
            <a:off x="530352" y="201168"/>
            <a:ext cx="8458200" cy="987552"/>
          </a:xfrm>
        </p:spPr>
        <p:txBody>
          <a:bodyPr>
            <a:noAutofit/>
          </a:bodyPr>
          <a:lstStyle/>
          <a:p>
            <a:r>
              <a:rPr lang="en-US" sz="3700" dirty="0" smtClean="0"/>
              <a:t>Official Statement Excerpt</a:t>
            </a:r>
            <a:br>
              <a:rPr lang="en-US" sz="3700" dirty="0" smtClean="0"/>
            </a:br>
            <a:r>
              <a:rPr lang="en-US" sz="2700" dirty="0" smtClean="0"/>
              <a:t>Townsend K-12 Series 2020 </a:t>
            </a:r>
            <a:r>
              <a:rPr lang="en-US" sz="2700" dirty="0"/>
              <a:t>Bonds</a:t>
            </a:r>
          </a:p>
        </p:txBody>
      </p:sp>
      <p:pic>
        <p:nvPicPr>
          <p:cNvPr id="2" name="Picture 1"/>
          <p:cNvPicPr>
            <a:picLocks noChangeAspect="1"/>
          </p:cNvPicPr>
          <p:nvPr/>
        </p:nvPicPr>
        <p:blipFill>
          <a:blip r:embed="rId2"/>
          <a:stretch>
            <a:fillRect/>
          </a:stretch>
        </p:blipFill>
        <p:spPr>
          <a:xfrm>
            <a:off x="1078039" y="1676400"/>
            <a:ext cx="7362825" cy="4837877"/>
          </a:xfrm>
          <a:prstGeom prst="rect">
            <a:avLst/>
          </a:prstGeom>
        </p:spPr>
      </p:pic>
    </p:spTree>
    <p:extLst>
      <p:ext uri="{BB962C8B-B14F-4D97-AF65-F5344CB8AC3E}">
        <p14:creationId xmlns:p14="http://schemas.microsoft.com/office/powerpoint/2010/main" val="1744843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15</a:t>
            </a:fld>
            <a:endParaRPr lang="en-US"/>
          </a:p>
        </p:txBody>
      </p:sp>
      <p:sp>
        <p:nvSpPr>
          <p:cNvPr id="8" name="Title 1"/>
          <p:cNvSpPr>
            <a:spLocks noGrp="1"/>
          </p:cNvSpPr>
          <p:nvPr>
            <p:ph type="title"/>
          </p:nvPr>
        </p:nvSpPr>
        <p:spPr>
          <a:xfrm>
            <a:off x="530352" y="201168"/>
            <a:ext cx="8458200" cy="987552"/>
          </a:xfrm>
        </p:spPr>
        <p:txBody>
          <a:bodyPr>
            <a:noAutofit/>
          </a:bodyPr>
          <a:lstStyle/>
          <a:p>
            <a:r>
              <a:rPr lang="en-US" sz="3700" dirty="0" smtClean="0"/>
              <a:t>Official Statement Excerpt</a:t>
            </a:r>
            <a:br>
              <a:rPr lang="en-US" sz="3700" dirty="0" smtClean="0"/>
            </a:br>
            <a:r>
              <a:rPr lang="en-US" sz="2700" dirty="0" smtClean="0"/>
              <a:t>Townsend K-12 Series 2020 </a:t>
            </a:r>
            <a:r>
              <a:rPr lang="en-US" sz="2700" dirty="0"/>
              <a:t>Bonds</a:t>
            </a:r>
          </a:p>
        </p:txBody>
      </p:sp>
      <p:pic>
        <p:nvPicPr>
          <p:cNvPr id="2" name="Picture 1"/>
          <p:cNvPicPr>
            <a:picLocks noChangeAspect="1"/>
          </p:cNvPicPr>
          <p:nvPr/>
        </p:nvPicPr>
        <p:blipFill>
          <a:blip r:embed="rId2"/>
          <a:stretch>
            <a:fillRect/>
          </a:stretch>
        </p:blipFill>
        <p:spPr>
          <a:xfrm>
            <a:off x="758952" y="1755648"/>
            <a:ext cx="7848600" cy="4772025"/>
          </a:xfrm>
          <a:prstGeom prst="rect">
            <a:avLst/>
          </a:prstGeom>
        </p:spPr>
      </p:pic>
    </p:spTree>
    <p:extLst>
      <p:ext uri="{BB962C8B-B14F-4D97-AF65-F5344CB8AC3E}">
        <p14:creationId xmlns:p14="http://schemas.microsoft.com/office/powerpoint/2010/main" val="3602181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16</a:t>
            </a:fld>
            <a:endParaRPr lang="en-US"/>
          </a:p>
        </p:txBody>
      </p:sp>
      <p:pic>
        <p:nvPicPr>
          <p:cNvPr id="7" name="Picture 6"/>
          <p:cNvPicPr>
            <a:picLocks noChangeAspect="1"/>
          </p:cNvPicPr>
          <p:nvPr/>
        </p:nvPicPr>
        <p:blipFill>
          <a:blip r:embed="rId2"/>
          <a:stretch>
            <a:fillRect/>
          </a:stretch>
        </p:blipFill>
        <p:spPr>
          <a:xfrm>
            <a:off x="2362200" y="1516697"/>
            <a:ext cx="4572000" cy="5326381"/>
          </a:xfrm>
          <a:prstGeom prst="rect">
            <a:avLst/>
          </a:prstGeom>
        </p:spPr>
      </p:pic>
      <p:sp>
        <p:nvSpPr>
          <p:cNvPr id="9" name="Title 1"/>
          <p:cNvSpPr>
            <a:spLocks noGrp="1"/>
          </p:cNvSpPr>
          <p:nvPr>
            <p:ph type="title"/>
          </p:nvPr>
        </p:nvSpPr>
        <p:spPr>
          <a:xfrm>
            <a:off x="530352" y="201168"/>
            <a:ext cx="8458200" cy="987552"/>
          </a:xfrm>
        </p:spPr>
        <p:txBody>
          <a:bodyPr>
            <a:noAutofit/>
          </a:bodyPr>
          <a:lstStyle/>
          <a:p>
            <a:r>
              <a:rPr lang="en-US" sz="3700" dirty="0" smtClean="0"/>
              <a:t>Official Statement Excerpt</a:t>
            </a:r>
            <a:br>
              <a:rPr lang="en-US" sz="3700" dirty="0" smtClean="0"/>
            </a:br>
            <a:r>
              <a:rPr lang="en-US" sz="2700" dirty="0" smtClean="0"/>
              <a:t>Townsend K-12 Series 2020 </a:t>
            </a:r>
            <a:r>
              <a:rPr lang="en-US" sz="2700" dirty="0"/>
              <a:t>Bonds</a:t>
            </a:r>
          </a:p>
        </p:txBody>
      </p:sp>
    </p:spTree>
    <p:extLst>
      <p:ext uri="{BB962C8B-B14F-4D97-AF65-F5344CB8AC3E}">
        <p14:creationId xmlns:p14="http://schemas.microsoft.com/office/powerpoint/2010/main" val="3557848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17</a:t>
            </a:fld>
            <a:endParaRPr lang="en-US"/>
          </a:p>
        </p:txBody>
      </p:sp>
      <p:pic>
        <p:nvPicPr>
          <p:cNvPr id="6" name="Picture 5"/>
          <p:cNvPicPr>
            <a:picLocks noChangeAspect="1"/>
          </p:cNvPicPr>
          <p:nvPr/>
        </p:nvPicPr>
        <p:blipFill>
          <a:blip r:embed="rId2"/>
          <a:stretch>
            <a:fillRect/>
          </a:stretch>
        </p:blipFill>
        <p:spPr>
          <a:xfrm>
            <a:off x="2016252" y="1516698"/>
            <a:ext cx="5486400" cy="5220337"/>
          </a:xfrm>
          <a:prstGeom prst="rect">
            <a:avLst/>
          </a:prstGeom>
        </p:spPr>
      </p:pic>
      <p:sp>
        <p:nvSpPr>
          <p:cNvPr id="8" name="Title 1"/>
          <p:cNvSpPr>
            <a:spLocks noGrp="1"/>
          </p:cNvSpPr>
          <p:nvPr>
            <p:ph type="title"/>
          </p:nvPr>
        </p:nvSpPr>
        <p:spPr>
          <a:xfrm>
            <a:off x="530352" y="201168"/>
            <a:ext cx="8458200" cy="987552"/>
          </a:xfrm>
        </p:spPr>
        <p:txBody>
          <a:bodyPr>
            <a:noAutofit/>
          </a:bodyPr>
          <a:lstStyle/>
          <a:p>
            <a:r>
              <a:rPr lang="en-US" sz="3700" dirty="0" smtClean="0"/>
              <a:t>Official Statement Excerpt</a:t>
            </a:r>
            <a:br>
              <a:rPr lang="en-US" sz="3700" dirty="0" smtClean="0"/>
            </a:br>
            <a:r>
              <a:rPr lang="en-US" sz="2700" dirty="0" smtClean="0"/>
              <a:t>Townsend K-12 Series 2020 </a:t>
            </a:r>
            <a:r>
              <a:rPr lang="en-US" sz="2700" dirty="0"/>
              <a:t>Bonds</a:t>
            </a:r>
          </a:p>
        </p:txBody>
      </p:sp>
    </p:spTree>
    <p:extLst>
      <p:ext uri="{BB962C8B-B14F-4D97-AF65-F5344CB8AC3E}">
        <p14:creationId xmlns:p14="http://schemas.microsoft.com/office/powerpoint/2010/main" val="3875538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18</a:t>
            </a:fld>
            <a:endParaRPr lang="en-US"/>
          </a:p>
        </p:txBody>
      </p:sp>
      <p:pic>
        <p:nvPicPr>
          <p:cNvPr id="4" name="Picture 3"/>
          <p:cNvPicPr>
            <a:picLocks noChangeAspect="1"/>
          </p:cNvPicPr>
          <p:nvPr/>
        </p:nvPicPr>
        <p:blipFill>
          <a:blip r:embed="rId2"/>
          <a:stretch>
            <a:fillRect/>
          </a:stretch>
        </p:blipFill>
        <p:spPr>
          <a:xfrm>
            <a:off x="990600" y="1554798"/>
            <a:ext cx="7086600" cy="5219554"/>
          </a:xfrm>
          <a:prstGeom prst="rect">
            <a:avLst/>
          </a:prstGeom>
        </p:spPr>
      </p:pic>
      <p:sp>
        <p:nvSpPr>
          <p:cNvPr id="7" name="Title 1"/>
          <p:cNvSpPr>
            <a:spLocks noGrp="1"/>
          </p:cNvSpPr>
          <p:nvPr>
            <p:ph type="title"/>
          </p:nvPr>
        </p:nvSpPr>
        <p:spPr>
          <a:xfrm>
            <a:off x="530352" y="201168"/>
            <a:ext cx="8458200" cy="987552"/>
          </a:xfrm>
        </p:spPr>
        <p:txBody>
          <a:bodyPr>
            <a:noAutofit/>
          </a:bodyPr>
          <a:lstStyle/>
          <a:p>
            <a:r>
              <a:rPr lang="en-US" sz="3700" dirty="0" smtClean="0"/>
              <a:t>Townsend K-12 Mill </a:t>
            </a:r>
            <a:r>
              <a:rPr lang="en-US" sz="3700" dirty="0"/>
              <a:t>Levy </a:t>
            </a:r>
            <a:r>
              <a:rPr lang="en-US" sz="3700" dirty="0" smtClean="0"/>
              <a:t>Impact</a:t>
            </a:r>
            <a:endParaRPr lang="en-US" sz="2700" dirty="0"/>
          </a:p>
        </p:txBody>
      </p:sp>
    </p:spTree>
    <p:extLst>
      <p:ext uri="{BB962C8B-B14F-4D97-AF65-F5344CB8AC3E}">
        <p14:creationId xmlns:p14="http://schemas.microsoft.com/office/powerpoint/2010/main" val="1560197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19</a:t>
            </a:fld>
            <a:endParaRPr lang="en-US"/>
          </a:p>
        </p:txBody>
      </p:sp>
      <p:sp>
        <p:nvSpPr>
          <p:cNvPr id="6" name="Title 1"/>
          <p:cNvSpPr>
            <a:spLocks noGrp="1"/>
          </p:cNvSpPr>
          <p:nvPr>
            <p:ph type="title"/>
          </p:nvPr>
        </p:nvSpPr>
        <p:spPr>
          <a:xfrm>
            <a:off x="530352" y="201168"/>
            <a:ext cx="8458200" cy="987552"/>
          </a:xfrm>
        </p:spPr>
        <p:txBody>
          <a:bodyPr>
            <a:noAutofit/>
          </a:bodyPr>
          <a:lstStyle/>
          <a:p>
            <a:r>
              <a:rPr lang="en-US" sz="3700" dirty="0" smtClean="0"/>
              <a:t>Townsend K-12 Bond Summary</a:t>
            </a:r>
            <a:endParaRPr lang="en-US" sz="2700" dirty="0"/>
          </a:p>
        </p:txBody>
      </p:sp>
      <p:pic>
        <p:nvPicPr>
          <p:cNvPr id="2" name="Picture 1"/>
          <p:cNvPicPr>
            <a:picLocks noChangeAspect="1"/>
          </p:cNvPicPr>
          <p:nvPr/>
        </p:nvPicPr>
        <p:blipFill>
          <a:blip r:embed="rId2"/>
          <a:stretch>
            <a:fillRect/>
          </a:stretch>
        </p:blipFill>
        <p:spPr>
          <a:xfrm>
            <a:off x="530352" y="1600200"/>
            <a:ext cx="7943850" cy="5155397"/>
          </a:xfrm>
          <a:prstGeom prst="rect">
            <a:avLst/>
          </a:prstGeom>
        </p:spPr>
      </p:pic>
    </p:spTree>
    <p:extLst>
      <p:ext uri="{BB962C8B-B14F-4D97-AF65-F5344CB8AC3E}">
        <p14:creationId xmlns:p14="http://schemas.microsoft.com/office/powerpoint/2010/main" val="822945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
            <a:ext cx="8458200" cy="990600"/>
          </a:xfrm>
        </p:spPr>
        <p:txBody>
          <a:bodyPr>
            <a:normAutofit/>
          </a:bodyPr>
          <a:lstStyle/>
          <a:p>
            <a:r>
              <a:rPr lang="en-US" sz="3700" dirty="0"/>
              <a:t>Participants</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a:t>
            </a:fld>
            <a:endParaRPr lang="en-US"/>
          </a:p>
        </p:txBody>
      </p:sp>
      <p:sp>
        <p:nvSpPr>
          <p:cNvPr id="3" name="Content Placeholder 2"/>
          <p:cNvSpPr>
            <a:spLocks noGrp="1"/>
          </p:cNvSpPr>
          <p:nvPr>
            <p:ph sz="quarter" idx="1"/>
          </p:nvPr>
        </p:nvSpPr>
        <p:spPr>
          <a:xfrm>
            <a:off x="381000" y="1600200"/>
            <a:ext cx="8534400" cy="5105400"/>
          </a:xfrm>
        </p:spPr>
        <p:style>
          <a:lnRef idx="1">
            <a:schemeClr val="accent2"/>
          </a:lnRef>
          <a:fillRef idx="2">
            <a:schemeClr val="accent2"/>
          </a:fillRef>
          <a:effectRef idx="1">
            <a:schemeClr val="accent2"/>
          </a:effectRef>
          <a:fontRef idx="minor">
            <a:schemeClr val="dk1"/>
          </a:fontRef>
        </p:style>
        <p:txBody>
          <a:bodyPr>
            <a:normAutofit/>
          </a:bodyPr>
          <a:lstStyle/>
          <a:p>
            <a:pPr marL="109728" indent="0" algn="ctr">
              <a:lnSpc>
                <a:spcPts val="2500"/>
              </a:lnSpc>
              <a:buNone/>
            </a:pPr>
            <a:r>
              <a:rPr lang="en-US" b="1" dirty="0">
                <a:solidFill>
                  <a:schemeClr val="tx1"/>
                </a:solidFill>
              </a:rPr>
              <a:t>Bridget </a:t>
            </a:r>
            <a:r>
              <a:rPr lang="en-US" b="1" dirty="0" err="1">
                <a:solidFill>
                  <a:schemeClr val="tx1"/>
                </a:solidFill>
              </a:rPr>
              <a:t>Ekstrom</a:t>
            </a:r>
            <a:endParaRPr lang="en-US" b="1" dirty="0">
              <a:solidFill>
                <a:schemeClr val="tx1"/>
              </a:solidFill>
            </a:endParaRPr>
          </a:p>
          <a:p>
            <a:pPr marL="109728" indent="0" algn="ctr">
              <a:lnSpc>
                <a:spcPts val="2500"/>
              </a:lnSpc>
              <a:buNone/>
            </a:pPr>
            <a:r>
              <a:rPr lang="en-US" sz="2400" dirty="0">
                <a:solidFill>
                  <a:schemeClr val="tx1"/>
                </a:solidFill>
              </a:rPr>
              <a:t>Senior Vice President, D.A. Davidson &amp; Co.</a:t>
            </a:r>
          </a:p>
          <a:p>
            <a:pPr marL="109728" indent="0" algn="ctr">
              <a:lnSpc>
                <a:spcPts val="2500"/>
              </a:lnSpc>
              <a:buNone/>
            </a:pPr>
            <a:r>
              <a:rPr lang="en-US" sz="2400" b="1" dirty="0">
                <a:solidFill>
                  <a:schemeClr val="accent2">
                    <a:lumMod val="50000"/>
                  </a:schemeClr>
                </a:solidFill>
              </a:rPr>
              <a:t>bekstrom@dadco.com</a:t>
            </a:r>
            <a:r>
              <a:rPr lang="en-US" sz="2400" dirty="0">
                <a:solidFill>
                  <a:schemeClr val="tx1"/>
                </a:solidFill>
              </a:rPr>
              <a:t> or (406) 581-9820</a:t>
            </a:r>
          </a:p>
          <a:p>
            <a:pPr marL="109728" indent="0" algn="ctr">
              <a:lnSpc>
                <a:spcPts val="2500"/>
              </a:lnSpc>
              <a:buNone/>
            </a:pPr>
            <a:r>
              <a:rPr lang="en-US" sz="2400" dirty="0">
                <a:solidFill>
                  <a:schemeClr val="tx1"/>
                </a:solidFill>
              </a:rPr>
              <a:t> </a:t>
            </a:r>
          </a:p>
          <a:p>
            <a:pPr marL="109728" indent="0" algn="ctr">
              <a:lnSpc>
                <a:spcPts val="2500"/>
              </a:lnSpc>
              <a:buNone/>
            </a:pPr>
            <a:r>
              <a:rPr lang="en-US" b="1" dirty="0"/>
              <a:t>Dan </a:t>
            </a:r>
            <a:r>
              <a:rPr lang="en-US" b="1" dirty="0" err="1"/>
              <a:t>Semmens</a:t>
            </a:r>
            <a:r>
              <a:rPr lang="en-US" b="1" dirty="0"/>
              <a:t> &amp; Courtney Ellis</a:t>
            </a:r>
          </a:p>
          <a:p>
            <a:pPr marL="109728" indent="0" algn="ctr">
              <a:lnSpc>
                <a:spcPts val="2500"/>
              </a:lnSpc>
              <a:buNone/>
            </a:pPr>
            <a:r>
              <a:rPr lang="en-US" sz="2400" dirty="0"/>
              <a:t>Bond Counsel, Dorsey &amp; Whitney LLP</a:t>
            </a:r>
          </a:p>
          <a:p>
            <a:pPr marL="109728" indent="0" algn="ctr">
              <a:lnSpc>
                <a:spcPts val="2500"/>
              </a:lnSpc>
              <a:buNone/>
            </a:pPr>
            <a:r>
              <a:rPr lang="en-US" sz="2400" b="1" dirty="0" smtClean="0">
                <a:solidFill>
                  <a:schemeClr val="accent2">
                    <a:lumMod val="50000"/>
                  </a:schemeClr>
                </a:solidFill>
              </a:rPr>
              <a:t>semmens.dan@dorsey.com</a:t>
            </a:r>
            <a:r>
              <a:rPr lang="en-US" sz="2400" b="1" dirty="0" smtClean="0"/>
              <a:t> </a:t>
            </a:r>
            <a:r>
              <a:rPr lang="en-US" sz="2400" dirty="0"/>
              <a:t>&amp;</a:t>
            </a:r>
            <a:r>
              <a:rPr lang="en-US" sz="2400" b="1" dirty="0"/>
              <a:t> </a:t>
            </a:r>
            <a:r>
              <a:rPr lang="en-US" sz="2400" b="1" dirty="0">
                <a:solidFill>
                  <a:schemeClr val="accent2">
                    <a:lumMod val="50000"/>
                  </a:schemeClr>
                </a:solidFill>
              </a:rPr>
              <a:t>ellis.courtney@dorsey.com</a:t>
            </a:r>
            <a:endParaRPr lang="en-US" sz="2400" dirty="0">
              <a:solidFill>
                <a:schemeClr val="accent2">
                  <a:lumMod val="50000"/>
                </a:schemeClr>
              </a:solidFill>
            </a:endParaRPr>
          </a:p>
          <a:p>
            <a:pPr marL="109728" indent="0" algn="ctr">
              <a:lnSpc>
                <a:spcPts val="2500"/>
              </a:lnSpc>
              <a:buNone/>
            </a:pPr>
            <a:r>
              <a:rPr lang="en-US" sz="2400" dirty="0"/>
              <a:t>(406) 721-6025</a:t>
            </a:r>
          </a:p>
          <a:p>
            <a:pPr marL="109728" indent="0" algn="ctr">
              <a:lnSpc>
                <a:spcPts val="2500"/>
              </a:lnSpc>
              <a:buNone/>
            </a:pPr>
            <a:endParaRPr lang="en-US" sz="2400" dirty="0"/>
          </a:p>
          <a:p>
            <a:pPr marL="109728" indent="0" algn="ctr">
              <a:lnSpc>
                <a:spcPts val="2500"/>
              </a:lnSpc>
              <a:buNone/>
            </a:pPr>
            <a:r>
              <a:rPr lang="en-US" b="1" dirty="0"/>
              <a:t>Louise Welsh</a:t>
            </a:r>
          </a:p>
          <a:p>
            <a:pPr marL="109728" indent="0" algn="ctr">
              <a:lnSpc>
                <a:spcPts val="2500"/>
              </a:lnSpc>
              <a:buNone/>
            </a:pPr>
            <a:r>
              <a:rPr lang="en-US" sz="2400" dirty="0"/>
              <a:t>Sr. Bond Program Officer, Montana Board of Investments</a:t>
            </a:r>
          </a:p>
          <a:p>
            <a:pPr marL="109728" indent="0" algn="ctr">
              <a:lnSpc>
                <a:spcPts val="2500"/>
              </a:lnSpc>
              <a:buNone/>
            </a:pPr>
            <a:r>
              <a:rPr lang="en-US" sz="2400" b="1" dirty="0">
                <a:solidFill>
                  <a:schemeClr val="accent2">
                    <a:lumMod val="50000"/>
                  </a:schemeClr>
                </a:solidFill>
              </a:rPr>
              <a:t>lwelsh@mt.gov</a:t>
            </a:r>
            <a:r>
              <a:rPr lang="en-US" sz="2400" dirty="0"/>
              <a:t> or (406) 444-0891</a:t>
            </a:r>
          </a:p>
          <a:p>
            <a:pPr marL="109728" indent="0" algn="ctr">
              <a:buNone/>
            </a:pPr>
            <a:endParaRPr lang="en-US" sz="2400" dirty="0"/>
          </a:p>
          <a:p>
            <a:pPr marL="109728" indent="0" algn="ctr">
              <a:buNone/>
            </a:pPr>
            <a:endParaRPr lang="en-US" dirty="0"/>
          </a:p>
        </p:txBody>
      </p:sp>
    </p:spTree>
    <p:extLst>
      <p:ext uri="{BB962C8B-B14F-4D97-AF65-F5344CB8AC3E}">
        <p14:creationId xmlns:p14="http://schemas.microsoft.com/office/powerpoint/2010/main" val="1745201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01168"/>
            <a:ext cx="8458200" cy="987552"/>
          </a:xfrm>
        </p:spPr>
        <p:txBody>
          <a:bodyPr>
            <a:noAutofit/>
          </a:bodyPr>
          <a:lstStyle/>
          <a:p>
            <a:r>
              <a:rPr lang="en-US" sz="3700" dirty="0"/>
              <a:t>Primary Funding Mechanisms for </a:t>
            </a:r>
            <a:r>
              <a:rPr lang="en-US" sz="3700" dirty="0" smtClean="0"/>
              <a:t/>
            </a:r>
            <a:br>
              <a:rPr lang="en-US" sz="3700" dirty="0" smtClean="0"/>
            </a:br>
            <a:r>
              <a:rPr lang="en-US" sz="3700" dirty="0" smtClean="0"/>
              <a:t>Capital </a:t>
            </a:r>
            <a:r>
              <a:rPr lang="en-US" sz="3700" dirty="0"/>
              <a:t>Projects </a:t>
            </a:r>
          </a:p>
        </p:txBody>
      </p:sp>
      <p:sp>
        <p:nvSpPr>
          <p:cNvPr id="5" name="Slide Number Placeholder 4"/>
          <p:cNvSpPr>
            <a:spLocks noGrp="1"/>
          </p:cNvSpPr>
          <p:nvPr>
            <p:ph type="sldNum" sz="quarter" idx="12"/>
          </p:nvPr>
        </p:nvSpPr>
        <p:spPr/>
        <p:txBody>
          <a:bodyPr>
            <a:normAutofit fontScale="85000" lnSpcReduction="20000"/>
          </a:bodyPr>
          <a:lstStyle/>
          <a:p>
            <a:fld id="{4C4C6FDA-F13E-4FEB-8276-7BEEAFDF96EF}" type="slidenum">
              <a:rPr lang="en-US" smtClean="0"/>
              <a:t>20</a:t>
            </a:fld>
            <a:endParaRPr lang="en-US"/>
          </a:p>
        </p:txBody>
      </p:sp>
      <p:sp>
        <p:nvSpPr>
          <p:cNvPr id="3" name="Content Placeholder 2"/>
          <p:cNvSpPr>
            <a:spLocks noGrp="1"/>
          </p:cNvSpPr>
          <p:nvPr>
            <p:ph sz="quarter" idx="1"/>
          </p:nvPr>
        </p:nvSpPr>
        <p:spPr>
          <a:xfrm>
            <a:off x="457200" y="1524000"/>
            <a:ext cx="8229600" cy="4325112"/>
          </a:xfrm>
        </p:spPr>
        <p:txBody>
          <a:bodyPr/>
          <a:lstStyle/>
          <a:p>
            <a:pPr>
              <a:buClr>
                <a:schemeClr val="accent2">
                  <a:lumMod val="75000"/>
                </a:schemeClr>
              </a:buClr>
            </a:pPr>
            <a:r>
              <a:rPr lang="en-US" dirty="0"/>
              <a:t>General Obligation Bonds</a:t>
            </a:r>
          </a:p>
          <a:p>
            <a:pPr>
              <a:buClr>
                <a:schemeClr val="accent2">
                  <a:lumMod val="75000"/>
                </a:schemeClr>
              </a:buClr>
            </a:pPr>
            <a:r>
              <a:rPr lang="en-US" dirty="0"/>
              <a:t>Building Reserve Levy </a:t>
            </a:r>
            <a:r>
              <a:rPr lang="en-US" sz="2000" dirty="0"/>
              <a:t>(Not Building Reserve Levy Loan)</a:t>
            </a:r>
            <a:endParaRPr lang="en-US" dirty="0"/>
          </a:p>
          <a:p>
            <a:pPr>
              <a:buClr>
                <a:schemeClr val="accent2">
                  <a:lumMod val="75000"/>
                </a:schemeClr>
              </a:buClr>
            </a:pPr>
            <a:r>
              <a:rPr lang="en-US" dirty="0"/>
              <a:t>INTERCAP Loan</a:t>
            </a:r>
          </a:p>
        </p:txBody>
      </p:sp>
      <p:graphicFrame>
        <p:nvGraphicFramePr>
          <p:cNvPr id="6" name="Table 5"/>
          <p:cNvGraphicFramePr>
            <a:graphicFrameLocks noGrp="1"/>
          </p:cNvGraphicFramePr>
          <p:nvPr>
            <p:extLst>
              <p:ext uri="{D42A27DB-BD31-4B8C-83A1-F6EECF244321}">
                <p14:modId xmlns:p14="http://schemas.microsoft.com/office/powerpoint/2010/main" val="101406530"/>
              </p:ext>
            </p:extLst>
          </p:nvPr>
        </p:nvGraphicFramePr>
        <p:xfrm>
          <a:off x="1028700" y="3276600"/>
          <a:ext cx="7086600" cy="2438400"/>
        </p:xfrm>
        <a:graphic>
          <a:graphicData uri="http://schemas.openxmlformats.org/drawingml/2006/table">
            <a:tbl>
              <a:tblPr firstRow="1" bandRow="1">
                <a:tableStyleId>{72833802-FEF1-4C79-8D5D-14CF1EAF98D9}</a:tableStyleId>
              </a:tblPr>
              <a:tblGrid>
                <a:gridCol w="3543300">
                  <a:extLst>
                    <a:ext uri="{9D8B030D-6E8A-4147-A177-3AD203B41FA5}">
                      <a16:colId xmlns:a16="http://schemas.microsoft.com/office/drawing/2014/main" val="20000"/>
                    </a:ext>
                  </a:extLst>
                </a:gridCol>
                <a:gridCol w="3543300">
                  <a:extLst>
                    <a:ext uri="{9D8B030D-6E8A-4147-A177-3AD203B41FA5}">
                      <a16:colId xmlns:a16="http://schemas.microsoft.com/office/drawing/2014/main" val="20001"/>
                    </a:ext>
                  </a:extLst>
                </a:gridCol>
              </a:tblGrid>
              <a:tr h="685800">
                <a:tc gridSpan="2">
                  <a:txBody>
                    <a:bodyPr/>
                    <a:lstStyle/>
                    <a:p>
                      <a:pPr algn="ctr"/>
                      <a:r>
                        <a:rPr lang="en-US" sz="2000" dirty="0" smtClean="0"/>
                        <a:t>Funding Mechanism Factors for Consideration</a:t>
                      </a:r>
                      <a:r>
                        <a:rPr lang="en-US" sz="2000" baseline="0" dirty="0" smtClean="0"/>
                        <a:t>:</a:t>
                      </a:r>
                      <a:endParaRPr lang="en-US" sz="2000" dirty="0"/>
                    </a:p>
                  </a:txBody>
                  <a:tcPr anchor="ct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285750" indent="-285750" algn="l">
                        <a:buFont typeface="Wingdings" panose="05000000000000000000" pitchFamily="2" charset="2"/>
                        <a:buChar char="§"/>
                      </a:pPr>
                      <a:r>
                        <a:rPr lang="en-US" dirty="0"/>
                        <a:t>Urgency</a:t>
                      </a:r>
                      <a:r>
                        <a:rPr lang="en-US" baseline="0" dirty="0"/>
                        <a:t> of need of funding</a:t>
                      </a:r>
                    </a:p>
                    <a:p>
                      <a:pPr marL="0" indent="0" algn="l">
                        <a:buFont typeface="Wingdings" panose="05000000000000000000" pitchFamily="2" charset="2"/>
                        <a:buNone/>
                      </a:pPr>
                      <a:r>
                        <a:rPr lang="en-US" baseline="0" dirty="0"/>
                        <a:t>     (immediate or future)</a:t>
                      </a:r>
                    </a:p>
                  </a:txBody>
                  <a:tcPr/>
                </a:tc>
                <a:tc>
                  <a:txBody>
                    <a:bodyPr/>
                    <a:lstStyle/>
                    <a:p>
                      <a:pPr marL="285750" indent="-285750" algn="l">
                        <a:buFont typeface="Wingdings" panose="05000000000000000000" pitchFamily="2" charset="2"/>
                        <a:buChar char="§"/>
                      </a:pPr>
                      <a:r>
                        <a:rPr lang="en-US" dirty="0"/>
                        <a:t>Funding resources</a:t>
                      </a:r>
                    </a:p>
                    <a:p>
                      <a:pPr marL="0" indent="0" algn="l">
                        <a:buFont typeface="Wingdings" panose="05000000000000000000" pitchFamily="2" charset="2"/>
                        <a:buNone/>
                      </a:pPr>
                      <a:r>
                        <a:rPr lang="en-US" baseline="0" dirty="0"/>
                        <a:t>     </a:t>
                      </a:r>
                      <a:r>
                        <a:rPr lang="en-US" dirty="0"/>
                        <a:t>(eligible</a:t>
                      </a:r>
                      <a:r>
                        <a:rPr lang="en-US" baseline="0" dirty="0"/>
                        <a:t> for State aid)</a:t>
                      </a:r>
                      <a:endParaRPr lang="en-US" dirty="0"/>
                    </a:p>
                  </a:txBody>
                  <a:tcPr/>
                </a:tc>
                <a:extLst>
                  <a:ext uri="{0D108BD9-81ED-4DB2-BD59-A6C34878D82A}">
                    <a16:rowId xmlns:a16="http://schemas.microsoft.com/office/drawing/2014/main" val="10001"/>
                  </a:ext>
                </a:extLst>
              </a:tr>
              <a:tr h="370840">
                <a:tc>
                  <a:txBody>
                    <a:bodyPr/>
                    <a:lstStyle/>
                    <a:p>
                      <a:pPr marL="285750" indent="-285750" algn="l">
                        <a:buFont typeface="Wingdings" panose="05000000000000000000" pitchFamily="2" charset="2"/>
                        <a:buChar char="§"/>
                      </a:pPr>
                      <a:r>
                        <a:rPr lang="en-US" dirty="0"/>
                        <a:t>Election requirements</a:t>
                      </a:r>
                    </a:p>
                  </a:txBody>
                  <a:tcPr/>
                </a:tc>
                <a:tc>
                  <a:txBody>
                    <a:bodyPr/>
                    <a:lstStyle/>
                    <a:p>
                      <a:pPr marL="285750" indent="-285750" algn="l">
                        <a:buFont typeface="Wingdings" panose="05000000000000000000" pitchFamily="2" charset="2"/>
                        <a:buChar char="§"/>
                      </a:pPr>
                      <a:r>
                        <a:rPr lang="en-US" dirty="0"/>
                        <a:t>Cash flow of resources</a:t>
                      </a:r>
                    </a:p>
                  </a:txBody>
                  <a:tcPr/>
                </a:tc>
                <a:extLst>
                  <a:ext uri="{0D108BD9-81ED-4DB2-BD59-A6C34878D82A}">
                    <a16:rowId xmlns:a16="http://schemas.microsoft.com/office/drawing/2014/main" val="10002"/>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Term limits</a:t>
                      </a:r>
                      <a:r>
                        <a:rPr lang="en-US" baseline="0" dirty="0"/>
                        <a:t> on debt</a:t>
                      </a:r>
                      <a:endParaRPr lang="en-US" dirty="0"/>
                    </a:p>
                  </a:txBody>
                  <a:tcPr/>
                </a:tc>
                <a:tc>
                  <a:txBody>
                    <a:bodyPr/>
                    <a:lstStyle/>
                    <a:p>
                      <a:pPr marL="285750" indent="-285750" algn="l">
                        <a:buFont typeface="Wingdings" panose="05000000000000000000" pitchFamily="2" charset="2"/>
                        <a:buChar char="§"/>
                      </a:pPr>
                      <a:r>
                        <a:rPr lang="en-US" dirty="0"/>
                        <a:t>Spending restrictions</a:t>
                      </a:r>
                    </a:p>
                  </a:txBody>
                  <a:tcPr/>
                </a:tc>
                <a:extLst>
                  <a:ext uri="{0D108BD9-81ED-4DB2-BD59-A6C34878D82A}">
                    <a16:rowId xmlns:a16="http://schemas.microsoft.com/office/drawing/2014/main" val="10003"/>
                  </a:ext>
                </a:extLst>
              </a:tr>
              <a:tr h="370840">
                <a:tc>
                  <a:txBody>
                    <a:bodyPr/>
                    <a:lstStyle/>
                    <a:p>
                      <a:pPr marL="285750" indent="-285750" algn="l">
                        <a:buFont typeface="Wingdings" panose="05000000000000000000" pitchFamily="2" charset="2"/>
                        <a:buChar char="§"/>
                      </a:pPr>
                      <a:r>
                        <a:rPr lang="en-US" dirty="0"/>
                        <a:t>Dollar limits on debt</a:t>
                      </a:r>
                    </a:p>
                  </a:txBody>
                  <a:tcPr/>
                </a:tc>
                <a:tc>
                  <a:txBody>
                    <a:bodyPr/>
                    <a:lstStyle/>
                    <a:p>
                      <a:pPr marL="285750" indent="-285750" algn="l">
                        <a:buFont typeface="Wingdings" panose="05000000000000000000" pitchFamily="2" charset="2"/>
                        <a:buChar char="§"/>
                      </a:pPr>
                      <a:r>
                        <a:rPr lang="en-US" dirty="0"/>
                        <a:t>Payment schedule</a:t>
                      </a:r>
                    </a:p>
                  </a:txBody>
                  <a:tcPr/>
                </a:tc>
                <a:extLst>
                  <a:ext uri="{0D108BD9-81ED-4DB2-BD59-A6C34878D82A}">
                    <a16:rowId xmlns:a16="http://schemas.microsoft.com/office/drawing/2014/main" val="10004"/>
                  </a:ext>
                </a:extLst>
              </a:tr>
            </a:tbl>
          </a:graphicData>
        </a:graphic>
      </p:graphicFrame>
      <p:pic>
        <p:nvPicPr>
          <p:cNvPr id="7" name="Picture 2" descr="http://marketing.dorsey.com/marketing/firm_logo/Logo.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4137"/>
            <a:ext cx="1517904" cy="6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24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0352" y="201168"/>
            <a:ext cx="8458200" cy="987552"/>
          </a:xfrm>
        </p:spPr>
        <p:txBody>
          <a:bodyPr>
            <a:noAutofit/>
          </a:bodyPr>
          <a:lstStyle/>
          <a:p>
            <a:r>
              <a:rPr lang="en-US" sz="3700" dirty="0"/>
              <a:t>Primary Funding Mechanisms for </a:t>
            </a:r>
            <a:r>
              <a:rPr lang="en-US" sz="3700" dirty="0" smtClean="0"/>
              <a:t/>
            </a:r>
            <a:br>
              <a:rPr lang="en-US" sz="3700" dirty="0" smtClean="0"/>
            </a:br>
            <a:r>
              <a:rPr lang="en-US" sz="3700" dirty="0" smtClean="0"/>
              <a:t>Capital </a:t>
            </a:r>
            <a:r>
              <a:rPr lang="en-US" sz="3700" dirty="0"/>
              <a:t>Projects </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21</a:t>
            </a:fld>
            <a:endParaRPr lang="en-US"/>
          </a:p>
        </p:txBody>
      </p:sp>
      <p:graphicFrame>
        <p:nvGraphicFramePr>
          <p:cNvPr id="6" name="Content Placeholder 4"/>
          <p:cNvGraphicFramePr>
            <a:graphicFrameLocks noGrp="1"/>
          </p:cNvGraphicFramePr>
          <p:nvPr>
            <p:ph sz="quarter" idx="1"/>
            <p:extLst>
              <p:ext uri="{D42A27DB-BD31-4B8C-83A1-F6EECF244321}">
                <p14:modId xmlns:p14="http://schemas.microsoft.com/office/powerpoint/2010/main" val="3359157428"/>
              </p:ext>
            </p:extLst>
          </p:nvPr>
        </p:nvGraphicFramePr>
        <p:xfrm>
          <a:off x="859473" y="1600200"/>
          <a:ext cx="7522527" cy="4953000"/>
        </p:xfrm>
        <a:graphic>
          <a:graphicData uri="http://schemas.openxmlformats.org/drawingml/2006/table">
            <a:tbl>
              <a:tblPr firstRow="1" bandRow="1">
                <a:tableStyleId>{5C22544A-7EE6-4342-B048-85BDC9FD1C3A}</a:tableStyleId>
              </a:tblPr>
              <a:tblGrid>
                <a:gridCol w="2493327">
                  <a:extLst>
                    <a:ext uri="{9D8B030D-6E8A-4147-A177-3AD203B41FA5}">
                      <a16:colId xmlns:a16="http://schemas.microsoft.com/office/drawing/2014/main" val="20000"/>
                    </a:ext>
                  </a:extLst>
                </a:gridCol>
                <a:gridCol w="2518728">
                  <a:extLst>
                    <a:ext uri="{9D8B030D-6E8A-4147-A177-3AD203B41FA5}">
                      <a16:colId xmlns:a16="http://schemas.microsoft.com/office/drawing/2014/main" val="20001"/>
                    </a:ext>
                  </a:extLst>
                </a:gridCol>
                <a:gridCol w="2510472">
                  <a:extLst>
                    <a:ext uri="{9D8B030D-6E8A-4147-A177-3AD203B41FA5}">
                      <a16:colId xmlns:a16="http://schemas.microsoft.com/office/drawing/2014/main" val="20002"/>
                    </a:ext>
                  </a:extLst>
                </a:gridCol>
              </a:tblGrid>
              <a:tr h="370840">
                <a:tc>
                  <a:txBody>
                    <a:bodyPr/>
                    <a:lstStyle/>
                    <a:p>
                      <a:pPr algn="ctr"/>
                      <a:r>
                        <a:rPr lang="en-US" sz="1800" dirty="0"/>
                        <a:t>INTERCAP Loan</a:t>
                      </a:r>
                    </a:p>
                  </a:txBody>
                  <a:tcPr/>
                </a:tc>
                <a:tc>
                  <a:txBody>
                    <a:bodyPr/>
                    <a:lstStyle/>
                    <a:p>
                      <a:pPr algn="ctr"/>
                      <a:r>
                        <a:rPr lang="en-US" sz="1800" dirty="0"/>
                        <a:t>Building Reserve</a:t>
                      </a:r>
                      <a:r>
                        <a:rPr lang="en-US" sz="1800" baseline="0" dirty="0"/>
                        <a:t> Levy</a:t>
                      </a:r>
                    </a:p>
                    <a:p>
                      <a:pPr algn="ctr"/>
                      <a:r>
                        <a:rPr lang="en-US" sz="1100" b="0" baseline="0" dirty="0">
                          <a:solidFill>
                            <a:schemeClr val="tx1"/>
                          </a:solidFill>
                        </a:rPr>
                        <a:t>(Note: Information below is for a Levy only - not for a Building Reserve Loan secured by the Levy as discussed later)</a:t>
                      </a:r>
                      <a:endParaRPr lang="en-US" sz="1100" b="0" dirty="0">
                        <a:solidFill>
                          <a:schemeClr val="tx1"/>
                        </a:solidFill>
                      </a:endParaRPr>
                    </a:p>
                  </a:txBody>
                  <a:tcPr/>
                </a:tc>
                <a:tc>
                  <a:txBody>
                    <a:bodyPr/>
                    <a:lstStyle/>
                    <a:p>
                      <a:pPr algn="ctr"/>
                      <a:r>
                        <a:rPr lang="en-US" sz="1800" dirty="0"/>
                        <a:t>GO Bonds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Election not required under certain circumstances; capital project in nature of vehicles, equipment or rehabilitation</a:t>
                      </a:r>
                    </a:p>
                  </a:txBody>
                  <a:tcPr/>
                </a:tc>
                <a:tc>
                  <a:txBody>
                    <a:bodyPr/>
                    <a:lstStyle/>
                    <a:p>
                      <a:pPr algn="l"/>
                      <a:r>
                        <a:rPr lang="en-US" sz="1100" dirty="0"/>
                        <a:t>Election required	</a:t>
                      </a:r>
                    </a:p>
                  </a:txBody>
                  <a:tcPr/>
                </a:tc>
                <a:tc>
                  <a:txBody>
                    <a:bodyPr/>
                    <a:lstStyle/>
                    <a:p>
                      <a:pPr algn="l"/>
                      <a:r>
                        <a:rPr lang="en-US" sz="1100" dirty="0"/>
                        <a:t>Election required	</a:t>
                      </a:r>
                    </a:p>
                  </a:txBody>
                  <a:tcPr/>
                </a:tc>
                <a:extLst>
                  <a:ext uri="{0D108BD9-81ED-4DB2-BD59-A6C34878D82A}">
                    <a16:rowId xmlns:a16="http://schemas.microsoft.com/office/drawing/2014/main" val="10001"/>
                  </a:ext>
                </a:extLst>
              </a:tr>
              <a:tr h="370840">
                <a:tc>
                  <a:txBody>
                    <a:bodyPr/>
                    <a:lstStyle/>
                    <a:p>
                      <a:pPr algn="l"/>
                      <a:r>
                        <a:rPr lang="en-US" sz="1100" dirty="0"/>
                        <a:t>Not eligible for State debt service aid</a:t>
                      </a:r>
                    </a:p>
                  </a:txBody>
                  <a:tcPr/>
                </a:tc>
                <a:tc>
                  <a:txBody>
                    <a:bodyPr/>
                    <a:lstStyle/>
                    <a:p>
                      <a:pPr algn="l"/>
                      <a:r>
                        <a:rPr lang="en-US" sz="1100" dirty="0"/>
                        <a:t>Not eligible for State debt service aid</a:t>
                      </a:r>
                    </a:p>
                  </a:txBody>
                  <a:tcPr/>
                </a:tc>
                <a:tc>
                  <a:txBody>
                    <a:bodyPr/>
                    <a:lstStyle/>
                    <a:p>
                      <a:pPr algn="l"/>
                      <a:r>
                        <a:rPr lang="en-US" sz="1100" dirty="0"/>
                        <a:t>Eligible for State debt service aid</a:t>
                      </a:r>
                    </a:p>
                  </a:txBody>
                  <a:tcPr/>
                </a:tc>
                <a:extLst>
                  <a:ext uri="{0D108BD9-81ED-4DB2-BD59-A6C34878D82A}">
                    <a16:rowId xmlns:a16="http://schemas.microsoft.com/office/drawing/2014/main" val="10002"/>
                  </a:ext>
                </a:extLst>
              </a:tr>
              <a:tr h="370840">
                <a:tc>
                  <a:txBody>
                    <a:bodyPr/>
                    <a:lstStyle/>
                    <a:p>
                      <a:pPr algn="l"/>
                      <a:r>
                        <a:rPr lang="en-US" sz="1100" dirty="0"/>
                        <a:t>Full or partial cash draws	</a:t>
                      </a:r>
                    </a:p>
                  </a:txBody>
                  <a:tcPr/>
                </a:tc>
                <a:tc>
                  <a:txBody>
                    <a:bodyPr/>
                    <a:lstStyle/>
                    <a:p>
                      <a:pPr algn="l"/>
                      <a:r>
                        <a:rPr lang="en-US" sz="1100" dirty="0"/>
                        <a:t>Cash received over time</a:t>
                      </a:r>
                    </a:p>
                  </a:txBody>
                  <a:tcPr/>
                </a:tc>
                <a:tc>
                  <a:txBody>
                    <a:bodyPr/>
                    <a:lstStyle/>
                    <a:p>
                      <a:pPr algn="l"/>
                      <a:r>
                        <a:rPr lang="en-US" sz="1100" dirty="0"/>
                        <a:t>Often</a:t>
                      </a:r>
                      <a:r>
                        <a:rPr lang="en-US" sz="1100" baseline="0" dirty="0"/>
                        <a:t> advanced all at one time</a:t>
                      </a:r>
                      <a:endParaRPr lang="en-US" sz="1100" dirty="0"/>
                    </a:p>
                  </a:txBody>
                  <a:tcPr/>
                </a:tc>
                <a:extLst>
                  <a:ext uri="{0D108BD9-81ED-4DB2-BD59-A6C34878D82A}">
                    <a16:rowId xmlns:a16="http://schemas.microsoft.com/office/drawing/2014/main" val="10003"/>
                  </a:ext>
                </a:extLst>
              </a:tr>
              <a:tr h="370840">
                <a:tc>
                  <a:txBody>
                    <a:bodyPr/>
                    <a:lstStyle/>
                    <a:p>
                      <a:pPr algn="l"/>
                      <a:r>
                        <a:rPr lang="en-US" sz="1100" dirty="0"/>
                        <a:t>Maximum term of 15 years</a:t>
                      </a:r>
                    </a:p>
                  </a:txBody>
                  <a:tcPr/>
                </a:tc>
                <a:tc>
                  <a:txBody>
                    <a:bodyPr/>
                    <a:lstStyle/>
                    <a:p>
                      <a:pPr algn="l"/>
                      <a:r>
                        <a:rPr lang="en-US" sz="1100" dirty="0"/>
                        <a:t>Maximum term of 20 years, with couple of exceptions</a:t>
                      </a:r>
                    </a:p>
                  </a:txBody>
                  <a:tcPr/>
                </a:tc>
                <a:tc>
                  <a:txBody>
                    <a:bodyPr/>
                    <a:lstStyle/>
                    <a:p>
                      <a:pPr algn="l"/>
                      <a:r>
                        <a:rPr lang="en-US" sz="1100" dirty="0"/>
                        <a:t>Maximum term of </a:t>
                      </a:r>
                      <a:r>
                        <a:rPr lang="en-US" sz="1100" dirty="0" smtClean="0"/>
                        <a:t>30 </a:t>
                      </a:r>
                      <a:r>
                        <a:rPr lang="en-US" sz="1100" dirty="0"/>
                        <a:t>years</a:t>
                      </a:r>
                    </a:p>
                  </a:txBody>
                  <a:tcPr/>
                </a:tc>
                <a:extLst>
                  <a:ext uri="{0D108BD9-81ED-4DB2-BD59-A6C34878D82A}">
                    <a16:rowId xmlns:a16="http://schemas.microsoft.com/office/drawing/2014/main" val="10004"/>
                  </a:ext>
                </a:extLst>
              </a:tr>
              <a:tr h="370840">
                <a:tc>
                  <a:txBody>
                    <a:bodyPr/>
                    <a:lstStyle/>
                    <a:p>
                      <a:pPr algn="l"/>
                      <a:r>
                        <a:rPr lang="en-US" sz="1100" dirty="0"/>
                        <a:t>Loan repayment can be made from any legally available fund </a:t>
                      </a:r>
                    </a:p>
                  </a:txBody>
                  <a:tcPr/>
                </a:tc>
                <a:tc>
                  <a:txBody>
                    <a:bodyPr/>
                    <a:lstStyle/>
                    <a:p>
                      <a:pPr algn="l"/>
                      <a:r>
                        <a:rPr lang="en-US" sz="1100" dirty="0"/>
                        <a:t>Financial transactions are made from building reserve fund only</a:t>
                      </a:r>
                    </a:p>
                  </a:txBody>
                  <a:tcPr/>
                </a:tc>
                <a:tc>
                  <a:txBody>
                    <a:bodyPr/>
                    <a:lstStyle/>
                    <a:p>
                      <a:pPr algn="l"/>
                      <a:r>
                        <a:rPr lang="en-US" sz="1100" dirty="0"/>
                        <a:t>Project costs are paid from the Building  Fund.  Debt  payments are made from Debt Service Fund</a:t>
                      </a:r>
                    </a:p>
                  </a:txBody>
                  <a:tcPr/>
                </a:tc>
                <a:extLst>
                  <a:ext uri="{0D108BD9-81ED-4DB2-BD59-A6C34878D82A}">
                    <a16:rowId xmlns:a16="http://schemas.microsoft.com/office/drawing/2014/main" val="10005"/>
                  </a:ext>
                </a:extLst>
              </a:tr>
              <a:tr h="370840">
                <a:tc>
                  <a:txBody>
                    <a:bodyPr/>
                    <a:lstStyle/>
                    <a:p>
                      <a:pPr algn="l"/>
                      <a:r>
                        <a:rPr lang="en-US" sz="1100" dirty="0"/>
                        <a:t>Debt capacity limitations apply</a:t>
                      </a:r>
                    </a:p>
                  </a:txBody>
                  <a:tcPr/>
                </a:tc>
                <a:tc>
                  <a:txBody>
                    <a:bodyPr/>
                    <a:lstStyle/>
                    <a:p>
                      <a:pPr algn="l"/>
                      <a:r>
                        <a:rPr lang="en-US" sz="1100" dirty="0"/>
                        <a:t>Debt capacity limitations do not apply</a:t>
                      </a:r>
                    </a:p>
                  </a:txBody>
                  <a:tcPr/>
                </a:tc>
                <a:tc>
                  <a:txBody>
                    <a:bodyPr/>
                    <a:lstStyle/>
                    <a:p>
                      <a:pPr algn="l"/>
                      <a:r>
                        <a:rPr lang="en-US" sz="1100" dirty="0"/>
                        <a:t>Debt capacity limitations apply</a:t>
                      </a:r>
                    </a:p>
                  </a:txBody>
                  <a:tcPr/>
                </a:tc>
                <a:extLst>
                  <a:ext uri="{0D108BD9-81ED-4DB2-BD59-A6C34878D82A}">
                    <a16:rowId xmlns:a16="http://schemas.microsoft.com/office/drawing/2014/main" val="10006"/>
                  </a:ext>
                </a:extLst>
              </a:tr>
              <a:tr h="370840">
                <a:tc>
                  <a:txBody>
                    <a:bodyPr/>
                    <a:lstStyle/>
                    <a:p>
                      <a:pPr algn="l"/>
                      <a:r>
                        <a:rPr lang="en-US" sz="1100" dirty="0"/>
                        <a:t>Dollar amount is limited to debt capacity;</a:t>
                      </a:r>
                      <a:r>
                        <a:rPr lang="en-US" sz="1100" baseline="0" dirty="0"/>
                        <a:t> if used for other than rehabilitation, additional limitations</a:t>
                      </a:r>
                      <a:endParaRPr lang="en-US" sz="1100" dirty="0"/>
                    </a:p>
                  </a:txBody>
                  <a:tcPr/>
                </a:tc>
                <a:tc>
                  <a:txBody>
                    <a:bodyPr/>
                    <a:lstStyle/>
                    <a:p>
                      <a:pPr algn="l"/>
                      <a:r>
                        <a:rPr lang="en-US" sz="1100" dirty="0"/>
                        <a:t>Dollar amount is not limited to debt capacity</a:t>
                      </a:r>
                    </a:p>
                  </a:txBody>
                  <a:tcPr/>
                </a:tc>
                <a:tc>
                  <a:txBody>
                    <a:bodyPr/>
                    <a:lstStyle/>
                    <a:p>
                      <a:pPr algn="l"/>
                      <a:r>
                        <a:rPr lang="en-US" sz="1100" dirty="0"/>
                        <a:t>Dollar amount is limited to debt capacity</a:t>
                      </a:r>
                    </a:p>
                  </a:txBody>
                  <a:tcPr/>
                </a:tc>
                <a:extLst>
                  <a:ext uri="{0D108BD9-81ED-4DB2-BD59-A6C34878D82A}">
                    <a16:rowId xmlns:a16="http://schemas.microsoft.com/office/drawing/2014/main" val="10007"/>
                  </a:ext>
                </a:extLst>
              </a:tr>
              <a:tr h="370840">
                <a:tc>
                  <a:txBody>
                    <a:bodyPr/>
                    <a:lstStyle/>
                    <a:p>
                      <a:pPr algn="l"/>
                      <a:r>
                        <a:rPr lang="en-US" sz="1100" dirty="0"/>
                        <a:t>Principal and interest payments made semiannually.  Variable interest rates</a:t>
                      </a:r>
                    </a:p>
                  </a:txBody>
                  <a:tcPr/>
                </a:tc>
                <a:tc>
                  <a:txBody>
                    <a:bodyPr/>
                    <a:lstStyle/>
                    <a:p>
                      <a:pPr algn="l"/>
                      <a:r>
                        <a:rPr lang="en-US" sz="1100" dirty="0"/>
                        <a:t>No principal or interest payments</a:t>
                      </a:r>
                    </a:p>
                  </a:txBody>
                  <a:tcPr/>
                </a:tc>
                <a:tc>
                  <a:txBody>
                    <a:bodyPr/>
                    <a:lstStyle/>
                    <a:p>
                      <a:pPr algn="l"/>
                      <a:r>
                        <a:rPr lang="en-US" sz="1100" dirty="0"/>
                        <a:t>Usually interest payments made semiannually and principal payments made annually; usually fixed rate</a:t>
                      </a:r>
                    </a:p>
                    <a:p>
                      <a:pPr algn="l"/>
                      <a:endParaRPr lang="en-US" sz="1100" dirty="0"/>
                    </a:p>
                  </a:txBody>
                  <a:tcPr/>
                </a:tc>
                <a:extLst>
                  <a:ext uri="{0D108BD9-81ED-4DB2-BD59-A6C34878D82A}">
                    <a16:rowId xmlns:a16="http://schemas.microsoft.com/office/drawing/2014/main" val="10008"/>
                  </a:ext>
                </a:extLst>
              </a:tr>
            </a:tbl>
          </a:graphicData>
        </a:graphic>
      </p:graphicFrame>
      <p:pic>
        <p:nvPicPr>
          <p:cNvPr id="7" name="Picture 2" descr="http://marketing.dorsey.com/marketing/firm_logo/Logo.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4137"/>
            <a:ext cx="1517904" cy="6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56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01168"/>
            <a:ext cx="8458200" cy="987552"/>
          </a:xfrm>
        </p:spPr>
        <p:txBody>
          <a:bodyPr>
            <a:noAutofit/>
          </a:bodyPr>
          <a:lstStyle/>
          <a:p>
            <a:r>
              <a:rPr lang="en-US" sz="3700" dirty="0"/>
              <a:t>Building Reserve </a:t>
            </a:r>
            <a:r>
              <a:rPr lang="en-US" sz="3700" dirty="0" smtClean="0"/>
              <a:t>Loans</a:t>
            </a:r>
            <a:br>
              <a:rPr lang="en-US" sz="3700" dirty="0" smtClean="0"/>
            </a:br>
            <a:r>
              <a:rPr lang="en-US" sz="2700" dirty="0" smtClean="0"/>
              <a:t>Two </a:t>
            </a:r>
            <a:r>
              <a:rPr lang="en-US" sz="2700" dirty="0"/>
              <a:t>General Options</a:t>
            </a:r>
          </a:p>
        </p:txBody>
      </p:sp>
      <p:sp>
        <p:nvSpPr>
          <p:cNvPr id="3" name="Content Placeholder 2"/>
          <p:cNvSpPr>
            <a:spLocks noGrp="1"/>
          </p:cNvSpPr>
          <p:nvPr>
            <p:ph sz="quarter" idx="1"/>
          </p:nvPr>
        </p:nvSpPr>
        <p:spPr>
          <a:xfrm>
            <a:off x="838200" y="1600200"/>
            <a:ext cx="7543800" cy="4572000"/>
          </a:xfrm>
        </p:spPr>
        <p:txBody>
          <a:bodyPr>
            <a:normAutofit/>
          </a:bodyPr>
          <a:lstStyle/>
          <a:p>
            <a:pPr marL="0" indent="0" algn="ctr">
              <a:buNone/>
            </a:pPr>
            <a:r>
              <a:rPr lang="en-US" b="1" dirty="0"/>
              <a:t>INTERCAP Loan </a:t>
            </a:r>
          </a:p>
          <a:p>
            <a:pPr marL="0" indent="0" algn="ctr">
              <a:buNone/>
            </a:pPr>
            <a:r>
              <a:rPr lang="en-US" b="1" dirty="0"/>
              <a:t>Building Reserve Loans</a:t>
            </a:r>
          </a:p>
          <a:p>
            <a:pPr lvl="1" algn="ctr"/>
            <a:r>
              <a:rPr lang="en-US" dirty="0"/>
              <a:t>Secured by Voted Building Reserve Levy</a:t>
            </a:r>
          </a:p>
          <a:p>
            <a:pPr lvl="1" algn="ctr"/>
            <a:r>
              <a:rPr lang="en-US" dirty="0"/>
              <a:t>Up to 15 Years under 20-9-503(2)(a</a:t>
            </a:r>
            <a:r>
              <a:rPr lang="en-US" dirty="0" smtClean="0"/>
              <a:t>) MCA</a:t>
            </a:r>
            <a:endParaRPr lang="en-US" dirty="0"/>
          </a:p>
          <a:p>
            <a:pPr marL="365760" lvl="1" indent="0" algn="ctr">
              <a:buNone/>
            </a:pPr>
            <a:r>
              <a:rPr lang="en-US" dirty="0"/>
              <a:t>OR</a:t>
            </a:r>
          </a:p>
          <a:p>
            <a:pPr lvl="1" algn="ctr">
              <a:spcBef>
                <a:spcPts val="0"/>
              </a:spcBef>
            </a:pPr>
            <a:r>
              <a:rPr lang="en-US" dirty="0"/>
              <a:t>Where the Credit Analysis of </a:t>
            </a:r>
            <a:r>
              <a:rPr lang="en-US" dirty="0" smtClean="0"/>
              <a:t>the Board </a:t>
            </a:r>
            <a:r>
              <a:rPr lang="en-US" dirty="0"/>
              <a:t>of Investments under </a:t>
            </a:r>
            <a:r>
              <a:rPr lang="en-US" dirty="0" smtClean="0"/>
              <a:t>20-9-471 MCA </a:t>
            </a:r>
            <a:r>
              <a:rPr lang="en-US" dirty="0"/>
              <a:t>takes into account amounts in or available to Building Reserve Sub-fund for </a:t>
            </a:r>
            <a:r>
              <a:rPr lang="en-US" dirty="0" smtClean="0"/>
              <a:t>School </a:t>
            </a:r>
            <a:r>
              <a:rPr lang="en-US" dirty="0"/>
              <a:t>Major Maintenance </a:t>
            </a:r>
            <a:r>
              <a:rPr lang="en-US" dirty="0" smtClean="0"/>
              <a:t>repairs 20-9-502(3</a:t>
            </a:r>
            <a:r>
              <a:rPr lang="en-US" dirty="0"/>
              <a:t>) and </a:t>
            </a:r>
            <a:r>
              <a:rPr lang="en-US" dirty="0" smtClean="0"/>
              <a:t>20-9-525 MCA</a:t>
            </a:r>
            <a:endParaRPr lang="en-US" dirty="0"/>
          </a:p>
          <a:p>
            <a:pPr marL="365760" lvl="1" indent="0">
              <a:buNone/>
            </a:pPr>
            <a:endParaRPr lang="en-US" b="1" dirty="0"/>
          </a:p>
        </p:txBody>
      </p:sp>
      <p:sp>
        <p:nvSpPr>
          <p:cNvPr id="5" name="Slide Number Placeholder 4"/>
          <p:cNvSpPr>
            <a:spLocks noGrp="1"/>
          </p:cNvSpPr>
          <p:nvPr>
            <p:ph type="sldNum" sz="quarter" idx="16"/>
          </p:nvPr>
        </p:nvSpPr>
        <p:spPr/>
        <p:txBody>
          <a:bodyPr>
            <a:normAutofit fontScale="85000" lnSpcReduction="20000"/>
          </a:bodyPr>
          <a:lstStyle/>
          <a:p>
            <a:fld id="{4C4C6FDA-F13E-4FEB-8276-7BEEAFDF96EF}" type="slidenum">
              <a:rPr lang="en-US" smtClean="0"/>
              <a:t>22</a:t>
            </a:fld>
            <a:endParaRPr lang="en-US" dirty="0"/>
          </a:p>
        </p:txBody>
      </p:sp>
      <p:pic>
        <p:nvPicPr>
          <p:cNvPr id="6" name="Picture 2" descr="http://marketing.dorsey.com/marketing/firm_logo/Logo.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4137"/>
            <a:ext cx="1517904" cy="6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681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01168"/>
            <a:ext cx="8458200" cy="990600"/>
          </a:xfrm>
        </p:spPr>
        <p:txBody>
          <a:bodyPr>
            <a:normAutofit/>
          </a:bodyPr>
          <a:lstStyle/>
          <a:p>
            <a:r>
              <a:rPr lang="en-US" sz="3700" dirty="0"/>
              <a:t>Procurement</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23</a:t>
            </a:fld>
            <a:endParaRPr lang="en-US"/>
          </a:p>
        </p:txBody>
      </p:sp>
      <p:sp>
        <p:nvSpPr>
          <p:cNvPr id="3" name="Content Placeholder 2"/>
          <p:cNvSpPr>
            <a:spLocks noGrp="1"/>
          </p:cNvSpPr>
          <p:nvPr>
            <p:ph sz="quarter" idx="1"/>
          </p:nvPr>
        </p:nvSpPr>
        <p:spPr>
          <a:xfrm>
            <a:off x="644652" y="1550396"/>
            <a:ext cx="8229600" cy="4325112"/>
          </a:xfrm>
        </p:spPr>
        <p:txBody>
          <a:bodyPr>
            <a:normAutofit/>
          </a:bodyPr>
          <a:lstStyle/>
          <a:p>
            <a:r>
              <a:rPr lang="en-US" sz="2600" dirty="0" smtClean="0"/>
              <a:t>Traditional </a:t>
            </a:r>
            <a:r>
              <a:rPr lang="en-US" sz="2600" dirty="0"/>
              <a:t>Low Bid Delivery of Project.</a:t>
            </a:r>
          </a:p>
          <a:p>
            <a:r>
              <a:rPr lang="en-US" sz="2600" dirty="0"/>
              <a:t>Energy Performance Contracts.</a:t>
            </a:r>
          </a:p>
          <a:p>
            <a:r>
              <a:rPr lang="en-US" sz="2600" dirty="0"/>
              <a:t>Alternative Project Delivery Contracts.</a:t>
            </a:r>
          </a:p>
          <a:p>
            <a:pPr lvl="1"/>
            <a:r>
              <a:rPr lang="en-US" sz="2400" dirty="0"/>
              <a:t>Design-Bid</a:t>
            </a:r>
          </a:p>
          <a:p>
            <a:pPr lvl="1"/>
            <a:r>
              <a:rPr lang="en-US" sz="2400" dirty="0"/>
              <a:t>General Contractor Construction Management</a:t>
            </a:r>
          </a:p>
          <a:p>
            <a:pPr lvl="1"/>
            <a:r>
              <a:rPr lang="en-US" sz="2400" dirty="0"/>
              <a:t>Other</a:t>
            </a:r>
          </a:p>
          <a:p>
            <a:r>
              <a:rPr lang="en-US" sz="2600" dirty="0"/>
              <a:t>Have Owner’s Representative?</a:t>
            </a:r>
          </a:p>
          <a:p>
            <a:pPr lvl="1"/>
            <a:r>
              <a:rPr lang="en-US" sz="2400" dirty="0"/>
              <a:t>Include Costs in Budget</a:t>
            </a:r>
          </a:p>
          <a:p>
            <a:r>
              <a:rPr lang="en-US" sz="2600" dirty="0"/>
              <a:t>Using In-house Expertise.</a:t>
            </a:r>
          </a:p>
          <a:p>
            <a:endParaRPr lang="en-US" dirty="0"/>
          </a:p>
        </p:txBody>
      </p:sp>
      <p:pic>
        <p:nvPicPr>
          <p:cNvPr id="6" name="Picture 2" descr="http://marketing.dorsey.com/marketing/firm_logo/Logo.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4137"/>
            <a:ext cx="1517904" cy="6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10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INTERCAP</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24</a:t>
            </a:fld>
            <a:endParaRPr lang="en-US"/>
          </a:p>
        </p:txBody>
      </p:sp>
      <p:sp>
        <p:nvSpPr>
          <p:cNvPr id="3" name="Content Placeholder 2"/>
          <p:cNvSpPr>
            <a:spLocks noGrp="1"/>
          </p:cNvSpPr>
          <p:nvPr>
            <p:ph sz="quarter" idx="1"/>
          </p:nvPr>
        </p:nvSpPr>
        <p:spPr>
          <a:xfrm>
            <a:off x="649224" y="1554480"/>
            <a:ext cx="8458200" cy="4325112"/>
          </a:xfrm>
        </p:spPr>
        <p:txBody>
          <a:bodyPr>
            <a:noAutofit/>
          </a:bodyPr>
          <a:lstStyle/>
          <a:p>
            <a:pPr>
              <a:buClr>
                <a:schemeClr val="accent2">
                  <a:lumMod val="75000"/>
                </a:schemeClr>
              </a:buClr>
            </a:pPr>
            <a:r>
              <a:rPr lang="en-US" sz="2600" dirty="0"/>
              <a:t>Low-Interest Loan Program</a:t>
            </a:r>
          </a:p>
          <a:p>
            <a:pPr>
              <a:buClr>
                <a:schemeClr val="accent2">
                  <a:lumMod val="75000"/>
                </a:schemeClr>
              </a:buClr>
            </a:pPr>
            <a:r>
              <a:rPr lang="en-US" sz="2600" dirty="0"/>
              <a:t>Variable Interest Rate</a:t>
            </a:r>
          </a:p>
          <a:p>
            <a:pPr lvl="1"/>
            <a:r>
              <a:rPr lang="en-US" sz="2400" dirty="0"/>
              <a:t>Rates change every February 16</a:t>
            </a:r>
          </a:p>
          <a:p>
            <a:pPr lvl="1"/>
            <a:r>
              <a:rPr lang="en-US" sz="2400" dirty="0"/>
              <a:t>Average rate over last 15 years: 2.37%</a:t>
            </a:r>
          </a:p>
          <a:p>
            <a:pPr lvl="1"/>
            <a:r>
              <a:rPr lang="en-US" sz="2400" dirty="0"/>
              <a:t>Current rate: 1.65%</a:t>
            </a:r>
          </a:p>
          <a:p>
            <a:pPr>
              <a:buClr>
                <a:schemeClr val="accent2">
                  <a:lumMod val="75000"/>
                </a:schemeClr>
              </a:buClr>
            </a:pPr>
            <a:r>
              <a:rPr lang="en-US" sz="2600" dirty="0"/>
              <a:t>15-year Loan Term or useful life of project or statutory limit</a:t>
            </a:r>
          </a:p>
          <a:p>
            <a:pPr>
              <a:buClr>
                <a:schemeClr val="accent2">
                  <a:lumMod val="75000"/>
                </a:schemeClr>
              </a:buClr>
            </a:pPr>
            <a:r>
              <a:rPr lang="en-US" sz="2600" dirty="0"/>
              <a:t>Over 200 different school districts have utilized INTERCAP</a:t>
            </a:r>
          </a:p>
          <a:p>
            <a:pPr>
              <a:buClr>
                <a:schemeClr val="accent2">
                  <a:lumMod val="75000"/>
                </a:schemeClr>
              </a:buClr>
            </a:pPr>
            <a:r>
              <a:rPr lang="en-US" sz="2600" dirty="0"/>
              <a:t>Nearly 355 school loans of $58 million have been financed</a:t>
            </a:r>
          </a:p>
        </p:txBody>
      </p:sp>
      <p:sp>
        <p:nvSpPr>
          <p:cNvPr id="16" name="Footer Placeholder 2"/>
          <p:cNvSpPr txBox="1">
            <a:spLocks/>
          </p:cNvSpPr>
          <p:nvPr/>
        </p:nvSpPr>
        <p:spPr bwMode="auto">
          <a:xfrm>
            <a:off x="6101861"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pic>
        <p:nvPicPr>
          <p:cNvPr id="30" name="Picture 29">
            <a:extLst>
              <a:ext uri="{FF2B5EF4-FFF2-40B4-BE49-F238E27FC236}">
                <a16:creationId xmlns:a16="http://schemas.microsoft.com/office/drawing/2014/main" id="{68FA0F01-C131-47B7-B1E4-BD0EC34FC3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7198"/>
            <a:ext cx="2221865" cy="923290"/>
          </a:xfrm>
          <a:prstGeom prst="rect">
            <a:avLst/>
          </a:prstGeom>
          <a:noFill/>
          <a:ln>
            <a:noFill/>
          </a:ln>
        </p:spPr>
      </p:pic>
    </p:spTree>
    <p:extLst>
      <p:ext uri="{BB962C8B-B14F-4D97-AF65-F5344CB8AC3E}">
        <p14:creationId xmlns:p14="http://schemas.microsoft.com/office/powerpoint/2010/main" val="25808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25</a:t>
            </a:fld>
            <a:endParaRPr lang="en-US"/>
          </a:p>
        </p:txBody>
      </p:sp>
      <p:sp>
        <p:nvSpPr>
          <p:cNvPr id="3" name="Content Placeholder 2"/>
          <p:cNvSpPr>
            <a:spLocks noGrp="1"/>
          </p:cNvSpPr>
          <p:nvPr>
            <p:ph sz="quarter" idx="1"/>
          </p:nvPr>
        </p:nvSpPr>
        <p:spPr>
          <a:xfrm>
            <a:off x="649224" y="1554480"/>
            <a:ext cx="7881319" cy="4325112"/>
          </a:xfrm>
        </p:spPr>
        <p:txBody>
          <a:bodyPr>
            <a:noAutofit/>
          </a:bodyPr>
          <a:lstStyle/>
          <a:p>
            <a:pPr>
              <a:buClr>
                <a:schemeClr val="accent2">
                  <a:lumMod val="75000"/>
                </a:schemeClr>
              </a:buClr>
            </a:pPr>
            <a:r>
              <a:rPr lang="en-US" sz="2600" dirty="0"/>
              <a:t>20-9-471 MCA – School may finance through INTERCAP </a:t>
            </a:r>
            <a:r>
              <a:rPr lang="en-US" sz="2600" i="1" u="sng" dirty="0"/>
              <a:t>without a vote </a:t>
            </a:r>
            <a:r>
              <a:rPr lang="en-US" sz="2600" dirty="0"/>
              <a:t>for the following…</a:t>
            </a:r>
          </a:p>
          <a:p>
            <a:pPr lvl="1">
              <a:spcBef>
                <a:spcPts val="0"/>
              </a:spcBef>
            </a:pPr>
            <a:r>
              <a:rPr lang="en-US" sz="2400" dirty="0"/>
              <a:t>New and used vehicles and equipment</a:t>
            </a:r>
          </a:p>
          <a:p>
            <a:pPr lvl="1">
              <a:spcBef>
                <a:spcPts val="0"/>
              </a:spcBef>
            </a:pPr>
            <a:r>
              <a:rPr lang="en-US" sz="2400" dirty="0"/>
              <a:t>Remodel or Renovate within existing walls</a:t>
            </a:r>
          </a:p>
          <a:p>
            <a:pPr lvl="1">
              <a:spcBef>
                <a:spcPts val="0"/>
              </a:spcBef>
            </a:pPr>
            <a:r>
              <a:rPr lang="en-US" sz="2400" dirty="0"/>
              <a:t>Energy retrofit projects</a:t>
            </a:r>
          </a:p>
          <a:p>
            <a:pPr lvl="1">
              <a:spcBef>
                <a:spcPts val="0"/>
              </a:spcBef>
            </a:pPr>
            <a:r>
              <a:rPr lang="en-US" sz="2400" dirty="0"/>
              <a:t>Construction of bus barns or modular classrooms</a:t>
            </a:r>
          </a:p>
          <a:p>
            <a:pPr>
              <a:buClr>
                <a:schemeClr val="accent2">
                  <a:lumMod val="75000"/>
                </a:schemeClr>
              </a:buClr>
            </a:pPr>
            <a:r>
              <a:rPr lang="en-US" sz="2600" dirty="0"/>
              <a:t>New construction and purchase of real property      </a:t>
            </a:r>
            <a:r>
              <a:rPr lang="en-US" sz="2600" i="1" u="sng" dirty="0"/>
              <a:t>must be voter-approved</a:t>
            </a:r>
          </a:p>
          <a:p>
            <a:pPr>
              <a:buClr>
                <a:schemeClr val="accent2">
                  <a:lumMod val="75000"/>
                </a:schemeClr>
              </a:buClr>
            </a:pPr>
            <a:r>
              <a:rPr lang="en-US" sz="2600" dirty="0"/>
              <a:t>Finance using</a:t>
            </a:r>
          </a:p>
          <a:p>
            <a:pPr lvl="1">
              <a:spcBef>
                <a:spcPts val="0"/>
              </a:spcBef>
            </a:pPr>
            <a:r>
              <a:rPr lang="en-US" sz="2400" dirty="0"/>
              <a:t>General Obligation Bonds</a:t>
            </a:r>
          </a:p>
          <a:p>
            <a:pPr lvl="1">
              <a:spcBef>
                <a:spcPts val="0"/>
              </a:spcBef>
            </a:pPr>
            <a:r>
              <a:rPr lang="en-US" sz="2400" dirty="0"/>
              <a:t>General Fund Loan</a:t>
            </a:r>
          </a:p>
          <a:p>
            <a:pPr lvl="2">
              <a:spcBef>
                <a:spcPts val="0"/>
              </a:spcBef>
              <a:buClr>
                <a:schemeClr val="accent2">
                  <a:lumMod val="75000"/>
                </a:schemeClr>
              </a:buClr>
            </a:pPr>
            <a:r>
              <a:rPr lang="en-US" sz="2100" dirty="0"/>
              <a:t>Building Reserve (Permissive Levy)</a:t>
            </a:r>
          </a:p>
          <a:p>
            <a:pPr lvl="1">
              <a:spcBef>
                <a:spcPts val="0"/>
              </a:spcBef>
              <a:buClr>
                <a:schemeClr val="accent2">
                  <a:lumMod val="75000"/>
                </a:schemeClr>
              </a:buClr>
            </a:pPr>
            <a:endParaRPr lang="en-US" sz="2400" dirty="0"/>
          </a:p>
        </p:txBody>
      </p:sp>
      <p:sp>
        <p:nvSpPr>
          <p:cNvPr id="16" name="Footer Placeholder 2"/>
          <p:cNvSpPr txBox="1">
            <a:spLocks/>
          </p:cNvSpPr>
          <p:nvPr/>
        </p:nvSpPr>
        <p:spPr bwMode="auto">
          <a:xfrm>
            <a:off x="6101861"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pic>
        <p:nvPicPr>
          <p:cNvPr id="30" name="Picture 29">
            <a:extLst>
              <a:ext uri="{FF2B5EF4-FFF2-40B4-BE49-F238E27FC236}">
                <a16:creationId xmlns:a16="http://schemas.microsoft.com/office/drawing/2014/main" id="{EF66FA6E-97FB-439D-BE14-0F17434D42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7198"/>
            <a:ext cx="2221865" cy="923290"/>
          </a:xfrm>
          <a:prstGeom prst="rect">
            <a:avLst/>
          </a:prstGeom>
          <a:noFill/>
          <a:ln>
            <a:noFill/>
          </a:ln>
        </p:spPr>
      </p:pic>
    </p:spTree>
    <p:extLst>
      <p:ext uri="{BB962C8B-B14F-4D97-AF65-F5344CB8AC3E}">
        <p14:creationId xmlns:p14="http://schemas.microsoft.com/office/powerpoint/2010/main" val="849359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26</a:t>
            </a:fld>
            <a:endParaRPr lang="en-US"/>
          </a:p>
        </p:txBody>
      </p:sp>
      <p:sp>
        <p:nvSpPr>
          <p:cNvPr id="3" name="Content Placeholder 2"/>
          <p:cNvSpPr>
            <a:spLocks noGrp="1"/>
          </p:cNvSpPr>
          <p:nvPr>
            <p:ph sz="quarter" idx="1"/>
          </p:nvPr>
        </p:nvSpPr>
        <p:spPr>
          <a:xfrm>
            <a:off x="649224" y="1554480"/>
            <a:ext cx="8537448" cy="4325112"/>
          </a:xfrm>
        </p:spPr>
        <p:txBody>
          <a:bodyPr>
            <a:noAutofit/>
          </a:bodyPr>
          <a:lstStyle/>
          <a:p>
            <a:pPr marL="109728" indent="0">
              <a:buClr>
                <a:schemeClr val="accent2">
                  <a:lumMod val="75000"/>
                </a:schemeClr>
              </a:buClr>
              <a:buNone/>
            </a:pPr>
            <a:r>
              <a:rPr lang="en-US" dirty="0"/>
              <a:t>General Obligation Bonds</a:t>
            </a:r>
          </a:p>
          <a:p>
            <a:pPr lvl="1"/>
            <a:r>
              <a:rPr lang="en-US" sz="2400" dirty="0"/>
              <a:t>Title 20 Chapter 9 Part 4 MCA</a:t>
            </a:r>
          </a:p>
          <a:p>
            <a:pPr lvl="1"/>
            <a:r>
              <a:rPr lang="en-US" sz="2400" dirty="0"/>
              <a:t>15-year term or useful life of the project, whichever is less</a:t>
            </a:r>
          </a:p>
          <a:p>
            <a:pPr lvl="1"/>
            <a:r>
              <a:rPr lang="en-US" sz="2400" dirty="0"/>
              <a:t>Must be within District’s legal debt limit</a:t>
            </a:r>
          </a:p>
          <a:p>
            <a:pPr lvl="1"/>
            <a:r>
              <a:rPr lang="en-US" sz="2400" dirty="0"/>
              <a:t>Provide copy of Resolution calling for bond election</a:t>
            </a:r>
          </a:p>
          <a:p>
            <a:pPr lvl="2"/>
            <a:r>
              <a:rPr lang="en-US" sz="2000" dirty="0"/>
              <a:t>20-9-421 and 20-20-201 MCA</a:t>
            </a:r>
          </a:p>
          <a:p>
            <a:pPr lvl="1"/>
            <a:r>
              <a:rPr lang="en-US" sz="2400" dirty="0"/>
              <a:t>Copy of the Ballot</a:t>
            </a:r>
          </a:p>
          <a:p>
            <a:pPr lvl="1"/>
            <a:r>
              <a:rPr lang="en-US" sz="2400" dirty="0"/>
              <a:t>Notice of Election</a:t>
            </a:r>
          </a:p>
          <a:p>
            <a:pPr lvl="2"/>
            <a:r>
              <a:rPr lang="en-US" sz="2000" dirty="0"/>
              <a:t>Include when and where it was posted and published</a:t>
            </a:r>
          </a:p>
          <a:p>
            <a:pPr lvl="1"/>
            <a:r>
              <a:rPr lang="en-US" sz="2400" dirty="0"/>
              <a:t>Copy of Certificate of Election</a:t>
            </a:r>
          </a:p>
          <a:p>
            <a:pPr lvl="1"/>
            <a:r>
              <a:rPr lang="en-US" sz="2400" dirty="0"/>
              <a:t>Bond Counsel required at borrower’s expense</a:t>
            </a:r>
          </a:p>
          <a:p>
            <a:pPr marL="411480" lvl="1" indent="0">
              <a:buClr>
                <a:schemeClr val="accent2">
                  <a:lumMod val="75000"/>
                </a:schemeClr>
              </a:buClr>
              <a:buNone/>
            </a:pPr>
            <a:endParaRPr lang="en-US" sz="2200" dirty="0"/>
          </a:p>
        </p:txBody>
      </p:sp>
      <p:sp>
        <p:nvSpPr>
          <p:cNvPr id="16" name="Footer Placeholder 2"/>
          <p:cNvSpPr txBox="1">
            <a:spLocks/>
          </p:cNvSpPr>
          <p:nvPr/>
        </p:nvSpPr>
        <p:spPr bwMode="auto">
          <a:xfrm>
            <a:off x="6099048"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pic>
        <p:nvPicPr>
          <p:cNvPr id="30" name="Picture 29">
            <a:extLst>
              <a:ext uri="{FF2B5EF4-FFF2-40B4-BE49-F238E27FC236}">
                <a16:creationId xmlns:a16="http://schemas.microsoft.com/office/drawing/2014/main" id="{4ADCF7DA-7200-4869-A5C0-8A8E1BEAB9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7198"/>
            <a:ext cx="2221865" cy="923290"/>
          </a:xfrm>
          <a:prstGeom prst="rect">
            <a:avLst/>
          </a:prstGeom>
          <a:noFill/>
          <a:ln>
            <a:noFill/>
          </a:ln>
        </p:spPr>
      </p:pic>
    </p:spTree>
    <p:extLst>
      <p:ext uri="{BB962C8B-B14F-4D97-AF65-F5344CB8AC3E}">
        <p14:creationId xmlns:p14="http://schemas.microsoft.com/office/powerpoint/2010/main" val="1850577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27</a:t>
            </a:fld>
            <a:endParaRPr lang="en-US"/>
          </a:p>
        </p:txBody>
      </p:sp>
      <p:sp>
        <p:nvSpPr>
          <p:cNvPr id="3" name="Content Placeholder 2"/>
          <p:cNvSpPr>
            <a:spLocks noGrp="1"/>
          </p:cNvSpPr>
          <p:nvPr>
            <p:ph sz="quarter" idx="1"/>
          </p:nvPr>
        </p:nvSpPr>
        <p:spPr>
          <a:xfrm>
            <a:off x="640080" y="1554480"/>
            <a:ext cx="8534400" cy="4325112"/>
          </a:xfrm>
        </p:spPr>
        <p:txBody>
          <a:bodyPr>
            <a:noAutofit/>
          </a:bodyPr>
          <a:lstStyle/>
          <a:p>
            <a:pPr marL="109728" indent="0">
              <a:buClr>
                <a:schemeClr val="accent2">
                  <a:lumMod val="75000"/>
                </a:schemeClr>
              </a:buClr>
              <a:buNone/>
            </a:pPr>
            <a:r>
              <a:rPr lang="en-US" dirty="0"/>
              <a:t>Building Reserve Fund Loans</a:t>
            </a:r>
          </a:p>
          <a:p>
            <a:pPr lvl="1"/>
            <a:r>
              <a:rPr lang="en-US" sz="2400" dirty="0"/>
              <a:t>Title 20 Chapter 9 Part 502 MCA</a:t>
            </a:r>
          </a:p>
          <a:p>
            <a:pPr lvl="1"/>
            <a:r>
              <a:rPr lang="en-US" sz="2400" dirty="0"/>
              <a:t>Statute sets a 15-year limit for pledging the fund</a:t>
            </a:r>
          </a:p>
          <a:p>
            <a:pPr lvl="1"/>
            <a:r>
              <a:rPr lang="en-US" sz="2400" dirty="0"/>
              <a:t>Loan maturity date will match levy expiration</a:t>
            </a:r>
          </a:p>
          <a:p>
            <a:pPr lvl="1"/>
            <a:r>
              <a:rPr lang="en-US" sz="2400" dirty="0"/>
              <a:t>For loan to be repaid with NEW levy, provide:</a:t>
            </a:r>
          </a:p>
          <a:p>
            <a:pPr lvl="2"/>
            <a:r>
              <a:rPr lang="en-US" sz="2000" dirty="0"/>
              <a:t>Copy of Resolution calling for the election</a:t>
            </a:r>
          </a:p>
          <a:p>
            <a:pPr lvl="2"/>
            <a:r>
              <a:rPr lang="en-US" sz="2000" dirty="0"/>
              <a:t>Copy of ballot, notice of election, where and when posted/published and certificate of election</a:t>
            </a:r>
          </a:p>
          <a:p>
            <a:pPr lvl="1"/>
            <a:r>
              <a:rPr lang="en-US" sz="2400" dirty="0"/>
              <a:t>For loan to be repaid with an EXISTING levy, provide:</a:t>
            </a:r>
          </a:p>
          <a:p>
            <a:pPr lvl="2"/>
            <a:r>
              <a:rPr lang="en-US" sz="2000" dirty="0"/>
              <a:t>Copy of Resolution calling for the election</a:t>
            </a:r>
          </a:p>
          <a:p>
            <a:pPr lvl="2"/>
            <a:r>
              <a:rPr lang="en-US" sz="2000" dirty="0"/>
              <a:t>Previous and current years’ balance sheet and income statements for the building reserve fund</a:t>
            </a:r>
          </a:p>
          <a:p>
            <a:pPr lvl="2"/>
            <a:r>
              <a:rPr lang="en-US" sz="2000" dirty="0"/>
              <a:t>Next year’s budget for the building reserve fund</a:t>
            </a:r>
          </a:p>
        </p:txBody>
      </p:sp>
      <p:sp>
        <p:nvSpPr>
          <p:cNvPr id="16" name="Footer Placeholder 2"/>
          <p:cNvSpPr txBox="1">
            <a:spLocks/>
          </p:cNvSpPr>
          <p:nvPr/>
        </p:nvSpPr>
        <p:spPr bwMode="auto">
          <a:xfrm>
            <a:off x="6099048"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pic>
        <p:nvPicPr>
          <p:cNvPr id="30" name="Picture 29">
            <a:extLst>
              <a:ext uri="{FF2B5EF4-FFF2-40B4-BE49-F238E27FC236}">
                <a16:creationId xmlns:a16="http://schemas.microsoft.com/office/drawing/2014/main" id="{DDFC82E9-F8F2-48B2-812C-851C758CFF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7198"/>
            <a:ext cx="2221865" cy="923290"/>
          </a:xfrm>
          <a:prstGeom prst="rect">
            <a:avLst/>
          </a:prstGeom>
          <a:noFill/>
          <a:ln>
            <a:noFill/>
          </a:ln>
        </p:spPr>
      </p:pic>
    </p:spTree>
    <p:extLst>
      <p:ext uri="{BB962C8B-B14F-4D97-AF65-F5344CB8AC3E}">
        <p14:creationId xmlns:p14="http://schemas.microsoft.com/office/powerpoint/2010/main" val="28634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28</a:t>
            </a:fld>
            <a:endParaRPr lang="en-US"/>
          </a:p>
        </p:txBody>
      </p:sp>
      <p:sp>
        <p:nvSpPr>
          <p:cNvPr id="3" name="Content Placeholder 2"/>
          <p:cNvSpPr>
            <a:spLocks noGrp="1"/>
          </p:cNvSpPr>
          <p:nvPr>
            <p:ph sz="quarter" idx="1"/>
          </p:nvPr>
        </p:nvSpPr>
        <p:spPr>
          <a:xfrm>
            <a:off x="640080" y="1554480"/>
            <a:ext cx="8534400" cy="4325112"/>
          </a:xfrm>
        </p:spPr>
        <p:txBody>
          <a:bodyPr>
            <a:noAutofit/>
          </a:bodyPr>
          <a:lstStyle/>
          <a:p>
            <a:pPr marL="0" indent="0">
              <a:buNone/>
            </a:pPr>
            <a:r>
              <a:rPr lang="en-US" dirty="0"/>
              <a:t>General Fund Loans</a:t>
            </a:r>
          </a:p>
          <a:p>
            <a:pPr lvl="1"/>
            <a:r>
              <a:rPr lang="en-US" sz="2400" dirty="0"/>
              <a:t>Title 20 Chapter 9 Part 471 MCA</a:t>
            </a:r>
          </a:p>
          <a:p>
            <a:pPr lvl="2"/>
            <a:r>
              <a:rPr lang="en-US" sz="2000" dirty="0"/>
              <a:t>Update 2019 Session, HB247.  First right of refusal</a:t>
            </a:r>
          </a:p>
          <a:p>
            <a:pPr lvl="1"/>
            <a:r>
              <a:rPr lang="en-US" sz="2400" dirty="0"/>
              <a:t>15-year term, or useful life of project</a:t>
            </a:r>
          </a:p>
          <a:p>
            <a:pPr lvl="1"/>
            <a:r>
              <a:rPr lang="en-US" sz="2400" dirty="0"/>
              <a:t>Equipment, vehicles, renovation within existing building, bus barns, modular classrooms for instruction</a:t>
            </a:r>
          </a:p>
          <a:p>
            <a:pPr lvl="2"/>
            <a:r>
              <a:rPr lang="en-US" sz="2000" dirty="0"/>
              <a:t>Provide previous and current years’ balance sheet and income statements for general fund</a:t>
            </a:r>
          </a:p>
          <a:p>
            <a:pPr lvl="1"/>
            <a:r>
              <a:rPr lang="en-US" sz="2400" dirty="0"/>
              <a:t>New construction and real property acquisition</a:t>
            </a:r>
          </a:p>
          <a:p>
            <a:pPr lvl="2"/>
            <a:r>
              <a:rPr lang="en-US" sz="2000" dirty="0"/>
              <a:t>Election information</a:t>
            </a:r>
          </a:p>
          <a:p>
            <a:pPr lvl="2"/>
            <a:r>
              <a:rPr lang="en-US" sz="2000" dirty="0"/>
              <a:t>New portion of building cannot constitute more than 20% of existing square footage</a:t>
            </a:r>
          </a:p>
          <a:p>
            <a:pPr lvl="2"/>
            <a:r>
              <a:rPr lang="en-US" sz="2000" dirty="0"/>
              <a:t>20% may not be exceeded within any 5-year period</a:t>
            </a:r>
          </a:p>
        </p:txBody>
      </p:sp>
      <p:sp>
        <p:nvSpPr>
          <p:cNvPr id="16" name="Footer Placeholder 2"/>
          <p:cNvSpPr txBox="1">
            <a:spLocks/>
          </p:cNvSpPr>
          <p:nvPr/>
        </p:nvSpPr>
        <p:spPr bwMode="auto">
          <a:xfrm>
            <a:off x="6099048"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pic>
        <p:nvPicPr>
          <p:cNvPr id="30" name="Picture 29">
            <a:extLst>
              <a:ext uri="{FF2B5EF4-FFF2-40B4-BE49-F238E27FC236}">
                <a16:creationId xmlns:a16="http://schemas.microsoft.com/office/drawing/2014/main" id="{28601D6F-40F2-4440-B2DD-841E507156B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7198"/>
            <a:ext cx="2221865" cy="923290"/>
          </a:xfrm>
          <a:prstGeom prst="rect">
            <a:avLst/>
          </a:prstGeom>
          <a:noFill/>
          <a:ln>
            <a:noFill/>
          </a:ln>
        </p:spPr>
      </p:pic>
    </p:spTree>
    <p:extLst>
      <p:ext uri="{BB962C8B-B14F-4D97-AF65-F5344CB8AC3E}">
        <p14:creationId xmlns:p14="http://schemas.microsoft.com/office/powerpoint/2010/main" val="3357110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29</a:t>
            </a:fld>
            <a:endParaRPr lang="en-US"/>
          </a:p>
        </p:txBody>
      </p:sp>
      <p:sp>
        <p:nvSpPr>
          <p:cNvPr id="3" name="Content Placeholder 2"/>
          <p:cNvSpPr>
            <a:spLocks noGrp="1"/>
          </p:cNvSpPr>
          <p:nvPr>
            <p:ph sz="quarter" idx="1"/>
          </p:nvPr>
        </p:nvSpPr>
        <p:spPr>
          <a:xfrm>
            <a:off x="640080" y="1554480"/>
            <a:ext cx="8534400" cy="4325112"/>
          </a:xfrm>
        </p:spPr>
        <p:txBody>
          <a:bodyPr>
            <a:noAutofit/>
          </a:bodyPr>
          <a:lstStyle/>
          <a:p>
            <a:pPr marL="109728" indent="0">
              <a:buClr>
                <a:schemeClr val="accent2">
                  <a:lumMod val="75000"/>
                </a:schemeClr>
              </a:buClr>
              <a:buNone/>
            </a:pPr>
            <a:r>
              <a:rPr lang="en-US" dirty="0"/>
              <a:t>General Fund Loans continued</a:t>
            </a:r>
          </a:p>
          <a:p>
            <a:pPr lvl="1"/>
            <a:r>
              <a:rPr lang="en-US" sz="2400" dirty="0"/>
              <a:t>20-9-471, MCA “any other legally available funds” </a:t>
            </a:r>
          </a:p>
          <a:p>
            <a:pPr lvl="2"/>
            <a:r>
              <a:rPr lang="en-US" sz="2100" dirty="0"/>
              <a:t>Building Reserve (Permissive Levy) 20-9-502(3) MCA</a:t>
            </a:r>
          </a:p>
          <a:p>
            <a:pPr lvl="1"/>
            <a:r>
              <a:rPr lang="en-US" sz="2400" dirty="0"/>
              <a:t>Application process</a:t>
            </a:r>
          </a:p>
          <a:p>
            <a:pPr lvl="2"/>
            <a:r>
              <a:rPr lang="en-US" sz="2000" dirty="0"/>
              <a:t>Current Facility Condition Inventory (FCI) report with application.</a:t>
            </a:r>
          </a:p>
          <a:p>
            <a:pPr lvl="2"/>
            <a:r>
              <a:rPr lang="en-US" sz="2000" dirty="0"/>
              <a:t>Credit analysis of the General Fund and Building Reserve Permissive Levy Fund as the supplement repayment source</a:t>
            </a:r>
          </a:p>
          <a:p>
            <a:pPr lvl="2"/>
            <a:r>
              <a:rPr lang="en-US" sz="2000" dirty="0"/>
              <a:t>Non-levy resources such as Impact Aid, Oil &amp; Gas, or PILT on case by case basis</a:t>
            </a:r>
          </a:p>
          <a:p>
            <a:pPr lvl="1"/>
            <a:r>
              <a:rPr lang="en-US" sz="2400" dirty="0"/>
              <a:t>Additional conditions ensuring:</a:t>
            </a:r>
          </a:p>
          <a:p>
            <a:pPr lvl="2"/>
            <a:r>
              <a:rPr lang="en-US" sz="2000" dirty="0"/>
              <a:t>Steps to impose annual levy are followed</a:t>
            </a:r>
          </a:p>
          <a:p>
            <a:pPr lvl="2"/>
            <a:r>
              <a:rPr lang="en-US" sz="2000" dirty="0"/>
              <a:t>No new debt or projects encumber levy revenue without written permission from INTERCAP</a:t>
            </a:r>
          </a:p>
        </p:txBody>
      </p:sp>
      <p:sp>
        <p:nvSpPr>
          <p:cNvPr id="16" name="Footer Placeholder 2"/>
          <p:cNvSpPr txBox="1">
            <a:spLocks/>
          </p:cNvSpPr>
          <p:nvPr/>
        </p:nvSpPr>
        <p:spPr bwMode="auto">
          <a:xfrm>
            <a:off x="6099048"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pic>
        <p:nvPicPr>
          <p:cNvPr id="30" name="Picture 29">
            <a:extLst>
              <a:ext uri="{FF2B5EF4-FFF2-40B4-BE49-F238E27FC236}">
                <a16:creationId xmlns:a16="http://schemas.microsoft.com/office/drawing/2014/main" id="{A0F8EDD2-AAA4-48CE-97AA-EF446786BC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7198"/>
            <a:ext cx="2221865" cy="923290"/>
          </a:xfrm>
          <a:prstGeom prst="rect">
            <a:avLst/>
          </a:prstGeom>
          <a:noFill/>
          <a:ln>
            <a:noFill/>
          </a:ln>
        </p:spPr>
      </p:pic>
    </p:spTree>
    <p:extLst>
      <p:ext uri="{BB962C8B-B14F-4D97-AF65-F5344CB8AC3E}">
        <p14:creationId xmlns:p14="http://schemas.microsoft.com/office/powerpoint/2010/main" val="248928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01168"/>
            <a:ext cx="8458200" cy="987552"/>
          </a:xfrm>
        </p:spPr>
        <p:txBody>
          <a:bodyPr>
            <a:normAutofit/>
          </a:bodyPr>
          <a:lstStyle/>
          <a:p>
            <a:pPr>
              <a:lnSpc>
                <a:spcPct val="100000"/>
              </a:lnSpc>
            </a:pPr>
            <a:r>
              <a:rPr lang="en-US" sz="3700" dirty="0"/>
              <a:t>Sample School Debt Limitation</a:t>
            </a:r>
          </a:p>
        </p:txBody>
      </p:sp>
      <p:sp>
        <p:nvSpPr>
          <p:cNvPr id="4" name="Slide Number Placeholder 3"/>
          <p:cNvSpPr>
            <a:spLocks noGrp="1"/>
          </p:cNvSpPr>
          <p:nvPr>
            <p:ph type="sldNum" sz="quarter" idx="12"/>
          </p:nvPr>
        </p:nvSpPr>
        <p:spPr/>
        <p:txBody>
          <a:bodyPr>
            <a:normAutofit fontScale="85000" lnSpcReduction="20000"/>
          </a:bodyPr>
          <a:lstStyle/>
          <a:p>
            <a:fld id="{3B58C2D5-AA5A-4503-93E0-212D0F104262}" type="slidenum">
              <a:rPr lang="en-US" smtClean="0"/>
              <a:t>3</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4223571966"/>
              </p:ext>
            </p:extLst>
          </p:nvPr>
        </p:nvGraphicFramePr>
        <p:xfrm>
          <a:off x="338921" y="1703060"/>
          <a:ext cx="6934200" cy="3743047"/>
        </p:xfrm>
        <a:graphic>
          <a:graphicData uri="http://schemas.openxmlformats.org/drawingml/2006/table">
            <a:tbl>
              <a:tblPr>
                <a:tableStyleId>{5C22544A-7EE6-4342-B048-85BDC9FD1C3A}</a:tableStyleId>
              </a:tblPr>
              <a:tblGrid>
                <a:gridCol w="4585072">
                  <a:extLst>
                    <a:ext uri="{9D8B030D-6E8A-4147-A177-3AD203B41FA5}">
                      <a16:colId xmlns:a16="http://schemas.microsoft.com/office/drawing/2014/main" val="20000"/>
                    </a:ext>
                  </a:extLst>
                </a:gridCol>
                <a:gridCol w="1160837">
                  <a:extLst>
                    <a:ext uri="{9D8B030D-6E8A-4147-A177-3AD203B41FA5}">
                      <a16:colId xmlns:a16="http://schemas.microsoft.com/office/drawing/2014/main" val="20001"/>
                    </a:ext>
                  </a:extLst>
                </a:gridCol>
                <a:gridCol w="1188291">
                  <a:extLst>
                    <a:ext uri="{9D8B030D-6E8A-4147-A177-3AD203B41FA5}">
                      <a16:colId xmlns:a16="http://schemas.microsoft.com/office/drawing/2014/main" val="20002"/>
                    </a:ext>
                  </a:extLst>
                </a:gridCol>
              </a:tblGrid>
              <a:tr h="584481">
                <a:tc gridSpan="3">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ctr">
                        <a:lnSpc>
                          <a:spcPct val="100000"/>
                        </a:lnSpc>
                        <a:spcBef>
                          <a:spcPts val="0"/>
                        </a:spcBef>
                        <a:spcAft>
                          <a:spcPts val="0"/>
                        </a:spcAft>
                      </a:pPr>
                      <a:r>
                        <a:rPr lang="en-US" sz="1300" dirty="0">
                          <a:effectLst/>
                        </a:rPr>
                        <a:t> </a:t>
                      </a:r>
                      <a:r>
                        <a:rPr lang="en-US" sz="1800" dirty="0" smtClean="0">
                          <a:effectLst/>
                        </a:rPr>
                        <a:t>Three Forks Elementary and High </a:t>
                      </a:r>
                      <a:r>
                        <a:rPr lang="en-US" sz="1800" baseline="0" dirty="0" smtClean="0">
                          <a:effectLst/>
                        </a:rPr>
                        <a:t>School Districts</a:t>
                      </a:r>
                      <a:endParaRPr lang="en-US" sz="1600" baseline="0" dirty="0" smtClean="0">
                        <a:effectLst/>
                      </a:endParaRPr>
                    </a:p>
                    <a:p>
                      <a:pPr marL="0" marR="0" algn="ctr">
                        <a:lnSpc>
                          <a:spcPct val="100000"/>
                        </a:lnSpc>
                        <a:spcBef>
                          <a:spcPts val="0"/>
                        </a:spcBef>
                        <a:spcAft>
                          <a:spcPts val="0"/>
                        </a:spcAft>
                      </a:pPr>
                      <a:r>
                        <a:rPr lang="en-US" sz="1800" baseline="0" dirty="0" smtClean="0">
                          <a:effectLst/>
                        </a:rPr>
                        <a:t>General Obligation Bonds</a:t>
                      </a:r>
                      <a:endParaRPr lang="en-US" sz="1800" b="1" dirty="0">
                        <a:solidFill>
                          <a:sysClr val="windowText" lastClr="000000"/>
                        </a:solidFill>
                        <a:effectLst/>
                        <a:latin typeface="Calibri" panose="020F0502020204030204" pitchFamily="34" charset="0"/>
                        <a:ea typeface="Times New Roman"/>
                        <a:cs typeface="Times New Roman"/>
                      </a:endParaRPr>
                    </a:p>
                  </a:txBody>
                  <a:tcPr marL="16169" marR="16169" marT="0" marB="0" anchor="b">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7187">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30175" marR="0">
                        <a:lnSpc>
                          <a:spcPct val="100000"/>
                        </a:lnSpc>
                        <a:spcBef>
                          <a:spcPts val="600"/>
                        </a:spcBef>
                        <a:spcAft>
                          <a:spcPts val="0"/>
                        </a:spcAft>
                        <a:tabLst>
                          <a:tab pos="85725" algn="l"/>
                        </a:tabLst>
                      </a:pPr>
                      <a:r>
                        <a:rPr lang="en-US" sz="1400" dirty="0">
                          <a:effectLst/>
                        </a:rPr>
                        <a:t>GREATER OF CALCULATION 1 OR 2:</a:t>
                      </a:r>
                      <a:endParaRPr lang="en-US" sz="1400" b="1" dirty="0">
                        <a:effectLst/>
                        <a:latin typeface="Calibri" panose="020F0502020204030204" pitchFamily="34" charset="0"/>
                        <a:ea typeface="Times New Roman"/>
                        <a:cs typeface="Times New Roman"/>
                      </a:endParaRPr>
                    </a:p>
                  </a:txBody>
                  <a:tcPr marL="16169" marR="16169" marT="0" marB="0" anchor="b"/>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00000"/>
                        </a:lnSpc>
                        <a:spcBef>
                          <a:spcPts val="600"/>
                        </a:spcBef>
                        <a:spcAft>
                          <a:spcPts val="0"/>
                        </a:spcAft>
                      </a:pPr>
                      <a:r>
                        <a:rPr lang="en-US" sz="1400" u="sng" dirty="0">
                          <a:effectLst/>
                        </a:rPr>
                        <a:t>Elementary</a:t>
                      </a:r>
                      <a:endParaRPr lang="en-US" sz="1400" b="1" dirty="0">
                        <a:effectLst/>
                        <a:latin typeface="Calibri" panose="020F0502020204030204" pitchFamily="34" charset="0"/>
                        <a:ea typeface="Times New Roman"/>
                        <a:cs typeface="Times New Roman"/>
                      </a:endParaRPr>
                    </a:p>
                  </a:txBody>
                  <a:tcPr marL="16169" marR="16169" marT="0" marB="0" anchor="b"/>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00000"/>
                        </a:lnSpc>
                        <a:spcBef>
                          <a:spcPts val="600"/>
                        </a:spcBef>
                        <a:spcAft>
                          <a:spcPts val="0"/>
                        </a:spcAft>
                      </a:pPr>
                      <a:r>
                        <a:rPr lang="en-US" sz="1400" u="sng" dirty="0">
                          <a:effectLst/>
                        </a:rPr>
                        <a:t>High School</a:t>
                      </a:r>
                      <a:endParaRPr lang="en-US" sz="1400" b="1" dirty="0">
                        <a:effectLst/>
                        <a:latin typeface="Calibri" panose="020F0502020204030204" pitchFamily="34" charset="0"/>
                        <a:ea typeface="Times New Roman"/>
                        <a:cs typeface="Times New Roman"/>
                      </a:endParaRPr>
                    </a:p>
                  </a:txBody>
                  <a:tcPr marL="16169" marR="16169" marT="0" marB="0" anchor="b"/>
                </a:tc>
                <a:extLst>
                  <a:ext uri="{0D108BD9-81ED-4DB2-BD59-A6C34878D82A}">
                    <a16:rowId xmlns:a16="http://schemas.microsoft.com/office/drawing/2014/main" val="10001"/>
                  </a:ext>
                </a:extLst>
              </a:tr>
              <a:tr h="456156">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nSpc>
                          <a:spcPct val="150000"/>
                        </a:lnSpc>
                        <a:spcBef>
                          <a:spcPts val="600"/>
                        </a:spcBef>
                        <a:spcAft>
                          <a:spcPts val="0"/>
                        </a:spcAft>
                        <a:buSzPts val="1400"/>
                        <a:buFont typeface="+mj-lt"/>
                        <a:buAutoNum type="arabicParenBoth"/>
                        <a:tabLst>
                          <a:tab pos="85725" algn="l"/>
                        </a:tabLst>
                      </a:pPr>
                      <a:r>
                        <a:rPr lang="en-US" sz="1400" u="sng" dirty="0">
                          <a:effectLst/>
                        </a:rPr>
                        <a:t>CALCULATION 1:</a:t>
                      </a:r>
                      <a:endParaRPr lang="en-US" sz="1400" b="1" dirty="0">
                        <a:effectLst/>
                        <a:latin typeface="Calibri" panose="020F0502020204030204" pitchFamily="34" charset="0"/>
                        <a:ea typeface="Times New Roman"/>
                        <a:cs typeface="Times New Roman"/>
                      </a:endParaRPr>
                    </a:p>
                  </a:txBody>
                  <a:tcPr marL="16169" marR="16169" marT="0" marB="0">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u="none" strike="noStrike" dirty="0">
                          <a:effectLst/>
                        </a:rPr>
                        <a:t> </a:t>
                      </a:r>
                      <a:endParaRPr lang="en-US" sz="1300" dirty="0">
                        <a:effectLst/>
                        <a:latin typeface="Calibri" panose="020F0502020204030204" pitchFamily="34" charset="0"/>
                        <a:ea typeface="Times New Roman"/>
                        <a:cs typeface="Times New Roman"/>
                      </a:endParaRPr>
                    </a:p>
                  </a:txBody>
                  <a:tcPr marL="16169" marR="16169" marT="0" marB="0">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u="none" strike="noStrike" dirty="0">
                          <a:effectLst/>
                        </a:rPr>
                        <a:t> </a:t>
                      </a:r>
                      <a:endParaRPr lang="en-US" sz="1300" dirty="0">
                        <a:effectLst/>
                        <a:latin typeface="Calibri" panose="020F0502020204030204" pitchFamily="34" charset="0"/>
                        <a:ea typeface="Times New Roman"/>
                        <a:cs typeface="Times New Roman"/>
                      </a:endParaRPr>
                    </a:p>
                  </a:txBody>
                  <a:tcPr marL="16169" marR="16169" marT="0" marB="0">
                    <a:solidFill>
                      <a:schemeClr val="accent2">
                        <a:lumMod val="20000"/>
                        <a:lumOff val="80000"/>
                      </a:schemeClr>
                    </a:solidFill>
                  </a:tcPr>
                </a:tc>
                <a:extLst>
                  <a:ext uri="{0D108BD9-81ED-4DB2-BD59-A6C34878D82A}">
                    <a16:rowId xmlns:a16="http://schemas.microsoft.com/office/drawing/2014/main" val="10002"/>
                  </a:ext>
                </a:extLst>
              </a:tr>
              <a:tr h="31659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30175" marR="0">
                        <a:lnSpc>
                          <a:spcPct val="150000"/>
                        </a:lnSpc>
                        <a:spcBef>
                          <a:spcPts val="0"/>
                        </a:spcBef>
                        <a:spcAft>
                          <a:spcPts val="0"/>
                        </a:spcAft>
                        <a:tabLst>
                          <a:tab pos="85725" algn="l"/>
                        </a:tabLst>
                      </a:pPr>
                      <a:r>
                        <a:rPr lang="en-US" sz="1300" dirty="0">
                          <a:effectLst/>
                        </a:rPr>
                        <a:t>          100% of Taxable </a:t>
                      </a:r>
                      <a:r>
                        <a:rPr lang="en-US" sz="1300" dirty="0" smtClean="0">
                          <a:effectLst/>
                        </a:rPr>
                        <a:t>Valuation (2020/21)</a:t>
                      </a:r>
                      <a:endParaRPr lang="en-US" sz="1300" dirty="0">
                        <a:effectLst/>
                        <a:latin typeface="Calibri" panose="020F0502020204030204" pitchFamily="34" charset="0"/>
                        <a:ea typeface="Times New Roman"/>
                        <a:cs typeface="Times New Roman"/>
                      </a:endParaRPr>
                    </a:p>
                  </a:txBody>
                  <a:tcPr marL="16169" marR="16169"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u="dbl" dirty="0" smtClean="0">
                          <a:effectLst/>
                        </a:rPr>
                        <a:t>$11,869,478</a:t>
                      </a:r>
                      <a:endParaRPr lang="en-US" sz="1300" dirty="0">
                        <a:effectLst/>
                        <a:latin typeface="Calibri" panose="020F0502020204030204" pitchFamily="34" charset="0"/>
                        <a:ea typeface="Times New Roman"/>
                        <a:cs typeface="Times New Roman"/>
                      </a:endParaRPr>
                    </a:p>
                  </a:txBody>
                  <a:tcPr marL="16169" marR="16169"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u="dbl" dirty="0" smtClean="0">
                          <a:effectLst/>
                        </a:rPr>
                        <a:t>$11,684,831</a:t>
                      </a:r>
                      <a:endParaRPr lang="en-US" sz="1300" dirty="0">
                        <a:effectLst/>
                        <a:latin typeface="Calibri" panose="020F0502020204030204" pitchFamily="34" charset="0"/>
                        <a:ea typeface="Times New Roman"/>
                        <a:cs typeface="Times New Roman"/>
                      </a:endParaRPr>
                    </a:p>
                  </a:txBody>
                  <a:tcPr marL="16169" marR="16169" marT="0" marB="0"/>
                </a:tc>
                <a:extLst>
                  <a:ext uri="{0D108BD9-81ED-4DB2-BD59-A6C34878D82A}">
                    <a16:rowId xmlns:a16="http://schemas.microsoft.com/office/drawing/2014/main" val="10003"/>
                  </a:ext>
                </a:extLst>
              </a:tr>
              <a:tr h="375659">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nSpc>
                          <a:spcPct val="150000"/>
                        </a:lnSpc>
                        <a:spcBef>
                          <a:spcPts val="600"/>
                        </a:spcBef>
                        <a:spcAft>
                          <a:spcPts val="0"/>
                        </a:spcAft>
                        <a:buSzPts val="1400"/>
                        <a:buFont typeface="Wingdings" panose="05000000000000000000" pitchFamily="2" charset="2"/>
                        <a:buAutoNum type="arabicParenBoth" startAt="2"/>
                        <a:tabLst>
                          <a:tab pos="85725" algn="l"/>
                        </a:tabLst>
                      </a:pPr>
                      <a:r>
                        <a:rPr lang="en-US" sz="1400" u="sng" dirty="0">
                          <a:effectLst/>
                        </a:rPr>
                        <a:t>CALCULATION 2:</a:t>
                      </a:r>
                      <a:endParaRPr lang="en-US" sz="1400" b="1" dirty="0">
                        <a:effectLst/>
                        <a:latin typeface="Calibri" panose="020F0502020204030204" pitchFamily="34" charset="0"/>
                        <a:ea typeface="Times New Roman"/>
                        <a:cs typeface="Times New Roman"/>
                      </a:endParaRPr>
                    </a:p>
                  </a:txBody>
                  <a:tcPr marL="16169" marR="16169" marT="0" marB="0">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dirty="0">
                          <a:effectLst/>
                        </a:rPr>
                        <a:t> </a:t>
                      </a:r>
                      <a:endParaRPr lang="en-US" sz="1300" dirty="0">
                        <a:effectLst/>
                        <a:latin typeface="Calibri" panose="020F0502020204030204" pitchFamily="34" charset="0"/>
                        <a:ea typeface="Times New Roman"/>
                        <a:cs typeface="Times New Roman"/>
                      </a:endParaRPr>
                    </a:p>
                  </a:txBody>
                  <a:tcPr marL="16169" marR="16169" marT="0" marB="0">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spcBef>
                          <a:spcPts val="0"/>
                        </a:spcBef>
                        <a:spcAft>
                          <a:spcPts val="0"/>
                        </a:spcAft>
                      </a:pPr>
                      <a:r>
                        <a:rPr lang="en-US" sz="1300" dirty="0">
                          <a:effectLst/>
                        </a:rPr>
                        <a:t> </a:t>
                      </a:r>
                      <a:endParaRPr lang="en-US" sz="1300" dirty="0">
                        <a:effectLst/>
                        <a:latin typeface="Calibri" panose="020F0502020204030204" pitchFamily="34" charset="0"/>
                        <a:ea typeface="Times New Roman"/>
                        <a:cs typeface="Times New Roman"/>
                      </a:endParaRPr>
                    </a:p>
                  </a:txBody>
                  <a:tcPr marL="16169" marR="16169" marT="0" marB="0">
                    <a:solidFill>
                      <a:schemeClr val="accent2">
                        <a:lumMod val="20000"/>
                        <a:lumOff val="80000"/>
                      </a:schemeClr>
                    </a:solidFill>
                  </a:tcPr>
                </a:tc>
                <a:extLst>
                  <a:ext uri="{0D108BD9-81ED-4DB2-BD59-A6C34878D82A}">
                    <a16:rowId xmlns:a16="http://schemas.microsoft.com/office/drawing/2014/main" val="10004"/>
                  </a:ext>
                </a:extLst>
              </a:tr>
              <a:tr h="31659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300" dirty="0">
                          <a:effectLst/>
                        </a:rPr>
                        <a:t>          </a:t>
                      </a:r>
                      <a:r>
                        <a:rPr lang="en-US" sz="1300" dirty="0" smtClean="0">
                          <a:effectLst/>
                        </a:rPr>
                        <a:t>2020/21 </a:t>
                      </a:r>
                      <a:r>
                        <a:rPr lang="en-US" sz="1300" dirty="0">
                          <a:effectLst/>
                        </a:rPr>
                        <a:t>Statewide Average Taxable Valuation Per ANB</a:t>
                      </a:r>
                      <a:endParaRPr lang="en-US" sz="1300" dirty="0">
                        <a:effectLst/>
                        <a:latin typeface="Calibri" panose="020F0502020204030204" pitchFamily="34" charset="0"/>
                        <a:ea typeface="Times New Roman"/>
                        <a:cs typeface="Times New Roman"/>
                      </a:endParaRPr>
                    </a:p>
                  </a:txBody>
                  <a:tcPr marL="16169" marR="16169" marT="0" marB="0" anchor="b"/>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dirty="0" smtClean="0">
                          <a:effectLst/>
                        </a:rPr>
                        <a:t>$39,230</a:t>
                      </a:r>
                      <a:endParaRPr lang="en-US" sz="1300" dirty="0">
                        <a:effectLst/>
                        <a:latin typeface="Calibri" panose="020F0502020204030204" pitchFamily="34" charset="0"/>
                        <a:ea typeface="Times New Roman"/>
                        <a:cs typeface="Times New Roman"/>
                      </a:endParaRPr>
                    </a:p>
                  </a:txBody>
                  <a:tcPr marL="16169" marR="16169" marT="0" marB="0" anchor="b"/>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dirty="0" smtClean="0">
                          <a:effectLst/>
                        </a:rPr>
                        <a:t>$96,830</a:t>
                      </a:r>
                      <a:endParaRPr lang="en-US" sz="1300" dirty="0">
                        <a:effectLst/>
                        <a:latin typeface="Calibri" panose="020F0502020204030204" pitchFamily="34" charset="0"/>
                        <a:ea typeface="Times New Roman"/>
                        <a:cs typeface="Times New Roman"/>
                      </a:endParaRPr>
                    </a:p>
                  </a:txBody>
                  <a:tcPr marL="16169" marR="16169" marT="0" marB="0" anchor="b"/>
                </a:tc>
                <a:extLst>
                  <a:ext uri="{0D108BD9-81ED-4DB2-BD59-A6C34878D82A}">
                    <a16:rowId xmlns:a16="http://schemas.microsoft.com/office/drawing/2014/main" val="10005"/>
                  </a:ext>
                </a:extLst>
              </a:tr>
              <a:tr h="31659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300" dirty="0">
                          <a:effectLst/>
                        </a:rPr>
                        <a:t>               X  School District’s ANB for </a:t>
                      </a:r>
                      <a:r>
                        <a:rPr lang="en-US" sz="1300" dirty="0" smtClean="0">
                          <a:effectLst/>
                        </a:rPr>
                        <a:t>2020/21</a:t>
                      </a:r>
                      <a:endParaRPr lang="en-US" sz="1300" dirty="0">
                        <a:effectLst/>
                        <a:latin typeface="Calibri" panose="020F0502020204030204" pitchFamily="34" charset="0"/>
                        <a:ea typeface="Times New Roman"/>
                        <a:cs typeface="Times New Roman"/>
                      </a:endParaRPr>
                    </a:p>
                  </a:txBody>
                  <a:tcPr marL="16169" marR="16169"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u="sng" dirty="0" smtClean="0">
                          <a:effectLst/>
                        </a:rPr>
                        <a:t>   _          547</a:t>
                      </a:r>
                      <a:endParaRPr lang="en-US" sz="1300" dirty="0">
                        <a:effectLst/>
                        <a:latin typeface="Calibri" panose="020F0502020204030204" pitchFamily="34" charset="0"/>
                        <a:ea typeface="Times New Roman"/>
                        <a:cs typeface="Times New Roman"/>
                      </a:endParaRPr>
                    </a:p>
                  </a:txBody>
                  <a:tcPr marL="16169" marR="16169"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u="sng" dirty="0">
                          <a:effectLst/>
                        </a:rPr>
                        <a:t>    </a:t>
                      </a:r>
                      <a:r>
                        <a:rPr lang="en-US" sz="1300" u="sng" dirty="0" smtClean="0">
                          <a:effectLst/>
                        </a:rPr>
                        <a:t>          231</a:t>
                      </a:r>
                      <a:endParaRPr lang="en-US" sz="1300" dirty="0">
                        <a:effectLst/>
                        <a:latin typeface="Calibri" panose="020F0502020204030204" pitchFamily="34" charset="0"/>
                        <a:ea typeface="Times New Roman"/>
                        <a:cs typeface="Times New Roman"/>
                      </a:endParaRPr>
                    </a:p>
                  </a:txBody>
                  <a:tcPr marL="16169" marR="16169" marT="0" marB="0"/>
                </a:tc>
                <a:extLst>
                  <a:ext uri="{0D108BD9-81ED-4DB2-BD59-A6C34878D82A}">
                    <a16:rowId xmlns:a16="http://schemas.microsoft.com/office/drawing/2014/main" val="10006"/>
                  </a:ext>
                </a:extLst>
              </a:tr>
              <a:tr h="31659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300" dirty="0">
                          <a:effectLst/>
                        </a:rPr>
                        <a:t>          Total</a:t>
                      </a:r>
                      <a:endParaRPr lang="en-US" sz="1300" dirty="0">
                        <a:effectLst/>
                        <a:latin typeface="Calibri" panose="020F0502020204030204" pitchFamily="34" charset="0"/>
                        <a:ea typeface="Times New Roman"/>
                        <a:cs typeface="Times New Roman"/>
                      </a:endParaRPr>
                    </a:p>
                  </a:txBody>
                  <a:tcPr marL="16169" marR="16169"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dirty="0" smtClean="0">
                          <a:effectLst/>
                        </a:rPr>
                        <a:t>$21,458,810</a:t>
                      </a:r>
                      <a:endParaRPr lang="en-US" sz="1300" dirty="0">
                        <a:effectLst/>
                        <a:latin typeface="Calibri" panose="020F0502020204030204" pitchFamily="34" charset="0"/>
                        <a:ea typeface="Times New Roman"/>
                        <a:cs typeface="Times New Roman"/>
                      </a:endParaRPr>
                    </a:p>
                  </a:txBody>
                  <a:tcPr marL="16169" marR="16169"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dirty="0" smtClean="0">
                          <a:effectLst/>
                        </a:rPr>
                        <a:t>$22,367,736</a:t>
                      </a:r>
                      <a:endParaRPr lang="en-US" sz="1300" dirty="0">
                        <a:effectLst/>
                        <a:latin typeface="Calibri" panose="020F0502020204030204" pitchFamily="34" charset="0"/>
                        <a:ea typeface="Times New Roman"/>
                        <a:cs typeface="Times New Roman"/>
                      </a:endParaRPr>
                    </a:p>
                  </a:txBody>
                  <a:tcPr marL="16169" marR="16169" marT="0" marB="0"/>
                </a:tc>
                <a:extLst>
                  <a:ext uri="{0D108BD9-81ED-4DB2-BD59-A6C34878D82A}">
                    <a16:rowId xmlns:a16="http://schemas.microsoft.com/office/drawing/2014/main" val="10007"/>
                  </a:ext>
                </a:extLst>
              </a:tr>
              <a:tr h="31659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lang="en-US" sz="1300" dirty="0">
                          <a:effectLst/>
                        </a:rPr>
                        <a:t>               X Debt Limit Rate of 100%</a:t>
                      </a:r>
                      <a:endParaRPr lang="en-US" sz="1300" dirty="0">
                        <a:effectLst/>
                        <a:latin typeface="Calibri" panose="020F0502020204030204" pitchFamily="34" charset="0"/>
                        <a:ea typeface="Times New Roman"/>
                        <a:cs typeface="Times New Roman"/>
                      </a:endParaRPr>
                    </a:p>
                  </a:txBody>
                  <a:tcPr marL="16169" marR="16169"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u="sng" dirty="0" smtClean="0">
                          <a:effectLst/>
                        </a:rPr>
                        <a:t>               </a:t>
                      </a:r>
                      <a:r>
                        <a:rPr lang="en-US" sz="1300" u="sng" dirty="0">
                          <a:effectLst/>
                        </a:rPr>
                        <a:t>1.00</a:t>
                      </a:r>
                      <a:endParaRPr lang="en-US" sz="1300" dirty="0">
                        <a:effectLst/>
                        <a:latin typeface="Calibri" panose="020F0502020204030204" pitchFamily="34" charset="0"/>
                        <a:ea typeface="Times New Roman"/>
                        <a:cs typeface="Times New Roman"/>
                      </a:endParaRPr>
                    </a:p>
                  </a:txBody>
                  <a:tcPr marL="16169" marR="16169"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lang="en-US" sz="1300" u="sng" dirty="0">
                          <a:effectLst/>
                        </a:rPr>
                        <a:t>             1.00</a:t>
                      </a:r>
                      <a:endParaRPr lang="en-US" sz="1300" dirty="0">
                        <a:effectLst/>
                        <a:latin typeface="Calibri" panose="020F0502020204030204" pitchFamily="34" charset="0"/>
                        <a:ea typeface="Times New Roman"/>
                        <a:cs typeface="Times New Roman"/>
                      </a:endParaRPr>
                    </a:p>
                  </a:txBody>
                  <a:tcPr marL="16169" marR="16169" marT="0" marB="0"/>
                </a:tc>
                <a:extLst>
                  <a:ext uri="{0D108BD9-81ED-4DB2-BD59-A6C34878D82A}">
                    <a16:rowId xmlns:a16="http://schemas.microsoft.com/office/drawing/2014/main" val="10008"/>
                  </a:ext>
                </a:extLst>
              </a:tr>
              <a:tr h="316594">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13665" marR="0">
                        <a:lnSpc>
                          <a:spcPct val="150000"/>
                        </a:lnSpc>
                        <a:spcBef>
                          <a:spcPts val="0"/>
                        </a:spcBef>
                        <a:spcAft>
                          <a:spcPts val="0"/>
                        </a:spcAft>
                      </a:pPr>
                      <a:r>
                        <a:rPr kumimoji="0" lang="en-US" sz="1300" kern="1200" dirty="0">
                          <a:effectLst/>
                        </a:rPr>
                        <a:t>          Maximum Debt Capacity</a:t>
                      </a:r>
                      <a:endParaRPr kumimoji="0" lang="en-US" sz="1300" b="1" kern="1200" dirty="0">
                        <a:solidFill>
                          <a:schemeClr val="dk1"/>
                        </a:solidFill>
                        <a:effectLst/>
                        <a:latin typeface="Calibri" panose="020F0502020204030204" pitchFamily="34" charset="0"/>
                        <a:ea typeface="+mn-ea"/>
                        <a:cs typeface="+mn-cs"/>
                      </a:endParaRPr>
                    </a:p>
                  </a:txBody>
                  <a:tcPr marL="16169" marR="16169"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kumimoji="0" lang="en-US" sz="1300" u="dbl" kern="1200" baseline="0" dirty="0" smtClean="0">
                          <a:effectLst/>
                        </a:rPr>
                        <a:t>$21,458,810</a:t>
                      </a:r>
                      <a:endParaRPr kumimoji="0" lang="en-US" sz="1300" b="1" u="dbl" kern="1200" baseline="0" dirty="0">
                        <a:solidFill>
                          <a:schemeClr val="dk1"/>
                        </a:solidFill>
                        <a:effectLst/>
                        <a:latin typeface="Calibri" panose="020F0502020204030204" pitchFamily="34" charset="0"/>
                        <a:ea typeface="+mn-ea"/>
                        <a:cs typeface="+mn-cs"/>
                      </a:endParaRPr>
                    </a:p>
                  </a:txBody>
                  <a:tcPr marL="16169" marR="16169"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r">
                        <a:lnSpc>
                          <a:spcPct val="150000"/>
                        </a:lnSpc>
                        <a:spcBef>
                          <a:spcPts val="0"/>
                        </a:spcBef>
                        <a:spcAft>
                          <a:spcPts val="0"/>
                        </a:spcAft>
                      </a:pPr>
                      <a:r>
                        <a:rPr kumimoji="0" lang="en-US" sz="1300" u="dbl" kern="1200" baseline="0" dirty="0" smtClean="0">
                          <a:effectLst/>
                        </a:rPr>
                        <a:t>$22,367,736</a:t>
                      </a:r>
                      <a:endParaRPr kumimoji="0" lang="en-US" sz="1300" b="1" u="dbl" kern="1200" baseline="0" dirty="0">
                        <a:solidFill>
                          <a:schemeClr val="dk1"/>
                        </a:solidFill>
                        <a:effectLst/>
                        <a:latin typeface="Calibri" panose="020F0502020204030204" pitchFamily="34" charset="0"/>
                        <a:ea typeface="+mn-ea"/>
                        <a:cs typeface="+mn-cs"/>
                      </a:endParaRPr>
                    </a:p>
                  </a:txBody>
                  <a:tcPr marL="16169" marR="16169" marT="0" marB="0"/>
                </a:tc>
                <a:extLst>
                  <a:ext uri="{0D108BD9-81ED-4DB2-BD59-A6C34878D82A}">
                    <a16:rowId xmlns:a16="http://schemas.microsoft.com/office/drawing/2014/main" val="10009"/>
                  </a:ext>
                </a:extLst>
              </a:tr>
            </a:tbl>
          </a:graphicData>
        </a:graphic>
      </p:graphicFrame>
      <p:sp>
        <p:nvSpPr>
          <p:cNvPr id="6" name="TextBox 5"/>
          <p:cNvSpPr txBox="1"/>
          <p:nvPr/>
        </p:nvSpPr>
        <p:spPr>
          <a:xfrm>
            <a:off x="7696655" y="3429000"/>
            <a:ext cx="1327785" cy="900246"/>
          </a:xfrm>
          <a:prstGeom prst="rect">
            <a:avLst/>
          </a:prstGeom>
          <a:solidFill>
            <a:schemeClr val="accent2">
              <a:lumMod val="60000"/>
              <a:lumOff val="4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b="1" kern="0" dirty="0" smtClean="0">
                <a:solidFill>
                  <a:sysClr val="windowText" lastClr="000000"/>
                </a:solidFill>
                <a:latin typeface="Georgia"/>
              </a:rPr>
              <a:t>The Debt Calculation is the greater of calculation 1 or calculation 2.  </a:t>
            </a:r>
            <a:endParaRPr kumimoji="0" lang="en-US" sz="1050" b="1" i="0" u="none" strike="noStrike" kern="0" cap="none" spc="0" normalizeH="0" baseline="0" noProof="0" dirty="0">
              <a:ln>
                <a:noFill/>
              </a:ln>
              <a:solidFill>
                <a:sysClr val="windowText" lastClr="000000"/>
              </a:solidFill>
              <a:effectLst/>
              <a:uLnTx/>
              <a:uFillTx/>
              <a:latin typeface="Georgia"/>
            </a:endParaRPr>
          </a:p>
        </p:txBody>
      </p:sp>
      <p:sp>
        <p:nvSpPr>
          <p:cNvPr id="7" name="Right Brace 6"/>
          <p:cNvSpPr/>
          <p:nvPr/>
        </p:nvSpPr>
        <p:spPr>
          <a:xfrm>
            <a:off x="7302547" y="3175666"/>
            <a:ext cx="364682" cy="1790700"/>
          </a:xfrm>
          <a:prstGeom prst="rightBrace">
            <a:avLst>
              <a:gd name="adj1" fmla="val 34854"/>
              <a:gd name="adj2" fmla="val 49509"/>
            </a:avLst>
          </a:prstGeom>
          <a:noFill/>
          <a:ln w="38100" cap="flat" cmpd="sng" algn="ctr">
            <a:solidFill>
              <a:schemeClr val="accent2">
                <a:lumMod val="60000"/>
                <a:lumOff val="4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3">
                  <a:lumMod val="75000"/>
                </a:schemeClr>
              </a:solidFill>
              <a:effectLst/>
              <a:uLnTx/>
              <a:uFillTx/>
              <a:latin typeface="Georgia"/>
              <a:ea typeface="+mn-ea"/>
              <a:cs typeface="+mn-cs"/>
            </a:endParaRPr>
          </a:p>
        </p:txBody>
      </p:sp>
      <p:pic>
        <p:nvPicPr>
          <p:cNvPr id="9" name="Picture 2" descr="H:\Resources\Logos\Bison\FICM Primary Logo-member S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684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30</a:t>
            </a:fld>
            <a:endParaRPr lang="en-US"/>
          </a:p>
        </p:txBody>
      </p:sp>
      <p:sp>
        <p:nvSpPr>
          <p:cNvPr id="3" name="Content Placeholder 2"/>
          <p:cNvSpPr>
            <a:spLocks noGrp="1"/>
          </p:cNvSpPr>
          <p:nvPr>
            <p:ph sz="quarter" idx="1"/>
          </p:nvPr>
        </p:nvSpPr>
        <p:spPr>
          <a:xfrm>
            <a:off x="640080" y="1554480"/>
            <a:ext cx="7881319" cy="4325112"/>
          </a:xfrm>
        </p:spPr>
        <p:txBody>
          <a:bodyPr>
            <a:noAutofit/>
          </a:bodyPr>
          <a:lstStyle/>
          <a:p>
            <a:pPr>
              <a:spcBef>
                <a:spcPts val="0"/>
              </a:spcBef>
              <a:buClr>
                <a:schemeClr val="accent2">
                  <a:lumMod val="75000"/>
                </a:schemeClr>
              </a:buClr>
            </a:pPr>
            <a:r>
              <a:rPr lang="en-US" sz="2600" dirty="0"/>
              <a:t>100% financing</a:t>
            </a:r>
          </a:p>
          <a:p>
            <a:pPr>
              <a:spcBef>
                <a:spcPts val="0"/>
              </a:spcBef>
              <a:buClr>
                <a:schemeClr val="accent2">
                  <a:lumMod val="75000"/>
                </a:schemeClr>
              </a:buClr>
            </a:pPr>
            <a:r>
              <a:rPr lang="en-US" sz="2600" dirty="0"/>
              <a:t>No up-front costs</a:t>
            </a:r>
          </a:p>
          <a:p>
            <a:pPr>
              <a:spcBef>
                <a:spcPts val="0"/>
              </a:spcBef>
              <a:buClr>
                <a:schemeClr val="accent2">
                  <a:lumMod val="75000"/>
                </a:schemeClr>
              </a:buClr>
            </a:pPr>
            <a:r>
              <a:rPr lang="en-US" sz="2600" dirty="0"/>
              <a:t>No pre-payment penalty</a:t>
            </a:r>
          </a:p>
          <a:p>
            <a:pPr>
              <a:spcBef>
                <a:spcPts val="0"/>
              </a:spcBef>
              <a:buClr>
                <a:schemeClr val="accent2">
                  <a:lumMod val="75000"/>
                </a:schemeClr>
              </a:buClr>
            </a:pPr>
            <a:r>
              <a:rPr lang="en-US" sz="2600" dirty="0"/>
              <a:t>Variable interest rate – currently 1.65%</a:t>
            </a:r>
          </a:p>
          <a:p>
            <a:pPr>
              <a:spcBef>
                <a:spcPts val="0"/>
              </a:spcBef>
              <a:buClr>
                <a:schemeClr val="accent2">
                  <a:lumMod val="75000"/>
                </a:schemeClr>
              </a:buClr>
            </a:pPr>
            <a:r>
              <a:rPr lang="en-US" sz="2600" dirty="0"/>
              <a:t>Maximum loan amount depends on legal debt authority</a:t>
            </a:r>
          </a:p>
          <a:p>
            <a:pPr>
              <a:spcBef>
                <a:spcPts val="0"/>
              </a:spcBef>
              <a:buClr>
                <a:schemeClr val="accent2">
                  <a:lumMod val="75000"/>
                </a:schemeClr>
              </a:buClr>
            </a:pPr>
            <a:r>
              <a:rPr lang="en-US" sz="2600" dirty="0"/>
              <a:t>Loan term maximum is 15 years, the useful life of the project, or other statutory limit</a:t>
            </a:r>
          </a:p>
          <a:p>
            <a:pPr>
              <a:spcBef>
                <a:spcPts val="0"/>
              </a:spcBef>
              <a:buClr>
                <a:schemeClr val="accent2">
                  <a:lumMod val="75000"/>
                </a:schemeClr>
              </a:buClr>
            </a:pPr>
            <a:r>
              <a:rPr lang="en-US" sz="2600" dirty="0"/>
              <a:t>Application on website </a:t>
            </a:r>
            <a:r>
              <a:rPr lang="en-US" sz="2600" u="sng" dirty="0">
                <a:solidFill>
                  <a:schemeClr val="bg1">
                    <a:lumMod val="50000"/>
                  </a:schemeClr>
                </a:solidFill>
              </a:rPr>
              <a:t>www.investmentmt.com</a:t>
            </a:r>
          </a:p>
          <a:p>
            <a:pPr lvl="1">
              <a:spcBef>
                <a:spcPts val="0"/>
              </a:spcBef>
              <a:buSzPct val="80000"/>
              <a:buFont typeface="Wingdings 2" panose="05020102010507070707" pitchFamily="18" charset="2"/>
              <a:buChar char=""/>
            </a:pPr>
            <a:r>
              <a:rPr lang="en-US" sz="2000" dirty="0"/>
              <a:t>Under $1 million, staff approved</a:t>
            </a:r>
          </a:p>
          <a:p>
            <a:pPr lvl="1">
              <a:spcBef>
                <a:spcPts val="0"/>
              </a:spcBef>
              <a:buSzPct val="80000"/>
              <a:buFont typeface="Wingdings 2" panose="05020102010507070707" pitchFamily="18" charset="2"/>
              <a:buChar char=""/>
            </a:pPr>
            <a:r>
              <a:rPr lang="en-US" sz="2000" dirty="0"/>
              <a:t>Over $1 million, Board of Investments Loan Committee approved at quarterly meeting</a:t>
            </a:r>
          </a:p>
        </p:txBody>
      </p:sp>
      <p:sp>
        <p:nvSpPr>
          <p:cNvPr id="16" name="Footer Placeholder 2"/>
          <p:cNvSpPr txBox="1">
            <a:spLocks/>
          </p:cNvSpPr>
          <p:nvPr/>
        </p:nvSpPr>
        <p:spPr bwMode="auto">
          <a:xfrm>
            <a:off x="6099048"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pic>
        <p:nvPicPr>
          <p:cNvPr id="30" name="Picture 29">
            <a:extLst>
              <a:ext uri="{FF2B5EF4-FFF2-40B4-BE49-F238E27FC236}">
                <a16:creationId xmlns:a16="http://schemas.microsoft.com/office/drawing/2014/main" id="{550F82A2-BA7D-4E6B-A83B-47F54D9B17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7198"/>
            <a:ext cx="2221865" cy="923290"/>
          </a:xfrm>
          <a:prstGeom prst="rect">
            <a:avLst/>
          </a:prstGeom>
          <a:noFill/>
          <a:ln>
            <a:noFill/>
          </a:ln>
        </p:spPr>
      </p:pic>
    </p:spTree>
    <p:extLst>
      <p:ext uri="{BB962C8B-B14F-4D97-AF65-F5344CB8AC3E}">
        <p14:creationId xmlns:p14="http://schemas.microsoft.com/office/powerpoint/2010/main" val="2782963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31</a:t>
            </a:fld>
            <a:endParaRPr lang="en-US"/>
          </a:p>
        </p:txBody>
      </p:sp>
      <p:pic>
        <p:nvPicPr>
          <p:cNvPr id="30" name="Picture 29">
            <a:extLst>
              <a:ext uri="{FF2B5EF4-FFF2-40B4-BE49-F238E27FC236}">
                <a16:creationId xmlns:a16="http://schemas.microsoft.com/office/drawing/2014/main" id="{550F82A2-BA7D-4E6B-A83B-47F54D9B17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7198"/>
            <a:ext cx="2221865" cy="923290"/>
          </a:xfrm>
          <a:prstGeom prst="rect">
            <a:avLst/>
          </a:prstGeom>
          <a:noFill/>
          <a:ln>
            <a:noFill/>
          </a:ln>
        </p:spPr>
      </p:pic>
      <p:pic>
        <p:nvPicPr>
          <p:cNvPr id="7" name="Picture 6" descr="Graphical user interface, text, website&#10;&#10;Description automatically generated">
            <a:extLst>
              <a:ext uri="{FF2B5EF4-FFF2-40B4-BE49-F238E27FC236}">
                <a16:creationId xmlns:a16="http://schemas.microsoft.com/office/drawing/2014/main" id="{C862DBC8-9BD9-4D44-A4AD-6CDE92B7A6E6}"/>
              </a:ext>
            </a:extLst>
          </p:cNvPr>
          <p:cNvPicPr>
            <a:picLocks noChangeAspect="1"/>
          </p:cNvPicPr>
          <p:nvPr/>
        </p:nvPicPr>
        <p:blipFill rotWithShape="1">
          <a:blip r:embed="rId3"/>
          <a:srcRect t="56976" b="4446"/>
          <a:stretch/>
        </p:blipFill>
        <p:spPr>
          <a:xfrm>
            <a:off x="685800" y="4397381"/>
            <a:ext cx="7848600" cy="2433124"/>
          </a:xfrm>
          <a:prstGeom prst="rect">
            <a:avLst/>
          </a:prstGeom>
        </p:spPr>
      </p:pic>
      <p:sp>
        <p:nvSpPr>
          <p:cNvPr id="8" name="Arrow: Down 6">
            <a:extLst>
              <a:ext uri="{FF2B5EF4-FFF2-40B4-BE49-F238E27FC236}">
                <a16:creationId xmlns:a16="http://schemas.microsoft.com/office/drawing/2014/main" id="{1BEE7160-0EC8-4964-B4CD-17B949DF7242}"/>
              </a:ext>
            </a:extLst>
          </p:cNvPr>
          <p:cNvSpPr/>
          <p:nvPr/>
        </p:nvSpPr>
        <p:spPr>
          <a:xfrm rot="2722375">
            <a:off x="2641545" y="5764341"/>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Graphical user interface, text, website&#10;&#10;Description automatically generated">
            <a:extLst>
              <a:ext uri="{FF2B5EF4-FFF2-40B4-BE49-F238E27FC236}">
                <a16:creationId xmlns:a16="http://schemas.microsoft.com/office/drawing/2014/main" id="{C862DBC8-9BD9-4D44-A4AD-6CDE92B7A6E6}"/>
              </a:ext>
            </a:extLst>
          </p:cNvPr>
          <p:cNvPicPr>
            <a:picLocks noChangeAspect="1"/>
          </p:cNvPicPr>
          <p:nvPr/>
        </p:nvPicPr>
        <p:blipFill rotWithShape="1">
          <a:blip r:embed="rId3"/>
          <a:srcRect t="20731" b="50273"/>
          <a:stretch/>
        </p:blipFill>
        <p:spPr>
          <a:xfrm>
            <a:off x="685800" y="2492381"/>
            <a:ext cx="7848600" cy="1828800"/>
          </a:xfrm>
          <a:prstGeom prst="rect">
            <a:avLst/>
          </a:prstGeom>
        </p:spPr>
      </p:pic>
      <p:pic>
        <p:nvPicPr>
          <p:cNvPr id="10" name="Picture 9" descr="Graphical user interface, text, website&#10;&#10;Description automatically generated">
            <a:extLst>
              <a:ext uri="{FF2B5EF4-FFF2-40B4-BE49-F238E27FC236}">
                <a16:creationId xmlns:a16="http://schemas.microsoft.com/office/drawing/2014/main" id="{C862DBC8-9BD9-4D44-A4AD-6CDE92B7A6E6}"/>
              </a:ext>
            </a:extLst>
          </p:cNvPr>
          <p:cNvPicPr>
            <a:picLocks noChangeAspect="1"/>
          </p:cNvPicPr>
          <p:nvPr/>
        </p:nvPicPr>
        <p:blipFill rotWithShape="1">
          <a:blip r:embed="rId3"/>
          <a:srcRect b="84445"/>
          <a:stretch/>
        </p:blipFill>
        <p:spPr>
          <a:xfrm>
            <a:off x="666946" y="1563544"/>
            <a:ext cx="7988431" cy="998554"/>
          </a:xfrm>
          <a:prstGeom prst="rect">
            <a:avLst/>
          </a:prstGeom>
        </p:spPr>
      </p:pic>
    </p:spTree>
    <p:extLst>
      <p:ext uri="{BB962C8B-B14F-4D97-AF65-F5344CB8AC3E}">
        <p14:creationId xmlns:p14="http://schemas.microsoft.com/office/powerpoint/2010/main" val="2579532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6EABC4-6F4C-461C-B85C-6A85B5A71846}"/>
              </a:ext>
            </a:extLst>
          </p:cNvPr>
          <p:cNvSpPr>
            <a:spLocks noGrp="1"/>
          </p:cNvSpPr>
          <p:nvPr>
            <p:ph type="sldNum" sz="quarter" idx="12"/>
          </p:nvPr>
        </p:nvSpPr>
        <p:spPr/>
        <p:txBody>
          <a:bodyPr>
            <a:normAutofit fontScale="85000" lnSpcReduction="20000"/>
          </a:bodyPr>
          <a:lstStyle/>
          <a:p>
            <a:fld id="{4C4C6FDA-F13E-4FEB-8276-7BEEAFDF96EF}" type="slidenum">
              <a:rPr lang="en-US" smtClean="0"/>
              <a:pPr/>
              <a:t>32</a:t>
            </a:fld>
            <a:endParaRPr lang="en-US"/>
          </a:p>
        </p:txBody>
      </p:sp>
      <p:pic>
        <p:nvPicPr>
          <p:cNvPr id="8" name="Picture 7" descr="A screenshot of a computer&#10;&#10;Description automatically generated">
            <a:extLst>
              <a:ext uri="{FF2B5EF4-FFF2-40B4-BE49-F238E27FC236}">
                <a16:creationId xmlns:a16="http://schemas.microsoft.com/office/drawing/2014/main" id="{40375726-BC78-4C4C-B490-F0043F7A65BD}"/>
              </a:ext>
            </a:extLst>
          </p:cNvPr>
          <p:cNvPicPr>
            <a:picLocks noChangeAspect="1"/>
          </p:cNvPicPr>
          <p:nvPr/>
        </p:nvPicPr>
        <p:blipFill>
          <a:blip r:embed="rId2"/>
          <a:stretch>
            <a:fillRect/>
          </a:stretch>
        </p:blipFill>
        <p:spPr>
          <a:xfrm>
            <a:off x="685800" y="76200"/>
            <a:ext cx="8153400" cy="6551839"/>
          </a:xfrm>
          <a:prstGeom prst="rect">
            <a:avLst/>
          </a:prstGeom>
        </p:spPr>
      </p:pic>
      <p:sp>
        <p:nvSpPr>
          <p:cNvPr id="6" name="Arrow: Down 6">
            <a:extLst>
              <a:ext uri="{FF2B5EF4-FFF2-40B4-BE49-F238E27FC236}">
                <a16:creationId xmlns:a16="http://schemas.microsoft.com/office/drawing/2014/main" id="{1BEE7160-0EC8-4964-B4CD-17B949DF7242}"/>
              </a:ext>
            </a:extLst>
          </p:cNvPr>
          <p:cNvSpPr/>
          <p:nvPr/>
        </p:nvSpPr>
        <p:spPr>
          <a:xfrm rot="5400000">
            <a:off x="2945076" y="585075"/>
            <a:ext cx="421640" cy="727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6">
            <a:extLst>
              <a:ext uri="{FF2B5EF4-FFF2-40B4-BE49-F238E27FC236}">
                <a16:creationId xmlns:a16="http://schemas.microsoft.com/office/drawing/2014/main" id="{1BEE7160-0EC8-4964-B4CD-17B949DF7242}"/>
              </a:ext>
            </a:extLst>
          </p:cNvPr>
          <p:cNvSpPr/>
          <p:nvPr/>
        </p:nvSpPr>
        <p:spPr>
          <a:xfrm>
            <a:off x="8278305" y="5562600"/>
            <a:ext cx="436789" cy="702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928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4E4F91-025F-40CB-A1BF-C8F325FB585B}"/>
              </a:ext>
            </a:extLst>
          </p:cNvPr>
          <p:cNvSpPr>
            <a:spLocks noGrp="1"/>
          </p:cNvSpPr>
          <p:nvPr>
            <p:ph type="sldNum" sz="quarter" idx="12"/>
          </p:nvPr>
        </p:nvSpPr>
        <p:spPr/>
        <p:txBody>
          <a:bodyPr>
            <a:normAutofit fontScale="85000" lnSpcReduction="20000"/>
          </a:bodyPr>
          <a:lstStyle/>
          <a:p>
            <a:fld id="{4C4C6FDA-F13E-4FEB-8276-7BEEAFDF96EF}" type="slidenum">
              <a:rPr lang="en-US" smtClean="0"/>
              <a:pPr/>
              <a:t>33</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1FE1F84C-038A-4D47-8889-48241908A76F}"/>
              </a:ext>
            </a:extLst>
          </p:cNvPr>
          <p:cNvPicPr>
            <a:picLocks noChangeAspect="1"/>
          </p:cNvPicPr>
          <p:nvPr/>
        </p:nvPicPr>
        <p:blipFill>
          <a:blip r:embed="rId2"/>
          <a:stretch>
            <a:fillRect/>
          </a:stretch>
        </p:blipFill>
        <p:spPr>
          <a:xfrm>
            <a:off x="685800" y="76200"/>
            <a:ext cx="8156448" cy="6496285"/>
          </a:xfrm>
          <a:prstGeom prst="rect">
            <a:avLst/>
          </a:prstGeom>
        </p:spPr>
      </p:pic>
      <p:sp>
        <p:nvSpPr>
          <p:cNvPr id="8" name="Arrow: Down 6">
            <a:extLst>
              <a:ext uri="{FF2B5EF4-FFF2-40B4-BE49-F238E27FC236}">
                <a16:creationId xmlns:a16="http://schemas.microsoft.com/office/drawing/2014/main" id="{1BEE7160-0EC8-4964-B4CD-17B949DF7242}"/>
              </a:ext>
            </a:extLst>
          </p:cNvPr>
          <p:cNvSpPr/>
          <p:nvPr/>
        </p:nvSpPr>
        <p:spPr>
          <a:xfrm rot="1689944">
            <a:off x="890541" y="3657845"/>
            <a:ext cx="262680" cy="287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6">
            <a:extLst>
              <a:ext uri="{FF2B5EF4-FFF2-40B4-BE49-F238E27FC236}">
                <a16:creationId xmlns:a16="http://schemas.microsoft.com/office/drawing/2014/main" id="{1BEE7160-0EC8-4964-B4CD-17B949DF7242}"/>
              </a:ext>
            </a:extLst>
          </p:cNvPr>
          <p:cNvSpPr/>
          <p:nvPr/>
        </p:nvSpPr>
        <p:spPr>
          <a:xfrm rot="12548939">
            <a:off x="1034139" y="3386008"/>
            <a:ext cx="262680" cy="301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6">
            <a:extLst>
              <a:ext uri="{FF2B5EF4-FFF2-40B4-BE49-F238E27FC236}">
                <a16:creationId xmlns:a16="http://schemas.microsoft.com/office/drawing/2014/main" id="{1BEE7160-0EC8-4964-B4CD-17B949DF7242}"/>
              </a:ext>
            </a:extLst>
          </p:cNvPr>
          <p:cNvSpPr/>
          <p:nvPr/>
        </p:nvSpPr>
        <p:spPr>
          <a:xfrm>
            <a:off x="8229600" y="5334000"/>
            <a:ext cx="436789" cy="702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54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01168"/>
            <a:ext cx="8458200" cy="987552"/>
          </a:xfrm>
        </p:spPr>
        <p:txBody>
          <a:bodyPr>
            <a:noAutofit/>
          </a:bodyPr>
          <a:lstStyle/>
          <a:p>
            <a:r>
              <a:rPr lang="en-US" sz="3700" dirty="0"/>
              <a:t>Sample Bond Issue Mill Levy Impact </a:t>
            </a:r>
          </a:p>
        </p:txBody>
      </p:sp>
      <p:sp>
        <p:nvSpPr>
          <p:cNvPr id="4" name="Slide Number Placeholder 3"/>
          <p:cNvSpPr>
            <a:spLocks noGrp="1"/>
          </p:cNvSpPr>
          <p:nvPr>
            <p:ph type="sldNum" sz="quarter" idx="12"/>
          </p:nvPr>
        </p:nvSpPr>
        <p:spPr/>
        <p:txBody>
          <a:bodyPr>
            <a:normAutofit fontScale="85000" lnSpcReduction="20000"/>
          </a:bodyPr>
          <a:lstStyle/>
          <a:p>
            <a:fld id="{3B58C2D5-AA5A-4503-93E0-212D0F104262}" type="slidenum">
              <a:rPr lang="en-US" smtClean="0"/>
              <a:t>4</a:t>
            </a:fld>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063437580"/>
              </p:ext>
            </p:extLst>
          </p:nvPr>
        </p:nvGraphicFramePr>
        <p:xfrm>
          <a:off x="1752599" y="1516698"/>
          <a:ext cx="6238827" cy="5043829"/>
        </p:xfrm>
        <a:graphic>
          <a:graphicData uri="http://schemas.openxmlformats.org/presentationml/2006/ole">
            <mc:AlternateContent xmlns:mc="http://schemas.openxmlformats.org/markup-compatibility/2006">
              <mc:Choice xmlns:v="urn:schemas-microsoft-com:vml" Requires="v">
                <p:oleObj spid="_x0000_s1166" name="Worksheet" r:id="rId3" imgW="9182170" imgH="7421886" progId="Excel.Sheet.8">
                  <p:embed/>
                </p:oleObj>
              </mc:Choice>
              <mc:Fallback>
                <p:oleObj name="Worksheet" r:id="rId3" imgW="9182170" imgH="7421886" progId="Excel.Sheet.8">
                  <p:embed/>
                  <p:pic>
                    <p:nvPicPr>
                      <p:cNvPr id="10" name="Object 9"/>
                      <p:cNvPicPr/>
                      <p:nvPr/>
                    </p:nvPicPr>
                    <p:blipFill>
                      <a:blip r:embed="rId4"/>
                      <a:stretch>
                        <a:fillRect/>
                      </a:stretch>
                    </p:blipFill>
                    <p:spPr>
                      <a:xfrm>
                        <a:off x="1752599" y="1516698"/>
                        <a:ext cx="6238827" cy="5043829"/>
                      </a:xfrm>
                      <a:prstGeom prst="rect">
                        <a:avLst/>
                      </a:prstGeom>
                    </p:spPr>
                  </p:pic>
                </p:oleObj>
              </mc:Fallback>
            </mc:AlternateContent>
          </a:graphicData>
        </a:graphic>
      </p:graphicFrame>
      <p:pic>
        <p:nvPicPr>
          <p:cNvPr id="6" name="Picture 2" descr="H:\Resources\Logos\Bison\FICM Primary Logo-member SIP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82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55588781"/>
              </p:ext>
            </p:extLst>
          </p:nvPr>
        </p:nvGraphicFramePr>
        <p:xfrm>
          <a:off x="4659947" y="2144326"/>
          <a:ext cx="4215384" cy="3779520"/>
        </p:xfrm>
        <a:graphic>
          <a:graphicData uri="http://schemas.openxmlformats.org/drawingml/2006/table">
            <a:tbl>
              <a:tblPr firstRow="1" bandRow="1">
                <a:tableStyleId>{0E3FDE45-AF77-4B5C-9715-49D594BDF05E}</a:tableStyleId>
              </a:tblPr>
              <a:tblGrid>
                <a:gridCol w="3145536">
                  <a:extLst>
                    <a:ext uri="{9D8B030D-6E8A-4147-A177-3AD203B41FA5}">
                      <a16:colId xmlns:a16="http://schemas.microsoft.com/office/drawing/2014/main" val="2529308637"/>
                    </a:ext>
                  </a:extLst>
                </a:gridCol>
                <a:gridCol w="1069848">
                  <a:extLst>
                    <a:ext uri="{9D8B030D-6E8A-4147-A177-3AD203B41FA5}">
                      <a16:colId xmlns:a16="http://schemas.microsoft.com/office/drawing/2014/main" val="4269722596"/>
                    </a:ext>
                  </a:extLst>
                </a:gridCol>
              </a:tblGrid>
              <a:tr h="655428">
                <a:tc>
                  <a:txBody>
                    <a:bodyPr/>
                    <a:lstStyle/>
                    <a:p>
                      <a:pPr algn="r">
                        <a:lnSpc>
                          <a:spcPct val="100000"/>
                        </a:lnSpc>
                      </a:pPr>
                      <a:r>
                        <a:rPr lang="en-US" sz="1050" dirty="0" smtClean="0"/>
                        <a:t>Total Taxable Value $4,528,465</a:t>
                      </a:r>
                      <a:endParaRPr lang="en-US" sz="1050" baseline="0" dirty="0" smtClean="0"/>
                    </a:p>
                    <a:p>
                      <a:pPr algn="l">
                        <a:lnSpc>
                          <a:spcPct val="100000"/>
                        </a:lnSpc>
                      </a:pPr>
                      <a:r>
                        <a:rPr lang="en-US" sz="1800" dirty="0" smtClean="0"/>
                        <a:t>    Taxpayer</a:t>
                      </a:r>
                      <a:endParaRPr lang="en-US" sz="1800" dirty="0">
                        <a:solidFill>
                          <a:sysClr val="windowText" lastClr="000000"/>
                        </a:solidFill>
                      </a:endParaRPr>
                    </a:p>
                  </a:txBody>
                  <a:tcPr anchor="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 of total 2019/20 Tax</a:t>
                      </a:r>
                      <a:r>
                        <a:rPr lang="en-US" sz="1400" baseline="0" dirty="0" smtClean="0"/>
                        <a:t> Base</a:t>
                      </a:r>
                      <a:endParaRPr lang="en-US" sz="1400" b="1" dirty="0" smtClean="0">
                        <a:solidFill>
                          <a:sysClr val="windowText" lastClr="000000"/>
                        </a:solidFill>
                      </a:endParaRPr>
                    </a:p>
                  </a:txBody>
                  <a:tcPr anchor="b">
                    <a:solidFill>
                      <a:schemeClr val="accent2">
                        <a:lumMod val="60000"/>
                        <a:lumOff val="40000"/>
                      </a:schemeClr>
                    </a:solidFill>
                  </a:tcPr>
                </a:tc>
                <a:extLst>
                  <a:ext uri="{0D108BD9-81ED-4DB2-BD59-A6C34878D82A}">
                    <a16:rowId xmlns:a16="http://schemas.microsoft.com/office/drawing/2014/main" val="3951816614"/>
                  </a:ext>
                </a:extLst>
              </a:tr>
              <a:tr h="274320">
                <a:tc>
                  <a:txBody>
                    <a:bodyPr/>
                    <a:lstStyle/>
                    <a:p>
                      <a:pPr marL="0" marR="0" indent="230188" algn="l">
                        <a:spcBef>
                          <a:spcPts val="0"/>
                        </a:spcBef>
                        <a:spcAft>
                          <a:spcPts val="0"/>
                        </a:spcAft>
                      </a:pPr>
                      <a:r>
                        <a:rPr lang="en-US" sz="1200" kern="1200" baseline="0" dirty="0"/>
                        <a:t>Wolf, Walter Revocable Trust</a:t>
                      </a:r>
                      <a:endParaRPr lang="en-US" sz="1200" b="0" kern="1200" baseline="0" dirty="0">
                        <a:solidFill>
                          <a:schemeClr val="dk1"/>
                        </a:solidFill>
                        <a:latin typeface="+mn-lt"/>
                        <a:ea typeface="+mn-ea"/>
                        <a:cs typeface="+mn-cs"/>
                      </a:endParaRPr>
                    </a:p>
                  </a:txBody>
                  <a:tcPr marT="9144"/>
                </a:tc>
                <a:tc>
                  <a:txBody>
                    <a:bodyPr/>
                    <a:lstStyle/>
                    <a:p>
                      <a:pPr marL="0" marR="0" indent="0" algn="l">
                        <a:spcBef>
                          <a:spcPts val="0"/>
                        </a:spcBef>
                        <a:spcAft>
                          <a:spcPts val="0"/>
                        </a:spcAft>
                        <a:tabLst>
                          <a:tab pos="457200" algn="dec"/>
                        </a:tabLst>
                      </a:pPr>
                      <a:r>
                        <a:rPr lang="en-US" sz="1200" kern="1200" dirty="0" smtClean="0"/>
                        <a:t>	1.4</a:t>
                      </a:r>
                      <a:r>
                        <a:rPr lang="en-US" sz="1200" kern="1200" dirty="0"/>
                        <a:t>%</a:t>
                      </a:r>
                      <a:endParaRPr lang="en-US" sz="1200" kern="1200" dirty="0">
                        <a:solidFill>
                          <a:schemeClr val="dk1"/>
                        </a:solidFill>
                        <a:latin typeface="+mn-lt"/>
                        <a:ea typeface="+mn-ea"/>
                        <a:cs typeface="+mn-cs"/>
                      </a:endParaRPr>
                    </a:p>
                  </a:txBody>
                  <a:tcPr marL="68580" marR="68580" marT="9144" marB="0"/>
                </a:tc>
                <a:extLst>
                  <a:ext uri="{0D108BD9-81ED-4DB2-BD59-A6C34878D82A}">
                    <a16:rowId xmlns:a16="http://schemas.microsoft.com/office/drawing/2014/main" val="3597789525"/>
                  </a:ext>
                </a:extLst>
              </a:tr>
              <a:tr h="274320">
                <a:tc>
                  <a:txBody>
                    <a:bodyPr/>
                    <a:lstStyle/>
                    <a:p>
                      <a:pPr marL="0" marR="0" indent="230188" algn="l">
                        <a:spcBef>
                          <a:spcPts val="0"/>
                        </a:spcBef>
                        <a:spcAft>
                          <a:spcPts val="0"/>
                        </a:spcAft>
                      </a:pPr>
                      <a:r>
                        <a:rPr lang="en-US" sz="1200" kern="1200" baseline="0" dirty="0"/>
                        <a:t>Foreman, Bruce &amp; </a:t>
                      </a:r>
                      <a:r>
                        <a:rPr lang="en-US" sz="1200" kern="1200" baseline="0" dirty="0" err="1"/>
                        <a:t>Alora</a:t>
                      </a:r>
                      <a:endParaRPr lang="en-US" sz="1200" b="0" kern="1200" baseline="0" dirty="0">
                        <a:solidFill>
                          <a:schemeClr val="dk1"/>
                        </a:solidFill>
                        <a:latin typeface="+mn-lt"/>
                        <a:ea typeface="+mn-ea"/>
                        <a:cs typeface="+mn-cs"/>
                      </a:endParaRPr>
                    </a:p>
                  </a:txBody>
                  <a:tcPr marL="68580" marR="68580" marT="9144" marB="0"/>
                </a:tc>
                <a:tc>
                  <a:txBody>
                    <a:bodyPr/>
                    <a:lstStyle/>
                    <a:p>
                      <a:pPr marL="0" marR="0" indent="0" algn="l">
                        <a:spcBef>
                          <a:spcPts val="0"/>
                        </a:spcBef>
                        <a:spcAft>
                          <a:spcPts val="0"/>
                        </a:spcAft>
                        <a:tabLst>
                          <a:tab pos="457200" algn="dec"/>
                        </a:tabLst>
                      </a:pPr>
                      <a:r>
                        <a:rPr lang="en-US" sz="1200" kern="1200" dirty="0" smtClean="0"/>
                        <a:t>	0.9</a:t>
                      </a:r>
                      <a:endParaRPr lang="en-US" sz="1200" kern="1200" dirty="0">
                        <a:solidFill>
                          <a:schemeClr val="dk1"/>
                        </a:solidFill>
                        <a:latin typeface="+mn-lt"/>
                        <a:ea typeface="+mn-ea"/>
                        <a:cs typeface="+mn-cs"/>
                      </a:endParaRPr>
                    </a:p>
                  </a:txBody>
                  <a:tcPr marL="68580" marR="68580" marT="9144" marB="0"/>
                </a:tc>
                <a:extLst>
                  <a:ext uri="{0D108BD9-81ED-4DB2-BD59-A6C34878D82A}">
                    <a16:rowId xmlns:a16="http://schemas.microsoft.com/office/drawing/2014/main" val="1124657266"/>
                  </a:ext>
                </a:extLst>
              </a:tr>
              <a:tr h="274320">
                <a:tc>
                  <a:txBody>
                    <a:bodyPr/>
                    <a:lstStyle/>
                    <a:p>
                      <a:pPr marL="0" marR="0" indent="230188" algn="l">
                        <a:spcBef>
                          <a:spcPts val="0"/>
                        </a:spcBef>
                        <a:spcAft>
                          <a:spcPts val="0"/>
                        </a:spcAft>
                      </a:pPr>
                      <a:r>
                        <a:rPr lang="en-US" sz="1200" kern="1200" baseline="0" dirty="0"/>
                        <a:t>Tri H Stables LLC</a:t>
                      </a:r>
                      <a:endParaRPr lang="en-US" sz="1200" b="0" kern="1200" baseline="0" dirty="0">
                        <a:solidFill>
                          <a:schemeClr val="dk1"/>
                        </a:solidFill>
                        <a:latin typeface="+mn-lt"/>
                        <a:ea typeface="+mn-ea"/>
                        <a:cs typeface="+mn-cs"/>
                      </a:endParaRPr>
                    </a:p>
                  </a:txBody>
                  <a:tcPr marL="68580" marR="68580" marT="9144" marB="0"/>
                </a:tc>
                <a:tc>
                  <a:txBody>
                    <a:bodyPr/>
                    <a:lstStyle/>
                    <a:p>
                      <a:pPr marL="0" marR="0" indent="0" algn="l">
                        <a:spcBef>
                          <a:spcPts val="0"/>
                        </a:spcBef>
                        <a:spcAft>
                          <a:spcPts val="0"/>
                        </a:spcAft>
                        <a:tabLst>
                          <a:tab pos="457200" algn="dec"/>
                        </a:tabLst>
                      </a:pPr>
                      <a:r>
                        <a:rPr lang="en-US" sz="1200" kern="1200" dirty="0" smtClean="0"/>
                        <a:t>	0.9</a:t>
                      </a:r>
                      <a:endParaRPr lang="en-US" sz="1200" kern="1200" dirty="0">
                        <a:solidFill>
                          <a:schemeClr val="dk1"/>
                        </a:solidFill>
                        <a:latin typeface="+mn-lt"/>
                        <a:ea typeface="+mn-ea"/>
                        <a:cs typeface="+mn-cs"/>
                      </a:endParaRPr>
                    </a:p>
                  </a:txBody>
                  <a:tcPr marL="68580" marR="68580" marT="9144" marB="0"/>
                </a:tc>
                <a:extLst>
                  <a:ext uri="{0D108BD9-81ED-4DB2-BD59-A6C34878D82A}">
                    <a16:rowId xmlns:a16="http://schemas.microsoft.com/office/drawing/2014/main" val="425628121"/>
                  </a:ext>
                </a:extLst>
              </a:tr>
              <a:tr h="274320">
                <a:tc>
                  <a:txBody>
                    <a:bodyPr/>
                    <a:lstStyle/>
                    <a:p>
                      <a:pPr marL="0" marR="0" indent="230188" algn="l">
                        <a:spcBef>
                          <a:spcPts val="0"/>
                        </a:spcBef>
                        <a:spcAft>
                          <a:spcPts val="0"/>
                        </a:spcAft>
                      </a:pPr>
                      <a:r>
                        <a:rPr lang="en-US" sz="1200" kern="1200" baseline="0" dirty="0"/>
                        <a:t>Northwestern Energy</a:t>
                      </a:r>
                      <a:endParaRPr lang="en-US" sz="1200" b="0" kern="1200" baseline="0" dirty="0">
                        <a:solidFill>
                          <a:schemeClr val="dk1"/>
                        </a:solidFill>
                        <a:latin typeface="+mn-lt"/>
                        <a:ea typeface="+mn-ea"/>
                        <a:cs typeface="+mn-cs"/>
                      </a:endParaRPr>
                    </a:p>
                  </a:txBody>
                  <a:tcPr marL="68580" marR="68580" marT="9144" marB="0"/>
                </a:tc>
                <a:tc>
                  <a:txBody>
                    <a:bodyPr/>
                    <a:lstStyle/>
                    <a:p>
                      <a:pPr marL="0" marR="0" indent="0" algn="l">
                        <a:spcBef>
                          <a:spcPts val="0"/>
                        </a:spcBef>
                        <a:spcAft>
                          <a:spcPts val="0"/>
                        </a:spcAft>
                        <a:tabLst>
                          <a:tab pos="457200" algn="dec"/>
                        </a:tabLst>
                      </a:pPr>
                      <a:r>
                        <a:rPr lang="en-US" sz="1200" kern="1200" dirty="0" smtClean="0"/>
                        <a:t>	0.8</a:t>
                      </a:r>
                      <a:endParaRPr lang="en-US" sz="1200" kern="1200" dirty="0">
                        <a:solidFill>
                          <a:schemeClr val="dk1"/>
                        </a:solidFill>
                        <a:latin typeface="+mn-lt"/>
                        <a:ea typeface="+mn-ea"/>
                        <a:cs typeface="+mn-cs"/>
                      </a:endParaRPr>
                    </a:p>
                  </a:txBody>
                  <a:tcPr marL="68580" marR="68580" marT="9144" marB="0"/>
                </a:tc>
                <a:extLst>
                  <a:ext uri="{0D108BD9-81ED-4DB2-BD59-A6C34878D82A}">
                    <a16:rowId xmlns:a16="http://schemas.microsoft.com/office/drawing/2014/main" val="3472458239"/>
                  </a:ext>
                </a:extLst>
              </a:tr>
              <a:tr h="274320">
                <a:tc>
                  <a:txBody>
                    <a:bodyPr/>
                    <a:lstStyle/>
                    <a:p>
                      <a:pPr marL="0" marR="0" indent="230188" algn="l">
                        <a:spcBef>
                          <a:spcPts val="0"/>
                        </a:spcBef>
                        <a:spcAft>
                          <a:spcPts val="0"/>
                        </a:spcAft>
                      </a:pPr>
                      <a:r>
                        <a:rPr lang="en-US" sz="1200" kern="1200" baseline="0" dirty="0"/>
                        <a:t>Pederson, Gregory</a:t>
                      </a:r>
                      <a:endParaRPr lang="en-US" sz="1200" b="0" kern="1200" baseline="0" dirty="0">
                        <a:solidFill>
                          <a:schemeClr val="dk1"/>
                        </a:solidFill>
                        <a:latin typeface="+mn-lt"/>
                        <a:ea typeface="+mn-ea"/>
                        <a:cs typeface="+mn-cs"/>
                      </a:endParaRPr>
                    </a:p>
                  </a:txBody>
                  <a:tcPr marL="68580" marR="68580" marT="9144" marB="0"/>
                </a:tc>
                <a:tc>
                  <a:txBody>
                    <a:bodyPr/>
                    <a:lstStyle/>
                    <a:p>
                      <a:pPr marL="0" marR="0" indent="0" algn="l">
                        <a:spcBef>
                          <a:spcPts val="0"/>
                        </a:spcBef>
                        <a:spcAft>
                          <a:spcPts val="0"/>
                        </a:spcAft>
                        <a:tabLst>
                          <a:tab pos="457200" algn="dec"/>
                        </a:tabLst>
                      </a:pPr>
                      <a:r>
                        <a:rPr lang="en-US" sz="1200" kern="1200" dirty="0" smtClean="0"/>
                        <a:t>	0.7</a:t>
                      </a:r>
                      <a:endParaRPr lang="en-US" sz="1200" kern="1200" dirty="0">
                        <a:solidFill>
                          <a:schemeClr val="dk1"/>
                        </a:solidFill>
                        <a:latin typeface="+mn-lt"/>
                        <a:ea typeface="+mn-ea"/>
                        <a:cs typeface="+mn-cs"/>
                      </a:endParaRPr>
                    </a:p>
                  </a:txBody>
                  <a:tcPr marL="68580" marR="68580" marT="9144" marB="0"/>
                </a:tc>
                <a:extLst>
                  <a:ext uri="{0D108BD9-81ED-4DB2-BD59-A6C34878D82A}">
                    <a16:rowId xmlns:a16="http://schemas.microsoft.com/office/drawing/2014/main" val="4031481179"/>
                  </a:ext>
                </a:extLst>
              </a:tr>
              <a:tr h="274320">
                <a:tc>
                  <a:txBody>
                    <a:bodyPr/>
                    <a:lstStyle/>
                    <a:p>
                      <a:pPr marL="0" marR="0" indent="230188" algn="l">
                        <a:spcBef>
                          <a:spcPts val="0"/>
                        </a:spcBef>
                        <a:spcAft>
                          <a:spcPts val="0"/>
                        </a:spcAft>
                      </a:pPr>
                      <a:r>
                        <a:rPr lang="en-US" sz="1200" kern="1200" baseline="0" dirty="0"/>
                        <a:t>Hubbard, Mathew &amp; Kara</a:t>
                      </a:r>
                      <a:endParaRPr lang="en-US" sz="1200" b="0" kern="1200" baseline="0" dirty="0">
                        <a:solidFill>
                          <a:schemeClr val="dk1"/>
                        </a:solidFill>
                        <a:latin typeface="+mn-lt"/>
                        <a:ea typeface="+mn-ea"/>
                        <a:cs typeface="+mn-cs"/>
                      </a:endParaRPr>
                    </a:p>
                  </a:txBody>
                  <a:tcPr marL="68580" marR="68580" marT="9144" marB="0"/>
                </a:tc>
                <a:tc>
                  <a:txBody>
                    <a:bodyPr/>
                    <a:lstStyle/>
                    <a:p>
                      <a:pPr marL="0" marR="0" indent="0" algn="l">
                        <a:spcBef>
                          <a:spcPts val="0"/>
                        </a:spcBef>
                        <a:spcAft>
                          <a:spcPts val="0"/>
                        </a:spcAft>
                        <a:tabLst>
                          <a:tab pos="457200" algn="dec"/>
                        </a:tabLst>
                      </a:pPr>
                      <a:r>
                        <a:rPr lang="en-US" sz="1200" kern="1200" dirty="0" smtClean="0"/>
                        <a:t>	0.6</a:t>
                      </a:r>
                      <a:endParaRPr lang="en-US" sz="1200" kern="1200" dirty="0">
                        <a:solidFill>
                          <a:schemeClr val="dk1"/>
                        </a:solidFill>
                        <a:latin typeface="+mn-lt"/>
                        <a:ea typeface="+mn-ea"/>
                        <a:cs typeface="+mn-cs"/>
                      </a:endParaRPr>
                    </a:p>
                  </a:txBody>
                  <a:tcPr marL="68580" marR="68580" marT="9144" marB="0"/>
                </a:tc>
                <a:extLst>
                  <a:ext uri="{0D108BD9-81ED-4DB2-BD59-A6C34878D82A}">
                    <a16:rowId xmlns:a16="http://schemas.microsoft.com/office/drawing/2014/main" val="3153261602"/>
                  </a:ext>
                </a:extLst>
              </a:tr>
              <a:tr h="274320">
                <a:tc>
                  <a:txBody>
                    <a:bodyPr/>
                    <a:lstStyle/>
                    <a:p>
                      <a:pPr marL="0" marR="0" indent="230188" algn="l">
                        <a:spcBef>
                          <a:spcPts val="0"/>
                        </a:spcBef>
                        <a:spcAft>
                          <a:spcPts val="0"/>
                        </a:spcAft>
                      </a:pPr>
                      <a:r>
                        <a:rPr lang="en-US" sz="1200" kern="1200" baseline="0" dirty="0" err="1"/>
                        <a:t>Andrikopoulos</a:t>
                      </a:r>
                      <a:r>
                        <a:rPr lang="en-US" sz="1200" kern="1200" baseline="0" dirty="0"/>
                        <a:t> Family Trust</a:t>
                      </a:r>
                      <a:endParaRPr lang="en-US" sz="1200" b="0" kern="1200" baseline="0" dirty="0">
                        <a:solidFill>
                          <a:schemeClr val="dk1"/>
                        </a:solidFill>
                        <a:latin typeface="+mn-lt"/>
                        <a:ea typeface="+mn-ea"/>
                        <a:cs typeface="+mn-cs"/>
                      </a:endParaRPr>
                    </a:p>
                  </a:txBody>
                  <a:tcPr marL="68580" marR="68580" marT="9144" marB="0"/>
                </a:tc>
                <a:tc>
                  <a:txBody>
                    <a:bodyPr/>
                    <a:lstStyle/>
                    <a:p>
                      <a:pPr marL="0" marR="0" indent="0" algn="l">
                        <a:spcBef>
                          <a:spcPts val="0"/>
                        </a:spcBef>
                        <a:spcAft>
                          <a:spcPts val="0"/>
                        </a:spcAft>
                        <a:tabLst>
                          <a:tab pos="457200" algn="dec"/>
                        </a:tabLst>
                      </a:pPr>
                      <a:r>
                        <a:rPr lang="en-US" sz="1200" kern="1200" dirty="0" smtClean="0"/>
                        <a:t>	0.6</a:t>
                      </a:r>
                      <a:endParaRPr lang="en-US" sz="1200" kern="1200" dirty="0">
                        <a:solidFill>
                          <a:schemeClr val="dk1"/>
                        </a:solidFill>
                        <a:latin typeface="+mn-lt"/>
                        <a:ea typeface="+mn-ea"/>
                        <a:cs typeface="+mn-cs"/>
                      </a:endParaRPr>
                    </a:p>
                  </a:txBody>
                  <a:tcPr marL="68580" marR="68580" marT="9144" marB="0"/>
                </a:tc>
                <a:extLst>
                  <a:ext uri="{0D108BD9-81ED-4DB2-BD59-A6C34878D82A}">
                    <a16:rowId xmlns:a16="http://schemas.microsoft.com/office/drawing/2014/main" val="1639906073"/>
                  </a:ext>
                </a:extLst>
              </a:tr>
              <a:tr h="274320">
                <a:tc>
                  <a:txBody>
                    <a:bodyPr/>
                    <a:lstStyle/>
                    <a:p>
                      <a:pPr marL="0" marR="0" indent="230188" algn="l">
                        <a:spcBef>
                          <a:spcPts val="0"/>
                        </a:spcBef>
                        <a:spcAft>
                          <a:spcPts val="0"/>
                        </a:spcAft>
                      </a:pPr>
                      <a:r>
                        <a:rPr lang="en-US" sz="1200" kern="1200" baseline="0" dirty="0"/>
                        <a:t>Howard, Michael &amp; Margaret Family Trust</a:t>
                      </a:r>
                      <a:endParaRPr lang="en-US" sz="1200" b="0" kern="1200" baseline="0" dirty="0">
                        <a:solidFill>
                          <a:schemeClr val="dk1"/>
                        </a:solidFill>
                        <a:latin typeface="+mn-lt"/>
                        <a:ea typeface="+mn-ea"/>
                        <a:cs typeface="+mn-cs"/>
                      </a:endParaRPr>
                    </a:p>
                  </a:txBody>
                  <a:tcPr marL="68580" marR="68580" marT="9144" marB="0"/>
                </a:tc>
                <a:tc>
                  <a:txBody>
                    <a:bodyPr/>
                    <a:lstStyle/>
                    <a:p>
                      <a:pPr marL="0" marR="0" indent="0" algn="l">
                        <a:spcBef>
                          <a:spcPts val="0"/>
                        </a:spcBef>
                        <a:spcAft>
                          <a:spcPts val="0"/>
                        </a:spcAft>
                        <a:tabLst>
                          <a:tab pos="457200" algn="dec"/>
                        </a:tabLst>
                      </a:pPr>
                      <a:r>
                        <a:rPr lang="en-US" sz="1200" kern="1200" dirty="0" smtClean="0"/>
                        <a:t>	0.5</a:t>
                      </a:r>
                      <a:endParaRPr lang="en-US" sz="1200" kern="1200" dirty="0">
                        <a:solidFill>
                          <a:schemeClr val="dk1"/>
                        </a:solidFill>
                        <a:latin typeface="+mn-lt"/>
                        <a:ea typeface="+mn-ea"/>
                        <a:cs typeface="+mn-cs"/>
                      </a:endParaRPr>
                    </a:p>
                  </a:txBody>
                  <a:tcPr marL="68580" marR="68580" marT="9144" marB="0"/>
                </a:tc>
                <a:extLst>
                  <a:ext uri="{0D108BD9-81ED-4DB2-BD59-A6C34878D82A}">
                    <a16:rowId xmlns:a16="http://schemas.microsoft.com/office/drawing/2014/main" val="1851610918"/>
                  </a:ext>
                </a:extLst>
              </a:tr>
              <a:tr h="274320">
                <a:tc>
                  <a:txBody>
                    <a:bodyPr/>
                    <a:lstStyle/>
                    <a:p>
                      <a:pPr marL="0" marR="0" indent="230188" algn="l">
                        <a:spcBef>
                          <a:spcPts val="0"/>
                        </a:spcBef>
                        <a:spcAft>
                          <a:spcPts val="0"/>
                        </a:spcAft>
                      </a:pPr>
                      <a:r>
                        <a:rPr lang="en-US" sz="1200" kern="1200" baseline="0" dirty="0"/>
                        <a:t>Tyler, Nancy</a:t>
                      </a:r>
                      <a:endParaRPr lang="en-US" sz="1200" b="0" kern="1200" baseline="0" dirty="0">
                        <a:solidFill>
                          <a:schemeClr val="dk1"/>
                        </a:solidFill>
                        <a:latin typeface="+mn-lt"/>
                        <a:ea typeface="+mn-ea"/>
                        <a:cs typeface="+mn-cs"/>
                      </a:endParaRPr>
                    </a:p>
                  </a:txBody>
                  <a:tcPr marL="68580" marR="68580" marT="9144" marB="0"/>
                </a:tc>
                <a:tc>
                  <a:txBody>
                    <a:bodyPr/>
                    <a:lstStyle/>
                    <a:p>
                      <a:pPr marL="0" marR="0" indent="0" algn="l">
                        <a:spcBef>
                          <a:spcPts val="0"/>
                        </a:spcBef>
                        <a:spcAft>
                          <a:spcPts val="0"/>
                        </a:spcAft>
                        <a:tabLst>
                          <a:tab pos="457200" algn="dec"/>
                        </a:tabLst>
                      </a:pPr>
                      <a:r>
                        <a:rPr lang="en-US" sz="1200" kern="1200" dirty="0" smtClean="0"/>
                        <a:t>	0.5</a:t>
                      </a:r>
                      <a:endParaRPr lang="en-US" sz="1200" kern="1200" dirty="0">
                        <a:solidFill>
                          <a:schemeClr val="dk1"/>
                        </a:solidFill>
                        <a:latin typeface="+mn-lt"/>
                        <a:ea typeface="+mn-ea"/>
                        <a:cs typeface="+mn-cs"/>
                      </a:endParaRPr>
                    </a:p>
                  </a:txBody>
                  <a:tcPr marL="68580" marR="68580" marT="9144" marB="0"/>
                </a:tc>
                <a:extLst>
                  <a:ext uri="{0D108BD9-81ED-4DB2-BD59-A6C34878D82A}">
                    <a16:rowId xmlns:a16="http://schemas.microsoft.com/office/drawing/2014/main" val="1198255804"/>
                  </a:ext>
                </a:extLst>
              </a:tr>
              <a:tr h="274320">
                <a:tc>
                  <a:txBody>
                    <a:bodyPr/>
                    <a:lstStyle/>
                    <a:p>
                      <a:pPr marL="0" marR="0" indent="230188" algn="l">
                        <a:spcBef>
                          <a:spcPts val="0"/>
                        </a:spcBef>
                        <a:spcAft>
                          <a:spcPts val="0"/>
                        </a:spcAft>
                      </a:pPr>
                      <a:r>
                        <a:rPr lang="en-US" sz="1200" kern="1200" baseline="0" dirty="0"/>
                        <a:t>Shanahan Lynn Connolly Trustee</a:t>
                      </a:r>
                      <a:endParaRPr lang="en-US" sz="1200" b="0" kern="1200" baseline="0" dirty="0">
                        <a:solidFill>
                          <a:schemeClr val="dk1"/>
                        </a:solidFill>
                        <a:latin typeface="+mn-lt"/>
                        <a:ea typeface="+mn-ea"/>
                        <a:cs typeface="+mn-cs"/>
                      </a:endParaRPr>
                    </a:p>
                  </a:txBody>
                  <a:tcPr marL="68580" marR="68580" marT="9144" marB="0"/>
                </a:tc>
                <a:tc>
                  <a:txBody>
                    <a:bodyPr/>
                    <a:lstStyle/>
                    <a:p>
                      <a:pPr marL="0" marR="0" indent="0" algn="l">
                        <a:spcBef>
                          <a:spcPts val="0"/>
                        </a:spcBef>
                        <a:spcAft>
                          <a:spcPts val="0"/>
                        </a:spcAft>
                        <a:tabLst>
                          <a:tab pos="457200" algn="dec"/>
                        </a:tabLst>
                      </a:pPr>
                      <a:r>
                        <a:rPr lang="en-US" sz="1200" u="none" kern="1200" dirty="0" smtClean="0"/>
                        <a:t>	</a:t>
                      </a:r>
                      <a:r>
                        <a:rPr lang="en-US" sz="1200" u="sng" kern="1200" dirty="0" smtClean="0"/>
                        <a:t>0.5</a:t>
                      </a:r>
                      <a:endParaRPr lang="en-US" sz="1200" u="sng" kern="1200" dirty="0">
                        <a:solidFill>
                          <a:schemeClr val="dk1"/>
                        </a:solidFill>
                        <a:latin typeface="+mn-lt"/>
                        <a:ea typeface="+mn-ea"/>
                        <a:cs typeface="+mn-cs"/>
                      </a:endParaRPr>
                    </a:p>
                  </a:txBody>
                  <a:tcPr marL="68580" marR="68580" marT="9144" marB="0"/>
                </a:tc>
                <a:extLst>
                  <a:ext uri="{0D108BD9-81ED-4DB2-BD59-A6C34878D82A}">
                    <a16:rowId xmlns:a16="http://schemas.microsoft.com/office/drawing/2014/main" val="3897358571"/>
                  </a:ext>
                </a:extLst>
              </a:tr>
              <a:tr h="23029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TOTAL</a:t>
                      </a:r>
                      <a:endParaRPr lang="en-US" sz="1400" b="1" dirty="0" smtClean="0"/>
                    </a:p>
                  </a:txBody>
                  <a:tcPr marL="731520"/>
                </a:tc>
                <a:tc>
                  <a:txBody>
                    <a:bodyPr/>
                    <a:lstStyle/>
                    <a:p>
                      <a:pPr marL="0" marR="0" indent="0" algn="l">
                        <a:spcBef>
                          <a:spcPts val="0"/>
                        </a:spcBef>
                        <a:spcAft>
                          <a:spcPts val="0"/>
                        </a:spcAft>
                        <a:tabLst>
                          <a:tab pos="457200" algn="dec"/>
                        </a:tabLst>
                      </a:pPr>
                      <a:r>
                        <a:rPr lang="en-US" sz="1400" kern="1200" dirty="0" smtClean="0"/>
                        <a:t>	7.4</a:t>
                      </a:r>
                      <a:r>
                        <a:rPr lang="en-US" sz="1400" kern="1200" dirty="0"/>
                        <a:t>%</a:t>
                      </a:r>
                      <a:endParaRPr lang="en-US" sz="1400" b="1"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339382673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78466509"/>
              </p:ext>
            </p:extLst>
          </p:nvPr>
        </p:nvGraphicFramePr>
        <p:xfrm>
          <a:off x="283982" y="2154944"/>
          <a:ext cx="4215511" cy="3758283"/>
        </p:xfrm>
        <a:graphic>
          <a:graphicData uri="http://schemas.openxmlformats.org/drawingml/2006/table">
            <a:tbl>
              <a:tblPr firstRow="1" bandRow="1">
                <a:tableStyleId>{0E3FDE45-AF77-4B5C-9715-49D594BDF05E}</a:tableStyleId>
              </a:tblPr>
              <a:tblGrid>
                <a:gridCol w="3148711">
                  <a:extLst>
                    <a:ext uri="{9D8B030D-6E8A-4147-A177-3AD203B41FA5}">
                      <a16:colId xmlns:a16="http://schemas.microsoft.com/office/drawing/2014/main" val="2529308637"/>
                    </a:ext>
                  </a:extLst>
                </a:gridCol>
                <a:gridCol w="1066800">
                  <a:extLst>
                    <a:ext uri="{9D8B030D-6E8A-4147-A177-3AD203B41FA5}">
                      <a16:colId xmlns:a16="http://schemas.microsoft.com/office/drawing/2014/main" val="4269722596"/>
                    </a:ext>
                  </a:extLst>
                </a:gridCol>
              </a:tblGrid>
              <a:tr h="740763">
                <a:tc>
                  <a:txBody>
                    <a:bodyPr/>
                    <a:lstStyle/>
                    <a:p>
                      <a:pPr algn="r">
                        <a:lnSpc>
                          <a:spcPct val="100000"/>
                        </a:lnSpc>
                      </a:pPr>
                      <a:r>
                        <a:rPr lang="en-US" sz="1050" dirty="0" smtClean="0"/>
                        <a:t>Total Taxable Value $11,127,369</a:t>
                      </a:r>
                    </a:p>
                    <a:p>
                      <a:pPr algn="l">
                        <a:lnSpc>
                          <a:spcPct val="100000"/>
                        </a:lnSpc>
                      </a:pPr>
                      <a:r>
                        <a:rPr lang="en-US" sz="1050" dirty="0" smtClean="0"/>
                        <a:t>     </a:t>
                      </a:r>
                      <a:r>
                        <a:rPr lang="en-US" sz="1800" dirty="0" smtClean="0"/>
                        <a:t>Taxpayer</a:t>
                      </a:r>
                      <a:endParaRPr lang="en-US" sz="1800" dirty="0">
                        <a:solidFill>
                          <a:sysClr val="windowText" lastClr="000000"/>
                        </a:solidFill>
                      </a:endParaRPr>
                    </a:p>
                  </a:txBody>
                  <a:tcPr anchor="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 of total 2019/20 Tax</a:t>
                      </a:r>
                      <a:r>
                        <a:rPr lang="en-US" sz="1400" baseline="0" dirty="0" smtClean="0"/>
                        <a:t> Base</a:t>
                      </a:r>
                      <a:endParaRPr lang="en-US" sz="1400" b="1" dirty="0" smtClean="0">
                        <a:solidFill>
                          <a:sysClr val="windowText" lastClr="000000"/>
                        </a:solidFill>
                      </a:endParaRPr>
                    </a:p>
                  </a:txBody>
                  <a:tcPr anchor="b">
                    <a:solidFill>
                      <a:schemeClr val="accent2">
                        <a:lumMod val="60000"/>
                        <a:lumOff val="40000"/>
                      </a:schemeClr>
                    </a:solidFill>
                  </a:tcPr>
                </a:tc>
                <a:extLst>
                  <a:ext uri="{0D108BD9-81ED-4DB2-BD59-A6C34878D82A}">
                    <a16:rowId xmlns:a16="http://schemas.microsoft.com/office/drawing/2014/main" val="3951816614"/>
                  </a:ext>
                </a:extLst>
              </a:tr>
              <a:tr h="274320">
                <a:tc>
                  <a:txBody>
                    <a:bodyPr/>
                    <a:lstStyle/>
                    <a:p>
                      <a:pPr marL="0" marR="0" lvl="1" indent="176213" algn="l" defTabSz="914400" rtl="0" eaLnBrk="1" fontAlgn="auto" latinLnBrk="0" hangingPunct="1">
                        <a:lnSpc>
                          <a:spcPct val="100000"/>
                        </a:lnSpc>
                        <a:spcBef>
                          <a:spcPts val="0"/>
                        </a:spcBef>
                        <a:spcAft>
                          <a:spcPts val="0"/>
                        </a:spcAft>
                        <a:buClrTx/>
                        <a:buSzTx/>
                        <a:buFontTx/>
                        <a:buNone/>
                        <a:tabLst/>
                        <a:defRPr/>
                      </a:pPr>
                      <a:r>
                        <a:rPr lang="en-US" sz="1200" kern="1200" baseline="0" smtClean="0"/>
                        <a:t>Northwestern Energy</a:t>
                      </a:r>
                      <a:endParaRPr lang="en-US" sz="1200" b="0" kern="1200" baseline="0" dirty="0" smtClean="0">
                        <a:solidFill>
                          <a:schemeClr val="dk1"/>
                        </a:solidFill>
                        <a:latin typeface="+mn-lt"/>
                        <a:ea typeface="+mn-ea"/>
                        <a:cs typeface="+mn-cs"/>
                      </a:endParaRPr>
                    </a:p>
                  </a:txBody>
                  <a:tcPr marT="9144"/>
                </a:tc>
                <a:tc>
                  <a:txBody>
                    <a:bodyPr/>
                    <a:lstStyle/>
                    <a:p>
                      <a:pPr marL="0" marR="0" lvl="1" indent="0" algn="l" defTabSz="857250" rtl="0" eaLnBrk="1" fontAlgn="auto" latinLnBrk="0" hangingPunct="1">
                        <a:lnSpc>
                          <a:spcPct val="100000"/>
                        </a:lnSpc>
                        <a:spcBef>
                          <a:spcPts val="0"/>
                        </a:spcBef>
                        <a:spcAft>
                          <a:spcPts val="0"/>
                        </a:spcAft>
                        <a:buClrTx/>
                        <a:buSzTx/>
                        <a:buFontTx/>
                        <a:buNone/>
                        <a:tabLst>
                          <a:tab pos="457200" algn="dec"/>
                        </a:tabLst>
                        <a:defRPr/>
                      </a:pPr>
                      <a:r>
                        <a:rPr kumimoji="0" lang="en-US" sz="1200" kern="1200" dirty="0" smtClean="0">
                          <a:solidFill>
                            <a:schemeClr val="tx1"/>
                          </a:solidFill>
                          <a:latin typeface="+mn-lt"/>
                          <a:ea typeface="+mn-ea"/>
                          <a:cs typeface="+mn-cs"/>
                        </a:rPr>
                        <a:t>	16.6%</a:t>
                      </a:r>
                    </a:p>
                  </a:txBody>
                  <a:tcPr marL="0" marR="0" marT="9144"/>
                </a:tc>
                <a:extLst>
                  <a:ext uri="{0D108BD9-81ED-4DB2-BD59-A6C34878D82A}">
                    <a16:rowId xmlns:a16="http://schemas.microsoft.com/office/drawing/2014/main" val="3597789525"/>
                  </a:ext>
                </a:extLst>
              </a:tr>
              <a:tr h="274320">
                <a:tc>
                  <a:txBody>
                    <a:bodyPr/>
                    <a:lstStyle/>
                    <a:p>
                      <a:pPr marL="0" marR="0" lvl="1" indent="176213"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t>Quest/CenturyLink</a:t>
                      </a:r>
                      <a:endParaRPr lang="en-US" sz="1200" b="0" kern="1200" baseline="0" dirty="0" smtClean="0">
                        <a:solidFill>
                          <a:schemeClr val="dk1"/>
                        </a:solidFill>
                        <a:latin typeface="+mn-lt"/>
                        <a:ea typeface="+mn-ea"/>
                        <a:cs typeface="+mn-cs"/>
                      </a:endParaRPr>
                    </a:p>
                  </a:txBody>
                  <a:tcPr marT="9144"/>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457200" algn="dec"/>
                        </a:tabLst>
                        <a:defRPr/>
                      </a:pPr>
                      <a:r>
                        <a:rPr lang="en-US" sz="1200" kern="1200" dirty="0" smtClean="0"/>
                        <a:t>	6.9</a:t>
                      </a:r>
                      <a:endParaRPr lang="en-US" sz="1200" b="0" kern="1200" dirty="0" smtClean="0">
                        <a:solidFill>
                          <a:schemeClr val="tx1"/>
                        </a:solidFill>
                        <a:latin typeface="+mn-lt"/>
                        <a:ea typeface="+mn-ea"/>
                        <a:cs typeface="+mn-cs"/>
                      </a:endParaRPr>
                    </a:p>
                  </a:txBody>
                  <a:tcPr marL="0" marR="0" marT="9144"/>
                </a:tc>
                <a:extLst>
                  <a:ext uri="{0D108BD9-81ED-4DB2-BD59-A6C34878D82A}">
                    <a16:rowId xmlns:a16="http://schemas.microsoft.com/office/drawing/2014/main" val="1124657266"/>
                  </a:ext>
                </a:extLst>
              </a:tr>
              <a:tr h="274320">
                <a:tc>
                  <a:txBody>
                    <a:bodyPr/>
                    <a:lstStyle/>
                    <a:p>
                      <a:pPr marL="0" marR="0" lvl="1" indent="176213" algn="l" defTabSz="914400" rtl="0" eaLnBrk="1" fontAlgn="auto" latinLnBrk="0" hangingPunct="1">
                        <a:lnSpc>
                          <a:spcPct val="100000"/>
                        </a:lnSpc>
                        <a:spcBef>
                          <a:spcPts val="0"/>
                        </a:spcBef>
                        <a:spcAft>
                          <a:spcPts val="0"/>
                        </a:spcAft>
                        <a:buClrTx/>
                        <a:buSzTx/>
                        <a:buFontTx/>
                        <a:buNone/>
                        <a:tabLst/>
                        <a:defRPr/>
                      </a:pPr>
                      <a:r>
                        <a:rPr lang="en-US" sz="1200" kern="1200" baseline="0" smtClean="0"/>
                        <a:t>GCC Three Forks LLC</a:t>
                      </a:r>
                      <a:endParaRPr lang="en-US" sz="1200" b="0" kern="1200" baseline="0" dirty="0" smtClean="0">
                        <a:solidFill>
                          <a:schemeClr val="dk1"/>
                        </a:solidFill>
                        <a:latin typeface="+mn-lt"/>
                        <a:ea typeface="+mn-ea"/>
                        <a:cs typeface="+mn-cs"/>
                      </a:endParaRPr>
                    </a:p>
                  </a:txBody>
                  <a:tcPr marT="9144"/>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457200" algn="dec"/>
                        </a:tabLst>
                        <a:defRPr/>
                      </a:pPr>
                      <a:r>
                        <a:rPr lang="en-US" sz="1200" kern="1200" dirty="0" smtClean="0"/>
                        <a:t>	6.9</a:t>
                      </a:r>
                      <a:endParaRPr lang="en-US" sz="1200" b="0" kern="1200" dirty="0" smtClean="0">
                        <a:solidFill>
                          <a:schemeClr val="tx1"/>
                        </a:solidFill>
                        <a:latin typeface="+mn-lt"/>
                        <a:ea typeface="+mn-ea"/>
                        <a:cs typeface="+mn-cs"/>
                      </a:endParaRPr>
                    </a:p>
                  </a:txBody>
                  <a:tcPr marL="0" marR="0" marT="9144"/>
                </a:tc>
                <a:extLst>
                  <a:ext uri="{0D108BD9-81ED-4DB2-BD59-A6C34878D82A}">
                    <a16:rowId xmlns:a16="http://schemas.microsoft.com/office/drawing/2014/main" val="425628121"/>
                  </a:ext>
                </a:extLst>
              </a:tr>
              <a:tr h="274320">
                <a:tc>
                  <a:txBody>
                    <a:bodyPr/>
                    <a:lstStyle/>
                    <a:p>
                      <a:pPr marL="0" marR="0" lvl="1" indent="176213" algn="l" defTabSz="914400" rtl="0" eaLnBrk="1" fontAlgn="auto" latinLnBrk="0" hangingPunct="1">
                        <a:lnSpc>
                          <a:spcPct val="100000"/>
                        </a:lnSpc>
                        <a:spcBef>
                          <a:spcPts val="0"/>
                        </a:spcBef>
                        <a:spcAft>
                          <a:spcPts val="0"/>
                        </a:spcAft>
                        <a:buClrTx/>
                        <a:buSzTx/>
                        <a:buFontTx/>
                        <a:buNone/>
                        <a:tabLst/>
                        <a:defRPr/>
                      </a:pPr>
                      <a:r>
                        <a:rPr lang="en-US" sz="1200" kern="1200" baseline="0" smtClean="0"/>
                        <a:t>Montana Rail Link</a:t>
                      </a:r>
                      <a:endParaRPr lang="en-US" sz="1200" b="0" kern="1200" baseline="0" dirty="0" smtClean="0">
                        <a:solidFill>
                          <a:schemeClr val="dk1"/>
                        </a:solidFill>
                        <a:latin typeface="+mn-lt"/>
                        <a:ea typeface="+mn-ea"/>
                        <a:cs typeface="+mn-cs"/>
                      </a:endParaRPr>
                    </a:p>
                  </a:txBody>
                  <a:tcPr marT="9144"/>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457200" algn="dec"/>
                        </a:tabLst>
                        <a:defRPr/>
                      </a:pPr>
                      <a:r>
                        <a:rPr lang="en-US" sz="1200" kern="1200" dirty="0" smtClean="0"/>
                        <a:t>	4.8</a:t>
                      </a:r>
                      <a:endParaRPr lang="en-US" sz="1200" b="0" kern="1200" dirty="0" smtClean="0">
                        <a:solidFill>
                          <a:schemeClr val="tx1"/>
                        </a:solidFill>
                        <a:latin typeface="+mn-lt"/>
                        <a:ea typeface="+mn-ea"/>
                        <a:cs typeface="+mn-cs"/>
                      </a:endParaRPr>
                    </a:p>
                  </a:txBody>
                  <a:tcPr marL="0" marR="0" marT="9144"/>
                </a:tc>
                <a:extLst>
                  <a:ext uri="{0D108BD9-81ED-4DB2-BD59-A6C34878D82A}">
                    <a16:rowId xmlns:a16="http://schemas.microsoft.com/office/drawing/2014/main" val="3472458239"/>
                  </a:ext>
                </a:extLst>
              </a:tr>
              <a:tr h="274320">
                <a:tc>
                  <a:txBody>
                    <a:bodyPr/>
                    <a:lstStyle/>
                    <a:p>
                      <a:pPr marL="0" marR="0" lvl="1" indent="176213" algn="l" defTabSz="914400" rtl="0" eaLnBrk="1" fontAlgn="auto" latinLnBrk="0" hangingPunct="1">
                        <a:lnSpc>
                          <a:spcPct val="100000"/>
                        </a:lnSpc>
                        <a:spcBef>
                          <a:spcPts val="0"/>
                        </a:spcBef>
                        <a:spcAft>
                          <a:spcPts val="0"/>
                        </a:spcAft>
                        <a:buClrTx/>
                        <a:buSzTx/>
                        <a:buFontTx/>
                        <a:buNone/>
                        <a:tabLst/>
                        <a:defRPr/>
                      </a:pPr>
                      <a:r>
                        <a:rPr lang="en-US" sz="1200" kern="1200" baseline="0" smtClean="0"/>
                        <a:t>Luzenac America Inc.</a:t>
                      </a:r>
                      <a:endParaRPr lang="en-US" sz="1200" b="0" kern="1200" baseline="0" dirty="0" smtClean="0">
                        <a:solidFill>
                          <a:schemeClr val="dk1"/>
                        </a:solidFill>
                        <a:latin typeface="+mn-lt"/>
                        <a:ea typeface="+mn-ea"/>
                        <a:cs typeface="+mn-cs"/>
                      </a:endParaRPr>
                    </a:p>
                  </a:txBody>
                  <a:tcPr marT="9144"/>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457200" algn="dec"/>
                        </a:tabLst>
                        <a:defRPr/>
                      </a:pPr>
                      <a:r>
                        <a:rPr lang="en-US" sz="1200" kern="1200" dirty="0" smtClean="0"/>
                        <a:t>	3.7</a:t>
                      </a:r>
                      <a:endParaRPr lang="en-US" sz="1200" b="0" kern="1200" dirty="0" smtClean="0">
                        <a:solidFill>
                          <a:schemeClr val="tx1"/>
                        </a:solidFill>
                        <a:latin typeface="+mn-lt"/>
                        <a:ea typeface="+mn-ea"/>
                        <a:cs typeface="+mn-cs"/>
                      </a:endParaRPr>
                    </a:p>
                  </a:txBody>
                  <a:tcPr marL="0" marR="0" marT="9144"/>
                </a:tc>
                <a:extLst>
                  <a:ext uri="{0D108BD9-81ED-4DB2-BD59-A6C34878D82A}">
                    <a16:rowId xmlns:a16="http://schemas.microsoft.com/office/drawing/2014/main" val="4031481179"/>
                  </a:ext>
                </a:extLst>
              </a:tr>
              <a:tr h="274320">
                <a:tc>
                  <a:txBody>
                    <a:bodyPr/>
                    <a:lstStyle/>
                    <a:p>
                      <a:pPr marL="0" marR="0" lvl="1" indent="176213" algn="l" defTabSz="914400" rtl="0" eaLnBrk="1" fontAlgn="auto" latinLnBrk="0" hangingPunct="1">
                        <a:lnSpc>
                          <a:spcPct val="100000"/>
                        </a:lnSpc>
                        <a:spcBef>
                          <a:spcPts val="0"/>
                        </a:spcBef>
                        <a:spcAft>
                          <a:spcPts val="0"/>
                        </a:spcAft>
                        <a:buClrTx/>
                        <a:buSzTx/>
                        <a:buFontTx/>
                        <a:buNone/>
                        <a:tabLst/>
                        <a:defRPr/>
                      </a:pPr>
                      <a:r>
                        <a:rPr lang="en-US" sz="1200" kern="1200" baseline="0" smtClean="0"/>
                        <a:t>CHS Inc.</a:t>
                      </a:r>
                      <a:endParaRPr lang="en-US" sz="1200" b="0" kern="1200" baseline="0" dirty="0" smtClean="0">
                        <a:solidFill>
                          <a:schemeClr val="dk1"/>
                        </a:solidFill>
                        <a:latin typeface="+mn-lt"/>
                        <a:ea typeface="+mn-ea"/>
                        <a:cs typeface="+mn-cs"/>
                      </a:endParaRPr>
                    </a:p>
                  </a:txBody>
                  <a:tcPr marT="9144"/>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457200" algn="dec"/>
                        </a:tabLst>
                        <a:defRPr/>
                      </a:pPr>
                      <a:r>
                        <a:rPr lang="en-US" sz="1200" kern="1200" dirty="0" smtClean="0"/>
                        <a:t>	2.1</a:t>
                      </a:r>
                      <a:endParaRPr lang="en-US" sz="1200" b="0" kern="1200" dirty="0" smtClean="0">
                        <a:solidFill>
                          <a:schemeClr val="tx1"/>
                        </a:solidFill>
                        <a:latin typeface="+mn-lt"/>
                        <a:ea typeface="+mn-ea"/>
                        <a:cs typeface="+mn-cs"/>
                      </a:endParaRPr>
                    </a:p>
                  </a:txBody>
                  <a:tcPr marL="0" marR="0" marT="9144"/>
                </a:tc>
                <a:extLst>
                  <a:ext uri="{0D108BD9-81ED-4DB2-BD59-A6C34878D82A}">
                    <a16:rowId xmlns:a16="http://schemas.microsoft.com/office/drawing/2014/main" val="3153261602"/>
                  </a:ext>
                </a:extLst>
              </a:tr>
              <a:tr h="274320">
                <a:tc>
                  <a:txBody>
                    <a:bodyPr/>
                    <a:lstStyle/>
                    <a:p>
                      <a:pPr marL="0" marR="0" lvl="1" indent="176213" algn="l" defTabSz="914400" rtl="0" eaLnBrk="1" fontAlgn="auto" latinLnBrk="0" hangingPunct="1">
                        <a:lnSpc>
                          <a:spcPct val="100000"/>
                        </a:lnSpc>
                        <a:spcBef>
                          <a:spcPts val="0"/>
                        </a:spcBef>
                        <a:spcAft>
                          <a:spcPts val="0"/>
                        </a:spcAft>
                        <a:buClrTx/>
                        <a:buSzTx/>
                        <a:buFontTx/>
                        <a:buNone/>
                        <a:tabLst/>
                        <a:defRPr/>
                      </a:pPr>
                      <a:r>
                        <a:rPr lang="en-US" sz="1200" kern="1200" baseline="0" smtClean="0"/>
                        <a:t>Oldcastle Materials Cement Holdings</a:t>
                      </a:r>
                      <a:endParaRPr lang="en-US" sz="1200" b="0" kern="1200" baseline="0" dirty="0" smtClean="0">
                        <a:solidFill>
                          <a:schemeClr val="dk1"/>
                        </a:solidFill>
                        <a:latin typeface="+mn-lt"/>
                        <a:ea typeface="+mn-ea"/>
                        <a:cs typeface="+mn-cs"/>
                      </a:endParaRPr>
                    </a:p>
                  </a:txBody>
                  <a:tcPr marT="9144"/>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457200" algn="dec"/>
                        </a:tabLst>
                        <a:defRPr/>
                      </a:pPr>
                      <a:r>
                        <a:rPr lang="en-US" sz="1200" kern="1200" dirty="0" smtClean="0"/>
                        <a:t>	0.9</a:t>
                      </a:r>
                      <a:endParaRPr lang="en-US" sz="1200" b="0" kern="1200" dirty="0" smtClean="0">
                        <a:solidFill>
                          <a:schemeClr val="tx1"/>
                        </a:solidFill>
                        <a:latin typeface="+mn-lt"/>
                        <a:ea typeface="+mn-ea"/>
                        <a:cs typeface="+mn-cs"/>
                      </a:endParaRPr>
                    </a:p>
                  </a:txBody>
                  <a:tcPr marL="0" marR="0" marT="9144"/>
                </a:tc>
                <a:extLst>
                  <a:ext uri="{0D108BD9-81ED-4DB2-BD59-A6C34878D82A}">
                    <a16:rowId xmlns:a16="http://schemas.microsoft.com/office/drawing/2014/main" val="1639906073"/>
                  </a:ext>
                </a:extLst>
              </a:tr>
              <a:tr h="274320">
                <a:tc>
                  <a:txBody>
                    <a:bodyPr/>
                    <a:lstStyle/>
                    <a:p>
                      <a:pPr marL="0" marR="0" lvl="1" indent="176213" algn="l" defTabSz="914400" rtl="0" eaLnBrk="1" fontAlgn="auto" latinLnBrk="0" hangingPunct="1">
                        <a:lnSpc>
                          <a:spcPct val="100000"/>
                        </a:lnSpc>
                        <a:spcBef>
                          <a:spcPts val="0"/>
                        </a:spcBef>
                        <a:spcAft>
                          <a:spcPts val="0"/>
                        </a:spcAft>
                        <a:buClrTx/>
                        <a:buSzTx/>
                        <a:buFontTx/>
                        <a:buNone/>
                        <a:tabLst/>
                        <a:defRPr/>
                      </a:pPr>
                      <a:r>
                        <a:rPr lang="en-US" sz="1200" kern="1200" baseline="0" smtClean="0"/>
                        <a:t>Wheat Montana Farms Inc.</a:t>
                      </a:r>
                      <a:endParaRPr lang="en-US" sz="1200" b="0" kern="1200" baseline="0" dirty="0" smtClean="0">
                        <a:solidFill>
                          <a:schemeClr val="dk1"/>
                        </a:solidFill>
                        <a:latin typeface="+mn-lt"/>
                        <a:ea typeface="+mn-ea"/>
                        <a:cs typeface="+mn-cs"/>
                      </a:endParaRPr>
                    </a:p>
                  </a:txBody>
                  <a:tcPr marT="9144"/>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457200" algn="dec"/>
                        </a:tabLst>
                        <a:defRPr/>
                      </a:pPr>
                      <a:r>
                        <a:rPr lang="en-US" sz="1200" kern="1200" dirty="0" smtClean="0"/>
                        <a:t>	0.9</a:t>
                      </a:r>
                      <a:endParaRPr lang="en-US" sz="1200" b="0" kern="1200" dirty="0" smtClean="0">
                        <a:solidFill>
                          <a:schemeClr val="tx1"/>
                        </a:solidFill>
                        <a:latin typeface="+mn-lt"/>
                        <a:ea typeface="+mn-ea"/>
                        <a:cs typeface="+mn-cs"/>
                      </a:endParaRPr>
                    </a:p>
                  </a:txBody>
                  <a:tcPr marL="0" marR="0" marT="9144"/>
                </a:tc>
                <a:extLst>
                  <a:ext uri="{0D108BD9-81ED-4DB2-BD59-A6C34878D82A}">
                    <a16:rowId xmlns:a16="http://schemas.microsoft.com/office/drawing/2014/main" val="1851610918"/>
                  </a:ext>
                </a:extLst>
              </a:tr>
              <a:tr h="274320">
                <a:tc>
                  <a:txBody>
                    <a:bodyPr/>
                    <a:lstStyle/>
                    <a:p>
                      <a:pPr marL="0" marR="0" lvl="1" indent="176213" algn="l" defTabSz="914400" rtl="0" eaLnBrk="1" fontAlgn="auto" latinLnBrk="0" hangingPunct="1">
                        <a:lnSpc>
                          <a:spcPct val="100000"/>
                        </a:lnSpc>
                        <a:spcBef>
                          <a:spcPts val="0"/>
                        </a:spcBef>
                        <a:spcAft>
                          <a:spcPts val="0"/>
                        </a:spcAft>
                        <a:buClrTx/>
                        <a:buSzTx/>
                        <a:buFontTx/>
                        <a:buNone/>
                        <a:tabLst/>
                        <a:defRPr/>
                      </a:pPr>
                      <a:r>
                        <a:rPr lang="en-US" sz="1200" kern="1200" baseline="0" smtClean="0"/>
                        <a:t>Grey Cliffs Ranch LTD</a:t>
                      </a:r>
                      <a:endParaRPr lang="en-US" sz="1200" b="0" kern="1200" baseline="0" dirty="0" smtClean="0">
                        <a:solidFill>
                          <a:schemeClr val="dk1"/>
                        </a:solidFill>
                        <a:latin typeface="+mn-lt"/>
                        <a:ea typeface="+mn-ea"/>
                        <a:cs typeface="+mn-cs"/>
                      </a:endParaRPr>
                    </a:p>
                  </a:txBody>
                  <a:tcPr marT="9144"/>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457200" algn="dec"/>
                        </a:tabLst>
                        <a:defRPr/>
                      </a:pPr>
                      <a:r>
                        <a:rPr lang="en-US" sz="1200" kern="1200" dirty="0" smtClean="0"/>
                        <a:t>	0.8</a:t>
                      </a:r>
                      <a:endParaRPr lang="en-US" sz="1200" b="0" kern="1200" dirty="0" smtClean="0">
                        <a:solidFill>
                          <a:schemeClr val="tx1"/>
                        </a:solidFill>
                        <a:latin typeface="+mn-lt"/>
                        <a:ea typeface="+mn-ea"/>
                        <a:cs typeface="+mn-cs"/>
                      </a:endParaRPr>
                    </a:p>
                  </a:txBody>
                  <a:tcPr marL="0" marR="0" marT="9144"/>
                </a:tc>
                <a:extLst>
                  <a:ext uri="{0D108BD9-81ED-4DB2-BD59-A6C34878D82A}">
                    <a16:rowId xmlns:a16="http://schemas.microsoft.com/office/drawing/2014/main" val="1198255804"/>
                  </a:ext>
                </a:extLst>
              </a:tr>
              <a:tr h="274320">
                <a:tc>
                  <a:txBody>
                    <a:bodyPr/>
                    <a:lstStyle/>
                    <a:p>
                      <a:pPr marL="0" marR="0" lvl="1" indent="176213" algn="l" defTabSz="914400" rtl="0" eaLnBrk="1" fontAlgn="auto" latinLnBrk="0" hangingPunct="1">
                        <a:lnSpc>
                          <a:spcPct val="100000"/>
                        </a:lnSpc>
                        <a:spcBef>
                          <a:spcPts val="0"/>
                        </a:spcBef>
                        <a:spcAft>
                          <a:spcPts val="0"/>
                        </a:spcAft>
                        <a:buClrTx/>
                        <a:buSzTx/>
                        <a:buFontTx/>
                        <a:buNone/>
                        <a:tabLst/>
                        <a:defRPr/>
                      </a:pPr>
                      <a:r>
                        <a:rPr lang="en-US" sz="1200" kern="1200" baseline="0" smtClean="0"/>
                        <a:t>Rocking L LLC</a:t>
                      </a:r>
                      <a:endParaRPr lang="en-US" sz="1200" b="0" kern="1200" baseline="0" dirty="0" smtClean="0">
                        <a:solidFill>
                          <a:schemeClr val="dk1"/>
                        </a:solidFill>
                        <a:latin typeface="+mn-lt"/>
                        <a:ea typeface="+mn-ea"/>
                        <a:cs typeface="+mn-cs"/>
                      </a:endParaRPr>
                    </a:p>
                  </a:txBody>
                  <a:tcPr marT="9144"/>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457200" algn="dec"/>
                        </a:tabLst>
                        <a:defRPr/>
                      </a:pPr>
                      <a:r>
                        <a:rPr lang="en-US" sz="1200" u="none" kern="1200" dirty="0" smtClean="0"/>
                        <a:t>	</a:t>
                      </a:r>
                      <a:r>
                        <a:rPr lang="en-US" sz="1200" u="sng" kern="1200" dirty="0" smtClean="0"/>
                        <a:t>0.6</a:t>
                      </a:r>
                      <a:endParaRPr lang="en-US" sz="1200" b="0" u="sng" kern="1200" dirty="0" smtClean="0">
                        <a:solidFill>
                          <a:schemeClr val="tx1"/>
                        </a:solidFill>
                        <a:latin typeface="+mn-lt"/>
                        <a:ea typeface="+mn-ea"/>
                        <a:cs typeface="+mn-cs"/>
                      </a:endParaRPr>
                    </a:p>
                  </a:txBody>
                  <a:tcPr marL="0" marR="0" marT="9144"/>
                </a:tc>
                <a:extLst>
                  <a:ext uri="{0D108BD9-81ED-4DB2-BD59-A6C34878D82A}">
                    <a16:rowId xmlns:a16="http://schemas.microsoft.com/office/drawing/2014/main" val="3897358571"/>
                  </a:ext>
                </a:extLst>
              </a:tr>
              <a:tr h="274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TOTAL</a:t>
                      </a:r>
                      <a:endParaRPr lang="en-US" sz="1400" b="1" kern="1200" dirty="0" smtClean="0">
                        <a:solidFill>
                          <a:schemeClr val="tx1"/>
                        </a:solidFill>
                        <a:latin typeface="+mn-lt"/>
                        <a:ea typeface="+mn-ea"/>
                        <a:cs typeface="+mn-cs"/>
                      </a:endParaRPr>
                    </a:p>
                  </a:txBody>
                  <a:tcPr marL="731520" marT="9144"/>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457200" algn="dec"/>
                        </a:tabLst>
                        <a:defRPr/>
                      </a:pPr>
                      <a:r>
                        <a:rPr lang="en-US" sz="1400" kern="1200" dirty="0" smtClean="0"/>
                        <a:t>	44.2%</a:t>
                      </a:r>
                      <a:endParaRPr lang="en-US" sz="1400" b="1" kern="1200" dirty="0" smtClean="0">
                        <a:solidFill>
                          <a:schemeClr val="tx1"/>
                        </a:solidFill>
                        <a:latin typeface="+mn-lt"/>
                        <a:ea typeface="+mn-ea"/>
                        <a:cs typeface="+mn-cs"/>
                      </a:endParaRPr>
                    </a:p>
                  </a:txBody>
                  <a:tcPr marL="0" marR="0" marT="9144"/>
                </a:tc>
                <a:extLst>
                  <a:ext uri="{0D108BD9-81ED-4DB2-BD59-A6C34878D82A}">
                    <a16:rowId xmlns:a16="http://schemas.microsoft.com/office/drawing/2014/main" val="3393826733"/>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3B58C2D5-AA5A-4503-93E0-212D0F104262}" type="slidenum">
              <a:rPr lang="en-US" smtClean="0"/>
              <a:t>5</a:t>
            </a:fld>
            <a:endParaRPr lang="en-US" dirty="0"/>
          </a:p>
        </p:txBody>
      </p:sp>
      <p:grpSp>
        <p:nvGrpSpPr>
          <p:cNvPr id="13" name="Group 12"/>
          <p:cNvGrpSpPr/>
          <p:nvPr/>
        </p:nvGrpSpPr>
        <p:grpSpPr>
          <a:xfrm>
            <a:off x="233151" y="1551933"/>
            <a:ext cx="1130354" cy="930989"/>
            <a:chOff x="3919828" y="417938"/>
            <a:chExt cx="1556312" cy="1463040"/>
          </a:xfrm>
          <a:solidFill>
            <a:schemeClr val="accent1">
              <a:lumMod val="60000"/>
              <a:lumOff val="40000"/>
            </a:schemeClr>
          </a:solidFill>
          <a:effectLst>
            <a:outerShdw blurRad="50800" dist="38100" dir="2700000" algn="tl" rotWithShape="0">
              <a:prstClr val="black">
                <a:alpha val="40000"/>
              </a:prstClr>
            </a:outerShdw>
          </a:effectLst>
        </p:grpSpPr>
        <p:sp>
          <p:nvSpPr>
            <p:cNvPr id="11" name="Oval 10"/>
            <p:cNvSpPr/>
            <p:nvPr/>
          </p:nvSpPr>
          <p:spPr>
            <a:xfrm>
              <a:off x="3920085" y="417938"/>
              <a:ext cx="1463040" cy="1463040"/>
            </a:xfrm>
            <a:prstGeom prst="ellipse">
              <a:avLst/>
            </a:prstGeom>
            <a:grpFill/>
            <a:ln>
              <a:solidFill>
                <a:schemeClr val="tx2">
                  <a:lumMod val="75000"/>
                </a:schemeClr>
              </a:solidFill>
            </a:ln>
            <a:scene3d>
              <a:camera prst="orthographicFront"/>
              <a:lightRig rig="balanced"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919828" y="625317"/>
              <a:ext cx="1556312" cy="956234"/>
            </a:xfrm>
            <a:prstGeom prst="rect">
              <a:avLst/>
            </a:prstGeom>
            <a:noFill/>
          </p:spPr>
          <p:txBody>
            <a:bodyPr wrap="square" rtlCol="0">
              <a:spAutoFit/>
            </a:bodyPr>
            <a:lstStyle/>
            <a:p>
              <a:pPr algn="ctr">
                <a:lnSpc>
                  <a:spcPts val="1500"/>
                </a:lnSpc>
              </a:pPr>
              <a:r>
                <a:rPr lang="en-US" sz="1500" b="1" dirty="0" smtClean="0">
                  <a:solidFill>
                    <a:sysClr val="windowText" lastClr="000000"/>
                  </a:solidFill>
                </a:rPr>
                <a:t>Three Forks High School</a:t>
              </a:r>
            </a:p>
            <a:p>
              <a:pPr algn="ctr">
                <a:lnSpc>
                  <a:spcPts val="1500"/>
                </a:lnSpc>
              </a:pPr>
              <a:r>
                <a:rPr lang="en-US" sz="1500" b="1" dirty="0" smtClean="0">
                  <a:solidFill>
                    <a:sysClr val="windowText" lastClr="000000"/>
                  </a:solidFill>
                </a:rPr>
                <a:t>District</a:t>
              </a:r>
              <a:endParaRPr lang="en-US" sz="1500" b="1" dirty="0">
                <a:solidFill>
                  <a:sysClr val="windowText" lastClr="000000"/>
                </a:solidFill>
              </a:endParaRPr>
            </a:p>
          </p:txBody>
        </p:sp>
      </p:grpSp>
      <p:grpSp>
        <p:nvGrpSpPr>
          <p:cNvPr id="14" name="Group 13"/>
          <p:cNvGrpSpPr/>
          <p:nvPr/>
        </p:nvGrpSpPr>
        <p:grpSpPr>
          <a:xfrm>
            <a:off x="4620670" y="1572712"/>
            <a:ext cx="1121239" cy="910210"/>
            <a:chOff x="3797051" y="417351"/>
            <a:chExt cx="1505769" cy="1463040"/>
          </a:xfrm>
          <a:solidFill>
            <a:schemeClr val="accent1">
              <a:lumMod val="60000"/>
              <a:lumOff val="40000"/>
            </a:schemeClr>
          </a:solidFill>
          <a:effectLst>
            <a:outerShdw blurRad="50800" dist="38100" dir="2700000" algn="tl" rotWithShape="0">
              <a:prstClr val="black">
                <a:alpha val="40000"/>
              </a:prstClr>
            </a:outerShdw>
          </a:effectLst>
        </p:grpSpPr>
        <p:sp>
          <p:nvSpPr>
            <p:cNvPr id="15" name="Oval 14"/>
            <p:cNvSpPr/>
            <p:nvPr/>
          </p:nvSpPr>
          <p:spPr>
            <a:xfrm>
              <a:off x="3839780" y="417351"/>
              <a:ext cx="1463040" cy="1463040"/>
            </a:xfrm>
            <a:prstGeom prst="ellipse">
              <a:avLst/>
            </a:prstGeom>
            <a:grpFill/>
            <a:ln>
              <a:solidFill>
                <a:schemeClr val="tx2">
                  <a:lumMod val="75000"/>
                </a:schemeClr>
              </a:solidFill>
            </a:ln>
            <a:scene3d>
              <a:camera prst="orthographicFront"/>
              <a:lightRig rig="balanced"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797051" y="595302"/>
              <a:ext cx="1492351" cy="957298"/>
            </a:xfrm>
            <a:prstGeom prst="rect">
              <a:avLst/>
            </a:prstGeom>
            <a:noFill/>
          </p:spPr>
          <p:txBody>
            <a:bodyPr wrap="square" rtlCol="0">
              <a:spAutoFit/>
            </a:bodyPr>
            <a:lstStyle/>
            <a:p>
              <a:pPr algn="ctr">
                <a:lnSpc>
                  <a:spcPts val="1500"/>
                </a:lnSpc>
              </a:pPr>
              <a:r>
                <a:rPr lang="en-US" sz="1500" b="1" dirty="0" smtClean="0">
                  <a:solidFill>
                    <a:sysClr val="windowText" lastClr="000000"/>
                  </a:solidFill>
                </a:rPr>
                <a:t>Anderson</a:t>
              </a:r>
            </a:p>
            <a:p>
              <a:pPr algn="ctr">
                <a:lnSpc>
                  <a:spcPts val="1500"/>
                </a:lnSpc>
              </a:pPr>
              <a:r>
                <a:rPr lang="en-US" sz="1500" b="1" dirty="0" smtClean="0">
                  <a:solidFill>
                    <a:sysClr val="windowText" lastClr="000000"/>
                  </a:solidFill>
                </a:rPr>
                <a:t>Elementary</a:t>
              </a:r>
            </a:p>
            <a:p>
              <a:pPr algn="ctr">
                <a:lnSpc>
                  <a:spcPts val="1500"/>
                </a:lnSpc>
              </a:pPr>
              <a:r>
                <a:rPr lang="en-US" sz="1500" b="1" dirty="0" smtClean="0">
                  <a:solidFill>
                    <a:sysClr val="windowText" lastClr="000000"/>
                  </a:solidFill>
                </a:rPr>
                <a:t>District</a:t>
              </a:r>
              <a:endParaRPr lang="en-US" sz="1500" b="1" dirty="0">
                <a:solidFill>
                  <a:sysClr val="windowText" lastClr="000000"/>
                </a:solidFill>
              </a:endParaRPr>
            </a:p>
          </p:txBody>
        </p:sp>
      </p:grpSp>
      <p:pic>
        <p:nvPicPr>
          <p:cNvPr id="19" name="Picture 2" descr="H:\Resources\Logos\Bison\FICM Primary Logo-member S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0352" y="201168"/>
            <a:ext cx="8458200" cy="987552"/>
          </a:xfrm>
        </p:spPr>
        <p:txBody>
          <a:bodyPr>
            <a:normAutofit/>
          </a:bodyPr>
          <a:lstStyle/>
          <a:p>
            <a:r>
              <a:rPr lang="en-US" sz="3700" dirty="0"/>
              <a:t>Sample Top </a:t>
            </a:r>
            <a:r>
              <a:rPr lang="en-US" sz="3700" dirty="0" smtClean="0"/>
              <a:t>Taxpayers</a:t>
            </a:r>
            <a:endParaRPr lang="en-US" sz="3700" dirty="0"/>
          </a:p>
        </p:txBody>
      </p:sp>
    </p:spTree>
    <p:extLst>
      <p:ext uri="{BB962C8B-B14F-4D97-AF65-F5344CB8AC3E}">
        <p14:creationId xmlns:p14="http://schemas.microsoft.com/office/powerpoint/2010/main" val="940015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16592" y="2103062"/>
            <a:ext cx="7613000" cy="4176750"/>
          </a:xfrm>
          <a:prstGeom prst="rect">
            <a:avLst/>
          </a:prstGeom>
        </p:spPr>
      </p:pic>
      <p:sp>
        <p:nvSpPr>
          <p:cNvPr id="2" name="Title 1"/>
          <p:cNvSpPr>
            <a:spLocks noGrp="1"/>
          </p:cNvSpPr>
          <p:nvPr>
            <p:ph type="title"/>
          </p:nvPr>
        </p:nvSpPr>
        <p:spPr>
          <a:xfrm>
            <a:off x="533400" y="201168"/>
            <a:ext cx="8458200" cy="990600"/>
          </a:xfrm>
        </p:spPr>
        <p:txBody>
          <a:bodyPr>
            <a:normAutofit/>
          </a:bodyPr>
          <a:lstStyle/>
          <a:p>
            <a:r>
              <a:rPr lang="en-US" sz="3700" dirty="0"/>
              <a:t>Bond Market Update</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6</a:t>
            </a:fld>
            <a:endParaRPr lang="en-US"/>
          </a:p>
        </p:txBody>
      </p:sp>
      <p:sp>
        <p:nvSpPr>
          <p:cNvPr id="11" name="TextBox 10"/>
          <p:cNvSpPr txBox="1"/>
          <p:nvPr/>
        </p:nvSpPr>
        <p:spPr>
          <a:xfrm>
            <a:off x="612648" y="1776871"/>
            <a:ext cx="7969603" cy="338554"/>
          </a:xfrm>
          <a:prstGeom prst="rect">
            <a:avLst/>
          </a:prstGeom>
          <a:noFill/>
        </p:spPr>
        <p:txBody>
          <a:bodyPr wrap="square" rtlCol="0">
            <a:spAutoFit/>
          </a:bodyPr>
          <a:lstStyle/>
          <a:p>
            <a:pPr algn="ctr"/>
            <a:r>
              <a:rPr lang="en-US" sz="1600" b="1" dirty="0" smtClean="0">
                <a:latin typeface="Book Antiqua" panose="02040602050305030304" pitchFamily="18" charset="0"/>
              </a:rPr>
              <a:t>“AAA” Municipal Trends for 1-Year Maturity, 10-Year Maturity, 20-Year Maturity</a:t>
            </a:r>
            <a:endParaRPr lang="en-US" sz="1600" b="1" dirty="0">
              <a:latin typeface="Book Antiqua" panose="02040602050305030304" pitchFamily="18" charset="0"/>
            </a:endParaRPr>
          </a:p>
        </p:txBody>
      </p:sp>
      <p:pic>
        <p:nvPicPr>
          <p:cNvPr id="17" name="Picture 2" descr="H:\Resources\Logos\Bison\FICM Primary Logo-member SIP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3885458577"/>
              </p:ext>
            </p:extLst>
          </p:nvPr>
        </p:nvGraphicFramePr>
        <p:xfrm>
          <a:off x="2101561" y="6494889"/>
          <a:ext cx="6585239" cy="247650"/>
        </p:xfrm>
        <a:graphic>
          <a:graphicData uri="http://schemas.openxmlformats.org/drawingml/2006/table">
            <a:tbl>
              <a:tblPr/>
              <a:tblGrid>
                <a:gridCol w="6585239">
                  <a:extLst>
                    <a:ext uri="{9D8B030D-6E8A-4147-A177-3AD203B41FA5}">
                      <a16:colId xmlns:a16="http://schemas.microsoft.com/office/drawing/2014/main" val="20000"/>
                    </a:ext>
                  </a:extLst>
                </a:gridCol>
              </a:tblGrid>
              <a:tr h="24765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900" b="1" i="1" dirty="0" smtClean="0">
                          <a:latin typeface="Book Antiqua" panose="02040602050305030304" pitchFamily="18" charset="0"/>
                        </a:rPr>
                        <a:t>Source: © 2021 Thomson Reuters. All rights reserved. (P3). MMD SEC Filing Privacy Policy Trademarks </a:t>
                      </a:r>
                      <a:r>
                        <a:rPr lang="en-US" sz="900" b="1" i="1" u="sng" dirty="0" smtClean="0">
                          <a:latin typeface="Book Antiqua" panose="02040602050305030304" pitchFamily="18" charset="0"/>
                          <a:hlinkClick r:id="rId5"/>
                        </a:rPr>
                        <a:t>clientservice@tm3.com</a:t>
                      </a:r>
                      <a:endParaRPr lang="en-US" sz="900" b="1" dirty="0" smtClean="0">
                        <a:latin typeface="Book Antiqua" panose="0204060205030503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 name="Picture 2"/>
          <p:cNvPicPr>
            <a:picLocks noChangeAspect="1"/>
          </p:cNvPicPr>
          <p:nvPr/>
        </p:nvPicPr>
        <p:blipFill>
          <a:blip r:embed="rId6"/>
          <a:stretch>
            <a:fillRect/>
          </a:stretch>
        </p:blipFill>
        <p:spPr>
          <a:xfrm>
            <a:off x="2971800" y="2255139"/>
            <a:ext cx="5257800" cy="890778"/>
          </a:xfrm>
          <a:prstGeom prst="rect">
            <a:avLst/>
          </a:prstGeom>
        </p:spPr>
      </p:pic>
    </p:spTree>
    <p:extLst>
      <p:ext uri="{BB962C8B-B14F-4D97-AF65-F5344CB8AC3E}">
        <p14:creationId xmlns:p14="http://schemas.microsoft.com/office/powerpoint/2010/main" val="208737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01168"/>
            <a:ext cx="8461248" cy="987552"/>
          </a:xfrm>
        </p:spPr>
        <p:txBody>
          <a:bodyPr>
            <a:noAutofit/>
          </a:bodyPr>
          <a:lstStyle/>
          <a:p>
            <a:r>
              <a:rPr lang="en-US" sz="3700" dirty="0"/>
              <a:t>Sample Bond Market </a:t>
            </a:r>
            <a:r>
              <a:rPr lang="en-US" sz="3700" dirty="0" smtClean="0"/>
              <a:t>Rates Based </a:t>
            </a:r>
            <a:r>
              <a:rPr lang="en-US" sz="3700" dirty="0"/>
              <a:t>on Rating</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7</a:t>
            </a:fld>
            <a:endParaRPr lang="en-US"/>
          </a:p>
        </p:txBody>
      </p:sp>
      <p:sp>
        <p:nvSpPr>
          <p:cNvPr id="3" name="Content Placeholder 2"/>
          <p:cNvSpPr>
            <a:spLocks noGrp="1"/>
          </p:cNvSpPr>
          <p:nvPr>
            <p:ph sz="quarter" idx="1"/>
          </p:nvPr>
        </p:nvSpPr>
        <p:spPr>
          <a:xfrm>
            <a:off x="457200" y="1600200"/>
            <a:ext cx="8229600" cy="381000"/>
          </a:xfrm>
        </p:spPr>
        <p:txBody>
          <a:bodyPr>
            <a:normAutofit/>
          </a:bodyPr>
          <a:lstStyle/>
          <a:p>
            <a:pPr marL="109728" indent="0" algn="ctr">
              <a:buNone/>
            </a:pPr>
            <a:r>
              <a:rPr lang="en-US" sz="1800" dirty="0"/>
              <a:t>Municipal Market Data Benchmark Information – September </a:t>
            </a:r>
            <a:r>
              <a:rPr lang="en-US" sz="1800" dirty="0" smtClean="0"/>
              <a:t>13, 2021</a:t>
            </a:r>
            <a:endParaRPr lang="en-US" sz="1800" dirty="0"/>
          </a:p>
        </p:txBody>
      </p:sp>
      <p:graphicFrame>
        <p:nvGraphicFramePr>
          <p:cNvPr id="13" name="Content Placeholder 7"/>
          <p:cNvGraphicFramePr>
            <a:graphicFrameLocks/>
          </p:cNvGraphicFramePr>
          <p:nvPr>
            <p:extLst>
              <p:ext uri="{D42A27DB-BD31-4B8C-83A1-F6EECF244321}">
                <p14:modId xmlns:p14="http://schemas.microsoft.com/office/powerpoint/2010/main" val="3018828800"/>
              </p:ext>
            </p:extLst>
          </p:nvPr>
        </p:nvGraphicFramePr>
        <p:xfrm>
          <a:off x="1418395" y="1962150"/>
          <a:ext cx="4982405" cy="4101465"/>
        </p:xfrm>
        <a:graphic>
          <a:graphicData uri="http://schemas.openxmlformats.org/drawingml/2006/table">
            <a:tbl>
              <a:tblPr/>
              <a:tblGrid>
                <a:gridCol w="787186">
                  <a:extLst>
                    <a:ext uri="{9D8B030D-6E8A-4147-A177-3AD203B41FA5}">
                      <a16:colId xmlns:a16="http://schemas.microsoft.com/office/drawing/2014/main" val="20001"/>
                    </a:ext>
                  </a:extLst>
                </a:gridCol>
                <a:gridCol w="787186">
                  <a:extLst>
                    <a:ext uri="{9D8B030D-6E8A-4147-A177-3AD203B41FA5}">
                      <a16:colId xmlns:a16="http://schemas.microsoft.com/office/drawing/2014/main" val="20002"/>
                    </a:ext>
                  </a:extLst>
                </a:gridCol>
                <a:gridCol w="1136694">
                  <a:extLst>
                    <a:ext uri="{9D8B030D-6E8A-4147-A177-3AD203B41FA5}">
                      <a16:colId xmlns:a16="http://schemas.microsoft.com/office/drawing/2014/main" val="20003"/>
                    </a:ext>
                  </a:extLst>
                </a:gridCol>
                <a:gridCol w="696967">
                  <a:extLst>
                    <a:ext uri="{9D8B030D-6E8A-4147-A177-3AD203B41FA5}">
                      <a16:colId xmlns:a16="http://schemas.microsoft.com/office/drawing/2014/main" val="20004"/>
                    </a:ext>
                  </a:extLst>
                </a:gridCol>
                <a:gridCol w="787186">
                  <a:extLst>
                    <a:ext uri="{9D8B030D-6E8A-4147-A177-3AD203B41FA5}">
                      <a16:colId xmlns:a16="http://schemas.microsoft.com/office/drawing/2014/main" val="20005"/>
                    </a:ext>
                  </a:extLst>
                </a:gridCol>
                <a:gridCol w="787186">
                  <a:extLst>
                    <a:ext uri="{9D8B030D-6E8A-4147-A177-3AD203B41FA5}">
                      <a16:colId xmlns:a16="http://schemas.microsoft.com/office/drawing/2014/main" val="20006"/>
                    </a:ext>
                  </a:extLst>
                </a:gridCol>
              </a:tblGrid>
              <a:tr h="159465">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Calibri" panose="020F0502020204030204" pitchFamily="34" charset="0"/>
                        </a:rPr>
                        <a:t>"AAA"</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Calibri" panose="020F0502020204030204" pitchFamily="34" charset="0"/>
                        </a:rPr>
                        <a:t>PRE-RE</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Calibri" panose="020F0502020204030204" pitchFamily="34" charset="0"/>
                        </a:rPr>
                        <a:t>INSURED</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Calibri" panose="020F0502020204030204" pitchFamily="34" charset="0"/>
                        </a:rPr>
                        <a:t>"AA"</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2324">
                <a:tc>
                  <a:txBody>
                    <a:bodyPr/>
                    <a:lstStyle/>
                    <a:p>
                      <a:pPr algn="ctr" fontAlgn="ctr"/>
                      <a:r>
                        <a:rPr lang="en-US" sz="1200" b="0" i="0" u="none" strike="noStrike" dirty="0">
                          <a:solidFill>
                            <a:srgbClr val="333333"/>
                          </a:solidFill>
                          <a:effectLst/>
                          <a:latin typeface="Calibri" panose="020F0502020204030204" pitchFamily="34" charset="0"/>
                        </a:rPr>
                        <a:t>1</a:t>
                      </a:r>
                    </a:p>
                  </a:txBody>
                  <a:tcPr marL="9525" marR="9525" marT="9525" marB="0" anchor="ctr">
                    <a:lnL>
                      <a:noFill/>
                    </a:lnL>
                    <a:lnR>
                      <a:noFill/>
                    </a:lnR>
                    <a:lnT w="12700" cmpd="sng">
                      <a:noFill/>
                      <a:prstDash val="soli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dirty="0">
                          <a:solidFill>
                            <a:srgbClr val="333333"/>
                          </a:solidFill>
                          <a:effectLst/>
                          <a:latin typeface="Calibri" panose="020F0502020204030204" pitchFamily="34" charset="0"/>
                        </a:rPr>
                        <a:t>2022</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a:solidFill>
                            <a:srgbClr val="333333"/>
                          </a:solidFill>
                          <a:effectLst/>
                          <a:latin typeface="Calibri" panose="020F0502020204030204" pitchFamily="34" charset="0"/>
                        </a:rPr>
                        <a:t>0.08</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a:solidFill>
                            <a:srgbClr val="333333"/>
                          </a:solidFill>
                          <a:effectLst/>
                          <a:latin typeface="Calibri" panose="020F0502020204030204" pitchFamily="34" charset="0"/>
                        </a:rPr>
                        <a:t>0.08</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a:solidFill>
                            <a:srgbClr val="333333"/>
                          </a:solidFill>
                          <a:effectLst/>
                          <a:latin typeface="Calibri" panose="020F0502020204030204" pitchFamily="34" charset="0"/>
                        </a:rPr>
                        <a:t>0.14</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a:solidFill>
                            <a:srgbClr val="333333"/>
                          </a:solidFill>
                          <a:effectLst/>
                          <a:latin typeface="Calibri" panose="020F0502020204030204" pitchFamily="34" charset="0"/>
                        </a:rPr>
                        <a:t>0.10</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162324">
                <a:tc>
                  <a:txBody>
                    <a:bodyPr/>
                    <a:lstStyle/>
                    <a:p>
                      <a:pPr algn="ctr" fontAlgn="ctr"/>
                      <a:r>
                        <a:rPr lang="en-US" sz="1200" b="0" i="0" u="none" strike="noStrike">
                          <a:solidFill>
                            <a:srgbClr val="333333"/>
                          </a:solidFill>
                          <a:effectLst/>
                          <a:latin typeface="Calibri" panose="020F050202020403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2023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2324">
                <a:tc>
                  <a:txBody>
                    <a:bodyPr/>
                    <a:lstStyle/>
                    <a:p>
                      <a:pPr algn="ctr" fontAlgn="ctr"/>
                      <a:r>
                        <a:rPr lang="en-US" sz="1200" b="0" i="0" u="none" strike="noStrike">
                          <a:solidFill>
                            <a:srgbClr val="333333"/>
                          </a:solidFill>
                          <a:effectLst/>
                          <a:latin typeface="Calibri" panose="020F050202020403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2324">
                <a:tc>
                  <a:txBody>
                    <a:bodyPr/>
                    <a:lstStyle/>
                    <a:p>
                      <a:pPr algn="ctr" fontAlgn="ctr"/>
                      <a:r>
                        <a:rPr lang="en-US" sz="1200" b="0" i="0" u="none" strike="noStrike">
                          <a:solidFill>
                            <a:srgbClr val="333333"/>
                          </a:solidFill>
                          <a:effectLst/>
                          <a:latin typeface="Calibri" panose="020F050202020403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2324">
                <a:tc>
                  <a:txBody>
                    <a:bodyPr/>
                    <a:lstStyle/>
                    <a:p>
                      <a:pPr algn="ctr" fontAlgn="ctr"/>
                      <a:r>
                        <a:rPr lang="en-US" sz="1200" b="0" i="0" u="none" strike="noStrike" dirty="0">
                          <a:solidFill>
                            <a:srgbClr val="333333"/>
                          </a:solidFill>
                          <a:effectLst/>
                          <a:latin typeface="Calibri" panose="020F0502020204030204"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2324">
                <a:tc>
                  <a:txBody>
                    <a:bodyPr/>
                    <a:lstStyle/>
                    <a:p>
                      <a:pPr algn="ctr" fontAlgn="ctr"/>
                      <a:r>
                        <a:rPr lang="en-US" sz="1200" b="0" i="0" u="none" strike="noStrike" dirty="0">
                          <a:solidFill>
                            <a:srgbClr val="333333"/>
                          </a:solidFill>
                          <a:effectLst/>
                          <a:latin typeface="Calibri" panose="020F050202020403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0.54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2324">
                <a:tc>
                  <a:txBody>
                    <a:bodyPr/>
                    <a:lstStyle/>
                    <a:p>
                      <a:pPr algn="ctr" fontAlgn="ctr"/>
                      <a:r>
                        <a:rPr lang="en-US" sz="1200" b="0" i="0" u="none" strike="noStrike" dirty="0">
                          <a:solidFill>
                            <a:srgbClr val="333333"/>
                          </a:solidFill>
                          <a:effectLst/>
                          <a:latin typeface="Calibri" panose="020F050202020403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2324">
                <a:tc>
                  <a:txBody>
                    <a:bodyPr/>
                    <a:lstStyle/>
                    <a:p>
                      <a:pPr algn="ctr" fontAlgn="ctr"/>
                      <a:r>
                        <a:rPr lang="en-US" sz="1200" b="0" i="0" u="none" strike="noStrike" dirty="0">
                          <a:solidFill>
                            <a:srgbClr val="333333"/>
                          </a:solidFill>
                          <a:effectLst/>
                          <a:latin typeface="Calibri" panose="020F0502020204030204"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2324">
                <a:tc>
                  <a:txBody>
                    <a:bodyPr/>
                    <a:lstStyle/>
                    <a:p>
                      <a:pPr algn="ctr" fontAlgn="ctr"/>
                      <a:r>
                        <a:rPr lang="en-US" sz="1200" b="0" i="0" u="none" strike="noStrike" dirty="0">
                          <a:solidFill>
                            <a:srgbClr val="333333"/>
                          </a:solidFill>
                          <a:effectLst/>
                          <a:latin typeface="Calibri" panose="020F050202020403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0.86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0.98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2324">
                <a:tc>
                  <a:txBody>
                    <a:bodyPr/>
                    <a:lstStyle/>
                    <a:p>
                      <a:pPr algn="ctr" fontAlgn="ctr"/>
                      <a:r>
                        <a:rPr lang="en-US" sz="1200" b="0" i="0" u="none" strike="noStrike" dirty="0">
                          <a:solidFill>
                            <a:srgbClr val="333333"/>
                          </a:solidFill>
                          <a:effectLst/>
                          <a:latin typeface="Calibri" panose="020F050202020403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a:solidFill>
                            <a:srgbClr val="333333"/>
                          </a:solidFill>
                          <a:effectLst/>
                          <a:latin typeface="Calibri" panose="020F0502020204030204" pitchFamily="34" charset="0"/>
                        </a:rPr>
                        <a:t>2031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a:solidFill>
                            <a:srgbClr val="333333"/>
                          </a:solidFill>
                          <a:effectLst/>
                          <a:latin typeface="Calibri" panose="020F0502020204030204" pitchFamily="34" charset="0"/>
                        </a:rPr>
                        <a:t>0.94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dirty="0">
                          <a:solidFill>
                            <a:srgbClr val="333333"/>
                          </a:solidFill>
                          <a:effectLst/>
                          <a:latin typeface="Calibri" panose="020F0502020204030204" pitchFamily="34" charset="0"/>
                        </a:rPr>
                        <a:t>1.12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dirty="0">
                          <a:solidFill>
                            <a:srgbClr val="333333"/>
                          </a:solidFill>
                          <a:effectLst/>
                          <a:latin typeface="Calibri" panose="020F0502020204030204"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10"/>
                  </a:ext>
                </a:extLst>
              </a:tr>
              <a:tr h="162324">
                <a:tc>
                  <a:txBody>
                    <a:bodyPr/>
                    <a:lstStyle/>
                    <a:p>
                      <a:pPr algn="ctr" fontAlgn="ctr"/>
                      <a:r>
                        <a:rPr lang="en-US" sz="1200" b="0" i="0" u="none" strike="noStrike" dirty="0">
                          <a:solidFill>
                            <a:srgbClr val="333333"/>
                          </a:solidFill>
                          <a:effectLst/>
                          <a:latin typeface="Calibri" panose="020F0502020204030204"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2324">
                <a:tc>
                  <a:txBody>
                    <a:bodyPr/>
                    <a:lstStyle/>
                    <a:p>
                      <a:pPr algn="ctr" fontAlgn="ctr"/>
                      <a:r>
                        <a:rPr lang="en-US" sz="1200" b="0" i="0" u="none" strike="noStrike" dirty="0">
                          <a:solidFill>
                            <a:srgbClr val="333333"/>
                          </a:solidFill>
                          <a:effectLst/>
                          <a:latin typeface="Calibri" panose="020F050202020403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2324">
                <a:tc>
                  <a:txBody>
                    <a:bodyPr/>
                    <a:lstStyle/>
                    <a:p>
                      <a:pPr algn="ctr" fontAlgn="ctr"/>
                      <a:r>
                        <a:rPr lang="en-US" sz="1200" b="0" i="0" u="none" strike="noStrike" dirty="0">
                          <a:solidFill>
                            <a:srgbClr val="333333"/>
                          </a:solidFill>
                          <a:effectLst/>
                          <a:latin typeface="Calibri" panose="020F050202020403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62324">
                <a:tc>
                  <a:txBody>
                    <a:bodyPr/>
                    <a:lstStyle/>
                    <a:p>
                      <a:pPr algn="ctr" fontAlgn="ctr"/>
                      <a:r>
                        <a:rPr lang="en-US" sz="1200" b="0" i="0" u="none" strike="noStrike" dirty="0">
                          <a:solidFill>
                            <a:srgbClr val="333333"/>
                          </a:solidFill>
                          <a:effectLst/>
                          <a:latin typeface="Calibri" panose="020F050202020403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62324">
                <a:tc>
                  <a:txBody>
                    <a:bodyPr/>
                    <a:lstStyle/>
                    <a:p>
                      <a:pPr algn="ctr" fontAlgn="ctr"/>
                      <a:r>
                        <a:rPr lang="en-US" sz="1200" b="0" i="0" u="none" strike="noStrike" dirty="0">
                          <a:solidFill>
                            <a:srgbClr val="333333"/>
                          </a:solidFill>
                          <a:effectLst/>
                          <a:latin typeface="Calibri" panose="020F050202020403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62324">
                <a:tc>
                  <a:txBody>
                    <a:bodyPr/>
                    <a:lstStyle/>
                    <a:p>
                      <a:pPr algn="ctr" fontAlgn="ctr"/>
                      <a:r>
                        <a:rPr lang="en-US" sz="1200" b="0" i="0" u="none" strike="noStrike" dirty="0">
                          <a:solidFill>
                            <a:srgbClr val="333333"/>
                          </a:solidFill>
                          <a:effectLst/>
                          <a:latin typeface="Calibri" panose="020F050202020403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62324">
                <a:tc>
                  <a:txBody>
                    <a:bodyPr/>
                    <a:lstStyle/>
                    <a:p>
                      <a:pPr algn="ctr" fontAlgn="ctr"/>
                      <a:r>
                        <a:rPr lang="en-US" sz="1200" b="0" i="0" u="none" strike="noStrike" dirty="0">
                          <a:solidFill>
                            <a:srgbClr val="333333"/>
                          </a:solidFill>
                          <a:effectLst/>
                          <a:latin typeface="Calibri" panose="020F0502020204030204"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62324">
                <a:tc>
                  <a:txBody>
                    <a:bodyPr/>
                    <a:lstStyle/>
                    <a:p>
                      <a:pPr algn="ctr" fontAlgn="ctr"/>
                      <a:r>
                        <a:rPr lang="en-US" sz="1200" b="0" i="0" u="none" strike="noStrike">
                          <a:solidFill>
                            <a:srgbClr val="333333"/>
                          </a:solidFill>
                          <a:effectLst/>
                          <a:latin typeface="Calibri" panose="020F0502020204030204"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62324">
                <a:tc>
                  <a:txBody>
                    <a:bodyPr/>
                    <a:lstStyle/>
                    <a:p>
                      <a:pPr algn="ctr" fontAlgn="ctr"/>
                      <a:r>
                        <a:rPr lang="en-US" sz="1200" b="0" i="0" u="none" strike="noStrike">
                          <a:solidFill>
                            <a:srgbClr val="333333"/>
                          </a:solidFill>
                          <a:effectLst/>
                          <a:latin typeface="Calibri" panose="020F0502020204030204"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2040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333333"/>
                          </a:solidFill>
                          <a:effectLst/>
                          <a:latin typeface="Calibri" panose="020F0502020204030204" pitchFamily="34" charset="0"/>
                        </a:rPr>
                        <a:t>1.50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333333"/>
                          </a:solidFill>
                          <a:effectLst/>
                          <a:latin typeface="Calibri" panose="020F0502020204030204" pitchFamily="34" charset="0"/>
                        </a:rPr>
                        <a:t>1.46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62324">
                <a:tc>
                  <a:txBody>
                    <a:bodyPr/>
                    <a:lstStyle/>
                    <a:p>
                      <a:pPr algn="ctr" fontAlgn="ctr"/>
                      <a:r>
                        <a:rPr lang="en-US" sz="1200" b="0" i="0" u="none" strike="noStrike">
                          <a:solidFill>
                            <a:srgbClr val="333333"/>
                          </a:solidFill>
                          <a:effectLst/>
                          <a:latin typeface="Calibri" panose="020F0502020204030204"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a:solidFill>
                            <a:srgbClr val="333333"/>
                          </a:solidFill>
                          <a:effectLst/>
                          <a:latin typeface="Calibri" panose="020F0502020204030204" pitchFamily="34" charset="0"/>
                        </a:rPr>
                        <a:t>2041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a:solidFill>
                            <a:srgbClr val="333333"/>
                          </a:solidFill>
                          <a:effectLst/>
                          <a:latin typeface="Calibri" panose="020F0502020204030204" pitchFamily="34" charset="0"/>
                        </a:rPr>
                        <a:t>1.34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200" b="0" i="0" u="none" strike="noStrike">
                        <a:solidFill>
                          <a:srgbClr val="333333"/>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a:solidFill>
                            <a:srgbClr val="333333"/>
                          </a:solidFill>
                          <a:effectLst/>
                          <a:latin typeface="Calibri" panose="020F0502020204030204" pitchFamily="34" charset="0"/>
                        </a:rPr>
                        <a:t>1.53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200" b="0" i="0" u="none" strike="noStrike" dirty="0">
                          <a:solidFill>
                            <a:srgbClr val="333333"/>
                          </a:solidFill>
                          <a:effectLst/>
                          <a:latin typeface="Calibri" panose="020F0502020204030204" pitchFamily="34" charset="0"/>
                        </a:rPr>
                        <a:t>1.49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20"/>
                  </a:ext>
                </a:extLst>
              </a:tr>
            </a:tbl>
          </a:graphicData>
        </a:graphic>
      </p:graphicFrame>
      <p:cxnSp>
        <p:nvCxnSpPr>
          <p:cNvPr id="14" name="Straight Arrow Connector 13"/>
          <p:cNvCxnSpPr/>
          <p:nvPr/>
        </p:nvCxnSpPr>
        <p:spPr>
          <a:xfrm>
            <a:off x="6515100" y="2152650"/>
            <a:ext cx="38100" cy="3733800"/>
          </a:xfrm>
          <a:prstGeom prst="straightConnector1">
            <a:avLst/>
          </a:prstGeom>
          <a:noFill/>
          <a:ln w="57150" cap="flat" cmpd="sng" algn="ctr">
            <a:solidFill>
              <a:srgbClr val="0070C0"/>
            </a:solidFill>
            <a:prstDash val="solid"/>
            <a:tailEnd type="arrow"/>
          </a:ln>
          <a:effectLst/>
        </p:spPr>
      </p:cxnSp>
      <p:cxnSp>
        <p:nvCxnSpPr>
          <p:cNvPr id="15" name="Straight Arrow Connector 14"/>
          <p:cNvCxnSpPr/>
          <p:nvPr/>
        </p:nvCxnSpPr>
        <p:spPr>
          <a:xfrm>
            <a:off x="2819400" y="6172200"/>
            <a:ext cx="3810000" cy="0"/>
          </a:xfrm>
          <a:prstGeom prst="straightConnector1">
            <a:avLst/>
          </a:prstGeom>
          <a:noFill/>
          <a:ln w="57150" cap="flat" cmpd="sng" algn="ctr">
            <a:solidFill>
              <a:srgbClr val="00B050"/>
            </a:solidFill>
            <a:prstDash val="solid"/>
            <a:tailEnd type="arrow"/>
          </a:ln>
          <a:effectLst/>
        </p:spPr>
      </p:cxnSp>
      <p:sp>
        <p:nvSpPr>
          <p:cNvPr id="16" name="TextBox 15"/>
          <p:cNvSpPr txBox="1"/>
          <p:nvPr/>
        </p:nvSpPr>
        <p:spPr>
          <a:xfrm>
            <a:off x="6629400" y="3850273"/>
            <a:ext cx="2362200" cy="338554"/>
          </a:xfrm>
          <a:prstGeom prst="rect">
            <a:avLst/>
          </a:prstGeom>
          <a:noFill/>
        </p:spPr>
        <p:txBody>
          <a:bodyPr wrap="square" rtlCol="0">
            <a:spAutoFit/>
          </a:bodyPr>
          <a:lstStyle/>
          <a:p>
            <a:r>
              <a:rPr lang="en-US" sz="1600" b="1" dirty="0">
                <a:solidFill>
                  <a:srgbClr val="0070C0"/>
                </a:solidFill>
                <a:latin typeface="Calibri"/>
              </a:rPr>
              <a:t>Sample Yield Curves</a:t>
            </a:r>
            <a:endParaRPr lang="en-US" sz="1600" b="1" dirty="0">
              <a:solidFill>
                <a:srgbClr val="0070C0"/>
              </a:solidFill>
            </a:endParaRPr>
          </a:p>
        </p:txBody>
      </p:sp>
      <p:sp>
        <p:nvSpPr>
          <p:cNvPr id="17" name="TextBox 16"/>
          <p:cNvSpPr txBox="1"/>
          <p:nvPr/>
        </p:nvSpPr>
        <p:spPr>
          <a:xfrm>
            <a:off x="3419383" y="6214092"/>
            <a:ext cx="2438400" cy="338554"/>
          </a:xfrm>
          <a:prstGeom prst="rect">
            <a:avLst/>
          </a:prstGeom>
          <a:noFill/>
        </p:spPr>
        <p:txBody>
          <a:bodyPr wrap="square" rtlCol="0">
            <a:spAutoFit/>
          </a:bodyPr>
          <a:lstStyle/>
          <a:p>
            <a:r>
              <a:rPr lang="en-US" sz="1600" b="1" dirty="0">
                <a:solidFill>
                  <a:srgbClr val="00B050"/>
                </a:solidFill>
                <a:latin typeface="Calibri"/>
              </a:rPr>
              <a:t>Sample Credit Spreads</a:t>
            </a:r>
          </a:p>
        </p:txBody>
      </p:sp>
      <p:pic>
        <p:nvPicPr>
          <p:cNvPr id="19" name="Picture 2" descr="H:\Resources\Logos\Bison\FICM Primary Logo-member S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graphicFrame>
        <p:nvGraphicFramePr>
          <p:cNvPr id="20" name="Table 19"/>
          <p:cNvGraphicFramePr>
            <a:graphicFrameLocks noGrp="1"/>
          </p:cNvGraphicFramePr>
          <p:nvPr>
            <p:extLst>
              <p:ext uri="{D42A27DB-BD31-4B8C-83A1-F6EECF244321}">
                <p14:modId xmlns:p14="http://schemas.microsoft.com/office/powerpoint/2010/main" val="3744998890"/>
              </p:ext>
            </p:extLst>
          </p:nvPr>
        </p:nvGraphicFramePr>
        <p:xfrm>
          <a:off x="2101561" y="6494889"/>
          <a:ext cx="6585239" cy="247650"/>
        </p:xfrm>
        <a:graphic>
          <a:graphicData uri="http://schemas.openxmlformats.org/drawingml/2006/table">
            <a:tbl>
              <a:tblPr/>
              <a:tblGrid>
                <a:gridCol w="6585239">
                  <a:extLst>
                    <a:ext uri="{9D8B030D-6E8A-4147-A177-3AD203B41FA5}">
                      <a16:colId xmlns:a16="http://schemas.microsoft.com/office/drawing/2014/main" val="20000"/>
                    </a:ext>
                  </a:extLst>
                </a:gridCol>
              </a:tblGrid>
              <a:tr h="24765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900" b="1" i="1" dirty="0" smtClean="0">
                          <a:latin typeface="Book Antiqua" panose="02040602050305030304" pitchFamily="18" charset="0"/>
                        </a:rPr>
                        <a:t>Source: © 2021 Thomson Reuters. All rights reserved. (P3). MMD SEC Filing Privacy Policy Trademarks </a:t>
                      </a:r>
                      <a:r>
                        <a:rPr lang="en-US" sz="900" b="1" i="1" u="sng" dirty="0" smtClean="0">
                          <a:latin typeface="Book Antiqua" panose="02040602050305030304" pitchFamily="18" charset="0"/>
                          <a:hlinkClick r:id="rId3"/>
                        </a:rPr>
                        <a:t>clientservice@tm3.com</a:t>
                      </a:r>
                      <a:endParaRPr lang="en-US" sz="900" b="1" dirty="0" smtClean="0">
                        <a:latin typeface="Book Antiqua" panose="02040602050305030304" pitchFamily="18"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048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01168"/>
            <a:ext cx="8458200" cy="987552"/>
          </a:xfrm>
        </p:spPr>
        <p:txBody>
          <a:bodyPr>
            <a:noAutofit/>
          </a:bodyPr>
          <a:lstStyle/>
          <a:p>
            <a:r>
              <a:rPr lang="en-US" sz="3700" dirty="0"/>
              <a:t>Rating Agency </a:t>
            </a:r>
            <a:r>
              <a:rPr lang="en-US" sz="3700" dirty="0" smtClean="0"/>
              <a:t> </a:t>
            </a:r>
            <a:r>
              <a:rPr lang="en-US" sz="3700" dirty="0"/>
              <a:t/>
            </a:r>
            <a:br>
              <a:rPr lang="en-US" sz="3700" dirty="0"/>
            </a:br>
            <a:r>
              <a:rPr lang="en-US" sz="2700" dirty="0"/>
              <a:t>Financial Management Assessment</a:t>
            </a:r>
          </a:p>
        </p:txBody>
      </p:sp>
      <p:sp>
        <p:nvSpPr>
          <p:cNvPr id="5" name="Slide Number Placeholder 4"/>
          <p:cNvSpPr>
            <a:spLocks noGrp="1"/>
          </p:cNvSpPr>
          <p:nvPr>
            <p:ph type="sldNum" sz="quarter" idx="12"/>
          </p:nvPr>
        </p:nvSpPr>
        <p:spPr/>
        <p:txBody>
          <a:bodyPr>
            <a:normAutofit fontScale="85000" lnSpcReduction="20000"/>
          </a:bodyPr>
          <a:lstStyle/>
          <a:p>
            <a:fld id="{4C4C6FDA-F13E-4FEB-8276-7BEEAFDF96EF}" type="slidenum">
              <a:rPr lang="en-US" smtClean="0"/>
              <a:t>8</a:t>
            </a:fld>
            <a:endParaRPr lang="en-US"/>
          </a:p>
        </p:txBody>
      </p:sp>
      <p:sp>
        <p:nvSpPr>
          <p:cNvPr id="3" name="Content Placeholder 2"/>
          <p:cNvSpPr>
            <a:spLocks noGrp="1"/>
          </p:cNvSpPr>
          <p:nvPr>
            <p:ph sz="quarter" idx="1"/>
          </p:nvPr>
        </p:nvSpPr>
        <p:spPr>
          <a:xfrm>
            <a:off x="1200035" y="2118342"/>
            <a:ext cx="8153400" cy="4325112"/>
          </a:xfrm>
        </p:spPr>
        <p:txBody>
          <a:bodyPr>
            <a:noAutofit/>
          </a:bodyPr>
          <a:lstStyle/>
          <a:p>
            <a:pPr lvl="0">
              <a:spcBef>
                <a:spcPts val="100"/>
              </a:spcBef>
              <a:buClr>
                <a:schemeClr val="accent2">
                  <a:lumMod val="75000"/>
                </a:schemeClr>
              </a:buClr>
            </a:pPr>
            <a:r>
              <a:rPr lang="en-US" sz="1000" b="1" dirty="0"/>
              <a:t>Revenue/Expenditure Assumptions for Annual Budgeting </a:t>
            </a:r>
            <a:endParaRPr lang="en-US" sz="900" dirty="0"/>
          </a:p>
          <a:p>
            <a:pPr lvl="1">
              <a:spcBef>
                <a:spcPts val="100"/>
              </a:spcBef>
              <a:buClr>
                <a:schemeClr val="accent2">
                  <a:lumMod val="75000"/>
                </a:schemeClr>
              </a:buClr>
            </a:pPr>
            <a:r>
              <a:rPr lang="en-US" sz="1000" dirty="0"/>
              <a:t>How many years of history do you use when forecasting trends? </a:t>
            </a:r>
            <a:endParaRPr lang="en-US" sz="1100" dirty="0"/>
          </a:p>
          <a:p>
            <a:pPr lvl="1">
              <a:spcBef>
                <a:spcPts val="100"/>
              </a:spcBef>
              <a:buClr>
                <a:schemeClr val="accent2">
                  <a:lumMod val="75000"/>
                </a:schemeClr>
              </a:buClr>
            </a:pPr>
            <a:r>
              <a:rPr lang="en-US" sz="1000" dirty="0"/>
              <a:t>What outside sources of information do you use or consult? </a:t>
            </a:r>
            <a:endParaRPr lang="en-US" sz="1100" dirty="0"/>
          </a:p>
          <a:p>
            <a:pPr lvl="1">
              <a:spcBef>
                <a:spcPts val="100"/>
              </a:spcBef>
              <a:buClr>
                <a:schemeClr val="accent2">
                  <a:lumMod val="75000"/>
                </a:schemeClr>
              </a:buClr>
            </a:pPr>
            <a:r>
              <a:rPr lang="en-US" sz="1000" dirty="0"/>
              <a:t>What methodology do you use for budgeting (line item, zero base, </a:t>
            </a:r>
            <a:r>
              <a:rPr lang="en-US" sz="1000" dirty="0" smtClean="0"/>
              <a:t>etc.)? </a:t>
            </a:r>
            <a:endParaRPr lang="en-US" sz="1100" dirty="0"/>
          </a:p>
          <a:p>
            <a:pPr lvl="0">
              <a:spcBef>
                <a:spcPts val="100"/>
              </a:spcBef>
              <a:buClr>
                <a:schemeClr val="accent2">
                  <a:lumMod val="75000"/>
                </a:schemeClr>
              </a:buClr>
            </a:pPr>
            <a:r>
              <a:rPr lang="en-US" sz="1000" b="1" dirty="0"/>
              <a:t>Budget Amendments &amp; Updates </a:t>
            </a:r>
            <a:endParaRPr lang="en-US" sz="900" dirty="0"/>
          </a:p>
          <a:p>
            <a:pPr lvl="1">
              <a:spcBef>
                <a:spcPts val="100"/>
              </a:spcBef>
              <a:buClr>
                <a:schemeClr val="accent2">
                  <a:lumMod val="75000"/>
                </a:schemeClr>
              </a:buClr>
            </a:pPr>
            <a:r>
              <a:rPr lang="en-US" sz="1000" dirty="0"/>
              <a:t>As the fiscal year progresses, how often do you review your main revenues and expenditures? </a:t>
            </a:r>
            <a:endParaRPr lang="en-US" sz="1100" dirty="0"/>
          </a:p>
          <a:p>
            <a:pPr lvl="1">
              <a:spcBef>
                <a:spcPts val="100"/>
              </a:spcBef>
              <a:buClr>
                <a:schemeClr val="accent2">
                  <a:lumMod val="75000"/>
                </a:schemeClr>
              </a:buClr>
            </a:pPr>
            <a:r>
              <a:rPr lang="en-US" sz="1000" dirty="0"/>
              <a:t>How many times per year do you provide the board or council with budget-to-actual reports? </a:t>
            </a:r>
            <a:endParaRPr lang="en-US" sz="1100" dirty="0"/>
          </a:p>
          <a:p>
            <a:pPr lvl="1">
              <a:spcBef>
                <a:spcPts val="100"/>
              </a:spcBef>
              <a:buClr>
                <a:schemeClr val="accent2">
                  <a:lumMod val="75000"/>
                </a:schemeClr>
              </a:buClr>
            </a:pPr>
            <a:r>
              <a:rPr lang="en-US" sz="1000" dirty="0"/>
              <a:t>In case of an emergency, how quickly could an amendment to the budget be made? </a:t>
            </a:r>
            <a:endParaRPr lang="en-US" sz="1100" dirty="0"/>
          </a:p>
          <a:p>
            <a:pPr lvl="0">
              <a:spcBef>
                <a:spcPts val="100"/>
              </a:spcBef>
              <a:buClr>
                <a:schemeClr val="accent2">
                  <a:lumMod val="75000"/>
                </a:schemeClr>
              </a:buClr>
            </a:pPr>
            <a:r>
              <a:rPr lang="en-US" sz="1000" b="1" dirty="0"/>
              <a:t>Long-Term Financial Planning </a:t>
            </a:r>
            <a:endParaRPr lang="en-US" sz="900" dirty="0"/>
          </a:p>
          <a:p>
            <a:pPr lvl="1">
              <a:spcBef>
                <a:spcPts val="100"/>
              </a:spcBef>
              <a:buClr>
                <a:schemeClr val="accent2">
                  <a:lumMod val="75000"/>
                </a:schemeClr>
              </a:buClr>
            </a:pPr>
            <a:r>
              <a:rPr lang="en-US" sz="1000" dirty="0"/>
              <a:t>Is any type of multiple-year financial forecasting utilized? </a:t>
            </a:r>
            <a:endParaRPr lang="en-US" sz="1100" dirty="0"/>
          </a:p>
          <a:p>
            <a:pPr lvl="1">
              <a:spcBef>
                <a:spcPts val="100"/>
              </a:spcBef>
              <a:buClr>
                <a:schemeClr val="accent2">
                  <a:lumMod val="75000"/>
                </a:schemeClr>
              </a:buClr>
            </a:pPr>
            <a:r>
              <a:rPr lang="en-US" sz="1000" dirty="0"/>
              <a:t>How frequently are these projections updated? </a:t>
            </a:r>
            <a:endParaRPr lang="en-US" sz="1100" dirty="0"/>
          </a:p>
          <a:p>
            <a:pPr lvl="1">
              <a:spcBef>
                <a:spcPts val="100"/>
              </a:spcBef>
              <a:buClr>
                <a:schemeClr val="accent2">
                  <a:lumMod val="75000"/>
                </a:schemeClr>
              </a:buClr>
            </a:pPr>
            <a:r>
              <a:rPr lang="en-US" sz="1000" dirty="0"/>
              <a:t>If projections are done, are the results shared with the board or council and used for decision-making? </a:t>
            </a:r>
            <a:endParaRPr lang="en-US" sz="1100" dirty="0"/>
          </a:p>
          <a:p>
            <a:pPr lvl="0">
              <a:spcBef>
                <a:spcPts val="100"/>
              </a:spcBef>
              <a:buClr>
                <a:schemeClr val="accent2">
                  <a:lumMod val="75000"/>
                </a:schemeClr>
              </a:buClr>
            </a:pPr>
            <a:r>
              <a:rPr lang="en-US" sz="1000" b="1" dirty="0"/>
              <a:t>Long-Term Capital Planning </a:t>
            </a:r>
            <a:endParaRPr lang="en-US" sz="900" dirty="0"/>
          </a:p>
          <a:p>
            <a:pPr lvl="1">
              <a:spcBef>
                <a:spcPts val="100"/>
              </a:spcBef>
              <a:buClr>
                <a:schemeClr val="accent2">
                  <a:lumMod val="75000"/>
                </a:schemeClr>
              </a:buClr>
            </a:pPr>
            <a:r>
              <a:rPr lang="en-US" sz="1000" dirty="0"/>
              <a:t>Is a written, multiple-year capital improvement plan maintained?  If so, how frequently is the plan updated? </a:t>
            </a:r>
            <a:endParaRPr lang="en-US" sz="1100" dirty="0"/>
          </a:p>
          <a:p>
            <a:pPr lvl="0">
              <a:spcBef>
                <a:spcPts val="100"/>
              </a:spcBef>
              <a:buClr>
                <a:schemeClr val="accent2">
                  <a:lumMod val="75000"/>
                </a:schemeClr>
              </a:buClr>
            </a:pPr>
            <a:r>
              <a:rPr lang="en-US" sz="1000" b="1" dirty="0"/>
              <a:t>Investment Management Policies </a:t>
            </a:r>
            <a:endParaRPr lang="en-US" sz="900" dirty="0"/>
          </a:p>
          <a:p>
            <a:pPr lvl="1">
              <a:spcBef>
                <a:spcPts val="100"/>
              </a:spcBef>
              <a:buClr>
                <a:schemeClr val="accent2">
                  <a:lumMod val="75000"/>
                </a:schemeClr>
              </a:buClr>
            </a:pPr>
            <a:r>
              <a:rPr lang="en-US" sz="1000" dirty="0"/>
              <a:t>Is there a formally approved investment management policy, or are the state guidelines simply followed when making investments? </a:t>
            </a:r>
            <a:endParaRPr lang="en-US" sz="1100" dirty="0"/>
          </a:p>
          <a:p>
            <a:pPr lvl="1">
              <a:spcBef>
                <a:spcPts val="100"/>
              </a:spcBef>
              <a:buClr>
                <a:schemeClr val="accent2">
                  <a:lumMod val="75000"/>
                </a:schemeClr>
              </a:buClr>
            </a:pPr>
            <a:r>
              <a:rPr lang="en-US" sz="1000" dirty="0"/>
              <a:t>How frequently is the board or council provided with information on the investment portfolio? (Specifically investment earnings and portfolio holdings) </a:t>
            </a:r>
            <a:endParaRPr lang="en-US" sz="1100" dirty="0"/>
          </a:p>
          <a:p>
            <a:pPr lvl="0">
              <a:spcBef>
                <a:spcPts val="100"/>
              </a:spcBef>
              <a:buClr>
                <a:schemeClr val="accent2">
                  <a:lumMod val="75000"/>
                </a:schemeClr>
              </a:buClr>
            </a:pPr>
            <a:r>
              <a:rPr lang="en-US" sz="1000" b="1" dirty="0"/>
              <a:t>Debt Management Policies </a:t>
            </a:r>
            <a:endParaRPr lang="en-US" sz="900" dirty="0"/>
          </a:p>
          <a:p>
            <a:pPr lvl="1">
              <a:spcBef>
                <a:spcPts val="100"/>
              </a:spcBef>
              <a:buClr>
                <a:schemeClr val="accent2">
                  <a:lumMod val="75000"/>
                </a:schemeClr>
              </a:buClr>
            </a:pPr>
            <a:r>
              <a:rPr lang="en-US" sz="1000" dirty="0"/>
              <a:t>Is there an approved debt management policy that goes beyond statutory limitations to restrict the structure or amount of debt issued? </a:t>
            </a:r>
            <a:endParaRPr lang="en-US" sz="1100" dirty="0"/>
          </a:p>
          <a:p>
            <a:pPr lvl="0">
              <a:spcBef>
                <a:spcPts val="100"/>
              </a:spcBef>
              <a:buClr>
                <a:schemeClr val="accent2">
                  <a:lumMod val="75000"/>
                </a:schemeClr>
              </a:buClr>
            </a:pPr>
            <a:r>
              <a:rPr lang="en-US" sz="1000" b="1" dirty="0"/>
              <a:t>Reserve and Liquidity Policies </a:t>
            </a:r>
            <a:endParaRPr lang="en-US" sz="900" dirty="0"/>
          </a:p>
          <a:p>
            <a:pPr lvl="1">
              <a:spcBef>
                <a:spcPts val="100"/>
              </a:spcBef>
              <a:buClr>
                <a:schemeClr val="accent2">
                  <a:lumMod val="75000"/>
                </a:schemeClr>
              </a:buClr>
            </a:pPr>
            <a:r>
              <a:rPr lang="en-US" sz="1000" dirty="0"/>
              <a:t>Has the board or council approved a formal fund balance or reserve policy? </a:t>
            </a:r>
            <a:endParaRPr lang="en-US" sz="1100" dirty="0"/>
          </a:p>
          <a:p>
            <a:pPr lvl="1">
              <a:spcBef>
                <a:spcPts val="100"/>
              </a:spcBef>
              <a:buClr>
                <a:schemeClr val="accent2">
                  <a:lumMod val="75000"/>
                </a:schemeClr>
              </a:buClr>
            </a:pPr>
            <a:r>
              <a:rPr lang="en-US" sz="1000" dirty="0"/>
              <a:t>If so, what is the minimum level of mandated reserves and why was that particular level chosen? </a:t>
            </a:r>
            <a:endParaRPr lang="en-US" sz="1100" dirty="0"/>
          </a:p>
          <a:p>
            <a:pPr lvl="1">
              <a:spcBef>
                <a:spcPts val="100"/>
              </a:spcBef>
              <a:buClr>
                <a:schemeClr val="accent2">
                  <a:lumMod val="75000"/>
                </a:schemeClr>
              </a:buClr>
            </a:pPr>
            <a:r>
              <a:rPr lang="en-US" sz="1000" dirty="0"/>
              <a:t>If no formal policy exists, is there a particular goal or target reserve level which the board keeps in mind? </a:t>
            </a:r>
            <a:endParaRPr lang="en-US" sz="1100" dirty="0"/>
          </a:p>
        </p:txBody>
      </p:sp>
      <p:sp>
        <p:nvSpPr>
          <p:cNvPr id="4" name="TextBox 3"/>
          <p:cNvSpPr txBox="1"/>
          <p:nvPr/>
        </p:nvSpPr>
        <p:spPr>
          <a:xfrm>
            <a:off x="990600" y="1656677"/>
            <a:ext cx="7467600" cy="461665"/>
          </a:xfrm>
          <a:prstGeom prst="rect">
            <a:avLst/>
          </a:prstGeom>
          <a:noFill/>
        </p:spPr>
        <p:txBody>
          <a:bodyPr wrap="square" rtlCol="0">
            <a:spAutoFit/>
          </a:bodyPr>
          <a:lstStyle/>
          <a:p>
            <a:pPr algn="just"/>
            <a:r>
              <a:rPr lang="en-US" sz="800" i="1" dirty="0"/>
              <a:t>As part of the credit rating review process, S&amp;P conducts a Financial Management Assessment (FMA) during the rating review process by determining what management policies and practices are in place, according to the following seven categories.  Before issuing Bonds it will be worth the District’s effort to review the following and consider adopting some of the policies and practices that the rating agency views as favorable.   </a:t>
            </a:r>
            <a:endParaRPr lang="en-US" sz="800" dirty="0"/>
          </a:p>
        </p:txBody>
      </p:sp>
      <p:pic>
        <p:nvPicPr>
          <p:cNvPr id="7" name="Picture 2" descr="H:\Resources\Logos\Bison\FICM Primary Logo-member S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57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9</a:t>
            </a:fld>
            <a:endParaRPr lang="en-US"/>
          </a:p>
        </p:txBody>
      </p:sp>
      <p:pic>
        <p:nvPicPr>
          <p:cNvPr id="7" name="Picture 6"/>
          <p:cNvPicPr>
            <a:picLocks noChangeAspect="1"/>
          </p:cNvPicPr>
          <p:nvPr/>
        </p:nvPicPr>
        <p:blipFill>
          <a:blip r:embed="rId2"/>
          <a:stretch>
            <a:fillRect/>
          </a:stretch>
        </p:blipFill>
        <p:spPr>
          <a:xfrm>
            <a:off x="2514600" y="1534766"/>
            <a:ext cx="4014216" cy="5072094"/>
          </a:xfrm>
          <a:prstGeom prst="rect">
            <a:avLst/>
          </a:prstGeom>
        </p:spPr>
      </p:pic>
      <p:sp>
        <p:nvSpPr>
          <p:cNvPr id="6" name="Title 1"/>
          <p:cNvSpPr>
            <a:spLocks noGrp="1"/>
          </p:cNvSpPr>
          <p:nvPr>
            <p:ph type="title"/>
          </p:nvPr>
        </p:nvSpPr>
        <p:spPr>
          <a:xfrm>
            <a:off x="530352" y="201168"/>
            <a:ext cx="8458200" cy="987552"/>
          </a:xfrm>
        </p:spPr>
        <p:txBody>
          <a:bodyPr>
            <a:noAutofit/>
          </a:bodyPr>
          <a:lstStyle/>
          <a:p>
            <a:r>
              <a:rPr lang="en-US" sz="3700" dirty="0" smtClean="0"/>
              <a:t>Official Statement Excerpt</a:t>
            </a:r>
            <a:br>
              <a:rPr lang="en-US" sz="3700" dirty="0" smtClean="0"/>
            </a:br>
            <a:r>
              <a:rPr lang="en-US" sz="2700" dirty="0" smtClean="0"/>
              <a:t>Townsend K-12 Series 2020 </a:t>
            </a:r>
            <a:r>
              <a:rPr lang="en-US" sz="2700" dirty="0"/>
              <a:t>Bonds</a:t>
            </a:r>
          </a:p>
        </p:txBody>
      </p:sp>
    </p:spTree>
    <p:extLst>
      <p:ext uri="{BB962C8B-B14F-4D97-AF65-F5344CB8AC3E}">
        <p14:creationId xmlns:p14="http://schemas.microsoft.com/office/powerpoint/2010/main" val="36908066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3133</TotalTime>
  <Words>1978</Words>
  <Application>Microsoft Office PowerPoint</Application>
  <PresentationFormat>On-screen Show (4:3)</PresentationFormat>
  <Paragraphs>431</Paragraphs>
  <Slides>33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Book Antiqua</vt:lpstr>
      <vt:lpstr>Calibri</vt:lpstr>
      <vt:lpstr>Georgia</vt:lpstr>
      <vt:lpstr>Times New Roman</vt:lpstr>
      <vt:lpstr>Tw Cen MT</vt:lpstr>
      <vt:lpstr>Wingdings</vt:lpstr>
      <vt:lpstr>Wingdings 2</vt:lpstr>
      <vt:lpstr>Median</vt:lpstr>
      <vt:lpstr>Worksheet</vt:lpstr>
      <vt:lpstr>School Facilities Planning  &amp;  Financing Workshop</vt:lpstr>
      <vt:lpstr>Participants</vt:lpstr>
      <vt:lpstr>Sample School Debt Limitation</vt:lpstr>
      <vt:lpstr>Sample Bond Issue Mill Levy Impact </vt:lpstr>
      <vt:lpstr>Sample Top Taxpayers</vt:lpstr>
      <vt:lpstr>Bond Market Update</vt:lpstr>
      <vt:lpstr>Sample Bond Market Rates Based on Rating</vt:lpstr>
      <vt:lpstr>Rating Agency   Financial Management Assessment</vt:lpstr>
      <vt:lpstr>Official Statement Excerpt Townsend K-12 Series 2020 Bonds</vt:lpstr>
      <vt:lpstr>Official Statement Excerpt Townsend K-12 Series 2020 Bonds</vt:lpstr>
      <vt:lpstr>Official Statement Excerpt Townsend K-12 Series 2020 Bonds</vt:lpstr>
      <vt:lpstr>Official Statement Excerpt Townsend K-12 Series 2020 Bonds</vt:lpstr>
      <vt:lpstr>Official Statement Excerpt Townsend K-12 Series 2020 Bonds</vt:lpstr>
      <vt:lpstr>Official Statement Excerpt Townsend K-12 Series 2020 Bonds</vt:lpstr>
      <vt:lpstr>Official Statement Excerpt Townsend K-12 Series 2020 Bonds</vt:lpstr>
      <vt:lpstr>Official Statement Excerpt Townsend K-12 Series 2020 Bonds</vt:lpstr>
      <vt:lpstr>Official Statement Excerpt Townsend K-12 Series 2020 Bonds</vt:lpstr>
      <vt:lpstr>Townsend K-12 Mill Levy Impact</vt:lpstr>
      <vt:lpstr>Townsend K-12 Bond Summary</vt:lpstr>
      <vt:lpstr>Primary Funding Mechanisms for  Capital Projects </vt:lpstr>
      <vt:lpstr>Primary Funding Mechanisms for  Capital Projects </vt:lpstr>
      <vt:lpstr>Building Reserve Loans Two General Options</vt:lpstr>
      <vt:lpstr>Procurement</vt:lpstr>
      <vt:lpstr>INTERCAP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Facilities Planning &amp; Financing Workshop</dc:title>
  <dc:creator>Lisa Takeuchi</dc:creator>
  <cp:lastModifiedBy>Sierra Neisinger</cp:lastModifiedBy>
  <cp:revision>176</cp:revision>
  <cp:lastPrinted>2021-09-22T20:32:52Z</cp:lastPrinted>
  <dcterms:created xsi:type="dcterms:W3CDTF">2016-09-12T15:36:06Z</dcterms:created>
  <dcterms:modified xsi:type="dcterms:W3CDTF">2021-09-22T21:33:32Z</dcterms:modified>
</cp:coreProperties>
</file>