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2" r:id="rId1"/>
  </p:sldMasterIdLst>
  <p:notesMasterIdLst>
    <p:notesMasterId r:id="rId36"/>
  </p:notesMasterIdLst>
  <p:handoutMasterIdLst>
    <p:handoutMasterId r:id="rId37"/>
  </p:handoutMasterIdLst>
  <p:sldIdLst>
    <p:sldId id="314" r:id="rId2"/>
    <p:sldId id="1191" r:id="rId3"/>
    <p:sldId id="1315" r:id="rId4"/>
    <p:sldId id="307" r:id="rId5"/>
    <p:sldId id="1270" r:id="rId6"/>
    <p:sldId id="979" r:id="rId7"/>
    <p:sldId id="1348" r:id="rId8"/>
    <p:sldId id="1275" r:id="rId9"/>
    <p:sldId id="1280" r:id="rId10"/>
    <p:sldId id="1331" r:id="rId11"/>
    <p:sldId id="1281" r:id="rId12"/>
    <p:sldId id="1282" r:id="rId13"/>
    <p:sldId id="1327" r:id="rId14"/>
    <p:sldId id="1328" r:id="rId15"/>
    <p:sldId id="1279" r:id="rId16"/>
    <p:sldId id="1333" r:id="rId17"/>
    <p:sldId id="1341" r:id="rId18"/>
    <p:sldId id="1334" r:id="rId19"/>
    <p:sldId id="1344" r:id="rId20"/>
    <p:sldId id="1278" r:id="rId21"/>
    <p:sldId id="1343" r:id="rId22"/>
    <p:sldId id="1342" r:id="rId23"/>
    <p:sldId id="1345" r:id="rId24"/>
    <p:sldId id="1320" r:id="rId25"/>
    <p:sldId id="1321" r:id="rId26"/>
    <p:sldId id="1346" r:id="rId27"/>
    <p:sldId id="1347" r:id="rId28"/>
    <p:sldId id="1353" r:id="rId29"/>
    <p:sldId id="1354" r:id="rId30"/>
    <p:sldId id="1355" r:id="rId31"/>
    <p:sldId id="1356" r:id="rId32"/>
    <p:sldId id="1314" r:id="rId33"/>
    <p:sldId id="1261" r:id="rId34"/>
    <p:sldId id="308" r:id="rId35"/>
  </p:sldIdLst>
  <p:sldSz cx="9144000" cy="6858000" type="screen4x3"/>
  <p:notesSz cx="7010400" cy="9296400"/>
  <p:custDataLst>
    <p:tags r:id="rId3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rath, Ashley"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C12730"/>
    <a:srgbClr val="25408E"/>
    <a:srgbClr val="E0A221"/>
    <a:srgbClr val="B8CCE4"/>
    <a:srgbClr val="9E9A97"/>
    <a:srgbClr val="0085AD"/>
    <a:srgbClr val="58585A"/>
    <a:srgbClr val="8A0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8CB25-7CFC-4D5D-AB3F-CA011B7F14D7}" v="6" dt="2021-09-20T19:28:26.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63" autoAdjust="0"/>
    <p:restoredTop sz="95380" autoAdjust="0"/>
  </p:normalViewPr>
  <p:slideViewPr>
    <p:cSldViewPr snapToGrid="0" snapToObjects="1">
      <p:cViewPr varScale="1">
        <p:scale>
          <a:sx n="56" d="100"/>
          <a:sy n="56" d="100"/>
        </p:scale>
        <p:origin x="596" y="4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 d="1"/>
        <a:sy n="1" d="1"/>
      </p:scale>
      <p:origin x="0" y="0"/>
    </p:cViewPr>
  </p:sorterViewPr>
  <p:notesViewPr>
    <p:cSldViewPr snapToGrid="0" snapToObject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C462AD85-E676-4626-8524-1B675E7E225F}" type="datetime1">
              <a:rPr lang="en-US"/>
              <a:pPr/>
              <a:t>9/27/2021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B320F0B6-5E06-4907-B46F-10161FB73ADB}" type="slidenum">
              <a:rPr lang="en-US"/>
              <a:pPr/>
              <a:t>‹#›</a:t>
            </a:fld>
            <a:endParaRPr lang="en-US" dirty="0"/>
          </a:p>
        </p:txBody>
      </p:sp>
    </p:spTree>
    <p:extLst>
      <p:ext uri="{BB962C8B-B14F-4D97-AF65-F5344CB8AC3E}">
        <p14:creationId xmlns:p14="http://schemas.microsoft.com/office/powerpoint/2010/main" val="40171505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5T00:09:00.128"/>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 0,'51'19,"42"-11,-67-7,0 1,-1 1,9 3,234 69,-233-69,2-2,-1-1,0-1,1-3,21-2,36 0,-71 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5T00:09:04.51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 0,'10'2,"0"-1,0 1,0 1,0 0,0 0,0 1,-1 0,1 1,48 17,-39-17,0 1,-1 1,17 9,-22-9,0-1,0 0,1-1,-1-1,1 0,0-1,0-1,7 1,36 2,0 3,-1 2,2 4,-9-2,1-3,0-1,1-3,10-2,7-3,-52-1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5T00:09:17.27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3,'78'-1,"-14"-1,38 6,-81 0,-1 2,0 0,0 1,-1 0,0 2,0 1,-1 0,14 10,0-1,6 4,1 0,2-2,10 4,-35-19,0 0,0-1,0-1,1-1,0 0,-1-1,17 0,-5-3,-1-2,-1 0,1-2,3-1,-14 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E74B72E5-39A0-4B81-AB5C-D50BC5F9B1E7}" type="datetime1">
              <a:rPr lang="en-US"/>
              <a:pPr/>
              <a:t>9/27/2021</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pPr lvl="0"/>
            <a:endParaRPr lang="en-US" noProof="0"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FBABF853-1CC4-491C-8BEF-92E0171C0538}" type="slidenum">
              <a:rPr lang="en-US"/>
              <a:pPr/>
              <a:t>‹#›</a:t>
            </a:fld>
            <a:endParaRPr lang="en-US" dirty="0"/>
          </a:p>
        </p:txBody>
      </p:sp>
    </p:spTree>
    <p:extLst>
      <p:ext uri="{BB962C8B-B14F-4D97-AF65-F5344CB8AC3E}">
        <p14:creationId xmlns:p14="http://schemas.microsoft.com/office/powerpoint/2010/main" val="315447593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11"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BF853-1CC4-491C-8BEF-92E0171C0538}" type="slidenum">
              <a:rPr lang="en-US" smtClean="0"/>
              <a:pPr/>
              <a:t>1</a:t>
            </a:fld>
            <a:endParaRPr lang="en-US" dirty="0"/>
          </a:p>
        </p:txBody>
      </p:sp>
    </p:spTree>
    <p:extLst>
      <p:ext uri="{BB962C8B-B14F-4D97-AF65-F5344CB8AC3E}">
        <p14:creationId xmlns:p14="http://schemas.microsoft.com/office/powerpoint/2010/main" val="174578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BABF853-1CC4-491C-8BEF-92E0171C0538}" type="slidenum">
              <a:rPr lang="en-US" smtClean="0"/>
              <a:pPr/>
              <a:t>4</a:t>
            </a:fld>
            <a:endParaRPr lang="en-US" dirty="0"/>
          </a:p>
        </p:txBody>
      </p:sp>
      <p:sp>
        <p:nvSpPr>
          <p:cNvPr id="5" name="Date Placeholder 4">
            <a:extLst>
              <a:ext uri="{FF2B5EF4-FFF2-40B4-BE49-F238E27FC236}">
                <a16:creationId xmlns:a16="http://schemas.microsoft.com/office/drawing/2014/main" id="{70A5BBC2-5D94-47E1-836B-5235B24B2F94}"/>
              </a:ext>
            </a:extLst>
          </p:cNvPr>
          <p:cNvSpPr>
            <a:spLocks noGrp="1"/>
          </p:cNvSpPr>
          <p:nvPr>
            <p:ph type="dt" idx="1"/>
          </p:nvPr>
        </p:nvSpPr>
        <p:spPr/>
        <p:txBody>
          <a:bodyPr/>
          <a:lstStyle/>
          <a:p>
            <a:fld id="{D9ED05CB-BFB0-4DCC-B33D-D6A97F2A5925}" type="datetime1">
              <a:rPr lang="en-US" smtClean="0"/>
              <a:t>9/27/2021</a:t>
            </a:fld>
            <a:endParaRPr lang="en-US" dirty="0"/>
          </a:p>
        </p:txBody>
      </p:sp>
    </p:spTree>
    <p:extLst>
      <p:ext uri="{BB962C8B-B14F-4D97-AF65-F5344CB8AC3E}">
        <p14:creationId xmlns:p14="http://schemas.microsoft.com/office/powerpoint/2010/main" val="229166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from</a:t>
            </a:r>
            <a:r>
              <a:rPr lang="en-US" baseline="0" dirty="0"/>
              <a:t> this presentation? </a:t>
            </a:r>
            <a:endParaRPr lang="en-US" dirty="0"/>
          </a:p>
        </p:txBody>
      </p:sp>
      <p:sp>
        <p:nvSpPr>
          <p:cNvPr id="4" name="Slide Number Placeholder 3"/>
          <p:cNvSpPr>
            <a:spLocks noGrp="1"/>
          </p:cNvSpPr>
          <p:nvPr>
            <p:ph type="sldNum" sz="quarter" idx="10"/>
          </p:nvPr>
        </p:nvSpPr>
        <p:spPr/>
        <p:txBody>
          <a:bodyPr/>
          <a:lstStyle/>
          <a:p>
            <a:fld id="{FBABF853-1CC4-491C-8BEF-92E0171C0538}" type="slidenum">
              <a:rPr lang="en-US" smtClean="0"/>
              <a:pPr/>
              <a:t>34</a:t>
            </a:fld>
            <a:endParaRPr lang="en-US" dirty="0"/>
          </a:p>
        </p:txBody>
      </p:sp>
    </p:spTree>
    <p:extLst>
      <p:ext uri="{BB962C8B-B14F-4D97-AF65-F5344CB8AC3E}">
        <p14:creationId xmlns:p14="http://schemas.microsoft.com/office/powerpoint/2010/main" val="323549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sites.google.com/a/opiconnect.org/2020-montana-waiver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557652"/>
            <a:ext cx="8229599" cy="698685"/>
          </a:xfrm>
        </p:spPr>
        <p:txBody>
          <a:bodyPr/>
          <a:lstStyle>
            <a:lvl1pPr marL="0" indent="0" algn="ctr">
              <a:buNone/>
              <a:defRPr sz="2400">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C2E5B24-686E-4C97-945D-CFFDD2F6B298}" type="slidenum">
              <a:rPr lang="en-US" smtClean="0"/>
              <a:pPr/>
              <a:t>‹#›</a:t>
            </a:fld>
            <a:endParaRPr lang="en-US" dirty="0"/>
          </a:p>
        </p:txBody>
      </p:sp>
      <p:sp>
        <p:nvSpPr>
          <p:cNvPr id="7" name="Rectangle 6">
            <a:extLst>
              <a:ext uri="{FF2B5EF4-FFF2-40B4-BE49-F238E27FC236}">
                <a16:creationId xmlns:a16="http://schemas.microsoft.com/office/drawing/2014/main" id="{577D20AE-F6DC-43A1-9407-260BF70AAC70}"/>
              </a:ext>
            </a:extLst>
          </p:cNvPr>
          <p:cNvSpPr/>
          <p:nvPr userDrawn="1"/>
        </p:nvSpPr>
        <p:spPr>
          <a:xfrm>
            <a:off x="0" y="2672184"/>
            <a:ext cx="9144000" cy="2332141"/>
          </a:xfrm>
          <a:prstGeom prst="rect">
            <a:avLst/>
          </a:prstGeom>
          <a:solidFill>
            <a:srgbClr val="5858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DFAADA0-96A0-49B9-991D-362CC459DEA5}"/>
              </a:ext>
            </a:extLst>
          </p:cNvPr>
          <p:cNvSpPr txBox="1">
            <a:spLocks/>
          </p:cNvSpPr>
          <p:nvPr userDrawn="1"/>
        </p:nvSpPr>
        <p:spPr bwMode="auto">
          <a:xfrm>
            <a:off x="1434645" y="5969507"/>
            <a:ext cx="6923933"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solidFill>
              </a:rPr>
              <a:t>Ashley McGrath, Assessment Director</a:t>
            </a:r>
          </a:p>
        </p:txBody>
      </p:sp>
      <p:sp>
        <p:nvSpPr>
          <p:cNvPr id="16" name="Title 15">
            <a:extLst>
              <a:ext uri="{FF2B5EF4-FFF2-40B4-BE49-F238E27FC236}">
                <a16:creationId xmlns:a16="http://schemas.microsoft.com/office/drawing/2014/main" id="{D1C5EC57-7C48-47AC-9040-584E9B7DE670}"/>
              </a:ext>
            </a:extLst>
          </p:cNvPr>
          <p:cNvSpPr>
            <a:spLocks noGrp="1"/>
          </p:cNvSpPr>
          <p:nvPr>
            <p:ph type="title"/>
          </p:nvPr>
        </p:nvSpPr>
        <p:spPr>
          <a:xfrm>
            <a:off x="358856" y="2963006"/>
            <a:ext cx="8440760" cy="1824194"/>
          </a:xfrm>
        </p:spPr>
        <p:txBody>
          <a:bodyPr/>
          <a:lstStyle>
            <a:lvl1pPr>
              <a:defRPr sz="4400" b="1">
                <a:solidFill>
                  <a:schemeClr val="bg1"/>
                </a:solidFill>
                <a:latin typeface="Candara" panose="020E0502030303020204" pitchFamily="34" charset="0"/>
              </a:defRPr>
            </a:lvl1pPr>
          </a:lstStyle>
          <a:p>
            <a:r>
              <a:rPr lang="en-US" dirty="0"/>
              <a:t>Click to edit Master title style</a:t>
            </a:r>
          </a:p>
        </p:txBody>
      </p:sp>
      <p:pic>
        <p:nvPicPr>
          <p:cNvPr id="18" name="Picture 17" descr="A close up of a sign&#10;&#10;Description automatically generated">
            <a:extLst>
              <a:ext uri="{FF2B5EF4-FFF2-40B4-BE49-F238E27FC236}">
                <a16:creationId xmlns:a16="http://schemas.microsoft.com/office/drawing/2014/main" id="{6321DF35-AFFA-4234-9166-D6C36760E9D7}"/>
              </a:ext>
            </a:extLst>
          </p:cNvPr>
          <p:cNvPicPr>
            <a:picLocks noChangeAspect="1"/>
          </p:cNvPicPr>
          <p:nvPr userDrawn="1"/>
        </p:nvPicPr>
        <p:blipFill rotWithShape="1">
          <a:blip r:embed="rId2"/>
          <a:srcRect l="10410" t="4171" r="10540" b="27444"/>
          <a:stretch/>
        </p:blipFill>
        <p:spPr>
          <a:xfrm>
            <a:off x="441121" y="171036"/>
            <a:ext cx="2216725" cy="1758842"/>
          </a:xfrm>
          <a:prstGeom prst="rect">
            <a:avLst/>
          </a:prstGeom>
        </p:spPr>
      </p:pic>
      <p:sp>
        <p:nvSpPr>
          <p:cNvPr id="21" name="TextBox 20">
            <a:extLst>
              <a:ext uri="{FF2B5EF4-FFF2-40B4-BE49-F238E27FC236}">
                <a16:creationId xmlns:a16="http://schemas.microsoft.com/office/drawing/2014/main" id="{36DC94AE-DE3F-4BF4-B878-054B9A277042}"/>
              </a:ext>
            </a:extLst>
          </p:cNvPr>
          <p:cNvSpPr txBox="1"/>
          <p:nvPr userDrawn="1"/>
        </p:nvSpPr>
        <p:spPr>
          <a:xfrm>
            <a:off x="2479721" y="753252"/>
            <a:ext cx="6392879" cy="1631216"/>
          </a:xfrm>
          <a:prstGeom prst="rect">
            <a:avLst/>
          </a:prstGeom>
          <a:noFill/>
        </p:spPr>
        <p:txBody>
          <a:bodyPr wrap="square" rtlCol="0">
            <a:spAutoFit/>
          </a:bodyPr>
          <a:lstStyle/>
          <a:p>
            <a:r>
              <a:rPr lang="en-US" sz="6000" b="1" dirty="0">
                <a:solidFill>
                  <a:srgbClr val="58585A"/>
                </a:solidFill>
                <a:latin typeface="Candara" panose="020E0502030303020204" pitchFamily="34" charset="0"/>
              </a:rPr>
              <a:t>Montana</a:t>
            </a:r>
            <a:r>
              <a:rPr lang="en-US" sz="4000" dirty="0">
                <a:latin typeface="Candara" panose="020E0502030303020204" pitchFamily="34" charset="0"/>
              </a:rPr>
              <a:t> </a:t>
            </a:r>
          </a:p>
          <a:p>
            <a:r>
              <a:rPr lang="en-US" sz="4000" b="1" dirty="0">
                <a:solidFill>
                  <a:srgbClr val="C12730"/>
                </a:solidFill>
                <a:latin typeface="Candara" panose="020E0502030303020204" pitchFamily="34" charset="0"/>
              </a:rPr>
              <a:t>Office of Public Instruction</a:t>
            </a:r>
          </a:p>
        </p:txBody>
      </p:sp>
      <p:sp>
        <p:nvSpPr>
          <p:cNvPr id="23" name="Rectangle 22">
            <a:extLst>
              <a:ext uri="{FF2B5EF4-FFF2-40B4-BE49-F238E27FC236}">
                <a16:creationId xmlns:a16="http://schemas.microsoft.com/office/drawing/2014/main" id="{42327C31-B2F0-4EB4-97F8-00A168A0DFE9}"/>
              </a:ext>
            </a:extLst>
          </p:cNvPr>
          <p:cNvSpPr/>
          <p:nvPr userDrawn="1"/>
        </p:nvSpPr>
        <p:spPr>
          <a:xfrm>
            <a:off x="551369" y="1844454"/>
            <a:ext cx="1925782" cy="376246"/>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2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A4337813-F881-4376-BBF5-31423BA919BB}"/>
              </a:ext>
            </a:extLst>
          </p:cNvPr>
          <p:cNvPicPr>
            <a:picLocks noChangeAspect="1"/>
          </p:cNvPicPr>
          <p:nvPr userDrawn="1"/>
        </p:nvPicPr>
        <p:blipFill>
          <a:blip r:embed="rId2"/>
          <a:stretch>
            <a:fillRect/>
          </a:stretch>
        </p:blipFill>
        <p:spPr>
          <a:xfrm>
            <a:off x="7327178" y="40372"/>
            <a:ext cx="1816822" cy="1600200"/>
          </a:xfrm>
          <a:prstGeom prst="rect">
            <a:avLst/>
          </a:prstGeom>
        </p:spPr>
      </p:pic>
      <p:pic>
        <p:nvPicPr>
          <p:cNvPr id="8" name="Picture 7">
            <a:extLst>
              <a:ext uri="{FF2B5EF4-FFF2-40B4-BE49-F238E27FC236}">
                <a16:creationId xmlns:a16="http://schemas.microsoft.com/office/drawing/2014/main" id="{B4CBB9A2-D02E-4B4F-9EAF-B4281546D08A}"/>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2696F43-45F1-40E6-9EAA-3BD0E6DF74C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4AAFA6FA-B14E-4235-9095-AF26F7186F27}"/>
              </a:ext>
            </a:extLst>
          </p:cNvPr>
          <p:cNvSpPr>
            <a:spLocks noGrp="1"/>
          </p:cNvSpPr>
          <p:nvPr>
            <p:ph type="sldNum" sz="quarter" idx="12"/>
          </p:nvPr>
        </p:nvSpPr>
        <p:spPr>
          <a:xfrm>
            <a:off x="7010400" y="6356349"/>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7043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4829C57B-9267-4A28-AD55-792D377B94A1}"/>
              </a:ext>
            </a:extLst>
          </p:cNvPr>
          <p:cNvPicPr>
            <a:picLocks noChangeAspect="1"/>
          </p:cNvPicPr>
          <p:nvPr userDrawn="1"/>
        </p:nvPicPr>
        <p:blipFill>
          <a:blip r:embed="rId3"/>
          <a:stretch>
            <a:fillRect/>
          </a:stretch>
        </p:blipFill>
        <p:spPr>
          <a:xfrm>
            <a:off x="7260579" y="1"/>
            <a:ext cx="1883421" cy="1600200"/>
          </a:xfrm>
          <a:prstGeom prst="rect">
            <a:avLst/>
          </a:prstGeom>
        </p:spPr>
      </p:pic>
      <p:sp>
        <p:nvSpPr>
          <p:cNvPr id="10" name="Rectangle 9">
            <a:extLst>
              <a:ext uri="{FF2B5EF4-FFF2-40B4-BE49-F238E27FC236}">
                <a16:creationId xmlns:a16="http://schemas.microsoft.com/office/drawing/2014/main" id="{8F5DD440-90E8-48E3-8187-A58B54CD0684}"/>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986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907B341-0712-4680-BC68-08ACB2A01543}"/>
              </a:ext>
            </a:extLst>
          </p:cNvPr>
          <p:cNvSpPr>
            <a:spLocks noGrp="1"/>
          </p:cNvSpPr>
          <p:nvPr>
            <p:ph type="ctrTitle" idx="4294967295"/>
          </p:nvPr>
        </p:nvSpPr>
        <p:spPr>
          <a:xfrm>
            <a:off x="276225" y="454025"/>
            <a:ext cx="8504484" cy="1470025"/>
          </a:xfrm>
        </p:spPr>
        <p:txBody>
          <a:bodyPr/>
          <a:lstStyle>
            <a:lvl1pPr>
              <a:defRPr>
                <a:latin typeface="Candara" panose="020E0502030303020204" pitchFamily="34" charset="0"/>
              </a:defRPr>
            </a:lvl1pPr>
          </a:lstStyle>
          <a:p>
            <a:r>
              <a:rPr lang="en-US" sz="5400" b="1" dirty="0">
                <a:solidFill>
                  <a:schemeClr val="tx1"/>
                </a:solidFill>
              </a:rPr>
              <a:t>Questions?</a:t>
            </a:r>
          </a:p>
        </p:txBody>
      </p:sp>
      <p:sp>
        <p:nvSpPr>
          <p:cNvPr id="13" name="Rectangle 12">
            <a:extLst>
              <a:ext uri="{FF2B5EF4-FFF2-40B4-BE49-F238E27FC236}">
                <a16:creationId xmlns:a16="http://schemas.microsoft.com/office/drawing/2014/main" id="{86E6D347-039A-4233-840C-3C17BE4564DA}"/>
              </a:ext>
            </a:extLst>
          </p:cNvPr>
          <p:cNvSpPr/>
          <p:nvPr userDrawn="1"/>
        </p:nvSpPr>
        <p:spPr>
          <a:xfrm>
            <a:off x="275898" y="1970683"/>
            <a:ext cx="8504811"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280AD53-662A-40EC-905C-85BC8919F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26" y="5961487"/>
            <a:ext cx="3011214" cy="759988"/>
          </a:xfrm>
          <a:prstGeom prst="rect">
            <a:avLst/>
          </a:prstGeom>
        </p:spPr>
      </p:pic>
    </p:spTree>
    <p:extLst>
      <p:ext uri="{BB962C8B-B14F-4D97-AF65-F5344CB8AC3E}">
        <p14:creationId xmlns:p14="http://schemas.microsoft.com/office/powerpoint/2010/main" val="259948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E29089-E4B8-44B0-ACD8-0365158AD39A}"/>
              </a:ext>
            </a:extLst>
          </p:cNvPr>
          <p:cNvSpPr/>
          <p:nvPr userDrawn="1"/>
        </p:nvSpPr>
        <p:spPr>
          <a:xfrm>
            <a:off x="304799" y="200025"/>
            <a:ext cx="8534401" cy="6362700"/>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21DB31-3A1E-4213-8F84-B1BA08E6BB48}"/>
              </a:ext>
            </a:extLst>
          </p:cNvPr>
          <p:cNvSpPr/>
          <p:nvPr userDrawn="1"/>
        </p:nvSpPr>
        <p:spPr>
          <a:xfrm>
            <a:off x="666750" y="609601"/>
            <a:ext cx="7829550" cy="19240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6C4D494-CCDD-48C0-952F-6CCE8C8D4B4E}"/>
              </a:ext>
            </a:extLst>
          </p:cNvPr>
          <p:cNvSpPr txBox="1"/>
          <p:nvPr userDrawn="1"/>
        </p:nvSpPr>
        <p:spPr>
          <a:xfrm>
            <a:off x="1190848" y="4444408"/>
            <a:ext cx="6592186" cy="1323439"/>
          </a:xfrm>
          <a:prstGeom prst="rect">
            <a:avLst/>
          </a:prstGeom>
          <a:solidFill>
            <a:schemeClr val="bg1"/>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000" b="1" i="0" u="none" strike="noStrike" kern="1200" dirty="0">
                <a:solidFill>
                  <a:schemeClr val="tx1"/>
                </a:solidFill>
                <a:effectLst/>
                <a:latin typeface="Arial" panose="020B0604020202020204" pitchFamily="34" charset="0"/>
                <a:ea typeface="ＭＳ Ｐゴシック" pitchFamily="-111" charset="-128"/>
                <a:cs typeface="Arial" panose="020B0604020202020204" pitchFamily="34" charset="0"/>
                <a:hlinkClick r:id="rId2"/>
              </a:rPr>
              <a:t>2020 Montana Waivers</a:t>
            </a:r>
            <a:endParaRPr lang="en-US" sz="4000" b="1" i="0" kern="1200" dirty="0">
              <a:solidFill>
                <a:schemeClr val="tx1"/>
              </a:solidFill>
              <a:effectLst/>
              <a:latin typeface="Arial" panose="020B0604020202020204" pitchFamily="34" charset="0"/>
              <a:ea typeface="ＭＳ Ｐゴシック" pitchFamily="-111" charset="-128"/>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Public Comment Process </a:t>
            </a:r>
          </a:p>
        </p:txBody>
      </p:sp>
    </p:spTree>
    <p:extLst>
      <p:ext uri="{BB962C8B-B14F-4D97-AF65-F5344CB8AC3E}">
        <p14:creationId xmlns:p14="http://schemas.microsoft.com/office/powerpoint/2010/main" val="237688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273628" y="274637"/>
            <a:ext cx="7719231" cy="1143000"/>
          </a:xfrm>
          <a:prstGeom prst="rect">
            <a:avLst/>
          </a:prstGeom>
          <a:solidFill>
            <a:srgbClr val="C1273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3626" y="274638"/>
            <a:ext cx="7719233" cy="1143000"/>
          </a:xfrm>
        </p:spPr>
        <p:txBody>
          <a:bodyPr/>
          <a:lstStyle>
            <a:lvl1pPr>
              <a:defRPr>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264999"/>
            <a:ext cx="1195807" cy="1203099"/>
          </a:xfrm>
          <a:prstGeom prst="rect">
            <a:avLst/>
          </a:prstGeom>
        </p:spPr>
      </p:pic>
    </p:spTree>
    <p:extLst>
      <p:ext uri="{BB962C8B-B14F-4D97-AF65-F5344CB8AC3E}">
        <p14:creationId xmlns:p14="http://schemas.microsoft.com/office/powerpoint/2010/main" val="2213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pic>
        <p:nvPicPr>
          <p:cNvPr id="8" name="Picture 7">
            <a:extLst>
              <a:ext uri="{FF2B5EF4-FFF2-40B4-BE49-F238E27FC236}">
                <a16:creationId xmlns:a16="http://schemas.microsoft.com/office/drawing/2014/main" id="{DDCE73BB-1D19-46DF-A75B-678A67DD1B19}"/>
              </a:ext>
            </a:extLst>
          </p:cNvPr>
          <p:cNvPicPr>
            <a:picLocks noChangeAspect="1"/>
          </p:cNvPicPr>
          <p:nvPr userDrawn="1"/>
        </p:nvPicPr>
        <p:blipFill>
          <a:blip r:embed="rId3"/>
          <a:stretch>
            <a:fillRect/>
          </a:stretch>
        </p:blipFill>
        <p:spPr>
          <a:xfrm>
            <a:off x="3708203" y="6472128"/>
            <a:ext cx="1727594" cy="330275"/>
          </a:xfrm>
          <a:prstGeom prst="rect">
            <a:avLst/>
          </a:prstGeom>
        </p:spPr>
      </p:pic>
    </p:spTree>
    <p:extLst>
      <p:ext uri="{BB962C8B-B14F-4D97-AF65-F5344CB8AC3E}">
        <p14:creationId xmlns:p14="http://schemas.microsoft.com/office/powerpoint/2010/main" val="257538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8860766"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C12730"/>
                </a:solidFill>
                <a:latin typeface="Candara" panose="020E0502030303020204" pitchFamily="34" charset="0"/>
              </a:defRPr>
            </a:lvl1pPr>
          </a:lstStyle>
          <a:p>
            <a:r>
              <a:rPr lang="en-US" dirty="0"/>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198324"/>
            <a:ext cx="1195807" cy="1203099"/>
          </a:xfrm>
          <a:prstGeom prst="rect">
            <a:avLst/>
          </a:prstGeom>
        </p:spPr>
      </p:pic>
    </p:spTree>
    <p:extLst>
      <p:ext uri="{BB962C8B-B14F-4D97-AF65-F5344CB8AC3E}">
        <p14:creationId xmlns:p14="http://schemas.microsoft.com/office/powerpoint/2010/main" val="228908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pic>
        <p:nvPicPr>
          <p:cNvPr id="5" name="Picture 4">
            <a:extLst>
              <a:ext uri="{FF2B5EF4-FFF2-40B4-BE49-F238E27FC236}">
                <a16:creationId xmlns:a16="http://schemas.microsoft.com/office/drawing/2014/main" id="{A8E47766-9080-47BA-8B2E-3CFB8C419428}"/>
              </a:ext>
            </a:extLst>
          </p:cNvPr>
          <p:cNvPicPr>
            <a:picLocks noChangeAspect="1"/>
          </p:cNvPicPr>
          <p:nvPr userDrawn="1"/>
        </p:nvPicPr>
        <p:blipFill>
          <a:blip r:embed="rId3"/>
          <a:stretch>
            <a:fillRect/>
          </a:stretch>
        </p:blipFill>
        <p:spPr>
          <a:xfrm>
            <a:off x="7325590" y="0"/>
            <a:ext cx="1818409" cy="1600200"/>
          </a:xfrm>
          <a:prstGeom prst="rect">
            <a:avLst/>
          </a:prstGeom>
        </p:spPr>
      </p:pic>
      <p:sp>
        <p:nvSpPr>
          <p:cNvPr id="8" name="Slide Number Placeholder 2">
            <a:extLst>
              <a:ext uri="{FF2B5EF4-FFF2-40B4-BE49-F238E27FC236}">
                <a16:creationId xmlns:a16="http://schemas.microsoft.com/office/drawing/2014/main" id="{FCC291FD-2D90-4D63-87A8-3090B4A8BC8C}"/>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0652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7" name="Rectangle 6"/>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57501D2-805C-48AF-9049-7BF6105F7B33}"/>
              </a:ext>
            </a:extLst>
          </p:cNvPr>
          <p:cNvPicPr>
            <a:picLocks noChangeAspect="1"/>
          </p:cNvPicPr>
          <p:nvPr userDrawn="1"/>
        </p:nvPicPr>
        <p:blipFill>
          <a:blip r:embed="rId2"/>
          <a:stretch>
            <a:fillRect/>
          </a:stretch>
        </p:blipFill>
        <p:spPr>
          <a:xfrm>
            <a:off x="7315200" y="0"/>
            <a:ext cx="1811946" cy="1600435"/>
          </a:xfrm>
          <a:prstGeom prst="rect">
            <a:avLst/>
          </a:prstGeom>
        </p:spPr>
      </p:pic>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9" name="Slide Number Placeholder 2">
            <a:extLst>
              <a:ext uri="{FF2B5EF4-FFF2-40B4-BE49-F238E27FC236}">
                <a16:creationId xmlns:a16="http://schemas.microsoft.com/office/drawing/2014/main" id="{7A638086-1CB5-4898-8AD4-7FD7AB2F654E}"/>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14652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B1C2DC0-263D-423F-B4C9-5CE22412887E}"/>
              </a:ext>
            </a:extLst>
          </p:cNvPr>
          <p:cNvPicPr>
            <a:picLocks noChangeAspect="1"/>
          </p:cNvPicPr>
          <p:nvPr userDrawn="1"/>
        </p:nvPicPr>
        <p:blipFill>
          <a:blip r:embed="rId2"/>
          <a:stretch>
            <a:fillRect/>
          </a:stretch>
        </p:blipFill>
        <p:spPr>
          <a:xfrm>
            <a:off x="7323513" y="0"/>
            <a:ext cx="1822726" cy="1619422"/>
          </a:xfrm>
          <a:prstGeom prst="rect">
            <a:avLst/>
          </a:prstGeom>
        </p:spPr>
      </p:pic>
      <p:pic>
        <p:nvPicPr>
          <p:cNvPr id="8" name="Picture 7">
            <a:extLst>
              <a:ext uri="{FF2B5EF4-FFF2-40B4-BE49-F238E27FC236}">
                <a16:creationId xmlns:a16="http://schemas.microsoft.com/office/drawing/2014/main" id="{40608A53-1CC7-41B6-93B2-48245DDD82B0}"/>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1" name="Rectangle 10">
            <a:extLst>
              <a:ext uri="{FF2B5EF4-FFF2-40B4-BE49-F238E27FC236}">
                <a16:creationId xmlns:a16="http://schemas.microsoft.com/office/drawing/2014/main" id="{5D1F3A0B-02E1-4312-AC67-737EBF1A909C}"/>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A6522A5-0D4A-4CE5-A297-3E128C6A5186}"/>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397568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39898F69-E5A6-41C4-90F8-C392168B509D}"/>
              </a:ext>
            </a:extLst>
          </p:cNvPr>
          <p:cNvPicPr>
            <a:picLocks noChangeAspect="1"/>
          </p:cNvPicPr>
          <p:nvPr userDrawn="1"/>
        </p:nvPicPr>
        <p:blipFill>
          <a:blip r:embed="rId2"/>
          <a:stretch>
            <a:fillRect/>
          </a:stretch>
        </p:blipFill>
        <p:spPr>
          <a:xfrm>
            <a:off x="7335079" y="46038"/>
            <a:ext cx="1808921" cy="1600200"/>
          </a:xfrm>
          <a:prstGeom prst="rect">
            <a:avLst/>
          </a:prstGeom>
        </p:spPr>
      </p:pic>
      <p:pic>
        <p:nvPicPr>
          <p:cNvPr id="8" name="Picture 7">
            <a:extLst>
              <a:ext uri="{FF2B5EF4-FFF2-40B4-BE49-F238E27FC236}">
                <a16:creationId xmlns:a16="http://schemas.microsoft.com/office/drawing/2014/main" id="{CCE76F81-1397-4110-9ECC-54B8D313D2D7}"/>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C1ACC9B0-3A10-4E68-A2BC-05724A864333}"/>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0DF0AD93-122F-4EC0-95F6-D44E8B616FCB}"/>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149778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465E1E8E-9078-4944-BC94-2B6080D53752}"/>
              </a:ext>
            </a:extLst>
          </p:cNvPr>
          <p:cNvPicPr>
            <a:picLocks noChangeAspect="1"/>
          </p:cNvPicPr>
          <p:nvPr userDrawn="1"/>
        </p:nvPicPr>
        <p:blipFill>
          <a:blip r:embed="rId2"/>
          <a:stretch>
            <a:fillRect/>
          </a:stretch>
        </p:blipFill>
        <p:spPr>
          <a:xfrm>
            <a:off x="7290262" y="0"/>
            <a:ext cx="1836884" cy="1602841"/>
          </a:xfrm>
          <a:prstGeom prst="rect">
            <a:avLst/>
          </a:prstGeom>
        </p:spPr>
      </p:pic>
      <p:pic>
        <p:nvPicPr>
          <p:cNvPr id="8" name="Picture 7">
            <a:extLst>
              <a:ext uri="{FF2B5EF4-FFF2-40B4-BE49-F238E27FC236}">
                <a16:creationId xmlns:a16="http://schemas.microsoft.com/office/drawing/2014/main" id="{6B9F37A8-B271-4C0C-A3C3-A99D3EBF75BF}"/>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6137B11E-78B7-4F84-A6F1-1660871FB2DB}"/>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15F4110D-610D-4CEA-A156-6E70C98B372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3797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May 5, 2016</a:t>
            </a:r>
          </a:p>
        </p:txBody>
      </p:sp>
      <p:sp>
        <p:nvSpPr>
          <p:cNvPr id="2" name="Title 1"/>
          <p:cNvSpPr>
            <a:spLocks noGrp="1"/>
          </p:cNvSpPr>
          <p:nvPr>
            <p:ph type="title"/>
          </p:nvPr>
        </p:nvSpPr>
        <p:spPr>
          <a:xfrm>
            <a:off x="1283151" y="274638"/>
            <a:ext cx="7719233" cy="1143000"/>
          </a:xfrm>
        </p:spPr>
        <p:txBody>
          <a:bodyPr/>
          <a:lstStyle>
            <a:lvl1pPr algn="l">
              <a:defRPr>
                <a:solidFill>
                  <a:srgbClr val="25408E"/>
                </a:solidFill>
                <a:latin typeface="Candara" panose="020E050203030302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3163573B-12F6-468F-9995-EC59ACE436A2}"/>
              </a:ext>
            </a:extLst>
          </p:cNvPr>
          <p:cNvPicPr>
            <a:picLocks noChangeAspect="1"/>
          </p:cNvPicPr>
          <p:nvPr userDrawn="1"/>
        </p:nvPicPr>
        <p:blipFill>
          <a:blip r:embed="rId2"/>
          <a:stretch>
            <a:fillRect/>
          </a:stretch>
        </p:blipFill>
        <p:spPr>
          <a:xfrm>
            <a:off x="7348992" y="29412"/>
            <a:ext cx="1795008" cy="1600200"/>
          </a:xfrm>
          <a:prstGeom prst="rect">
            <a:avLst/>
          </a:prstGeom>
        </p:spPr>
      </p:pic>
      <p:pic>
        <p:nvPicPr>
          <p:cNvPr id="8" name="Picture 7">
            <a:extLst>
              <a:ext uri="{FF2B5EF4-FFF2-40B4-BE49-F238E27FC236}">
                <a16:creationId xmlns:a16="http://schemas.microsoft.com/office/drawing/2014/main" id="{9EB11D1A-9582-4C11-BF5D-4CDCC70BF99C}"/>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02156" y="198324"/>
            <a:ext cx="1195807" cy="1203099"/>
          </a:xfrm>
          <a:prstGeom prst="rect">
            <a:avLst/>
          </a:prstGeom>
        </p:spPr>
      </p:pic>
      <p:sp>
        <p:nvSpPr>
          <p:cNvPr id="10" name="Rectangle 9">
            <a:extLst>
              <a:ext uri="{FF2B5EF4-FFF2-40B4-BE49-F238E27FC236}">
                <a16:creationId xmlns:a16="http://schemas.microsoft.com/office/drawing/2014/main" id="{A807B2D1-AFE8-45BF-A41F-3A617F5C3752}"/>
              </a:ext>
            </a:extLst>
          </p:cNvPr>
          <p:cNvSpPr/>
          <p:nvPr userDrawn="1"/>
        </p:nvSpPr>
        <p:spPr>
          <a:xfrm>
            <a:off x="160668" y="1466850"/>
            <a:ext cx="7154532"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C545B8D9-E9D3-467E-8462-A953BD5016A7}"/>
              </a:ext>
            </a:extLst>
          </p:cNvPr>
          <p:cNvSpPr>
            <a:spLocks noGrp="1"/>
          </p:cNvSpPr>
          <p:nvPr>
            <p:ph type="sldNum" sz="quarter" idx="12"/>
          </p:nvPr>
        </p:nvSpPr>
        <p:spPr>
          <a:xfrm>
            <a:off x="7010400" y="6356350"/>
            <a:ext cx="2133600" cy="365125"/>
          </a:xfrm>
        </p:spPr>
        <p:txBody>
          <a:bodyPr/>
          <a:lstStyle/>
          <a:p>
            <a:fld id="{9CF9E77B-8D14-4024-8488-C515F4EB4B2A}" type="slidenum">
              <a:rPr lang="en-US" smtClean="0"/>
              <a:pPr/>
              <a:t>‹#›</a:t>
            </a:fld>
            <a:endParaRPr lang="en-US" dirty="0"/>
          </a:p>
        </p:txBody>
      </p:sp>
    </p:spTree>
    <p:extLst>
      <p:ext uri="{BB962C8B-B14F-4D97-AF65-F5344CB8AC3E}">
        <p14:creationId xmlns:p14="http://schemas.microsoft.com/office/powerpoint/2010/main" val="27430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111" charset="0"/>
              </a:defRPr>
            </a:lvl1pPr>
          </a:lstStyle>
          <a:p>
            <a:r>
              <a:rPr lang="en-US" dirty="0"/>
              <a:t>May 5,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defRPr>
            </a:lvl1pPr>
          </a:lstStyle>
          <a:p>
            <a:pPr>
              <a:defRPr/>
            </a:pPr>
            <a:endParaRPr lang="en-US" dirty="0"/>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algn="r">
              <a:defRPr>
                <a:solidFill>
                  <a:schemeClr val="tx1"/>
                </a:solidFill>
              </a:defRPr>
            </a:lvl1pPr>
          </a:lstStyle>
          <a:p>
            <a:fld id="{C7B74FFA-6B24-49FE-B393-BA6A26D46B60}" type="slidenum">
              <a:rPr lang="en-US" smtClean="0"/>
              <a:pPr/>
              <a:t>‹#›</a:t>
            </a:fld>
            <a:endParaRPr lang="en-US" dirty="0"/>
          </a:p>
        </p:txBody>
      </p:sp>
    </p:spTree>
    <p:extLst>
      <p:ext uri="{BB962C8B-B14F-4D97-AF65-F5344CB8AC3E}">
        <p14:creationId xmlns:p14="http://schemas.microsoft.com/office/powerpoint/2010/main" val="4533607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72"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56" r:id="rId13"/>
    <p:sldLayoutId id="2147483657" r:id="rId14"/>
    <p:sldLayoutId id="2147483658" r:id="rId15"/>
  </p:sldLayoutIdLst>
  <p:hf hdr="0" dt="0"/>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uture-ed.org/covid-playbook/?mc_cid=f3426e3d70&amp;mc_eid=4189af3ce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dp7YZU_ksHyOOFic_0HMJgLiGEceAknUYBMacuMCqAgFrChg/viewform?usp=sf_link"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customXml" Target="../ink/ink2.xml"/><Relationship Id="rId4" Type="http://schemas.openxmlformats.org/officeDocument/2006/relationships/image" Target="../media/image2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hyperlink" Target="https://www.federalregister.gov/documents/2021/04/22/2021-08359/american-rescue-plan-act-elementary-and-secondary-school-emergency-relief-fund" TargetMode="External"/><Relationship Id="rId1" Type="http://schemas.openxmlformats.org/officeDocument/2006/relationships/slideLayout" Target="../slideLayouts/slideLayout2.xml"/><Relationship Id="rId5" Type="http://schemas.openxmlformats.org/officeDocument/2006/relationships/hyperlink" Target="http://opi.mt.gov/COVID-19-Information/ESSER#9922711126-guidance" TargetMode="External"/><Relationship Id="rId4" Type="http://schemas.openxmlformats.org/officeDocument/2006/relationships/hyperlink" Target="http://opi.mt.gov/Portals/182/ARP%20ESSER%20Comms/ESSER%20II%20Guidance%20Document.pdf?ver=2021-06-14-125736-027"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ecfr.gov/on/2021-03-31/title-2/subtitle-A/chapter-II/part-200/subpart-E#p-200.430(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Jeffrey.Kirksey@mt.gov"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hyperlink" Target="mailto:Jeffrey.Kirksey@mt.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opi.mt.gov/Portals/182/ESSER%20Funds%20Review%20PDF.pdf?ver=2021-05-26-092010-9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pi.mt.gov/Portals/182/ESSER%20III%20Guidance%20Document%205.21.21%20PDF.pdf?ver=2021-05-26-091958-190" TargetMode="External"/><Relationship Id="rId2" Type="http://schemas.openxmlformats.org/officeDocument/2006/relationships/hyperlink" Target="http://opi.mt.gov/Portals/182/ARP%20ESSER%20Comms/ESSER%20II%20Guidance%20Document.pdf?ver=2021-06-14-125736-027" TargetMode="External"/><Relationship Id="rId1" Type="http://schemas.openxmlformats.org/officeDocument/2006/relationships/slideLayout" Target="../slideLayouts/slideLayout2.xml"/><Relationship Id="rId4" Type="http://schemas.openxmlformats.org/officeDocument/2006/relationships/hyperlink" Target="https://oese.ed.gov/files/2021/05/ESSER.GEER_.FAQs_5.26.21_745AM_FINALb0cd6833f6f46e03ba2d97d30aff953260028045f9ef3b18ea602db4b32b1d9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3E74A-2FC2-4B53-B6D5-F8FEBEE4C86D}"/>
              </a:ext>
            </a:extLst>
          </p:cNvPr>
          <p:cNvSpPr/>
          <p:nvPr/>
        </p:nvSpPr>
        <p:spPr>
          <a:xfrm>
            <a:off x="2313709" y="3860754"/>
            <a:ext cx="4461164" cy="45719"/>
          </a:xfrm>
          <a:prstGeom prst="rect">
            <a:avLst/>
          </a:prstGeom>
          <a:solidFill>
            <a:srgbClr val="DBDBDB"/>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5C449D4-61F1-4672-B9D3-CE0A7229A5E8}"/>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AF38E6-233E-4628-AB77-37E4F8809EF6}"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5" name="Title 4">
            <a:extLst>
              <a:ext uri="{FF2B5EF4-FFF2-40B4-BE49-F238E27FC236}">
                <a16:creationId xmlns:a16="http://schemas.microsoft.com/office/drawing/2014/main" id="{9BCCAE7A-A6BF-4862-8250-39A74C560704}"/>
              </a:ext>
            </a:extLst>
          </p:cNvPr>
          <p:cNvSpPr>
            <a:spLocks noGrp="1"/>
          </p:cNvSpPr>
          <p:nvPr>
            <p:ph type="title"/>
          </p:nvPr>
        </p:nvSpPr>
        <p:spPr>
          <a:xfrm>
            <a:off x="358856" y="2963006"/>
            <a:ext cx="8440760" cy="1824194"/>
          </a:xfrm>
        </p:spPr>
        <p:txBody>
          <a:bodyPr/>
          <a:lstStyle/>
          <a:p>
            <a:br>
              <a:rPr lang="en-US" sz="2400" dirty="0"/>
            </a:br>
            <a:br>
              <a:rPr lang="en-US" sz="2400" dirty="0"/>
            </a:br>
            <a:r>
              <a:rPr lang="en-US" sz="3200" dirty="0"/>
              <a:t>MASBO School Facilities Financing</a:t>
            </a:r>
            <a:br>
              <a:rPr lang="en-US" dirty="0"/>
            </a:br>
            <a:br>
              <a:rPr lang="en-US" sz="3600" dirty="0"/>
            </a:br>
            <a:r>
              <a:rPr lang="en-US" sz="2400" dirty="0"/>
              <a:t>Leveraging ESSER II &amp; III Funds</a:t>
            </a:r>
            <a:br>
              <a:rPr lang="en-US" sz="3600" dirty="0"/>
            </a:br>
            <a:endParaRPr lang="en-US" sz="3600" dirty="0"/>
          </a:p>
        </p:txBody>
      </p:sp>
      <p:sp>
        <p:nvSpPr>
          <p:cNvPr id="10" name="Rectangle 9">
            <a:extLst>
              <a:ext uri="{FF2B5EF4-FFF2-40B4-BE49-F238E27FC236}">
                <a16:creationId xmlns:a16="http://schemas.microsoft.com/office/drawing/2014/main" id="{DD9349FF-B6DF-4159-8553-D4CBA037BD24}"/>
              </a:ext>
            </a:extLst>
          </p:cNvPr>
          <p:cNvSpPr/>
          <p:nvPr/>
        </p:nvSpPr>
        <p:spPr>
          <a:xfrm>
            <a:off x="1193800" y="5091310"/>
            <a:ext cx="7171267" cy="12650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A904210-9BDD-4314-A236-886BAD21236B}"/>
              </a:ext>
            </a:extLst>
          </p:cNvPr>
          <p:cNvSpPr txBox="1"/>
          <p:nvPr/>
        </p:nvSpPr>
        <p:spPr>
          <a:xfrm>
            <a:off x="1380067" y="5308600"/>
            <a:ext cx="6790266" cy="646331"/>
          </a:xfrm>
          <a:prstGeom prst="rect">
            <a:avLst/>
          </a:prstGeom>
          <a:noFill/>
        </p:spPr>
        <p:txBody>
          <a:bodyPr wrap="square" rtlCol="0">
            <a:spAutoFit/>
          </a:bodyPr>
          <a:lstStyle/>
          <a:p>
            <a:pPr algn="ctr"/>
            <a:r>
              <a:rPr lang="en-US" dirty="0">
                <a:latin typeface="Candara" panose="020E0502030303020204" pitchFamily="34" charset="0"/>
              </a:rPr>
              <a:t>Jeff Kirksey, OPI ESSER Program Manager</a:t>
            </a:r>
          </a:p>
          <a:p>
            <a:pPr algn="ctr"/>
            <a:r>
              <a:rPr lang="en-US" dirty="0">
                <a:latin typeface="Candara" panose="020E0502030303020204" pitchFamily="34" charset="0"/>
              </a:rPr>
              <a:t>September 28, 2021</a:t>
            </a:r>
          </a:p>
        </p:txBody>
      </p:sp>
    </p:spTree>
    <p:extLst>
      <p:ext uri="{BB962C8B-B14F-4D97-AF65-F5344CB8AC3E}">
        <p14:creationId xmlns:p14="http://schemas.microsoft.com/office/powerpoint/2010/main" val="368948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67E3E2-BE76-4B72-B89F-DF76E4B751E8}"/>
              </a:ext>
            </a:extLst>
          </p:cNvPr>
          <p:cNvSpPr>
            <a:spLocks noGrp="1"/>
          </p:cNvSpPr>
          <p:nvPr>
            <p:ph idx="1"/>
          </p:nvPr>
        </p:nvSpPr>
        <p:spPr/>
        <p:txBody>
          <a:bodyPr/>
          <a:lstStyle/>
          <a:p>
            <a:pPr marL="0" indent="0">
              <a:buNone/>
            </a:pPr>
            <a:r>
              <a:rPr lang="en-US" sz="2000" b="1" dirty="0"/>
              <a:t>How do you determine if an activity is an allowable use of funds?</a:t>
            </a:r>
          </a:p>
          <a:p>
            <a:pPr marL="0" indent="0">
              <a:buNone/>
            </a:pPr>
            <a:r>
              <a:rPr lang="en-US" sz="2000" b="1" dirty="0"/>
              <a:t>Answer:  </a:t>
            </a:r>
            <a:r>
              <a:rPr lang="en-US" sz="2000" dirty="0"/>
              <a:t>Generally, in determining whether an activity is an allowable use of funds, a State or LEA must determine:</a:t>
            </a:r>
          </a:p>
          <a:p>
            <a:r>
              <a:rPr lang="en-US" sz="2000" dirty="0"/>
              <a:t>Is the use of funds intended to </a:t>
            </a:r>
            <a:r>
              <a:rPr lang="en-US" sz="2000" b="1" dirty="0"/>
              <a:t>prevent, prepare for, or respond to the COVID-19 pandemic</a:t>
            </a:r>
            <a:r>
              <a:rPr lang="en-US" sz="2000" dirty="0"/>
              <a:t>, including its Impact on the social, emotional, mental health, and academic needs of students?</a:t>
            </a:r>
          </a:p>
          <a:p>
            <a:r>
              <a:rPr lang="en-US" sz="2000" dirty="0"/>
              <a:t>Does the use of funds fall under one of the </a:t>
            </a:r>
            <a:r>
              <a:rPr lang="en-US" sz="2000" b="1" dirty="0"/>
              <a:t>authorized uses of ESSER funds</a:t>
            </a:r>
            <a:r>
              <a:rPr lang="en-US" sz="2000" dirty="0"/>
              <a:t>?</a:t>
            </a:r>
          </a:p>
          <a:p>
            <a:r>
              <a:rPr lang="en-US" sz="2000" dirty="0"/>
              <a:t>Is the </a:t>
            </a:r>
            <a:r>
              <a:rPr lang="en-US" sz="2000" b="1" dirty="0"/>
              <a:t>use of funds permissible under</a:t>
            </a:r>
            <a:r>
              <a:rPr lang="en-US" sz="2000" dirty="0"/>
              <a:t> the Uniform Administrative Requirements, Cost Principles, and Audit Requirements for Federal Awards (Uniform Guidance, 2 CFR Part 200)? In particular, </a:t>
            </a:r>
            <a:r>
              <a:rPr lang="en-US" sz="2000" b="1" dirty="0"/>
              <a:t>is it necessary and reasonable </a:t>
            </a:r>
            <a:r>
              <a:rPr lang="en-US" sz="2000" dirty="0"/>
              <a:t>for the performance of the ESSER or GEER award?</a:t>
            </a:r>
          </a:p>
          <a:p>
            <a:pPr marL="0" indent="0">
              <a:buNone/>
            </a:pPr>
            <a:endParaRPr lang="en-US" dirty="0"/>
          </a:p>
        </p:txBody>
      </p:sp>
      <p:sp>
        <p:nvSpPr>
          <p:cNvPr id="3" name="Slide Number Placeholder 2">
            <a:extLst>
              <a:ext uri="{FF2B5EF4-FFF2-40B4-BE49-F238E27FC236}">
                <a16:creationId xmlns:a16="http://schemas.microsoft.com/office/drawing/2014/main" id="{6F710737-A6AC-4BE4-89C7-6C19FDC18419}"/>
              </a:ext>
            </a:extLst>
          </p:cNvPr>
          <p:cNvSpPr>
            <a:spLocks noGrp="1"/>
          </p:cNvSpPr>
          <p:nvPr>
            <p:ph type="sldNum" sz="quarter" idx="12"/>
          </p:nvPr>
        </p:nvSpPr>
        <p:spPr/>
        <p:txBody>
          <a:bodyPr/>
          <a:lstStyle/>
          <a:p>
            <a:fld id="{D3AF38E6-233E-4628-AB77-37E4F8809EF6}" type="slidenum">
              <a:rPr lang="en-US" smtClean="0"/>
              <a:pPr/>
              <a:t>10</a:t>
            </a:fld>
            <a:endParaRPr lang="en-US" dirty="0"/>
          </a:p>
        </p:txBody>
      </p:sp>
      <p:sp>
        <p:nvSpPr>
          <p:cNvPr id="4" name="Title 3">
            <a:extLst>
              <a:ext uri="{FF2B5EF4-FFF2-40B4-BE49-F238E27FC236}">
                <a16:creationId xmlns:a16="http://schemas.microsoft.com/office/drawing/2014/main" id="{E6C7A3AE-D27F-4210-80D3-E387013BC33B}"/>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209369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5A017-4337-4FC1-889D-2DCCAE0B5B46}"/>
              </a:ext>
            </a:extLst>
          </p:cNvPr>
          <p:cNvSpPr>
            <a:spLocks noGrp="1"/>
          </p:cNvSpPr>
          <p:nvPr>
            <p:ph idx="1"/>
          </p:nvPr>
        </p:nvSpPr>
        <p:spPr/>
        <p:txBody>
          <a:bodyPr/>
          <a:lstStyle/>
          <a:p>
            <a:pPr marL="0" indent="0">
              <a:buNone/>
            </a:pPr>
            <a:r>
              <a:rPr lang="en-US" sz="2400" b="1" dirty="0"/>
              <a:t>Do we need to articulate how our proposed budget expenses connect to COVID prevention, preparation, and response?	</a:t>
            </a:r>
            <a:endParaRPr lang="en-US" sz="2400" dirty="0"/>
          </a:p>
          <a:p>
            <a:pPr marL="0" indent="0">
              <a:buNone/>
            </a:pPr>
            <a:r>
              <a:rPr lang="en-US" sz="2400" b="1" dirty="0"/>
              <a:t>Answer:</a:t>
            </a:r>
            <a:r>
              <a:rPr lang="en-US" sz="2400" dirty="0"/>
              <a:t>  Yes, In E-Grants you should make the expenditures connection to COVID clear in your budget descriptions.</a:t>
            </a:r>
          </a:p>
          <a:p>
            <a:r>
              <a:rPr lang="en-US" sz="2400" dirty="0"/>
              <a:t>An example could be:  "____________ salary to hire specialist to help support students whose learning was adversely impacted by the pandemic in order to help students reach grade level expectations."  OR “Purchasing ____________ to enable the district to easily transition to online learning as part of our COVID preparation strategy.”</a:t>
            </a:r>
          </a:p>
          <a:p>
            <a:pPr marL="0" indent="0">
              <a:buNone/>
            </a:pPr>
            <a:endParaRPr lang="en-US" dirty="0"/>
          </a:p>
        </p:txBody>
      </p:sp>
      <p:sp>
        <p:nvSpPr>
          <p:cNvPr id="3" name="Slide Number Placeholder 2">
            <a:extLst>
              <a:ext uri="{FF2B5EF4-FFF2-40B4-BE49-F238E27FC236}">
                <a16:creationId xmlns:a16="http://schemas.microsoft.com/office/drawing/2014/main" id="{F3BBF34E-0C8F-40B4-B4C6-352C549798AA}"/>
              </a:ext>
            </a:extLst>
          </p:cNvPr>
          <p:cNvSpPr>
            <a:spLocks noGrp="1"/>
          </p:cNvSpPr>
          <p:nvPr>
            <p:ph type="sldNum" sz="quarter" idx="12"/>
          </p:nvPr>
        </p:nvSpPr>
        <p:spPr/>
        <p:txBody>
          <a:bodyPr/>
          <a:lstStyle/>
          <a:p>
            <a:fld id="{D3AF38E6-233E-4628-AB77-37E4F8809EF6}" type="slidenum">
              <a:rPr lang="en-US" smtClean="0"/>
              <a:pPr/>
              <a:t>11</a:t>
            </a:fld>
            <a:endParaRPr lang="en-US" dirty="0"/>
          </a:p>
        </p:txBody>
      </p:sp>
      <p:sp>
        <p:nvSpPr>
          <p:cNvPr id="4" name="Title 3">
            <a:extLst>
              <a:ext uri="{FF2B5EF4-FFF2-40B4-BE49-F238E27FC236}">
                <a16:creationId xmlns:a16="http://schemas.microsoft.com/office/drawing/2014/main" id="{2DAC833B-E2A0-410E-A5FA-D66C5B8452C1}"/>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287606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36EADA-F844-4E82-8C36-F8E54447D714}"/>
              </a:ext>
            </a:extLst>
          </p:cNvPr>
          <p:cNvSpPr>
            <a:spLocks noGrp="1"/>
          </p:cNvSpPr>
          <p:nvPr>
            <p:ph idx="1"/>
          </p:nvPr>
        </p:nvSpPr>
        <p:spPr/>
        <p:txBody>
          <a:bodyPr/>
          <a:lstStyle/>
          <a:p>
            <a:pPr marL="0" indent="0">
              <a:buNone/>
            </a:pPr>
            <a:r>
              <a:rPr lang="en-US" sz="2800" b="1" dirty="0"/>
              <a:t>Are there recommended uses of ESSER II &amp; III funds that will assist LEAs to address the impact of the COVID pandemic and disruptions leading lost instructional time?</a:t>
            </a:r>
            <a:r>
              <a:rPr lang="en-US" sz="2800" dirty="0"/>
              <a:t>	</a:t>
            </a:r>
          </a:p>
          <a:p>
            <a:pPr marL="0" indent="0">
              <a:buNone/>
            </a:pPr>
            <a:endParaRPr lang="en-US" sz="2800" b="1" dirty="0"/>
          </a:p>
          <a:p>
            <a:pPr marL="0" indent="0">
              <a:buNone/>
            </a:pPr>
            <a:r>
              <a:rPr lang="en-US" sz="2800" b="1" dirty="0"/>
              <a:t>Answer:</a:t>
            </a:r>
            <a:r>
              <a:rPr lang="en-US" sz="2800" dirty="0"/>
              <a:t>  The LEA should use their local data, conduct a gap analysis, and a comprehensive needs assessment process to determine the best uses of funds for their students and staff. </a:t>
            </a:r>
          </a:p>
          <a:p>
            <a:pPr marL="0" indent="0">
              <a:buNone/>
            </a:pPr>
            <a:endParaRPr lang="en-US" dirty="0"/>
          </a:p>
        </p:txBody>
      </p:sp>
      <p:sp>
        <p:nvSpPr>
          <p:cNvPr id="3" name="Slide Number Placeholder 2">
            <a:extLst>
              <a:ext uri="{FF2B5EF4-FFF2-40B4-BE49-F238E27FC236}">
                <a16:creationId xmlns:a16="http://schemas.microsoft.com/office/drawing/2014/main" id="{AD5FB4C3-6368-4545-8744-7C1DD850D385}"/>
              </a:ext>
            </a:extLst>
          </p:cNvPr>
          <p:cNvSpPr>
            <a:spLocks noGrp="1"/>
          </p:cNvSpPr>
          <p:nvPr>
            <p:ph type="sldNum" sz="quarter" idx="12"/>
          </p:nvPr>
        </p:nvSpPr>
        <p:spPr/>
        <p:txBody>
          <a:bodyPr/>
          <a:lstStyle/>
          <a:p>
            <a:fld id="{D3AF38E6-233E-4628-AB77-37E4F8809EF6}" type="slidenum">
              <a:rPr lang="en-US" smtClean="0"/>
              <a:pPr/>
              <a:t>12</a:t>
            </a:fld>
            <a:endParaRPr lang="en-US" dirty="0"/>
          </a:p>
        </p:txBody>
      </p:sp>
      <p:sp>
        <p:nvSpPr>
          <p:cNvPr id="4" name="Title 3">
            <a:extLst>
              <a:ext uri="{FF2B5EF4-FFF2-40B4-BE49-F238E27FC236}">
                <a16:creationId xmlns:a16="http://schemas.microsoft.com/office/drawing/2014/main" id="{C8588F3B-91C8-4935-9DE3-2836A0426F0C}"/>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33241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1F9AE-93E2-45B9-B7D0-DD80C467DB0C}"/>
              </a:ext>
            </a:extLst>
          </p:cNvPr>
          <p:cNvSpPr>
            <a:spLocks noGrp="1"/>
          </p:cNvSpPr>
          <p:nvPr>
            <p:ph idx="1"/>
          </p:nvPr>
        </p:nvSpPr>
        <p:spPr/>
        <p:txBody>
          <a:bodyPr/>
          <a:lstStyle/>
          <a:p>
            <a:pPr marL="0" lvl="0" indent="0">
              <a:buNone/>
            </a:pPr>
            <a:r>
              <a:rPr lang="en-US" sz="2800" b="1" dirty="0"/>
              <a:t>Are there resources available to help LEAs address lost instructional time?  </a:t>
            </a:r>
          </a:p>
          <a:p>
            <a:pPr marL="0" lvl="0" indent="0">
              <a:buNone/>
            </a:pPr>
            <a:endParaRPr lang="en-US" sz="2800" b="1" dirty="0"/>
          </a:p>
          <a:p>
            <a:pPr marL="0" lvl="0" indent="0">
              <a:buNone/>
            </a:pPr>
            <a:r>
              <a:rPr lang="en-US" sz="2800" b="1" dirty="0"/>
              <a:t>Answer: </a:t>
            </a:r>
            <a:r>
              <a:rPr lang="en-US" sz="2800" dirty="0"/>
              <a:t>Yes!</a:t>
            </a:r>
          </a:p>
          <a:p>
            <a:pPr marL="0" lvl="0" indent="0">
              <a:buNone/>
            </a:pPr>
            <a:r>
              <a:rPr lang="en-US" sz="2800" dirty="0">
                <a:solidFill>
                  <a:srgbClr val="0000FF"/>
                </a:solidFill>
                <a:hlinkClick r:id="rId2">
                  <a:extLst>
                    <a:ext uri="{A12FA001-AC4F-418D-AE19-62706E023703}">
                      <ahyp:hlinkClr xmlns:ahyp="http://schemas.microsoft.com/office/drawing/2018/hyperlinkcolor" val="tx"/>
                    </a:ext>
                  </a:extLst>
                </a:hlinkClick>
              </a:rPr>
              <a:t>USED Lost Instructional Time Guidance</a:t>
            </a:r>
            <a:endParaRPr lang="en-US" sz="2800" dirty="0">
              <a:solidFill>
                <a:srgbClr val="0000FF"/>
              </a:solidFill>
            </a:endParaRPr>
          </a:p>
          <a:p>
            <a:pPr marL="0" lvl="0" indent="0">
              <a:buNone/>
            </a:pPr>
            <a:r>
              <a:rPr lang="en-US" sz="2800" dirty="0">
                <a:solidFill>
                  <a:srgbClr val="0000FF"/>
                </a:solidFill>
                <a:hlinkClick r:id="rId2">
                  <a:extLst>
                    <a:ext uri="{A12FA001-AC4F-418D-AE19-62706E023703}">
                      <ahyp:hlinkClr xmlns:ahyp="http://schemas.microsoft.com/office/drawing/2018/hyperlinkcolor" val="tx"/>
                    </a:ext>
                  </a:extLst>
                </a:hlinkClick>
              </a:rPr>
              <a:t>COVID Relief Playbook</a:t>
            </a:r>
            <a:endParaRPr lang="en-US" sz="2800" dirty="0">
              <a:solidFill>
                <a:srgbClr val="0000FF"/>
              </a:solidFill>
            </a:endParaRPr>
          </a:p>
        </p:txBody>
      </p:sp>
      <p:sp>
        <p:nvSpPr>
          <p:cNvPr id="3" name="Slide Number Placeholder 2">
            <a:extLst>
              <a:ext uri="{FF2B5EF4-FFF2-40B4-BE49-F238E27FC236}">
                <a16:creationId xmlns:a16="http://schemas.microsoft.com/office/drawing/2014/main" id="{DEA29781-D51D-4237-A855-2C0646D036B2}"/>
              </a:ext>
            </a:extLst>
          </p:cNvPr>
          <p:cNvSpPr>
            <a:spLocks noGrp="1"/>
          </p:cNvSpPr>
          <p:nvPr>
            <p:ph type="sldNum" sz="quarter" idx="12"/>
          </p:nvPr>
        </p:nvSpPr>
        <p:spPr/>
        <p:txBody>
          <a:bodyPr/>
          <a:lstStyle/>
          <a:p>
            <a:fld id="{D3AF38E6-233E-4628-AB77-37E4F8809EF6}" type="slidenum">
              <a:rPr lang="en-US" smtClean="0"/>
              <a:pPr/>
              <a:t>13</a:t>
            </a:fld>
            <a:endParaRPr lang="en-US" dirty="0"/>
          </a:p>
        </p:txBody>
      </p:sp>
      <p:sp>
        <p:nvSpPr>
          <p:cNvPr id="4" name="Title 3">
            <a:extLst>
              <a:ext uri="{FF2B5EF4-FFF2-40B4-BE49-F238E27FC236}">
                <a16:creationId xmlns:a16="http://schemas.microsoft.com/office/drawing/2014/main" id="{C2C8ED08-345C-421C-A05B-62CD15504569}"/>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6669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89FEB1-B70D-489E-9287-2F8A24144D35}"/>
              </a:ext>
            </a:extLst>
          </p:cNvPr>
          <p:cNvSpPr>
            <a:spLocks noGrp="1"/>
          </p:cNvSpPr>
          <p:nvPr>
            <p:ph idx="1"/>
          </p:nvPr>
        </p:nvSpPr>
        <p:spPr/>
        <p:txBody>
          <a:bodyPr/>
          <a:lstStyle/>
          <a:p>
            <a:pPr marL="0" lvl="0" indent="0">
              <a:buNone/>
            </a:pPr>
            <a:r>
              <a:rPr lang="en-US" sz="2800" b="1" dirty="0"/>
              <a:t>Can districts innovate on the use of funds?  </a:t>
            </a:r>
          </a:p>
          <a:p>
            <a:pPr marL="0" lvl="0" indent="0">
              <a:buNone/>
            </a:pPr>
            <a:endParaRPr lang="en-US" sz="2800" b="1" dirty="0"/>
          </a:p>
          <a:p>
            <a:pPr marL="0" lvl="0" indent="0">
              <a:buNone/>
            </a:pPr>
            <a:r>
              <a:rPr lang="en-US" sz="2800" b="1" dirty="0"/>
              <a:t>Answer:  </a:t>
            </a:r>
            <a:r>
              <a:rPr lang="en-US" sz="2800" dirty="0"/>
              <a:t>Yes, and it is strongly encouraged that districts use these unprecedented funding allocations to innovate and implement the improvements that have been aspirations for your students.  </a:t>
            </a:r>
          </a:p>
        </p:txBody>
      </p:sp>
      <p:sp>
        <p:nvSpPr>
          <p:cNvPr id="3" name="Slide Number Placeholder 2">
            <a:extLst>
              <a:ext uri="{FF2B5EF4-FFF2-40B4-BE49-F238E27FC236}">
                <a16:creationId xmlns:a16="http://schemas.microsoft.com/office/drawing/2014/main" id="{0EBBC960-7B73-4654-AE79-549DC112546C}"/>
              </a:ext>
            </a:extLst>
          </p:cNvPr>
          <p:cNvSpPr>
            <a:spLocks noGrp="1"/>
          </p:cNvSpPr>
          <p:nvPr>
            <p:ph type="sldNum" sz="quarter" idx="12"/>
          </p:nvPr>
        </p:nvSpPr>
        <p:spPr/>
        <p:txBody>
          <a:bodyPr/>
          <a:lstStyle/>
          <a:p>
            <a:fld id="{D3AF38E6-233E-4628-AB77-37E4F8809EF6}" type="slidenum">
              <a:rPr lang="en-US" smtClean="0"/>
              <a:pPr/>
              <a:t>14</a:t>
            </a:fld>
            <a:endParaRPr lang="en-US" dirty="0"/>
          </a:p>
        </p:txBody>
      </p:sp>
      <p:sp>
        <p:nvSpPr>
          <p:cNvPr id="4" name="Title 3">
            <a:extLst>
              <a:ext uri="{FF2B5EF4-FFF2-40B4-BE49-F238E27FC236}">
                <a16:creationId xmlns:a16="http://schemas.microsoft.com/office/drawing/2014/main" id="{9AE1F747-8476-4B6B-9256-46F357DEC5A9}"/>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205209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D68F1-A134-4309-89A6-54D04CB55797}"/>
              </a:ext>
            </a:extLst>
          </p:cNvPr>
          <p:cNvSpPr>
            <a:spLocks noGrp="1"/>
          </p:cNvSpPr>
          <p:nvPr>
            <p:ph idx="1"/>
          </p:nvPr>
        </p:nvSpPr>
        <p:spPr/>
        <p:txBody>
          <a:bodyPr/>
          <a:lstStyle/>
          <a:p>
            <a:pPr marL="0" indent="0">
              <a:buNone/>
            </a:pPr>
            <a:r>
              <a:rPr lang="en-US" sz="2800" b="1" dirty="0"/>
              <a:t>What is the guidance on construction costs?  </a:t>
            </a:r>
            <a:endParaRPr lang="en-US" sz="2800" dirty="0"/>
          </a:p>
          <a:p>
            <a:pPr marL="0" indent="0">
              <a:buNone/>
            </a:pPr>
            <a:endParaRPr lang="en-US" sz="2800" b="1" dirty="0"/>
          </a:p>
          <a:p>
            <a:pPr marL="0" indent="0">
              <a:buNone/>
            </a:pPr>
            <a:r>
              <a:rPr lang="en-US" sz="2800" b="1" dirty="0"/>
              <a:t>Answer:</a:t>
            </a:r>
            <a:r>
              <a:rPr lang="en-US" sz="2800" dirty="0"/>
              <a:t>  The </a:t>
            </a:r>
            <a:r>
              <a:rPr lang="en-US" sz="2800" u="sng" dirty="0">
                <a:solidFill>
                  <a:srgbClr val="0000FF"/>
                </a:solidFill>
                <a:hlinkClick r:id="rId2">
                  <a:extLst>
                    <a:ext uri="{A12FA001-AC4F-418D-AE19-62706E023703}">
                      <ahyp:hlinkClr xmlns:ahyp="http://schemas.microsoft.com/office/drawing/2018/hyperlinkcolor" val="tx"/>
                    </a:ext>
                  </a:extLst>
                </a:hlinkClick>
              </a:rPr>
              <a:t>ESSER and GEER FAQ</a:t>
            </a:r>
            <a:r>
              <a:rPr lang="en-US" sz="2800" u="sng" dirty="0">
                <a:solidFill>
                  <a:srgbClr val="0000FF"/>
                </a:solidFill>
              </a:rPr>
              <a:t> addresses uses of ESSER and GEER funding for construction.  (See section B-6 &amp; B-7). </a:t>
            </a:r>
            <a:r>
              <a:rPr lang="en-US" sz="2800" u="sng" dirty="0"/>
              <a:t> </a:t>
            </a:r>
            <a:endParaRPr lang="en-US" sz="2800" dirty="0"/>
          </a:p>
          <a:p>
            <a:pPr marL="0" indent="0">
              <a:buNone/>
            </a:pPr>
            <a:endParaRPr lang="en-US" dirty="0"/>
          </a:p>
        </p:txBody>
      </p:sp>
      <p:sp>
        <p:nvSpPr>
          <p:cNvPr id="3" name="Slide Number Placeholder 2">
            <a:extLst>
              <a:ext uri="{FF2B5EF4-FFF2-40B4-BE49-F238E27FC236}">
                <a16:creationId xmlns:a16="http://schemas.microsoft.com/office/drawing/2014/main" id="{28318908-16ED-4B61-955D-9092F63BF276}"/>
              </a:ext>
            </a:extLst>
          </p:cNvPr>
          <p:cNvSpPr>
            <a:spLocks noGrp="1"/>
          </p:cNvSpPr>
          <p:nvPr>
            <p:ph type="sldNum" sz="quarter" idx="12"/>
          </p:nvPr>
        </p:nvSpPr>
        <p:spPr/>
        <p:txBody>
          <a:bodyPr/>
          <a:lstStyle/>
          <a:p>
            <a:fld id="{D3AF38E6-233E-4628-AB77-37E4F8809EF6}" type="slidenum">
              <a:rPr lang="en-US" smtClean="0"/>
              <a:pPr/>
              <a:t>15</a:t>
            </a:fld>
            <a:endParaRPr lang="en-US" dirty="0"/>
          </a:p>
        </p:txBody>
      </p:sp>
      <p:sp>
        <p:nvSpPr>
          <p:cNvPr id="4" name="Title 3">
            <a:extLst>
              <a:ext uri="{FF2B5EF4-FFF2-40B4-BE49-F238E27FC236}">
                <a16:creationId xmlns:a16="http://schemas.microsoft.com/office/drawing/2014/main" id="{4457FE49-D389-440A-9DE2-9A9631BC378C}"/>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191506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9394BE-8E54-4E1A-B0B0-500CD8D5B350}"/>
              </a:ext>
            </a:extLst>
          </p:cNvPr>
          <p:cNvSpPr>
            <a:spLocks noGrp="1"/>
          </p:cNvSpPr>
          <p:nvPr>
            <p:ph idx="1"/>
          </p:nvPr>
        </p:nvSpPr>
        <p:spPr>
          <a:xfrm>
            <a:off x="457200" y="1600200"/>
            <a:ext cx="8229600" cy="4838307"/>
          </a:xfrm>
        </p:spPr>
        <p:txBody>
          <a:bodyPr/>
          <a:lstStyle/>
          <a:p>
            <a:pPr marL="0" indent="0">
              <a:buNone/>
            </a:pPr>
            <a:r>
              <a:rPr lang="en-US" sz="2000" b="1" dirty="0"/>
              <a:t>Is Construction an allowable use of ESSER Funds?</a:t>
            </a:r>
          </a:p>
          <a:p>
            <a:pPr marL="0" indent="0">
              <a:buNone/>
            </a:pPr>
            <a:r>
              <a:rPr lang="en-US" sz="2000" b="1" dirty="0"/>
              <a:t>Answer:  </a:t>
            </a:r>
            <a:r>
              <a:rPr lang="en-US" sz="2000" dirty="0"/>
              <a:t>Construction is authorized under Title VII of the ESEA (Impact Aid) and therefore is an allowable use of GEER and ESSER funds under sections 18002(c)(3) and 18003(d)(1) of the CARES Act, sections 312(c)(3) and 313(d)(1) of the CRRSA Act and section 2001(e)(2) of the ARP Act. </a:t>
            </a:r>
          </a:p>
          <a:p>
            <a:r>
              <a:rPr lang="en-US" sz="2000" dirty="0"/>
              <a:t>The broad Impact Aid definition of “construction” includes new construction as well as remodeling, alterations, renovations, and repairs under which many activities related to COVID-19 would likely fall. </a:t>
            </a:r>
          </a:p>
          <a:p>
            <a:r>
              <a:rPr lang="en-US" sz="2000" dirty="0"/>
              <a:t>However, the Department discourages LEAs from using ESSER and GEER funds for new construction. This use of funds may limit an LEA’s ability to support other essential needs or initiatives. Remodeling, renovation, and new construction are often time-consuming, which may not be workable under the shorter timelines associated with ESSER and GEER funds. These types of activities are also subject to several additional Federal requirements, as detailed below.</a:t>
            </a:r>
          </a:p>
          <a:p>
            <a:pPr marL="0" indent="0">
              <a:buNone/>
            </a:pPr>
            <a:endParaRPr lang="en-US" dirty="0"/>
          </a:p>
        </p:txBody>
      </p:sp>
      <p:sp>
        <p:nvSpPr>
          <p:cNvPr id="3" name="Slide Number Placeholder 2">
            <a:extLst>
              <a:ext uri="{FF2B5EF4-FFF2-40B4-BE49-F238E27FC236}">
                <a16:creationId xmlns:a16="http://schemas.microsoft.com/office/drawing/2014/main" id="{17274D63-536D-4AEB-9DF2-6410FBECAFA0}"/>
              </a:ext>
            </a:extLst>
          </p:cNvPr>
          <p:cNvSpPr>
            <a:spLocks noGrp="1"/>
          </p:cNvSpPr>
          <p:nvPr>
            <p:ph type="sldNum" sz="quarter" idx="12"/>
          </p:nvPr>
        </p:nvSpPr>
        <p:spPr/>
        <p:txBody>
          <a:bodyPr/>
          <a:lstStyle/>
          <a:p>
            <a:fld id="{D3AF38E6-233E-4628-AB77-37E4F8809EF6}" type="slidenum">
              <a:rPr lang="en-US" smtClean="0"/>
              <a:pPr/>
              <a:t>16</a:t>
            </a:fld>
            <a:endParaRPr lang="en-US" dirty="0"/>
          </a:p>
        </p:txBody>
      </p:sp>
      <p:sp>
        <p:nvSpPr>
          <p:cNvPr id="4" name="Title 3">
            <a:extLst>
              <a:ext uri="{FF2B5EF4-FFF2-40B4-BE49-F238E27FC236}">
                <a16:creationId xmlns:a16="http://schemas.microsoft.com/office/drawing/2014/main" id="{46B6784B-F15E-4816-A2D6-EABC15D659D3}"/>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29595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3E773-AD88-4952-9492-C8CDCDB41B68}"/>
              </a:ext>
            </a:extLst>
          </p:cNvPr>
          <p:cNvSpPr>
            <a:spLocks noGrp="1"/>
          </p:cNvSpPr>
          <p:nvPr>
            <p:ph idx="1"/>
          </p:nvPr>
        </p:nvSpPr>
        <p:spPr>
          <a:xfrm>
            <a:off x="457200" y="1600200"/>
            <a:ext cx="8229600" cy="4525963"/>
          </a:xfrm>
        </p:spPr>
        <p:txBody>
          <a:bodyPr/>
          <a:lstStyle/>
          <a:p>
            <a:pPr marL="0" indent="0">
              <a:buNone/>
            </a:pPr>
            <a:r>
              <a:rPr lang="en-US" sz="2400" b="1" dirty="0"/>
              <a:t>What is the federal definition for construction?</a:t>
            </a:r>
          </a:p>
          <a:p>
            <a:pPr marL="0" indent="0">
              <a:buNone/>
            </a:pPr>
            <a:r>
              <a:rPr lang="en-US" sz="2400" b="1" dirty="0"/>
              <a:t>Answer:  </a:t>
            </a:r>
            <a:r>
              <a:rPr lang="en-US" sz="2400" dirty="0"/>
              <a:t>The Impact Aid program statute defines “construction” as “(A) the preparation of drawings and specifications for school facilities; (B) erecting, building, acquiring, altering, remodeling, repairing, or extending school facilities; (C) inspecting and supervising the construction of school facilities; and (D) debt service for such activities.” </a:t>
            </a:r>
          </a:p>
          <a:p>
            <a:r>
              <a:rPr lang="en-US" sz="2400" dirty="0"/>
              <a:t>As is the case with all construction contracts using laborers and mechanics financed by Federal education funds, an LEA that uses ESSER or GEER funds for minor remodeling, renovation, repair, or construction contracts over $2,000 must meet all Davis-Bacon prevailing wage requirements.</a:t>
            </a:r>
          </a:p>
          <a:p>
            <a:pPr marL="0" indent="0">
              <a:buNone/>
            </a:pPr>
            <a:endParaRPr lang="en-US" dirty="0"/>
          </a:p>
        </p:txBody>
      </p:sp>
      <p:sp>
        <p:nvSpPr>
          <p:cNvPr id="3" name="Slide Number Placeholder 2">
            <a:extLst>
              <a:ext uri="{FF2B5EF4-FFF2-40B4-BE49-F238E27FC236}">
                <a16:creationId xmlns:a16="http://schemas.microsoft.com/office/drawing/2014/main" id="{B8363E96-4D0B-44C2-A8E2-CFDC28F06F58}"/>
              </a:ext>
            </a:extLst>
          </p:cNvPr>
          <p:cNvSpPr>
            <a:spLocks noGrp="1"/>
          </p:cNvSpPr>
          <p:nvPr>
            <p:ph type="sldNum" sz="quarter" idx="12"/>
          </p:nvPr>
        </p:nvSpPr>
        <p:spPr/>
        <p:txBody>
          <a:bodyPr/>
          <a:lstStyle/>
          <a:p>
            <a:fld id="{D3AF38E6-233E-4628-AB77-37E4F8809EF6}" type="slidenum">
              <a:rPr lang="en-US" smtClean="0"/>
              <a:pPr/>
              <a:t>17</a:t>
            </a:fld>
            <a:endParaRPr lang="en-US" dirty="0"/>
          </a:p>
        </p:txBody>
      </p:sp>
      <p:sp>
        <p:nvSpPr>
          <p:cNvPr id="4" name="Title 3">
            <a:extLst>
              <a:ext uri="{FF2B5EF4-FFF2-40B4-BE49-F238E27FC236}">
                <a16:creationId xmlns:a16="http://schemas.microsoft.com/office/drawing/2014/main" id="{0B08EE8E-681C-4507-9969-B688BC9FDFBD}"/>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279582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97DA93-F749-49EB-BD0E-BD8AECCA6257}"/>
              </a:ext>
            </a:extLst>
          </p:cNvPr>
          <p:cNvSpPr>
            <a:spLocks noGrp="1"/>
          </p:cNvSpPr>
          <p:nvPr>
            <p:ph idx="1"/>
          </p:nvPr>
        </p:nvSpPr>
        <p:spPr>
          <a:xfrm>
            <a:off x="457200" y="1600200"/>
            <a:ext cx="8229600" cy="4904295"/>
          </a:xfrm>
        </p:spPr>
        <p:txBody>
          <a:bodyPr/>
          <a:lstStyle/>
          <a:p>
            <a:pPr marL="0" indent="0">
              <a:buNone/>
            </a:pPr>
            <a:r>
              <a:rPr lang="en-US" sz="2000" b="1" dirty="0"/>
              <a:t>Who determines if a construction project is an allowable use of funds?</a:t>
            </a:r>
          </a:p>
          <a:p>
            <a:pPr marL="0" indent="0">
              <a:buNone/>
            </a:pPr>
            <a:r>
              <a:rPr lang="en-US" sz="2000" b="1" dirty="0"/>
              <a:t>Answer:  </a:t>
            </a:r>
            <a:r>
              <a:rPr lang="en-US" sz="2000" dirty="0"/>
              <a:t>While construction is generally allowable, it is the responsibility of a Governor, SEA, LEA, or other subgrantee to assure that individual costs:</a:t>
            </a:r>
          </a:p>
          <a:p>
            <a:pPr marL="0" indent="0">
              <a:buNone/>
            </a:pPr>
            <a:r>
              <a:rPr lang="en-US" sz="2000" dirty="0"/>
              <a:t>1) comply with the Cost Principles in 2 CFR Part 200, subpart E (e.g., the cost must be “necessary and reasonable” (2 CFR §§ 200.403-200.404)); </a:t>
            </a:r>
          </a:p>
          <a:p>
            <a:pPr marL="0" indent="0">
              <a:buNone/>
            </a:pPr>
            <a:r>
              <a:rPr lang="en-US" sz="2000" dirty="0"/>
              <a:t>2) meet the overall purpose of the CARES Act, CRRSA Act, or ARP Act programs, which is “to prevent, prepare for, and respond to” COVID-19; and </a:t>
            </a:r>
          </a:p>
          <a:p>
            <a:pPr marL="0" indent="0">
              <a:buNone/>
            </a:pPr>
            <a:r>
              <a:rPr lang="en-US" sz="2000" dirty="0"/>
              <a:t>3) are consistent with the proper and efficient administration of those programs.</a:t>
            </a:r>
          </a:p>
          <a:p>
            <a:pPr marL="0" indent="0">
              <a:buNone/>
            </a:pPr>
            <a:r>
              <a:rPr lang="en-US" sz="2000" dirty="0"/>
              <a:t>Note:  Under these general principles, any construction activities, including renovations or remodeling, that are necessary for an LEA to prevent, prepare for, and respond to COVID-19 could be permissible, though the burden remains on grantees and subgrantees to maintain the appropriate documentation that supports the expenditure.</a:t>
            </a:r>
          </a:p>
          <a:p>
            <a:pPr marL="0" indent="0">
              <a:buNone/>
            </a:pPr>
            <a:endParaRPr lang="en-US" dirty="0"/>
          </a:p>
        </p:txBody>
      </p:sp>
      <p:sp>
        <p:nvSpPr>
          <p:cNvPr id="3" name="Slide Number Placeholder 2">
            <a:extLst>
              <a:ext uri="{FF2B5EF4-FFF2-40B4-BE49-F238E27FC236}">
                <a16:creationId xmlns:a16="http://schemas.microsoft.com/office/drawing/2014/main" id="{7916FB53-7AE9-4D4F-8950-3AA853DB9DE4}"/>
              </a:ext>
            </a:extLst>
          </p:cNvPr>
          <p:cNvSpPr>
            <a:spLocks noGrp="1"/>
          </p:cNvSpPr>
          <p:nvPr>
            <p:ph type="sldNum" sz="quarter" idx="12"/>
          </p:nvPr>
        </p:nvSpPr>
        <p:spPr/>
        <p:txBody>
          <a:bodyPr/>
          <a:lstStyle/>
          <a:p>
            <a:fld id="{D3AF38E6-233E-4628-AB77-37E4F8809EF6}" type="slidenum">
              <a:rPr lang="en-US" smtClean="0"/>
              <a:pPr/>
              <a:t>18</a:t>
            </a:fld>
            <a:endParaRPr lang="en-US" dirty="0"/>
          </a:p>
        </p:txBody>
      </p:sp>
      <p:sp>
        <p:nvSpPr>
          <p:cNvPr id="4" name="Title 3">
            <a:extLst>
              <a:ext uri="{FF2B5EF4-FFF2-40B4-BE49-F238E27FC236}">
                <a16:creationId xmlns:a16="http://schemas.microsoft.com/office/drawing/2014/main" id="{3CFEA7F6-C4E4-4FF0-9102-252289D7BFE8}"/>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298886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AFB93-B9CF-45F6-BA01-6EAD8BBCAFD0}"/>
              </a:ext>
            </a:extLst>
          </p:cNvPr>
          <p:cNvSpPr>
            <a:spLocks noGrp="1"/>
          </p:cNvSpPr>
          <p:nvPr>
            <p:ph idx="1"/>
          </p:nvPr>
        </p:nvSpPr>
        <p:spPr>
          <a:xfrm>
            <a:off x="457200" y="1600200"/>
            <a:ext cx="5556738" cy="4525963"/>
          </a:xfrm>
        </p:spPr>
        <p:txBody>
          <a:bodyPr/>
          <a:lstStyle/>
          <a:p>
            <a:pPr marL="0" indent="0">
              <a:buNone/>
            </a:pPr>
            <a:r>
              <a:rPr lang="en-US" b="1" dirty="0"/>
              <a:t>What capital costs must be pre-approved?</a:t>
            </a:r>
          </a:p>
          <a:p>
            <a:pPr marL="0" indent="0">
              <a:buNone/>
            </a:pPr>
            <a:r>
              <a:rPr lang="en-US" b="1" dirty="0"/>
              <a:t>Answer: </a:t>
            </a:r>
            <a:r>
              <a:rPr lang="en-US" dirty="0"/>
              <a:t>If your planned ESSER funded capital expenditures meet or exceed these State Asset Thresholds you will need pre-approval. Items less than these thresholds still must meet allowable use criteria.</a:t>
            </a:r>
          </a:p>
        </p:txBody>
      </p:sp>
      <p:sp>
        <p:nvSpPr>
          <p:cNvPr id="3" name="Slide Number Placeholder 2">
            <a:extLst>
              <a:ext uri="{FF2B5EF4-FFF2-40B4-BE49-F238E27FC236}">
                <a16:creationId xmlns:a16="http://schemas.microsoft.com/office/drawing/2014/main" id="{BA5BEE4C-648E-4D26-ADFD-8475B99AB20D}"/>
              </a:ext>
            </a:extLst>
          </p:cNvPr>
          <p:cNvSpPr>
            <a:spLocks noGrp="1"/>
          </p:cNvSpPr>
          <p:nvPr>
            <p:ph type="sldNum" sz="quarter" idx="12"/>
          </p:nvPr>
        </p:nvSpPr>
        <p:spPr/>
        <p:txBody>
          <a:bodyPr/>
          <a:lstStyle/>
          <a:p>
            <a:fld id="{D3AF38E6-233E-4628-AB77-37E4F8809EF6}" type="slidenum">
              <a:rPr lang="en-US" smtClean="0"/>
              <a:pPr/>
              <a:t>19</a:t>
            </a:fld>
            <a:endParaRPr lang="en-US" dirty="0"/>
          </a:p>
        </p:txBody>
      </p:sp>
      <p:sp>
        <p:nvSpPr>
          <p:cNvPr id="4" name="Title 3">
            <a:extLst>
              <a:ext uri="{FF2B5EF4-FFF2-40B4-BE49-F238E27FC236}">
                <a16:creationId xmlns:a16="http://schemas.microsoft.com/office/drawing/2014/main" id="{2E5829B5-DB7E-4CFD-9891-1DFD6BEBAC7C}"/>
              </a:ext>
            </a:extLst>
          </p:cNvPr>
          <p:cNvSpPr>
            <a:spLocks noGrp="1"/>
          </p:cNvSpPr>
          <p:nvPr>
            <p:ph type="title"/>
          </p:nvPr>
        </p:nvSpPr>
        <p:spPr/>
        <p:txBody>
          <a:bodyPr/>
          <a:lstStyle/>
          <a:p>
            <a:r>
              <a:rPr lang="en-US" dirty="0"/>
              <a:t>Construction and Capital Costs</a:t>
            </a:r>
          </a:p>
        </p:txBody>
      </p:sp>
      <p:pic>
        <p:nvPicPr>
          <p:cNvPr id="6" name="Picture 5">
            <a:extLst>
              <a:ext uri="{FF2B5EF4-FFF2-40B4-BE49-F238E27FC236}">
                <a16:creationId xmlns:a16="http://schemas.microsoft.com/office/drawing/2014/main" id="{F6A0A030-DC5B-461B-A112-25E497105BD1}"/>
              </a:ext>
            </a:extLst>
          </p:cNvPr>
          <p:cNvPicPr>
            <a:picLocks noChangeAspect="1"/>
          </p:cNvPicPr>
          <p:nvPr/>
        </p:nvPicPr>
        <p:blipFill rotWithShape="1">
          <a:blip r:embed="rId2"/>
          <a:srcRect l="1" t="18693" r="33083"/>
          <a:stretch/>
        </p:blipFill>
        <p:spPr>
          <a:xfrm>
            <a:off x="5927331" y="1707785"/>
            <a:ext cx="2970743" cy="4525962"/>
          </a:xfrm>
          <a:prstGeom prst="rect">
            <a:avLst/>
          </a:prstGeom>
        </p:spPr>
      </p:pic>
    </p:spTree>
    <p:extLst>
      <p:ext uri="{BB962C8B-B14F-4D97-AF65-F5344CB8AC3E}">
        <p14:creationId xmlns:p14="http://schemas.microsoft.com/office/powerpoint/2010/main" val="274194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F5FF88-3881-4810-A655-289E94A760E5}"/>
              </a:ext>
            </a:extLst>
          </p:cNvPr>
          <p:cNvSpPr>
            <a:spLocks noGrp="1"/>
          </p:cNvSpPr>
          <p:nvPr>
            <p:ph idx="1"/>
          </p:nvPr>
        </p:nvSpPr>
        <p:spPr>
          <a:xfrm>
            <a:off x="156117" y="1600200"/>
            <a:ext cx="8846267" cy="4983162"/>
          </a:xfrm>
        </p:spPr>
        <p:txBody>
          <a:bodyPr/>
          <a:lstStyle/>
          <a:p>
            <a:r>
              <a:rPr lang="en-US" sz="2000" dirty="0"/>
              <a:t>Review of time-lines for ESSER Funding</a:t>
            </a:r>
          </a:p>
          <a:p>
            <a:r>
              <a:rPr lang="en-US" sz="2000" dirty="0"/>
              <a:t>Provide an overview of ESSER II &amp; ESSER III (ARP) Funds including how they are different.</a:t>
            </a:r>
          </a:p>
          <a:p>
            <a:r>
              <a:rPr lang="en-US" sz="2000" dirty="0"/>
              <a:t>Review allowable uses for ESSER II &amp; III funding.</a:t>
            </a:r>
          </a:p>
          <a:p>
            <a:r>
              <a:rPr lang="en-US" sz="2000" dirty="0"/>
              <a:t>Explore Frequently Asked Questions specifically related to:</a:t>
            </a:r>
          </a:p>
          <a:p>
            <a:pPr lvl="1"/>
            <a:r>
              <a:rPr lang="en-US" sz="1600" dirty="0"/>
              <a:t>Construction and Capital Expenditures including Thresholds and Pre-approval processes</a:t>
            </a:r>
          </a:p>
          <a:p>
            <a:pPr lvl="1"/>
            <a:r>
              <a:rPr lang="en-US" sz="1600" dirty="0"/>
              <a:t>Clarifying use of Object Codes</a:t>
            </a:r>
          </a:p>
          <a:p>
            <a:pPr lvl="1"/>
            <a:r>
              <a:rPr lang="en-US" sz="1600" dirty="0"/>
              <a:t>Workforce Stabilization Uses</a:t>
            </a:r>
          </a:p>
        </p:txBody>
      </p:sp>
      <p:sp>
        <p:nvSpPr>
          <p:cNvPr id="4" name="Title 3">
            <a:extLst>
              <a:ext uri="{FF2B5EF4-FFF2-40B4-BE49-F238E27FC236}">
                <a16:creationId xmlns:a16="http://schemas.microsoft.com/office/drawing/2014/main" id="{EB991DEC-896F-461E-A48A-E7798CFAE78A}"/>
              </a:ext>
            </a:extLst>
          </p:cNvPr>
          <p:cNvSpPr>
            <a:spLocks noGrp="1"/>
          </p:cNvSpPr>
          <p:nvPr>
            <p:ph type="title"/>
          </p:nvPr>
        </p:nvSpPr>
        <p:spPr/>
        <p:txBody>
          <a:bodyPr/>
          <a:lstStyle/>
          <a:p>
            <a:r>
              <a:rPr lang="en-US" dirty="0"/>
              <a:t>Session Purpose</a:t>
            </a:r>
          </a:p>
        </p:txBody>
      </p:sp>
      <p:sp>
        <p:nvSpPr>
          <p:cNvPr id="3" name="Slide Number Placeholder 2">
            <a:extLst>
              <a:ext uri="{FF2B5EF4-FFF2-40B4-BE49-F238E27FC236}">
                <a16:creationId xmlns:a16="http://schemas.microsoft.com/office/drawing/2014/main" id="{EB2BA4DB-3126-49FB-9429-738AF41C6EA8}"/>
              </a:ext>
            </a:extLst>
          </p:cNvPr>
          <p:cNvSpPr>
            <a:spLocks noGrp="1"/>
          </p:cNvSpPr>
          <p:nvPr>
            <p:ph type="sldNum" sz="quarter" idx="4294967295"/>
          </p:nvPr>
        </p:nvSpPr>
        <p:spPr>
          <a:xfrm>
            <a:off x="7010400" y="6492875"/>
            <a:ext cx="2133600" cy="365125"/>
          </a:xfrm>
        </p:spPr>
        <p:txBody>
          <a:bodyPr/>
          <a:lstStyle/>
          <a:p>
            <a:fld id="{D3AF38E6-233E-4628-AB77-37E4F8809EF6}" type="slidenum">
              <a:rPr lang="en-US" smtClean="0"/>
              <a:pPr/>
              <a:t>2</a:t>
            </a:fld>
            <a:endParaRPr lang="en-US" dirty="0"/>
          </a:p>
        </p:txBody>
      </p:sp>
    </p:spTree>
    <p:extLst>
      <p:ext uri="{BB962C8B-B14F-4D97-AF65-F5344CB8AC3E}">
        <p14:creationId xmlns:p14="http://schemas.microsoft.com/office/powerpoint/2010/main" val="69057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9D1A2-8B61-4DC0-9B6B-870FC8B6DF5E}"/>
              </a:ext>
            </a:extLst>
          </p:cNvPr>
          <p:cNvSpPr>
            <a:spLocks noGrp="1"/>
          </p:cNvSpPr>
          <p:nvPr>
            <p:ph idx="1"/>
          </p:nvPr>
        </p:nvSpPr>
        <p:spPr>
          <a:xfrm>
            <a:off x="457200" y="1600200"/>
            <a:ext cx="8229600" cy="4756150"/>
          </a:xfrm>
        </p:spPr>
        <p:txBody>
          <a:bodyPr/>
          <a:lstStyle/>
          <a:p>
            <a:pPr marL="0" indent="0">
              <a:buNone/>
            </a:pPr>
            <a:r>
              <a:rPr lang="en-US" sz="2400" b="1" dirty="0"/>
              <a:t>How does an LEA request preapproval of Construction costs from the OPI?</a:t>
            </a:r>
            <a:endParaRPr lang="en-US" sz="2400" dirty="0"/>
          </a:p>
          <a:p>
            <a:pPr marL="0" indent="0">
              <a:buNone/>
            </a:pPr>
            <a:endParaRPr lang="en-US" sz="2400" b="1" dirty="0"/>
          </a:p>
          <a:p>
            <a:pPr marL="0" indent="0">
              <a:buNone/>
            </a:pPr>
            <a:r>
              <a:rPr lang="en-US" sz="2400" b="1" dirty="0"/>
              <a:t>Answer: </a:t>
            </a:r>
            <a:r>
              <a:rPr lang="en-US" sz="2400" dirty="0"/>
              <a:t>The LEA needs to submit the Capital Expenditure Pre-approval Form in E-Grants.  This is a simple google form that includes a review of Federal Requirements and District Specific content.</a:t>
            </a:r>
          </a:p>
          <a:p>
            <a:pPr marL="0" indent="0">
              <a:buNone/>
            </a:pPr>
            <a:endParaRPr lang="en-US" sz="2400"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62AABED-C606-4521-ADB6-2077C16E2CEB}"/>
              </a:ext>
            </a:extLst>
          </p:cNvPr>
          <p:cNvSpPr>
            <a:spLocks noGrp="1"/>
          </p:cNvSpPr>
          <p:nvPr>
            <p:ph type="sldNum" sz="quarter" idx="12"/>
          </p:nvPr>
        </p:nvSpPr>
        <p:spPr/>
        <p:txBody>
          <a:bodyPr/>
          <a:lstStyle/>
          <a:p>
            <a:fld id="{D3AF38E6-233E-4628-AB77-37E4F8809EF6}" type="slidenum">
              <a:rPr lang="en-US" smtClean="0"/>
              <a:pPr/>
              <a:t>20</a:t>
            </a:fld>
            <a:endParaRPr lang="en-US" dirty="0"/>
          </a:p>
        </p:txBody>
      </p:sp>
      <p:sp>
        <p:nvSpPr>
          <p:cNvPr id="4" name="Title 3">
            <a:extLst>
              <a:ext uri="{FF2B5EF4-FFF2-40B4-BE49-F238E27FC236}">
                <a16:creationId xmlns:a16="http://schemas.microsoft.com/office/drawing/2014/main" id="{8A5943E7-C728-459F-8623-FC5EFDF1C2C0}"/>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571740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075B80-9715-447C-A501-BB439BDA826B}"/>
              </a:ext>
            </a:extLst>
          </p:cNvPr>
          <p:cNvPicPr>
            <a:picLocks noGrp="1" noChangeAspect="1"/>
          </p:cNvPicPr>
          <p:nvPr>
            <p:ph idx="1"/>
          </p:nvPr>
        </p:nvPicPr>
        <p:blipFill>
          <a:blip r:embed="rId2"/>
          <a:stretch>
            <a:fillRect/>
          </a:stretch>
        </p:blipFill>
        <p:spPr>
          <a:xfrm>
            <a:off x="518748" y="3360706"/>
            <a:ext cx="8229600" cy="1839315"/>
          </a:xfrm>
        </p:spPr>
      </p:pic>
      <p:sp>
        <p:nvSpPr>
          <p:cNvPr id="4" name="Title 3">
            <a:extLst>
              <a:ext uri="{FF2B5EF4-FFF2-40B4-BE49-F238E27FC236}">
                <a16:creationId xmlns:a16="http://schemas.microsoft.com/office/drawing/2014/main" id="{AD4BF240-2D2E-4312-8486-E6C722644A66}"/>
              </a:ext>
            </a:extLst>
          </p:cNvPr>
          <p:cNvSpPr>
            <a:spLocks noGrp="1"/>
          </p:cNvSpPr>
          <p:nvPr>
            <p:ph type="title"/>
          </p:nvPr>
        </p:nvSpPr>
        <p:spPr/>
        <p:txBody>
          <a:bodyPr/>
          <a:lstStyle/>
          <a:p>
            <a:r>
              <a:rPr lang="en-US" dirty="0"/>
              <a:t>Construction and Capital Costs</a:t>
            </a:r>
          </a:p>
        </p:txBody>
      </p:sp>
      <p:sp>
        <p:nvSpPr>
          <p:cNvPr id="3" name="Slide Number Placeholder 2">
            <a:extLst>
              <a:ext uri="{FF2B5EF4-FFF2-40B4-BE49-F238E27FC236}">
                <a16:creationId xmlns:a16="http://schemas.microsoft.com/office/drawing/2014/main" id="{C82CCCFB-4B16-4B5A-ADF1-EB705A3C231D}"/>
              </a:ext>
            </a:extLst>
          </p:cNvPr>
          <p:cNvSpPr>
            <a:spLocks noGrp="1"/>
          </p:cNvSpPr>
          <p:nvPr>
            <p:ph type="sldNum" sz="quarter" idx="4294967295"/>
          </p:nvPr>
        </p:nvSpPr>
        <p:spPr>
          <a:xfrm>
            <a:off x="7010400" y="6356350"/>
            <a:ext cx="2133600" cy="365125"/>
          </a:xfrm>
        </p:spPr>
        <p:txBody>
          <a:bodyPr/>
          <a:lstStyle/>
          <a:p>
            <a:fld id="{D3AF38E6-233E-4628-AB77-37E4F8809EF6}" type="slidenum">
              <a:rPr lang="en-US" smtClean="0"/>
              <a:pPr/>
              <a:t>21</a:t>
            </a:fld>
            <a:endParaRPr lang="en-US" dirty="0"/>
          </a:p>
        </p:txBody>
      </p:sp>
      <p:sp>
        <p:nvSpPr>
          <p:cNvPr id="8" name="Rectangle 7">
            <a:extLst>
              <a:ext uri="{FF2B5EF4-FFF2-40B4-BE49-F238E27FC236}">
                <a16:creationId xmlns:a16="http://schemas.microsoft.com/office/drawing/2014/main" id="{577DE906-BDAA-4574-A82F-2B72DDAD3403}"/>
              </a:ext>
            </a:extLst>
          </p:cNvPr>
          <p:cNvSpPr/>
          <p:nvPr/>
        </p:nvSpPr>
        <p:spPr>
          <a:xfrm>
            <a:off x="395652" y="1835303"/>
            <a:ext cx="8291147" cy="1477328"/>
          </a:xfrm>
          <a:prstGeom prst="rect">
            <a:avLst/>
          </a:prstGeom>
        </p:spPr>
        <p:txBody>
          <a:bodyPr wrap="square">
            <a:spAutoFit/>
          </a:bodyPr>
          <a:lstStyle/>
          <a:p>
            <a:pPr marL="0" indent="0">
              <a:buNone/>
            </a:pPr>
            <a:r>
              <a:rPr lang="en-US" b="1" dirty="0"/>
              <a:t>Where can I find the ESSER Capital Expenditure Pre-approval form?</a:t>
            </a:r>
          </a:p>
          <a:p>
            <a:pPr marL="0" indent="0">
              <a:buNone/>
            </a:pPr>
            <a:endParaRPr lang="en-US" b="1" dirty="0"/>
          </a:p>
          <a:p>
            <a:pPr marL="0" indent="0">
              <a:buNone/>
            </a:pPr>
            <a:r>
              <a:rPr lang="en-US" b="1" dirty="0"/>
              <a:t>Answer: </a:t>
            </a:r>
            <a:r>
              <a:rPr lang="en-US" dirty="0"/>
              <a:t>The form can be found on the Property and Equipment Budget page in E-Grants (show below) or you can </a:t>
            </a:r>
            <a:r>
              <a:rPr lang="en-US" dirty="0">
                <a:solidFill>
                  <a:srgbClr val="0000FF"/>
                </a:solidFill>
                <a:hlinkClick r:id="rId3">
                  <a:extLst>
                    <a:ext uri="{A12FA001-AC4F-418D-AE19-62706E023703}">
                      <ahyp:hlinkClr xmlns:ahyp="http://schemas.microsoft.com/office/drawing/2018/hyperlinkcolor" val="tx"/>
                    </a:ext>
                  </a:extLst>
                </a:hlinkClick>
              </a:rPr>
              <a:t>access the link directly</a:t>
            </a:r>
            <a:r>
              <a:rPr lang="en-US" dirty="0"/>
              <a:t>.</a:t>
            </a:r>
            <a:endParaRPr lang="en-US" b="1" dirty="0"/>
          </a:p>
          <a:p>
            <a:pPr marL="0" indent="0">
              <a:buNone/>
            </a:pPr>
            <a:endParaRPr lang="en-US" dirty="0"/>
          </a:p>
        </p:txBody>
      </p:sp>
    </p:spTree>
    <p:extLst>
      <p:ext uri="{BB962C8B-B14F-4D97-AF65-F5344CB8AC3E}">
        <p14:creationId xmlns:p14="http://schemas.microsoft.com/office/powerpoint/2010/main" val="553077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FD47B6-BEB0-4065-95A7-5613AD2EB5FA}"/>
              </a:ext>
            </a:extLst>
          </p:cNvPr>
          <p:cNvPicPr>
            <a:picLocks noChangeAspect="1"/>
          </p:cNvPicPr>
          <p:nvPr/>
        </p:nvPicPr>
        <p:blipFill>
          <a:blip r:embed="rId2"/>
          <a:stretch>
            <a:fillRect/>
          </a:stretch>
        </p:blipFill>
        <p:spPr>
          <a:xfrm>
            <a:off x="5088655" y="2195512"/>
            <a:ext cx="3509380" cy="4343400"/>
          </a:xfrm>
          <a:prstGeom prst="rect">
            <a:avLst/>
          </a:prstGeom>
        </p:spPr>
      </p:pic>
      <p:sp>
        <p:nvSpPr>
          <p:cNvPr id="3" name="Slide Number Placeholder 2">
            <a:extLst>
              <a:ext uri="{FF2B5EF4-FFF2-40B4-BE49-F238E27FC236}">
                <a16:creationId xmlns:a16="http://schemas.microsoft.com/office/drawing/2014/main" id="{3F17E216-7CCA-4A67-A373-8740994B791C}"/>
              </a:ext>
            </a:extLst>
          </p:cNvPr>
          <p:cNvSpPr>
            <a:spLocks noGrp="1"/>
          </p:cNvSpPr>
          <p:nvPr>
            <p:ph type="sldNum" sz="quarter" idx="12"/>
          </p:nvPr>
        </p:nvSpPr>
        <p:spPr/>
        <p:txBody>
          <a:bodyPr/>
          <a:lstStyle/>
          <a:p>
            <a:fld id="{D3AF38E6-233E-4628-AB77-37E4F8809EF6}" type="slidenum">
              <a:rPr lang="en-US" smtClean="0"/>
              <a:pPr/>
              <a:t>22</a:t>
            </a:fld>
            <a:endParaRPr lang="en-US" dirty="0"/>
          </a:p>
        </p:txBody>
      </p:sp>
      <p:sp>
        <p:nvSpPr>
          <p:cNvPr id="4" name="Title 3">
            <a:extLst>
              <a:ext uri="{FF2B5EF4-FFF2-40B4-BE49-F238E27FC236}">
                <a16:creationId xmlns:a16="http://schemas.microsoft.com/office/drawing/2014/main" id="{364D002E-CF20-4766-8EE9-EFDB73E6A7A3}"/>
              </a:ext>
            </a:extLst>
          </p:cNvPr>
          <p:cNvSpPr>
            <a:spLocks noGrp="1"/>
          </p:cNvSpPr>
          <p:nvPr>
            <p:ph type="title"/>
          </p:nvPr>
        </p:nvSpPr>
        <p:spPr/>
        <p:txBody>
          <a:bodyPr/>
          <a:lstStyle/>
          <a:p>
            <a:r>
              <a:rPr lang="en-US" dirty="0"/>
              <a:t>Construction and Capital Costs</a:t>
            </a:r>
          </a:p>
        </p:txBody>
      </p:sp>
      <p:pic>
        <p:nvPicPr>
          <p:cNvPr id="8" name="Content Placeholder 7">
            <a:extLst>
              <a:ext uri="{FF2B5EF4-FFF2-40B4-BE49-F238E27FC236}">
                <a16:creationId xmlns:a16="http://schemas.microsoft.com/office/drawing/2014/main" id="{B2F0DF20-5773-4226-90AF-CBD52B6670CF}"/>
              </a:ext>
            </a:extLst>
          </p:cNvPr>
          <p:cNvPicPr>
            <a:picLocks noGrp="1" noChangeAspect="1"/>
          </p:cNvPicPr>
          <p:nvPr>
            <p:ph idx="1"/>
          </p:nvPr>
        </p:nvPicPr>
        <p:blipFill rotWithShape="1">
          <a:blip r:embed="rId3"/>
          <a:srcRect l="2500"/>
          <a:stretch/>
        </p:blipFill>
        <p:spPr>
          <a:xfrm>
            <a:off x="1969478" y="2650392"/>
            <a:ext cx="3099298" cy="3635620"/>
          </a:xfrm>
          <a:prstGeom prst="rect">
            <a:avLst/>
          </a:prstGeom>
        </p:spPr>
      </p:pic>
      <p:sp>
        <p:nvSpPr>
          <p:cNvPr id="12" name="Rectangle 11">
            <a:extLst>
              <a:ext uri="{FF2B5EF4-FFF2-40B4-BE49-F238E27FC236}">
                <a16:creationId xmlns:a16="http://schemas.microsoft.com/office/drawing/2014/main" id="{B4362056-0D18-4E11-827F-FCAE27E96BB6}"/>
              </a:ext>
            </a:extLst>
          </p:cNvPr>
          <p:cNvSpPr/>
          <p:nvPr/>
        </p:nvSpPr>
        <p:spPr>
          <a:xfrm>
            <a:off x="281353" y="1647825"/>
            <a:ext cx="6893169" cy="1668149"/>
          </a:xfrm>
          <a:prstGeom prst="rect">
            <a:avLst/>
          </a:prstGeom>
        </p:spPr>
        <p:txBody>
          <a:bodyPr wrap="square">
            <a:spAutoFit/>
          </a:bodyPr>
          <a:lstStyle/>
          <a:p>
            <a:pPr lvl="0">
              <a:spcBef>
                <a:spcPct val="20000"/>
              </a:spcBef>
            </a:pPr>
            <a:r>
              <a:rPr lang="en-US" sz="3200" b="1" dirty="0">
                <a:solidFill>
                  <a:prstClr val="black"/>
                </a:solidFill>
                <a:latin typeface="Candara" panose="020E0502030303020204" pitchFamily="34" charset="0"/>
              </a:rPr>
              <a:t>What are the primary elements of the pre-approval form? </a:t>
            </a:r>
          </a:p>
          <a:p>
            <a:pPr lvl="0">
              <a:spcBef>
                <a:spcPct val="20000"/>
              </a:spcBef>
            </a:pPr>
            <a:r>
              <a:rPr lang="en-US" sz="3200" b="1" dirty="0">
                <a:solidFill>
                  <a:prstClr val="black"/>
                </a:solidFill>
                <a:latin typeface="Candara" panose="020E0502030303020204" pitchFamily="34" charset="0"/>
              </a:rPr>
              <a:t>Answer :</a:t>
            </a:r>
          </a:p>
        </p:txBody>
      </p:sp>
    </p:spTree>
    <p:extLst>
      <p:ext uri="{BB962C8B-B14F-4D97-AF65-F5344CB8AC3E}">
        <p14:creationId xmlns:p14="http://schemas.microsoft.com/office/powerpoint/2010/main" val="29590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17E216-7CCA-4A67-A373-8740994B791C}"/>
              </a:ext>
            </a:extLst>
          </p:cNvPr>
          <p:cNvSpPr>
            <a:spLocks noGrp="1"/>
          </p:cNvSpPr>
          <p:nvPr>
            <p:ph type="sldNum" sz="quarter" idx="12"/>
          </p:nvPr>
        </p:nvSpPr>
        <p:spPr/>
        <p:txBody>
          <a:bodyPr/>
          <a:lstStyle/>
          <a:p>
            <a:fld id="{D3AF38E6-233E-4628-AB77-37E4F8809EF6}" type="slidenum">
              <a:rPr lang="en-US" smtClean="0"/>
              <a:pPr/>
              <a:t>23</a:t>
            </a:fld>
            <a:endParaRPr lang="en-US" dirty="0"/>
          </a:p>
        </p:txBody>
      </p:sp>
      <p:sp>
        <p:nvSpPr>
          <p:cNvPr id="4" name="Title 3">
            <a:extLst>
              <a:ext uri="{FF2B5EF4-FFF2-40B4-BE49-F238E27FC236}">
                <a16:creationId xmlns:a16="http://schemas.microsoft.com/office/drawing/2014/main" id="{364D002E-CF20-4766-8EE9-EFDB73E6A7A3}"/>
              </a:ext>
            </a:extLst>
          </p:cNvPr>
          <p:cNvSpPr>
            <a:spLocks noGrp="1"/>
          </p:cNvSpPr>
          <p:nvPr>
            <p:ph type="title"/>
          </p:nvPr>
        </p:nvSpPr>
        <p:spPr/>
        <p:txBody>
          <a:bodyPr/>
          <a:lstStyle/>
          <a:p>
            <a:r>
              <a:rPr lang="en-US" dirty="0"/>
              <a:t>Construction and Capital Costs</a:t>
            </a:r>
          </a:p>
        </p:txBody>
      </p:sp>
      <p:sp>
        <p:nvSpPr>
          <p:cNvPr id="5" name="Content Placeholder 4">
            <a:extLst>
              <a:ext uri="{FF2B5EF4-FFF2-40B4-BE49-F238E27FC236}">
                <a16:creationId xmlns:a16="http://schemas.microsoft.com/office/drawing/2014/main" id="{FAE17768-F2F6-4595-9AD6-55D3DF270E65}"/>
              </a:ext>
            </a:extLst>
          </p:cNvPr>
          <p:cNvSpPr>
            <a:spLocks noGrp="1"/>
          </p:cNvSpPr>
          <p:nvPr>
            <p:ph idx="1"/>
          </p:nvPr>
        </p:nvSpPr>
        <p:spPr/>
        <p:txBody>
          <a:bodyPr/>
          <a:lstStyle/>
          <a:p>
            <a:pPr marL="0" indent="0">
              <a:buNone/>
            </a:pPr>
            <a:r>
              <a:rPr lang="en-US" b="1" dirty="0"/>
              <a:t>What are the primary elements of the pre-approval form (cont.)? </a:t>
            </a:r>
          </a:p>
          <a:p>
            <a:pPr marL="0" indent="0">
              <a:buNone/>
            </a:pPr>
            <a:r>
              <a:rPr lang="en-US" b="1" dirty="0"/>
              <a:t>Answer:</a:t>
            </a:r>
          </a:p>
        </p:txBody>
      </p:sp>
      <p:pic>
        <p:nvPicPr>
          <p:cNvPr id="6" name="Picture 5">
            <a:extLst>
              <a:ext uri="{FF2B5EF4-FFF2-40B4-BE49-F238E27FC236}">
                <a16:creationId xmlns:a16="http://schemas.microsoft.com/office/drawing/2014/main" id="{A03C7065-8F4F-48BC-94D9-0DACD0A04221}"/>
              </a:ext>
            </a:extLst>
          </p:cNvPr>
          <p:cNvPicPr>
            <a:picLocks noChangeAspect="1"/>
          </p:cNvPicPr>
          <p:nvPr/>
        </p:nvPicPr>
        <p:blipFill>
          <a:blip r:embed="rId2"/>
          <a:stretch>
            <a:fillRect/>
          </a:stretch>
        </p:blipFill>
        <p:spPr>
          <a:xfrm>
            <a:off x="2117799" y="2812255"/>
            <a:ext cx="3247998" cy="3429001"/>
          </a:xfrm>
          <a:prstGeom prst="rect">
            <a:avLst/>
          </a:prstGeom>
        </p:spPr>
      </p:pic>
      <p:pic>
        <p:nvPicPr>
          <p:cNvPr id="7" name="Picture 6">
            <a:extLst>
              <a:ext uri="{FF2B5EF4-FFF2-40B4-BE49-F238E27FC236}">
                <a16:creationId xmlns:a16="http://schemas.microsoft.com/office/drawing/2014/main" id="{33DDA1DF-5095-466C-BFEF-0219D7E7BD13}"/>
              </a:ext>
            </a:extLst>
          </p:cNvPr>
          <p:cNvPicPr>
            <a:picLocks noChangeAspect="1"/>
          </p:cNvPicPr>
          <p:nvPr/>
        </p:nvPicPr>
        <p:blipFill>
          <a:blip r:embed="rId3"/>
          <a:stretch>
            <a:fillRect/>
          </a:stretch>
        </p:blipFill>
        <p:spPr>
          <a:xfrm>
            <a:off x="5365797" y="2812255"/>
            <a:ext cx="3504245" cy="3429000"/>
          </a:xfrm>
          <a:prstGeom prst="rect">
            <a:avLst/>
          </a:prstGeom>
        </p:spPr>
      </p:pic>
    </p:spTree>
    <p:extLst>
      <p:ext uri="{BB962C8B-B14F-4D97-AF65-F5344CB8AC3E}">
        <p14:creationId xmlns:p14="http://schemas.microsoft.com/office/powerpoint/2010/main" val="270152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402E74-7BC9-42FF-8336-333E8834FB32}"/>
              </a:ext>
            </a:extLst>
          </p:cNvPr>
          <p:cNvSpPr>
            <a:spLocks noGrp="1"/>
          </p:cNvSpPr>
          <p:nvPr>
            <p:ph idx="1"/>
          </p:nvPr>
        </p:nvSpPr>
        <p:spPr/>
        <p:txBody>
          <a:bodyPr/>
          <a:lstStyle/>
          <a:p>
            <a:pPr marL="0" lvl="0" indent="0">
              <a:buNone/>
            </a:pPr>
            <a:r>
              <a:rPr lang="en-US" sz="2800" b="1" dirty="0"/>
              <a:t>Can ESSER Funds be used for new construction?  </a:t>
            </a:r>
          </a:p>
          <a:p>
            <a:pPr marL="0" lvl="0" indent="0">
              <a:buNone/>
            </a:pPr>
            <a:endParaRPr lang="en-US" sz="2800" b="1" dirty="0"/>
          </a:p>
          <a:p>
            <a:pPr marL="0" lvl="0" indent="0">
              <a:buNone/>
            </a:pPr>
            <a:r>
              <a:rPr lang="en-US" sz="2800" b="1" dirty="0"/>
              <a:t>Answer:  </a:t>
            </a:r>
            <a:r>
              <a:rPr lang="en-US" sz="2800" dirty="0"/>
              <a:t>YES, provided that pre-approval and all the federal guidelines are met in the project and that the new construction meets the primary purposes of the ESSER funding. </a:t>
            </a:r>
          </a:p>
          <a:p>
            <a:pPr marL="0" indent="0">
              <a:buNone/>
            </a:pPr>
            <a:endParaRPr lang="en-US" dirty="0"/>
          </a:p>
        </p:txBody>
      </p:sp>
      <p:sp>
        <p:nvSpPr>
          <p:cNvPr id="3" name="Slide Number Placeholder 2">
            <a:extLst>
              <a:ext uri="{FF2B5EF4-FFF2-40B4-BE49-F238E27FC236}">
                <a16:creationId xmlns:a16="http://schemas.microsoft.com/office/drawing/2014/main" id="{7F149929-B971-41C0-AE87-33967FC1CCB0}"/>
              </a:ext>
            </a:extLst>
          </p:cNvPr>
          <p:cNvSpPr>
            <a:spLocks noGrp="1"/>
          </p:cNvSpPr>
          <p:nvPr>
            <p:ph type="sldNum" sz="quarter" idx="12"/>
          </p:nvPr>
        </p:nvSpPr>
        <p:spPr/>
        <p:txBody>
          <a:bodyPr/>
          <a:lstStyle/>
          <a:p>
            <a:fld id="{D3AF38E6-233E-4628-AB77-37E4F8809EF6}" type="slidenum">
              <a:rPr lang="en-US" smtClean="0"/>
              <a:pPr/>
              <a:t>24</a:t>
            </a:fld>
            <a:endParaRPr lang="en-US" dirty="0"/>
          </a:p>
        </p:txBody>
      </p:sp>
      <p:sp>
        <p:nvSpPr>
          <p:cNvPr id="4" name="Title 3">
            <a:extLst>
              <a:ext uri="{FF2B5EF4-FFF2-40B4-BE49-F238E27FC236}">
                <a16:creationId xmlns:a16="http://schemas.microsoft.com/office/drawing/2014/main" id="{1FC55E96-9B9C-42DE-A5B1-06C60F641CA9}"/>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3352771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E1021-AF31-415A-A7A1-8B96CD1E3972}"/>
              </a:ext>
            </a:extLst>
          </p:cNvPr>
          <p:cNvSpPr>
            <a:spLocks noGrp="1"/>
          </p:cNvSpPr>
          <p:nvPr>
            <p:ph idx="1"/>
          </p:nvPr>
        </p:nvSpPr>
        <p:spPr/>
        <p:txBody>
          <a:bodyPr/>
          <a:lstStyle/>
          <a:p>
            <a:pPr marL="0" lvl="0" indent="0">
              <a:buNone/>
            </a:pPr>
            <a:r>
              <a:rPr lang="en-US" sz="2800" b="1" dirty="0"/>
              <a:t>Can ESSER Funds be used for renovations?  </a:t>
            </a:r>
          </a:p>
          <a:p>
            <a:pPr marL="0" lvl="0" indent="0">
              <a:buNone/>
            </a:pPr>
            <a:endParaRPr lang="en-US" sz="2800" b="1" dirty="0"/>
          </a:p>
          <a:p>
            <a:pPr marL="0" lvl="0" indent="0">
              <a:buNone/>
            </a:pPr>
            <a:r>
              <a:rPr lang="en-US" sz="2800" b="1" dirty="0"/>
              <a:t>Answer:  </a:t>
            </a:r>
            <a:r>
              <a:rPr lang="en-US" sz="2800" dirty="0"/>
              <a:t>Yes, provided that the renovations meet the primary purposes of the ESSER funding (i.e., prepare, prevent and respond to COVID-19.)</a:t>
            </a:r>
          </a:p>
        </p:txBody>
      </p:sp>
      <p:sp>
        <p:nvSpPr>
          <p:cNvPr id="3" name="Slide Number Placeholder 2">
            <a:extLst>
              <a:ext uri="{FF2B5EF4-FFF2-40B4-BE49-F238E27FC236}">
                <a16:creationId xmlns:a16="http://schemas.microsoft.com/office/drawing/2014/main" id="{4D0E4024-1A25-48D2-AD41-6FB4593AE48B}"/>
              </a:ext>
            </a:extLst>
          </p:cNvPr>
          <p:cNvSpPr>
            <a:spLocks noGrp="1"/>
          </p:cNvSpPr>
          <p:nvPr>
            <p:ph type="sldNum" sz="quarter" idx="12"/>
          </p:nvPr>
        </p:nvSpPr>
        <p:spPr/>
        <p:txBody>
          <a:bodyPr/>
          <a:lstStyle/>
          <a:p>
            <a:fld id="{D3AF38E6-233E-4628-AB77-37E4F8809EF6}" type="slidenum">
              <a:rPr lang="en-US" smtClean="0"/>
              <a:pPr/>
              <a:t>25</a:t>
            </a:fld>
            <a:endParaRPr lang="en-US" dirty="0"/>
          </a:p>
        </p:txBody>
      </p:sp>
      <p:sp>
        <p:nvSpPr>
          <p:cNvPr id="4" name="Title 3">
            <a:extLst>
              <a:ext uri="{FF2B5EF4-FFF2-40B4-BE49-F238E27FC236}">
                <a16:creationId xmlns:a16="http://schemas.microsoft.com/office/drawing/2014/main" id="{1E5A2AAF-B9A7-4CB2-AA6D-116E09FC0894}"/>
              </a:ext>
            </a:extLst>
          </p:cNvPr>
          <p:cNvSpPr>
            <a:spLocks noGrp="1"/>
          </p:cNvSpPr>
          <p:nvPr>
            <p:ph type="title"/>
          </p:nvPr>
        </p:nvSpPr>
        <p:spPr/>
        <p:txBody>
          <a:bodyPr/>
          <a:lstStyle/>
          <a:p>
            <a:r>
              <a:rPr lang="en-US" dirty="0"/>
              <a:t>Construction and Capital Costs</a:t>
            </a:r>
          </a:p>
        </p:txBody>
      </p:sp>
    </p:spTree>
    <p:extLst>
      <p:ext uri="{BB962C8B-B14F-4D97-AF65-F5344CB8AC3E}">
        <p14:creationId xmlns:p14="http://schemas.microsoft.com/office/powerpoint/2010/main" val="16621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E1021-AF31-415A-A7A1-8B96CD1E3972}"/>
              </a:ext>
            </a:extLst>
          </p:cNvPr>
          <p:cNvSpPr>
            <a:spLocks noGrp="1"/>
          </p:cNvSpPr>
          <p:nvPr>
            <p:ph idx="1"/>
          </p:nvPr>
        </p:nvSpPr>
        <p:spPr/>
        <p:txBody>
          <a:bodyPr/>
          <a:lstStyle/>
          <a:p>
            <a:pPr marL="0" lvl="0" indent="0">
              <a:buNone/>
            </a:pPr>
            <a:r>
              <a:rPr lang="en-US" sz="2800" b="1" dirty="0"/>
              <a:t>What object codes should/shouldn’t I use for capital expenditures?  </a:t>
            </a:r>
          </a:p>
          <a:p>
            <a:pPr marL="0" lvl="0" indent="0">
              <a:buNone/>
            </a:pPr>
            <a:r>
              <a:rPr lang="en-US" sz="2800" b="1" dirty="0"/>
              <a:t>Answer:</a:t>
            </a:r>
            <a:endParaRPr lang="en-US" sz="2800" dirty="0"/>
          </a:p>
        </p:txBody>
      </p:sp>
      <p:sp>
        <p:nvSpPr>
          <p:cNvPr id="3" name="Slide Number Placeholder 2">
            <a:extLst>
              <a:ext uri="{FF2B5EF4-FFF2-40B4-BE49-F238E27FC236}">
                <a16:creationId xmlns:a16="http://schemas.microsoft.com/office/drawing/2014/main" id="{4D0E4024-1A25-48D2-AD41-6FB4593AE48B}"/>
              </a:ext>
            </a:extLst>
          </p:cNvPr>
          <p:cNvSpPr>
            <a:spLocks noGrp="1"/>
          </p:cNvSpPr>
          <p:nvPr>
            <p:ph type="sldNum" sz="quarter" idx="12"/>
          </p:nvPr>
        </p:nvSpPr>
        <p:spPr/>
        <p:txBody>
          <a:bodyPr/>
          <a:lstStyle/>
          <a:p>
            <a:fld id="{D3AF38E6-233E-4628-AB77-37E4F8809EF6}" type="slidenum">
              <a:rPr lang="en-US" smtClean="0"/>
              <a:pPr/>
              <a:t>26</a:t>
            </a:fld>
            <a:endParaRPr lang="en-US" dirty="0"/>
          </a:p>
        </p:txBody>
      </p:sp>
      <p:sp>
        <p:nvSpPr>
          <p:cNvPr id="4" name="Title 3">
            <a:extLst>
              <a:ext uri="{FF2B5EF4-FFF2-40B4-BE49-F238E27FC236}">
                <a16:creationId xmlns:a16="http://schemas.microsoft.com/office/drawing/2014/main" id="{1E5A2AAF-B9A7-4CB2-AA6D-116E09FC0894}"/>
              </a:ext>
            </a:extLst>
          </p:cNvPr>
          <p:cNvSpPr>
            <a:spLocks noGrp="1"/>
          </p:cNvSpPr>
          <p:nvPr>
            <p:ph type="title"/>
          </p:nvPr>
        </p:nvSpPr>
        <p:spPr/>
        <p:txBody>
          <a:bodyPr/>
          <a:lstStyle/>
          <a:p>
            <a:r>
              <a:rPr lang="en-US" dirty="0"/>
              <a:t>Capital Costs and Object Codes</a:t>
            </a:r>
          </a:p>
        </p:txBody>
      </p:sp>
      <p:pic>
        <p:nvPicPr>
          <p:cNvPr id="5" name="Picture 4">
            <a:extLst>
              <a:ext uri="{FF2B5EF4-FFF2-40B4-BE49-F238E27FC236}">
                <a16:creationId xmlns:a16="http://schemas.microsoft.com/office/drawing/2014/main" id="{A7901DD0-DC69-458E-AF18-5525B572E153}"/>
              </a:ext>
            </a:extLst>
          </p:cNvPr>
          <p:cNvPicPr>
            <a:picLocks noChangeAspect="1"/>
          </p:cNvPicPr>
          <p:nvPr/>
        </p:nvPicPr>
        <p:blipFill rotWithShape="1">
          <a:blip r:embed="rId2"/>
          <a:srcRect t="-1" b="26085"/>
          <a:stretch/>
        </p:blipFill>
        <p:spPr>
          <a:xfrm>
            <a:off x="457201" y="3015762"/>
            <a:ext cx="8115300" cy="311040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7326EE20-ADFA-4107-BF1D-AEBEDC02C50E}"/>
                  </a:ext>
                </a:extLst>
              </p14:cNvPr>
              <p14:cNvContentPartPr/>
              <p14:nvPr/>
            </p14:nvContentPartPr>
            <p14:xfrm>
              <a:off x="667938" y="5143403"/>
              <a:ext cx="324720" cy="46800"/>
            </p14:xfrm>
          </p:contentPart>
        </mc:Choice>
        <mc:Fallback xmlns="">
          <p:pic>
            <p:nvPicPr>
              <p:cNvPr id="8" name="Ink 7">
                <a:extLst>
                  <a:ext uri="{FF2B5EF4-FFF2-40B4-BE49-F238E27FC236}">
                    <a16:creationId xmlns:a16="http://schemas.microsoft.com/office/drawing/2014/main" id="{7326EE20-ADFA-4107-BF1D-AEBEDC02C50E}"/>
                  </a:ext>
                </a:extLst>
              </p:cNvPr>
              <p:cNvPicPr/>
              <p:nvPr/>
            </p:nvPicPr>
            <p:blipFill>
              <a:blip r:embed="rId4"/>
              <a:stretch>
                <a:fillRect/>
              </a:stretch>
            </p:blipFill>
            <p:spPr>
              <a:xfrm>
                <a:off x="614298" y="5035403"/>
                <a:ext cx="432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2CEFCEED-BDB4-4DF9-BBB0-7566F2C9F31F}"/>
                  </a:ext>
                </a:extLst>
              </p14:cNvPr>
              <p14:cNvContentPartPr/>
              <p14:nvPr/>
            </p14:nvContentPartPr>
            <p14:xfrm>
              <a:off x="641298" y="5547683"/>
              <a:ext cx="338760" cy="71280"/>
            </p14:xfrm>
          </p:contentPart>
        </mc:Choice>
        <mc:Fallback xmlns="">
          <p:pic>
            <p:nvPicPr>
              <p:cNvPr id="9" name="Ink 8">
                <a:extLst>
                  <a:ext uri="{FF2B5EF4-FFF2-40B4-BE49-F238E27FC236}">
                    <a16:creationId xmlns:a16="http://schemas.microsoft.com/office/drawing/2014/main" id="{2CEFCEED-BDB4-4DF9-BBB0-7566F2C9F31F}"/>
                  </a:ext>
                </a:extLst>
              </p:cNvPr>
              <p:cNvPicPr/>
              <p:nvPr/>
            </p:nvPicPr>
            <p:blipFill>
              <a:blip r:embed="rId6"/>
              <a:stretch>
                <a:fillRect/>
              </a:stretch>
            </p:blipFill>
            <p:spPr>
              <a:xfrm>
                <a:off x="587658" y="5439683"/>
                <a:ext cx="4464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F8D6B437-2AB7-4481-B5A9-A12A311823E3}"/>
                  </a:ext>
                </a:extLst>
              </p14:cNvPr>
              <p14:cNvContentPartPr/>
              <p14:nvPr/>
            </p14:nvContentPartPr>
            <p14:xfrm>
              <a:off x="650298" y="4333403"/>
              <a:ext cx="343080" cy="81000"/>
            </p14:xfrm>
          </p:contentPart>
        </mc:Choice>
        <mc:Fallback xmlns="">
          <p:pic>
            <p:nvPicPr>
              <p:cNvPr id="10" name="Ink 9">
                <a:extLst>
                  <a:ext uri="{FF2B5EF4-FFF2-40B4-BE49-F238E27FC236}">
                    <a16:creationId xmlns:a16="http://schemas.microsoft.com/office/drawing/2014/main" id="{F8D6B437-2AB7-4481-B5A9-A12A311823E3}"/>
                  </a:ext>
                </a:extLst>
              </p:cNvPr>
              <p:cNvPicPr/>
              <p:nvPr/>
            </p:nvPicPr>
            <p:blipFill>
              <a:blip r:embed="rId8"/>
              <a:stretch>
                <a:fillRect/>
              </a:stretch>
            </p:blipFill>
            <p:spPr>
              <a:xfrm>
                <a:off x="596658" y="4225403"/>
                <a:ext cx="450720" cy="296640"/>
              </a:xfrm>
              <a:prstGeom prst="rect">
                <a:avLst/>
              </a:prstGeom>
            </p:spPr>
          </p:pic>
        </mc:Fallback>
      </mc:AlternateContent>
    </p:spTree>
    <p:extLst>
      <p:ext uri="{BB962C8B-B14F-4D97-AF65-F5344CB8AC3E}">
        <p14:creationId xmlns:p14="http://schemas.microsoft.com/office/powerpoint/2010/main" val="376320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C9287C-BFD6-4AF0-B8A3-C17F2EDDB856}"/>
              </a:ext>
            </a:extLst>
          </p:cNvPr>
          <p:cNvSpPr>
            <a:spLocks noGrp="1"/>
          </p:cNvSpPr>
          <p:nvPr>
            <p:ph idx="1"/>
          </p:nvPr>
        </p:nvSpPr>
        <p:spPr/>
        <p:txBody>
          <a:bodyPr/>
          <a:lstStyle/>
          <a:p>
            <a:pPr marL="0" indent="0">
              <a:buNone/>
            </a:pPr>
            <a:r>
              <a:rPr lang="en-US" b="1" dirty="0"/>
              <a:t>Do we have to do any special tracking for non-capital assets?</a:t>
            </a:r>
          </a:p>
          <a:p>
            <a:pPr marL="0" indent="0">
              <a:buNone/>
            </a:pPr>
            <a:endParaRPr lang="en-US" b="1" dirty="0"/>
          </a:p>
          <a:p>
            <a:pPr marL="0" indent="0">
              <a:buNone/>
            </a:pPr>
            <a:r>
              <a:rPr lang="en-US" b="1" dirty="0"/>
              <a:t>Answer:  </a:t>
            </a:r>
            <a:r>
              <a:rPr lang="en-US" dirty="0"/>
              <a:t>Yes, specifically technology purchased with ESSER dollars must be inventoried and tabbed.</a:t>
            </a:r>
          </a:p>
        </p:txBody>
      </p:sp>
      <p:sp>
        <p:nvSpPr>
          <p:cNvPr id="3" name="Slide Number Placeholder 2">
            <a:extLst>
              <a:ext uri="{FF2B5EF4-FFF2-40B4-BE49-F238E27FC236}">
                <a16:creationId xmlns:a16="http://schemas.microsoft.com/office/drawing/2014/main" id="{168BE4BA-C9FF-4D1C-82F7-F7F2C03E6811}"/>
              </a:ext>
            </a:extLst>
          </p:cNvPr>
          <p:cNvSpPr>
            <a:spLocks noGrp="1"/>
          </p:cNvSpPr>
          <p:nvPr>
            <p:ph type="sldNum" sz="quarter" idx="12"/>
          </p:nvPr>
        </p:nvSpPr>
        <p:spPr/>
        <p:txBody>
          <a:bodyPr/>
          <a:lstStyle/>
          <a:p>
            <a:fld id="{D3AF38E6-233E-4628-AB77-37E4F8809EF6}" type="slidenum">
              <a:rPr lang="en-US" smtClean="0"/>
              <a:pPr/>
              <a:t>27</a:t>
            </a:fld>
            <a:endParaRPr lang="en-US" dirty="0"/>
          </a:p>
        </p:txBody>
      </p:sp>
      <p:sp>
        <p:nvSpPr>
          <p:cNvPr id="4" name="Title 3">
            <a:extLst>
              <a:ext uri="{FF2B5EF4-FFF2-40B4-BE49-F238E27FC236}">
                <a16:creationId xmlns:a16="http://schemas.microsoft.com/office/drawing/2014/main" id="{5928B243-C478-4E76-85A0-6974D93F96D8}"/>
              </a:ext>
            </a:extLst>
          </p:cNvPr>
          <p:cNvSpPr>
            <a:spLocks noGrp="1"/>
          </p:cNvSpPr>
          <p:nvPr>
            <p:ph type="title"/>
          </p:nvPr>
        </p:nvSpPr>
        <p:spPr/>
        <p:txBody>
          <a:bodyPr/>
          <a:lstStyle/>
          <a:p>
            <a:r>
              <a:rPr lang="en-US" dirty="0"/>
              <a:t>Managing Non-Capital Assets</a:t>
            </a:r>
          </a:p>
        </p:txBody>
      </p:sp>
    </p:spTree>
    <p:extLst>
      <p:ext uri="{BB962C8B-B14F-4D97-AF65-F5344CB8AC3E}">
        <p14:creationId xmlns:p14="http://schemas.microsoft.com/office/powerpoint/2010/main" val="246683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05604-A2E6-4EA8-A07B-575C1B23B2EB}"/>
              </a:ext>
            </a:extLst>
          </p:cNvPr>
          <p:cNvSpPr>
            <a:spLocks noGrp="1"/>
          </p:cNvSpPr>
          <p:nvPr>
            <p:ph idx="1"/>
          </p:nvPr>
        </p:nvSpPr>
        <p:spPr/>
        <p:txBody>
          <a:bodyPr/>
          <a:lstStyle/>
          <a:p>
            <a:pPr marL="0" indent="0">
              <a:buNone/>
            </a:pPr>
            <a:r>
              <a:rPr lang="en-US" b="1" dirty="0"/>
              <a:t>Can ESSER dollars be used to recruit and retain employees?</a:t>
            </a:r>
          </a:p>
          <a:p>
            <a:pPr marL="0" indent="0">
              <a:buNone/>
            </a:pPr>
            <a:r>
              <a:rPr lang="en-US" b="1" dirty="0"/>
              <a:t>Answer:  </a:t>
            </a:r>
            <a:r>
              <a:rPr lang="en-US" sz="2400" dirty="0"/>
              <a:t>Yes. An LEA may use ESSER funds to stabilize and support the educator workforce and to support the conditions that will allow schools to return to in-person instruction. This may include using funds to pay teacher salaries and avoid layoffs. Funds may also be used to address educator shortages exacerbated by the pandemic by hiring new teachers, including expanding student access to a well-prepared and diverse educator workforce.</a:t>
            </a:r>
          </a:p>
        </p:txBody>
      </p:sp>
      <p:sp>
        <p:nvSpPr>
          <p:cNvPr id="3" name="Slide Number Placeholder 2">
            <a:extLst>
              <a:ext uri="{FF2B5EF4-FFF2-40B4-BE49-F238E27FC236}">
                <a16:creationId xmlns:a16="http://schemas.microsoft.com/office/drawing/2014/main" id="{A3817CF2-3990-4FA5-8ED4-D44E3C5181B4}"/>
              </a:ext>
            </a:extLst>
          </p:cNvPr>
          <p:cNvSpPr>
            <a:spLocks noGrp="1"/>
          </p:cNvSpPr>
          <p:nvPr>
            <p:ph type="sldNum" sz="quarter" idx="12"/>
          </p:nvPr>
        </p:nvSpPr>
        <p:spPr/>
        <p:txBody>
          <a:bodyPr/>
          <a:lstStyle/>
          <a:p>
            <a:fld id="{D3AF38E6-233E-4628-AB77-37E4F8809EF6}" type="slidenum">
              <a:rPr lang="en-US" smtClean="0"/>
              <a:pPr/>
              <a:t>28</a:t>
            </a:fld>
            <a:endParaRPr lang="en-US" dirty="0"/>
          </a:p>
        </p:txBody>
      </p:sp>
      <p:sp>
        <p:nvSpPr>
          <p:cNvPr id="4" name="Title 3">
            <a:extLst>
              <a:ext uri="{FF2B5EF4-FFF2-40B4-BE49-F238E27FC236}">
                <a16:creationId xmlns:a16="http://schemas.microsoft.com/office/drawing/2014/main" id="{BA603DB6-58D6-44ED-9A08-05397CF874DF}"/>
              </a:ext>
            </a:extLst>
          </p:cNvPr>
          <p:cNvSpPr>
            <a:spLocks noGrp="1"/>
          </p:cNvSpPr>
          <p:nvPr>
            <p:ph type="title"/>
          </p:nvPr>
        </p:nvSpPr>
        <p:spPr/>
        <p:txBody>
          <a:bodyPr/>
          <a:lstStyle/>
          <a:p>
            <a:r>
              <a:rPr lang="en-US" dirty="0"/>
              <a:t>Workforce Stabilization</a:t>
            </a:r>
          </a:p>
        </p:txBody>
      </p:sp>
    </p:spTree>
    <p:extLst>
      <p:ext uri="{BB962C8B-B14F-4D97-AF65-F5344CB8AC3E}">
        <p14:creationId xmlns:p14="http://schemas.microsoft.com/office/powerpoint/2010/main" val="194308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05604-A2E6-4EA8-A07B-575C1B23B2EB}"/>
              </a:ext>
            </a:extLst>
          </p:cNvPr>
          <p:cNvSpPr>
            <a:spLocks noGrp="1"/>
          </p:cNvSpPr>
          <p:nvPr>
            <p:ph idx="1"/>
          </p:nvPr>
        </p:nvSpPr>
        <p:spPr>
          <a:xfrm>
            <a:off x="457200" y="1600200"/>
            <a:ext cx="8449408" cy="4525963"/>
          </a:xfrm>
        </p:spPr>
        <p:txBody>
          <a:bodyPr/>
          <a:lstStyle/>
          <a:p>
            <a:pPr marL="0" indent="0">
              <a:buNone/>
            </a:pPr>
            <a:r>
              <a:rPr lang="en-US" sz="2400" b="1" dirty="0"/>
              <a:t>May an LEA use ESSER and GEER funds to pay overtime to its salaried custodians and other staff in order to prepare for a safe reopening of schools and sustain safe school operations? </a:t>
            </a:r>
          </a:p>
          <a:p>
            <a:pPr marL="0" indent="0">
              <a:buNone/>
            </a:pPr>
            <a:endParaRPr lang="en-US" sz="2400" b="1" dirty="0"/>
          </a:p>
          <a:p>
            <a:pPr marL="0" indent="0">
              <a:buNone/>
            </a:pPr>
            <a:r>
              <a:rPr lang="en-US" sz="2400" b="1" dirty="0"/>
              <a:t>Answer:  </a:t>
            </a:r>
            <a:r>
              <a:rPr lang="en-US" sz="2400" dirty="0"/>
              <a:t>Yes. Paying custodians or other staff overtime to safely reopen schools and to keep the schools safely open is allowable under ESSER and GEER. </a:t>
            </a:r>
          </a:p>
        </p:txBody>
      </p:sp>
      <p:sp>
        <p:nvSpPr>
          <p:cNvPr id="3" name="Slide Number Placeholder 2">
            <a:extLst>
              <a:ext uri="{FF2B5EF4-FFF2-40B4-BE49-F238E27FC236}">
                <a16:creationId xmlns:a16="http://schemas.microsoft.com/office/drawing/2014/main" id="{A3817CF2-3990-4FA5-8ED4-D44E3C5181B4}"/>
              </a:ext>
            </a:extLst>
          </p:cNvPr>
          <p:cNvSpPr>
            <a:spLocks noGrp="1"/>
          </p:cNvSpPr>
          <p:nvPr>
            <p:ph type="sldNum" sz="quarter" idx="12"/>
          </p:nvPr>
        </p:nvSpPr>
        <p:spPr/>
        <p:txBody>
          <a:bodyPr/>
          <a:lstStyle/>
          <a:p>
            <a:fld id="{D3AF38E6-233E-4628-AB77-37E4F8809EF6}" type="slidenum">
              <a:rPr lang="en-US" smtClean="0"/>
              <a:pPr/>
              <a:t>29</a:t>
            </a:fld>
            <a:endParaRPr lang="en-US" dirty="0"/>
          </a:p>
        </p:txBody>
      </p:sp>
      <p:sp>
        <p:nvSpPr>
          <p:cNvPr id="4" name="Title 3">
            <a:extLst>
              <a:ext uri="{FF2B5EF4-FFF2-40B4-BE49-F238E27FC236}">
                <a16:creationId xmlns:a16="http://schemas.microsoft.com/office/drawing/2014/main" id="{BA603DB6-58D6-44ED-9A08-05397CF874DF}"/>
              </a:ext>
            </a:extLst>
          </p:cNvPr>
          <p:cNvSpPr>
            <a:spLocks noGrp="1"/>
          </p:cNvSpPr>
          <p:nvPr>
            <p:ph type="title"/>
          </p:nvPr>
        </p:nvSpPr>
        <p:spPr/>
        <p:txBody>
          <a:bodyPr/>
          <a:lstStyle/>
          <a:p>
            <a:r>
              <a:rPr lang="en-US" dirty="0"/>
              <a:t>Workforce Stabilization</a:t>
            </a:r>
          </a:p>
        </p:txBody>
      </p:sp>
    </p:spTree>
    <p:extLst>
      <p:ext uri="{BB962C8B-B14F-4D97-AF65-F5344CB8AC3E}">
        <p14:creationId xmlns:p14="http://schemas.microsoft.com/office/powerpoint/2010/main" val="269504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00DB9-0CE6-4D5A-8633-01B3B36E8A66}"/>
              </a:ext>
            </a:extLst>
          </p:cNvPr>
          <p:cNvSpPr>
            <a:spLocks noGrp="1"/>
          </p:cNvSpPr>
          <p:nvPr>
            <p:ph idx="1"/>
          </p:nvPr>
        </p:nvSpPr>
        <p:spPr/>
        <p:txBody>
          <a:bodyPr/>
          <a:lstStyle/>
          <a:p>
            <a:r>
              <a:rPr lang="en-US" sz="2200" dirty="0"/>
              <a:t>The requirements in section 2001(i) of the ARP Act relating to the ARP ESSER funds are published in the </a:t>
            </a:r>
            <a:r>
              <a:rPr lang="en-US" sz="2200" u="sng" dirty="0">
                <a:hlinkClick r:id="rId2"/>
              </a:rPr>
              <a:t>Federal Register</a:t>
            </a:r>
            <a:r>
              <a:rPr lang="en-US" sz="2200" dirty="0">
                <a:hlinkClick r:id="rId2"/>
              </a:rPr>
              <a:t> </a:t>
            </a:r>
            <a:r>
              <a:rPr lang="en-US" sz="2200" dirty="0"/>
              <a:t>and also outlined by the Department in the </a:t>
            </a:r>
            <a:r>
              <a:rPr lang="en-US" sz="2200" u="sng" dirty="0">
                <a:hlinkClick r:id="rId3"/>
              </a:rPr>
              <a:t>ESSER and GEER FAQ</a:t>
            </a:r>
            <a:r>
              <a:rPr lang="en-US" sz="2200" dirty="0"/>
              <a:t> document. </a:t>
            </a:r>
          </a:p>
          <a:p>
            <a:r>
              <a:rPr lang="en-US" sz="2200" dirty="0"/>
              <a:t>The OPI has developed a FAQ document to provide LEAs information about the grant, including eligibility, and grant requirements.  </a:t>
            </a:r>
          </a:p>
          <a:p>
            <a:r>
              <a:rPr lang="en-US" sz="2200" dirty="0">
                <a:hlinkClick r:id="rId4"/>
              </a:rPr>
              <a:t>ESSER II </a:t>
            </a:r>
            <a:r>
              <a:rPr lang="en-US" sz="2200" dirty="0"/>
              <a:t>and </a:t>
            </a:r>
            <a:r>
              <a:rPr lang="en-US" sz="2200" u="sng" dirty="0">
                <a:hlinkClick r:id="rId5"/>
              </a:rPr>
              <a:t>ESSER III guidance document</a:t>
            </a:r>
            <a:r>
              <a:rPr lang="en-US" sz="2200" u="sng" dirty="0"/>
              <a:t>s</a:t>
            </a:r>
            <a:r>
              <a:rPr lang="en-US" sz="2200" dirty="0"/>
              <a:t> are available on the OPI website, which outlines allowable uses for the grant. </a:t>
            </a:r>
          </a:p>
          <a:p>
            <a:r>
              <a:rPr lang="en-US" sz="2200" b="1" dirty="0"/>
              <a:t>Disclaimer:</a:t>
            </a:r>
            <a:r>
              <a:rPr lang="en-US" sz="2200" dirty="0"/>
              <a:t> Similar to the FAQ document issued by the USED on ESSER and GEER, “the contents of this document do not have the force and effect of law and are not meant to bind the public in any way.  The information is subject to change as additional information is released by the USED.  </a:t>
            </a:r>
          </a:p>
          <a:p>
            <a:endParaRPr lang="en-US" dirty="0"/>
          </a:p>
        </p:txBody>
      </p:sp>
      <p:sp>
        <p:nvSpPr>
          <p:cNvPr id="3" name="Slide Number Placeholder 2">
            <a:extLst>
              <a:ext uri="{FF2B5EF4-FFF2-40B4-BE49-F238E27FC236}">
                <a16:creationId xmlns:a16="http://schemas.microsoft.com/office/drawing/2014/main" id="{34BA3C2A-DD41-4FA7-BB8F-81A21E9D535B}"/>
              </a:ext>
            </a:extLst>
          </p:cNvPr>
          <p:cNvSpPr>
            <a:spLocks noGrp="1"/>
          </p:cNvSpPr>
          <p:nvPr>
            <p:ph type="sldNum" sz="quarter" idx="12"/>
          </p:nvPr>
        </p:nvSpPr>
        <p:spPr/>
        <p:txBody>
          <a:bodyPr/>
          <a:lstStyle/>
          <a:p>
            <a:fld id="{D3AF38E6-233E-4628-AB77-37E4F8809EF6}" type="slidenum">
              <a:rPr lang="en-US" smtClean="0"/>
              <a:pPr/>
              <a:t>3</a:t>
            </a:fld>
            <a:endParaRPr lang="en-US" dirty="0"/>
          </a:p>
        </p:txBody>
      </p:sp>
      <p:sp>
        <p:nvSpPr>
          <p:cNvPr id="4" name="Title 3">
            <a:extLst>
              <a:ext uri="{FF2B5EF4-FFF2-40B4-BE49-F238E27FC236}">
                <a16:creationId xmlns:a16="http://schemas.microsoft.com/office/drawing/2014/main" id="{6CAC55BA-2B77-496E-B29D-A363745BD373}"/>
              </a:ext>
            </a:extLst>
          </p:cNvPr>
          <p:cNvSpPr>
            <a:spLocks noGrp="1"/>
          </p:cNvSpPr>
          <p:nvPr>
            <p:ph type="title"/>
          </p:nvPr>
        </p:nvSpPr>
        <p:spPr/>
        <p:txBody>
          <a:bodyPr/>
          <a:lstStyle/>
          <a:p>
            <a:r>
              <a:rPr lang="en-US" dirty="0"/>
              <a:t>Session Details</a:t>
            </a:r>
          </a:p>
        </p:txBody>
      </p:sp>
    </p:spTree>
    <p:extLst>
      <p:ext uri="{BB962C8B-B14F-4D97-AF65-F5344CB8AC3E}">
        <p14:creationId xmlns:p14="http://schemas.microsoft.com/office/powerpoint/2010/main" val="352548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05604-A2E6-4EA8-A07B-575C1B23B2EB}"/>
              </a:ext>
            </a:extLst>
          </p:cNvPr>
          <p:cNvSpPr>
            <a:spLocks noGrp="1"/>
          </p:cNvSpPr>
          <p:nvPr>
            <p:ph idx="1"/>
          </p:nvPr>
        </p:nvSpPr>
        <p:spPr/>
        <p:txBody>
          <a:bodyPr/>
          <a:lstStyle/>
          <a:p>
            <a:pPr marL="0" indent="0">
              <a:buNone/>
            </a:pPr>
            <a:r>
              <a:rPr lang="en-US" b="1" dirty="0"/>
              <a:t>Can ESSER dollars be used to provide additional pay (premium pay) to employees?</a:t>
            </a:r>
          </a:p>
          <a:p>
            <a:pPr marL="0" indent="0">
              <a:buNone/>
            </a:pPr>
            <a:r>
              <a:rPr lang="en-US" b="1" dirty="0"/>
              <a:t>Answer:  </a:t>
            </a:r>
            <a:r>
              <a:rPr lang="en-US" sz="2400" dirty="0"/>
              <a:t>Yes. Premium pay must be reasonable and necessary and consistent with </a:t>
            </a:r>
            <a:r>
              <a:rPr lang="en-US" sz="2400" dirty="0">
                <a:solidFill>
                  <a:srgbClr val="0000FF"/>
                </a:solidFill>
                <a:hlinkClick r:id="rId2">
                  <a:extLst>
                    <a:ext uri="{A12FA001-AC4F-418D-AE19-62706E023703}">
                      <ahyp:hlinkClr xmlns:ahyp="http://schemas.microsoft.com/office/drawing/2018/hyperlinkcolor" val="tx"/>
                    </a:ext>
                  </a:extLst>
                </a:hlinkClick>
              </a:rPr>
              <a:t>2 CFR § 200.430(f), </a:t>
            </a:r>
            <a:r>
              <a:rPr lang="en-US" sz="2400" dirty="0"/>
              <a:t>and given</a:t>
            </a:r>
          </a:p>
          <a:p>
            <a:pPr marL="0" indent="0">
              <a:buNone/>
            </a:pPr>
            <a:r>
              <a:rPr lang="en-US" sz="2400" dirty="0"/>
              <a:t>pursuant to an established plan (which could be established in response to the COVID-19 pandemic), consistent with applicable collective bargaining agreements and other relevant policies and requirements.</a:t>
            </a:r>
          </a:p>
        </p:txBody>
      </p:sp>
      <p:sp>
        <p:nvSpPr>
          <p:cNvPr id="3" name="Slide Number Placeholder 2">
            <a:extLst>
              <a:ext uri="{FF2B5EF4-FFF2-40B4-BE49-F238E27FC236}">
                <a16:creationId xmlns:a16="http://schemas.microsoft.com/office/drawing/2014/main" id="{A3817CF2-3990-4FA5-8ED4-D44E3C5181B4}"/>
              </a:ext>
            </a:extLst>
          </p:cNvPr>
          <p:cNvSpPr>
            <a:spLocks noGrp="1"/>
          </p:cNvSpPr>
          <p:nvPr>
            <p:ph type="sldNum" sz="quarter" idx="12"/>
          </p:nvPr>
        </p:nvSpPr>
        <p:spPr/>
        <p:txBody>
          <a:bodyPr/>
          <a:lstStyle/>
          <a:p>
            <a:fld id="{D3AF38E6-233E-4628-AB77-37E4F8809EF6}" type="slidenum">
              <a:rPr lang="en-US" smtClean="0"/>
              <a:pPr/>
              <a:t>30</a:t>
            </a:fld>
            <a:endParaRPr lang="en-US" dirty="0"/>
          </a:p>
        </p:txBody>
      </p:sp>
      <p:sp>
        <p:nvSpPr>
          <p:cNvPr id="4" name="Title 3">
            <a:extLst>
              <a:ext uri="{FF2B5EF4-FFF2-40B4-BE49-F238E27FC236}">
                <a16:creationId xmlns:a16="http://schemas.microsoft.com/office/drawing/2014/main" id="{BA603DB6-58D6-44ED-9A08-05397CF874DF}"/>
              </a:ext>
            </a:extLst>
          </p:cNvPr>
          <p:cNvSpPr>
            <a:spLocks noGrp="1"/>
          </p:cNvSpPr>
          <p:nvPr>
            <p:ph type="title"/>
          </p:nvPr>
        </p:nvSpPr>
        <p:spPr/>
        <p:txBody>
          <a:bodyPr/>
          <a:lstStyle/>
          <a:p>
            <a:r>
              <a:rPr lang="en-US" dirty="0"/>
              <a:t>Workforce Stabilization</a:t>
            </a:r>
          </a:p>
        </p:txBody>
      </p:sp>
    </p:spTree>
    <p:extLst>
      <p:ext uri="{BB962C8B-B14F-4D97-AF65-F5344CB8AC3E}">
        <p14:creationId xmlns:p14="http://schemas.microsoft.com/office/powerpoint/2010/main" val="1699938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D68F1-A134-4309-89A6-54D04CB55797}"/>
              </a:ext>
            </a:extLst>
          </p:cNvPr>
          <p:cNvSpPr>
            <a:spLocks noGrp="1"/>
          </p:cNvSpPr>
          <p:nvPr>
            <p:ph idx="1"/>
          </p:nvPr>
        </p:nvSpPr>
        <p:spPr/>
        <p:txBody>
          <a:bodyPr/>
          <a:lstStyle/>
          <a:p>
            <a:pPr marL="0" indent="0">
              <a:buNone/>
            </a:pPr>
            <a:r>
              <a:rPr lang="en-US" sz="2800" b="1"/>
              <a:t>Where can </a:t>
            </a:r>
            <a:r>
              <a:rPr lang="en-US" sz="2800" b="1" dirty="0"/>
              <a:t>I find more information on using ESSER fund for workforce stabilization?  </a:t>
            </a:r>
            <a:endParaRPr lang="en-US" sz="2800" dirty="0"/>
          </a:p>
          <a:p>
            <a:pPr marL="0" indent="0">
              <a:buNone/>
            </a:pPr>
            <a:endParaRPr lang="en-US" sz="2800" b="1" dirty="0"/>
          </a:p>
          <a:p>
            <a:pPr marL="0" indent="0">
              <a:buNone/>
            </a:pPr>
            <a:r>
              <a:rPr lang="en-US" sz="2800" b="1" dirty="0"/>
              <a:t>Answer:</a:t>
            </a:r>
            <a:r>
              <a:rPr lang="en-US" sz="2800" dirty="0"/>
              <a:t>  The </a:t>
            </a:r>
            <a:r>
              <a:rPr lang="en-US" sz="2800" u="sng" dirty="0">
                <a:solidFill>
                  <a:srgbClr val="0000FF"/>
                </a:solidFill>
                <a:hlinkClick r:id="rId2">
                  <a:extLst>
                    <a:ext uri="{A12FA001-AC4F-418D-AE19-62706E023703}">
                      <ahyp:hlinkClr xmlns:ahyp="http://schemas.microsoft.com/office/drawing/2018/hyperlinkcolor" val="tx"/>
                    </a:ext>
                  </a:extLst>
                </a:hlinkClick>
              </a:rPr>
              <a:t>ESSER and GEER FAQ</a:t>
            </a:r>
            <a:r>
              <a:rPr lang="en-US" sz="2800" u="sng" dirty="0">
                <a:solidFill>
                  <a:srgbClr val="0000FF"/>
                </a:solidFill>
              </a:rPr>
              <a:t> addresses uses of ESSER and GEER funding for construction.  (See section D). </a:t>
            </a:r>
            <a:r>
              <a:rPr lang="en-US" sz="2800" u="sng" dirty="0"/>
              <a:t> </a:t>
            </a:r>
            <a:endParaRPr lang="en-US" sz="2800" dirty="0"/>
          </a:p>
          <a:p>
            <a:pPr marL="0" indent="0">
              <a:buNone/>
            </a:pPr>
            <a:endParaRPr lang="en-US" dirty="0"/>
          </a:p>
        </p:txBody>
      </p:sp>
      <p:sp>
        <p:nvSpPr>
          <p:cNvPr id="3" name="Slide Number Placeholder 2">
            <a:extLst>
              <a:ext uri="{FF2B5EF4-FFF2-40B4-BE49-F238E27FC236}">
                <a16:creationId xmlns:a16="http://schemas.microsoft.com/office/drawing/2014/main" id="{28318908-16ED-4B61-955D-9092F63BF276}"/>
              </a:ext>
            </a:extLst>
          </p:cNvPr>
          <p:cNvSpPr>
            <a:spLocks noGrp="1"/>
          </p:cNvSpPr>
          <p:nvPr>
            <p:ph type="sldNum" sz="quarter" idx="12"/>
          </p:nvPr>
        </p:nvSpPr>
        <p:spPr/>
        <p:txBody>
          <a:bodyPr/>
          <a:lstStyle/>
          <a:p>
            <a:fld id="{D3AF38E6-233E-4628-AB77-37E4F8809EF6}" type="slidenum">
              <a:rPr lang="en-US" smtClean="0"/>
              <a:pPr/>
              <a:t>31</a:t>
            </a:fld>
            <a:endParaRPr lang="en-US" dirty="0"/>
          </a:p>
        </p:txBody>
      </p:sp>
      <p:sp>
        <p:nvSpPr>
          <p:cNvPr id="4" name="Title 3">
            <a:extLst>
              <a:ext uri="{FF2B5EF4-FFF2-40B4-BE49-F238E27FC236}">
                <a16:creationId xmlns:a16="http://schemas.microsoft.com/office/drawing/2014/main" id="{4457FE49-D389-440A-9DE2-9A9631BC378C}"/>
              </a:ext>
            </a:extLst>
          </p:cNvPr>
          <p:cNvSpPr>
            <a:spLocks noGrp="1"/>
          </p:cNvSpPr>
          <p:nvPr>
            <p:ph type="title"/>
          </p:nvPr>
        </p:nvSpPr>
        <p:spPr/>
        <p:txBody>
          <a:bodyPr/>
          <a:lstStyle/>
          <a:p>
            <a:r>
              <a:rPr lang="en-US" dirty="0"/>
              <a:t>Workforce Stabilization</a:t>
            </a:r>
          </a:p>
        </p:txBody>
      </p:sp>
    </p:spTree>
    <p:extLst>
      <p:ext uri="{BB962C8B-B14F-4D97-AF65-F5344CB8AC3E}">
        <p14:creationId xmlns:p14="http://schemas.microsoft.com/office/powerpoint/2010/main" val="48570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34212A-7280-4AFF-A23D-25F6EA33AEF0}"/>
              </a:ext>
            </a:extLst>
          </p:cNvPr>
          <p:cNvSpPr>
            <a:spLocks noGrp="1"/>
          </p:cNvSpPr>
          <p:nvPr>
            <p:ph idx="1"/>
          </p:nvPr>
        </p:nvSpPr>
        <p:spPr/>
        <p:txBody>
          <a:bodyPr/>
          <a:lstStyle/>
          <a:p>
            <a:r>
              <a:rPr lang="en-US" dirty="0"/>
              <a:t>What questions do you have?</a:t>
            </a:r>
          </a:p>
          <a:p>
            <a:r>
              <a:rPr lang="en-US" dirty="0"/>
              <a:t>Do you have any clarifying questions about the responses provided here today?</a:t>
            </a:r>
          </a:p>
        </p:txBody>
      </p:sp>
      <p:sp>
        <p:nvSpPr>
          <p:cNvPr id="3" name="Slide Number Placeholder 2">
            <a:extLst>
              <a:ext uri="{FF2B5EF4-FFF2-40B4-BE49-F238E27FC236}">
                <a16:creationId xmlns:a16="http://schemas.microsoft.com/office/drawing/2014/main" id="{EAAC3D33-5D44-4E52-9C5C-8528307C5978}"/>
              </a:ext>
            </a:extLst>
          </p:cNvPr>
          <p:cNvSpPr>
            <a:spLocks noGrp="1"/>
          </p:cNvSpPr>
          <p:nvPr>
            <p:ph type="sldNum" sz="quarter" idx="12"/>
          </p:nvPr>
        </p:nvSpPr>
        <p:spPr/>
        <p:txBody>
          <a:bodyPr/>
          <a:lstStyle/>
          <a:p>
            <a:fld id="{D3AF38E6-233E-4628-AB77-37E4F8809EF6}" type="slidenum">
              <a:rPr lang="en-US" smtClean="0"/>
              <a:pPr/>
              <a:t>32</a:t>
            </a:fld>
            <a:endParaRPr lang="en-US" dirty="0"/>
          </a:p>
        </p:txBody>
      </p:sp>
      <p:sp>
        <p:nvSpPr>
          <p:cNvPr id="4" name="Title 3">
            <a:extLst>
              <a:ext uri="{FF2B5EF4-FFF2-40B4-BE49-F238E27FC236}">
                <a16:creationId xmlns:a16="http://schemas.microsoft.com/office/drawing/2014/main" id="{95AC4D78-9199-4181-93DA-A1987038CB8C}"/>
              </a:ext>
            </a:extLst>
          </p:cNvPr>
          <p:cNvSpPr>
            <a:spLocks noGrp="1"/>
          </p:cNvSpPr>
          <p:nvPr>
            <p:ph type="title"/>
          </p:nvPr>
        </p:nvSpPr>
        <p:spPr/>
        <p:txBody>
          <a:bodyPr/>
          <a:lstStyle/>
          <a:p>
            <a:r>
              <a:rPr lang="en-US" dirty="0"/>
              <a:t>Open Questions</a:t>
            </a:r>
          </a:p>
        </p:txBody>
      </p:sp>
    </p:spTree>
    <p:extLst>
      <p:ext uri="{BB962C8B-B14F-4D97-AF65-F5344CB8AC3E}">
        <p14:creationId xmlns:p14="http://schemas.microsoft.com/office/powerpoint/2010/main" val="1301322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855E05-4C9F-43C6-B073-15F3014400FE}"/>
              </a:ext>
            </a:extLst>
          </p:cNvPr>
          <p:cNvSpPr>
            <a:spLocks noGrp="1"/>
          </p:cNvSpPr>
          <p:nvPr>
            <p:ph idx="1"/>
          </p:nvPr>
        </p:nvSpPr>
        <p:spPr>
          <a:xfrm>
            <a:off x="457199" y="1600200"/>
            <a:ext cx="8326073" cy="2277208"/>
          </a:xfrm>
        </p:spPr>
        <p:txBody>
          <a:bodyPr/>
          <a:lstStyle/>
          <a:p>
            <a:pPr marL="0" indent="0">
              <a:buNone/>
            </a:pPr>
            <a:r>
              <a:rPr lang="en-US" dirty="0"/>
              <a:t>OPI Website:</a:t>
            </a:r>
          </a:p>
          <a:p>
            <a:pPr marL="0" indent="0">
              <a:buNone/>
            </a:pPr>
            <a:r>
              <a:rPr lang="en-US" dirty="0"/>
              <a:t>  </a:t>
            </a:r>
            <a:r>
              <a:rPr lang="en-US" dirty="0">
                <a:highlight>
                  <a:srgbClr val="FFFF00"/>
                </a:highlight>
              </a:rPr>
              <a:t>opi.mt.gov</a:t>
            </a: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00B2B160-E28C-4DD9-826E-7D4BC89451B7}"/>
              </a:ext>
            </a:extLst>
          </p:cNvPr>
          <p:cNvSpPr>
            <a:spLocks noGrp="1"/>
          </p:cNvSpPr>
          <p:nvPr>
            <p:ph type="title"/>
          </p:nvPr>
        </p:nvSpPr>
        <p:spPr/>
        <p:txBody>
          <a:bodyPr/>
          <a:lstStyle/>
          <a:p>
            <a:r>
              <a:rPr lang="en-US" dirty="0"/>
              <a:t>Resources</a:t>
            </a:r>
          </a:p>
        </p:txBody>
      </p:sp>
      <p:sp>
        <p:nvSpPr>
          <p:cNvPr id="6" name="Arrow: Right 5">
            <a:extLst>
              <a:ext uri="{FF2B5EF4-FFF2-40B4-BE49-F238E27FC236}">
                <a16:creationId xmlns:a16="http://schemas.microsoft.com/office/drawing/2014/main" id="{8CFB56EB-3A14-4D3E-B822-BD65E48DDD15}"/>
              </a:ext>
            </a:extLst>
          </p:cNvPr>
          <p:cNvSpPr/>
          <p:nvPr/>
        </p:nvSpPr>
        <p:spPr>
          <a:xfrm>
            <a:off x="2104586" y="3217446"/>
            <a:ext cx="2449585" cy="30000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pic>
        <p:nvPicPr>
          <p:cNvPr id="4" name="Picture 3">
            <a:extLst>
              <a:ext uri="{FF2B5EF4-FFF2-40B4-BE49-F238E27FC236}">
                <a16:creationId xmlns:a16="http://schemas.microsoft.com/office/drawing/2014/main" id="{130E86C0-0980-4E28-8958-CFB466105714}"/>
              </a:ext>
            </a:extLst>
          </p:cNvPr>
          <p:cNvPicPr>
            <a:picLocks noChangeAspect="1"/>
          </p:cNvPicPr>
          <p:nvPr/>
        </p:nvPicPr>
        <p:blipFill rotWithShape="1">
          <a:blip r:embed="rId2"/>
          <a:srcRect l="1505" r="2196"/>
          <a:stretch/>
        </p:blipFill>
        <p:spPr>
          <a:xfrm>
            <a:off x="4646718" y="801638"/>
            <a:ext cx="4229101" cy="5477639"/>
          </a:xfrm>
          <a:prstGeom prst="rect">
            <a:avLst/>
          </a:prstGeom>
        </p:spPr>
      </p:pic>
    </p:spTree>
    <p:extLst>
      <p:ext uri="{BB962C8B-B14F-4D97-AF65-F5344CB8AC3E}">
        <p14:creationId xmlns:p14="http://schemas.microsoft.com/office/powerpoint/2010/main" val="74129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54025"/>
            <a:ext cx="8574088" cy="1470025"/>
          </a:xfrm>
        </p:spPr>
        <p:txBody>
          <a:bodyPr/>
          <a:lstStyle/>
          <a:p>
            <a:r>
              <a:rPr lang="en-US" sz="5400" b="1" dirty="0">
                <a:solidFill>
                  <a:schemeClr val="tx1"/>
                </a:solidFill>
              </a:rPr>
              <a:t>Thank you!</a:t>
            </a:r>
          </a:p>
        </p:txBody>
      </p:sp>
      <p:sp>
        <p:nvSpPr>
          <p:cNvPr id="3" name="Slide Number Placeholder 2"/>
          <p:cNvSpPr>
            <a:spLocks noGrp="1"/>
          </p:cNvSpPr>
          <p:nvPr>
            <p:ph type="sldNum" sz="quarter" idx="4294967295"/>
          </p:nvPr>
        </p:nvSpPr>
        <p:spPr>
          <a:xfrm>
            <a:off x="7010400" y="6356350"/>
            <a:ext cx="2133600" cy="365125"/>
          </a:xfrm>
        </p:spPr>
        <p:txBody>
          <a:bodyPr/>
          <a:lstStyle/>
          <a:p>
            <a:fld id="{9CF9E77B-8D14-4024-8488-C515F4EB4B2A}" type="slidenum">
              <a:rPr lang="en-US" smtClean="0"/>
              <a:pPr/>
              <a:t>34</a:t>
            </a:fld>
            <a:endParaRPr lang="en-US" dirty="0"/>
          </a:p>
        </p:txBody>
      </p:sp>
      <p:sp>
        <p:nvSpPr>
          <p:cNvPr id="5" name="Rectangle 4"/>
          <p:cNvSpPr/>
          <p:nvPr/>
        </p:nvSpPr>
        <p:spPr>
          <a:xfrm>
            <a:off x="377191" y="3143271"/>
            <a:ext cx="8403518" cy="852221"/>
          </a:xfrm>
          <a:prstGeom prst="rect">
            <a:avLst/>
          </a:prstGeom>
        </p:spPr>
        <p:txBody>
          <a:bodyPr wrap="square">
            <a:spAutoFit/>
          </a:bodyPr>
          <a:lstStyle/>
          <a:p>
            <a:pPr marL="0" marR="0" algn="ctr">
              <a:lnSpc>
                <a:spcPct val="105000"/>
              </a:lnSpc>
              <a:spcBef>
                <a:spcPts val="0"/>
              </a:spcBef>
              <a:spcAft>
                <a:spcPts val="0"/>
              </a:spcAft>
            </a:pPr>
            <a:r>
              <a:rPr lang="en-US" sz="2400" b="1" dirty="0">
                <a:latin typeface="Candara" panose="020E0502030303020204" pitchFamily="34" charset="0"/>
                <a:ea typeface="Times New Roman" panose="02020603050405020304" pitchFamily="18" charset="0"/>
                <a:cs typeface="Times New Roman" panose="02020603050405020304" pitchFamily="18" charset="0"/>
              </a:rPr>
              <a:t>For questions or additional information please contact </a:t>
            </a:r>
          </a:p>
          <a:p>
            <a:pPr marL="0" marR="0" algn="ctr">
              <a:lnSpc>
                <a:spcPct val="105000"/>
              </a:lnSpc>
              <a:spcBef>
                <a:spcPts val="0"/>
              </a:spcBef>
              <a:spcAft>
                <a:spcPts val="0"/>
              </a:spcAft>
            </a:pPr>
            <a:r>
              <a:rPr lang="en-US" sz="2400" b="1" dirty="0">
                <a:latin typeface="Candara" panose="020E0502030303020204" pitchFamily="34" charset="0"/>
                <a:ea typeface="Times New Roman" panose="02020603050405020304" pitchFamily="18" charset="0"/>
                <a:cs typeface="Times New Roman" panose="02020603050405020304" pitchFamily="18" charset="0"/>
              </a:rPr>
              <a:t>Jeff Kirksey: </a:t>
            </a:r>
            <a:r>
              <a:rPr lang="en-US" sz="2400" b="1" dirty="0">
                <a:latin typeface="Candara" panose="020E0502030303020204" pitchFamily="34" charset="0"/>
                <a:ea typeface="Times New Roman" panose="02020603050405020304" pitchFamily="18" charset="0"/>
                <a:cs typeface="Times New Roman" panose="02020603050405020304" pitchFamily="18" charset="0"/>
                <a:hlinkClick r:id="rId3"/>
              </a:rPr>
              <a:t>Jeffrey.Kirksey@mt.gov</a:t>
            </a:r>
            <a:r>
              <a:rPr lang="en-US" sz="2400" b="1" dirty="0">
                <a:latin typeface="Candara" panose="020E0502030303020204" pitchFamily="34" charset="0"/>
                <a:ea typeface="Times New Roman" panose="02020603050405020304" pitchFamily="18" charset="0"/>
                <a:cs typeface="Times New Roman" panose="02020603050405020304" pitchFamily="18" charset="0"/>
              </a:rPr>
              <a:t> (406)444-0783</a:t>
            </a:r>
          </a:p>
        </p:txBody>
      </p:sp>
      <p:sp>
        <p:nvSpPr>
          <p:cNvPr id="4" name="Rectangle 3"/>
          <p:cNvSpPr/>
          <p:nvPr/>
        </p:nvSpPr>
        <p:spPr>
          <a:xfrm>
            <a:off x="275898" y="1970683"/>
            <a:ext cx="8504811"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826" y="5961487"/>
            <a:ext cx="3011214" cy="759988"/>
          </a:xfrm>
          <a:prstGeom prst="rect">
            <a:avLst/>
          </a:prstGeom>
        </p:spPr>
      </p:pic>
    </p:spTree>
    <p:extLst>
      <p:ext uri="{BB962C8B-B14F-4D97-AF65-F5344CB8AC3E}">
        <p14:creationId xmlns:p14="http://schemas.microsoft.com/office/powerpoint/2010/main" val="234424804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FA87BA-7499-46CA-A886-1528F559889F}"/>
              </a:ext>
            </a:extLst>
          </p:cNvPr>
          <p:cNvGrpSpPr/>
          <p:nvPr/>
        </p:nvGrpSpPr>
        <p:grpSpPr>
          <a:xfrm>
            <a:off x="175944" y="188976"/>
            <a:ext cx="9187691" cy="6480048"/>
            <a:chOff x="146304" y="164592"/>
            <a:chExt cx="9187691" cy="6480048"/>
          </a:xfrm>
        </p:grpSpPr>
        <p:sp>
          <p:nvSpPr>
            <p:cNvPr id="5" name="Rectangle 4"/>
            <p:cNvSpPr/>
            <p:nvPr/>
          </p:nvSpPr>
          <p:spPr>
            <a:xfrm>
              <a:off x="146304" y="164592"/>
              <a:ext cx="8796528" cy="6480048"/>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12730"/>
                </a:solidFill>
              </a:endParaRPr>
            </a:p>
          </p:txBody>
        </p:sp>
        <p:pic>
          <p:nvPicPr>
            <p:cNvPr id="7" name="Picture 6"/>
            <p:cNvPicPr>
              <a:picLocks noChangeAspect="1"/>
            </p:cNvPicPr>
            <p:nvPr/>
          </p:nvPicPr>
          <p:blipFill>
            <a:blip r:embed="rId3"/>
            <a:stretch>
              <a:fillRect/>
            </a:stretch>
          </p:blipFill>
          <p:spPr>
            <a:xfrm>
              <a:off x="929005" y="714706"/>
              <a:ext cx="7231501" cy="5417344"/>
            </a:xfrm>
            <a:prstGeom prst="rect">
              <a:avLst/>
            </a:prstGeom>
          </p:spPr>
        </p:pic>
        <p:sp>
          <p:nvSpPr>
            <p:cNvPr id="9" name="Subtitle 2"/>
            <p:cNvSpPr txBox="1">
              <a:spLocks/>
            </p:cNvSpPr>
            <p:nvPr/>
          </p:nvSpPr>
          <p:spPr bwMode="auto">
            <a:xfrm>
              <a:off x="2933195" y="437945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Candara" panose="020E0502030303020204" pitchFamily="34" charset="0"/>
                  <a:ea typeface="ＭＳ Ｐゴシック" pitchFamily="-111" charset="-128"/>
                  <a:cs typeface="+mn-c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pitchFamily="-111" charset="-128"/>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11" charset="-128"/>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11" charset="-128"/>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11"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solidFill>
                  <a:srgbClr val="C12730"/>
                </a:solidFill>
              </a:endParaRPr>
            </a:p>
            <a:p>
              <a:r>
                <a:rPr lang="en-US" sz="4800" b="1" dirty="0">
                  <a:solidFill>
                    <a:srgbClr val="C12730"/>
                  </a:solidFill>
                </a:rPr>
                <a:t>WELCOME!</a:t>
              </a: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94" y="5052728"/>
            <a:ext cx="1069299" cy="1066182"/>
          </a:xfrm>
          <a:prstGeom prst="rect">
            <a:avLst/>
          </a:prstGeom>
        </p:spPr>
      </p:pic>
      <p:sp>
        <p:nvSpPr>
          <p:cNvPr id="6" name="TextBox 5">
            <a:extLst>
              <a:ext uri="{FF2B5EF4-FFF2-40B4-BE49-F238E27FC236}">
                <a16:creationId xmlns:a16="http://schemas.microsoft.com/office/drawing/2014/main" id="{B55B380E-75EC-4699-BF31-60E6E86F441A}"/>
              </a:ext>
            </a:extLst>
          </p:cNvPr>
          <p:cNvSpPr txBox="1"/>
          <p:nvPr/>
        </p:nvSpPr>
        <p:spPr>
          <a:xfrm>
            <a:off x="2752591" y="1788013"/>
            <a:ext cx="4398960" cy="2123658"/>
          </a:xfrm>
          <a:prstGeom prst="rect">
            <a:avLst/>
          </a:prstGeom>
          <a:noFill/>
        </p:spPr>
        <p:txBody>
          <a:bodyPr wrap="none" rtlCol="0">
            <a:spAutoFit/>
          </a:bodyPr>
          <a:lstStyle/>
          <a:p>
            <a:pPr algn="ctr"/>
            <a:endParaRPr lang="en-US" sz="4400" dirty="0">
              <a:solidFill>
                <a:schemeClr val="bg1"/>
              </a:solidFill>
            </a:endParaRPr>
          </a:p>
          <a:p>
            <a:pPr algn="ctr"/>
            <a:r>
              <a:rPr lang="en-US" sz="4400" dirty="0">
                <a:solidFill>
                  <a:schemeClr val="bg1"/>
                </a:solidFill>
                <a:latin typeface="Segoe Print" panose="02000600000000000000" pitchFamily="2" charset="0"/>
              </a:rPr>
              <a:t>OPI Presenter </a:t>
            </a:r>
          </a:p>
          <a:p>
            <a:pPr algn="ctr"/>
            <a:r>
              <a:rPr lang="en-US" sz="4400" dirty="0">
                <a:solidFill>
                  <a:schemeClr val="bg1"/>
                </a:solidFill>
                <a:latin typeface="Segoe Print" panose="02000600000000000000" pitchFamily="2" charset="0"/>
              </a:rPr>
              <a:t>Introductions</a:t>
            </a:r>
          </a:p>
        </p:txBody>
      </p:sp>
      <p:sp>
        <p:nvSpPr>
          <p:cNvPr id="10" name="Slide Number Placeholder 2">
            <a:extLst>
              <a:ext uri="{FF2B5EF4-FFF2-40B4-BE49-F238E27FC236}">
                <a16:creationId xmlns:a16="http://schemas.microsoft.com/office/drawing/2014/main" id="{8F239B1A-5F7E-419E-A452-1DCDF6CF3111}"/>
              </a:ext>
            </a:extLst>
          </p:cNvPr>
          <p:cNvSpPr txBox="1">
            <a:spLocks/>
          </p:cNvSpPr>
          <p:nvPr/>
        </p:nvSpPr>
        <p:spPr>
          <a:xfrm>
            <a:off x="7010400" y="6492875"/>
            <a:ext cx="21336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AF38E6-233E-4628-AB77-37E4F8809EF6}" type="slidenum">
              <a:rPr lang="en-US" smtClean="0"/>
              <a:pPr/>
              <a:t>4</a:t>
            </a:fld>
            <a:endParaRPr lang="en-US" dirty="0"/>
          </a:p>
        </p:txBody>
      </p:sp>
    </p:spTree>
    <p:extLst>
      <p:ext uri="{BB962C8B-B14F-4D97-AF65-F5344CB8AC3E}">
        <p14:creationId xmlns:p14="http://schemas.microsoft.com/office/powerpoint/2010/main" val="90025330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3495C-26E6-4E4E-8956-624F2E0CBBD8}"/>
              </a:ext>
            </a:extLst>
          </p:cNvPr>
          <p:cNvSpPr>
            <a:spLocks noGrp="1"/>
          </p:cNvSpPr>
          <p:nvPr>
            <p:ph idx="1"/>
          </p:nvPr>
        </p:nvSpPr>
        <p:spPr>
          <a:xfrm>
            <a:off x="545123" y="1600200"/>
            <a:ext cx="8141677" cy="4525963"/>
          </a:xfrm>
        </p:spPr>
        <p:txBody>
          <a:bodyPr/>
          <a:lstStyle/>
          <a:p>
            <a:endParaRPr lang="en-US" sz="2800" dirty="0"/>
          </a:p>
          <a:p>
            <a:r>
              <a:rPr lang="en-US" sz="2800" dirty="0"/>
              <a:t>Jeff Kirksey, ESSER Program Manager</a:t>
            </a:r>
          </a:p>
          <a:p>
            <a:pPr lvl="1"/>
            <a:r>
              <a:rPr lang="en-US" sz="2400" dirty="0">
                <a:hlinkClick r:id="rId2"/>
              </a:rPr>
              <a:t>Jeffrey.Kirksey@mt.gov</a:t>
            </a:r>
            <a:endParaRPr lang="en-US" sz="2400" dirty="0"/>
          </a:p>
          <a:p>
            <a:pPr lvl="1"/>
            <a:r>
              <a:rPr lang="en-US" sz="2400" dirty="0"/>
              <a:t>(406) 444-0783</a:t>
            </a:r>
          </a:p>
        </p:txBody>
      </p:sp>
      <p:sp>
        <p:nvSpPr>
          <p:cNvPr id="3" name="Slide Number Placeholder 2">
            <a:extLst>
              <a:ext uri="{FF2B5EF4-FFF2-40B4-BE49-F238E27FC236}">
                <a16:creationId xmlns:a16="http://schemas.microsoft.com/office/drawing/2014/main" id="{F5F23E8D-893B-481A-B939-48CEE2F1E43C}"/>
              </a:ext>
            </a:extLst>
          </p:cNvPr>
          <p:cNvSpPr>
            <a:spLocks noGrp="1"/>
          </p:cNvSpPr>
          <p:nvPr>
            <p:ph type="sldNum" sz="quarter" idx="12"/>
          </p:nvPr>
        </p:nvSpPr>
        <p:spPr/>
        <p:txBody>
          <a:bodyPr/>
          <a:lstStyle/>
          <a:p>
            <a:fld id="{D3AF38E6-233E-4628-AB77-37E4F8809EF6}" type="slidenum">
              <a:rPr lang="en-US" smtClean="0"/>
              <a:pPr/>
              <a:t>5</a:t>
            </a:fld>
            <a:endParaRPr lang="en-US" dirty="0"/>
          </a:p>
        </p:txBody>
      </p:sp>
      <p:sp>
        <p:nvSpPr>
          <p:cNvPr id="4" name="Title 3">
            <a:extLst>
              <a:ext uri="{FF2B5EF4-FFF2-40B4-BE49-F238E27FC236}">
                <a16:creationId xmlns:a16="http://schemas.microsoft.com/office/drawing/2014/main" id="{98F3FC03-371B-48A0-A56F-4376573A2249}"/>
              </a:ext>
            </a:extLst>
          </p:cNvPr>
          <p:cNvSpPr>
            <a:spLocks noGrp="1"/>
          </p:cNvSpPr>
          <p:nvPr>
            <p:ph type="title"/>
          </p:nvPr>
        </p:nvSpPr>
        <p:spPr/>
        <p:txBody>
          <a:bodyPr/>
          <a:lstStyle/>
          <a:p>
            <a:r>
              <a:rPr lang="en-US" dirty="0"/>
              <a:t>OPI Staff</a:t>
            </a:r>
          </a:p>
        </p:txBody>
      </p:sp>
    </p:spTree>
    <p:extLst>
      <p:ext uri="{BB962C8B-B14F-4D97-AF65-F5344CB8AC3E}">
        <p14:creationId xmlns:p14="http://schemas.microsoft.com/office/powerpoint/2010/main" val="27339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313AD-FA27-4D7E-AAAC-5B1D5B9CAF13}"/>
              </a:ext>
            </a:extLst>
          </p:cNvPr>
          <p:cNvSpPr>
            <a:spLocks noGrp="1"/>
          </p:cNvSpPr>
          <p:nvPr>
            <p:ph idx="1"/>
          </p:nvPr>
        </p:nvSpPr>
        <p:spPr/>
        <p:txBody>
          <a:bodyPr/>
          <a:lstStyle/>
          <a:p>
            <a:pPr marL="0" indent="0">
              <a:buNone/>
            </a:pPr>
            <a:r>
              <a:rPr lang="en-US" sz="2200" dirty="0"/>
              <a:t>Elementary and Secondary School Emergency Relief Fund (ESSER):</a:t>
            </a:r>
          </a:p>
          <a:p>
            <a:r>
              <a:rPr lang="en-US" sz="2200" dirty="0"/>
              <a:t>3 Rounds of ESSER funds have been authorized by Congress in response to COVID-19 pandemic.</a:t>
            </a:r>
          </a:p>
          <a:p>
            <a:endParaRPr lang="en-US" dirty="0"/>
          </a:p>
        </p:txBody>
      </p:sp>
      <p:sp>
        <p:nvSpPr>
          <p:cNvPr id="3" name="Slide Number Placeholder 2">
            <a:extLst>
              <a:ext uri="{FF2B5EF4-FFF2-40B4-BE49-F238E27FC236}">
                <a16:creationId xmlns:a16="http://schemas.microsoft.com/office/drawing/2014/main" id="{F0931B0C-5740-4BC4-8DCA-CEE23C955E95}"/>
              </a:ext>
            </a:extLst>
          </p:cNvPr>
          <p:cNvSpPr>
            <a:spLocks noGrp="1"/>
          </p:cNvSpPr>
          <p:nvPr>
            <p:ph type="sldNum" sz="quarter" idx="12"/>
          </p:nvPr>
        </p:nvSpPr>
        <p:spPr/>
        <p:txBody>
          <a:bodyPr/>
          <a:lstStyle/>
          <a:p>
            <a:fld id="{D3AF38E6-233E-4628-AB77-37E4F8809EF6}" type="slidenum">
              <a:rPr lang="en-US" smtClean="0"/>
              <a:pPr/>
              <a:t>6</a:t>
            </a:fld>
            <a:endParaRPr lang="en-US" dirty="0"/>
          </a:p>
        </p:txBody>
      </p:sp>
      <p:sp>
        <p:nvSpPr>
          <p:cNvPr id="4" name="Title 3">
            <a:extLst>
              <a:ext uri="{FF2B5EF4-FFF2-40B4-BE49-F238E27FC236}">
                <a16:creationId xmlns:a16="http://schemas.microsoft.com/office/drawing/2014/main" id="{C793024B-28A8-43D7-A8C6-07BD52093B2D}"/>
              </a:ext>
            </a:extLst>
          </p:cNvPr>
          <p:cNvSpPr>
            <a:spLocks noGrp="1"/>
          </p:cNvSpPr>
          <p:nvPr>
            <p:ph type="title"/>
          </p:nvPr>
        </p:nvSpPr>
        <p:spPr/>
        <p:txBody>
          <a:bodyPr/>
          <a:lstStyle/>
          <a:p>
            <a:r>
              <a:rPr lang="en-US" dirty="0"/>
              <a:t>ESSER Summary</a:t>
            </a:r>
          </a:p>
        </p:txBody>
      </p:sp>
      <p:pic>
        <p:nvPicPr>
          <p:cNvPr id="7" name="Picture 6" descr="A picture containing diagram&#10;&#10;Description automatically generated">
            <a:extLst>
              <a:ext uri="{FF2B5EF4-FFF2-40B4-BE49-F238E27FC236}">
                <a16:creationId xmlns:a16="http://schemas.microsoft.com/office/drawing/2014/main" id="{6C08C6CB-3750-499D-84D2-977EA677917F}"/>
              </a:ext>
            </a:extLst>
          </p:cNvPr>
          <p:cNvPicPr>
            <a:picLocks noChangeAspect="1"/>
          </p:cNvPicPr>
          <p:nvPr/>
        </p:nvPicPr>
        <p:blipFill>
          <a:blip r:embed="rId2"/>
          <a:stretch>
            <a:fillRect/>
          </a:stretch>
        </p:blipFill>
        <p:spPr>
          <a:xfrm>
            <a:off x="1905812" y="2822941"/>
            <a:ext cx="5128033" cy="3533410"/>
          </a:xfrm>
          <a:prstGeom prst="rect">
            <a:avLst/>
          </a:prstGeom>
        </p:spPr>
      </p:pic>
    </p:spTree>
    <p:extLst>
      <p:ext uri="{BB962C8B-B14F-4D97-AF65-F5344CB8AC3E}">
        <p14:creationId xmlns:p14="http://schemas.microsoft.com/office/powerpoint/2010/main" val="43682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E3BCB9-DFD1-4A27-B9EB-F78F01A5BEB6}"/>
              </a:ext>
            </a:extLst>
          </p:cNvPr>
          <p:cNvSpPr>
            <a:spLocks noGrp="1"/>
          </p:cNvSpPr>
          <p:nvPr>
            <p:ph idx="1"/>
          </p:nvPr>
        </p:nvSpPr>
        <p:spPr>
          <a:xfrm>
            <a:off x="329939" y="1600200"/>
            <a:ext cx="8446416" cy="5121275"/>
          </a:xfrm>
        </p:spPr>
        <p:txBody>
          <a:bodyPr/>
          <a:lstStyle/>
          <a:p>
            <a:pPr lvl="0"/>
            <a:r>
              <a:rPr lang="en-US" sz="2200" b="1" dirty="0"/>
              <a:t>June 24, 2021.  </a:t>
            </a:r>
            <a:r>
              <a:rPr lang="en-US" sz="2200" dirty="0"/>
              <a:t>Districts must make publicly available the </a:t>
            </a:r>
            <a:r>
              <a:rPr lang="en-US" sz="2200" b="1" dirty="0"/>
              <a:t>Return to In-Person Instruction and Continuity of Services Plan.</a:t>
            </a:r>
          </a:p>
          <a:p>
            <a:pPr lvl="0"/>
            <a:r>
              <a:rPr lang="en-US" sz="2200" b="1" dirty="0"/>
              <a:t>August 24, 2021</a:t>
            </a:r>
            <a:r>
              <a:rPr lang="en-US" sz="2200" dirty="0"/>
              <a:t>.  Districts must </a:t>
            </a:r>
            <a:r>
              <a:rPr lang="en-US" sz="2200" b="1" u="sng" dirty="0"/>
              <a:t>submit the ARP ESSER Plan</a:t>
            </a:r>
            <a:r>
              <a:rPr lang="en-US" sz="2200" b="1" dirty="0"/>
              <a:t> </a:t>
            </a:r>
            <a:r>
              <a:rPr lang="en-US" sz="2200" dirty="0"/>
              <a:t>to the OPI through TEAMS and make plan publicly available.    </a:t>
            </a:r>
          </a:p>
          <a:p>
            <a:pPr lvl="0"/>
            <a:r>
              <a:rPr lang="en-US" sz="2200" b="1" dirty="0"/>
              <a:t>September 1, 2021.</a:t>
            </a:r>
            <a:r>
              <a:rPr lang="en-US" sz="2200" dirty="0"/>
              <a:t>  Due date to complete and </a:t>
            </a:r>
            <a:r>
              <a:rPr lang="en-US" sz="2200" b="1" u="sng" dirty="0"/>
              <a:t>submit ESSER II and ESSER III applications</a:t>
            </a:r>
            <a:r>
              <a:rPr lang="en-US" sz="2200" dirty="0"/>
              <a:t> in the E-grants system.</a:t>
            </a:r>
          </a:p>
          <a:p>
            <a:pPr lvl="0"/>
            <a:r>
              <a:rPr lang="en-US" sz="2200" b="1" dirty="0"/>
              <a:t>September 30, 2022 and November 10, 2022.</a:t>
            </a:r>
            <a:r>
              <a:rPr lang="en-US" sz="2200" dirty="0"/>
              <a:t> All ESSER I funding must be obligated by 9/30/22 and expended by 11/10/22.</a:t>
            </a:r>
          </a:p>
          <a:p>
            <a:r>
              <a:rPr lang="en-US" sz="2200" b="1" dirty="0"/>
              <a:t>September 30, 2023 and November 10, 2023.</a:t>
            </a:r>
            <a:r>
              <a:rPr lang="en-US" sz="2200" dirty="0"/>
              <a:t> All ESSER II funding must be obligated by 9/30/23 and expended by 11/10/23.</a:t>
            </a:r>
          </a:p>
          <a:p>
            <a:r>
              <a:rPr lang="en-US" sz="2200" b="1" dirty="0"/>
              <a:t>September 30, 2024 and November 10, 2024.</a:t>
            </a:r>
            <a:r>
              <a:rPr lang="en-US" sz="2200" dirty="0"/>
              <a:t> All ESSER I funding must be obligated by 9/30/24 and expended by 11/10/24.</a:t>
            </a:r>
          </a:p>
          <a:p>
            <a:pPr lvl="0"/>
            <a:endParaRPr lang="en-US" sz="2200" dirty="0"/>
          </a:p>
          <a:p>
            <a:pPr lvl="0"/>
            <a:endParaRPr lang="en-US" sz="2200" b="1" dirty="0"/>
          </a:p>
          <a:p>
            <a:pPr lvl="0"/>
            <a:endParaRPr lang="en-US" sz="2200" dirty="0"/>
          </a:p>
          <a:p>
            <a:pPr marL="0" indent="0">
              <a:buNone/>
            </a:pPr>
            <a:endParaRPr lang="en-US" dirty="0"/>
          </a:p>
        </p:txBody>
      </p:sp>
      <p:sp>
        <p:nvSpPr>
          <p:cNvPr id="3" name="Slide Number Placeholder 2">
            <a:extLst>
              <a:ext uri="{FF2B5EF4-FFF2-40B4-BE49-F238E27FC236}">
                <a16:creationId xmlns:a16="http://schemas.microsoft.com/office/drawing/2014/main" id="{34A5C521-6654-4264-8E21-72D7E93CF8BE}"/>
              </a:ext>
            </a:extLst>
          </p:cNvPr>
          <p:cNvSpPr>
            <a:spLocks noGrp="1"/>
          </p:cNvSpPr>
          <p:nvPr>
            <p:ph type="sldNum" sz="quarter" idx="12"/>
          </p:nvPr>
        </p:nvSpPr>
        <p:spPr/>
        <p:txBody>
          <a:bodyPr/>
          <a:lstStyle/>
          <a:p>
            <a:fld id="{D3AF38E6-233E-4628-AB77-37E4F8809EF6}" type="slidenum">
              <a:rPr lang="en-US" smtClean="0"/>
              <a:pPr/>
              <a:t>7</a:t>
            </a:fld>
            <a:endParaRPr lang="en-US" dirty="0"/>
          </a:p>
        </p:txBody>
      </p:sp>
      <p:sp>
        <p:nvSpPr>
          <p:cNvPr id="4" name="Title 3">
            <a:extLst>
              <a:ext uri="{FF2B5EF4-FFF2-40B4-BE49-F238E27FC236}">
                <a16:creationId xmlns:a16="http://schemas.microsoft.com/office/drawing/2014/main" id="{5CC00E9F-5619-4D25-A18A-1AC47B4027BC}"/>
              </a:ext>
            </a:extLst>
          </p:cNvPr>
          <p:cNvSpPr>
            <a:spLocks noGrp="1"/>
          </p:cNvSpPr>
          <p:nvPr>
            <p:ph type="title"/>
          </p:nvPr>
        </p:nvSpPr>
        <p:spPr/>
        <p:txBody>
          <a:bodyPr/>
          <a:lstStyle/>
          <a:p>
            <a:r>
              <a:rPr lang="en-US" dirty="0"/>
              <a:t>Key Dates</a:t>
            </a:r>
          </a:p>
        </p:txBody>
      </p:sp>
    </p:spTree>
    <p:extLst>
      <p:ext uri="{BB962C8B-B14F-4D97-AF65-F5344CB8AC3E}">
        <p14:creationId xmlns:p14="http://schemas.microsoft.com/office/powerpoint/2010/main" val="410602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2C7BE-77DE-4ECF-B550-F55F8E3C6BE5}"/>
              </a:ext>
            </a:extLst>
          </p:cNvPr>
          <p:cNvSpPr>
            <a:spLocks noGrp="1"/>
          </p:cNvSpPr>
          <p:nvPr>
            <p:ph idx="1"/>
          </p:nvPr>
        </p:nvSpPr>
        <p:spPr/>
        <p:txBody>
          <a:bodyPr/>
          <a:lstStyle/>
          <a:p>
            <a:pPr marL="0" indent="0">
              <a:buNone/>
            </a:pPr>
            <a:r>
              <a:rPr lang="en-US" sz="2400" b="1" dirty="0"/>
              <a:t>What is the biggest difference between ESSER I, ESSER II, and ESSER III funds?	</a:t>
            </a:r>
            <a:endParaRPr lang="en-US" sz="2400" dirty="0"/>
          </a:p>
          <a:p>
            <a:pPr marL="0" indent="0">
              <a:buNone/>
            </a:pPr>
            <a:endParaRPr lang="en-US" sz="2400" b="1" dirty="0"/>
          </a:p>
          <a:p>
            <a:pPr marL="0" indent="0">
              <a:buNone/>
            </a:pPr>
            <a:r>
              <a:rPr lang="en-US" sz="2400" b="1" dirty="0"/>
              <a:t>Answer:</a:t>
            </a:r>
            <a:r>
              <a:rPr lang="en-US" sz="2400" dirty="0"/>
              <a:t>  ESSER III contains </a:t>
            </a:r>
            <a:r>
              <a:rPr lang="en-US" sz="2400" b="1" dirty="0"/>
              <a:t>two</a:t>
            </a:r>
            <a:r>
              <a:rPr lang="en-US" sz="2400" dirty="0"/>
              <a:t> planning requirements, a 20% set-aside for funding to be expended for lost instructional time type activities and has the new Maintenance of Equity provisions. </a:t>
            </a:r>
          </a:p>
          <a:p>
            <a:pPr marL="0" indent="0">
              <a:buNone/>
            </a:pPr>
            <a:endParaRPr lang="en-US" sz="2400" dirty="0"/>
          </a:p>
          <a:p>
            <a:pPr marL="0" indent="0">
              <a:buNone/>
            </a:pPr>
            <a:r>
              <a:rPr lang="en-US" sz="2400" dirty="0"/>
              <a:t>A full </a:t>
            </a:r>
            <a:r>
              <a:rPr lang="en-US" sz="2400" dirty="0">
                <a:hlinkClick r:id="rId2"/>
              </a:rPr>
              <a:t>ESSER I, II, &amp; III Comparison </a:t>
            </a:r>
            <a:r>
              <a:rPr lang="en-US" sz="2400" dirty="0"/>
              <a:t>is available on the OPI website.</a:t>
            </a:r>
          </a:p>
          <a:p>
            <a:pPr marL="0" indent="0">
              <a:buNone/>
            </a:pPr>
            <a:endParaRPr lang="en-US" dirty="0"/>
          </a:p>
        </p:txBody>
      </p:sp>
      <p:sp>
        <p:nvSpPr>
          <p:cNvPr id="3" name="Slide Number Placeholder 2">
            <a:extLst>
              <a:ext uri="{FF2B5EF4-FFF2-40B4-BE49-F238E27FC236}">
                <a16:creationId xmlns:a16="http://schemas.microsoft.com/office/drawing/2014/main" id="{E8248AB4-026B-48CC-A87B-5C73A4B66FDE}"/>
              </a:ext>
            </a:extLst>
          </p:cNvPr>
          <p:cNvSpPr>
            <a:spLocks noGrp="1"/>
          </p:cNvSpPr>
          <p:nvPr>
            <p:ph type="sldNum" sz="quarter" idx="12"/>
          </p:nvPr>
        </p:nvSpPr>
        <p:spPr/>
        <p:txBody>
          <a:bodyPr/>
          <a:lstStyle/>
          <a:p>
            <a:fld id="{D3AF38E6-233E-4628-AB77-37E4F8809EF6}" type="slidenum">
              <a:rPr lang="en-US" smtClean="0"/>
              <a:pPr/>
              <a:t>8</a:t>
            </a:fld>
            <a:endParaRPr lang="en-US" dirty="0"/>
          </a:p>
        </p:txBody>
      </p:sp>
      <p:sp>
        <p:nvSpPr>
          <p:cNvPr id="4" name="Title 3">
            <a:extLst>
              <a:ext uri="{FF2B5EF4-FFF2-40B4-BE49-F238E27FC236}">
                <a16:creationId xmlns:a16="http://schemas.microsoft.com/office/drawing/2014/main" id="{493AF94E-35B9-4739-9DA8-EA1E06B3740B}"/>
              </a:ext>
            </a:extLst>
          </p:cNvPr>
          <p:cNvSpPr>
            <a:spLocks noGrp="1"/>
          </p:cNvSpPr>
          <p:nvPr>
            <p:ph type="title"/>
          </p:nvPr>
        </p:nvSpPr>
        <p:spPr/>
        <p:txBody>
          <a:bodyPr/>
          <a:lstStyle/>
          <a:p>
            <a:r>
              <a:rPr lang="en-US" dirty="0"/>
              <a:t>Discerning the ESSERs</a:t>
            </a:r>
          </a:p>
        </p:txBody>
      </p:sp>
    </p:spTree>
    <p:extLst>
      <p:ext uri="{BB962C8B-B14F-4D97-AF65-F5344CB8AC3E}">
        <p14:creationId xmlns:p14="http://schemas.microsoft.com/office/powerpoint/2010/main" val="251478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35954-CEC3-4AA4-A1F1-8D2A3365A699}"/>
              </a:ext>
            </a:extLst>
          </p:cNvPr>
          <p:cNvSpPr>
            <a:spLocks noGrp="1"/>
          </p:cNvSpPr>
          <p:nvPr>
            <p:ph idx="1"/>
          </p:nvPr>
        </p:nvSpPr>
        <p:spPr/>
        <p:txBody>
          <a:bodyPr/>
          <a:lstStyle/>
          <a:p>
            <a:pPr marL="0" indent="0">
              <a:buNone/>
            </a:pPr>
            <a:r>
              <a:rPr lang="en-US" sz="2000" b="1" dirty="0"/>
              <a:t>Where can LEAs find information about Allowable Uses for ESSER II &amp; III?  </a:t>
            </a:r>
            <a:endParaRPr lang="en-US" sz="2000" dirty="0"/>
          </a:p>
          <a:p>
            <a:pPr marL="0" indent="0">
              <a:buNone/>
            </a:pPr>
            <a:r>
              <a:rPr lang="en-US" sz="2000" b="1" dirty="0"/>
              <a:t>Answer:</a:t>
            </a:r>
            <a:r>
              <a:rPr lang="en-US" sz="2000" dirty="0"/>
              <a:t>  Please reference the </a:t>
            </a:r>
            <a:r>
              <a:rPr lang="en-US" sz="2000" b="1" u="sng" dirty="0">
                <a:solidFill>
                  <a:srgbClr val="0000FF"/>
                </a:solidFill>
              </a:rPr>
              <a:t>Elementary and Secondary School Emergency Relief Funding (</a:t>
            </a:r>
            <a:r>
              <a:rPr lang="en-US" sz="2000" b="1" u="sng" dirty="0">
                <a:solidFill>
                  <a:srgbClr val="0000FF"/>
                </a:solidFill>
                <a:hlinkClick r:id="rId2">
                  <a:extLst>
                    <a:ext uri="{A12FA001-AC4F-418D-AE19-62706E023703}">
                      <ahyp:hlinkClr xmlns:ahyp="http://schemas.microsoft.com/office/drawing/2018/hyperlinkcolor" val="tx"/>
                    </a:ext>
                  </a:extLst>
                </a:hlinkClick>
              </a:rPr>
              <a:t>ESSER II</a:t>
            </a:r>
            <a:r>
              <a:rPr lang="en-US" sz="2000" b="1" u="sng" dirty="0">
                <a:solidFill>
                  <a:srgbClr val="0000FF"/>
                </a:solidFill>
              </a:rPr>
              <a:t> &amp; </a:t>
            </a:r>
            <a:r>
              <a:rPr lang="en-US" sz="2000" b="1" u="sng" dirty="0">
                <a:solidFill>
                  <a:srgbClr val="0000FF"/>
                </a:solidFill>
                <a:hlinkClick r:id="rId3">
                  <a:extLst>
                    <a:ext uri="{A12FA001-AC4F-418D-AE19-62706E023703}">
                      <ahyp:hlinkClr xmlns:ahyp="http://schemas.microsoft.com/office/drawing/2018/hyperlinkcolor" val="tx"/>
                    </a:ext>
                  </a:extLst>
                </a:hlinkClick>
              </a:rPr>
              <a:t>ESSER III</a:t>
            </a:r>
            <a:r>
              <a:rPr lang="en-US" sz="2000" b="1" u="sng" dirty="0">
                <a:solidFill>
                  <a:srgbClr val="0000FF"/>
                </a:solidFill>
              </a:rPr>
              <a:t>)</a:t>
            </a:r>
            <a:r>
              <a:rPr lang="en-US" sz="2000" b="1" dirty="0">
                <a:solidFill>
                  <a:srgbClr val="0000FF"/>
                </a:solidFill>
              </a:rPr>
              <a:t> </a:t>
            </a:r>
            <a:r>
              <a:rPr lang="en-US" sz="2000" dirty="0"/>
              <a:t>guidance document located on the OPI webpage and the </a:t>
            </a:r>
            <a:r>
              <a:rPr lang="en-US" sz="2000" u="sng" dirty="0">
                <a:solidFill>
                  <a:srgbClr val="0000FF"/>
                </a:solidFill>
                <a:hlinkClick r:id="rId4">
                  <a:extLst>
                    <a:ext uri="{A12FA001-AC4F-418D-AE19-62706E023703}">
                      <ahyp:hlinkClr xmlns:ahyp="http://schemas.microsoft.com/office/drawing/2018/hyperlinkcolor" val="tx"/>
                    </a:ext>
                  </a:extLst>
                </a:hlinkClick>
              </a:rPr>
              <a:t>ESSER and GEER FAQ</a:t>
            </a:r>
            <a:r>
              <a:rPr lang="en-US" sz="2000" u="sng" dirty="0">
                <a:solidFill>
                  <a:srgbClr val="0000FF"/>
                </a:solidFill>
              </a:rPr>
              <a:t> produced by the USED.  </a:t>
            </a:r>
            <a:r>
              <a:rPr lang="en-US" sz="2000" dirty="0"/>
              <a:t>The ESSER and GEER Use Funds FAQ developed by the Department provides an overview of how the funds can be used. It emphasizes that the ESSER resources are available for a wide range of activities to address diverse needs arising from and exacerbated by the COVID-19 pandemic, and to emerge strong post pandemic</a:t>
            </a:r>
          </a:p>
          <a:p>
            <a:pPr marL="0" indent="0">
              <a:buNone/>
            </a:pPr>
            <a:endParaRPr lang="en-US" sz="2000" dirty="0"/>
          </a:p>
          <a:p>
            <a:pPr marL="0" indent="0">
              <a:buNone/>
            </a:pPr>
            <a:r>
              <a:rPr lang="en-US" sz="2000" dirty="0"/>
              <a:t>Reminder:  As is the case with all activities charged to ESSER, costs must be reasonable and necessary to meet the overall purpose of the program, which is “</a:t>
            </a:r>
            <a:r>
              <a:rPr lang="en-US" sz="2000" b="1" dirty="0"/>
              <a:t>to prevent, prepare for, and respond to</a:t>
            </a:r>
            <a:r>
              <a:rPr lang="en-US" sz="2000" dirty="0"/>
              <a:t>” </a:t>
            </a:r>
            <a:r>
              <a:rPr lang="en-US" sz="2000" b="1" dirty="0"/>
              <a:t>COVID-19</a:t>
            </a:r>
            <a:r>
              <a:rPr lang="en-US" sz="2000" dirty="0"/>
              <a:t>. (See 2 CFR §§ 200.403-200.404.) </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AB5ED1C6-D4AF-4026-A95E-43FE7736B34E}"/>
              </a:ext>
            </a:extLst>
          </p:cNvPr>
          <p:cNvSpPr>
            <a:spLocks noGrp="1"/>
          </p:cNvSpPr>
          <p:nvPr>
            <p:ph type="sldNum" sz="quarter" idx="12"/>
          </p:nvPr>
        </p:nvSpPr>
        <p:spPr/>
        <p:txBody>
          <a:bodyPr/>
          <a:lstStyle/>
          <a:p>
            <a:fld id="{D3AF38E6-233E-4628-AB77-37E4F8809EF6}" type="slidenum">
              <a:rPr lang="en-US" smtClean="0"/>
              <a:pPr/>
              <a:t>9</a:t>
            </a:fld>
            <a:endParaRPr lang="en-US" dirty="0"/>
          </a:p>
        </p:txBody>
      </p:sp>
      <p:sp>
        <p:nvSpPr>
          <p:cNvPr id="4" name="Title 3">
            <a:extLst>
              <a:ext uri="{FF2B5EF4-FFF2-40B4-BE49-F238E27FC236}">
                <a16:creationId xmlns:a16="http://schemas.microsoft.com/office/drawing/2014/main" id="{2D8B4181-3128-4E48-8187-81FD15839297}"/>
              </a:ext>
            </a:extLst>
          </p:cNvPr>
          <p:cNvSpPr>
            <a:spLocks noGrp="1"/>
          </p:cNvSpPr>
          <p:nvPr>
            <p:ph type="title"/>
          </p:nvPr>
        </p:nvSpPr>
        <p:spPr/>
        <p:txBody>
          <a:bodyPr/>
          <a:lstStyle/>
          <a:p>
            <a:r>
              <a:rPr lang="en-US" dirty="0"/>
              <a:t>Allowable Use of Funds</a:t>
            </a:r>
          </a:p>
        </p:txBody>
      </p:sp>
    </p:spTree>
    <p:extLst>
      <p:ext uri="{BB962C8B-B14F-4D97-AF65-F5344CB8AC3E}">
        <p14:creationId xmlns:p14="http://schemas.microsoft.com/office/powerpoint/2010/main" val="3301456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1_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10594</TotalTime>
  <Words>2246</Words>
  <Application>Microsoft Office PowerPoint</Application>
  <PresentationFormat>On-screen Show (4:3)</PresentationFormat>
  <Paragraphs>188</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Candara</vt:lpstr>
      <vt:lpstr>Segoe Print</vt:lpstr>
      <vt:lpstr>1_Blank</vt:lpstr>
      <vt:lpstr>  MASBO School Facilities Financing  Leveraging ESSER II &amp; III Funds </vt:lpstr>
      <vt:lpstr>Session Purpose</vt:lpstr>
      <vt:lpstr>Session Details</vt:lpstr>
      <vt:lpstr>PowerPoint Presentation</vt:lpstr>
      <vt:lpstr>OPI Staff</vt:lpstr>
      <vt:lpstr>ESSER Summary</vt:lpstr>
      <vt:lpstr>Key Dates</vt:lpstr>
      <vt:lpstr>Discerning the ESSERs</vt:lpstr>
      <vt:lpstr>Allowable Use of Funds</vt:lpstr>
      <vt:lpstr>Allowable Use of Funds</vt:lpstr>
      <vt:lpstr>Allowable Use of Funds</vt:lpstr>
      <vt:lpstr>Allowable Use of Funds</vt:lpstr>
      <vt:lpstr>Allowable Use of Funds</vt:lpstr>
      <vt:lpstr>Allowable Use of Funds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Construction and Capital Costs</vt:lpstr>
      <vt:lpstr>Capital Costs and Object Codes</vt:lpstr>
      <vt:lpstr>Managing Non-Capital Assets</vt:lpstr>
      <vt:lpstr>Workforce Stabilization</vt:lpstr>
      <vt:lpstr>Workforce Stabilization</vt:lpstr>
      <vt:lpstr>Workforce Stabilization</vt:lpstr>
      <vt:lpstr>Workforce Stabilization</vt:lpstr>
      <vt:lpstr>Open Questions</vt:lpstr>
      <vt:lpstr>Resources</vt:lpstr>
      <vt:lpstr>Thank you!</vt:lpstr>
    </vt:vector>
  </TitlesOfParts>
  <Company>OPi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Montana Aligned NAEP Items to Uncover Core Ideas</dc:title>
  <dc:creator>McGrath, Ashley</dc:creator>
  <cp:lastModifiedBy>Kirksey, Jeff</cp:lastModifiedBy>
  <cp:revision>661</cp:revision>
  <cp:lastPrinted>2020-02-13T16:29:42Z</cp:lastPrinted>
  <dcterms:created xsi:type="dcterms:W3CDTF">2016-03-28T17:33:01Z</dcterms:created>
  <dcterms:modified xsi:type="dcterms:W3CDTF">2021-09-28T03:28:10Z</dcterms:modified>
</cp:coreProperties>
</file>