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753600" cy="7315200"/>
  <p:notesSz cx="97536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72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A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47143" cy="73085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8908" y="2181992"/>
            <a:ext cx="4041140" cy="2024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5D17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5D17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5D17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5D17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A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00" y="50243"/>
            <a:ext cx="5912485" cy="122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5D17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9775" y="3503480"/>
            <a:ext cx="853694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CA8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4144" y="0"/>
            <a:ext cx="3559455" cy="484002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3199895"/>
            <a:ext cx="3763645" cy="4115435"/>
            <a:chOff x="0" y="3199895"/>
            <a:chExt cx="3763645" cy="41154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99895"/>
              <a:ext cx="3763597" cy="41153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29" y="6055954"/>
              <a:ext cx="1876424" cy="10477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5216" rIns="0" bIns="0" rtlCol="0">
            <a:spAutoFit/>
          </a:bodyPr>
          <a:lstStyle/>
          <a:p>
            <a:pPr marL="521334">
              <a:lnSpc>
                <a:spcPct val="100000"/>
              </a:lnSpc>
              <a:spcBef>
                <a:spcPts val="100"/>
              </a:spcBef>
            </a:pPr>
            <a:r>
              <a:rPr sz="2400" b="1" spc="180" dirty="0">
                <a:solidFill>
                  <a:srgbClr val="FAF4FD"/>
                </a:solidFill>
                <a:latin typeface="Tahoma"/>
                <a:cs typeface="Tahoma"/>
              </a:rPr>
              <a:t>Welcome</a:t>
            </a:r>
            <a:r>
              <a:rPr sz="2400" b="1" spc="275" dirty="0">
                <a:solidFill>
                  <a:srgbClr val="FAF4FD"/>
                </a:solidFill>
                <a:latin typeface="Tahoma"/>
                <a:cs typeface="Tahoma"/>
              </a:rPr>
              <a:t> </a:t>
            </a:r>
            <a:r>
              <a:rPr sz="2400" b="1" spc="70" dirty="0">
                <a:solidFill>
                  <a:srgbClr val="FAF4FD"/>
                </a:solidFill>
                <a:latin typeface="Tahoma"/>
                <a:cs typeface="Tahoma"/>
              </a:rPr>
              <a:t>MASBO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3141" y="1404292"/>
            <a:ext cx="6893559" cy="536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57935" algn="ctr">
              <a:lnSpc>
                <a:spcPts val="8640"/>
              </a:lnSpc>
              <a:spcBef>
                <a:spcPts val="100"/>
              </a:spcBef>
            </a:pPr>
            <a:r>
              <a:rPr sz="7200" spc="155" dirty="0">
                <a:solidFill>
                  <a:srgbClr val="FAF4FD"/>
                </a:solidFill>
                <a:latin typeface="Century Gothic"/>
                <a:cs typeface="Century Gothic"/>
              </a:rPr>
              <a:t>ERIC</a:t>
            </a:r>
            <a:endParaRPr sz="7200">
              <a:latin typeface="Century Gothic"/>
              <a:cs typeface="Century Gothic"/>
            </a:endParaRPr>
          </a:p>
          <a:p>
            <a:pPr marL="12065" marR="1270635" indent="-635" algn="ctr">
              <a:lnSpc>
                <a:spcPts val="8640"/>
              </a:lnSpc>
              <a:spcBef>
                <a:spcPts val="285"/>
              </a:spcBef>
            </a:pPr>
            <a:r>
              <a:rPr sz="7200" spc="459" dirty="0">
                <a:solidFill>
                  <a:srgbClr val="FAF4FD"/>
                </a:solidFill>
                <a:latin typeface="Century Gothic"/>
                <a:cs typeface="Century Gothic"/>
              </a:rPr>
              <a:t>Enrollment </a:t>
            </a:r>
            <a:r>
              <a:rPr sz="7200" spc="200" dirty="0">
                <a:solidFill>
                  <a:srgbClr val="FAF4FD"/>
                </a:solidFill>
                <a:latin typeface="Century Gothic"/>
                <a:cs typeface="Century Gothic"/>
              </a:rPr>
              <a:t>and</a:t>
            </a:r>
            <a:r>
              <a:rPr sz="7200" spc="3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7200" spc="540" dirty="0">
                <a:solidFill>
                  <a:srgbClr val="FAF4FD"/>
                </a:solidFill>
                <a:latin typeface="Century Gothic"/>
                <a:cs typeface="Century Gothic"/>
              </a:rPr>
              <a:t>Final </a:t>
            </a:r>
            <a:r>
              <a:rPr sz="7200" spc="315" dirty="0">
                <a:solidFill>
                  <a:srgbClr val="FAF4FD"/>
                </a:solidFill>
                <a:latin typeface="Century Gothic"/>
                <a:cs typeface="Century Gothic"/>
              </a:rPr>
              <a:t>Payout</a:t>
            </a:r>
            <a:r>
              <a:rPr sz="7200" spc="3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7200" spc="775" dirty="0">
                <a:solidFill>
                  <a:srgbClr val="FAF4FD"/>
                </a:solidFill>
                <a:latin typeface="Century Gothic"/>
                <a:cs typeface="Century Gothic"/>
              </a:rPr>
              <a:t>Tips</a:t>
            </a:r>
            <a:endParaRPr sz="7200">
              <a:latin typeface="Century Gothic"/>
              <a:cs typeface="Century Gothic"/>
            </a:endParaRPr>
          </a:p>
          <a:p>
            <a:pPr marL="3761740">
              <a:lnSpc>
                <a:spcPct val="100000"/>
              </a:lnSpc>
              <a:spcBef>
                <a:spcPts val="2745"/>
              </a:spcBef>
              <a:tabLst>
                <a:tab pos="5139055" algn="l"/>
                <a:tab pos="5603240" algn="l"/>
                <a:tab pos="6027420" algn="l"/>
              </a:tabLst>
            </a:pPr>
            <a:r>
              <a:rPr sz="1800" dirty="0">
                <a:solidFill>
                  <a:srgbClr val="FAF4FD"/>
                </a:solidFill>
                <a:latin typeface="Century Gothic"/>
                <a:cs typeface="Century Gothic"/>
              </a:rPr>
              <a:t>B</a:t>
            </a:r>
            <a:r>
              <a:rPr sz="1800" spc="-24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AF4FD"/>
                </a:solidFill>
                <a:latin typeface="Century Gothic"/>
                <a:cs typeface="Century Gothic"/>
              </a:rPr>
              <a:t>R</a:t>
            </a:r>
            <a:r>
              <a:rPr sz="1800" spc="-24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180" dirty="0">
                <a:solidFill>
                  <a:srgbClr val="FAF4FD"/>
                </a:solidFill>
                <a:latin typeface="Century Gothic"/>
                <a:cs typeface="Century Gothic"/>
              </a:rPr>
              <a:t>O</a:t>
            </a:r>
            <a:r>
              <a:rPr sz="1800" spc="-24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AF4FD"/>
                </a:solidFill>
                <a:latin typeface="Century Gothic"/>
                <a:cs typeface="Century Gothic"/>
              </a:rPr>
              <a:t>U</a:t>
            </a:r>
            <a:r>
              <a:rPr sz="1800" spc="-24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180" dirty="0">
                <a:solidFill>
                  <a:srgbClr val="FAF4FD"/>
                </a:solidFill>
                <a:latin typeface="Century Gothic"/>
                <a:cs typeface="Century Gothic"/>
              </a:rPr>
              <a:t>G</a:t>
            </a:r>
            <a:r>
              <a:rPr sz="1800" spc="-24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55" dirty="0">
                <a:solidFill>
                  <a:srgbClr val="FAF4FD"/>
                </a:solidFill>
                <a:latin typeface="Century Gothic"/>
                <a:cs typeface="Century Gothic"/>
              </a:rPr>
              <a:t>H</a:t>
            </a:r>
            <a:r>
              <a:rPr sz="1800" spc="-24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130" dirty="0">
                <a:solidFill>
                  <a:srgbClr val="FAF4FD"/>
                </a:solidFill>
                <a:latin typeface="Century Gothic"/>
                <a:cs typeface="Century Gothic"/>
              </a:rPr>
              <a:t>T</a:t>
            </a:r>
            <a:r>
              <a:rPr sz="1800" dirty="0">
                <a:solidFill>
                  <a:srgbClr val="FAF4FD"/>
                </a:solidFill>
                <a:latin typeface="Century Gothic"/>
                <a:cs typeface="Century Gothic"/>
              </a:rPr>
              <a:t>	</a:t>
            </a:r>
            <a:r>
              <a:rPr sz="1800" spc="105" dirty="0">
                <a:solidFill>
                  <a:srgbClr val="FAF4FD"/>
                </a:solidFill>
                <a:latin typeface="Century Gothic"/>
                <a:cs typeface="Century Gothic"/>
              </a:rPr>
              <a:t>TO</a:t>
            </a:r>
            <a:r>
              <a:rPr sz="1800" dirty="0">
                <a:solidFill>
                  <a:srgbClr val="FAF4FD"/>
                </a:solidFill>
                <a:latin typeface="Century Gothic"/>
                <a:cs typeface="Century Gothic"/>
              </a:rPr>
              <a:t>	B</a:t>
            </a:r>
            <a:r>
              <a:rPr sz="1800" spc="-22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50" dirty="0">
                <a:solidFill>
                  <a:srgbClr val="FAF4FD"/>
                </a:solidFill>
                <a:latin typeface="Century Gothic"/>
                <a:cs typeface="Century Gothic"/>
              </a:rPr>
              <a:t>Y</a:t>
            </a:r>
            <a:r>
              <a:rPr sz="1800" dirty="0">
                <a:solidFill>
                  <a:srgbClr val="FAF4FD"/>
                </a:solidFill>
                <a:latin typeface="Century Gothic"/>
                <a:cs typeface="Century Gothic"/>
              </a:rPr>
              <a:t>	</a:t>
            </a:r>
            <a:r>
              <a:rPr sz="1800" spc="-175" dirty="0">
                <a:solidFill>
                  <a:srgbClr val="FAF4FD"/>
                </a:solidFill>
                <a:latin typeface="Century Gothic"/>
                <a:cs typeface="Century Gothic"/>
              </a:rPr>
              <a:t>M</a:t>
            </a:r>
            <a:r>
              <a:rPr sz="1800" spc="-245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70" dirty="0">
                <a:solidFill>
                  <a:srgbClr val="FAF4FD"/>
                </a:solidFill>
                <a:latin typeface="Century Gothic"/>
                <a:cs typeface="Century Gothic"/>
              </a:rPr>
              <a:t>P</a:t>
            </a:r>
            <a:r>
              <a:rPr sz="1800" spc="-24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105" dirty="0">
                <a:solidFill>
                  <a:srgbClr val="FAF4FD"/>
                </a:solidFill>
                <a:latin typeface="Century Gothic"/>
                <a:cs typeface="Century Gothic"/>
              </a:rPr>
              <a:t>E</a:t>
            </a:r>
            <a:r>
              <a:rPr sz="1800" spc="-245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AF4FD"/>
                </a:solidFill>
                <a:latin typeface="Century Gothic"/>
                <a:cs typeface="Century Gothic"/>
              </a:rPr>
              <a:t>R</a:t>
            </a:r>
            <a:r>
              <a:rPr sz="1800" spc="-24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50" dirty="0">
                <a:solidFill>
                  <a:srgbClr val="FAF4FD"/>
                </a:solidFill>
                <a:latin typeface="Century Gothic"/>
                <a:cs typeface="Century Gothic"/>
              </a:rPr>
              <a:t>A</a:t>
            </a:r>
            <a:endParaRPr sz="1800">
              <a:latin typeface="Century Gothic"/>
              <a:cs typeface="Century Gothic"/>
            </a:endParaRPr>
          </a:p>
          <a:p>
            <a:pPr marL="5064760">
              <a:lnSpc>
                <a:spcPct val="100000"/>
              </a:lnSpc>
              <a:spcBef>
                <a:spcPts val="160"/>
              </a:spcBef>
            </a:pPr>
            <a:r>
              <a:rPr sz="1800" spc="-105" dirty="0">
                <a:solidFill>
                  <a:srgbClr val="FAF4FD"/>
                </a:solidFill>
                <a:latin typeface="Century Gothic"/>
                <a:cs typeface="Century Gothic"/>
              </a:rPr>
              <a:t>E</a:t>
            </a:r>
            <a:r>
              <a:rPr sz="1800" spc="-245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114" dirty="0">
                <a:solidFill>
                  <a:srgbClr val="FAF4FD"/>
                </a:solidFill>
                <a:latin typeface="Century Gothic"/>
                <a:cs typeface="Century Gothic"/>
              </a:rPr>
              <a:t>D</a:t>
            </a:r>
            <a:r>
              <a:rPr sz="1800" spc="-245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AF4FD"/>
                </a:solidFill>
                <a:latin typeface="Century Gothic"/>
                <a:cs typeface="Century Gothic"/>
              </a:rPr>
              <a:t>U</a:t>
            </a:r>
            <a:r>
              <a:rPr sz="1800" spc="-245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80" dirty="0">
                <a:solidFill>
                  <a:srgbClr val="FAF4FD"/>
                </a:solidFill>
                <a:latin typeface="Century Gothic"/>
                <a:cs typeface="Century Gothic"/>
              </a:rPr>
              <a:t>C</a:t>
            </a:r>
            <a:r>
              <a:rPr sz="1800" spc="-24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114" dirty="0">
                <a:solidFill>
                  <a:srgbClr val="FAF4FD"/>
                </a:solidFill>
                <a:latin typeface="Century Gothic"/>
                <a:cs typeface="Century Gothic"/>
              </a:rPr>
              <a:t>A</a:t>
            </a:r>
            <a:r>
              <a:rPr sz="1800" spc="-245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180" dirty="0">
                <a:solidFill>
                  <a:srgbClr val="FAF4FD"/>
                </a:solidFill>
                <a:latin typeface="Century Gothic"/>
                <a:cs typeface="Century Gothic"/>
              </a:rPr>
              <a:t>T</a:t>
            </a:r>
            <a:r>
              <a:rPr sz="1800" spc="-245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AF4FD"/>
                </a:solidFill>
                <a:latin typeface="Century Gothic"/>
                <a:cs typeface="Century Gothic"/>
              </a:rPr>
              <a:t>I</a:t>
            </a:r>
            <a:r>
              <a:rPr sz="1800" spc="-245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180" dirty="0">
                <a:solidFill>
                  <a:srgbClr val="FAF4FD"/>
                </a:solidFill>
                <a:latin typeface="Century Gothic"/>
                <a:cs typeface="Century Gothic"/>
              </a:rPr>
              <a:t>O</a:t>
            </a:r>
            <a:r>
              <a:rPr sz="1800" spc="-240" dirty="0">
                <a:solidFill>
                  <a:srgbClr val="FAF4FD"/>
                </a:solidFill>
                <a:latin typeface="Century Gothic"/>
                <a:cs typeface="Century Gothic"/>
              </a:rPr>
              <a:t> </a:t>
            </a:r>
            <a:r>
              <a:rPr sz="1800" spc="-50" dirty="0">
                <a:solidFill>
                  <a:srgbClr val="FAF4FD"/>
                </a:solidFill>
                <a:latin typeface="Century Gothic"/>
                <a:cs typeface="Century Gothic"/>
              </a:rPr>
              <a:t>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CA8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1522" y="0"/>
            <a:ext cx="5202077" cy="193370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559308"/>
            <a:ext cx="9395460" cy="5202555"/>
            <a:chOff x="0" y="1559308"/>
            <a:chExt cx="9395460" cy="5202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11531"/>
              <a:ext cx="1248578" cy="1449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22" y="1559308"/>
              <a:ext cx="9220199" cy="48672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6667" rIns="0" bIns="0" rtlCol="0">
            <a:spAutoFit/>
          </a:bodyPr>
          <a:lstStyle/>
          <a:p>
            <a:pPr marL="523875">
              <a:lnSpc>
                <a:spcPct val="100000"/>
              </a:lnSpc>
              <a:spcBef>
                <a:spcPts val="100"/>
              </a:spcBef>
            </a:pPr>
            <a:r>
              <a:rPr sz="3400" spc="-204" dirty="0">
                <a:latin typeface="Arial Black"/>
                <a:cs typeface="Arial Black"/>
              </a:rPr>
              <a:t>When</a:t>
            </a:r>
            <a:r>
              <a:rPr sz="3400" spc="-310" dirty="0">
                <a:latin typeface="Arial Black"/>
                <a:cs typeface="Arial Black"/>
              </a:rPr>
              <a:t> </a:t>
            </a:r>
            <a:r>
              <a:rPr sz="3400" spc="-200" dirty="0">
                <a:latin typeface="Arial Black"/>
                <a:cs typeface="Arial Black"/>
              </a:rPr>
              <a:t>manually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135" dirty="0">
                <a:latin typeface="Arial Black"/>
                <a:cs typeface="Arial Black"/>
              </a:rPr>
              <a:t>reporting</a:t>
            </a:r>
            <a:endParaRPr sz="3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CA8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12" y="1634786"/>
            <a:ext cx="9524999" cy="54387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58" y="307856"/>
            <a:ext cx="95923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20" dirty="0">
                <a:latin typeface="Arial Black"/>
                <a:cs typeface="Arial Black"/>
              </a:rPr>
              <a:t>If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200" dirty="0">
                <a:latin typeface="Arial Black"/>
                <a:cs typeface="Arial Black"/>
              </a:rPr>
              <a:t>manually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175" dirty="0">
                <a:latin typeface="Arial Black"/>
                <a:cs typeface="Arial Black"/>
              </a:rPr>
              <a:t>reporting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204" dirty="0">
                <a:latin typeface="Arial Black"/>
                <a:cs typeface="Arial Black"/>
              </a:rPr>
              <a:t>more</a:t>
            </a:r>
            <a:r>
              <a:rPr sz="3400" spc="-300" dirty="0">
                <a:latin typeface="Arial Black"/>
                <a:cs typeface="Arial Black"/>
              </a:rPr>
              <a:t> </a:t>
            </a:r>
            <a:r>
              <a:rPr sz="3400" spc="-185" dirty="0">
                <a:latin typeface="Arial Black"/>
                <a:cs typeface="Arial Black"/>
              </a:rPr>
              <a:t>than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204" dirty="0">
                <a:latin typeface="Arial Black"/>
                <a:cs typeface="Arial Black"/>
              </a:rPr>
              <a:t>one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225" dirty="0">
                <a:latin typeface="Arial Black"/>
                <a:cs typeface="Arial Black"/>
              </a:rPr>
              <a:t>at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345" dirty="0">
                <a:latin typeface="Arial Black"/>
                <a:cs typeface="Arial Black"/>
              </a:rPr>
              <a:t>a</a:t>
            </a:r>
            <a:r>
              <a:rPr sz="3400" spc="-300" dirty="0">
                <a:latin typeface="Arial Black"/>
                <a:cs typeface="Arial Black"/>
              </a:rPr>
              <a:t> </a:t>
            </a:r>
            <a:r>
              <a:rPr sz="3400" spc="-70" dirty="0">
                <a:latin typeface="Arial Black"/>
                <a:cs typeface="Arial Black"/>
              </a:rPr>
              <a:t>time</a:t>
            </a:r>
            <a:endParaRPr sz="3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92" y="1276433"/>
            <a:ext cx="9609507" cy="54578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89536"/>
            <a:ext cx="9753599" cy="53530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11" y="1153926"/>
            <a:ext cx="9674887" cy="57816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1520"/>
            <a:ext cx="9751409" cy="56483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3737"/>
            <a:ext cx="97535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64" y="936083"/>
            <a:ext cx="9639299" cy="53054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" y="1009801"/>
            <a:ext cx="8286749" cy="5295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521" y="2232104"/>
            <a:ext cx="909891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0" marR="5080" indent="-1086485">
              <a:lnSpc>
                <a:spcPct val="116700"/>
              </a:lnSpc>
              <a:spcBef>
                <a:spcPts val="95"/>
              </a:spcBef>
            </a:pPr>
            <a:r>
              <a:rPr sz="6000" spc="-10" dirty="0">
                <a:solidFill>
                  <a:srgbClr val="8B52FF"/>
                </a:solidFill>
              </a:rPr>
              <a:t>Let's</a:t>
            </a:r>
            <a:r>
              <a:rPr sz="6000" spc="-400" dirty="0">
                <a:solidFill>
                  <a:srgbClr val="8B52FF"/>
                </a:solidFill>
              </a:rPr>
              <a:t> </a:t>
            </a:r>
            <a:r>
              <a:rPr sz="6000" spc="325" dirty="0">
                <a:solidFill>
                  <a:srgbClr val="8B52FF"/>
                </a:solidFill>
              </a:rPr>
              <a:t>talk</a:t>
            </a:r>
            <a:r>
              <a:rPr sz="6000" spc="-395" dirty="0">
                <a:solidFill>
                  <a:srgbClr val="8B52FF"/>
                </a:solidFill>
              </a:rPr>
              <a:t> </a:t>
            </a:r>
            <a:r>
              <a:rPr sz="6000" spc="270" dirty="0">
                <a:solidFill>
                  <a:srgbClr val="8B52FF"/>
                </a:solidFill>
              </a:rPr>
              <a:t>terminations </a:t>
            </a:r>
            <a:r>
              <a:rPr sz="6000" spc="465" dirty="0">
                <a:solidFill>
                  <a:srgbClr val="8B52FF"/>
                </a:solidFill>
              </a:rPr>
              <a:t>and</a:t>
            </a:r>
            <a:r>
              <a:rPr sz="6000" spc="-305" dirty="0">
                <a:solidFill>
                  <a:srgbClr val="8B52FF"/>
                </a:solidFill>
              </a:rPr>
              <a:t> </a:t>
            </a:r>
            <a:r>
              <a:rPr sz="6000" spc="295" dirty="0">
                <a:solidFill>
                  <a:srgbClr val="8B52FF"/>
                </a:solidFill>
              </a:rPr>
              <a:t>Final</a:t>
            </a:r>
            <a:r>
              <a:rPr sz="6000" spc="-300" dirty="0">
                <a:solidFill>
                  <a:srgbClr val="8B52FF"/>
                </a:solidFill>
              </a:rPr>
              <a:t> </a:t>
            </a:r>
            <a:r>
              <a:rPr sz="6000" spc="285" dirty="0">
                <a:solidFill>
                  <a:srgbClr val="8B52FF"/>
                </a:solidFill>
              </a:rPr>
              <a:t>Payout</a:t>
            </a:r>
            <a:endParaRPr sz="6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CA8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043"/>
            <a:ext cx="1601994" cy="14884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620" y="5923993"/>
            <a:ext cx="1593968" cy="13912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050" y="1498600"/>
            <a:ext cx="85725" cy="857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050" y="1831975"/>
            <a:ext cx="85725" cy="857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050" y="2165350"/>
            <a:ext cx="85725" cy="857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050" y="2498725"/>
            <a:ext cx="85725" cy="857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900" y="1334129"/>
            <a:ext cx="9521190" cy="523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marR="7924800">
              <a:lnSpc>
                <a:spcPct val="115100"/>
              </a:lnSpc>
              <a:spcBef>
                <a:spcPts val="100"/>
              </a:spcBef>
            </a:pPr>
            <a:r>
              <a:rPr sz="1900" spc="-10" dirty="0">
                <a:latin typeface="Verdana"/>
                <a:cs typeface="Verdana"/>
              </a:rPr>
              <a:t>Retiring </a:t>
            </a:r>
            <a:r>
              <a:rPr sz="1900" spc="-20" dirty="0">
                <a:latin typeface="Verdana"/>
                <a:cs typeface="Verdana"/>
              </a:rPr>
              <a:t>Resigning</a:t>
            </a:r>
            <a:endParaRPr sz="1900">
              <a:latin typeface="Verdana"/>
              <a:cs typeface="Verdana"/>
            </a:endParaRPr>
          </a:p>
          <a:p>
            <a:pPr marL="422275">
              <a:lnSpc>
                <a:spcPct val="100000"/>
              </a:lnSpc>
              <a:spcBef>
                <a:spcPts val="345"/>
              </a:spcBef>
            </a:pPr>
            <a:r>
              <a:rPr sz="1900" dirty="0">
                <a:latin typeface="Verdana"/>
                <a:cs typeface="Verdana"/>
              </a:rPr>
              <a:t>Was</a:t>
            </a:r>
            <a:r>
              <a:rPr sz="1900" spc="-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terminated</a:t>
            </a:r>
            <a:endParaRPr sz="1900">
              <a:latin typeface="Verdana"/>
              <a:cs typeface="Verdana"/>
            </a:endParaRPr>
          </a:p>
          <a:p>
            <a:pPr marL="422275">
              <a:lnSpc>
                <a:spcPct val="100000"/>
              </a:lnSpc>
              <a:spcBef>
                <a:spcPts val="345"/>
              </a:spcBef>
            </a:pPr>
            <a:r>
              <a:rPr sz="1900" dirty="0">
                <a:latin typeface="Verdana"/>
                <a:cs typeface="Verdana"/>
              </a:rPr>
              <a:t>Deceased</a:t>
            </a:r>
            <a:r>
              <a:rPr sz="1900" spc="-30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while </a:t>
            </a:r>
            <a:r>
              <a:rPr sz="1900" spc="-60" dirty="0">
                <a:latin typeface="Verdana"/>
                <a:cs typeface="Verdana"/>
              </a:rPr>
              <a:t>still</a:t>
            </a:r>
            <a:r>
              <a:rPr sz="1900" spc="-3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employed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Verdana"/>
              <a:cs typeface="Verdana"/>
            </a:endParaRPr>
          </a:p>
          <a:p>
            <a:pPr marL="12700" marR="577850">
              <a:lnSpc>
                <a:spcPct val="115599"/>
              </a:lnSpc>
            </a:pPr>
            <a:r>
              <a:rPr sz="2000" spc="-25" dirty="0">
                <a:latin typeface="Verdana"/>
                <a:cs typeface="Verdana"/>
              </a:rPr>
              <a:t>Termination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Information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required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in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70" dirty="0">
                <a:latin typeface="Verdana"/>
                <a:cs typeface="Verdana"/>
              </a:rPr>
              <a:t>ERIC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in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employee's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final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payroll </a:t>
            </a:r>
            <a:r>
              <a:rPr sz="2000" dirty="0">
                <a:latin typeface="Verdana"/>
                <a:cs typeface="Verdana"/>
              </a:rPr>
              <a:t>record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must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include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Verdana"/>
              <a:cs typeface="Verdana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900" spc="-20" dirty="0">
                <a:latin typeface="Verdana"/>
                <a:cs typeface="Verdana"/>
              </a:rPr>
              <a:t>Employment</a:t>
            </a:r>
            <a:r>
              <a:rPr sz="1900" spc="-114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status</a:t>
            </a:r>
            <a:endParaRPr sz="1900">
              <a:latin typeface="Verdana"/>
              <a:cs typeface="Verdana"/>
            </a:endParaRPr>
          </a:p>
          <a:p>
            <a:pPr marL="192405" indent="-180340">
              <a:lnSpc>
                <a:spcPct val="100000"/>
              </a:lnSpc>
              <a:spcBef>
                <a:spcPts val="345"/>
              </a:spcBef>
              <a:buChar char="•"/>
              <a:tabLst>
                <a:tab pos="193040" algn="l"/>
              </a:tabLst>
            </a:pPr>
            <a:r>
              <a:rPr sz="1900" spc="-20" dirty="0">
                <a:latin typeface="Verdana"/>
                <a:cs typeface="Verdana"/>
              </a:rPr>
              <a:t>Employment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status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date</a:t>
            </a:r>
            <a:endParaRPr sz="1900">
              <a:latin typeface="Verdana"/>
              <a:cs typeface="Verdana"/>
            </a:endParaRPr>
          </a:p>
          <a:p>
            <a:pPr marL="192405" indent="-180340">
              <a:lnSpc>
                <a:spcPct val="100000"/>
              </a:lnSpc>
              <a:spcBef>
                <a:spcPts val="345"/>
              </a:spcBef>
              <a:buChar char="•"/>
              <a:tabLst>
                <a:tab pos="193040" algn="l"/>
              </a:tabLst>
            </a:pPr>
            <a:r>
              <a:rPr sz="1900" spc="-25" dirty="0">
                <a:latin typeface="Verdana"/>
                <a:cs typeface="Verdana"/>
              </a:rPr>
              <a:t>Termination</a:t>
            </a:r>
            <a:r>
              <a:rPr sz="1900" spc="-8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of</a:t>
            </a:r>
            <a:r>
              <a:rPr sz="1900" spc="-7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employment</a:t>
            </a:r>
            <a:r>
              <a:rPr sz="1900" spc="-75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date</a:t>
            </a:r>
            <a:endParaRPr sz="1900">
              <a:latin typeface="Verdana"/>
              <a:cs typeface="Verdana"/>
            </a:endParaRPr>
          </a:p>
          <a:p>
            <a:pPr marL="192405" indent="-180340">
              <a:lnSpc>
                <a:spcPct val="100000"/>
              </a:lnSpc>
              <a:spcBef>
                <a:spcPts val="345"/>
              </a:spcBef>
              <a:buChar char="•"/>
              <a:tabLst>
                <a:tab pos="193040" algn="l"/>
              </a:tabLst>
            </a:pPr>
            <a:r>
              <a:rPr sz="1900" spc="-55" dirty="0">
                <a:latin typeface="Verdana"/>
                <a:cs typeface="Verdana"/>
              </a:rPr>
              <a:t>Last</a:t>
            </a:r>
            <a:r>
              <a:rPr sz="1900" spc="-3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day</a:t>
            </a:r>
            <a:r>
              <a:rPr sz="1900" spc="-3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worked</a:t>
            </a:r>
            <a:endParaRPr sz="1900">
              <a:latin typeface="Verdana"/>
              <a:cs typeface="Verdana"/>
            </a:endParaRPr>
          </a:p>
          <a:p>
            <a:pPr marL="192405" indent="-180340">
              <a:lnSpc>
                <a:spcPct val="100000"/>
              </a:lnSpc>
              <a:spcBef>
                <a:spcPts val="345"/>
              </a:spcBef>
              <a:buChar char="•"/>
              <a:tabLst>
                <a:tab pos="193040" algn="l"/>
              </a:tabLst>
            </a:pPr>
            <a:r>
              <a:rPr sz="1900" spc="-35" dirty="0">
                <a:latin typeface="Verdana"/>
                <a:cs typeface="Verdana"/>
              </a:rPr>
              <a:t>Final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pay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Verdana"/>
              <a:cs typeface="Verdana"/>
            </a:endParaRPr>
          </a:p>
          <a:p>
            <a:pPr marL="902335" marR="5080" indent="-843915">
              <a:lnSpc>
                <a:spcPct val="113300"/>
              </a:lnSpc>
            </a:pPr>
            <a:r>
              <a:rPr sz="1600" dirty="0">
                <a:latin typeface="Verdana"/>
                <a:cs typeface="Verdana"/>
              </a:rPr>
              <a:t>When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terminating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an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employee,</a:t>
            </a:r>
            <a:r>
              <a:rPr sz="1600" spc="-65" dirty="0">
                <a:latin typeface="Verdana"/>
                <a:cs typeface="Verdana"/>
              </a:rPr>
              <a:t> it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is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important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the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last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day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worked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is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accurate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as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it </a:t>
            </a:r>
            <a:r>
              <a:rPr sz="1600" spc="-20" dirty="0">
                <a:latin typeface="Verdana"/>
                <a:cs typeface="Verdana"/>
              </a:rPr>
              <a:t>starts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the </a:t>
            </a:r>
            <a:r>
              <a:rPr sz="1600" spc="-35" dirty="0">
                <a:latin typeface="Verdana"/>
                <a:cs typeface="Verdana"/>
              </a:rPr>
              <a:t>30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day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leave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from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employment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required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for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retirement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and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refund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eligibility.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3400" spc="-310" dirty="0">
                <a:solidFill>
                  <a:srgbClr val="000000"/>
                </a:solidFill>
                <a:latin typeface="Arial Black"/>
                <a:cs typeface="Arial Black"/>
              </a:rPr>
              <a:t>Reasons </a:t>
            </a:r>
            <a:r>
              <a:rPr sz="3400" spc="-160" dirty="0">
                <a:solidFill>
                  <a:srgbClr val="000000"/>
                </a:solidFill>
                <a:latin typeface="Arial Black"/>
                <a:cs typeface="Arial Black"/>
              </a:rPr>
              <a:t>you</a:t>
            </a:r>
            <a:r>
              <a:rPr sz="3400" spc="-31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400" spc="-245" dirty="0">
                <a:solidFill>
                  <a:srgbClr val="000000"/>
                </a:solidFill>
                <a:latin typeface="Arial Black"/>
                <a:cs typeface="Arial Black"/>
              </a:rPr>
              <a:t>may</a:t>
            </a:r>
            <a:r>
              <a:rPr sz="3400" spc="-31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400" spc="-235" dirty="0">
                <a:solidFill>
                  <a:srgbClr val="000000"/>
                </a:solidFill>
                <a:latin typeface="Arial Black"/>
                <a:cs typeface="Arial Black"/>
              </a:rPr>
              <a:t>have</a:t>
            </a:r>
            <a:r>
              <a:rPr sz="3400" spc="-31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400" spc="-25" dirty="0">
                <a:solidFill>
                  <a:srgbClr val="000000"/>
                </a:solidFill>
                <a:latin typeface="Arial Black"/>
                <a:cs typeface="Arial Black"/>
              </a:rPr>
              <a:t>to </a:t>
            </a:r>
            <a:r>
              <a:rPr sz="3400" spc="-200" dirty="0">
                <a:solidFill>
                  <a:srgbClr val="000000"/>
                </a:solidFill>
                <a:latin typeface="Arial Black"/>
                <a:cs typeface="Arial Black"/>
              </a:rPr>
              <a:t>terminate</a:t>
            </a:r>
            <a:r>
              <a:rPr sz="3400" spc="-29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400" spc="-210" dirty="0">
                <a:solidFill>
                  <a:srgbClr val="000000"/>
                </a:solidFill>
                <a:latin typeface="Arial Black"/>
                <a:cs typeface="Arial Black"/>
              </a:rPr>
              <a:t>employee</a:t>
            </a:r>
            <a:r>
              <a:rPr sz="3400" spc="-29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400" spc="-150" dirty="0">
                <a:solidFill>
                  <a:srgbClr val="000000"/>
                </a:solidFill>
                <a:latin typeface="Arial Black"/>
                <a:cs typeface="Arial Black"/>
              </a:rPr>
              <a:t>in</a:t>
            </a:r>
            <a:r>
              <a:rPr sz="3400" spc="-29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400" spc="-340" dirty="0">
                <a:solidFill>
                  <a:srgbClr val="000000"/>
                </a:solidFill>
                <a:latin typeface="Arial Black"/>
                <a:cs typeface="Arial Black"/>
              </a:rPr>
              <a:t>ERIC</a:t>
            </a:r>
            <a:endParaRPr sz="3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7809"/>
              </a:lnSpc>
              <a:spcBef>
                <a:spcPts val="315"/>
              </a:spcBef>
            </a:pPr>
            <a:r>
              <a:rPr sz="6600" spc="280" dirty="0">
                <a:solidFill>
                  <a:srgbClr val="8B52FF"/>
                </a:solidFill>
                <a:latin typeface="Century Gothic"/>
                <a:cs typeface="Century Gothic"/>
              </a:rPr>
              <a:t>Let's</a:t>
            </a:r>
            <a:r>
              <a:rPr sz="6600" spc="40" dirty="0">
                <a:solidFill>
                  <a:srgbClr val="8B52FF"/>
                </a:solidFill>
                <a:latin typeface="Century Gothic"/>
                <a:cs typeface="Century Gothic"/>
              </a:rPr>
              <a:t> </a:t>
            </a:r>
            <a:r>
              <a:rPr sz="6600" spc="220" dirty="0">
                <a:solidFill>
                  <a:srgbClr val="8B52FF"/>
                </a:solidFill>
                <a:latin typeface="Century Gothic"/>
                <a:cs typeface="Century Gothic"/>
              </a:rPr>
              <a:t>dive </a:t>
            </a:r>
            <a:r>
              <a:rPr sz="6600" spc="500" dirty="0">
                <a:solidFill>
                  <a:srgbClr val="8B52FF"/>
                </a:solidFill>
                <a:latin typeface="Century Gothic"/>
                <a:cs typeface="Century Gothic"/>
              </a:rPr>
              <a:t>right</a:t>
            </a:r>
            <a:r>
              <a:rPr sz="6600" spc="35" dirty="0">
                <a:solidFill>
                  <a:srgbClr val="8B52FF"/>
                </a:solidFill>
                <a:latin typeface="Century Gothic"/>
                <a:cs typeface="Century Gothic"/>
              </a:rPr>
              <a:t> </a:t>
            </a:r>
            <a:r>
              <a:rPr sz="6600" spc="665" dirty="0">
                <a:solidFill>
                  <a:srgbClr val="8B52FF"/>
                </a:solidFill>
                <a:latin typeface="Century Gothic"/>
                <a:cs typeface="Century Gothic"/>
              </a:rPr>
              <a:t>in!</a:t>
            </a:r>
            <a:endParaRPr sz="66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580" y="0"/>
            <a:ext cx="2417019" cy="23956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85495" y="4548915"/>
            <a:ext cx="544957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290" dirty="0">
                <a:solidFill>
                  <a:srgbClr val="5D17EB"/>
                </a:solidFill>
                <a:latin typeface="Century Gothic"/>
                <a:cs typeface="Century Gothic"/>
              </a:rPr>
              <a:t>STARTING</a:t>
            </a:r>
            <a:r>
              <a:rPr sz="2500" spc="32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500" spc="370" dirty="0">
                <a:solidFill>
                  <a:srgbClr val="5D17EB"/>
                </a:solidFill>
                <a:latin typeface="Century Gothic"/>
                <a:cs typeface="Century Gothic"/>
              </a:rPr>
              <a:t>WITH</a:t>
            </a:r>
            <a:r>
              <a:rPr sz="2500" spc="32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500" spc="220" dirty="0">
                <a:solidFill>
                  <a:srgbClr val="5D17EB"/>
                </a:solidFill>
                <a:latin typeface="Century Gothic"/>
                <a:cs typeface="Century Gothic"/>
              </a:rPr>
              <a:t>ENROLLMENTS</a:t>
            </a:r>
            <a:endParaRPr sz="25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02410" y="5164561"/>
            <a:ext cx="2019935" cy="1871980"/>
            <a:chOff x="7202410" y="5164561"/>
            <a:chExt cx="2019935" cy="18719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0506" y="5164561"/>
              <a:ext cx="1871311" cy="18698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2410" y="5988754"/>
              <a:ext cx="1876424" cy="10477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CA8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12" y="1664537"/>
            <a:ext cx="85106" cy="851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12" y="1995506"/>
            <a:ext cx="85106" cy="851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212" y="4189359"/>
            <a:ext cx="85106" cy="851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12" y="4520328"/>
            <a:ext cx="85106" cy="8510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212" y="4851297"/>
            <a:ext cx="85106" cy="8510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900" y="50243"/>
            <a:ext cx="5912485" cy="1024274"/>
          </a:xfrm>
          <a:prstGeom prst="rect">
            <a:avLst/>
          </a:prstGeom>
        </p:spPr>
        <p:txBody>
          <a:bodyPr vert="horz" wrap="square" lIns="0" tIns="640988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30"/>
              </a:spcBef>
            </a:pPr>
            <a:r>
              <a:rPr sz="2450" b="1" spc="-25" dirty="0">
                <a:solidFill>
                  <a:srgbClr val="000000"/>
                </a:solidFill>
              </a:rPr>
              <a:t>Final</a:t>
            </a:r>
            <a:r>
              <a:rPr sz="2450" b="1" spc="-180" dirty="0">
                <a:solidFill>
                  <a:srgbClr val="000000"/>
                </a:solidFill>
              </a:rPr>
              <a:t> </a:t>
            </a:r>
            <a:r>
              <a:rPr sz="2450" b="1" spc="-10" dirty="0">
                <a:solidFill>
                  <a:srgbClr val="000000"/>
                </a:solidFill>
              </a:rPr>
              <a:t>Payouts</a:t>
            </a:r>
            <a:endParaRPr sz="2450" b="1" dirty="0"/>
          </a:p>
        </p:txBody>
      </p:sp>
      <p:sp>
        <p:nvSpPr>
          <p:cNvPr id="9" name="object 9"/>
          <p:cNvSpPr txBox="1"/>
          <p:nvPr/>
        </p:nvSpPr>
        <p:spPr>
          <a:xfrm>
            <a:off x="81714" y="1501161"/>
            <a:ext cx="9589135" cy="4867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5120" marR="125095">
              <a:lnSpc>
                <a:spcPct val="117400"/>
              </a:lnSpc>
              <a:spcBef>
                <a:spcPts val="90"/>
              </a:spcBef>
            </a:pPr>
            <a:r>
              <a:rPr sz="1850" spc="-10" dirty="0">
                <a:latin typeface="Verdana"/>
                <a:cs typeface="Verdana"/>
              </a:rPr>
              <a:t>Report</a:t>
            </a:r>
            <a:r>
              <a:rPr sz="1850" spc="1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final</a:t>
            </a:r>
            <a:r>
              <a:rPr sz="1850" spc="2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payouts</a:t>
            </a:r>
            <a:r>
              <a:rPr sz="1850" spc="2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for</a:t>
            </a:r>
            <a:r>
              <a:rPr sz="1850" spc="2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any</a:t>
            </a:r>
            <a:r>
              <a:rPr sz="1850" spc="2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employee</a:t>
            </a:r>
            <a:r>
              <a:rPr sz="1850" spc="2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leaving</a:t>
            </a:r>
            <a:r>
              <a:rPr sz="1850" spc="2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employment</a:t>
            </a:r>
            <a:r>
              <a:rPr sz="1850" spc="20" dirty="0">
                <a:latin typeface="Verdana"/>
                <a:cs typeface="Verdana"/>
              </a:rPr>
              <a:t> </a:t>
            </a:r>
            <a:r>
              <a:rPr sz="1850" spc="-10" dirty="0">
                <a:latin typeface="Verdana"/>
                <a:cs typeface="Verdana"/>
              </a:rPr>
              <a:t>permanently </a:t>
            </a:r>
            <a:r>
              <a:rPr sz="1850" spc="-20" dirty="0">
                <a:latin typeface="Verdana"/>
                <a:cs typeface="Verdana"/>
              </a:rPr>
              <a:t>Final</a:t>
            </a:r>
            <a:r>
              <a:rPr sz="1850" spc="-4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payouts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are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to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spc="70" dirty="0">
                <a:latin typeface="Verdana"/>
                <a:cs typeface="Verdana"/>
              </a:rPr>
              <a:t>be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reported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on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the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employee’s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final</a:t>
            </a:r>
            <a:r>
              <a:rPr sz="1850" spc="-4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payroll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detail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spc="-10" dirty="0">
                <a:latin typeface="Verdana"/>
                <a:cs typeface="Verdana"/>
              </a:rPr>
              <a:t>record </a:t>
            </a:r>
            <a:r>
              <a:rPr sz="1850" dirty="0">
                <a:latin typeface="Verdana"/>
                <a:cs typeface="Verdana"/>
              </a:rPr>
              <a:t>in</a:t>
            </a:r>
            <a:r>
              <a:rPr sz="1850" spc="-30" dirty="0">
                <a:latin typeface="Verdana"/>
                <a:cs typeface="Verdana"/>
              </a:rPr>
              <a:t> </a:t>
            </a:r>
            <a:r>
              <a:rPr sz="1850" spc="-140" dirty="0">
                <a:latin typeface="Verdana"/>
                <a:cs typeface="Verdana"/>
              </a:rPr>
              <a:t>ERIC</a:t>
            </a:r>
            <a:r>
              <a:rPr sz="1850" spc="-3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by</a:t>
            </a:r>
            <a:r>
              <a:rPr sz="1850" spc="-3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selecting</a:t>
            </a:r>
            <a:r>
              <a:rPr sz="1850" spc="-3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the</a:t>
            </a:r>
            <a:r>
              <a:rPr sz="1850" spc="-3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final</a:t>
            </a:r>
            <a:r>
              <a:rPr sz="1850" spc="-25" dirty="0">
                <a:latin typeface="Verdana"/>
                <a:cs typeface="Verdana"/>
              </a:rPr>
              <a:t> </a:t>
            </a:r>
            <a:r>
              <a:rPr sz="1850" spc="60" dirty="0">
                <a:latin typeface="Verdana"/>
                <a:cs typeface="Verdana"/>
              </a:rPr>
              <a:t>pay</a:t>
            </a:r>
            <a:r>
              <a:rPr sz="1850" spc="-3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check</a:t>
            </a:r>
            <a:r>
              <a:rPr sz="1850" spc="-30" dirty="0">
                <a:latin typeface="Verdana"/>
                <a:cs typeface="Verdana"/>
              </a:rPr>
              <a:t> </a:t>
            </a:r>
            <a:r>
              <a:rPr sz="1850" spc="-25" dirty="0">
                <a:latin typeface="Verdana"/>
                <a:cs typeface="Verdana"/>
              </a:rPr>
              <a:t>box</a:t>
            </a:r>
            <a:endParaRPr sz="18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50" dirty="0">
                <a:latin typeface="Verdana"/>
                <a:cs typeface="Verdana"/>
              </a:rPr>
              <a:t>What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should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individual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payroll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detail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records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contain?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Verdana"/>
              <a:cs typeface="Verdana"/>
            </a:endParaRPr>
          </a:p>
          <a:p>
            <a:pPr marL="325120" marR="6665595">
              <a:lnSpc>
                <a:spcPct val="117400"/>
              </a:lnSpc>
              <a:spcBef>
                <a:spcPts val="5"/>
              </a:spcBef>
            </a:pPr>
            <a:r>
              <a:rPr sz="1850" spc="-50" dirty="0">
                <a:latin typeface="Verdana"/>
                <a:cs typeface="Verdana"/>
              </a:rPr>
              <a:t>Sick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leave</a:t>
            </a:r>
            <a:r>
              <a:rPr sz="1850" spc="-30" dirty="0">
                <a:latin typeface="Verdana"/>
                <a:cs typeface="Verdana"/>
              </a:rPr>
              <a:t> </a:t>
            </a:r>
            <a:r>
              <a:rPr sz="1850" spc="-10" dirty="0">
                <a:latin typeface="Verdana"/>
                <a:cs typeface="Verdana"/>
              </a:rPr>
              <a:t>payouts </a:t>
            </a:r>
            <a:r>
              <a:rPr sz="1850" dirty="0">
                <a:latin typeface="Verdana"/>
                <a:cs typeface="Verdana"/>
              </a:rPr>
              <a:t>Annual</a:t>
            </a:r>
            <a:r>
              <a:rPr sz="1850" spc="3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leave</a:t>
            </a:r>
            <a:r>
              <a:rPr sz="1850" spc="35" dirty="0">
                <a:latin typeface="Verdana"/>
                <a:cs typeface="Verdana"/>
              </a:rPr>
              <a:t> </a:t>
            </a:r>
            <a:r>
              <a:rPr sz="1850" spc="-10" dirty="0">
                <a:latin typeface="Verdana"/>
                <a:cs typeface="Verdana"/>
              </a:rPr>
              <a:t>payouts </a:t>
            </a:r>
            <a:r>
              <a:rPr sz="1850" dirty="0">
                <a:latin typeface="Verdana"/>
                <a:cs typeface="Verdana"/>
              </a:rPr>
              <a:t>Compensatory</a:t>
            </a:r>
            <a:r>
              <a:rPr sz="1850" spc="380" dirty="0">
                <a:latin typeface="Verdana"/>
                <a:cs typeface="Verdana"/>
              </a:rPr>
              <a:t> </a:t>
            </a:r>
            <a:r>
              <a:rPr sz="1850" spc="-20" dirty="0">
                <a:latin typeface="Verdana"/>
                <a:cs typeface="Verdana"/>
              </a:rPr>
              <a:t>time</a:t>
            </a:r>
            <a:endParaRPr sz="18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Verdana"/>
              <a:cs typeface="Verdana"/>
            </a:endParaRPr>
          </a:p>
          <a:p>
            <a:pPr marL="144780" algn="ctr">
              <a:lnSpc>
                <a:spcPct val="100000"/>
              </a:lnSpc>
            </a:pPr>
            <a:r>
              <a:rPr sz="1850" spc="-25" dirty="0">
                <a:latin typeface="Verdana"/>
                <a:cs typeface="Verdana"/>
              </a:rPr>
              <a:t>This</a:t>
            </a:r>
            <a:r>
              <a:rPr sz="1850" spc="-2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information</a:t>
            </a:r>
            <a:r>
              <a:rPr sz="1850" spc="-2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allows</a:t>
            </a:r>
            <a:r>
              <a:rPr sz="1850" spc="-1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us</a:t>
            </a:r>
            <a:r>
              <a:rPr sz="1850" spc="-2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to</a:t>
            </a:r>
            <a:r>
              <a:rPr sz="1850" spc="-2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accurately</a:t>
            </a:r>
            <a:r>
              <a:rPr sz="1850" spc="-15" dirty="0">
                <a:latin typeface="Verdana"/>
                <a:cs typeface="Verdana"/>
              </a:rPr>
              <a:t> </a:t>
            </a:r>
            <a:r>
              <a:rPr sz="1850" spc="50" dirty="0">
                <a:latin typeface="Verdana"/>
                <a:cs typeface="Verdana"/>
              </a:rPr>
              <a:t>calculate</a:t>
            </a:r>
            <a:r>
              <a:rPr sz="1850" spc="-20" dirty="0">
                <a:latin typeface="Verdana"/>
                <a:cs typeface="Verdana"/>
              </a:rPr>
              <a:t> </a:t>
            </a:r>
            <a:r>
              <a:rPr sz="1850" spc="140" dirty="0">
                <a:latin typeface="Verdana"/>
                <a:cs typeface="Verdana"/>
              </a:rPr>
              <a:t>a</a:t>
            </a:r>
            <a:r>
              <a:rPr sz="1850" spc="-1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member’s</a:t>
            </a:r>
            <a:r>
              <a:rPr sz="1850" spc="-2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highest</a:t>
            </a:r>
            <a:r>
              <a:rPr sz="1850" spc="-20" dirty="0">
                <a:latin typeface="Verdana"/>
                <a:cs typeface="Verdana"/>
              </a:rPr>
              <a:t> </a:t>
            </a:r>
            <a:r>
              <a:rPr sz="1850" spc="-10" dirty="0">
                <a:latin typeface="Verdana"/>
                <a:cs typeface="Verdana"/>
              </a:rPr>
              <a:t>average</a:t>
            </a:r>
            <a:endParaRPr sz="1850">
              <a:latin typeface="Verdana"/>
              <a:cs typeface="Verdana"/>
            </a:endParaRPr>
          </a:p>
          <a:p>
            <a:pPr marR="62865" algn="ctr">
              <a:lnSpc>
                <a:spcPct val="100000"/>
              </a:lnSpc>
              <a:spcBef>
                <a:spcPts val="385"/>
              </a:spcBef>
            </a:pPr>
            <a:r>
              <a:rPr sz="1850" spc="45" dirty="0">
                <a:latin typeface="Verdana"/>
                <a:cs typeface="Verdana"/>
              </a:rPr>
              <a:t>compensation</a:t>
            </a:r>
            <a:r>
              <a:rPr sz="1850" spc="-35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at</a:t>
            </a:r>
            <a:r>
              <a:rPr sz="1850" spc="-30" dirty="0">
                <a:latin typeface="Verdana"/>
                <a:cs typeface="Verdana"/>
              </a:rPr>
              <a:t> </a:t>
            </a:r>
            <a:r>
              <a:rPr sz="1850" spc="-10" dirty="0">
                <a:latin typeface="Verdana"/>
                <a:cs typeface="Verdana"/>
              </a:rPr>
              <a:t>retirement.</a:t>
            </a:r>
            <a:endParaRPr sz="1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1865" y="0"/>
            <a:ext cx="832688" cy="6299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5994" y="4918631"/>
            <a:ext cx="937605" cy="113895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3446"/>
            <a:ext cx="9753600" cy="7232015"/>
            <a:chOff x="0" y="83446"/>
            <a:chExt cx="9753600" cy="723201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1255" y="6543461"/>
              <a:ext cx="974501" cy="7717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3446"/>
              <a:ext cx="9753599" cy="72294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594" rIns="0" bIns="0" rtlCol="0">
            <a:spAutoFit/>
          </a:bodyPr>
          <a:lstStyle/>
          <a:p>
            <a:pPr marL="49974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Reminders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2059" y="1293684"/>
            <a:ext cx="2517775" cy="18827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DON'T</a:t>
            </a:r>
            <a:r>
              <a:rPr sz="2100" spc="7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20" dirty="0">
                <a:solidFill>
                  <a:srgbClr val="5D17EB"/>
                </a:solidFill>
                <a:latin typeface="Verdana"/>
                <a:cs typeface="Verdana"/>
              </a:rPr>
              <a:t>"MIX"</a:t>
            </a:r>
            <a:endParaRPr sz="2100">
              <a:latin typeface="Verdana"/>
              <a:cs typeface="Verdana"/>
            </a:endParaRPr>
          </a:p>
          <a:p>
            <a:pPr marL="12700" marR="77470">
              <a:lnSpc>
                <a:spcPct val="116100"/>
              </a:lnSpc>
            </a:pP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PAYROLL</a:t>
            </a:r>
            <a:r>
              <a:rPr sz="2100" spc="17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80" dirty="0">
                <a:solidFill>
                  <a:srgbClr val="5D17EB"/>
                </a:solidFill>
                <a:latin typeface="Verdana"/>
                <a:cs typeface="Verdana"/>
              </a:rPr>
              <a:t>DETAILS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FOR</a:t>
            </a:r>
            <a:r>
              <a:rPr sz="2100" spc="10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5D17EB"/>
                </a:solidFill>
                <a:latin typeface="Verdana"/>
                <a:cs typeface="Verdana"/>
              </a:rPr>
              <a:t>EMPLOYEE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WITH</a:t>
            </a:r>
            <a:r>
              <a:rPr sz="2100" spc="-1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2</a:t>
            </a:r>
            <a:r>
              <a:rPr sz="2100" spc="-1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80" dirty="0">
                <a:solidFill>
                  <a:srgbClr val="5D17EB"/>
                </a:solidFill>
                <a:latin typeface="Verdana"/>
                <a:cs typeface="Verdana"/>
              </a:rPr>
              <a:t>JOB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-10" dirty="0">
                <a:solidFill>
                  <a:srgbClr val="5D17EB"/>
                </a:solidFill>
                <a:latin typeface="Verdana"/>
                <a:cs typeface="Verdana"/>
              </a:rPr>
              <a:t>CLASSIFICATIONS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7259" y="1194426"/>
            <a:ext cx="2120265" cy="188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100"/>
              </a:spcBef>
            </a:pPr>
            <a:r>
              <a:rPr sz="2100" spc="-25" dirty="0">
                <a:solidFill>
                  <a:srgbClr val="5D17EB"/>
                </a:solidFill>
                <a:latin typeface="Verdana"/>
                <a:cs typeface="Verdana"/>
              </a:rPr>
              <a:t>THERE</a:t>
            </a:r>
            <a:r>
              <a:rPr sz="2100" spc="-16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5D17EB"/>
                </a:solidFill>
                <a:latin typeface="Verdana"/>
                <a:cs typeface="Verdana"/>
              </a:rPr>
              <a:t>SHOULD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NOT</a:t>
            </a:r>
            <a:r>
              <a:rPr sz="2100" spc="4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BE</a:t>
            </a:r>
            <a:r>
              <a:rPr sz="2100" spc="4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20" dirty="0">
                <a:solidFill>
                  <a:srgbClr val="5D17EB"/>
                </a:solidFill>
                <a:latin typeface="Verdana"/>
                <a:cs typeface="Verdana"/>
              </a:rPr>
              <a:t>HOURS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REPORTED</a:t>
            </a:r>
            <a:r>
              <a:rPr sz="2100" spc="-11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25" dirty="0">
                <a:solidFill>
                  <a:srgbClr val="5D17EB"/>
                </a:solidFill>
                <a:latin typeface="Verdana"/>
                <a:cs typeface="Verdana"/>
              </a:rPr>
              <a:t>FOR </a:t>
            </a:r>
            <a:r>
              <a:rPr sz="2100" spc="-10" dirty="0">
                <a:solidFill>
                  <a:srgbClr val="5D17EB"/>
                </a:solidFill>
                <a:latin typeface="Verdana"/>
                <a:cs typeface="Verdana"/>
              </a:rPr>
              <a:t>SHIFT</a:t>
            </a:r>
            <a:endParaRPr sz="21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405"/>
              </a:spcBef>
            </a:pPr>
            <a:r>
              <a:rPr sz="2100" spc="-10" dirty="0">
                <a:solidFill>
                  <a:srgbClr val="5D17EB"/>
                </a:solidFill>
                <a:latin typeface="Verdana"/>
                <a:cs typeface="Verdana"/>
              </a:rPr>
              <a:t>DIFFERENTIAL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3592" y="4799358"/>
            <a:ext cx="6743065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ALWAYS</a:t>
            </a:r>
            <a:r>
              <a:rPr sz="2100" spc="4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INCLUDE</a:t>
            </a:r>
            <a:r>
              <a:rPr sz="2100" spc="5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TERM</a:t>
            </a:r>
            <a:r>
              <a:rPr sz="2100" spc="5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DATES</a:t>
            </a:r>
            <a:r>
              <a:rPr sz="2100" spc="4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ON</a:t>
            </a:r>
            <a:r>
              <a:rPr sz="2100" spc="5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THE</a:t>
            </a:r>
            <a:r>
              <a:rPr sz="2100" spc="5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5D17EB"/>
                </a:solidFill>
                <a:latin typeface="Verdana"/>
                <a:cs typeface="Verdana"/>
              </a:rPr>
              <a:t>PAYOUT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SO</a:t>
            </a:r>
            <a:r>
              <a:rPr sz="2100" spc="4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YOUR</a:t>
            </a:r>
            <a:r>
              <a:rPr sz="2100" spc="5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EMPLOYEE</a:t>
            </a:r>
            <a:r>
              <a:rPr sz="2100" spc="5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25" dirty="0">
                <a:solidFill>
                  <a:srgbClr val="5D17EB"/>
                </a:solidFill>
                <a:latin typeface="Verdana"/>
                <a:cs typeface="Verdana"/>
              </a:rPr>
              <a:t>RECEIVES</a:t>
            </a:r>
            <a:r>
              <a:rPr sz="2100" spc="4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CREDIT</a:t>
            </a:r>
            <a:r>
              <a:rPr sz="2100" spc="5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AND</a:t>
            </a:r>
            <a:r>
              <a:rPr sz="2100" spc="5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25" dirty="0">
                <a:solidFill>
                  <a:srgbClr val="5D17EB"/>
                </a:solidFill>
                <a:latin typeface="Verdana"/>
                <a:cs typeface="Verdana"/>
              </a:rPr>
              <a:t>YOU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DON'T</a:t>
            </a:r>
            <a:r>
              <a:rPr sz="2100" spc="21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HAVE</a:t>
            </a:r>
            <a:r>
              <a:rPr sz="2100" spc="22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TO</a:t>
            </a:r>
            <a:r>
              <a:rPr sz="2100" spc="21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DO</a:t>
            </a:r>
            <a:r>
              <a:rPr sz="2100" spc="22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AN</a:t>
            </a:r>
            <a:r>
              <a:rPr sz="2100" spc="22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ADJUSTMENT</a:t>
            </a:r>
            <a:r>
              <a:rPr sz="2100" spc="21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5D17EB"/>
                </a:solidFill>
                <a:latin typeface="Verdana"/>
                <a:cs typeface="Verdana"/>
              </a:rPr>
              <a:t>LATER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5095" y="1293684"/>
            <a:ext cx="2369185" cy="188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ALWAYS</a:t>
            </a:r>
            <a:r>
              <a:rPr sz="2100" spc="330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50" dirty="0">
                <a:solidFill>
                  <a:srgbClr val="5D17EB"/>
                </a:solidFill>
                <a:latin typeface="Verdana"/>
                <a:cs typeface="Verdana"/>
              </a:rPr>
              <a:t>DOUBLE </a:t>
            </a:r>
            <a:r>
              <a:rPr sz="2100" spc="50" dirty="0">
                <a:solidFill>
                  <a:srgbClr val="5D17EB"/>
                </a:solidFill>
                <a:latin typeface="Verdana"/>
                <a:cs typeface="Verdana"/>
              </a:rPr>
              <a:t>CHECK</a:t>
            </a:r>
            <a:r>
              <a:rPr sz="2100" spc="19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5D17EB"/>
                </a:solidFill>
                <a:latin typeface="Verdana"/>
                <a:cs typeface="Verdana"/>
              </a:rPr>
              <a:t>SOCIAL SECURITY</a:t>
            </a:r>
            <a:endParaRPr sz="2100">
              <a:latin typeface="Verdana"/>
              <a:cs typeface="Verdana"/>
            </a:endParaRPr>
          </a:p>
          <a:p>
            <a:pPr marL="12700" marR="85725">
              <a:lnSpc>
                <a:spcPct val="116100"/>
              </a:lnSpc>
            </a:pPr>
            <a:r>
              <a:rPr sz="2100" dirty="0">
                <a:solidFill>
                  <a:srgbClr val="5D17EB"/>
                </a:solidFill>
                <a:latin typeface="Verdana"/>
                <a:cs typeface="Verdana"/>
              </a:rPr>
              <a:t>NUMBERS</a:t>
            </a:r>
            <a:r>
              <a:rPr sz="2100" spc="-5" dirty="0">
                <a:solidFill>
                  <a:srgbClr val="5D17EB"/>
                </a:solidFill>
                <a:latin typeface="Verdana"/>
                <a:cs typeface="Verdana"/>
              </a:rPr>
              <a:t> </a:t>
            </a:r>
            <a:r>
              <a:rPr sz="2100" spc="-20" dirty="0">
                <a:solidFill>
                  <a:srgbClr val="5D17EB"/>
                </a:solidFill>
                <a:latin typeface="Verdana"/>
                <a:cs typeface="Verdana"/>
              </a:rPr>
              <a:t>WHEN </a:t>
            </a:r>
            <a:r>
              <a:rPr sz="2100" spc="-10" dirty="0">
                <a:solidFill>
                  <a:srgbClr val="5D17EB"/>
                </a:solidFill>
                <a:latin typeface="Verdana"/>
                <a:cs typeface="Verdana"/>
              </a:rPr>
              <a:t>ENROLLING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" y="890626"/>
            <a:ext cx="8286749" cy="5534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2362" y="4812093"/>
            <a:ext cx="8359140" cy="17475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2700"/>
              </a:lnSpc>
              <a:spcBef>
                <a:spcPts val="240"/>
              </a:spcBef>
            </a:pPr>
            <a:r>
              <a:rPr sz="2300" spc="155" dirty="0">
                <a:solidFill>
                  <a:srgbClr val="5D17EB"/>
                </a:solidFill>
                <a:latin typeface="Century Gothic"/>
                <a:cs typeface="Century Gothic"/>
              </a:rPr>
              <a:t>This</a:t>
            </a:r>
            <a:r>
              <a:rPr sz="2300" spc="1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185" dirty="0">
                <a:solidFill>
                  <a:srgbClr val="5D17EB"/>
                </a:solidFill>
                <a:latin typeface="Century Gothic"/>
                <a:cs typeface="Century Gothic"/>
              </a:rPr>
              <a:t>is</a:t>
            </a:r>
            <a:r>
              <a:rPr sz="2300" spc="2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a</a:t>
            </a:r>
            <a:r>
              <a:rPr sz="2300" spc="1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requirement</a:t>
            </a:r>
            <a:r>
              <a:rPr sz="2300" spc="2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per</a:t>
            </a:r>
            <a:r>
              <a:rPr sz="2300" spc="1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the</a:t>
            </a:r>
            <a:r>
              <a:rPr sz="2300" spc="2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-125" dirty="0">
                <a:solidFill>
                  <a:srgbClr val="5D17EB"/>
                </a:solidFill>
                <a:latin typeface="Century Gothic"/>
                <a:cs typeface="Century Gothic"/>
              </a:rPr>
              <a:t>MCA</a:t>
            </a:r>
            <a:r>
              <a:rPr sz="2300" spc="1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19-</a:t>
            </a:r>
            <a:r>
              <a:rPr sz="2300" spc="290" dirty="0">
                <a:solidFill>
                  <a:srgbClr val="5D17EB"/>
                </a:solidFill>
                <a:latin typeface="Century Gothic"/>
                <a:cs typeface="Century Gothic"/>
              </a:rPr>
              <a:t>2-</a:t>
            </a:r>
            <a:r>
              <a:rPr sz="2300" spc="170" dirty="0">
                <a:solidFill>
                  <a:srgbClr val="5D17EB"/>
                </a:solidFill>
                <a:latin typeface="Century Gothic"/>
                <a:cs typeface="Century Gothic"/>
              </a:rPr>
              <a:t>506</a:t>
            </a:r>
            <a:r>
              <a:rPr sz="2300" spc="2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300" dirty="0">
                <a:solidFill>
                  <a:srgbClr val="5D17EB"/>
                </a:solidFill>
                <a:latin typeface="Century Gothic"/>
                <a:cs typeface="Century Gothic"/>
              </a:rPr>
              <a:t>(3)</a:t>
            </a:r>
            <a:r>
              <a:rPr sz="2300" spc="1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260" dirty="0">
                <a:solidFill>
                  <a:srgbClr val="5D17EB"/>
                </a:solidFill>
                <a:latin typeface="Century Gothic"/>
                <a:cs typeface="Century Gothic"/>
              </a:rPr>
              <a:t>(a)</a:t>
            </a:r>
            <a:r>
              <a:rPr sz="2300" spc="2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-10" dirty="0">
                <a:solidFill>
                  <a:srgbClr val="5D17EB"/>
                </a:solidFill>
                <a:latin typeface="Century Gothic"/>
                <a:cs typeface="Century Gothic"/>
              </a:rPr>
              <a:t>which </a:t>
            </a:r>
            <a:r>
              <a:rPr sz="2300" spc="65" dirty="0">
                <a:solidFill>
                  <a:srgbClr val="5D17EB"/>
                </a:solidFill>
                <a:latin typeface="Century Gothic"/>
                <a:cs typeface="Century Gothic"/>
              </a:rPr>
              <a:t>states: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50" dirty="0">
                <a:solidFill>
                  <a:srgbClr val="5D17EB"/>
                </a:solidFill>
                <a:latin typeface="Century Gothic"/>
                <a:cs typeface="Century Gothic"/>
              </a:rPr>
              <a:t>The</a:t>
            </a:r>
            <a:r>
              <a:rPr sz="2300" spc="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board</a:t>
            </a:r>
            <a:r>
              <a:rPr sz="2300" spc="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75" dirty="0">
                <a:solidFill>
                  <a:srgbClr val="5D17EB"/>
                </a:solidFill>
                <a:latin typeface="Century Gothic"/>
                <a:cs typeface="Century Gothic"/>
              </a:rPr>
              <a:t>shall</a:t>
            </a:r>
            <a:r>
              <a:rPr sz="2300" spc="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prescribe by</a:t>
            </a:r>
            <a:r>
              <a:rPr sz="2300" spc="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rule</a:t>
            </a:r>
            <a:r>
              <a:rPr sz="2300" spc="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the</a:t>
            </a:r>
            <a:r>
              <a:rPr sz="2300" spc="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-20" dirty="0">
                <a:solidFill>
                  <a:srgbClr val="5D17EB"/>
                </a:solidFill>
                <a:latin typeface="Century Gothic"/>
                <a:cs typeface="Century Gothic"/>
              </a:rPr>
              <a:t>procedure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-25" dirty="0">
                <a:solidFill>
                  <a:srgbClr val="5D17EB"/>
                </a:solidFill>
                <a:latin typeface="Century Gothic"/>
                <a:cs typeface="Century Gothic"/>
              </a:rPr>
              <a:t>for </a:t>
            </a:r>
            <a:r>
              <a:rPr sz="2300" spc="50" dirty="0">
                <a:solidFill>
                  <a:srgbClr val="5D17EB"/>
                </a:solidFill>
                <a:latin typeface="Century Gothic"/>
                <a:cs typeface="Century Gothic"/>
              </a:rPr>
              <a:t>submitting</a:t>
            </a:r>
            <a:r>
              <a:rPr sz="2300" spc="4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employer</a:t>
            </a:r>
            <a:r>
              <a:rPr sz="2300" spc="4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reports.</a:t>
            </a:r>
            <a:r>
              <a:rPr sz="2300" spc="4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50" dirty="0">
                <a:solidFill>
                  <a:srgbClr val="5D17EB"/>
                </a:solidFill>
                <a:latin typeface="Century Gothic"/>
                <a:cs typeface="Century Gothic"/>
              </a:rPr>
              <a:t>The</a:t>
            </a:r>
            <a:r>
              <a:rPr sz="2300" spc="45" dirty="0">
                <a:solidFill>
                  <a:srgbClr val="5D17EB"/>
                </a:solidFill>
                <a:latin typeface="Century Gothic"/>
                <a:cs typeface="Century Gothic"/>
              </a:rPr>
              <a:t> reports</a:t>
            </a:r>
            <a:r>
              <a:rPr sz="2300" spc="4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120" dirty="0">
                <a:solidFill>
                  <a:srgbClr val="5D17EB"/>
                </a:solidFill>
                <a:latin typeface="Century Gothic"/>
                <a:cs typeface="Century Gothic"/>
              </a:rPr>
              <a:t>must</a:t>
            </a:r>
            <a:r>
              <a:rPr sz="2300" spc="4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-10" dirty="0">
                <a:solidFill>
                  <a:srgbClr val="5D17EB"/>
                </a:solidFill>
                <a:latin typeface="Century Gothic"/>
                <a:cs typeface="Century Gothic"/>
              </a:rPr>
              <a:t>include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data</a:t>
            </a:r>
            <a:r>
              <a:rPr sz="2300" spc="-2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about</a:t>
            </a:r>
            <a:r>
              <a:rPr sz="2300" spc="-2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the</a:t>
            </a:r>
            <a:r>
              <a:rPr sz="2300" spc="-2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member</a:t>
            </a:r>
            <a:r>
              <a:rPr sz="2300" spc="-2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and</a:t>
            </a:r>
            <a:r>
              <a:rPr sz="2300" spc="-2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nonmember</a:t>
            </a:r>
            <a:r>
              <a:rPr sz="2300" spc="-2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employees</a:t>
            </a:r>
            <a:r>
              <a:rPr sz="2300" spc="-2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spc="-25" dirty="0">
                <a:solidFill>
                  <a:srgbClr val="5D17EB"/>
                </a:solidFill>
                <a:latin typeface="Century Gothic"/>
                <a:cs typeface="Century Gothic"/>
              </a:rPr>
              <a:t>who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work</a:t>
            </a:r>
            <a:r>
              <a:rPr sz="2300" spc="-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300" dirty="0">
                <a:solidFill>
                  <a:srgbClr val="5D17EB"/>
                </a:solidFill>
                <a:latin typeface="Century Gothic"/>
                <a:cs typeface="Century Gothic"/>
              </a:rPr>
              <a:t>for the </a:t>
            </a:r>
            <a:r>
              <a:rPr sz="2300" spc="-10" dirty="0">
                <a:solidFill>
                  <a:srgbClr val="5D17EB"/>
                </a:solidFill>
                <a:latin typeface="Century Gothic"/>
                <a:cs typeface="Century Gothic"/>
              </a:rPr>
              <a:t>employer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4806" y="444213"/>
            <a:ext cx="80879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210" dirty="0">
                <a:latin typeface="Arial Black"/>
                <a:cs typeface="Arial Black"/>
              </a:rPr>
              <a:t>Q.</a:t>
            </a:r>
            <a:r>
              <a:rPr sz="3400" spc="-310" dirty="0">
                <a:latin typeface="Arial Black"/>
                <a:cs typeface="Arial Black"/>
              </a:rPr>
              <a:t> </a:t>
            </a:r>
            <a:r>
              <a:rPr sz="3400" spc="-190" dirty="0">
                <a:latin typeface="Arial Black"/>
                <a:cs typeface="Arial Black"/>
              </a:rPr>
              <a:t>Who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180" dirty="0">
                <a:latin typeface="Arial Black"/>
                <a:cs typeface="Arial Black"/>
              </a:rPr>
              <a:t>should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204" dirty="0">
                <a:latin typeface="Arial Black"/>
                <a:cs typeface="Arial Black"/>
              </a:rPr>
              <a:t>be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160" dirty="0">
                <a:latin typeface="Arial Black"/>
                <a:cs typeface="Arial Black"/>
              </a:rPr>
              <a:t>reported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135" dirty="0">
                <a:latin typeface="Arial Black"/>
                <a:cs typeface="Arial Black"/>
              </a:rPr>
              <a:t>to</a:t>
            </a:r>
            <a:r>
              <a:rPr sz="3400" spc="-305" dirty="0">
                <a:latin typeface="Arial Black"/>
                <a:cs typeface="Arial Black"/>
              </a:rPr>
              <a:t> </a:t>
            </a:r>
            <a:r>
              <a:rPr sz="3400" spc="-315" dirty="0">
                <a:latin typeface="Arial Black"/>
                <a:cs typeface="Arial Black"/>
              </a:rPr>
              <a:t>MPERA?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0204" y="1644364"/>
            <a:ext cx="267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254" dirty="0">
                <a:solidFill>
                  <a:srgbClr val="5D17EB"/>
                </a:solidFill>
                <a:latin typeface="Arial Black"/>
                <a:cs typeface="Arial Black"/>
              </a:rPr>
              <a:t>A.</a:t>
            </a:r>
            <a:r>
              <a:rPr sz="3400" spc="-325" dirty="0">
                <a:solidFill>
                  <a:srgbClr val="5D17EB"/>
                </a:solidFill>
                <a:latin typeface="Arial Black"/>
                <a:cs typeface="Arial Black"/>
              </a:rPr>
              <a:t> </a:t>
            </a:r>
            <a:r>
              <a:rPr sz="3400" spc="-170" dirty="0">
                <a:solidFill>
                  <a:srgbClr val="5D17EB"/>
                </a:solidFill>
                <a:latin typeface="Arial Black"/>
                <a:cs typeface="Arial Black"/>
              </a:rPr>
              <a:t>Everyone!</a:t>
            </a:r>
            <a:endParaRPr sz="3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16612" cy="184777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58762" y="3039678"/>
            <a:ext cx="5594985" cy="4276090"/>
            <a:chOff x="4158762" y="3039678"/>
            <a:chExt cx="5594985" cy="42760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8373" y="4573909"/>
              <a:ext cx="3065226" cy="27412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8762" y="3039678"/>
              <a:ext cx="5314949" cy="35432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89229" y="520112"/>
            <a:ext cx="520700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625" algn="r">
              <a:lnSpc>
                <a:spcPct val="100000"/>
              </a:lnSpc>
              <a:spcBef>
                <a:spcPts val="100"/>
              </a:spcBef>
            </a:pPr>
            <a:r>
              <a:rPr spc="235" dirty="0">
                <a:solidFill>
                  <a:srgbClr val="CA8FF4"/>
                </a:solidFill>
                <a:latin typeface="Century Gothic"/>
                <a:cs typeface="Century Gothic"/>
              </a:rPr>
              <a:t>Some</a:t>
            </a:r>
            <a:r>
              <a:rPr spc="25" dirty="0">
                <a:solidFill>
                  <a:srgbClr val="CA8FF4"/>
                </a:solidFill>
                <a:latin typeface="Century Gothic"/>
                <a:cs typeface="Century Gothic"/>
              </a:rPr>
              <a:t> </a:t>
            </a:r>
            <a:r>
              <a:rPr spc="210" dirty="0">
                <a:solidFill>
                  <a:srgbClr val="CA8FF4"/>
                </a:solidFill>
                <a:latin typeface="Century Gothic"/>
                <a:cs typeface="Century Gothic"/>
              </a:rPr>
              <a:t>examples</a:t>
            </a:r>
            <a:r>
              <a:rPr spc="25" dirty="0">
                <a:solidFill>
                  <a:srgbClr val="CA8FF4"/>
                </a:solidFill>
                <a:latin typeface="Century Gothic"/>
                <a:cs typeface="Century Gothic"/>
              </a:rPr>
              <a:t> </a:t>
            </a:r>
            <a:r>
              <a:rPr spc="-25" dirty="0">
                <a:solidFill>
                  <a:srgbClr val="CA8FF4"/>
                </a:solidFill>
                <a:latin typeface="Century Gothic"/>
                <a:cs typeface="Century Gothic"/>
              </a:rPr>
              <a:t>of </a:t>
            </a:r>
            <a:r>
              <a:rPr spc="135" dirty="0">
                <a:solidFill>
                  <a:srgbClr val="CA8FF4"/>
                </a:solidFill>
                <a:latin typeface="Century Gothic"/>
                <a:cs typeface="Century Gothic"/>
              </a:rPr>
              <a:t>Optional</a:t>
            </a:r>
            <a:r>
              <a:rPr spc="15" dirty="0">
                <a:solidFill>
                  <a:srgbClr val="CA8FF4"/>
                </a:solidFill>
                <a:latin typeface="Century Gothic"/>
                <a:cs typeface="Century Gothic"/>
              </a:rPr>
              <a:t> </a:t>
            </a:r>
            <a:r>
              <a:rPr spc="200" dirty="0">
                <a:solidFill>
                  <a:srgbClr val="CA8FF4"/>
                </a:solidFill>
                <a:latin typeface="Century Gothic"/>
                <a:cs typeface="Century Gothic"/>
              </a:rPr>
              <a:t>Members</a:t>
            </a:r>
          </a:p>
          <a:p>
            <a:pPr marR="5080" algn="r">
              <a:lnSpc>
                <a:spcPct val="100000"/>
              </a:lnSpc>
            </a:pPr>
            <a:r>
              <a:rPr spc="200" dirty="0">
                <a:solidFill>
                  <a:srgbClr val="CA8FF4"/>
                </a:solidFill>
                <a:latin typeface="Century Gothic"/>
                <a:cs typeface="Century Gothic"/>
              </a:rPr>
              <a:t>under</a:t>
            </a:r>
            <a:r>
              <a:rPr spc="20" dirty="0">
                <a:solidFill>
                  <a:srgbClr val="CA8FF4"/>
                </a:solidFill>
                <a:latin typeface="Century Gothic"/>
                <a:cs typeface="Century Gothic"/>
              </a:rPr>
              <a:t> </a:t>
            </a:r>
            <a:r>
              <a:rPr spc="290" dirty="0">
                <a:solidFill>
                  <a:srgbClr val="CA8FF4"/>
                </a:solidFill>
                <a:latin typeface="Century Gothic"/>
                <a:cs typeface="Century Gothic"/>
              </a:rPr>
              <a:t>960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616" y="3834858"/>
            <a:ext cx="95250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616" y="4206333"/>
            <a:ext cx="95250" cy="952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616" y="4577808"/>
            <a:ext cx="95250" cy="952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28221" y="3646898"/>
            <a:ext cx="3131185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50" dirty="0">
                <a:solidFill>
                  <a:srgbClr val="5D17EB"/>
                </a:solidFill>
                <a:latin typeface="Century Gothic"/>
                <a:cs typeface="Century Gothic"/>
              </a:rPr>
              <a:t>SCHOOL</a:t>
            </a:r>
            <a:r>
              <a:rPr sz="2100" spc="355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100" spc="185" dirty="0">
                <a:solidFill>
                  <a:srgbClr val="5D17EB"/>
                </a:solidFill>
                <a:latin typeface="Century Gothic"/>
                <a:cs typeface="Century Gothic"/>
              </a:rPr>
              <a:t>BUS</a:t>
            </a:r>
            <a:r>
              <a:rPr sz="2100" spc="36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100" spc="110" dirty="0">
                <a:solidFill>
                  <a:srgbClr val="5D17EB"/>
                </a:solidFill>
                <a:latin typeface="Century Gothic"/>
                <a:cs typeface="Century Gothic"/>
              </a:rPr>
              <a:t>DRIVERS </a:t>
            </a:r>
            <a:r>
              <a:rPr sz="2100" spc="70" dirty="0">
                <a:solidFill>
                  <a:srgbClr val="5D17EB"/>
                </a:solidFill>
                <a:latin typeface="Century Gothic"/>
                <a:cs typeface="Century Gothic"/>
              </a:rPr>
              <a:t>OFFICE</a:t>
            </a:r>
            <a:r>
              <a:rPr sz="2100" spc="340" dirty="0">
                <a:solidFill>
                  <a:srgbClr val="5D17EB"/>
                </a:solidFill>
                <a:latin typeface="Century Gothic"/>
                <a:cs typeface="Century Gothic"/>
              </a:rPr>
              <a:t> </a:t>
            </a:r>
            <a:r>
              <a:rPr sz="2100" spc="110" dirty="0">
                <a:solidFill>
                  <a:srgbClr val="5D17EB"/>
                </a:solidFill>
                <a:latin typeface="Century Gothic"/>
                <a:cs typeface="Century Gothic"/>
              </a:rPr>
              <a:t>WORKERS</a:t>
            </a:r>
            <a:endParaRPr sz="2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125" dirty="0">
                <a:solidFill>
                  <a:srgbClr val="5D17EB"/>
                </a:solidFill>
                <a:latin typeface="Century Gothic"/>
                <a:cs typeface="Century Gothic"/>
              </a:rPr>
              <a:t>CUSTODIANS</a:t>
            </a:r>
            <a:endParaRPr sz="2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416" y="4844470"/>
            <a:ext cx="2181150" cy="217748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944414" y="0"/>
            <a:ext cx="2809240" cy="2449195"/>
            <a:chOff x="6944414" y="0"/>
            <a:chExt cx="2809240" cy="24491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9193" y="0"/>
              <a:ext cx="2014406" cy="17188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4414" y="160478"/>
              <a:ext cx="2600324" cy="19716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60339" y="1521182"/>
              <a:ext cx="1047750" cy="927735"/>
            </a:xfrm>
            <a:custGeom>
              <a:avLst/>
              <a:gdLst/>
              <a:ahLst/>
              <a:cxnLst/>
              <a:rect l="l" t="t" r="r" b="b"/>
              <a:pathLst>
                <a:path w="1047750" h="927735">
                  <a:moveTo>
                    <a:pt x="16899" y="927701"/>
                  </a:moveTo>
                  <a:lnTo>
                    <a:pt x="0" y="927701"/>
                  </a:lnTo>
                  <a:lnTo>
                    <a:pt x="13554" y="905387"/>
                  </a:lnTo>
                  <a:lnTo>
                    <a:pt x="39431" y="865854"/>
                  </a:lnTo>
                  <a:lnTo>
                    <a:pt x="61963" y="833525"/>
                  </a:lnTo>
                  <a:lnTo>
                    <a:pt x="96114" y="788897"/>
                  </a:lnTo>
                  <a:lnTo>
                    <a:pt x="108436" y="771678"/>
                  </a:lnTo>
                  <a:lnTo>
                    <a:pt x="121462" y="752351"/>
                  </a:lnTo>
                  <a:lnTo>
                    <a:pt x="149276" y="709129"/>
                  </a:lnTo>
                  <a:lnTo>
                    <a:pt x="163358" y="688748"/>
                  </a:lnTo>
                  <a:lnTo>
                    <a:pt x="177441" y="669772"/>
                  </a:lnTo>
                  <a:lnTo>
                    <a:pt x="205254" y="635334"/>
                  </a:lnTo>
                  <a:lnTo>
                    <a:pt x="218281" y="618467"/>
                  </a:lnTo>
                  <a:lnTo>
                    <a:pt x="230603" y="601600"/>
                  </a:lnTo>
                  <a:lnTo>
                    <a:pt x="242221" y="584733"/>
                  </a:lnTo>
                  <a:lnTo>
                    <a:pt x="264754" y="550998"/>
                  </a:lnTo>
                  <a:lnTo>
                    <a:pt x="259120" y="528508"/>
                  </a:lnTo>
                  <a:lnTo>
                    <a:pt x="255600" y="517263"/>
                  </a:lnTo>
                  <a:lnTo>
                    <a:pt x="250671" y="506018"/>
                  </a:lnTo>
                  <a:lnTo>
                    <a:pt x="244334" y="494774"/>
                  </a:lnTo>
                  <a:lnTo>
                    <a:pt x="226378" y="468418"/>
                  </a:lnTo>
                  <a:lnTo>
                    <a:pt x="212648" y="445577"/>
                  </a:lnTo>
                  <a:lnTo>
                    <a:pt x="174625" y="376703"/>
                  </a:lnTo>
                  <a:lnTo>
                    <a:pt x="153501" y="336291"/>
                  </a:lnTo>
                  <a:lnTo>
                    <a:pt x="135193" y="299394"/>
                  </a:lnTo>
                  <a:lnTo>
                    <a:pt x="107028" y="236142"/>
                  </a:lnTo>
                  <a:lnTo>
                    <a:pt x="90129" y="189757"/>
                  </a:lnTo>
                  <a:lnTo>
                    <a:pt x="84495" y="163050"/>
                  </a:lnTo>
                  <a:lnTo>
                    <a:pt x="84495" y="146183"/>
                  </a:lnTo>
                  <a:lnTo>
                    <a:pt x="154909" y="81525"/>
                  </a:lnTo>
                  <a:lnTo>
                    <a:pt x="186595" y="52710"/>
                  </a:lnTo>
                  <a:lnTo>
                    <a:pt x="228843" y="16164"/>
                  </a:lnTo>
                  <a:lnTo>
                    <a:pt x="253487" y="0"/>
                  </a:lnTo>
                  <a:lnTo>
                    <a:pt x="259120" y="5622"/>
                  </a:lnTo>
                  <a:lnTo>
                    <a:pt x="262993" y="13353"/>
                  </a:lnTo>
                  <a:lnTo>
                    <a:pt x="268978" y="30923"/>
                  </a:lnTo>
                  <a:lnTo>
                    <a:pt x="277076" y="58332"/>
                  </a:lnTo>
                  <a:lnTo>
                    <a:pt x="287286" y="95581"/>
                  </a:lnTo>
                  <a:lnTo>
                    <a:pt x="299784" y="137222"/>
                  </a:lnTo>
                  <a:lnTo>
                    <a:pt x="314747" y="177809"/>
                  </a:lnTo>
                  <a:lnTo>
                    <a:pt x="332174" y="217342"/>
                  </a:lnTo>
                  <a:lnTo>
                    <a:pt x="352066" y="255820"/>
                  </a:lnTo>
                  <a:lnTo>
                    <a:pt x="371254" y="289028"/>
                  </a:lnTo>
                  <a:lnTo>
                    <a:pt x="398011" y="326979"/>
                  </a:lnTo>
                  <a:lnTo>
                    <a:pt x="405580" y="331723"/>
                  </a:lnTo>
                  <a:lnTo>
                    <a:pt x="416846" y="331723"/>
                  </a:lnTo>
                  <a:lnTo>
                    <a:pt x="471593" y="263024"/>
                  </a:lnTo>
                  <a:lnTo>
                    <a:pt x="509616" y="213828"/>
                  </a:lnTo>
                  <a:lnTo>
                    <a:pt x="526163" y="192041"/>
                  </a:lnTo>
                  <a:lnTo>
                    <a:pt x="533028" y="183431"/>
                  </a:lnTo>
                  <a:lnTo>
                    <a:pt x="580205" y="157428"/>
                  </a:lnTo>
                  <a:lnTo>
                    <a:pt x="597456" y="155846"/>
                  </a:lnTo>
                  <a:lnTo>
                    <a:pt x="621045" y="156725"/>
                  </a:lnTo>
                  <a:lnTo>
                    <a:pt x="650971" y="160063"/>
                  </a:lnTo>
                  <a:lnTo>
                    <a:pt x="687233" y="165861"/>
                  </a:lnTo>
                  <a:lnTo>
                    <a:pt x="766096" y="179917"/>
                  </a:lnTo>
                  <a:lnTo>
                    <a:pt x="757647" y="213652"/>
                  </a:lnTo>
                  <a:lnTo>
                    <a:pt x="733882" y="264254"/>
                  </a:lnTo>
                  <a:lnTo>
                    <a:pt x="695683" y="312045"/>
                  </a:lnTo>
                  <a:lnTo>
                    <a:pt x="685121" y="325398"/>
                  </a:lnTo>
                  <a:lnTo>
                    <a:pt x="666461" y="349645"/>
                  </a:lnTo>
                  <a:lnTo>
                    <a:pt x="654843" y="364052"/>
                  </a:lnTo>
                  <a:lnTo>
                    <a:pt x="641113" y="380568"/>
                  </a:lnTo>
                  <a:lnTo>
                    <a:pt x="609427" y="417817"/>
                  </a:lnTo>
                  <a:lnTo>
                    <a:pt x="595696" y="434332"/>
                  </a:lnTo>
                  <a:lnTo>
                    <a:pt x="567179" y="471932"/>
                  </a:lnTo>
                  <a:lnTo>
                    <a:pt x="557673" y="500396"/>
                  </a:lnTo>
                  <a:lnTo>
                    <a:pt x="557673" y="517263"/>
                  </a:lnTo>
                  <a:lnTo>
                    <a:pt x="594288" y="548187"/>
                  </a:lnTo>
                  <a:lnTo>
                    <a:pt x="640056" y="579813"/>
                  </a:lnTo>
                  <a:lnTo>
                    <a:pt x="704133" y="612845"/>
                  </a:lnTo>
                  <a:lnTo>
                    <a:pt x="744620" y="629712"/>
                  </a:lnTo>
                  <a:lnTo>
                    <a:pt x="792853" y="646579"/>
                  </a:lnTo>
                  <a:lnTo>
                    <a:pt x="848832" y="663447"/>
                  </a:lnTo>
                  <a:lnTo>
                    <a:pt x="912556" y="680314"/>
                  </a:lnTo>
                  <a:lnTo>
                    <a:pt x="1047750" y="714048"/>
                  </a:lnTo>
                  <a:lnTo>
                    <a:pt x="985786" y="747783"/>
                  </a:lnTo>
                  <a:lnTo>
                    <a:pt x="930863" y="775895"/>
                  </a:lnTo>
                  <a:lnTo>
                    <a:pt x="890024" y="792763"/>
                  </a:lnTo>
                  <a:lnTo>
                    <a:pt x="849184" y="799791"/>
                  </a:lnTo>
                  <a:lnTo>
                    <a:pt x="823483" y="800142"/>
                  </a:lnTo>
                  <a:lnTo>
                    <a:pt x="794262" y="798385"/>
                  </a:lnTo>
                  <a:lnTo>
                    <a:pt x="726665" y="788546"/>
                  </a:lnTo>
                  <a:lnTo>
                    <a:pt x="688642" y="780463"/>
                  </a:lnTo>
                  <a:lnTo>
                    <a:pt x="647802" y="770273"/>
                  </a:lnTo>
                  <a:lnTo>
                    <a:pt x="608723" y="759379"/>
                  </a:lnTo>
                  <a:lnTo>
                    <a:pt x="549575" y="739701"/>
                  </a:lnTo>
                  <a:lnTo>
                    <a:pt x="512608" y="722131"/>
                  </a:lnTo>
                  <a:lnTo>
                    <a:pt x="478810" y="702452"/>
                  </a:lnTo>
                  <a:lnTo>
                    <a:pt x="461911" y="691559"/>
                  </a:lnTo>
                  <a:lnTo>
                    <a:pt x="446068" y="681719"/>
                  </a:lnTo>
                  <a:lnTo>
                    <a:pt x="432337" y="674691"/>
                  </a:lnTo>
                  <a:lnTo>
                    <a:pt x="420719" y="670475"/>
                  </a:lnTo>
                  <a:lnTo>
                    <a:pt x="411213" y="669069"/>
                  </a:lnTo>
                  <a:lnTo>
                    <a:pt x="394314" y="669069"/>
                  </a:lnTo>
                  <a:lnTo>
                    <a:pt x="326717" y="730916"/>
                  </a:lnTo>
                  <a:lnTo>
                    <a:pt x="295031" y="759379"/>
                  </a:lnTo>
                  <a:lnTo>
                    <a:pt x="267570" y="782923"/>
                  </a:lnTo>
                  <a:lnTo>
                    <a:pt x="244334" y="801548"/>
                  </a:lnTo>
                  <a:lnTo>
                    <a:pt x="225322" y="815252"/>
                  </a:lnTo>
                  <a:lnTo>
                    <a:pt x="208775" y="826497"/>
                  </a:lnTo>
                  <a:lnTo>
                    <a:pt x="192932" y="837742"/>
                  </a:lnTo>
                  <a:lnTo>
                    <a:pt x="177793" y="848987"/>
                  </a:lnTo>
                  <a:lnTo>
                    <a:pt x="163358" y="860232"/>
                  </a:lnTo>
                  <a:lnTo>
                    <a:pt x="147867" y="871477"/>
                  </a:lnTo>
                  <a:lnTo>
                    <a:pt x="108436" y="893966"/>
                  </a:lnTo>
                  <a:lnTo>
                    <a:pt x="61259" y="915050"/>
                  </a:lnTo>
                  <a:lnTo>
                    <a:pt x="27461" y="926295"/>
                  </a:lnTo>
                  <a:lnTo>
                    <a:pt x="16899" y="927701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0869" y="385471"/>
            <a:ext cx="470725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35" dirty="0">
                <a:solidFill>
                  <a:srgbClr val="CA8FF4"/>
                </a:solidFill>
                <a:latin typeface="Century Gothic"/>
                <a:cs typeface="Century Gothic"/>
              </a:rPr>
              <a:t>Examples</a:t>
            </a:r>
            <a:r>
              <a:rPr spc="35" dirty="0">
                <a:solidFill>
                  <a:srgbClr val="CA8FF4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CA8FF4"/>
                </a:solidFill>
                <a:latin typeface="Century Gothic"/>
                <a:cs typeface="Century Gothic"/>
              </a:rPr>
              <a:t>of</a:t>
            </a:r>
            <a:r>
              <a:rPr spc="40" dirty="0">
                <a:solidFill>
                  <a:srgbClr val="CA8FF4"/>
                </a:solidFill>
                <a:latin typeface="Century Gothic"/>
                <a:cs typeface="Century Gothic"/>
              </a:rPr>
              <a:t> </a:t>
            </a:r>
            <a:r>
              <a:rPr spc="100" dirty="0">
                <a:solidFill>
                  <a:srgbClr val="CA8FF4"/>
                </a:solidFill>
                <a:latin typeface="Century Gothic"/>
                <a:cs typeface="Century Gothic"/>
              </a:rPr>
              <a:t>who </a:t>
            </a:r>
            <a:r>
              <a:rPr spc="350" dirty="0">
                <a:solidFill>
                  <a:srgbClr val="CA8FF4"/>
                </a:solidFill>
                <a:latin typeface="Century Gothic"/>
                <a:cs typeface="Century Gothic"/>
              </a:rPr>
              <a:t>isn't</a:t>
            </a:r>
            <a:r>
              <a:rPr spc="20" dirty="0">
                <a:solidFill>
                  <a:srgbClr val="CA8FF4"/>
                </a:solidFill>
                <a:latin typeface="Century Gothic"/>
                <a:cs typeface="Century Gothic"/>
              </a:rPr>
              <a:t> </a:t>
            </a:r>
            <a:r>
              <a:rPr spc="185" dirty="0">
                <a:solidFill>
                  <a:srgbClr val="CA8FF4"/>
                </a:solidFill>
                <a:latin typeface="Century Gothic"/>
                <a:cs typeface="Century Gothic"/>
              </a:rPr>
              <a:t>an</a:t>
            </a:r>
            <a:r>
              <a:rPr spc="20" dirty="0">
                <a:solidFill>
                  <a:srgbClr val="CA8FF4"/>
                </a:solidFill>
                <a:latin typeface="Century Gothic"/>
                <a:cs typeface="Century Gothic"/>
              </a:rPr>
              <a:t> </a:t>
            </a:r>
            <a:r>
              <a:rPr spc="125" dirty="0">
                <a:solidFill>
                  <a:srgbClr val="CA8FF4"/>
                </a:solidFill>
                <a:latin typeface="Century Gothic"/>
                <a:cs typeface="Century Gothic"/>
              </a:rPr>
              <a:t>Optional </a:t>
            </a:r>
            <a:r>
              <a:rPr spc="140" dirty="0">
                <a:solidFill>
                  <a:srgbClr val="CA8FF4"/>
                </a:solidFill>
                <a:latin typeface="Century Gothic"/>
                <a:cs typeface="Century Gothic"/>
              </a:rPr>
              <a:t>Member</a:t>
            </a:r>
            <a:r>
              <a:rPr spc="10" dirty="0">
                <a:solidFill>
                  <a:srgbClr val="CA8FF4"/>
                </a:solidFill>
                <a:latin typeface="Century Gothic"/>
                <a:cs typeface="Century Gothic"/>
              </a:rPr>
              <a:t> </a:t>
            </a:r>
            <a:r>
              <a:rPr spc="190" dirty="0">
                <a:solidFill>
                  <a:srgbClr val="CA8FF4"/>
                </a:solidFill>
                <a:latin typeface="Century Gothic"/>
                <a:cs typeface="Century Gothic"/>
              </a:rPr>
              <a:t>under </a:t>
            </a:r>
            <a:r>
              <a:rPr spc="290" dirty="0">
                <a:solidFill>
                  <a:srgbClr val="CA8FF4"/>
                </a:solidFill>
                <a:latin typeface="Century Gothic"/>
                <a:cs typeface="Century Gothic"/>
              </a:rPr>
              <a:t>960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4200" y="0"/>
            <a:ext cx="1517934" cy="13151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07069" y="6007570"/>
            <a:ext cx="1510391" cy="130762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48419" y="5811008"/>
            <a:ext cx="2009774" cy="13430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3479" y="3702870"/>
            <a:ext cx="114300" cy="1142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3479" y="4121970"/>
            <a:ext cx="114300" cy="1142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3479" y="4960170"/>
            <a:ext cx="114300" cy="1142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1544955" algn="l"/>
                <a:tab pos="2055495" algn="l"/>
              </a:tabLst>
            </a:pPr>
            <a:r>
              <a:rPr dirty="0"/>
              <a:t>A</a:t>
            </a:r>
            <a:r>
              <a:rPr spc="-20" dirty="0"/>
              <a:t> </a:t>
            </a:r>
            <a:r>
              <a:rPr spc="-10" dirty="0"/>
              <a:t>Coach</a:t>
            </a:r>
            <a:r>
              <a:rPr dirty="0"/>
              <a:t>	</a:t>
            </a:r>
            <a:r>
              <a:rPr spc="110" dirty="0"/>
              <a:t>or</a:t>
            </a:r>
            <a:r>
              <a:rPr dirty="0"/>
              <a:t>	</a:t>
            </a:r>
            <a:r>
              <a:rPr spc="110" dirty="0"/>
              <a:t>Athletic</a:t>
            </a:r>
            <a:r>
              <a:rPr spc="65" dirty="0"/>
              <a:t> </a:t>
            </a:r>
            <a:r>
              <a:rPr spc="105" dirty="0"/>
              <a:t>Director</a:t>
            </a:r>
            <a:r>
              <a:rPr spc="70" dirty="0"/>
              <a:t> </a:t>
            </a:r>
            <a:r>
              <a:rPr spc="140" dirty="0"/>
              <a:t>Helping</a:t>
            </a:r>
            <a:r>
              <a:rPr spc="70" dirty="0"/>
              <a:t> </a:t>
            </a:r>
            <a:r>
              <a:rPr spc="245" dirty="0"/>
              <a:t>in</a:t>
            </a:r>
            <a:r>
              <a:rPr spc="70" dirty="0"/>
              <a:t> </a:t>
            </a:r>
            <a:r>
              <a:rPr dirty="0"/>
              <a:t>a</a:t>
            </a:r>
            <a:r>
              <a:rPr spc="65" dirty="0"/>
              <a:t> </a:t>
            </a:r>
            <a:r>
              <a:rPr spc="160" dirty="0"/>
              <a:t>classroom </a:t>
            </a:r>
            <a:r>
              <a:rPr spc="265" dirty="0"/>
              <a:t>(</a:t>
            </a:r>
            <a:r>
              <a:rPr spc="65" dirty="0"/>
              <a:t> </a:t>
            </a:r>
            <a:r>
              <a:rPr spc="204" dirty="0"/>
              <a:t>Para-</a:t>
            </a:r>
            <a:r>
              <a:rPr spc="65" dirty="0"/>
              <a:t> </a:t>
            </a:r>
            <a:r>
              <a:rPr spc="80" dirty="0"/>
              <a:t>Educator</a:t>
            </a:r>
            <a:r>
              <a:rPr spc="65" dirty="0"/>
              <a:t> </a:t>
            </a:r>
            <a:r>
              <a:rPr spc="135" dirty="0"/>
              <a:t>or</a:t>
            </a:r>
            <a:r>
              <a:rPr spc="65" dirty="0"/>
              <a:t> </a:t>
            </a:r>
            <a:r>
              <a:rPr spc="204" dirty="0"/>
              <a:t>supervising</a:t>
            </a:r>
            <a:r>
              <a:rPr spc="70" dirty="0"/>
              <a:t> </a:t>
            </a:r>
            <a:r>
              <a:rPr spc="140" dirty="0"/>
              <a:t>children</a:t>
            </a:r>
            <a:r>
              <a:rPr spc="65" dirty="0"/>
              <a:t> </a:t>
            </a:r>
            <a:r>
              <a:rPr spc="220" dirty="0"/>
              <a:t>in </a:t>
            </a:r>
            <a:r>
              <a:rPr spc="140" dirty="0"/>
              <a:t>lunchroom/</a:t>
            </a:r>
            <a:r>
              <a:rPr spc="70" dirty="0"/>
              <a:t> </a:t>
            </a:r>
            <a:r>
              <a:rPr spc="125" dirty="0"/>
              <a:t>playground</a:t>
            </a: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pc="315" dirty="0"/>
              <a:t>Full-</a:t>
            </a:r>
            <a:r>
              <a:rPr spc="65" dirty="0"/>
              <a:t> </a:t>
            </a:r>
            <a:r>
              <a:rPr spc="185" dirty="0"/>
              <a:t>time</a:t>
            </a:r>
            <a:r>
              <a:rPr spc="65" dirty="0"/>
              <a:t> </a:t>
            </a:r>
            <a:r>
              <a:rPr spc="185" dirty="0"/>
              <a:t>Students</a:t>
            </a:r>
            <a:r>
              <a:rPr spc="70" dirty="0"/>
              <a:t> </a:t>
            </a:r>
            <a:r>
              <a:rPr spc="100" dirty="0"/>
              <a:t>employed</a:t>
            </a:r>
            <a:r>
              <a:rPr spc="65" dirty="0"/>
              <a:t> </a:t>
            </a:r>
            <a:r>
              <a:rPr spc="80" dirty="0"/>
              <a:t>at/</a:t>
            </a:r>
            <a:r>
              <a:rPr spc="70" dirty="0"/>
              <a:t> </a:t>
            </a:r>
            <a:r>
              <a:rPr spc="110" dirty="0"/>
              <a:t>attending</a:t>
            </a:r>
          </a:p>
          <a:p>
            <a:pPr marL="43180" marR="271780">
              <a:lnSpc>
                <a:spcPct val="114599"/>
              </a:lnSpc>
            </a:pPr>
            <a:r>
              <a:rPr spc="175" dirty="0"/>
              <a:t>same</a:t>
            </a:r>
            <a:r>
              <a:rPr spc="65" dirty="0"/>
              <a:t> </a:t>
            </a:r>
            <a:r>
              <a:rPr spc="90" dirty="0"/>
              <a:t>school,</a:t>
            </a:r>
            <a:r>
              <a:rPr spc="70" dirty="0"/>
              <a:t> </a:t>
            </a:r>
            <a:r>
              <a:rPr spc="55" dirty="0"/>
              <a:t>college</a:t>
            </a:r>
            <a:r>
              <a:rPr spc="65" dirty="0"/>
              <a:t> </a:t>
            </a:r>
            <a:r>
              <a:rPr spc="135" dirty="0"/>
              <a:t>or</a:t>
            </a:r>
            <a:r>
              <a:rPr spc="70" dirty="0"/>
              <a:t> </a:t>
            </a:r>
            <a:r>
              <a:rPr spc="220" dirty="0"/>
              <a:t>unit</a:t>
            </a:r>
            <a:r>
              <a:rPr spc="65" dirty="0"/>
              <a:t> </a:t>
            </a:r>
            <a:r>
              <a:rPr dirty="0"/>
              <a:t>of</a:t>
            </a:r>
            <a:r>
              <a:rPr spc="70" dirty="0"/>
              <a:t> </a:t>
            </a:r>
            <a:r>
              <a:rPr spc="110" dirty="0"/>
              <a:t>the</a:t>
            </a:r>
            <a:r>
              <a:rPr spc="65" dirty="0"/>
              <a:t> </a:t>
            </a:r>
            <a:r>
              <a:rPr spc="145" dirty="0"/>
              <a:t>state</a:t>
            </a:r>
            <a:r>
              <a:rPr spc="70" dirty="0"/>
              <a:t> </a:t>
            </a:r>
            <a:r>
              <a:rPr spc="210" dirty="0"/>
              <a:t>university </a:t>
            </a:r>
            <a:r>
              <a:rPr spc="235" dirty="0"/>
              <a:t>system</a:t>
            </a:r>
          </a:p>
        </p:txBody>
      </p:sp>
      <p:sp>
        <p:nvSpPr>
          <p:cNvPr id="15" name="object 15"/>
          <p:cNvSpPr/>
          <p:nvPr/>
        </p:nvSpPr>
        <p:spPr>
          <a:xfrm>
            <a:off x="5633905" y="5813883"/>
            <a:ext cx="1047750" cy="927735"/>
          </a:xfrm>
          <a:custGeom>
            <a:avLst/>
            <a:gdLst/>
            <a:ahLst/>
            <a:cxnLst/>
            <a:rect l="l" t="t" r="r" b="b"/>
            <a:pathLst>
              <a:path w="1047750" h="927734">
                <a:moveTo>
                  <a:pt x="16899" y="927701"/>
                </a:moveTo>
                <a:lnTo>
                  <a:pt x="0" y="927701"/>
                </a:lnTo>
                <a:lnTo>
                  <a:pt x="13554" y="905387"/>
                </a:lnTo>
                <a:lnTo>
                  <a:pt x="39431" y="865854"/>
                </a:lnTo>
                <a:lnTo>
                  <a:pt x="61963" y="833525"/>
                </a:lnTo>
                <a:lnTo>
                  <a:pt x="96114" y="788897"/>
                </a:lnTo>
                <a:lnTo>
                  <a:pt x="108436" y="771678"/>
                </a:lnTo>
                <a:lnTo>
                  <a:pt x="121462" y="752351"/>
                </a:lnTo>
                <a:lnTo>
                  <a:pt x="149276" y="709129"/>
                </a:lnTo>
                <a:lnTo>
                  <a:pt x="163358" y="688748"/>
                </a:lnTo>
                <a:lnTo>
                  <a:pt x="177441" y="669772"/>
                </a:lnTo>
                <a:lnTo>
                  <a:pt x="205254" y="635334"/>
                </a:lnTo>
                <a:lnTo>
                  <a:pt x="218281" y="618467"/>
                </a:lnTo>
                <a:lnTo>
                  <a:pt x="230603" y="601600"/>
                </a:lnTo>
                <a:lnTo>
                  <a:pt x="242221" y="584733"/>
                </a:lnTo>
                <a:lnTo>
                  <a:pt x="264754" y="550998"/>
                </a:lnTo>
                <a:lnTo>
                  <a:pt x="259120" y="528508"/>
                </a:lnTo>
                <a:lnTo>
                  <a:pt x="255600" y="517263"/>
                </a:lnTo>
                <a:lnTo>
                  <a:pt x="250671" y="506018"/>
                </a:lnTo>
                <a:lnTo>
                  <a:pt x="244334" y="494774"/>
                </a:lnTo>
                <a:lnTo>
                  <a:pt x="226378" y="468418"/>
                </a:lnTo>
                <a:lnTo>
                  <a:pt x="212648" y="445577"/>
                </a:lnTo>
                <a:lnTo>
                  <a:pt x="174625" y="376703"/>
                </a:lnTo>
                <a:lnTo>
                  <a:pt x="153501" y="336291"/>
                </a:lnTo>
                <a:lnTo>
                  <a:pt x="135193" y="299394"/>
                </a:lnTo>
                <a:lnTo>
                  <a:pt x="107028" y="236142"/>
                </a:lnTo>
                <a:lnTo>
                  <a:pt x="90129" y="189757"/>
                </a:lnTo>
                <a:lnTo>
                  <a:pt x="84495" y="163050"/>
                </a:lnTo>
                <a:lnTo>
                  <a:pt x="84495" y="146183"/>
                </a:lnTo>
                <a:lnTo>
                  <a:pt x="154909" y="81525"/>
                </a:lnTo>
                <a:lnTo>
                  <a:pt x="186595" y="52710"/>
                </a:lnTo>
                <a:lnTo>
                  <a:pt x="228843" y="16164"/>
                </a:lnTo>
                <a:lnTo>
                  <a:pt x="253487" y="0"/>
                </a:lnTo>
                <a:lnTo>
                  <a:pt x="259120" y="5622"/>
                </a:lnTo>
                <a:lnTo>
                  <a:pt x="262993" y="13353"/>
                </a:lnTo>
                <a:lnTo>
                  <a:pt x="268978" y="30923"/>
                </a:lnTo>
                <a:lnTo>
                  <a:pt x="277076" y="58332"/>
                </a:lnTo>
                <a:lnTo>
                  <a:pt x="287286" y="95581"/>
                </a:lnTo>
                <a:lnTo>
                  <a:pt x="299784" y="137222"/>
                </a:lnTo>
                <a:lnTo>
                  <a:pt x="314747" y="177809"/>
                </a:lnTo>
                <a:lnTo>
                  <a:pt x="332174" y="217342"/>
                </a:lnTo>
                <a:lnTo>
                  <a:pt x="352066" y="255820"/>
                </a:lnTo>
                <a:lnTo>
                  <a:pt x="371254" y="289028"/>
                </a:lnTo>
                <a:lnTo>
                  <a:pt x="398011" y="326979"/>
                </a:lnTo>
                <a:lnTo>
                  <a:pt x="405580" y="331723"/>
                </a:lnTo>
                <a:lnTo>
                  <a:pt x="416846" y="331723"/>
                </a:lnTo>
                <a:lnTo>
                  <a:pt x="471593" y="263024"/>
                </a:lnTo>
                <a:lnTo>
                  <a:pt x="509616" y="213828"/>
                </a:lnTo>
                <a:lnTo>
                  <a:pt x="526163" y="192041"/>
                </a:lnTo>
                <a:lnTo>
                  <a:pt x="533028" y="183431"/>
                </a:lnTo>
                <a:lnTo>
                  <a:pt x="580205" y="157428"/>
                </a:lnTo>
                <a:lnTo>
                  <a:pt x="597456" y="155846"/>
                </a:lnTo>
                <a:lnTo>
                  <a:pt x="621045" y="156725"/>
                </a:lnTo>
                <a:lnTo>
                  <a:pt x="650971" y="160063"/>
                </a:lnTo>
                <a:lnTo>
                  <a:pt x="687233" y="165861"/>
                </a:lnTo>
                <a:lnTo>
                  <a:pt x="766096" y="179917"/>
                </a:lnTo>
                <a:lnTo>
                  <a:pt x="757647" y="213652"/>
                </a:lnTo>
                <a:lnTo>
                  <a:pt x="733882" y="264254"/>
                </a:lnTo>
                <a:lnTo>
                  <a:pt x="695683" y="312045"/>
                </a:lnTo>
                <a:lnTo>
                  <a:pt x="685121" y="325398"/>
                </a:lnTo>
                <a:lnTo>
                  <a:pt x="666461" y="349645"/>
                </a:lnTo>
                <a:lnTo>
                  <a:pt x="654843" y="364052"/>
                </a:lnTo>
                <a:lnTo>
                  <a:pt x="641113" y="380568"/>
                </a:lnTo>
                <a:lnTo>
                  <a:pt x="609427" y="417817"/>
                </a:lnTo>
                <a:lnTo>
                  <a:pt x="595696" y="434332"/>
                </a:lnTo>
                <a:lnTo>
                  <a:pt x="567179" y="471932"/>
                </a:lnTo>
                <a:lnTo>
                  <a:pt x="557673" y="500396"/>
                </a:lnTo>
                <a:lnTo>
                  <a:pt x="557673" y="517263"/>
                </a:lnTo>
                <a:lnTo>
                  <a:pt x="594288" y="548187"/>
                </a:lnTo>
                <a:lnTo>
                  <a:pt x="640056" y="579813"/>
                </a:lnTo>
                <a:lnTo>
                  <a:pt x="704133" y="612845"/>
                </a:lnTo>
                <a:lnTo>
                  <a:pt x="744620" y="629712"/>
                </a:lnTo>
                <a:lnTo>
                  <a:pt x="792853" y="646579"/>
                </a:lnTo>
                <a:lnTo>
                  <a:pt x="848832" y="663447"/>
                </a:lnTo>
                <a:lnTo>
                  <a:pt x="912556" y="680314"/>
                </a:lnTo>
                <a:lnTo>
                  <a:pt x="1047750" y="714048"/>
                </a:lnTo>
                <a:lnTo>
                  <a:pt x="985786" y="747783"/>
                </a:lnTo>
                <a:lnTo>
                  <a:pt x="930863" y="775895"/>
                </a:lnTo>
                <a:lnTo>
                  <a:pt x="890024" y="792763"/>
                </a:lnTo>
                <a:lnTo>
                  <a:pt x="849184" y="799791"/>
                </a:lnTo>
                <a:lnTo>
                  <a:pt x="823483" y="800142"/>
                </a:lnTo>
                <a:lnTo>
                  <a:pt x="794262" y="798385"/>
                </a:lnTo>
                <a:lnTo>
                  <a:pt x="726665" y="788546"/>
                </a:lnTo>
                <a:lnTo>
                  <a:pt x="688642" y="780463"/>
                </a:lnTo>
                <a:lnTo>
                  <a:pt x="647802" y="770273"/>
                </a:lnTo>
                <a:lnTo>
                  <a:pt x="608723" y="759379"/>
                </a:lnTo>
                <a:lnTo>
                  <a:pt x="549575" y="739701"/>
                </a:lnTo>
                <a:lnTo>
                  <a:pt x="512608" y="722131"/>
                </a:lnTo>
                <a:lnTo>
                  <a:pt x="478810" y="702452"/>
                </a:lnTo>
                <a:lnTo>
                  <a:pt x="461911" y="691559"/>
                </a:lnTo>
                <a:lnTo>
                  <a:pt x="446068" y="681719"/>
                </a:lnTo>
                <a:lnTo>
                  <a:pt x="432337" y="674691"/>
                </a:lnTo>
                <a:lnTo>
                  <a:pt x="420719" y="670475"/>
                </a:lnTo>
                <a:lnTo>
                  <a:pt x="411213" y="669069"/>
                </a:lnTo>
                <a:lnTo>
                  <a:pt x="394314" y="669069"/>
                </a:lnTo>
                <a:lnTo>
                  <a:pt x="326717" y="730916"/>
                </a:lnTo>
                <a:lnTo>
                  <a:pt x="295031" y="759379"/>
                </a:lnTo>
                <a:lnTo>
                  <a:pt x="267570" y="782923"/>
                </a:lnTo>
                <a:lnTo>
                  <a:pt x="244334" y="801548"/>
                </a:lnTo>
                <a:lnTo>
                  <a:pt x="225322" y="815252"/>
                </a:lnTo>
                <a:lnTo>
                  <a:pt x="208775" y="826497"/>
                </a:lnTo>
                <a:lnTo>
                  <a:pt x="192932" y="837742"/>
                </a:lnTo>
                <a:lnTo>
                  <a:pt x="177793" y="848987"/>
                </a:lnTo>
                <a:lnTo>
                  <a:pt x="163358" y="860232"/>
                </a:lnTo>
                <a:lnTo>
                  <a:pt x="147867" y="871477"/>
                </a:lnTo>
                <a:lnTo>
                  <a:pt x="108436" y="893966"/>
                </a:lnTo>
                <a:lnTo>
                  <a:pt x="61259" y="915050"/>
                </a:lnTo>
                <a:lnTo>
                  <a:pt x="27461" y="926295"/>
                </a:lnTo>
                <a:lnTo>
                  <a:pt x="16899" y="927701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700" y="1159652"/>
            <a:ext cx="9210674" cy="48291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7697" y="0"/>
            <a:ext cx="3595902" cy="23853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673617"/>
            <a:ext cx="1756678" cy="264158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25139" y="0"/>
            <a:ext cx="7258050" cy="7315200"/>
            <a:chOff x="2325139" y="0"/>
            <a:chExt cx="7258050" cy="73152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7660" y="0"/>
              <a:ext cx="1734135" cy="7315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5139" y="219240"/>
              <a:ext cx="7258049" cy="56864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1938" y="5536660"/>
            <a:ext cx="1424860" cy="156089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9777" y="2324721"/>
            <a:ext cx="2008505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">
              <a:lnSpc>
                <a:spcPct val="115799"/>
              </a:lnSpc>
              <a:spcBef>
                <a:spcPts val="100"/>
              </a:spcBef>
            </a:pPr>
            <a:r>
              <a:rPr sz="3400" spc="-350" dirty="0">
                <a:latin typeface="Arial Black"/>
                <a:cs typeface="Arial Black"/>
              </a:rPr>
              <a:t>New</a:t>
            </a:r>
            <a:r>
              <a:rPr sz="3400" spc="-335" dirty="0">
                <a:latin typeface="Arial Black"/>
                <a:cs typeface="Arial Black"/>
              </a:rPr>
              <a:t> </a:t>
            </a:r>
            <a:r>
              <a:rPr sz="3400" spc="-114" dirty="0">
                <a:latin typeface="Arial Black"/>
                <a:cs typeface="Arial Black"/>
              </a:rPr>
              <a:t>Hire </a:t>
            </a:r>
            <a:r>
              <a:rPr sz="3400" spc="-170" dirty="0">
                <a:latin typeface="Arial Black"/>
                <a:cs typeface="Arial Black"/>
              </a:rPr>
              <a:t>Eligibility</a:t>
            </a:r>
            <a:endParaRPr sz="3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921" y="2399122"/>
            <a:ext cx="8353424" cy="3657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553" y="425183"/>
            <a:ext cx="9100820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2690" marR="5080" indent="-3730625">
              <a:lnSpc>
                <a:spcPct val="115199"/>
              </a:lnSpc>
              <a:spcBef>
                <a:spcPts val="100"/>
              </a:spcBef>
            </a:pPr>
            <a:r>
              <a:rPr sz="3200" spc="-155" dirty="0"/>
              <a:t>Enter</a:t>
            </a:r>
            <a:r>
              <a:rPr sz="3200" spc="-150" dirty="0"/>
              <a:t> </a:t>
            </a:r>
            <a:r>
              <a:rPr sz="3200" spc="-10" dirty="0"/>
              <a:t>the</a:t>
            </a:r>
            <a:r>
              <a:rPr sz="3200" spc="-145" dirty="0"/>
              <a:t> </a:t>
            </a:r>
            <a:r>
              <a:rPr sz="3200" dirty="0"/>
              <a:t>new</a:t>
            </a:r>
            <a:r>
              <a:rPr sz="3200" spc="-145" dirty="0"/>
              <a:t> </a:t>
            </a:r>
            <a:r>
              <a:rPr sz="3200" spc="-120" dirty="0"/>
              <a:t>hire's</a:t>
            </a:r>
            <a:r>
              <a:rPr sz="3200" spc="-145" dirty="0"/>
              <a:t> </a:t>
            </a:r>
            <a:r>
              <a:rPr sz="3200" dirty="0"/>
              <a:t>social</a:t>
            </a:r>
            <a:r>
              <a:rPr sz="3200" spc="-145" dirty="0"/>
              <a:t> </a:t>
            </a:r>
            <a:r>
              <a:rPr sz="3200" spc="105" dirty="0"/>
              <a:t>and</a:t>
            </a:r>
            <a:r>
              <a:rPr sz="3200" spc="-145" dirty="0"/>
              <a:t> </a:t>
            </a:r>
            <a:r>
              <a:rPr sz="3200" spc="-60" dirty="0"/>
              <a:t>birth</a:t>
            </a:r>
            <a:r>
              <a:rPr sz="3200" spc="-145" dirty="0"/>
              <a:t> </a:t>
            </a:r>
            <a:r>
              <a:rPr sz="3200" spc="105" dirty="0"/>
              <a:t>and</a:t>
            </a:r>
            <a:r>
              <a:rPr sz="3200" spc="-145" dirty="0"/>
              <a:t> </a:t>
            </a:r>
            <a:r>
              <a:rPr sz="3200" spc="-10" dirty="0"/>
              <a:t>click "search"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7735"/>
            <a:ext cx="9677399" cy="5476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7222" y="158782"/>
            <a:ext cx="37630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10" dirty="0"/>
              <a:t>Enrolling</a:t>
            </a:r>
            <a:r>
              <a:rPr sz="3400" spc="-165" dirty="0"/>
              <a:t> </a:t>
            </a:r>
            <a:r>
              <a:rPr sz="3400" spc="180" dirty="0"/>
              <a:t>in</a:t>
            </a:r>
            <a:r>
              <a:rPr sz="3400" spc="-160" dirty="0"/>
              <a:t> </a:t>
            </a:r>
            <a:r>
              <a:rPr sz="3400" spc="-65" dirty="0"/>
              <a:t>ERIC</a:t>
            </a:r>
            <a:endParaRPr sz="3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388</Words>
  <Application>Microsoft Office PowerPoint</Application>
  <PresentationFormat>Custom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 Black</vt:lpstr>
      <vt:lpstr>Century Gothic</vt:lpstr>
      <vt:lpstr>Tahoma</vt:lpstr>
      <vt:lpstr>Verdana</vt:lpstr>
      <vt:lpstr>Office Theme</vt:lpstr>
      <vt:lpstr>Welcome MASBO</vt:lpstr>
      <vt:lpstr>Let's dive right in!</vt:lpstr>
      <vt:lpstr>Q. Who should be reported to MPERA?</vt:lpstr>
      <vt:lpstr>Some examples of Optional Members under 960</vt:lpstr>
      <vt:lpstr>Examples of who isn't an Optional Member under 960</vt:lpstr>
      <vt:lpstr>PowerPoint Presentation</vt:lpstr>
      <vt:lpstr>New Hire Eligibility</vt:lpstr>
      <vt:lpstr>Enter the new hire's social and birth and click "search"</vt:lpstr>
      <vt:lpstr>Enrolling in ERIC</vt:lpstr>
      <vt:lpstr>When manually reporting</vt:lpstr>
      <vt:lpstr>If manually reporting more than one at a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Let's talk terminations and Final Payout</vt:lpstr>
      <vt:lpstr>Reasons you may have to terminate employee in ERIC</vt:lpstr>
      <vt:lpstr>Final Payouts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MASBO</dc:title>
  <dc:creator>MPERA</dc:creator>
  <cp:keywords>DAFbUEZFC4E,BAD2_6TmTvs</cp:keywords>
  <cp:lastModifiedBy>Dalton, Teresa</cp:lastModifiedBy>
  <cp:revision>1</cp:revision>
  <dcterms:created xsi:type="dcterms:W3CDTF">2023-02-22T22:43:31Z</dcterms:created>
  <dcterms:modified xsi:type="dcterms:W3CDTF">2023-02-23T17:17:29Z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2023-02-22T00:00:00Z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2023-02-22T00:00:00Z</vt:filetime>
  </property>
</Properties>
</file>