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Lst>
  <p:handoutMasterIdLst>
    <p:handoutMasterId r:id="rId33"/>
  </p:handoutMasterIdLst>
  <p:sldIdLst>
    <p:sldId id="256" r:id="rId5"/>
    <p:sldId id="258" r:id="rId6"/>
    <p:sldId id="260" r:id="rId7"/>
    <p:sldId id="333" r:id="rId8"/>
    <p:sldId id="334" r:id="rId9"/>
    <p:sldId id="336" r:id="rId10"/>
    <p:sldId id="339" r:id="rId11"/>
    <p:sldId id="349" r:id="rId12"/>
    <p:sldId id="335" r:id="rId13"/>
    <p:sldId id="344" r:id="rId14"/>
    <p:sldId id="350" r:id="rId15"/>
    <p:sldId id="367" r:id="rId16"/>
    <p:sldId id="357" r:id="rId17"/>
    <p:sldId id="359" r:id="rId18"/>
    <p:sldId id="362" r:id="rId19"/>
    <p:sldId id="340" r:id="rId20"/>
    <p:sldId id="342" r:id="rId21"/>
    <p:sldId id="360" r:id="rId22"/>
    <p:sldId id="346" r:id="rId23"/>
    <p:sldId id="358" r:id="rId24"/>
    <p:sldId id="348" r:id="rId25"/>
    <p:sldId id="356" r:id="rId26"/>
    <p:sldId id="368" r:id="rId27"/>
    <p:sldId id="351" r:id="rId28"/>
    <p:sldId id="364" r:id="rId29"/>
    <p:sldId id="352" r:id="rId30"/>
    <p:sldId id="361" r:id="rId31"/>
    <p:sldId id="332"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25D11F-9B78-4943-BDD1-2B5E8D8A7889}">
          <p14:sldIdLst>
            <p14:sldId id="256"/>
            <p14:sldId id="258"/>
            <p14:sldId id="260"/>
            <p14:sldId id="333"/>
            <p14:sldId id="334"/>
            <p14:sldId id="336"/>
            <p14:sldId id="339"/>
            <p14:sldId id="349"/>
            <p14:sldId id="335"/>
            <p14:sldId id="344"/>
            <p14:sldId id="350"/>
            <p14:sldId id="367"/>
            <p14:sldId id="357"/>
            <p14:sldId id="359"/>
            <p14:sldId id="362"/>
            <p14:sldId id="340"/>
            <p14:sldId id="342"/>
            <p14:sldId id="360"/>
            <p14:sldId id="346"/>
            <p14:sldId id="358"/>
            <p14:sldId id="348"/>
            <p14:sldId id="356"/>
            <p14:sldId id="368"/>
            <p14:sldId id="351"/>
            <p14:sldId id="364"/>
            <p14:sldId id="352"/>
            <p14:sldId id="361"/>
            <p14:sldId id="33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0B85BA-B165-46EB-8CBA-6530D0BB949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4D4A196-F072-4799-A47B-C55D44C9821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15A3A60-30A9-4EE1-9C30-D83772CFB861}" type="datetimeFigureOut">
              <a:rPr lang="en-US" smtClean="0"/>
              <a:t>6/1/2022</a:t>
            </a:fld>
            <a:endParaRPr lang="en-US"/>
          </a:p>
        </p:txBody>
      </p:sp>
      <p:sp>
        <p:nvSpPr>
          <p:cNvPr id="4" name="Footer Placeholder 3">
            <a:extLst>
              <a:ext uri="{FF2B5EF4-FFF2-40B4-BE49-F238E27FC236}">
                <a16:creationId xmlns:a16="http://schemas.microsoft.com/office/drawing/2014/main" id="{A814D1D2-995C-4CC0-8240-B6FCB9203D97}"/>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8EA8AA5-1AB2-4DA2-963E-37D1935896AD}"/>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C0F30D5-EE99-475A-944B-14B74E2C6A67}" type="slidenum">
              <a:rPr lang="en-US" smtClean="0"/>
              <a:t>‹#›</a:t>
            </a:fld>
            <a:endParaRPr lang="en-US"/>
          </a:p>
        </p:txBody>
      </p:sp>
    </p:spTree>
    <p:extLst>
      <p:ext uri="{BB962C8B-B14F-4D97-AF65-F5344CB8AC3E}">
        <p14:creationId xmlns:p14="http://schemas.microsoft.com/office/powerpoint/2010/main" val="348503963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595628" y="4960137"/>
            <a:ext cx="6633972" cy="1463040"/>
          </a:xfrm>
        </p:spPr>
        <p:txBody>
          <a:bodyPr anchor="ctr">
            <a:normAutofit/>
          </a:bodyPr>
          <a:lstStyle>
            <a:lvl1pPr algn="r">
              <a:defRPr sz="4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8"/>
            <a:ext cx="3200400" cy="507012"/>
          </a:xfrm>
        </p:spPr>
        <p:txBody>
          <a:bodyPr lIns="91440" rIns="91440" anchor="ctr">
            <a:normAutofit/>
          </a:bodyPr>
          <a:lstStyle>
            <a:lvl1pPr marL="0" indent="0">
              <a:lnSpc>
                <a:spcPct val="100000"/>
              </a:lnSpc>
              <a:spcBef>
                <a:spcPts val="0"/>
              </a:spcBef>
              <a:buNone/>
              <a:defRPr sz="1800" baseline="0">
                <a:solidFill>
                  <a:schemeClr val="bg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59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338334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2pPr>
              <a:buClr>
                <a:schemeClr val="bg1">
                  <a:lumMod val="65000"/>
                </a:schemeClr>
              </a:buClr>
              <a:defRPr/>
            </a:lvl2pPr>
            <a:lvl3pPr>
              <a:buClr>
                <a:schemeClr val="bg1">
                  <a:lumMod val="65000"/>
                </a:schemeClr>
              </a:buClr>
              <a:defRPr/>
            </a:lvl3pPr>
            <a:lvl4pPr>
              <a:buClr>
                <a:schemeClr val="bg1">
                  <a:lumMod val="65000"/>
                </a:schemeClr>
              </a:buClr>
              <a:defRPr/>
            </a:lvl4pPr>
            <a:lvl5pPr>
              <a:buClr>
                <a:schemeClr val="bg1">
                  <a:lumMod val="65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9"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0"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1" name="Picture 10">
            <a:extLst>
              <a:ext uri="{FF2B5EF4-FFF2-40B4-BE49-F238E27FC236}">
                <a16:creationId xmlns:a16="http://schemas.microsoft.com/office/drawing/2014/main" id="{928FCB52-17D1-4FDF-9B3C-03EF5EA8D6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641452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lvl2pPr>
              <a:buClr>
                <a:schemeClr val="bg1">
                  <a:lumMod val="50000"/>
                </a:schemeClr>
              </a:buClr>
              <a:defRPr/>
            </a:lvl2pPr>
            <a:lvl3pPr>
              <a:buClr>
                <a:schemeClr val="bg1">
                  <a:lumMod val="50000"/>
                </a:schemeClr>
              </a:buClr>
              <a:defRPr/>
            </a:lvl3pPr>
            <a:lvl4pPr>
              <a:buClr>
                <a:schemeClr val="bg1">
                  <a:lumMod val="50000"/>
                </a:schemeClr>
              </a:buClr>
              <a:defRPr/>
            </a:lvl4pPr>
            <a:lvl5pPr>
              <a:buClr>
                <a:schemeClr val="bg1">
                  <a:lumMod val="50000"/>
                </a:schemeClr>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0" y="0"/>
            <a:ext cx="1069299" cy="10661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306324" y="5716324"/>
            <a:ext cx="1727200" cy="330200"/>
          </a:xfrm>
          <a:prstGeom prst="rect">
            <a:avLst/>
          </a:prstGeom>
        </p:spPr>
      </p:pic>
      <p:sp>
        <p:nvSpPr>
          <p:cNvPr id="11" name="Date Placeholder 4"/>
          <p:cNvSpPr>
            <a:spLocks noGrp="1"/>
          </p:cNvSpPr>
          <p:nvPr>
            <p:ph type="dt" sz="half" idx="10"/>
          </p:nvPr>
        </p:nvSpPr>
        <p:spPr>
          <a:xfrm rot="5400000">
            <a:off x="-718152" y="2053595"/>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12" name="Footer Placeholder 5"/>
          <p:cNvSpPr>
            <a:spLocks noGrp="1"/>
          </p:cNvSpPr>
          <p:nvPr>
            <p:ph type="ftr" sz="quarter" idx="11"/>
          </p:nvPr>
        </p:nvSpPr>
        <p:spPr>
          <a:xfrm rot="5400000">
            <a:off x="-942181" y="2640065"/>
            <a:ext cx="3327082" cy="274320"/>
          </a:xfrm>
        </p:spPr>
        <p:txBody>
          <a:bodyPr/>
          <a:lstStyle>
            <a:lvl1pPr>
              <a:defRPr baseline="0">
                <a:solidFill>
                  <a:schemeClr val="bg1">
                    <a:lumMod val="65000"/>
                  </a:schemeClr>
                </a:solidFill>
              </a:defRPr>
            </a:lvl1pPr>
          </a:lstStyle>
          <a:p>
            <a:endParaRPr lang="en-US" dirty="0"/>
          </a:p>
        </p:txBody>
      </p:sp>
      <p:sp>
        <p:nvSpPr>
          <p:cNvPr id="13" name="Slide Number Placeholder 6"/>
          <p:cNvSpPr>
            <a:spLocks noGrp="1"/>
          </p:cNvSpPr>
          <p:nvPr>
            <p:ph type="sldNum" sz="quarter" idx="12"/>
          </p:nvPr>
        </p:nvSpPr>
        <p:spPr>
          <a:xfrm rot="5400000">
            <a:off x="-127914" y="3816773"/>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spTree>
    <p:extLst>
      <p:ext uri="{BB962C8B-B14F-4D97-AF65-F5344CB8AC3E}">
        <p14:creationId xmlns:p14="http://schemas.microsoft.com/office/powerpoint/2010/main" val="35665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1440008" y="4960137"/>
            <a:ext cx="6789592" cy="1463040"/>
          </a:xfrm>
        </p:spPr>
        <p:txBody>
          <a:bodyPr anchor="ctr">
            <a:normAutofit/>
          </a:bodyPr>
          <a:lstStyle>
            <a:lvl1pPr algn="r">
              <a:defRPr sz="4000" spc="100" baseline="0">
                <a:solidFill>
                  <a:schemeClr val="tx1">
                    <a:lumMod val="90000"/>
                    <a:lumOff val="10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551315"/>
          </a:xfrm>
        </p:spPr>
        <p:txBody>
          <a:bodyPr lIns="91440" rIns="91440" anchor="ctr">
            <a:normAutofit/>
          </a:bodyPr>
          <a:lstStyle>
            <a:lvl1pPr marL="0" indent="0" algn="l">
              <a:lnSpc>
                <a:spcPct val="100000"/>
              </a:lnSpc>
              <a:spcBef>
                <a:spcPts val="0"/>
              </a:spcBef>
              <a:buNone/>
              <a:defRPr sz="1800" baseline="0">
                <a:solidFill>
                  <a:schemeClr val="bg1">
                    <a:lumMod val="5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a:xfrm>
            <a:off x="1440008" y="6470704"/>
            <a:ext cx="2154142" cy="274320"/>
          </a:xfrm>
        </p:spPr>
        <p:txBody>
          <a:bodyPr/>
          <a:lstStyle>
            <a:lvl1pPr algn="l">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r>
              <a:rPr lang="en-US" dirty="0"/>
              <a:t>MONTANA OFFICE OF PUBLIC INSTRUCTION</a:t>
            </a:r>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0" y="0"/>
            <a:ext cx="12192000" cy="4572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092977"/>
            <a:ext cx="1727200" cy="330200"/>
          </a:xfrm>
          <a:prstGeom prst="rect">
            <a:avLst/>
          </a:prstGeom>
        </p:spPr>
      </p:pic>
    </p:spTree>
    <p:extLst>
      <p:ext uri="{BB962C8B-B14F-4D97-AF65-F5344CB8AC3E}">
        <p14:creationId xmlns:p14="http://schemas.microsoft.com/office/powerpoint/2010/main" val="48073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8128" y="585216"/>
            <a:ext cx="9720072" cy="1499616"/>
          </a:xfrm>
        </p:spPr>
        <p:txBody>
          <a:bodyPr/>
          <a:lstStyle/>
          <a:p>
            <a:r>
              <a:rPr lang="en-US" dirty="0"/>
              <a:t>Click to edit Master title style</a:t>
            </a:r>
          </a:p>
        </p:txBody>
      </p:sp>
      <p:sp>
        <p:nvSpPr>
          <p:cNvPr id="3" name="Content Placeholder 2"/>
          <p:cNvSpPr>
            <a:spLocks noGrp="1"/>
          </p:cNvSpPr>
          <p:nvPr>
            <p:ph idx="1"/>
          </p:nvPr>
        </p:nvSpPr>
        <p:spPr>
          <a:xfrm>
            <a:off x="1278128" y="2286000"/>
            <a:ext cx="9720071"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Courier New"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278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5" name="Footer Placeholder 4"/>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399312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lvl2pPr marL="265176" indent="-137160">
              <a:buClr>
                <a:schemeClr val="bg1">
                  <a:lumMod val="50000"/>
                </a:schemeClr>
              </a:buClr>
              <a:buFont typeface="Arial" charset="0"/>
              <a:buChar char="•"/>
              <a:defRPr/>
            </a:lvl2pPr>
            <a:lvl3pPr marL="448056" indent="-137160">
              <a:buClr>
                <a:schemeClr val="bg1">
                  <a:lumMod val="50000"/>
                </a:schemeClr>
              </a:buClr>
              <a:buFont typeface="Arial" charset="0"/>
              <a:buChar char="•"/>
              <a:defRPr/>
            </a:lvl3pPr>
            <a:lvl4pPr marL="594360" indent="-137160">
              <a:buClr>
                <a:schemeClr val="bg1">
                  <a:lumMod val="50000"/>
                </a:schemeClr>
              </a:buClr>
              <a:buFont typeface="Arial" charset="0"/>
              <a:buChar char="•"/>
              <a:defRPr/>
            </a:lvl4pPr>
            <a:lvl5pPr marL="777240" indent="-137160">
              <a:buClr>
                <a:schemeClr val="bg1">
                  <a:lumMod val="50000"/>
                </a:schemeClr>
              </a:buClr>
              <a:buFont typeface="Arial"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9" name="Picture 8">
            <a:extLst>
              <a:ext uri="{FF2B5EF4-FFF2-40B4-BE49-F238E27FC236}">
                <a16:creationId xmlns:a16="http://schemas.microsoft.com/office/drawing/2014/main" id="{C8150CCB-7BED-43FD-8659-56E9D6FC62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1302465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tx1">
                    <a:lumMod val="90000"/>
                    <a:lumOff val="1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tx1">
                    <a:lumMod val="90000"/>
                    <a:lumOff val="10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lvl2pPr marL="265176" indent="-137160">
              <a:buClr>
                <a:schemeClr val="bg1">
                  <a:lumMod val="50000"/>
                </a:schemeClr>
              </a:buClr>
              <a:buFont typeface="Wingdings" charset="2"/>
              <a:buChar char="§"/>
              <a:defRPr/>
            </a:lvl2pPr>
            <a:lvl3pPr marL="448056" indent="-137160">
              <a:buClr>
                <a:schemeClr val="bg1">
                  <a:lumMod val="50000"/>
                </a:schemeClr>
              </a:buClr>
              <a:buFont typeface="Wingdings" charset="2"/>
              <a:buChar char="§"/>
              <a:defRPr/>
            </a:lvl3pPr>
            <a:lvl4pPr marL="594360" indent="-137160">
              <a:buClr>
                <a:schemeClr val="bg1">
                  <a:lumMod val="50000"/>
                </a:schemeClr>
              </a:buClr>
              <a:buFont typeface="Wingdings" charset="2"/>
              <a:buChar char="§"/>
              <a:defRPr/>
            </a:lvl4pPr>
            <a:lvl5pPr marL="777240" indent="-137160">
              <a:buClr>
                <a:schemeClr val="bg1">
                  <a:lumMod val="50000"/>
                </a:schemeClr>
              </a:buClr>
              <a:buFont typeface="Wingdings"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8" name="Footer Placeholder 7"/>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2" name="Picture 11">
            <a:extLst>
              <a:ext uri="{FF2B5EF4-FFF2-40B4-BE49-F238E27FC236}">
                <a16:creationId xmlns:a16="http://schemas.microsoft.com/office/drawing/2014/main" id="{B763E9ED-97C4-4627-AC5B-566F7E80D5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25876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4" name="Footer Placeholder 3"/>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7" name="Picture 6">
            <a:extLst>
              <a:ext uri="{FF2B5EF4-FFF2-40B4-BE49-F238E27FC236}">
                <a16:creationId xmlns:a16="http://schemas.microsoft.com/office/drawing/2014/main" id="{B9CB7A91-4319-494F-B089-8C57D4BF9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824257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3" name="Footer Placeholder 2"/>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4" name="Slide Number Placeholder 3"/>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pic>
        <p:nvPicPr>
          <p:cNvPr id="8" name="Picture 7">
            <a:extLst>
              <a:ext uri="{FF2B5EF4-FFF2-40B4-BE49-F238E27FC236}">
                <a16:creationId xmlns:a16="http://schemas.microsoft.com/office/drawing/2014/main" id="{B460B6AA-051A-4391-BB00-575D07B96C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08829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buClr>
                <a:schemeClr val="bg1">
                  <a:lumMod val="50000"/>
                </a:schemeClr>
              </a:buClr>
              <a:defRPr sz="2000"/>
            </a:lvl2pPr>
            <a:lvl3pPr>
              <a:buClr>
                <a:schemeClr val="bg1">
                  <a:lumMod val="50000"/>
                </a:schemeClr>
              </a:buClr>
              <a:defRPr sz="1600"/>
            </a:lvl3pPr>
            <a:lvl4pPr>
              <a:buClr>
                <a:schemeClr val="bg1">
                  <a:lumMod val="50000"/>
                </a:schemeClr>
              </a:buClr>
              <a:defRPr sz="1600"/>
            </a:lvl4pPr>
            <a:lvl5pPr>
              <a:buClr>
                <a:schemeClr val="bg1">
                  <a:lumMod val="50000"/>
                </a:schemeClr>
              </a:buCl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6" name="Footer Placeholder 5"/>
          <p:cNvSpPr>
            <a:spLocks noGrp="1"/>
          </p:cNvSpPr>
          <p:nvPr>
            <p:ph type="ftr" sz="quarter" idx="11"/>
          </p:nvPr>
        </p:nvSpPr>
        <p:spPr/>
        <p:txBody>
          <a:bodyPr/>
          <a:lstStyle>
            <a:lvl1pPr>
              <a:defRPr baseline="0">
                <a:solidFill>
                  <a:schemeClr val="bg1">
                    <a:lumMod val="6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0" name="Picture 9">
            <a:extLst>
              <a:ext uri="{FF2B5EF4-FFF2-40B4-BE49-F238E27FC236}">
                <a16:creationId xmlns:a16="http://schemas.microsoft.com/office/drawing/2014/main" id="{A6E4A346-DC0A-406A-A76A-D90703D38D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269568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62544" y="4960138"/>
            <a:ext cx="6567055"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6">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
        <p:nvSpPr>
          <p:cNvPr id="12" name="Date Placeholder 4"/>
          <p:cNvSpPr>
            <a:spLocks noGrp="1"/>
          </p:cNvSpPr>
          <p:nvPr>
            <p:ph type="dt" sz="half" idx="10"/>
          </p:nvPr>
        </p:nvSpPr>
        <p:spPr>
          <a:xfrm>
            <a:off x="1151128" y="6470704"/>
            <a:ext cx="2154142" cy="274320"/>
          </a:xfrm>
        </p:spPr>
        <p:txBody>
          <a:bodyPr/>
          <a:lstStyle>
            <a:lvl1pPr>
              <a:defRPr baseline="0">
                <a:solidFill>
                  <a:schemeClr val="bg1">
                    <a:lumMod val="65000"/>
                  </a:schemeClr>
                </a:solidFill>
              </a:defRPr>
            </a:lvl1pPr>
          </a:lstStyle>
          <a:p>
            <a:fld id="{37E48191-2F8F-471A-B424-0389FA895362}" type="datetimeFigureOut">
              <a:rPr lang="en-US" smtClean="0"/>
              <a:pPr/>
              <a:t>6/1/2022</a:t>
            </a:fld>
            <a:endParaRPr lang="en-US" dirty="0"/>
          </a:p>
        </p:txBody>
      </p:sp>
      <p:sp>
        <p:nvSpPr>
          <p:cNvPr id="13" name="Footer Placeholder 5"/>
          <p:cNvSpPr>
            <a:spLocks noGrp="1"/>
          </p:cNvSpPr>
          <p:nvPr>
            <p:ph type="ftr" sz="quarter" idx="11"/>
          </p:nvPr>
        </p:nvSpPr>
        <p:spPr>
          <a:xfrm>
            <a:off x="4842932" y="6470704"/>
            <a:ext cx="5901458" cy="274320"/>
          </a:xfrm>
        </p:spPr>
        <p:txBody>
          <a:bodyPr/>
          <a:lstStyle>
            <a:lvl1pPr>
              <a:defRPr baseline="0">
                <a:solidFill>
                  <a:schemeClr val="bg1">
                    <a:lumMod val="65000"/>
                  </a:schemeClr>
                </a:solidFill>
              </a:defRPr>
            </a:lvl1pPr>
          </a:lstStyle>
          <a:p>
            <a:endParaRPr lang="en-US" dirty="0"/>
          </a:p>
        </p:txBody>
      </p:sp>
      <p:sp>
        <p:nvSpPr>
          <p:cNvPr id="14" name="Slide Number Placeholder 6"/>
          <p:cNvSpPr>
            <a:spLocks noGrp="1"/>
          </p:cNvSpPr>
          <p:nvPr>
            <p:ph type="sldNum" sz="quarter" idx="12"/>
          </p:nvPr>
        </p:nvSpPr>
        <p:spPr>
          <a:xfrm>
            <a:off x="10837334" y="6470704"/>
            <a:ext cx="973666" cy="274320"/>
          </a:xfrm>
        </p:spPr>
        <p:txBody>
          <a:bodyPr/>
          <a:lstStyle>
            <a:lvl1pPr>
              <a:defRPr baseline="0">
                <a:solidFill>
                  <a:schemeClr val="bg1">
                    <a:lumMod val="65000"/>
                  </a:schemeClr>
                </a:solidFill>
              </a:defRPr>
            </a:lvl1pPr>
          </a:lstStyle>
          <a:p>
            <a:fld id="{6DE29766-7A0B-426A-9404-A109ABC8A25B}" type="slidenum">
              <a:rPr lang="en-US" smtClean="0"/>
              <a:pPr/>
              <a:t>‹#›</a:t>
            </a:fld>
            <a:endParaRPr lang="en-US" dirty="0"/>
          </a:p>
        </p:txBody>
      </p:sp>
      <p:pic>
        <p:nvPicPr>
          <p:cNvPr id="15" name="Picture 14">
            <a:extLst>
              <a:ext uri="{FF2B5EF4-FFF2-40B4-BE49-F238E27FC236}">
                <a16:creationId xmlns:a16="http://schemas.microsoft.com/office/drawing/2014/main" id="{557932B1-7C25-4F1B-BF0B-D6CD97366CF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83800" y="6211849"/>
            <a:ext cx="1727200" cy="330200"/>
          </a:xfrm>
          <a:prstGeom prst="rect">
            <a:avLst/>
          </a:prstGeom>
        </p:spPr>
      </p:pic>
    </p:spTree>
    <p:extLst>
      <p:ext uri="{BB962C8B-B14F-4D97-AF65-F5344CB8AC3E}">
        <p14:creationId xmlns:p14="http://schemas.microsoft.com/office/powerpoint/2010/main" val="35442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901" y="-97856"/>
            <a:ext cx="11041041"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319" y="1578067"/>
            <a:ext cx="10982624"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51128" y="6470704"/>
            <a:ext cx="2154142"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37E48191-2F8F-471A-B424-0389FA895362}" type="datetimeFigureOut">
              <a:rPr lang="en-US" smtClean="0"/>
              <a:pPr/>
              <a:t>6/1/2022</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bg1">
                    <a:lumMod val="6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baseline="0">
                <a:solidFill>
                  <a:schemeClr val="bg1">
                    <a:lumMod val="65000"/>
                  </a:schemeClr>
                </a:solidFill>
                <a:latin typeface="+mj-lt"/>
              </a:defRPr>
            </a:lvl1pPr>
          </a:lstStyle>
          <a:p>
            <a:fld id="{6DE29766-7A0B-426A-9404-A109ABC8A25B}" type="slidenum">
              <a:rPr lang="en-US" smtClean="0"/>
              <a:pPr/>
              <a:t>‹#›</a:t>
            </a:fld>
            <a:endParaRPr lang="en-US" dirty="0"/>
          </a:p>
        </p:txBody>
      </p:sp>
      <p:cxnSp>
        <p:nvCxnSpPr>
          <p:cNvPr id="7" name="Straight Connector 6"/>
          <p:cNvCxnSpPr/>
          <p:nvPr/>
        </p:nvCxnSpPr>
        <p:spPr>
          <a:xfrm flipV="1">
            <a:off x="859972" y="401781"/>
            <a:ext cx="0" cy="91440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5678842"/>
            <a:ext cx="1069299" cy="1066182"/>
          </a:xfrm>
          <a:prstGeom prst="rect">
            <a:avLst/>
          </a:prstGeom>
        </p:spPr>
      </p:pic>
    </p:spTree>
    <p:extLst>
      <p:ext uri="{BB962C8B-B14F-4D97-AF65-F5344CB8AC3E}">
        <p14:creationId xmlns:p14="http://schemas.microsoft.com/office/powerpoint/2010/main" val="3132819372"/>
      </p:ext>
    </p:extLst>
  </p:cSld>
  <p:clrMap bg1="lt1" tx1="dk1" bg2="lt2" tx2="dk2" accent1="accent1" accent2="accent2" accent3="accent3" accent4="accent4" accent5="accent5" accent6="accent6" hlink="hlink" folHlink="folHlink"/>
  <p:sldLayoutIdLst>
    <p:sldLayoutId id="2147483723" r:id="rId1"/>
    <p:sldLayoutId id="2147483721" r:id="rId2"/>
    <p:sldLayoutId id="2147483722"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0000"/>
        </a:lnSpc>
        <a:spcBef>
          <a:spcPct val="0"/>
        </a:spcBef>
        <a:buNone/>
        <a:defRPr sz="3200" u="sng"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bg1">
            <a:lumMod val="50000"/>
          </a:schemeClr>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DRosenthal@mt.gov" TargetMode="External"/><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mailto:drosenthal@mt.gov" TargetMode="External"/><Relationship Id="rId2" Type="http://schemas.openxmlformats.org/officeDocument/2006/relationships/hyperlink" Target="https://www.leg.mt.gov/bills/mca/title_0610/chapter_0080/part_0030/section_0510/0610-0080-0030-0510.html"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drosenthal@mt.gov"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fmcsa.dot.gov/registration/commercial-drivers-license/eldt/faqs"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clearinghouse.fmcsa.dot.gov/FAQ" TargetMode="External"/><Relationship Id="rId2" Type="http://schemas.openxmlformats.org/officeDocument/2006/relationships/hyperlink" Target="https://www.ecfr.gov/cgi-bin/retrieveECFR?%20gp=1&amp;ty=HTML&amp;h=L&amp;mc=true&amp;=PART&amp;n=pt49.5.382#sp49.5.382.b\" TargetMode="External"/><Relationship Id="rId1" Type="http://schemas.openxmlformats.org/officeDocument/2006/relationships/slideLayout" Target="../slideLayouts/slideLayout6.xml"/><Relationship Id="rId5" Type="http://schemas.openxmlformats.org/officeDocument/2006/relationships/hyperlink" Target="https://clearinghouse.fmcsa.dot.gov/Register" TargetMode="External"/><Relationship Id="rId4" Type="http://schemas.openxmlformats.org/officeDocument/2006/relationships/hyperlink" Target="https://clearinghouse.fmcsa.dot.gov/About"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mailto:drosenthal@mt.gov"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www.opi.mt.gov/"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s://leg.mt.gov/bills/mca/title_0200/chapter_0090/part_0010/section_0160/0200-0090-0010-0160.htm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www.mtrules.org/gateway/RuleNo.asp?RN=10.10.311" TargetMode="External"/><Relationship Id="rId2" Type="http://schemas.openxmlformats.org/officeDocument/2006/relationships/hyperlink" Target="https://leg.mt.gov/bills/mca/title_0200/chapter_0100/part_0010/section_0470/0200-0100-0010-0470.html" TargetMode="External"/><Relationship Id="rId1" Type="http://schemas.openxmlformats.org/officeDocument/2006/relationships/slideLayout" Target="../slideLayouts/slideLayout3.xml"/><Relationship Id="rId4" Type="http://schemas.openxmlformats.org/officeDocument/2006/relationships/hyperlink" Target="https://leg.mt.gov/bills/mca/title_0200/chapter_0090/part_0010/section_0160/0200-0090-0010-0160.html"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leg.mt.gov/bills/mca/title_0200/chapter_0100/part_0010/section_0010/0200-0100-0010-0010.html"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drosenthal@mt.gov" TargetMode="External"/><Relationship Id="rId2" Type="http://schemas.openxmlformats.org/officeDocument/2006/relationships/hyperlink" Target="http://opi.mt.gov/Portals/182/Page%20Files/School%20Finance/Accounting/About%20School%20Finance/Access%20Forms/School%20Finance%20Access%20Request%20Form.pdf?ver=2019-02-06-091326-933" TargetMode="Externa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mailto:dojitsdpublicrecords@mt.gov"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D16367B-DF31-4E65-ABD2-A1101BE3558C}"/>
              </a:ext>
            </a:extLst>
          </p:cNvPr>
          <p:cNvPicPr>
            <a:picLocks noChangeAspect="1"/>
          </p:cNvPicPr>
          <p:nvPr/>
        </p:nvPicPr>
        <p:blipFill rotWithShape="1">
          <a:blip r:embed="rId2"/>
          <a:srcRect l="44582"/>
          <a:stretch/>
        </p:blipFill>
        <p:spPr>
          <a:xfrm>
            <a:off x="479030" y="3102285"/>
            <a:ext cx="1745515" cy="2091109"/>
          </a:xfrm>
          <a:prstGeom prst="rect">
            <a:avLst/>
          </a:prstGeom>
        </p:spPr>
      </p:pic>
      <p:sp>
        <p:nvSpPr>
          <p:cNvPr id="2" name="Title 1"/>
          <p:cNvSpPr>
            <a:spLocks noGrp="1"/>
          </p:cNvSpPr>
          <p:nvPr>
            <p:ph type="ctrTitle"/>
          </p:nvPr>
        </p:nvSpPr>
        <p:spPr/>
        <p:txBody>
          <a:bodyPr>
            <a:normAutofit/>
          </a:bodyPr>
          <a:lstStyle/>
          <a:p>
            <a:r>
              <a:rPr lang="en-US" sz="3600" b="1" dirty="0">
                <a:latin typeface="Arial" panose="020B0604020202020204" pitchFamily="34" charset="0"/>
                <a:cs typeface="Arial" panose="020B0604020202020204" pitchFamily="34" charset="0"/>
              </a:rPr>
              <a:t>Pupil transportation</a:t>
            </a:r>
          </a:p>
        </p:txBody>
      </p:sp>
      <p:sp>
        <p:nvSpPr>
          <p:cNvPr id="3" name="Subtitle 2"/>
          <p:cNvSpPr>
            <a:spLocks noGrp="1"/>
          </p:cNvSpPr>
          <p:nvPr>
            <p:ph type="subTitle" idx="1"/>
          </p:nvPr>
        </p:nvSpPr>
        <p:spPr>
          <a:xfrm>
            <a:off x="8430936" y="4622334"/>
            <a:ext cx="3761064" cy="1602297"/>
          </a:xfrm>
        </p:spPr>
        <p:txBody>
          <a:bodyPr>
            <a:normAutofit fontScale="92500"/>
          </a:bodyPr>
          <a:lstStyle/>
          <a:p>
            <a:r>
              <a:rPr lang="en-US" dirty="0">
                <a:solidFill>
                  <a:schemeClr val="tx2"/>
                </a:solidFill>
                <a:latin typeface="Arial" panose="020B0604020202020204" pitchFamily="34" charset="0"/>
                <a:cs typeface="Arial" panose="020B0604020202020204" pitchFamily="34" charset="0"/>
              </a:rPr>
              <a:t>Donell Rosenthal</a:t>
            </a:r>
          </a:p>
          <a:p>
            <a:r>
              <a:rPr lang="en-US" dirty="0">
                <a:solidFill>
                  <a:schemeClr val="tx2"/>
                </a:solidFill>
                <a:latin typeface="Arial" panose="020B0604020202020204" pitchFamily="34" charset="0"/>
                <a:cs typeface="Arial" panose="020B0604020202020204" pitchFamily="34" charset="0"/>
              </a:rPr>
              <a:t>State Director of Pupil Transportation</a:t>
            </a:r>
          </a:p>
          <a:p>
            <a:r>
              <a:rPr lang="en-US" dirty="0">
                <a:solidFill>
                  <a:schemeClr val="tx2"/>
                </a:solidFill>
                <a:latin typeface="Arial" panose="020B0604020202020204" pitchFamily="34" charset="0"/>
                <a:cs typeface="Arial" panose="020B0604020202020204" pitchFamily="34" charset="0"/>
              </a:rPr>
              <a:t>School Finance Division</a:t>
            </a:r>
          </a:p>
          <a:p>
            <a:r>
              <a:rPr lang="en-US" dirty="0">
                <a:solidFill>
                  <a:schemeClr val="tx2"/>
                </a:solidFill>
                <a:latin typeface="Arial" panose="020B0604020202020204" pitchFamily="34" charset="0"/>
                <a:cs typeface="Arial" panose="020B0604020202020204" pitchFamily="34" charset="0"/>
                <a:hlinkClick r:id="rId3"/>
              </a:rPr>
              <a:t>DRosenthal@mt.gov</a:t>
            </a:r>
            <a:r>
              <a:rPr lang="en-US" dirty="0">
                <a:solidFill>
                  <a:schemeClr val="tx2"/>
                </a:solidFill>
                <a:latin typeface="Arial" panose="020B0604020202020204" pitchFamily="34" charset="0"/>
                <a:cs typeface="Arial" panose="020B0604020202020204" pitchFamily="34" charset="0"/>
              </a:rPr>
              <a:t> </a:t>
            </a:r>
          </a:p>
          <a:p>
            <a:r>
              <a:rPr lang="en-US" dirty="0">
                <a:solidFill>
                  <a:schemeClr val="tx2"/>
                </a:solidFill>
                <a:latin typeface="Arial" panose="020B0604020202020204" pitchFamily="34" charset="0"/>
                <a:cs typeface="Arial" panose="020B0604020202020204" pitchFamily="34" charset="0"/>
              </a:rPr>
              <a:t>(406) 461-9316</a:t>
            </a:r>
          </a:p>
        </p:txBody>
      </p:sp>
      <p:pic>
        <p:nvPicPr>
          <p:cNvPr id="7" name="Picture 6">
            <a:extLst>
              <a:ext uri="{FF2B5EF4-FFF2-40B4-BE49-F238E27FC236}">
                <a16:creationId xmlns:a16="http://schemas.microsoft.com/office/drawing/2014/main" id="{4E254B85-3BB6-4C8F-A88B-463CB872ED99}"/>
              </a:ext>
            </a:extLst>
          </p:cNvPr>
          <p:cNvPicPr>
            <a:picLocks noChangeAspect="1"/>
          </p:cNvPicPr>
          <p:nvPr/>
        </p:nvPicPr>
        <p:blipFill>
          <a:blip r:embed="rId4"/>
          <a:stretch>
            <a:fillRect/>
          </a:stretch>
        </p:blipFill>
        <p:spPr>
          <a:xfrm>
            <a:off x="8682606" y="342258"/>
            <a:ext cx="2977052" cy="1777344"/>
          </a:xfrm>
          <a:prstGeom prst="rect">
            <a:avLst/>
          </a:prstGeom>
        </p:spPr>
      </p:pic>
      <p:pic>
        <p:nvPicPr>
          <p:cNvPr id="10" name="Picture 9">
            <a:extLst>
              <a:ext uri="{FF2B5EF4-FFF2-40B4-BE49-F238E27FC236}">
                <a16:creationId xmlns:a16="http://schemas.microsoft.com/office/drawing/2014/main" id="{CFF67686-008D-428C-B81F-72CACF0B2D9D}"/>
              </a:ext>
            </a:extLst>
          </p:cNvPr>
          <p:cNvPicPr>
            <a:picLocks noChangeAspect="1"/>
          </p:cNvPicPr>
          <p:nvPr/>
        </p:nvPicPr>
        <p:blipFill>
          <a:blip r:embed="rId5"/>
          <a:stretch>
            <a:fillRect/>
          </a:stretch>
        </p:blipFill>
        <p:spPr>
          <a:xfrm>
            <a:off x="8548381" y="2517148"/>
            <a:ext cx="2852257" cy="2045443"/>
          </a:xfrm>
          <a:prstGeom prst="rect">
            <a:avLst/>
          </a:prstGeom>
        </p:spPr>
      </p:pic>
      <p:pic>
        <p:nvPicPr>
          <p:cNvPr id="11" name="Picture 10">
            <a:extLst>
              <a:ext uri="{FF2B5EF4-FFF2-40B4-BE49-F238E27FC236}">
                <a16:creationId xmlns:a16="http://schemas.microsoft.com/office/drawing/2014/main" id="{4BA4ACEC-FF0A-4FEC-9B08-BA1916D74C50}"/>
              </a:ext>
            </a:extLst>
          </p:cNvPr>
          <p:cNvPicPr>
            <a:picLocks noChangeAspect="1"/>
          </p:cNvPicPr>
          <p:nvPr/>
        </p:nvPicPr>
        <p:blipFill rotWithShape="1">
          <a:blip r:embed="rId6"/>
          <a:srcRect t="26177"/>
          <a:stretch/>
        </p:blipFill>
        <p:spPr>
          <a:xfrm>
            <a:off x="4760508" y="300022"/>
            <a:ext cx="3469092" cy="3822351"/>
          </a:xfrm>
          <a:prstGeom prst="rect">
            <a:avLst/>
          </a:prstGeom>
        </p:spPr>
      </p:pic>
      <p:pic>
        <p:nvPicPr>
          <p:cNvPr id="13" name="Picture 12">
            <a:extLst>
              <a:ext uri="{FF2B5EF4-FFF2-40B4-BE49-F238E27FC236}">
                <a16:creationId xmlns:a16="http://schemas.microsoft.com/office/drawing/2014/main" id="{2E5F0882-54B4-415E-BA56-3BDB2C9C8281}"/>
              </a:ext>
            </a:extLst>
          </p:cNvPr>
          <p:cNvPicPr>
            <a:picLocks noChangeAspect="1"/>
          </p:cNvPicPr>
          <p:nvPr/>
        </p:nvPicPr>
        <p:blipFill>
          <a:blip r:embed="rId7"/>
          <a:stretch>
            <a:fillRect/>
          </a:stretch>
        </p:blipFill>
        <p:spPr>
          <a:xfrm>
            <a:off x="370384" y="204622"/>
            <a:ext cx="3916390" cy="2940959"/>
          </a:xfrm>
          <a:prstGeom prst="rect">
            <a:avLst/>
          </a:prstGeom>
        </p:spPr>
      </p:pic>
      <p:pic>
        <p:nvPicPr>
          <p:cNvPr id="9" name="Picture 8">
            <a:extLst>
              <a:ext uri="{FF2B5EF4-FFF2-40B4-BE49-F238E27FC236}">
                <a16:creationId xmlns:a16="http://schemas.microsoft.com/office/drawing/2014/main" id="{4958B4CB-E3E8-4151-8F3D-442ADFAF60F4}"/>
              </a:ext>
            </a:extLst>
          </p:cNvPr>
          <p:cNvPicPr>
            <a:picLocks noChangeAspect="1"/>
          </p:cNvPicPr>
          <p:nvPr/>
        </p:nvPicPr>
        <p:blipFill>
          <a:blip r:embed="rId8"/>
          <a:stretch>
            <a:fillRect/>
          </a:stretch>
        </p:blipFill>
        <p:spPr>
          <a:xfrm>
            <a:off x="2681867" y="3337019"/>
            <a:ext cx="2619375" cy="1485900"/>
          </a:xfrm>
          <a:prstGeom prst="rect">
            <a:avLst/>
          </a:prstGeom>
        </p:spPr>
      </p:pic>
    </p:spTree>
    <p:extLst>
      <p:ext uri="{BB962C8B-B14F-4D97-AF65-F5344CB8AC3E}">
        <p14:creationId xmlns:p14="http://schemas.microsoft.com/office/powerpoint/2010/main" val="3470048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Semi-Annual Bus Inspections</a:t>
            </a:r>
            <a:r>
              <a:rPr lang="en-US" sz="1500" b="1" dirty="0">
                <a:latin typeface="Arial" panose="020B0604020202020204" pitchFamily="34" charset="0"/>
                <a:cs typeface="Arial" panose="020B0604020202020204" pitchFamily="34" charset="0"/>
              </a:rPr>
              <a:t>: </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Montana Highway Patrol must perform the first semiannual inspection of school buses within </a:t>
            </a:r>
            <a:r>
              <a:rPr lang="en-US" sz="1500" b="1" u="sng" dirty="0">
                <a:latin typeface="Arial" panose="020B0604020202020204" pitchFamily="34" charset="0"/>
                <a:cs typeface="Arial" panose="020B0604020202020204" pitchFamily="34" charset="0"/>
              </a:rPr>
              <a:t>at least </a:t>
            </a:r>
            <a:r>
              <a:rPr lang="en-US" sz="1500" dirty="0">
                <a:latin typeface="Arial" panose="020B0604020202020204" pitchFamily="34" charset="0"/>
                <a:cs typeface="Arial" panose="020B0604020202020204" pitchFamily="34" charset="0"/>
              </a:rPr>
              <a:t>30 days prior to the beginning of the 1st semester. (ARM 10.7.101) (MCA 61-9-502)</a:t>
            </a:r>
          </a:p>
          <a:p>
            <a:pPr>
              <a:lnSpc>
                <a:spcPct val="100000"/>
              </a:lnSpc>
              <a:spcBef>
                <a:spcPts val="600"/>
              </a:spcBef>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Montana Highway Patrol (MHP) must perform bus inspections by January 31 for the 2nd semester.</a:t>
            </a:r>
          </a:p>
          <a:p>
            <a:pPr>
              <a:lnSpc>
                <a:spcPct val="100000"/>
              </a:lnSpc>
              <a:spcBef>
                <a:spcPts val="600"/>
              </a:spcBef>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Only school buses that pass inspection may be used to transport students and only school buses that pass inspection will receive state and county transportation reimbursement. </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 A school bus that fails inspection must be re-inspected and approved by the inspecting officer.</a:t>
            </a:r>
          </a:p>
          <a:p>
            <a:pPr>
              <a:lnSpc>
                <a:spcPct val="100000"/>
              </a:lnSpc>
              <a:spcBef>
                <a:spcPts val="600"/>
              </a:spcBef>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school district is responsible for contacting the Montana Highway Patrol in a timely fashion for bus inspections. </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Bus Inspections (TR-13)</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371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705" y="1048596"/>
            <a:ext cx="10317995" cy="5285529"/>
          </a:xfrm>
        </p:spPr>
        <p:txBody>
          <a:bodyPr>
            <a:normAutofit/>
          </a:bodyPr>
          <a:lstStyle/>
          <a:p>
            <a:pPr marL="0" marR="0">
              <a:lnSpc>
                <a:spcPct val="10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2022 Montana School Bus Standards—Extended Stop Signal Arm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Extended Stop Arm</a:t>
            </a:r>
            <a:r>
              <a:rPr lang="en-US" sz="1600" dirty="0">
                <a:effectLst/>
                <a:latin typeface="Calibri" panose="020F0502020204030204" pitchFamily="34" charset="0"/>
                <a:ea typeface="Calibri" panose="020F0502020204030204" pitchFamily="34" charset="0"/>
                <a:cs typeface="Times New Roman" panose="02020603050405020304" pitchFamily="18" charset="0"/>
              </a:rPr>
              <a:t> (Page 40) --</a:t>
            </a:r>
            <a:r>
              <a:rPr lang="en-US" sz="1600" u="sng" dirty="0">
                <a:effectLst/>
                <a:latin typeface="Calibri" panose="020F0502020204030204" pitchFamily="34" charset="0"/>
                <a:ea typeface="Calibri" panose="020F0502020204030204" pitchFamily="34" charset="0"/>
                <a:cs typeface="Times New Roman" panose="02020603050405020304" pitchFamily="18" charset="0"/>
              </a:rPr>
              <a:t>Effective July 1, 2022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When a school bus route includes a bus stop that requires a child to cross a roadway, the school bus must be equipped with an extended stop arm that partially obstructs the roadway. </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 school child may not cross a roadway to enter or exit from a school bus unless the roadway has been partially obstructed by the extended stop arm. </a:t>
            </a:r>
            <a:r>
              <a:rPr lang="en-US" sz="1600" u="sng" dirty="0">
                <a:effectLst/>
                <a:latin typeface="Calibri" panose="020F0502020204030204" pitchFamily="34" charset="0"/>
                <a:ea typeface="Calibri" panose="020F0502020204030204" pitchFamily="34" charset="0"/>
                <a:cs typeface="Times New Roman" panose="02020603050405020304" pitchFamily="18" charset="0"/>
                <a:hlinkClick r:id="rId2"/>
              </a:rPr>
              <a:t>61-8-351</a:t>
            </a:r>
            <a:r>
              <a:rPr lang="en-US" sz="1600" dirty="0">
                <a:effectLst/>
                <a:latin typeface="Calibri" panose="020F0502020204030204" pitchFamily="34" charset="0"/>
                <a:ea typeface="Calibri" panose="020F0502020204030204" pitchFamily="34" charset="0"/>
                <a:cs typeface="Times New Roman" panose="02020603050405020304" pitchFamily="18" charset="0"/>
              </a:rPr>
              <a:t>, MCA.</a:t>
            </a:r>
          </a:p>
          <a:p>
            <a:pPr marL="457200" marR="0">
              <a:spcBef>
                <a:spcPts val="0"/>
              </a:spcBef>
              <a:spcAft>
                <a:spcPts val="0"/>
              </a:spcAft>
            </a:pPr>
            <a:r>
              <a:rPr lang="en-US" sz="1600" dirty="0">
                <a:effectLst/>
                <a:latin typeface="Calibri" panose="020F0502020204030204" pitchFamily="34" charset="0"/>
                <a:ea typeface="Calibri" panose="020F0502020204030204" pitchFamily="34" charset="0"/>
              </a:rPr>
              <a:t>Extended Stop Arm must: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Be equipped with </a:t>
            </a:r>
            <a:r>
              <a:rPr lang="en-US" sz="1600" b="1" u="sng" dirty="0">
                <a:effectLst/>
                <a:latin typeface="Calibri" panose="020F0502020204030204" pitchFamily="34" charset="0"/>
                <a:ea typeface="Calibri" panose="020F0502020204030204" pitchFamily="34" charset="0"/>
              </a:rPr>
              <a:t>additional flashing red lights</a:t>
            </a:r>
            <a:r>
              <a:rPr lang="en-US" sz="1600" dirty="0">
                <a:effectLst/>
                <a:latin typeface="Calibri" panose="020F0502020204030204" pitchFamily="34" charset="0"/>
                <a:ea typeface="Calibri" panose="020F0502020204030204" pitchFamily="34" charset="0"/>
              </a:rPr>
              <a:t> as specified in 61-8-351(5)(b) and 61-9-402, MCA.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Be capable of extending a distance of at least 54 inches from the school bus.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Be at a height of not less than 36 inches. </a:t>
            </a:r>
          </a:p>
          <a:p>
            <a:pPr marL="742950" marR="0" lvl="1" indent="-285750">
              <a:spcBef>
                <a:spcPts val="0"/>
              </a:spcBef>
              <a:spcAft>
                <a:spcPts val="0"/>
              </a:spcAft>
              <a:buFont typeface="+mj-lt"/>
              <a:buAutoNum type="arabicPeriod"/>
            </a:pPr>
            <a:r>
              <a:rPr lang="en-US" sz="1600" dirty="0">
                <a:effectLst/>
                <a:latin typeface="Calibri" panose="020F0502020204030204" pitchFamily="34" charset="0"/>
                <a:ea typeface="Calibri" panose="020F0502020204030204" pitchFamily="34" charset="0"/>
              </a:rPr>
              <a:t>Extended Stop Arm should have an additional illuminated stop sign located at the furthest distance from the school bus.</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These new requirements and modifications will have an impact when performing the semi-annual school bus inspections by Montana Highway Patrol Officers.  In addition, the TR-13 Bus Inspection Form is in the process of being fully revised and will be available by the effective date of July 1, 2022. </a:t>
            </a:r>
          </a:p>
          <a:p>
            <a:pPr marL="0" marR="0">
              <a:lnSpc>
                <a:spcPct val="105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For questions regarding the new requirements and bus standards, please contact </a:t>
            </a:r>
            <a:r>
              <a:rPr lang="en-US" sz="1600" u="sng" dirty="0">
                <a:effectLst/>
                <a:latin typeface="Calibri" panose="020F0502020204030204" pitchFamily="34" charset="0"/>
                <a:ea typeface="Calibri" panose="020F0502020204030204" pitchFamily="34" charset="0"/>
                <a:cs typeface="Times New Roman" panose="02020603050405020304" pitchFamily="18" charset="0"/>
                <a:hlinkClick r:id="rId3"/>
              </a:rPr>
              <a:t>Donell Rosenthal</a:t>
            </a:r>
            <a:r>
              <a:rPr lang="en-US" sz="1600" dirty="0">
                <a:effectLst/>
                <a:latin typeface="Calibri" panose="020F0502020204030204" pitchFamily="34" charset="0"/>
                <a:ea typeface="Calibri" panose="020F0502020204030204" pitchFamily="34" charset="0"/>
                <a:cs typeface="Times New Roman" panose="02020603050405020304" pitchFamily="18" charset="0"/>
              </a:rPr>
              <a:t> at (406) 461-9316.</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97706" y="118777"/>
            <a:ext cx="9574842" cy="929819"/>
          </a:xfrm>
        </p:spPr>
        <p:txBody>
          <a:bodyPr>
            <a:normAutofit/>
          </a:bodyPr>
          <a:lstStyle/>
          <a:p>
            <a:pPr algn="ctr"/>
            <a:r>
              <a:rPr lang="en-US" dirty="0">
                <a:latin typeface="Calibri" panose="020F0502020204030204" pitchFamily="34" charset="0"/>
                <a:cs typeface="Calibri" panose="020F0502020204030204" pitchFamily="34" charset="0"/>
              </a:rPr>
              <a:t>Montana School Bus Standards-Extended Stop Arm</a:t>
            </a:r>
            <a:endParaRPr lang="en-US"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398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7705" y="1048596"/>
            <a:ext cx="10317995" cy="5285529"/>
          </a:xfrm>
        </p:spPr>
        <p:txBody>
          <a:bodyPr>
            <a:normAutofit/>
          </a:bodyPr>
          <a:lstStyle/>
          <a:p>
            <a:pPr marL="0" marR="0">
              <a:lnSpc>
                <a:spcPct val="105000"/>
              </a:lnSpc>
              <a:spcBef>
                <a:spcPts val="0"/>
              </a:spcBef>
              <a:spcAft>
                <a:spcPts val="800"/>
              </a:spcAft>
            </a:pPr>
            <a:r>
              <a:rPr lang="en-US" sz="1600" b="1" dirty="0">
                <a:effectLst/>
                <a:latin typeface="Calibri" panose="020F0502020204030204" pitchFamily="34" charset="0"/>
                <a:ea typeface="Calibri" panose="020F0502020204030204" pitchFamily="34" charset="0"/>
                <a:cs typeface="Calibri" panose="020F0502020204030204" pitchFamily="34" charset="0"/>
              </a:rPr>
              <a:t>2022 Montana School Bus Standards—Additional Flashing Red Lights</a:t>
            </a: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Additional flashing red lights </a:t>
            </a:r>
            <a:r>
              <a:rPr lang="en-US" sz="1600" b="1" u="sng" dirty="0">
                <a:latin typeface="Calibri" panose="020F0502020204030204" pitchFamily="34" charset="0"/>
                <a:cs typeface="Calibri" panose="020F0502020204030204" pitchFamily="34" charset="0"/>
              </a:rPr>
              <a:t>may</a:t>
            </a:r>
            <a:r>
              <a:rPr lang="en-US" sz="1600" dirty="0">
                <a:latin typeface="Calibri" panose="020F0502020204030204" pitchFamily="34" charset="0"/>
                <a:cs typeface="Calibri" panose="020F0502020204030204" pitchFamily="34" charset="0"/>
              </a:rPr>
              <a:t> be installed at the rear of the school bus and at the front of the school bus.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The following specifications apply:</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Mounted at a height of at least 36 inches and not more than 72 inches from the ground.</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Be automatically energized in the same manner as the original red lights.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Must flash in synchronization with the top red lights and must match the red color of the top red lights.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Must be LED lights.</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May be a round, rectangle, or oblong shape.</a:t>
            </a:r>
          </a:p>
          <a:p>
            <a:pPr marL="0" marR="0" indent="0">
              <a:lnSpc>
                <a:spcPct val="105000"/>
              </a:lnSpc>
              <a:spcBef>
                <a:spcPts val="0"/>
              </a:spcBef>
              <a:spcAft>
                <a:spcPts val="800"/>
              </a:spcAft>
              <a:buNone/>
            </a:pPr>
            <a:r>
              <a:rPr lang="en-US" sz="1600" dirty="0">
                <a:latin typeface="Calibri" panose="020F0502020204030204" pitchFamily="34" charset="0"/>
                <a:cs typeface="Calibri" panose="020F0502020204030204" pitchFamily="34" charset="0"/>
              </a:rPr>
              <a:t>• Cannot be a strobe light and cannot be light strip. </a:t>
            </a:r>
            <a:r>
              <a:rPr lang="en-US" sz="1600" dirty="0">
                <a:effectLst/>
                <a:latin typeface="Calibri" panose="020F0502020204030204" pitchFamily="34" charset="0"/>
                <a:ea typeface="Calibri" panose="020F0502020204030204" pitchFamily="34" charset="0"/>
                <a:cs typeface="Calibri" panose="020F0502020204030204" pitchFamily="34" charset="0"/>
              </a:rPr>
              <a:t> </a:t>
            </a:r>
          </a:p>
          <a:p>
            <a:pPr marL="0" marR="0" indent="0">
              <a:lnSpc>
                <a:spcPct val="105000"/>
              </a:lnSpc>
              <a:spcBef>
                <a:spcPts val="0"/>
              </a:spcBef>
              <a:spcAft>
                <a:spcPts val="800"/>
              </a:spcAft>
              <a:buNone/>
            </a:pPr>
            <a:r>
              <a:rPr lang="en-US" sz="1600" dirty="0">
                <a:latin typeface="Calibri" panose="020F0502020204030204" pitchFamily="34" charset="0"/>
                <a:ea typeface="Calibri" panose="020F0502020204030204" pitchFamily="34" charset="0"/>
                <a:cs typeface="Calibri" panose="020F0502020204030204" pitchFamily="34" charset="0"/>
              </a:rPr>
              <a:t>T</a:t>
            </a:r>
            <a:r>
              <a:rPr lang="en-US" sz="1600" dirty="0">
                <a:effectLst/>
                <a:latin typeface="Calibri" panose="020F0502020204030204" pitchFamily="34" charset="0"/>
                <a:ea typeface="Calibri" panose="020F0502020204030204" pitchFamily="34" charset="0"/>
                <a:cs typeface="Calibri" panose="020F0502020204030204" pitchFamily="34" charset="0"/>
              </a:rPr>
              <a:t>he TR-13 Bus Inspection Form has been fully revised to include the extended stop arm and additional flashing red lights and can be accessed in the Pupil Transportation system. </a:t>
            </a:r>
          </a:p>
          <a:p>
            <a:pPr marL="0" marR="0" indent="0">
              <a:lnSpc>
                <a:spcPct val="105000"/>
              </a:lnSpc>
              <a:spcBef>
                <a:spcPts val="0"/>
              </a:spcBef>
              <a:spcAft>
                <a:spcPts val="80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For questions regarding the new requirements and bus standards, please contact </a:t>
            </a:r>
            <a:r>
              <a:rPr lang="en-US" sz="1600" u="sng" dirty="0">
                <a:effectLst/>
                <a:latin typeface="Calibri" panose="020F0502020204030204" pitchFamily="34" charset="0"/>
                <a:ea typeface="Calibri" panose="020F0502020204030204" pitchFamily="34" charset="0"/>
                <a:cs typeface="Calibri" panose="020F0502020204030204" pitchFamily="34" charset="0"/>
                <a:hlinkClick r:id="rId2"/>
              </a:rPr>
              <a:t>Donell Rosenthal</a:t>
            </a:r>
            <a:r>
              <a:rPr lang="en-US" sz="1600" dirty="0">
                <a:effectLst/>
                <a:latin typeface="Calibri" panose="020F0502020204030204" pitchFamily="34" charset="0"/>
                <a:ea typeface="Calibri" panose="020F0502020204030204" pitchFamily="34" charset="0"/>
                <a:cs typeface="Calibri" panose="020F0502020204030204" pitchFamily="34" charset="0"/>
              </a:rPr>
              <a:t> at (406) 461-9316.</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97706" y="118777"/>
            <a:ext cx="9574842" cy="929819"/>
          </a:xfrm>
        </p:spPr>
        <p:txBody>
          <a:bodyPr>
            <a:normAutofit/>
          </a:bodyPr>
          <a:lstStyle/>
          <a:p>
            <a:pPr algn="ctr"/>
            <a:r>
              <a:rPr lang="en-US" sz="2800" dirty="0">
                <a:latin typeface="Calibri" panose="020F0502020204030204" pitchFamily="34" charset="0"/>
                <a:cs typeface="Calibri" panose="020F0502020204030204" pitchFamily="34" charset="0"/>
              </a:rPr>
              <a:t>Montana School Bus Standards-Additional Flashing Red Lights</a:t>
            </a:r>
            <a:endParaRPr lang="en-US" sz="2800" u="sng"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5015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5C382-B2C3-46F1-8E51-F6D891AA364E}"/>
              </a:ext>
            </a:extLst>
          </p:cNvPr>
          <p:cNvSpPr>
            <a:spLocks noGrp="1"/>
          </p:cNvSpPr>
          <p:nvPr>
            <p:ph type="title"/>
          </p:nvPr>
        </p:nvSpPr>
        <p:spPr/>
        <p:txBody>
          <a:bodyPr/>
          <a:lstStyle/>
          <a:p>
            <a:pPr algn="ctr"/>
            <a:r>
              <a:rPr lang="en-US" dirty="0"/>
              <a:t>Montana School Bus Standards-Summary</a:t>
            </a:r>
          </a:p>
        </p:txBody>
      </p:sp>
      <p:sp>
        <p:nvSpPr>
          <p:cNvPr id="4" name="Rectangle 3">
            <a:extLst>
              <a:ext uri="{FF2B5EF4-FFF2-40B4-BE49-F238E27FC236}">
                <a16:creationId xmlns:a16="http://schemas.microsoft.com/office/drawing/2014/main" id="{8E7B615C-35F2-454A-BF5D-26D74836B560}"/>
              </a:ext>
            </a:extLst>
          </p:cNvPr>
          <p:cNvSpPr/>
          <p:nvPr/>
        </p:nvSpPr>
        <p:spPr>
          <a:xfrm>
            <a:off x="965901" y="963610"/>
            <a:ext cx="10083099" cy="5503045"/>
          </a:xfrm>
          <a:prstGeom prst="rect">
            <a:avLst/>
          </a:prstGeom>
        </p:spPr>
        <p:txBody>
          <a:bodyPr wrap="square">
            <a:spAutoFit/>
          </a:bodyPr>
          <a:lstStyle/>
          <a:p>
            <a:pPr marL="228600" indent="-228600">
              <a:lnSpc>
                <a:spcPct val="120000"/>
              </a:lnSpc>
              <a:spcBef>
                <a:spcPts val="0"/>
              </a:spcBef>
              <a:spcAft>
                <a:spcPts val="0"/>
              </a:spcAft>
              <a:buNone/>
            </a:pPr>
            <a:r>
              <a:rPr lang="en-US" b="1" u="sng" dirty="0">
                <a:latin typeface="Arial" panose="020B0604020202020204" pitchFamily="34" charset="0"/>
                <a:cs typeface="Arial" panose="020B0604020202020204" pitchFamily="34" charset="0"/>
              </a:rPr>
              <a:t>2022 School Bus Standards Summary of Revisions</a:t>
            </a:r>
          </a:p>
          <a:p>
            <a:pPr marL="285750" lvl="0" indent="-285750">
              <a:buFont typeface="Arial" panose="020B0604020202020204" pitchFamily="34" charset="0"/>
              <a:buChar char="•"/>
            </a:pPr>
            <a:r>
              <a:rPr lang="en-US" sz="1500" b="1" dirty="0">
                <a:latin typeface="+mj-lt"/>
              </a:rPr>
              <a:t>Title Page:</a:t>
            </a:r>
            <a:r>
              <a:rPr lang="en-US" sz="1500" dirty="0">
                <a:latin typeface="+mj-lt"/>
              </a:rPr>
              <a:t> Up-dated</a:t>
            </a:r>
          </a:p>
          <a:p>
            <a:pPr marL="285750" lvl="0" indent="-285750">
              <a:buFont typeface="Arial" panose="020B0604020202020204" pitchFamily="34" charset="0"/>
              <a:buChar char="•"/>
            </a:pPr>
            <a:r>
              <a:rPr lang="en-US" sz="1500" b="1" dirty="0">
                <a:latin typeface="+mj-lt"/>
              </a:rPr>
              <a:t>Acknowledgments:  </a:t>
            </a:r>
            <a:r>
              <a:rPr lang="en-US" sz="1500" dirty="0">
                <a:latin typeface="+mj-lt"/>
              </a:rPr>
              <a:t>Up-dated</a:t>
            </a:r>
          </a:p>
          <a:p>
            <a:pPr marL="285750" lvl="0" indent="-285750">
              <a:buFont typeface="Arial" panose="020B0604020202020204" pitchFamily="34" charset="0"/>
              <a:buChar char="•"/>
            </a:pPr>
            <a:r>
              <a:rPr lang="en-US" sz="1500" b="1" dirty="0">
                <a:latin typeface="+mj-lt"/>
              </a:rPr>
              <a:t>Table of Contents:  </a:t>
            </a:r>
            <a:r>
              <a:rPr lang="en-US" sz="1500" dirty="0">
                <a:latin typeface="+mj-lt"/>
              </a:rPr>
              <a:t>Up-dated</a:t>
            </a:r>
          </a:p>
          <a:p>
            <a:pPr marL="285750" lvl="0" indent="-285750">
              <a:buFont typeface="Arial" panose="020B0604020202020204" pitchFamily="34" charset="0"/>
              <a:buChar char="•"/>
            </a:pPr>
            <a:r>
              <a:rPr lang="en-US" sz="1500" b="1" dirty="0">
                <a:latin typeface="+mj-lt"/>
              </a:rPr>
              <a:t>Formatting:</a:t>
            </a:r>
            <a:r>
              <a:rPr lang="en-US" sz="1500" dirty="0">
                <a:latin typeface="+mj-lt"/>
              </a:rPr>
              <a:t>  Up-dated</a:t>
            </a:r>
          </a:p>
          <a:p>
            <a:pPr marL="285750" lvl="0" indent="-285750">
              <a:buFont typeface="Arial" panose="020B0604020202020204" pitchFamily="34" charset="0"/>
              <a:buChar char="•"/>
            </a:pPr>
            <a:r>
              <a:rPr lang="en-US" sz="1500" b="1" dirty="0">
                <a:latin typeface="+mj-lt"/>
                <a:cs typeface="Arial" panose="020B0604020202020204" pitchFamily="34" charset="0"/>
              </a:rPr>
              <a:t>Introduction:</a:t>
            </a:r>
            <a:r>
              <a:rPr lang="en-US" sz="1500" dirty="0">
                <a:latin typeface="+mj-lt"/>
                <a:cs typeface="Arial" panose="020B0604020202020204" pitchFamily="34" charset="0"/>
              </a:rPr>
              <a:t> </a:t>
            </a:r>
            <a:r>
              <a:rPr lang="en-US" sz="1500" dirty="0">
                <a:latin typeface="+mj-lt"/>
              </a:rPr>
              <a:t>Establishes guiding principles, Applicability, and OPI Assistance.  Clearly outlines the responsibility of OPI in providing guidance and an understanding of the Montana School Bus Standards specifically relating to the design, construction, and operations of school buses. </a:t>
            </a:r>
          </a:p>
          <a:p>
            <a:pPr marL="285750" lvl="0" indent="-285750">
              <a:buFont typeface="Arial" panose="020B0604020202020204" pitchFamily="34" charset="0"/>
              <a:buChar char="•"/>
            </a:pPr>
            <a:r>
              <a:rPr lang="en-US" sz="1500" b="1" dirty="0">
                <a:latin typeface="+mj-lt"/>
              </a:rPr>
              <a:t>First Aid/Body Fluids Inspection Form:  </a:t>
            </a:r>
            <a:r>
              <a:rPr lang="en-US" sz="1500" dirty="0">
                <a:latin typeface="+mj-lt"/>
              </a:rPr>
              <a:t>Removed MHP Signature.</a:t>
            </a:r>
          </a:p>
          <a:p>
            <a:pPr marL="285750" lvl="0" indent="-285750">
              <a:buFont typeface="Arial" panose="020B0604020202020204" pitchFamily="34" charset="0"/>
              <a:buChar char="•"/>
            </a:pPr>
            <a:r>
              <a:rPr lang="en-US" sz="1500" b="1" dirty="0">
                <a:latin typeface="+mj-lt"/>
              </a:rPr>
              <a:t>Extended Stop Signal Arm:  </a:t>
            </a:r>
            <a:r>
              <a:rPr lang="en-US" sz="1500" dirty="0">
                <a:latin typeface="+mj-lt"/>
              </a:rPr>
              <a:t>Implementation of new law 61-8-351, MCA.</a:t>
            </a:r>
          </a:p>
          <a:p>
            <a:pPr marL="285750" lvl="0" indent="-285750">
              <a:buFont typeface="Arial" panose="020B0604020202020204" pitchFamily="34" charset="0"/>
              <a:buChar char="•"/>
            </a:pPr>
            <a:r>
              <a:rPr lang="en-US" sz="1500" b="1" dirty="0">
                <a:latin typeface="+mj-lt"/>
              </a:rPr>
              <a:t>Lamps and Signals:  </a:t>
            </a:r>
            <a:r>
              <a:rPr lang="en-US" sz="1500" dirty="0">
                <a:latin typeface="+mj-lt"/>
              </a:rPr>
              <a:t>Added language creating standardization for additional flashing red lights on school buses. 20-10-111, MCA and 61-9-402, MCA.</a:t>
            </a:r>
          </a:p>
          <a:p>
            <a:pPr marL="285750" lvl="0" indent="-285750">
              <a:buFont typeface="Arial" panose="020B0604020202020204" pitchFamily="34" charset="0"/>
              <a:buChar char="•"/>
            </a:pPr>
            <a:r>
              <a:rPr lang="en-US" sz="1500" b="1" dirty="0">
                <a:latin typeface="+mj-lt"/>
              </a:rPr>
              <a:t>Seat Lap and Shoulder Belts:</a:t>
            </a:r>
            <a:r>
              <a:rPr lang="en-US" sz="1500" dirty="0">
                <a:latin typeface="+mj-lt"/>
              </a:rPr>
              <a:t>  Updated to reflect that if a lap/shoulder belt is installed, the child sitting in that seat must be properly restrained.  Updated to specify exemption from lap/shoulder belts 61-9-420, MCA.</a:t>
            </a:r>
          </a:p>
          <a:p>
            <a:pPr marL="285750" lvl="0" indent="-285750">
              <a:buFont typeface="Arial" panose="020B0604020202020204" pitchFamily="34" charset="0"/>
              <a:buChar char="•"/>
            </a:pPr>
            <a:r>
              <a:rPr lang="en-US" sz="1500" b="1" dirty="0">
                <a:latin typeface="+mj-lt"/>
                <a:cs typeface="Arial" panose="020B0604020202020204" pitchFamily="34" charset="0"/>
              </a:rPr>
              <a:t>Operational Requirements:</a:t>
            </a:r>
            <a:r>
              <a:rPr lang="en-US" sz="1500" dirty="0">
                <a:latin typeface="+mj-lt"/>
                <a:cs typeface="Arial" panose="020B0604020202020204" pitchFamily="34" charset="0"/>
              </a:rPr>
              <a:t>  Up-dated safety precautions</a:t>
            </a:r>
          </a:p>
          <a:p>
            <a:pPr marL="285750" lvl="0" indent="-285750">
              <a:buFont typeface="Arial" panose="020B0604020202020204" pitchFamily="34" charset="0"/>
              <a:buChar char="•"/>
            </a:pPr>
            <a:r>
              <a:rPr lang="en-US" sz="1500" b="1" dirty="0">
                <a:latin typeface="+mj-lt"/>
                <a:cs typeface="Arial" panose="020B0604020202020204" pitchFamily="34" charset="0"/>
              </a:rPr>
              <a:t>Limiting the Use of Electronic Devices:  </a:t>
            </a:r>
            <a:r>
              <a:rPr lang="en-US" sz="1500" dirty="0"/>
              <a:t>Added Sections Prohibiting Texting, using a hand-held device, using earphones to listen to music.  Complying with state and federal laws.</a:t>
            </a:r>
          </a:p>
          <a:p>
            <a:pPr marL="285750" lvl="0" indent="-285750">
              <a:buFont typeface="Arial" panose="020B0604020202020204" pitchFamily="34" charset="0"/>
              <a:buChar char="•"/>
            </a:pPr>
            <a:r>
              <a:rPr lang="en-US" sz="1500" b="1" dirty="0"/>
              <a:t>Railroad Procedures:</a:t>
            </a:r>
            <a:r>
              <a:rPr lang="en-US" sz="1500" dirty="0"/>
              <a:t>  Added railroad procedures to comply with Montana law and best practices.</a:t>
            </a:r>
          </a:p>
          <a:p>
            <a:pPr marL="285750" indent="-285750">
              <a:buFont typeface="Arial" panose="020B0604020202020204" pitchFamily="34" charset="0"/>
              <a:buChar char="•"/>
            </a:pPr>
            <a:r>
              <a:rPr lang="en-US" sz="1500" b="1" dirty="0"/>
              <a:t>Designated Stops:  </a:t>
            </a:r>
            <a:r>
              <a:rPr lang="en-US" sz="1500" dirty="0"/>
              <a:t>Added language for bus stops requiring a student to cross the roadway must be approved by the board of trustees.</a:t>
            </a:r>
          </a:p>
          <a:p>
            <a:pPr marL="285750" indent="-285750">
              <a:buFont typeface="Arial" panose="020B0604020202020204" pitchFamily="34" charset="0"/>
              <a:buChar char="•"/>
            </a:pPr>
            <a:r>
              <a:rPr lang="en-US" sz="1500" b="1" dirty="0"/>
              <a:t>Glossary: </a:t>
            </a:r>
            <a:r>
              <a:rPr lang="en-US" sz="1500" dirty="0"/>
              <a:t> Definitions up-dated.</a:t>
            </a:r>
          </a:p>
          <a:p>
            <a:pPr marL="285750" indent="-285750">
              <a:buFont typeface="Arial" panose="020B0604020202020204" pitchFamily="34" charset="0"/>
              <a:buChar char="•"/>
            </a:pPr>
            <a:r>
              <a:rPr lang="en-US" sz="1500" b="1" dirty="0"/>
              <a:t>Hiring New Employees:  </a:t>
            </a:r>
            <a:r>
              <a:rPr lang="en-US" sz="1500" dirty="0"/>
              <a:t>Clarifies responsibilities for bus driver hiring decision as a local control.  OPI has no authority for the hiring and firing of a bus driver.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6419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1162-A482-4BD1-AB23-4E841C06AB97}"/>
              </a:ext>
            </a:extLst>
          </p:cNvPr>
          <p:cNvSpPr>
            <a:spLocks noGrp="1"/>
          </p:cNvSpPr>
          <p:nvPr>
            <p:ph type="title"/>
          </p:nvPr>
        </p:nvSpPr>
        <p:spPr/>
        <p:txBody>
          <a:bodyPr/>
          <a:lstStyle/>
          <a:p>
            <a:pPr algn="ctr"/>
            <a:r>
              <a:rPr lang="en-US" dirty="0"/>
              <a:t>Entry Level Driver Training</a:t>
            </a:r>
          </a:p>
        </p:txBody>
      </p:sp>
      <p:sp>
        <p:nvSpPr>
          <p:cNvPr id="3" name="Rectangle 2">
            <a:extLst>
              <a:ext uri="{FF2B5EF4-FFF2-40B4-BE49-F238E27FC236}">
                <a16:creationId xmlns:a16="http://schemas.microsoft.com/office/drawing/2014/main" id="{8C168487-5C9F-4CF6-8DE1-8FA66427AA93}"/>
              </a:ext>
            </a:extLst>
          </p:cNvPr>
          <p:cNvSpPr/>
          <p:nvPr/>
        </p:nvSpPr>
        <p:spPr>
          <a:xfrm>
            <a:off x="1080201" y="1136821"/>
            <a:ext cx="10260198" cy="4912114"/>
          </a:xfrm>
          <a:prstGeom prst="rect">
            <a:avLst/>
          </a:prstGeom>
        </p:spPr>
        <p:txBody>
          <a:bodyPr wrap="square">
            <a:spAutoFit/>
          </a:bodyPr>
          <a:lstStyle/>
          <a:p>
            <a:pPr marL="228600" indent="-228600">
              <a:lnSpc>
                <a:spcPct val="120000"/>
              </a:lnSpc>
              <a:spcBef>
                <a:spcPts val="0"/>
              </a:spcBef>
              <a:spcAft>
                <a:spcPts val="0"/>
              </a:spcAft>
              <a:buNone/>
            </a:pPr>
            <a:r>
              <a:rPr lang="en-US" b="1" u="sng" dirty="0">
                <a:latin typeface="Arial" panose="020B0604020202020204" pitchFamily="34" charset="0"/>
                <a:cs typeface="Arial" panose="020B0604020202020204" pitchFamily="34" charset="0"/>
              </a:rPr>
              <a:t>Entry Level Driver Training (FMCSA Regulation)</a:t>
            </a:r>
          </a:p>
          <a:p>
            <a:pPr marL="228600" indent="-228600">
              <a:lnSpc>
                <a:spcPct val="120000"/>
              </a:lnSpc>
              <a:spcBef>
                <a:spcPts val="0"/>
              </a:spcBef>
              <a:spcAft>
                <a:spcPts val="0"/>
              </a:spcAft>
              <a:buNone/>
            </a:pPr>
            <a:endParaRPr lang="en-US" b="1" u="sng" dirty="0">
              <a:latin typeface="Arial" panose="020B0604020202020204" pitchFamily="34" charset="0"/>
              <a:cs typeface="Arial" panose="020B0604020202020204" pitchFamily="34" charset="0"/>
            </a:endParaRPr>
          </a:p>
          <a:p>
            <a:r>
              <a:rPr lang="en-US" sz="1500" dirty="0">
                <a:latin typeface="+mj-lt"/>
              </a:rPr>
              <a:t>The Federal Motor Carrier Safety Administration (FMCSA) established new minimum training standards for certain individuals applying for a Class A or Class B commercial driver’s license (CDL) for the first time; an upgrade of their CDL (e.g., a Class B CDL holder seeking a Class A CDL); or a passenger (P), or school bus (S) endorsement on their CDL for the first time.</a:t>
            </a:r>
          </a:p>
          <a:p>
            <a:endParaRPr lang="en-US" sz="1500" dirty="0">
              <a:latin typeface="+mj-lt"/>
            </a:endParaRPr>
          </a:p>
          <a:p>
            <a:r>
              <a:rPr lang="en-US" sz="1500" dirty="0">
                <a:latin typeface="+mj-lt"/>
              </a:rPr>
              <a:t>These first-time license seeking individuals are subject to the entry level driver training requirements and must complete a prescribed program of theory (knowledge) and behind-the-wheel (BTW) (range and public road) instruction provided by an entity that is listed on FMCSA’s Training Provider Registry.</a:t>
            </a:r>
          </a:p>
          <a:p>
            <a:endParaRPr lang="en-US" sz="1500" dirty="0">
              <a:latin typeface="+mj-lt"/>
            </a:endParaRPr>
          </a:p>
          <a:p>
            <a:pPr marL="285750" indent="-285750" fontAlgn="ctr">
              <a:buFont typeface="Wingdings" panose="05000000000000000000" pitchFamily="2" charset="2"/>
              <a:buChar char="§"/>
            </a:pPr>
            <a:r>
              <a:rPr lang="en-US" sz="1500" dirty="0">
                <a:latin typeface="+mj-lt"/>
              </a:rPr>
              <a:t>The final rule does not include any minimum hours for behind the wheel training.</a:t>
            </a:r>
          </a:p>
          <a:p>
            <a:pPr marL="285750" indent="-285750" fontAlgn="ctr">
              <a:buFont typeface="Arial" panose="020B0604020202020204" pitchFamily="34" charset="0"/>
              <a:buChar char="•"/>
            </a:pPr>
            <a:r>
              <a:rPr lang="en-US" sz="1500" dirty="0">
                <a:latin typeface="+mj-lt"/>
              </a:rPr>
              <a:t>Theory training requirements include no minimum number of theory training hours.</a:t>
            </a:r>
          </a:p>
          <a:p>
            <a:pPr marL="285750" indent="-285750" fontAlgn="ctr">
              <a:buFont typeface="Arial" panose="020B0604020202020204" pitchFamily="34" charset="0"/>
              <a:buChar char="•"/>
            </a:pPr>
            <a:r>
              <a:rPr lang="en-US" sz="1500" dirty="0">
                <a:latin typeface="+mj-lt"/>
              </a:rPr>
              <a:t>A proficiency standard must be met.</a:t>
            </a:r>
          </a:p>
          <a:p>
            <a:pPr marL="285750" indent="-285750" fontAlgn="ctr">
              <a:buFont typeface="Arial" panose="020B0604020202020204" pitchFamily="34" charset="0"/>
              <a:buChar char="•"/>
            </a:pPr>
            <a:r>
              <a:rPr lang="en-US" sz="1500" dirty="0">
                <a:latin typeface="+mj-lt"/>
              </a:rPr>
              <a:t>No refresher course training required for CDL holders who lose their licenses, get suspended or revoked.</a:t>
            </a:r>
          </a:p>
          <a:p>
            <a:endParaRPr lang="en-US" sz="1500" dirty="0">
              <a:latin typeface="+mj-lt"/>
            </a:endParaRPr>
          </a:p>
          <a:p>
            <a:r>
              <a:rPr lang="en-US" sz="1500" dirty="0">
                <a:latin typeface="+mj-lt"/>
              </a:rPr>
              <a:t>The entry-level driver training Final Rule has a compliance date of February 7, 2022.</a:t>
            </a:r>
          </a:p>
          <a:p>
            <a:endParaRPr lang="en-US" sz="1500" dirty="0">
              <a:latin typeface="+mj-lt"/>
            </a:endParaRPr>
          </a:p>
          <a:p>
            <a:r>
              <a:rPr lang="en-US" sz="1500" dirty="0">
                <a:latin typeface="+mj-lt"/>
              </a:rPr>
              <a:t>For additional information please visit the Federal Motor Carrier Safety Administration (FMCSA) website:  </a:t>
            </a:r>
            <a:r>
              <a:rPr lang="en-US" sz="1500" dirty="0">
                <a:latin typeface="+mj-lt"/>
                <a:hlinkClick r:id="rId2"/>
              </a:rPr>
              <a:t>https://www.fmcsa.dot.gov/registration/commercial-drivers-license/eldt/faqs</a:t>
            </a:r>
            <a:endParaRPr lang="en-US" sz="1500" dirty="0">
              <a:latin typeface="+mj-lt"/>
              <a:cs typeface="Arial" panose="020B0604020202020204" pitchFamily="34" charset="0"/>
            </a:endParaRPr>
          </a:p>
        </p:txBody>
      </p:sp>
    </p:spTree>
    <p:extLst>
      <p:ext uri="{BB962C8B-B14F-4D97-AF65-F5344CB8AC3E}">
        <p14:creationId xmlns:p14="http://schemas.microsoft.com/office/powerpoint/2010/main" val="12361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D4A10-6CD6-47F6-A52B-AF165024D2EE}"/>
              </a:ext>
            </a:extLst>
          </p:cNvPr>
          <p:cNvSpPr>
            <a:spLocks noGrp="1"/>
          </p:cNvSpPr>
          <p:nvPr>
            <p:ph type="title"/>
          </p:nvPr>
        </p:nvSpPr>
        <p:spPr>
          <a:xfrm>
            <a:off x="965901" y="76200"/>
            <a:ext cx="11041041" cy="1325560"/>
          </a:xfrm>
        </p:spPr>
        <p:txBody>
          <a:bodyPr/>
          <a:lstStyle/>
          <a:p>
            <a:r>
              <a:rPr lang="en-US" dirty="0"/>
              <a:t>FMCSA Drug and Alcohol Clearinghouse</a:t>
            </a:r>
          </a:p>
        </p:txBody>
      </p:sp>
      <p:sp>
        <p:nvSpPr>
          <p:cNvPr id="3" name="Rectangle 2">
            <a:extLst>
              <a:ext uri="{FF2B5EF4-FFF2-40B4-BE49-F238E27FC236}">
                <a16:creationId xmlns:a16="http://schemas.microsoft.com/office/drawing/2014/main" id="{6B0A3EEC-B1AB-490A-8C14-7F8C1880C6A7}"/>
              </a:ext>
            </a:extLst>
          </p:cNvPr>
          <p:cNvSpPr/>
          <p:nvPr/>
        </p:nvSpPr>
        <p:spPr>
          <a:xfrm>
            <a:off x="965901" y="1401760"/>
            <a:ext cx="9825924" cy="5170646"/>
          </a:xfrm>
          <a:prstGeom prst="rect">
            <a:avLst/>
          </a:prstGeom>
        </p:spPr>
        <p:txBody>
          <a:bodyPr wrap="square">
            <a:spAutoFit/>
          </a:bodyPr>
          <a:lstStyle/>
          <a:p>
            <a:r>
              <a:rPr lang="en-US" sz="1500" dirty="0">
                <a:solidFill>
                  <a:srgbClr val="333333"/>
                </a:solidFill>
                <a:latin typeface="+mj-lt"/>
              </a:rPr>
              <a:t>The Clearinghouse is a secure online database that gives employers, the Federal Motor Carrier Safety Administration (FMCSA), State Driver Licensing Agencies (SDLAs), and State law enforcement personnel real-time information about commercial driver’s license (CDL) and commercial learner’s permit (CLP) holders’</a:t>
            </a:r>
            <a:r>
              <a:rPr lang="en-US" sz="1500" b="1" dirty="0">
                <a:solidFill>
                  <a:srgbClr val="333333"/>
                </a:solidFill>
                <a:latin typeface="+mj-lt"/>
              </a:rPr>
              <a:t> </a:t>
            </a:r>
            <a:r>
              <a:rPr lang="en-US" sz="1500" dirty="0">
                <a:solidFill>
                  <a:srgbClr val="333333"/>
                </a:solidFill>
                <a:latin typeface="+mj-lt"/>
              </a:rPr>
              <a:t>drug and alcohol program violations. </a:t>
            </a:r>
          </a:p>
          <a:p>
            <a:endParaRPr lang="en-US" sz="1500" dirty="0">
              <a:solidFill>
                <a:srgbClr val="333333"/>
              </a:solidFill>
              <a:latin typeface="+mj-lt"/>
            </a:endParaRPr>
          </a:p>
          <a:p>
            <a:r>
              <a:rPr lang="en-US" sz="1500" dirty="0">
                <a:solidFill>
                  <a:srgbClr val="333333"/>
                </a:solidFill>
                <a:latin typeface="+mj-lt"/>
              </a:rPr>
              <a:t>The Clearinghouse will contain records of violations of drug and alcohol prohibitions in </a:t>
            </a:r>
            <a:r>
              <a:rPr lang="en-US" sz="1500" dirty="0">
                <a:latin typeface="+mj-lt"/>
                <a:hlinkClick r:id="rId2"/>
              </a:rPr>
              <a:t>49 CFR Part 382, Subpart B</a:t>
            </a:r>
            <a:r>
              <a:rPr lang="en-US" sz="1500" dirty="0">
                <a:solidFill>
                  <a:srgbClr val="333333"/>
                </a:solidFill>
                <a:latin typeface="+mj-lt"/>
              </a:rPr>
              <a:t>, including positive drug or alcohol test results and test refusals. When a driver completes the return-to-duty (RTD) process and follow-up testing plan, this information will also be recorded in the Clearinghouse.</a:t>
            </a:r>
          </a:p>
          <a:p>
            <a:endParaRPr lang="en-US" sz="1500" dirty="0">
              <a:solidFill>
                <a:srgbClr val="333333"/>
              </a:solidFill>
              <a:latin typeface="+mj-lt"/>
            </a:endParaRPr>
          </a:p>
          <a:p>
            <a:r>
              <a:rPr lang="en-US" sz="1500" dirty="0">
                <a:latin typeface="+mj-lt"/>
              </a:rPr>
              <a:t>The employer must use the Clearinghouse to:</a:t>
            </a:r>
          </a:p>
          <a:p>
            <a:pPr marL="285750" indent="-285750" fontAlgn="ctr">
              <a:buFont typeface="Arial" panose="020B0604020202020204" pitchFamily="34" charset="0"/>
              <a:buChar char="•"/>
            </a:pPr>
            <a:r>
              <a:rPr lang="en-US" sz="1500" dirty="0">
                <a:latin typeface="+mj-lt"/>
              </a:rPr>
              <a:t>Conduct a full query of the Clearinghouse as part of each pre-employment driver investigation process.</a:t>
            </a:r>
          </a:p>
          <a:p>
            <a:pPr marL="285750" indent="-285750" fontAlgn="ctr">
              <a:buFont typeface="Arial" panose="020B0604020202020204" pitchFamily="34" charset="0"/>
              <a:buChar char="•"/>
            </a:pPr>
            <a:r>
              <a:rPr lang="en-US" sz="1500" dirty="0">
                <a:latin typeface="+mj-lt"/>
              </a:rPr>
              <a:t>Conduct limited queries at least annually for every driver they employ.</a:t>
            </a:r>
          </a:p>
          <a:p>
            <a:pPr marL="285750" indent="-285750" fontAlgn="ctr">
              <a:buFont typeface="Arial" panose="020B0604020202020204" pitchFamily="34" charset="0"/>
              <a:buChar char="•"/>
            </a:pPr>
            <a:r>
              <a:rPr lang="en-US" sz="1500" dirty="0">
                <a:latin typeface="+mj-lt"/>
              </a:rPr>
              <a:t>Request electronic consent from the driver for a full query, including pre-employment queries.</a:t>
            </a:r>
          </a:p>
          <a:p>
            <a:pPr marL="285750" indent="-285750" fontAlgn="ctr">
              <a:buFont typeface="Arial" panose="020B0604020202020204" pitchFamily="34" charset="0"/>
              <a:buChar char="•"/>
            </a:pPr>
            <a:r>
              <a:rPr lang="en-US" sz="1500" dirty="0">
                <a:latin typeface="+mj-lt"/>
              </a:rPr>
              <a:t>Report drug and alcohol program violations.</a:t>
            </a:r>
          </a:p>
          <a:p>
            <a:pPr marL="285750" indent="-285750" fontAlgn="ctr">
              <a:buFont typeface="Arial" panose="020B0604020202020204" pitchFamily="34" charset="0"/>
              <a:buChar char="•"/>
            </a:pPr>
            <a:r>
              <a:rPr lang="en-US" sz="1500" dirty="0">
                <a:latin typeface="+mj-lt"/>
              </a:rPr>
              <a:t>Record the negative return-to-duty (RTD) test results and the date of successful completion of a follow-up testing plan for any driver they employ with unresolved drug and alcohol program violations.</a:t>
            </a:r>
          </a:p>
          <a:p>
            <a:pPr marL="285750" indent="-285750" fontAlgn="ctr">
              <a:buFont typeface="Arial" panose="020B0604020202020204" pitchFamily="34" charset="0"/>
              <a:buChar char="•"/>
            </a:pPr>
            <a:endParaRPr lang="en-US" sz="1500" dirty="0">
              <a:latin typeface="+mj-lt"/>
            </a:endParaRPr>
          </a:p>
          <a:p>
            <a:r>
              <a:rPr lang="en-US" sz="1400" dirty="0">
                <a:latin typeface="+mj-lt"/>
              </a:rPr>
              <a:t>FAQ's:  </a:t>
            </a:r>
            <a:r>
              <a:rPr lang="en-US" sz="1400" dirty="0">
                <a:latin typeface="+mj-lt"/>
                <a:hlinkClick r:id="rId3"/>
              </a:rPr>
              <a:t>https://clearinghouse.fmcsa.dot.gov/FAQ</a:t>
            </a:r>
            <a:endParaRPr lang="en-US" sz="1400" dirty="0">
              <a:latin typeface="+mj-lt"/>
            </a:endParaRPr>
          </a:p>
          <a:p>
            <a:r>
              <a:rPr lang="en-US" sz="1400" dirty="0">
                <a:latin typeface="+mj-lt"/>
              </a:rPr>
              <a:t>  </a:t>
            </a:r>
          </a:p>
          <a:p>
            <a:r>
              <a:rPr lang="en-US" sz="1400" dirty="0">
                <a:latin typeface="+mj-lt"/>
              </a:rPr>
              <a:t>About:  </a:t>
            </a:r>
            <a:r>
              <a:rPr lang="en-US" sz="1400" dirty="0">
                <a:latin typeface="+mj-lt"/>
                <a:hlinkClick r:id="rId4"/>
              </a:rPr>
              <a:t>https://clearinghouse.fmcsa.dot.gov/About</a:t>
            </a:r>
            <a:endParaRPr lang="en-US" sz="1400" dirty="0">
              <a:latin typeface="+mj-lt"/>
            </a:endParaRPr>
          </a:p>
          <a:p>
            <a:r>
              <a:rPr lang="en-US" sz="1400" dirty="0">
                <a:latin typeface="+mj-lt"/>
              </a:rPr>
              <a:t> </a:t>
            </a:r>
          </a:p>
          <a:p>
            <a:r>
              <a:rPr lang="en-US" sz="1400" dirty="0">
                <a:latin typeface="+mj-lt"/>
              </a:rPr>
              <a:t>Register:  </a:t>
            </a:r>
            <a:r>
              <a:rPr lang="en-US" sz="1400" dirty="0">
                <a:latin typeface="+mj-lt"/>
                <a:hlinkClick r:id="rId5"/>
              </a:rPr>
              <a:t>https://clearinghouse.fmcsa.dot.gov/Register</a:t>
            </a:r>
            <a:endParaRPr lang="en-US" sz="1400" dirty="0">
              <a:latin typeface="+mj-lt"/>
            </a:endParaRPr>
          </a:p>
        </p:txBody>
      </p:sp>
    </p:spTree>
    <p:extLst>
      <p:ext uri="{BB962C8B-B14F-4D97-AF65-F5344CB8AC3E}">
        <p14:creationId xmlns:p14="http://schemas.microsoft.com/office/powerpoint/2010/main" val="3493603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0903" y="1157682"/>
            <a:ext cx="10192624" cy="5295792"/>
          </a:xfrm>
        </p:spPr>
        <p:txBody>
          <a:bodyPr>
            <a:normAutofit fontScale="47500" lnSpcReduction="20000"/>
          </a:bodyPr>
          <a:lstStyle/>
          <a:p>
            <a:pPr marL="228600" indent="-228600">
              <a:lnSpc>
                <a:spcPct val="120000"/>
              </a:lnSpc>
              <a:spcBef>
                <a:spcPts val="0"/>
              </a:spcBef>
              <a:spcAft>
                <a:spcPts val="0"/>
              </a:spcAft>
              <a:buNone/>
            </a:pPr>
            <a:r>
              <a:rPr lang="en-US" sz="3200" b="1" u="sng" dirty="0">
                <a:cs typeface="Arial" panose="020B0604020202020204" pitchFamily="34" charset="0"/>
              </a:rPr>
              <a:t>Key Points</a:t>
            </a:r>
            <a:r>
              <a:rPr lang="en-US" sz="3200" b="1" dirty="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ALL bus routes must be approved yearly.</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ARM 10.7.101</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the fourth Monday in July a county transportation committee (CTC) must act to approve or not approve all bus routes established by districts.</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November 1 a district sends a copy to the County Superintendent and enters the (TR-1) electronically to the Pupil Transportation system.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3200" dirty="0">
                <a:cs typeface="Arial" panose="020B0604020202020204" pitchFamily="34" charset="0"/>
              </a:rPr>
              <a:t>By November 10 the county superintendent must electronically receive TR-1’s entered by the district.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Once you enter your (TR-1’s)  make sure you have a daily rate.</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Are there 0.00 Rates?  Then there is a problem.  Check into it.</a:t>
            </a:r>
          </a:p>
          <a:p>
            <a:pPr marL="228600" indent="-228600">
              <a:lnSpc>
                <a:spcPct val="120000"/>
              </a:lnSpc>
              <a:spcBef>
                <a:spcPts val="0"/>
              </a:spcBef>
              <a:spcAft>
                <a:spcPts val="0"/>
              </a:spcAft>
              <a:buClr>
                <a:srgbClr val="C00000"/>
              </a:buClr>
              <a:buFont typeface="Wingdings" panose="05000000000000000000" pitchFamily="2" charset="2"/>
              <a:buChar char="§"/>
            </a:pPr>
            <a:r>
              <a:rPr lang="en-US" sz="3200" dirty="0">
                <a:cs typeface="Arial" panose="020B0604020202020204" pitchFamily="34" charset="0"/>
              </a:rPr>
              <a:t>Questions:  Call Donell at (406) 461-9316 or email </a:t>
            </a:r>
            <a:r>
              <a:rPr lang="en-US" sz="3200" dirty="0">
                <a:cs typeface="Arial" panose="020B0604020202020204" pitchFamily="34" charset="0"/>
                <a:hlinkClick r:id="rId2"/>
              </a:rPr>
              <a:t>drosenthal@mt.gov</a:t>
            </a:r>
            <a:r>
              <a:rPr lang="en-US" sz="3200" dirty="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3200" dirty="0">
              <a:cs typeface="Arial" panose="020B0604020202020204" pitchFamily="34" charset="0"/>
            </a:endParaRPr>
          </a:p>
          <a:p>
            <a:pPr marL="228600" indent="-228600">
              <a:lnSpc>
                <a:spcPct val="120000"/>
              </a:lnSpc>
              <a:spcBef>
                <a:spcPts val="0"/>
              </a:spcBef>
              <a:spcAft>
                <a:spcPts val="0"/>
              </a:spcAft>
              <a:buNone/>
            </a:pPr>
            <a:r>
              <a:rPr lang="en-US" sz="3200" b="1" u="sng" dirty="0"/>
              <a:t>A New TR-1 is Required When……</a:t>
            </a:r>
            <a:endParaRPr lang="en-US" sz="3200" u="sng" dirty="0">
              <a:cs typeface="Arial" panose="020B0604020202020204" pitchFamily="34" charset="0"/>
            </a:endParaRP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bus on the route (Does not have to go through transportation committee for approval)</a:t>
            </a: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the driver (Does not have to go through transportation committee for approval)</a:t>
            </a:r>
          </a:p>
          <a:p>
            <a:pPr marL="342900" indent="-342900">
              <a:lnSpc>
                <a:spcPct val="120000"/>
              </a:lnSpc>
              <a:spcBef>
                <a:spcPts val="0"/>
              </a:spcBef>
              <a:spcAft>
                <a:spcPts val="0"/>
              </a:spcAft>
              <a:buClr>
                <a:srgbClr val="C00000"/>
              </a:buClr>
              <a:buAutoNum type="arabicPeriod"/>
            </a:pPr>
            <a:r>
              <a:rPr lang="en-US" sz="3200" dirty="0">
                <a:cs typeface="Arial" panose="020B0604020202020204" pitchFamily="34" charset="0"/>
              </a:rPr>
              <a:t>There has been a change in mileage (</a:t>
            </a:r>
            <a:r>
              <a:rPr lang="en-US" sz="3200" b="1" u="sng" dirty="0">
                <a:cs typeface="Arial" panose="020B0604020202020204" pitchFamily="34" charset="0"/>
              </a:rPr>
              <a:t>Does</a:t>
            </a:r>
            <a:r>
              <a:rPr lang="en-US" sz="3200" dirty="0">
                <a:cs typeface="Arial" panose="020B0604020202020204" pitchFamily="34" charset="0"/>
              </a:rPr>
              <a:t> have to go through the transportation committee for approval)</a:t>
            </a:r>
          </a:p>
          <a:p>
            <a:pPr marL="228600" indent="-228600">
              <a:lnSpc>
                <a:spcPct val="120000"/>
              </a:lnSpc>
              <a:spcBef>
                <a:spcPts val="0"/>
              </a:spcBef>
              <a:spcAft>
                <a:spcPts val="0"/>
              </a:spcAft>
              <a:buNone/>
            </a:pPr>
            <a:endParaRPr lang="en-US" sz="3200" dirty="0">
              <a:cs typeface="Arial" panose="020B0604020202020204" pitchFamily="34" charset="0"/>
            </a:endParaRPr>
          </a:p>
          <a:p>
            <a:pPr>
              <a:lnSpc>
                <a:spcPct val="120000"/>
              </a:lnSpc>
              <a:spcBef>
                <a:spcPts val="0"/>
              </a:spcBef>
              <a:spcAft>
                <a:spcPts val="0"/>
              </a:spcAft>
            </a:pPr>
            <a:r>
              <a:rPr lang="en-US" sz="3200" dirty="0">
                <a:cs typeface="Arial" panose="020B0604020202020204" pitchFamily="34" charset="0"/>
              </a:rPr>
              <a:t>Do not edit the existing TR-1 after the semester has started.  The district must report the legs as separate parts of a single route (e.g., Route 1A, 1B and 1C) by submitting a separate form for each change.</a:t>
            </a: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Bus routes TR-1</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0964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567026"/>
            <a:ext cx="10492695" cy="4586124"/>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Key Points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 TR-4 Individual Contracts (ARM 10.7.101) States the following:</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BY July 1 a district must complete and sign transportation contracts (three copies) for the ensuing year</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Send to the county superintendent copies of all completed individual contracts</a:t>
            </a:r>
          </a:p>
          <a:p>
            <a:pPr>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Submit individual transportation contracts electronically to the Pupil Transportation system.</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districts are prohibited from issuing warrants on the transportation budget in the absence of a contract.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State reimbursement is paid only on claims supported by valid contracts.(ARM 10.7.105)</a:t>
            </a:r>
          </a:p>
          <a:p>
            <a:pPr marL="228600" indent="-228600">
              <a:buNone/>
            </a:pPr>
            <a:r>
              <a:rPr lang="en-US" sz="1500" dirty="0">
                <a:latin typeface="Arial" panose="020B0604020202020204" pitchFamily="34" charset="0"/>
                <a:cs typeface="Arial" panose="020B0604020202020204" pitchFamily="34" charset="0"/>
              </a:rPr>
              <a:t>Forms are accessed through the Pupil Transportation system.</a:t>
            </a:r>
          </a:p>
          <a:p>
            <a:pPr marL="228600" indent="-228600">
              <a:buNone/>
            </a:pPr>
            <a:r>
              <a:rPr lang="en-US" sz="1500" b="1" u="sng" dirty="0">
                <a:latin typeface="Arial" panose="020B0604020202020204" pitchFamily="34" charset="0"/>
                <a:cs typeface="Arial" panose="020B0604020202020204" pitchFamily="34" charset="0"/>
              </a:rPr>
              <a:t>Individual Contract/Isolation Increased Rate Approval</a:t>
            </a:r>
          </a:p>
          <a:p>
            <a:pPr marL="228600" indent="-228600">
              <a:buNone/>
            </a:pPr>
            <a:r>
              <a:rPr lang="en-US" sz="1500" dirty="0">
                <a:latin typeface="Arial" panose="020B0604020202020204" pitchFamily="34" charset="0"/>
                <a:cs typeface="Arial" panose="020B0604020202020204" pitchFamily="34" charset="0"/>
              </a:rPr>
              <a:t>If isolation has been requested and approved through the board and CTC, the County Superintendent must check the county approval box by editing the TR4 contract before the increased rate will be applied. </a:t>
            </a:r>
          </a:p>
          <a:p>
            <a:pPr marL="228600" indent="-228600">
              <a:buNone/>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Individual Contracts (TR-4)</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651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5EDC6-A78C-4C21-A270-34F55172C9CF}"/>
              </a:ext>
            </a:extLst>
          </p:cNvPr>
          <p:cNvSpPr>
            <a:spLocks noGrp="1"/>
          </p:cNvSpPr>
          <p:nvPr>
            <p:ph type="title"/>
          </p:nvPr>
        </p:nvSpPr>
        <p:spPr>
          <a:xfrm>
            <a:off x="965901" y="123825"/>
            <a:ext cx="10673649" cy="1085762"/>
          </a:xfrm>
        </p:spPr>
        <p:txBody>
          <a:bodyPr/>
          <a:lstStyle/>
          <a:p>
            <a:pPr algn="ctr"/>
            <a:r>
              <a:rPr lang="en-US" dirty="0"/>
              <a:t>Individual Contracts (TR-4)</a:t>
            </a:r>
          </a:p>
        </p:txBody>
      </p:sp>
      <p:sp>
        <p:nvSpPr>
          <p:cNvPr id="3" name="Rectangle 2">
            <a:extLst>
              <a:ext uri="{FF2B5EF4-FFF2-40B4-BE49-F238E27FC236}">
                <a16:creationId xmlns:a16="http://schemas.microsoft.com/office/drawing/2014/main" id="{989187F6-065D-4343-AEA6-1AC0090C7B9D}"/>
              </a:ext>
            </a:extLst>
          </p:cNvPr>
          <p:cNvSpPr/>
          <p:nvPr/>
        </p:nvSpPr>
        <p:spPr>
          <a:xfrm>
            <a:off x="800099" y="1733461"/>
            <a:ext cx="10163175" cy="3093154"/>
          </a:xfrm>
          <a:prstGeom prst="rect">
            <a:avLst/>
          </a:prstGeom>
        </p:spPr>
        <p:txBody>
          <a:bodyPr wrap="square">
            <a:spAutoFit/>
          </a:bodyPr>
          <a:lstStyle/>
          <a:p>
            <a:pPr indent="-228600">
              <a:buNone/>
            </a:pPr>
            <a:r>
              <a:rPr lang="en-US" sz="1500" dirty="0">
                <a:latin typeface="+mj-lt"/>
              </a:rPr>
              <a:t>When making an individual transportation contract with the district, the parent, legal guardian or emancipated minor must sign an affidavit attesting to the place of residence of the student. </a:t>
            </a:r>
          </a:p>
          <a:p>
            <a:pPr indent="-228600">
              <a:buNone/>
            </a:pPr>
            <a:endParaRPr lang="en-US" sz="1500" dirty="0">
              <a:latin typeface="+mj-lt"/>
            </a:endParaRPr>
          </a:p>
          <a:p>
            <a:pPr indent="-228600"/>
            <a:r>
              <a:rPr lang="en-US" sz="1500" dirty="0">
                <a:latin typeface="+mj-lt"/>
              </a:rPr>
              <a:t>If the distance from the student's home to the nearest bus stop or school decreases during the term of the individual contract, the district must amend the contract to reflect the lower mileage.</a:t>
            </a:r>
          </a:p>
          <a:p>
            <a:pPr indent="-228600">
              <a:buNone/>
            </a:pPr>
            <a:endParaRPr lang="en-US" sz="1500" dirty="0">
              <a:latin typeface="+mj-lt"/>
            </a:endParaRPr>
          </a:p>
          <a:p>
            <a:pPr indent="-228600">
              <a:buNone/>
            </a:pPr>
            <a:r>
              <a:rPr lang="en-US" sz="1500" dirty="0">
                <a:latin typeface="+mj-lt"/>
              </a:rPr>
              <a:t>No person other than the student's parent, legal guardian or an emancipated minor may enter into an individual contract for transportation or receive the transportation reimbursement. Transportation must be provided by a licensed driver in an insured vehicle. </a:t>
            </a:r>
          </a:p>
          <a:p>
            <a:pPr indent="-228600">
              <a:buNone/>
            </a:pPr>
            <a:endParaRPr lang="en-US" sz="1500" dirty="0">
              <a:latin typeface="+mj-lt"/>
              <a:cs typeface="Arial" panose="020B0604020202020204" pitchFamily="34" charset="0"/>
            </a:endParaRPr>
          </a:p>
          <a:p>
            <a:pPr indent="-228600">
              <a:buNone/>
            </a:pPr>
            <a:r>
              <a:rPr lang="en-US" sz="1500" b="1" u="sng" dirty="0">
                <a:latin typeface="+mj-lt"/>
              </a:rPr>
              <a:t>Key Point:</a:t>
            </a:r>
          </a:p>
          <a:p>
            <a:pPr indent="-228600">
              <a:buNone/>
            </a:pPr>
            <a:r>
              <a:rPr lang="en-US" sz="1500" dirty="0">
                <a:latin typeface="+mj-lt"/>
              </a:rPr>
              <a:t>Individual transportation rates outlined in 20-10-142, MCA may not be altered by any authority other than the legislature. </a:t>
            </a:r>
            <a:endParaRPr lang="en-US" sz="1500" dirty="0">
              <a:latin typeface="+mj-lt"/>
              <a:cs typeface="Arial" panose="020B0604020202020204" pitchFamily="34" charset="0"/>
            </a:endParaRPr>
          </a:p>
        </p:txBody>
      </p:sp>
    </p:spTree>
    <p:extLst>
      <p:ext uri="{BB962C8B-B14F-4D97-AF65-F5344CB8AC3E}">
        <p14:creationId xmlns:p14="http://schemas.microsoft.com/office/powerpoint/2010/main" val="1735718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886447"/>
          </a:xfrm>
        </p:spPr>
        <p:txBody>
          <a:bodyPr>
            <a:normAutofit fontScale="62500" lnSpcReduction="20000"/>
          </a:bodyPr>
          <a:lstStyle/>
          <a:p>
            <a:pPr>
              <a:lnSpc>
                <a:spcPct val="120000"/>
              </a:lnSpc>
              <a:spcBef>
                <a:spcPts val="600"/>
              </a:spcBef>
              <a:spcAft>
                <a:spcPts val="0"/>
              </a:spcAft>
            </a:pPr>
            <a:r>
              <a:rPr lang="en-US" sz="2400" b="1" u="sng" dirty="0">
                <a:cs typeface="Arial" panose="020B0604020202020204" pitchFamily="34" charset="0"/>
              </a:rPr>
              <a:t>First Semester</a:t>
            </a:r>
            <a:r>
              <a:rPr lang="en-US" sz="24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February 15 school districts must provide the county superintendent with one complete copy of the first semester transportation claim using forms provided electronically in the Pupil Transportation Program.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February 22 the county superintendent must review each district's claim for completeness and accuracy, and electronically approve each district's first semester transportation claim. </a:t>
            </a:r>
          </a:p>
          <a:p>
            <a:pPr>
              <a:lnSpc>
                <a:spcPct val="120000"/>
              </a:lnSpc>
              <a:spcBef>
                <a:spcPts val="600"/>
              </a:spcBef>
              <a:spcAft>
                <a:spcPts val="0"/>
              </a:spcAft>
            </a:pPr>
            <a:endParaRPr lang="en-US" sz="2400" b="1" u="sng" dirty="0">
              <a:cs typeface="Arial" panose="020B0604020202020204" pitchFamily="34" charset="0"/>
            </a:endParaRPr>
          </a:p>
          <a:p>
            <a:pPr>
              <a:lnSpc>
                <a:spcPct val="120000"/>
              </a:lnSpc>
              <a:spcBef>
                <a:spcPts val="600"/>
              </a:spcBef>
              <a:spcAft>
                <a:spcPts val="0"/>
              </a:spcAft>
            </a:pPr>
            <a:r>
              <a:rPr lang="en-US" sz="2400" b="1" u="sng" dirty="0">
                <a:cs typeface="Arial" panose="020B0604020202020204" pitchFamily="34" charset="0"/>
              </a:rPr>
              <a:t>Second Semester</a:t>
            </a:r>
            <a:r>
              <a:rPr lang="en-US" sz="2400" b="1" dirty="0">
                <a:cs typeface="Arial" panose="020B0604020202020204" pitchFamily="34" charset="0"/>
              </a:rPr>
              <a:t>: </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May 24 school districts must provide the county superintendent with one complete copy of the second semester transportation claim using forms provided electronically in the Pupil Transportation Program. The district claims must be signed by the chairman of the board of trustees and a copy must be retained on file at the district for audit purposes.</a:t>
            </a:r>
          </a:p>
          <a:p>
            <a:pPr>
              <a:lnSpc>
                <a:spcPct val="120000"/>
              </a:lnSpc>
              <a:spcBef>
                <a:spcPts val="600"/>
              </a:spcBef>
              <a:spcAft>
                <a:spcPts val="0"/>
              </a:spcAft>
              <a:buClr>
                <a:srgbClr val="C00000"/>
              </a:buClr>
              <a:buFont typeface="Wingdings" panose="05000000000000000000" pitchFamily="2" charset="2"/>
              <a:buChar char="§"/>
            </a:pPr>
            <a:r>
              <a:rPr lang="en-US" sz="2400" dirty="0">
                <a:cs typeface="Arial" panose="020B0604020202020204" pitchFamily="34" charset="0"/>
              </a:rPr>
              <a:t>By June 1 the county superintendent must review each district's claim for completeness and accuracy, and electronically approve each district's second semester transportation claim. </a:t>
            </a:r>
          </a:p>
          <a:p>
            <a:pPr>
              <a:lnSpc>
                <a:spcPct val="120000"/>
              </a:lnSpc>
              <a:spcBef>
                <a:spcPts val="600"/>
              </a:spcBef>
              <a:spcAft>
                <a:spcPts val="0"/>
              </a:spcAft>
              <a:buClr>
                <a:srgbClr val="C00000"/>
              </a:buClr>
            </a:pPr>
            <a:endParaRPr lang="en-US" sz="2400" dirty="0">
              <a:cs typeface="Arial" panose="020B0604020202020204" pitchFamily="34" charset="0"/>
            </a:endParaRPr>
          </a:p>
          <a:p>
            <a:pPr>
              <a:lnSpc>
                <a:spcPct val="120000"/>
              </a:lnSpc>
              <a:spcBef>
                <a:spcPts val="600"/>
              </a:spcBef>
              <a:spcAft>
                <a:spcPts val="0"/>
              </a:spcAft>
              <a:buClr>
                <a:srgbClr val="C00000"/>
              </a:buClr>
            </a:pPr>
            <a:r>
              <a:rPr lang="en-US" sz="2400" b="1" u="sng" dirty="0">
                <a:cs typeface="Arial" panose="020B0604020202020204" pitchFamily="34" charset="0"/>
              </a:rPr>
              <a:t>The district claims must be signed by the chairman of the board of trustees and a copy must be retained on file at the district for audit purposes.</a:t>
            </a: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Claim Procedures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2196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458" y="65099"/>
            <a:ext cx="9720072" cy="1499616"/>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Website Resources</a:t>
            </a:r>
          </a:p>
        </p:txBody>
      </p:sp>
      <p:sp>
        <p:nvSpPr>
          <p:cNvPr id="4" name="Content Placeholder 3">
            <a:extLst>
              <a:ext uri="{FF2B5EF4-FFF2-40B4-BE49-F238E27FC236}">
                <a16:creationId xmlns:a16="http://schemas.microsoft.com/office/drawing/2014/main" id="{8C9D9C7F-26B0-4F3C-B08A-5C50C61CDDC9}"/>
              </a:ext>
            </a:extLst>
          </p:cNvPr>
          <p:cNvSpPr>
            <a:spLocks noGrp="1"/>
          </p:cNvSpPr>
          <p:nvPr>
            <p:ph idx="1"/>
          </p:nvPr>
        </p:nvSpPr>
        <p:spPr>
          <a:xfrm>
            <a:off x="939568" y="1694576"/>
            <a:ext cx="10058632" cy="4614784"/>
          </a:xfrm>
        </p:spPr>
        <p:txBody>
          <a:bodyPr/>
          <a:lstStyle/>
          <a:p>
            <a:pPr marL="0" indent="0">
              <a:buClr>
                <a:srgbClr val="C00000"/>
              </a:buClr>
              <a:buNone/>
            </a:pPr>
            <a:r>
              <a:rPr lang="en-US" sz="1600" dirty="0">
                <a:hlinkClick r:id="rId2"/>
              </a:rPr>
              <a:t>www.opi.mt.gov</a:t>
            </a:r>
            <a:r>
              <a:rPr lang="en-US" sz="1600" dirty="0"/>
              <a:t>  </a:t>
            </a:r>
          </a:p>
          <a:p>
            <a:pPr>
              <a:buClr>
                <a:srgbClr val="C00000"/>
              </a:buClr>
              <a:buFont typeface="Wingdings" panose="05000000000000000000" pitchFamily="2" charset="2"/>
              <a:buChar char="Ø"/>
            </a:pPr>
            <a:r>
              <a:rPr lang="en-US" sz="1600" dirty="0"/>
              <a:t>Leadership &amp; Support</a:t>
            </a:r>
          </a:p>
          <a:p>
            <a:pPr lvl="1">
              <a:buClr>
                <a:srgbClr val="C00000"/>
              </a:buClr>
              <a:buFont typeface="Wingdings" panose="05000000000000000000" pitchFamily="2" charset="2"/>
              <a:buChar char="Ø"/>
            </a:pPr>
            <a:r>
              <a:rPr lang="en-US" sz="1600" dirty="0"/>
              <a:t>School Finance</a:t>
            </a:r>
          </a:p>
          <a:p>
            <a:pPr lvl="2">
              <a:buClr>
                <a:srgbClr val="C00000"/>
              </a:buClr>
              <a:buFont typeface="Wingdings" panose="05000000000000000000" pitchFamily="2" charset="2"/>
              <a:buChar char="Ø"/>
            </a:pPr>
            <a:r>
              <a:rPr lang="en-US" sz="1600" dirty="0"/>
              <a:t>Pupil Transportation </a:t>
            </a:r>
          </a:p>
          <a:p>
            <a:endParaRPr lang="en-US" sz="1600" dirty="0"/>
          </a:p>
          <a:p>
            <a:r>
              <a:rPr lang="en-US" sz="1600" dirty="0"/>
              <a:t>Guides and Information</a:t>
            </a:r>
          </a:p>
          <a:p>
            <a:r>
              <a:rPr lang="en-US" sz="1600" dirty="0"/>
              <a:t>Forms</a:t>
            </a:r>
          </a:p>
          <a:p>
            <a:r>
              <a:rPr lang="en-US" sz="1600" dirty="0"/>
              <a:t>Trainings</a:t>
            </a:r>
          </a:p>
          <a:p>
            <a:r>
              <a:rPr lang="en-US" sz="1600" dirty="0"/>
              <a:t>Budgeting and Finance Information</a:t>
            </a:r>
          </a:p>
          <a:p>
            <a:r>
              <a:rPr lang="en-US" sz="1600" dirty="0"/>
              <a:t>Pupil Transportation System Login Link (Secured Access. Username and Password Required)</a:t>
            </a:r>
          </a:p>
          <a:p>
            <a:endParaRPr lang="en-US" dirty="0"/>
          </a:p>
        </p:txBody>
      </p:sp>
    </p:spTree>
    <p:extLst>
      <p:ext uri="{BB962C8B-B14F-4D97-AF65-F5344CB8AC3E}">
        <p14:creationId xmlns:p14="http://schemas.microsoft.com/office/powerpoint/2010/main" val="188117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FB881-F672-4C92-BEDC-C0663B168F11}"/>
              </a:ext>
            </a:extLst>
          </p:cNvPr>
          <p:cNvSpPr>
            <a:spLocks noGrp="1"/>
          </p:cNvSpPr>
          <p:nvPr>
            <p:ph type="title"/>
          </p:nvPr>
        </p:nvSpPr>
        <p:spPr/>
        <p:txBody>
          <a:bodyPr/>
          <a:lstStyle/>
          <a:p>
            <a:pPr algn="ctr"/>
            <a:r>
              <a:rPr lang="en-US" dirty="0"/>
              <a:t>Key Points</a:t>
            </a:r>
          </a:p>
        </p:txBody>
      </p:sp>
      <p:sp>
        <p:nvSpPr>
          <p:cNvPr id="3" name="Rectangle 2">
            <a:extLst>
              <a:ext uri="{FF2B5EF4-FFF2-40B4-BE49-F238E27FC236}">
                <a16:creationId xmlns:a16="http://schemas.microsoft.com/office/drawing/2014/main" id="{792342E8-A4EC-4572-9547-B858AD1AD686}"/>
              </a:ext>
            </a:extLst>
          </p:cNvPr>
          <p:cNvSpPr/>
          <p:nvPr/>
        </p:nvSpPr>
        <p:spPr>
          <a:xfrm>
            <a:off x="1371600" y="1674674"/>
            <a:ext cx="9220200" cy="3416320"/>
          </a:xfrm>
          <a:prstGeom prst="rect">
            <a:avLst/>
          </a:prstGeom>
        </p:spPr>
        <p:txBody>
          <a:bodyPr wrap="square">
            <a:spAutoFit/>
          </a:bodyPr>
          <a:lstStyle/>
          <a:p>
            <a:r>
              <a:rPr lang="en-US" sz="2400" b="1" dirty="0">
                <a:solidFill>
                  <a:srgbClr val="333333"/>
                </a:solidFill>
                <a:latin typeface="+mj-lt"/>
              </a:rPr>
              <a:t>If school districts experience unplanned school closures, or routes were not run anytime within the semester, districts may </a:t>
            </a:r>
            <a:r>
              <a:rPr lang="en-US" sz="2400" b="1" u="sng" dirty="0">
                <a:solidFill>
                  <a:srgbClr val="333333"/>
                </a:solidFill>
                <a:latin typeface="+mj-lt"/>
              </a:rPr>
              <a:t>not </a:t>
            </a:r>
            <a:r>
              <a:rPr lang="en-US" sz="2400" b="1" dirty="0">
                <a:solidFill>
                  <a:srgbClr val="333333"/>
                </a:solidFill>
                <a:latin typeface="+mj-lt"/>
              </a:rPr>
              <a:t>claim reimbursement for those days. </a:t>
            </a:r>
          </a:p>
          <a:p>
            <a:endParaRPr lang="en-US" sz="2400" b="1" dirty="0">
              <a:solidFill>
                <a:srgbClr val="333333"/>
              </a:solidFill>
              <a:latin typeface="+mj-lt"/>
            </a:endParaRPr>
          </a:p>
          <a:p>
            <a:r>
              <a:rPr lang="en-US" sz="2400" b="1" dirty="0">
                <a:solidFill>
                  <a:srgbClr val="333333"/>
                </a:solidFill>
                <a:latin typeface="+mj-lt"/>
              </a:rPr>
              <a:t>Individual transportation contract claims will be reimbursed for each day of school attendance for the student and for actual miles transported.</a:t>
            </a:r>
          </a:p>
          <a:p>
            <a:endParaRPr lang="en-US" sz="2400" b="1" i="0" dirty="0">
              <a:solidFill>
                <a:srgbClr val="333333"/>
              </a:solidFill>
              <a:effectLst/>
              <a:latin typeface="+mj-lt"/>
            </a:endParaRPr>
          </a:p>
          <a:p>
            <a:endParaRPr lang="en-US" sz="2400" b="1" i="0" dirty="0">
              <a:solidFill>
                <a:srgbClr val="333333"/>
              </a:solidFill>
              <a:effectLst/>
              <a:latin typeface="+mj-lt"/>
            </a:endParaRPr>
          </a:p>
        </p:txBody>
      </p:sp>
    </p:spTree>
    <p:extLst>
      <p:ext uri="{BB962C8B-B14F-4D97-AF65-F5344CB8AC3E}">
        <p14:creationId xmlns:p14="http://schemas.microsoft.com/office/powerpoint/2010/main" val="1085958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r>
              <a:rPr lang="en-US" sz="1500" dirty="0">
                <a:latin typeface="Arial" panose="020B0604020202020204" pitchFamily="34" charset="0"/>
                <a:cs typeface="Arial" panose="020B0604020202020204" pitchFamily="34" charset="0"/>
              </a:rPr>
              <a:t>Pursuant to MCA 20-10-145</a:t>
            </a:r>
          </a:p>
          <a:p>
            <a:pPr marL="228600" indent="-228600">
              <a:lnSpc>
                <a:spcPct val="100000"/>
              </a:lnSpc>
              <a:buNone/>
            </a:pPr>
            <a:r>
              <a:rPr lang="en-US" sz="1500" dirty="0">
                <a:latin typeface="Arial" panose="020B0604020202020204" pitchFamily="34" charset="0"/>
                <a:cs typeface="Arial" panose="020B0604020202020204" pitchFamily="34" charset="0"/>
              </a:rPr>
              <a:t>The superintendent of public instruction reimburses each school district according to the following schedule: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September 1 of each year, the superintendent of public instruction shall make a payment equal to 50% of the state transportation reimbursement paid to the district in the previous school year.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March 31 of each year, the superintendent of public instruction shall make a payment to the district equal to the approved amount of state reimbursement for first semester transportation claims less the amount distributed to the district under subsection. </a:t>
            </a:r>
            <a:br>
              <a:rPr lang="en-US" sz="1500" dirty="0">
                <a:latin typeface="Arial" panose="020B0604020202020204" pitchFamily="34" charset="0"/>
                <a:cs typeface="Arial" panose="020B0604020202020204" pitchFamily="34" charset="0"/>
              </a:rPr>
            </a:br>
            <a:endParaRPr lang="en-US" sz="1500" dirty="0">
              <a:latin typeface="Arial" panose="020B0604020202020204" pitchFamily="34" charset="0"/>
              <a:cs typeface="Arial" panose="020B0604020202020204" pitchFamily="34" charset="0"/>
            </a:endParaRPr>
          </a:p>
          <a:p>
            <a:pPr>
              <a:lnSpc>
                <a:spcPct val="100000"/>
              </a:lnSpc>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By June 30 of each year, the superintendent of public instruction shall make a payment to the district to pay the balance of the approved amount due to the district for first and second semester transportation.</a:t>
            </a:r>
          </a:p>
          <a:p>
            <a:pPr marL="0" indent="0">
              <a:buClr>
                <a:srgbClr val="C00000"/>
              </a:buClr>
              <a:buNone/>
            </a:pPr>
            <a:r>
              <a:rPr lang="en-US" sz="1500" dirty="0">
                <a:latin typeface="+mj-lt"/>
                <a:cs typeface="Calibri" panose="020F0502020204030204" pitchFamily="34" charset="0"/>
              </a:rPr>
              <a:t>Upon receipt of electronic state payment notice the county superintendent orders the disbursement of county reimbursement. The county superintendent should initiate the county obligation for each semester’s claims. </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STATE TRANSPORTATION REIMBURSEMENT</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278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r>
              <a:rPr lang="en-US" sz="1500" b="1" u="sng" dirty="0">
                <a:latin typeface="Arial" panose="020B0604020202020204" pitchFamily="34" charset="0"/>
                <a:cs typeface="Arial" panose="020B0604020202020204" pitchFamily="34" charset="0"/>
              </a:rPr>
              <a:t>Annual desk audits of transportation reporting</a:t>
            </a:r>
            <a:r>
              <a:rPr lang="en-US" sz="1500" b="1" dirty="0">
                <a:latin typeface="Arial" panose="020B0604020202020204" pitchFamily="34" charset="0"/>
                <a:cs typeface="Arial" panose="020B0604020202020204" pitchFamily="34" charset="0"/>
              </a:rPr>
              <a:t> </a:t>
            </a:r>
          </a:p>
          <a:p>
            <a:pPr marL="228600" indent="-228600">
              <a:buNone/>
            </a:pPr>
            <a:r>
              <a:rPr lang="en-US" sz="1500" dirty="0">
                <a:latin typeface="Arial" panose="020B0604020202020204" pitchFamily="34" charset="0"/>
                <a:cs typeface="Arial" panose="020B0604020202020204" pitchFamily="34" charset="0"/>
              </a:rPr>
              <a:t>The compliance items will include, but not limited to:</a:t>
            </a:r>
          </a:p>
          <a:p>
            <a:pPr marL="228600" indent="-228600">
              <a:buNone/>
            </a:pPr>
            <a:r>
              <a:rPr lang="en-US" sz="1500" dirty="0">
                <a:latin typeface="Arial" panose="020B0604020202020204" pitchFamily="34" charset="0"/>
                <a:cs typeface="Arial" panose="020B0604020202020204" pitchFamily="34" charset="0"/>
              </a:rPr>
              <a:t>Bus Driver Requirements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Criminal background check, new drivers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Drivers license checks – yearly</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Bus Routes approved by board of trustees and county transportation committee</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Bus Inspections</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Compliance with training hours with documentation</a:t>
            </a:r>
          </a:p>
          <a:p>
            <a:pPr lvl="1">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Proper drivers license endorsements, first aid and CPR, medical certifications, and valid TR35 certificates</a:t>
            </a:r>
          </a:p>
          <a:p>
            <a:pPr lvl="1">
              <a:buClr>
                <a:srgbClr val="C00000"/>
              </a:buClr>
              <a:buFont typeface="Wingdings" panose="05000000000000000000" pitchFamily="2" charset="2"/>
              <a:buChar char="ü"/>
            </a:pPr>
            <a:endParaRPr lang="en-US" sz="1500" dirty="0">
              <a:latin typeface="Arial" panose="020B0604020202020204" pitchFamily="34" charset="0"/>
              <a:cs typeface="Arial" panose="020B0604020202020204" pitchFamily="34" charset="0"/>
            </a:endParaRPr>
          </a:p>
          <a:p>
            <a:pPr marL="228600" indent="-228600">
              <a:buNone/>
            </a:pPr>
            <a:r>
              <a:rPr lang="en-US" sz="1500" dirty="0">
                <a:latin typeface="Arial" panose="020B0604020202020204" pitchFamily="34" charset="0"/>
                <a:cs typeface="Arial" panose="020B0604020202020204" pitchFamily="34" charset="0"/>
              </a:rPr>
              <a:t>Signed documents on file – from County Transportation Committee</a:t>
            </a:r>
          </a:p>
          <a:p>
            <a:pPr marL="228600" indent="-228600">
              <a:buNone/>
            </a:pPr>
            <a:r>
              <a:rPr lang="en-US" sz="1500" dirty="0">
                <a:latin typeface="Arial" panose="020B0604020202020204" pitchFamily="34" charset="0"/>
                <a:cs typeface="Arial" panose="020B0604020202020204" pitchFamily="34" charset="0"/>
              </a:rPr>
              <a:t>The district is responsible to ensure all proper documents are collected, regardless if contracting bus services.</a:t>
            </a:r>
          </a:p>
          <a:p>
            <a:pPr marL="228600" indent="-228600">
              <a:buNone/>
            </a:pPr>
            <a:r>
              <a:rPr lang="en-US" sz="1500" dirty="0">
                <a:latin typeface="Arial" panose="020B0604020202020204" pitchFamily="34" charset="0"/>
                <a:cs typeface="Arial" panose="020B0604020202020204" pitchFamily="34" charset="0"/>
              </a:rPr>
              <a:t>Noncompliance with the requirements may result in a collection of state payments from the year audited.</a:t>
            </a: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Transportation Desk audits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58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2555" y="1334346"/>
            <a:ext cx="10209363" cy="4875954"/>
          </a:xfrm>
        </p:spPr>
        <p:txBody>
          <a:bodyPr>
            <a:normAutofit/>
          </a:bodyPr>
          <a:lstStyle/>
          <a:p>
            <a:pPr marL="228600" indent="-228600">
              <a:buNone/>
            </a:pPr>
            <a:r>
              <a:rPr lang="en-US" sz="1500" b="1" u="sng" dirty="0">
                <a:latin typeface="Arial" panose="020B0604020202020204" pitchFamily="34" charset="0"/>
                <a:cs typeface="Arial" panose="020B0604020202020204" pitchFamily="34" charset="0"/>
              </a:rPr>
              <a:t>TR6 Bus Route Reimbursement Claims Screen</a:t>
            </a:r>
            <a:endParaRPr lang="en-US" sz="15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Ability to select one or more drivers for a single route.  </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When a district has a change in a bus driver mid semester, a new TR1 no longer must be added. This is only for multiple drivers on a route.  An additional TR1 must still be reported when there is a change in bus on a route and change in mileage.</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Estimated to be completed before entry of semester 1 bus route reimbursement claims</a:t>
            </a:r>
          </a:p>
          <a:p>
            <a:pPr marL="128016" lvl="1" indent="0">
              <a:buNone/>
            </a:pPr>
            <a:endParaRPr lang="en-US" sz="1500" dirty="0">
              <a:latin typeface="Arial" panose="020B0604020202020204" pitchFamily="34" charset="0"/>
              <a:cs typeface="Arial" panose="020B0604020202020204" pitchFamily="34" charset="0"/>
            </a:endParaRPr>
          </a:p>
          <a:p>
            <a:pPr marL="0" indent="0">
              <a:buNone/>
            </a:pPr>
            <a:r>
              <a:rPr lang="en-US" sz="1500" b="1" u="sng" dirty="0">
                <a:latin typeface="Arial" panose="020B0604020202020204" pitchFamily="34" charset="0"/>
                <a:cs typeface="Arial" panose="020B0604020202020204" pitchFamily="34" charset="0"/>
              </a:rPr>
              <a:t>TR13 Bus Inspection Form</a:t>
            </a:r>
            <a:endParaRPr lang="en-US" sz="1500" b="1"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sz="1500" dirty="0">
                <a:latin typeface="Arial" panose="020B0604020202020204" pitchFamily="34" charset="0"/>
                <a:cs typeface="Arial" panose="020B0604020202020204" pitchFamily="34" charset="0"/>
              </a:rPr>
              <a:t>TR13 Bus Inspection form includes new laws</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Revised to include the Additional Flashing Red Lights and the Extended Stop Arm.</a:t>
            </a:r>
          </a:p>
          <a:p>
            <a:pPr lvl="1">
              <a:buFont typeface="Wingdings" panose="05000000000000000000" pitchFamily="2" charset="2"/>
              <a:buChar char="§"/>
            </a:pPr>
            <a:r>
              <a:rPr lang="en-US" sz="1500" dirty="0">
                <a:latin typeface="Arial" panose="020B0604020202020204" pitchFamily="34" charset="0"/>
                <a:cs typeface="Arial" panose="020B0604020202020204" pitchFamily="34" charset="0"/>
              </a:rPr>
              <a:t>Programming is completed</a:t>
            </a:r>
          </a:p>
          <a:p>
            <a:pPr lvl="1">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128016" lvl="1" indent="0">
              <a:buNone/>
            </a:pPr>
            <a:r>
              <a:rPr lang="en-US" sz="1500" b="1" u="sng" dirty="0">
                <a:latin typeface="Arial" panose="020B0604020202020204" pitchFamily="34" charset="0"/>
                <a:cs typeface="Arial" panose="020B0604020202020204" pitchFamily="34" charset="0"/>
              </a:rPr>
              <a:t>TR13 Bus Inspection Screen</a:t>
            </a:r>
            <a:endParaRPr lang="en-US" sz="1500" b="1" dirty="0">
              <a:latin typeface="Arial" panose="020B0604020202020204" pitchFamily="34" charset="0"/>
              <a:cs typeface="Arial" panose="020B0604020202020204" pitchFamily="34" charset="0"/>
            </a:endParaRPr>
          </a:p>
          <a:p>
            <a:pPr lvl="1">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Date of Inspection</a:t>
            </a:r>
          </a:p>
          <a:p>
            <a:pPr lvl="2">
              <a:buFont typeface="Wingdings" panose="05000000000000000000" pitchFamily="2" charset="2"/>
              <a:buChar char="§"/>
            </a:pPr>
            <a:r>
              <a:rPr lang="en-US" sz="1500" dirty="0">
                <a:latin typeface="Arial" panose="020B0604020202020204" pitchFamily="34" charset="0"/>
                <a:cs typeface="Arial" panose="020B0604020202020204" pitchFamily="34" charset="0"/>
              </a:rPr>
              <a:t>Future Inspection dates cannot be entered </a:t>
            </a:r>
            <a:r>
              <a:rPr lang="en-US" sz="1500">
                <a:latin typeface="Arial" panose="020B0604020202020204" pitchFamily="34" charset="0"/>
                <a:cs typeface="Arial" panose="020B0604020202020204" pitchFamily="34" charset="0"/>
              </a:rPr>
              <a:t>and saved.</a:t>
            </a:r>
            <a:endParaRPr lang="en-US" sz="1500" dirty="0">
              <a:latin typeface="Arial" panose="020B0604020202020204" pitchFamily="34" charset="0"/>
              <a:cs typeface="Arial" panose="020B0604020202020204" pitchFamily="34" charset="0"/>
            </a:endParaRPr>
          </a:p>
          <a:p>
            <a:pPr lvl="2">
              <a:buFont typeface="Wingdings" panose="05000000000000000000" pitchFamily="2" charset="2"/>
              <a:buChar char="§"/>
            </a:pPr>
            <a:r>
              <a:rPr lang="en-US" sz="1500" dirty="0">
                <a:latin typeface="Arial" panose="020B0604020202020204" pitchFamily="34" charset="0"/>
                <a:cs typeface="Arial" panose="020B0604020202020204" pitchFamily="34" charset="0"/>
              </a:rPr>
              <a:t>Programming is completed</a:t>
            </a: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Programming Changes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8676" y="1057276"/>
            <a:ext cx="11058524" cy="5219700"/>
          </a:xfrm>
        </p:spPr>
        <p:txBody>
          <a:bodyPr>
            <a:noAutofit/>
          </a:bodyPr>
          <a:lstStyle/>
          <a:p>
            <a:pPr>
              <a:lnSpc>
                <a:spcPct val="100000"/>
              </a:lnSpc>
              <a:spcBef>
                <a:spcPts val="0"/>
              </a:spcBef>
              <a:spcAft>
                <a:spcPts val="0"/>
              </a:spcAft>
            </a:pPr>
            <a:r>
              <a:rPr lang="en-US" sz="1500" b="1" u="sng" dirty="0"/>
              <a:t>PURPOSE: </a:t>
            </a:r>
            <a:r>
              <a:rPr lang="en-US" sz="1500" dirty="0"/>
              <a:t>The Transportation Fund can be used to support the costs of transporting students between home and school, including: </a:t>
            </a:r>
          </a:p>
          <a:p>
            <a:pPr lvl="0">
              <a:lnSpc>
                <a:spcPct val="100000"/>
              </a:lnSpc>
              <a:spcBef>
                <a:spcPts val="0"/>
              </a:spcBef>
              <a:spcAft>
                <a:spcPts val="0"/>
              </a:spcAft>
            </a:pPr>
            <a:r>
              <a:rPr lang="en-US" sz="1500" dirty="0"/>
              <a:t>costs of school bus purchase, repair, maintenance and operations; </a:t>
            </a:r>
          </a:p>
          <a:p>
            <a:pPr lvl="0">
              <a:lnSpc>
                <a:spcPct val="100000"/>
              </a:lnSpc>
              <a:spcBef>
                <a:spcPts val="0"/>
              </a:spcBef>
              <a:spcAft>
                <a:spcPts val="0"/>
              </a:spcAft>
            </a:pPr>
            <a:r>
              <a:rPr lang="en-US" sz="1500" dirty="0"/>
              <a:t>safety activities related to bus driver training, crosswalk attendants, etc.; </a:t>
            </a:r>
          </a:p>
          <a:p>
            <a:pPr lvl="0">
              <a:lnSpc>
                <a:spcPct val="100000"/>
              </a:lnSpc>
              <a:spcBef>
                <a:spcPts val="0"/>
              </a:spcBef>
              <a:spcAft>
                <a:spcPts val="0"/>
              </a:spcAft>
            </a:pPr>
            <a:r>
              <a:rPr lang="en-US" sz="1500" dirty="0"/>
              <a:t>bus barn facilities and maintenance; and </a:t>
            </a:r>
          </a:p>
          <a:p>
            <a:pPr lvl="0">
              <a:lnSpc>
                <a:spcPct val="100000"/>
              </a:lnSpc>
              <a:spcBef>
                <a:spcPts val="0"/>
              </a:spcBef>
              <a:spcAft>
                <a:spcPts val="0"/>
              </a:spcAft>
            </a:pPr>
            <a:r>
              <a:rPr lang="en-US" sz="1500" dirty="0"/>
              <a:t>payments to parents for individual transportation contracts. </a:t>
            </a:r>
          </a:p>
          <a:p>
            <a:pPr>
              <a:lnSpc>
                <a:spcPct val="100000"/>
              </a:lnSpc>
              <a:spcBef>
                <a:spcPts val="0"/>
              </a:spcBef>
              <a:spcAft>
                <a:spcPts val="0"/>
              </a:spcAft>
            </a:pPr>
            <a:r>
              <a:rPr lang="en-US" sz="1500" dirty="0"/>
              <a:t>Costs of field trips, travel costs related to extracurricular activities and athletics, and staff travel costs are </a:t>
            </a:r>
            <a:r>
              <a:rPr lang="en-US" sz="1500" u="sng" dirty="0"/>
              <a:t>NOT ALLOWABLE</a:t>
            </a:r>
            <a:r>
              <a:rPr lang="en-US" sz="1500" dirty="0"/>
              <a:t> costs of the Transportation Fund (10). </a:t>
            </a:r>
          </a:p>
          <a:p>
            <a:pPr>
              <a:lnSpc>
                <a:spcPct val="100000"/>
              </a:lnSpc>
              <a:spcBef>
                <a:spcPts val="0"/>
              </a:spcBef>
              <a:spcAft>
                <a:spcPts val="0"/>
              </a:spcAft>
            </a:pPr>
            <a:endParaRPr lang="en-US" sz="1500" b="1" dirty="0"/>
          </a:p>
          <a:p>
            <a:pPr>
              <a:lnSpc>
                <a:spcPct val="100000"/>
              </a:lnSpc>
              <a:spcBef>
                <a:spcPts val="0"/>
              </a:spcBef>
              <a:spcAft>
                <a:spcPts val="0"/>
              </a:spcAft>
            </a:pPr>
            <a:r>
              <a:rPr lang="en-US" sz="1500" b="1" dirty="0"/>
              <a:t>Claims for Reimbursement: </a:t>
            </a:r>
            <a:endParaRPr lang="en-US" sz="1500" dirty="0"/>
          </a:p>
          <a:p>
            <a:pPr>
              <a:lnSpc>
                <a:spcPct val="100000"/>
              </a:lnSpc>
              <a:spcBef>
                <a:spcPts val="0"/>
              </a:spcBef>
              <a:spcAft>
                <a:spcPts val="0"/>
              </a:spcAft>
            </a:pPr>
            <a:r>
              <a:rPr lang="en-US" sz="1500" dirty="0"/>
              <a:t>State funding is paid based on semi-annual claims to the OPI in February for first semester and in May for second semester. The state sends a prepayment entitlement in August.  The prepayment entitlement is equal to 50% of the average of the prior year's entitlements.   The OPI and county treasurer pay the district their portions of the funding in March for the 1st semester and in June for the 2nd semester per §20-10-146, MCA.  </a:t>
            </a:r>
          </a:p>
          <a:p>
            <a:pPr>
              <a:lnSpc>
                <a:spcPct val="100000"/>
              </a:lnSpc>
              <a:spcBef>
                <a:spcPts val="0"/>
              </a:spcBef>
              <a:spcAft>
                <a:spcPts val="0"/>
              </a:spcAft>
            </a:pPr>
            <a:r>
              <a:rPr lang="en-US" sz="1500" dirty="0"/>
              <a:t>State funding is disbursed in the following three payments:</a:t>
            </a:r>
          </a:p>
          <a:p>
            <a:pPr lvl="0">
              <a:lnSpc>
                <a:spcPct val="100000"/>
              </a:lnSpc>
              <a:spcBef>
                <a:spcPts val="0"/>
              </a:spcBef>
              <a:spcAft>
                <a:spcPts val="0"/>
              </a:spcAft>
            </a:pPr>
            <a:r>
              <a:rPr lang="en-US" sz="1500" dirty="0"/>
              <a:t>August – 50% of the prior year’s unadjusted entitlement (Referred to as the pre-payment)</a:t>
            </a:r>
          </a:p>
          <a:p>
            <a:pPr lvl="0">
              <a:lnSpc>
                <a:spcPct val="100000"/>
              </a:lnSpc>
              <a:spcBef>
                <a:spcPts val="0"/>
              </a:spcBef>
              <a:spcAft>
                <a:spcPts val="0"/>
              </a:spcAft>
            </a:pPr>
            <a:r>
              <a:rPr lang="en-US" sz="1500" dirty="0"/>
              <a:t>March – 1st semester entitlement payment less the pre-payment amount received in August</a:t>
            </a:r>
          </a:p>
          <a:p>
            <a:pPr lvl="0">
              <a:lnSpc>
                <a:spcPct val="100000"/>
              </a:lnSpc>
              <a:spcBef>
                <a:spcPts val="0"/>
              </a:spcBef>
              <a:spcAft>
                <a:spcPts val="0"/>
              </a:spcAft>
            </a:pPr>
            <a:r>
              <a:rPr lang="en-US" sz="1500" dirty="0"/>
              <a:t>June – 2nd Semester entitlement payment</a:t>
            </a:r>
          </a:p>
          <a:p>
            <a:pPr>
              <a:lnSpc>
                <a:spcPct val="100000"/>
              </a:lnSpc>
              <a:spcBef>
                <a:spcPts val="0"/>
              </a:spcBef>
              <a:spcAft>
                <a:spcPts val="0"/>
              </a:spcAft>
            </a:pPr>
            <a:r>
              <a:rPr lang="en-US" sz="1500" dirty="0"/>
              <a:t> </a:t>
            </a:r>
          </a:p>
          <a:p>
            <a:pPr>
              <a:lnSpc>
                <a:spcPct val="100000"/>
              </a:lnSpc>
              <a:spcBef>
                <a:spcPts val="0"/>
              </a:spcBef>
              <a:spcAft>
                <a:spcPts val="0"/>
              </a:spcAft>
            </a:pPr>
            <a:r>
              <a:rPr lang="en-US" sz="1500" b="1" u="sng" dirty="0"/>
              <a:t>VOTING REQUIREMENTS: </a:t>
            </a:r>
            <a:r>
              <a:rPr lang="en-US" sz="1500" dirty="0"/>
              <a:t>The transportation fund tax levy is permissive. Consequently, it is not subject to voter approval. However, projected mill increases in this fund are subject to voter notification by March 31</a:t>
            </a:r>
            <a:r>
              <a:rPr lang="en-US" sz="1500" baseline="30000" dirty="0"/>
              <a:t>st</a:t>
            </a:r>
            <a:r>
              <a:rPr lang="en-US" sz="1500" dirty="0"/>
              <a:t> per </a:t>
            </a:r>
            <a:r>
              <a:rPr lang="en-US" sz="1500" u="sng" dirty="0">
                <a:hlinkClick r:id="rId2"/>
              </a:rPr>
              <a:t>§20-9-116, MCA</a:t>
            </a:r>
            <a:r>
              <a:rPr lang="en-US" sz="1500" dirty="0"/>
              <a:t>.  This fund may budget the ‘On-Schedule’ costs of bus routes, individual contracts and any ‘Over-Schedule’ amounts of operating the transportation program.</a:t>
            </a: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1007231" y="214027"/>
            <a:ext cx="9574842" cy="929819"/>
          </a:xfrm>
        </p:spPr>
        <p:txBody>
          <a:bodyPr>
            <a:normAutofit/>
          </a:bodyPr>
          <a:lstStyle/>
          <a:p>
            <a:pPr algn="ctr"/>
            <a:r>
              <a:rPr lang="en-US" dirty="0">
                <a:latin typeface="Arial" panose="020B0604020202020204" pitchFamily="34" charset="0"/>
                <a:cs typeface="Arial" panose="020B0604020202020204" pitchFamily="34" charset="0"/>
              </a:rPr>
              <a:t>Budgeting -TRANSPORTATION FUND (10)</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8181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3DCA-E2F2-483E-B414-9DB2873D2187}"/>
              </a:ext>
            </a:extLst>
          </p:cNvPr>
          <p:cNvSpPr>
            <a:spLocks noGrp="1"/>
          </p:cNvSpPr>
          <p:nvPr>
            <p:ph type="title"/>
          </p:nvPr>
        </p:nvSpPr>
        <p:spPr>
          <a:xfrm>
            <a:off x="965901" y="171450"/>
            <a:ext cx="11041041" cy="1230310"/>
          </a:xfrm>
        </p:spPr>
        <p:txBody>
          <a:bodyPr/>
          <a:lstStyle/>
          <a:p>
            <a:pPr algn="ctr"/>
            <a:r>
              <a:rPr lang="en-US" dirty="0"/>
              <a:t>Transportation Fund (10)</a:t>
            </a:r>
          </a:p>
        </p:txBody>
      </p:sp>
      <p:sp>
        <p:nvSpPr>
          <p:cNvPr id="3" name="Rectangle 2">
            <a:extLst>
              <a:ext uri="{FF2B5EF4-FFF2-40B4-BE49-F238E27FC236}">
                <a16:creationId xmlns:a16="http://schemas.microsoft.com/office/drawing/2014/main" id="{5FAB71EF-230C-4430-9C6C-B0A4A1D4F92A}"/>
              </a:ext>
            </a:extLst>
          </p:cNvPr>
          <p:cNvSpPr/>
          <p:nvPr/>
        </p:nvSpPr>
        <p:spPr>
          <a:xfrm>
            <a:off x="895350" y="1443841"/>
            <a:ext cx="9639300" cy="3323987"/>
          </a:xfrm>
          <a:prstGeom prst="rect">
            <a:avLst/>
          </a:prstGeom>
        </p:spPr>
        <p:txBody>
          <a:bodyPr wrap="square">
            <a:spAutoFit/>
          </a:bodyPr>
          <a:lstStyle/>
          <a:p>
            <a:r>
              <a:rPr lang="en-US" sz="1500" dirty="0">
                <a:latin typeface="+mj-lt"/>
              </a:rPr>
              <a:t>The Transportation Fund (10) can be used to pay a portion of the clerk's salary and the superintendent's salary.</a:t>
            </a:r>
          </a:p>
          <a:p>
            <a:endParaRPr lang="en-US" sz="1500" dirty="0">
              <a:latin typeface="+mj-lt"/>
            </a:endParaRPr>
          </a:p>
          <a:p>
            <a:r>
              <a:rPr lang="en-US" sz="1500" dirty="0">
                <a:latin typeface="+mj-lt"/>
              </a:rPr>
              <a:t>Be aware that it can significantly complicate the accounting and budgeting processes. If salaries are charged to the  transportation fund, you must be able to demonstrate that the cost allocation is valid. That is, if the clerk spends 2% of his or her time on transportation issues, it would not be appropriate to charge 50% of the clerk's salary to the program. </a:t>
            </a:r>
          </a:p>
          <a:p>
            <a:endParaRPr lang="en-US" sz="1500" dirty="0">
              <a:latin typeface="+mj-lt"/>
            </a:endParaRPr>
          </a:p>
          <a:p>
            <a:r>
              <a:rPr lang="en-US" sz="1500" dirty="0">
                <a:latin typeface="+mj-lt"/>
              </a:rPr>
              <a:t>To allocate salaries to transportation, you should: </a:t>
            </a:r>
          </a:p>
          <a:p>
            <a:pPr marL="342900" indent="-342900">
              <a:buAutoNum type="arabicParenR"/>
            </a:pPr>
            <a:r>
              <a:rPr lang="en-US" sz="1500" dirty="0">
                <a:latin typeface="+mj-lt"/>
              </a:rPr>
              <a:t>Have a method of tracking and documenting time and effort spent on the program.</a:t>
            </a:r>
          </a:p>
          <a:p>
            <a:pPr marL="342900" indent="-342900">
              <a:buAutoNum type="arabicParenR"/>
            </a:pPr>
            <a:r>
              <a:rPr lang="en-US" sz="1500" dirty="0">
                <a:latin typeface="+mj-lt"/>
              </a:rPr>
              <a:t>Have the allocation officially approved by the trustees.</a:t>
            </a:r>
          </a:p>
          <a:p>
            <a:pPr marL="342900" indent="-342900">
              <a:buAutoNum type="arabicParenR"/>
            </a:pPr>
            <a:r>
              <a:rPr lang="en-US" sz="1500" dirty="0">
                <a:latin typeface="+mj-lt"/>
              </a:rPr>
              <a:t>Apply the method consistently from year to year. </a:t>
            </a:r>
          </a:p>
          <a:p>
            <a:pPr marL="342900" indent="-342900">
              <a:buAutoNum type="arabicParenR"/>
            </a:pPr>
            <a:endParaRPr lang="en-US" sz="1500" dirty="0">
              <a:latin typeface="+mj-lt"/>
            </a:endParaRPr>
          </a:p>
          <a:p>
            <a:r>
              <a:rPr lang="en-US" sz="1500" dirty="0">
                <a:latin typeface="+mj-lt"/>
              </a:rPr>
              <a:t>Having processes in place will provide an auditor the documentation needed to see that the allocation is an  appropriate use of the fund.</a:t>
            </a:r>
          </a:p>
        </p:txBody>
      </p:sp>
    </p:spTree>
    <p:extLst>
      <p:ext uri="{BB962C8B-B14F-4D97-AF65-F5344CB8AC3E}">
        <p14:creationId xmlns:p14="http://schemas.microsoft.com/office/powerpoint/2010/main" val="3150653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0081" y="1228726"/>
            <a:ext cx="10756144" cy="5224748"/>
          </a:xfrm>
        </p:spPr>
        <p:txBody>
          <a:bodyPr>
            <a:normAutofit fontScale="77500" lnSpcReduction="20000"/>
          </a:bodyPr>
          <a:lstStyle/>
          <a:p>
            <a:pPr marL="0" indent="0">
              <a:lnSpc>
                <a:spcPct val="120000"/>
              </a:lnSpc>
              <a:spcBef>
                <a:spcPts val="0"/>
              </a:spcBef>
              <a:spcAft>
                <a:spcPts val="0"/>
              </a:spcAft>
              <a:buNone/>
            </a:pPr>
            <a:r>
              <a:rPr lang="en-US" sz="2100" b="1" u="sng" dirty="0"/>
              <a:t>PURPOSE:</a:t>
            </a:r>
            <a:r>
              <a:rPr lang="en-US" sz="2100" b="1" dirty="0"/>
              <a:t> </a:t>
            </a:r>
            <a:r>
              <a:rPr lang="en-US" sz="2100" dirty="0"/>
              <a:t>This fund is a reserve fund used to levy taxes for the following:</a:t>
            </a:r>
            <a:r>
              <a:rPr lang="en-US" sz="2100" u="sng" dirty="0"/>
              <a:t> </a:t>
            </a:r>
            <a:endParaRPr lang="en-US" sz="2100" dirty="0"/>
          </a:p>
          <a:p>
            <a:pPr marL="0" lvl="0" indent="0">
              <a:lnSpc>
                <a:spcPct val="120000"/>
              </a:lnSpc>
              <a:spcBef>
                <a:spcPts val="0"/>
              </a:spcBef>
              <a:spcAft>
                <a:spcPts val="0"/>
              </a:spcAft>
              <a:buNone/>
            </a:pPr>
            <a:r>
              <a:rPr lang="en-US" sz="2100" dirty="0"/>
              <a:t>Replace, remodel or convert yellow school buses and activities/athletics buses owned by the district; </a:t>
            </a:r>
          </a:p>
          <a:p>
            <a:pPr marL="0" lvl="0" indent="0">
              <a:lnSpc>
                <a:spcPct val="120000"/>
              </a:lnSpc>
              <a:spcBef>
                <a:spcPts val="0"/>
              </a:spcBef>
              <a:spcAft>
                <a:spcPts val="0"/>
              </a:spcAft>
              <a:buNone/>
            </a:pPr>
            <a:r>
              <a:rPr lang="en-US" sz="2100" dirty="0"/>
              <a:t>Replace communication and safety devices used in the transportation program; </a:t>
            </a:r>
          </a:p>
          <a:p>
            <a:pPr marL="0" lvl="0" indent="0">
              <a:lnSpc>
                <a:spcPct val="120000"/>
              </a:lnSpc>
              <a:spcBef>
                <a:spcPts val="0"/>
              </a:spcBef>
              <a:spcAft>
                <a:spcPts val="0"/>
              </a:spcAft>
              <a:buNone/>
            </a:pPr>
            <a:r>
              <a:rPr lang="en-US" sz="2100" dirty="0"/>
              <a:t>Purchase additional yellow school buses to be used on bus routes; and </a:t>
            </a:r>
          </a:p>
          <a:p>
            <a:pPr marL="0" lvl="0" indent="0">
              <a:lnSpc>
                <a:spcPct val="120000"/>
              </a:lnSpc>
              <a:spcBef>
                <a:spcPts val="0"/>
              </a:spcBef>
              <a:spcAft>
                <a:spcPts val="0"/>
              </a:spcAft>
              <a:buNone/>
            </a:pPr>
            <a:r>
              <a:rPr lang="en-US" sz="2100" dirty="0"/>
              <a:t>Purchase and install video cameras for security on buses. </a:t>
            </a:r>
          </a:p>
          <a:p>
            <a:pPr marL="0" indent="0">
              <a:lnSpc>
                <a:spcPct val="120000"/>
              </a:lnSpc>
              <a:spcBef>
                <a:spcPts val="0"/>
              </a:spcBef>
              <a:spcAft>
                <a:spcPts val="0"/>
              </a:spcAft>
              <a:buNone/>
            </a:pPr>
            <a:endParaRPr lang="en-US" sz="2100" b="1" dirty="0"/>
          </a:p>
          <a:p>
            <a:pPr marL="0" indent="0">
              <a:lnSpc>
                <a:spcPct val="120000"/>
              </a:lnSpc>
              <a:spcBef>
                <a:spcPts val="0"/>
              </a:spcBef>
              <a:spcAft>
                <a:spcPts val="0"/>
              </a:spcAft>
              <a:buNone/>
            </a:pPr>
            <a:r>
              <a:rPr lang="en-US" sz="2100" b="1" dirty="0"/>
              <a:t>The district can accumulate ("depreciate") a reserve to: </a:t>
            </a:r>
          </a:p>
          <a:p>
            <a:pPr marL="0" lvl="0" indent="0">
              <a:lnSpc>
                <a:spcPct val="120000"/>
              </a:lnSpc>
              <a:spcBef>
                <a:spcPts val="0"/>
              </a:spcBef>
              <a:spcAft>
                <a:spcPts val="0"/>
              </a:spcAft>
              <a:buNone/>
            </a:pPr>
            <a:r>
              <a:rPr lang="en-US" sz="2100" dirty="0"/>
              <a:t>Yellow school buses owned by the school district or vehicles meeting the legal definition of a school bus (such as a Type E bus) and used as a school bus; </a:t>
            </a:r>
          </a:p>
          <a:p>
            <a:pPr marL="0" lvl="0" indent="0">
              <a:lnSpc>
                <a:spcPct val="120000"/>
              </a:lnSpc>
              <a:spcBef>
                <a:spcPts val="0"/>
              </a:spcBef>
              <a:spcAft>
                <a:spcPts val="0"/>
              </a:spcAft>
              <a:buNone/>
            </a:pPr>
            <a:r>
              <a:rPr lang="en-US" sz="2100" dirty="0"/>
              <a:t>Coach buses (like a Greyhound-type) used for athletics/activities; and </a:t>
            </a:r>
          </a:p>
          <a:p>
            <a:pPr marL="0" lvl="0" indent="0">
              <a:lnSpc>
                <a:spcPct val="120000"/>
              </a:lnSpc>
              <a:spcBef>
                <a:spcPts val="0"/>
              </a:spcBef>
              <a:spcAft>
                <a:spcPts val="0"/>
              </a:spcAft>
              <a:buNone/>
            </a:pPr>
            <a:r>
              <a:rPr lang="en-US" sz="2100" dirty="0"/>
              <a:t>Communication and safety devices used in the transportation program.</a:t>
            </a:r>
          </a:p>
          <a:p>
            <a:pPr marL="0" indent="0">
              <a:lnSpc>
                <a:spcPct val="120000"/>
              </a:lnSpc>
              <a:spcBef>
                <a:spcPts val="0"/>
              </a:spcBef>
              <a:spcAft>
                <a:spcPts val="0"/>
              </a:spcAft>
              <a:buNone/>
            </a:pPr>
            <a:endParaRPr lang="en-US" sz="2100" dirty="0"/>
          </a:p>
          <a:p>
            <a:pPr marL="0" indent="0">
              <a:lnSpc>
                <a:spcPct val="120000"/>
              </a:lnSpc>
              <a:spcBef>
                <a:spcPts val="0"/>
              </a:spcBef>
              <a:spcAft>
                <a:spcPts val="0"/>
              </a:spcAft>
              <a:buNone/>
            </a:pPr>
            <a:r>
              <a:rPr lang="en-US" sz="2100" b="1" dirty="0"/>
              <a:t>The fund cannot be used: </a:t>
            </a:r>
          </a:p>
          <a:p>
            <a:pPr marL="0" lvl="0" indent="0">
              <a:lnSpc>
                <a:spcPct val="120000"/>
              </a:lnSpc>
              <a:spcBef>
                <a:spcPts val="0"/>
              </a:spcBef>
              <a:spcAft>
                <a:spcPts val="0"/>
              </a:spcAft>
              <a:buNone/>
            </a:pPr>
            <a:r>
              <a:rPr lang="en-US" sz="2100" dirty="0"/>
              <a:t>To purchase or replace vehicles which are not buses. (</a:t>
            </a:r>
            <a:r>
              <a:rPr lang="en-US" sz="2100" u="sng" dirty="0">
                <a:hlinkClick r:id="rId2"/>
              </a:rPr>
              <a:t>§20-10-147, MCA</a:t>
            </a:r>
            <a:r>
              <a:rPr lang="en-US" sz="2100" dirty="0"/>
              <a:t>, and </a:t>
            </a:r>
            <a:r>
              <a:rPr lang="en-US" sz="2100" u="sng" dirty="0">
                <a:hlinkClick r:id="rId3"/>
              </a:rPr>
              <a:t>ARM 10.10.311</a:t>
            </a:r>
            <a:r>
              <a:rPr lang="en-US" sz="2100" dirty="0"/>
              <a:t>)); or </a:t>
            </a:r>
          </a:p>
          <a:p>
            <a:pPr marL="0" lvl="0" indent="0">
              <a:lnSpc>
                <a:spcPct val="120000"/>
              </a:lnSpc>
              <a:spcBef>
                <a:spcPts val="0"/>
              </a:spcBef>
              <a:spcAft>
                <a:spcPts val="0"/>
              </a:spcAft>
              <a:buNone/>
            </a:pPr>
            <a:r>
              <a:rPr lang="en-US" sz="2100" dirty="0"/>
              <a:t>To purchase or replace cell phones, which do not qualify as communication devices. The fund may not be used for the maintenance or parts for school buses or activity buses.  Since this is a reserve fund, there is traditionally no set aside operating reserve.</a:t>
            </a:r>
          </a:p>
          <a:p>
            <a:pPr marL="0" indent="0">
              <a:lnSpc>
                <a:spcPct val="120000"/>
              </a:lnSpc>
              <a:spcBef>
                <a:spcPts val="0"/>
              </a:spcBef>
              <a:spcAft>
                <a:spcPts val="0"/>
              </a:spcAft>
              <a:buNone/>
            </a:pPr>
            <a:r>
              <a:rPr lang="en-US" sz="2100" dirty="0"/>
              <a:t> </a:t>
            </a:r>
          </a:p>
          <a:p>
            <a:pPr marL="0" indent="0">
              <a:lnSpc>
                <a:spcPct val="120000"/>
              </a:lnSpc>
              <a:spcBef>
                <a:spcPts val="0"/>
              </a:spcBef>
              <a:spcAft>
                <a:spcPts val="0"/>
              </a:spcAft>
              <a:buNone/>
            </a:pPr>
            <a:r>
              <a:rPr lang="en-US" sz="2100" b="1" u="sng" dirty="0"/>
              <a:t>VOTING REQUIREMENTS</a:t>
            </a:r>
            <a:r>
              <a:rPr lang="en-US" sz="2100" dirty="0"/>
              <a:t>: The Bus Depreciation Fund (11) tax levy is permissive up to the statutory limits. Consequently, it is not subject to voter approval. However, projected mill increases in this fund are subject to voter notification by March 31</a:t>
            </a:r>
            <a:r>
              <a:rPr lang="en-US" sz="2100" baseline="30000" dirty="0"/>
              <a:t>st</a:t>
            </a:r>
            <a:r>
              <a:rPr lang="en-US" sz="2100" dirty="0"/>
              <a:t> per </a:t>
            </a:r>
            <a:r>
              <a:rPr lang="en-US" sz="2100" u="sng" dirty="0">
                <a:hlinkClick r:id="rId4"/>
              </a:rPr>
              <a:t>§20-9-116, MCA</a:t>
            </a:r>
            <a:r>
              <a:rPr lang="en-US" sz="2100" dirty="0"/>
              <a:t>.  </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dirty="0">
                <a:latin typeface="Arial" panose="020B0604020202020204" pitchFamily="34" charset="0"/>
                <a:cs typeface="Arial" panose="020B0604020202020204" pitchFamily="34" charset="0"/>
              </a:rPr>
              <a:t>BUS DEPRECIATION FUND (11)</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911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B64CD-CFCC-4CD9-A464-A914666DB3F1}"/>
              </a:ext>
            </a:extLst>
          </p:cNvPr>
          <p:cNvSpPr>
            <a:spLocks noGrp="1"/>
          </p:cNvSpPr>
          <p:nvPr>
            <p:ph type="title"/>
          </p:nvPr>
        </p:nvSpPr>
        <p:spPr>
          <a:xfrm>
            <a:off x="965901" y="123824"/>
            <a:ext cx="11041041" cy="1277935"/>
          </a:xfrm>
        </p:spPr>
        <p:txBody>
          <a:bodyPr/>
          <a:lstStyle/>
          <a:p>
            <a:pPr algn="ctr"/>
            <a:r>
              <a:rPr lang="en-US" dirty="0"/>
              <a:t>Cost Analysis (Type E Bus)</a:t>
            </a:r>
          </a:p>
        </p:txBody>
      </p:sp>
      <p:sp>
        <p:nvSpPr>
          <p:cNvPr id="3" name="Rectangle 2">
            <a:extLst>
              <a:ext uri="{FF2B5EF4-FFF2-40B4-BE49-F238E27FC236}">
                <a16:creationId xmlns:a16="http://schemas.microsoft.com/office/drawing/2014/main" id="{CE021421-93B6-4305-9ABB-322C2ACEAE42}"/>
              </a:ext>
            </a:extLst>
          </p:cNvPr>
          <p:cNvSpPr/>
          <p:nvPr/>
        </p:nvSpPr>
        <p:spPr>
          <a:xfrm>
            <a:off x="928687" y="1722351"/>
            <a:ext cx="10334625" cy="3323987"/>
          </a:xfrm>
          <a:prstGeom prst="rect">
            <a:avLst/>
          </a:prstGeom>
        </p:spPr>
        <p:txBody>
          <a:bodyPr wrap="square">
            <a:spAutoFit/>
          </a:bodyPr>
          <a:lstStyle/>
          <a:p>
            <a:r>
              <a:rPr lang="en-US" sz="1500" dirty="0">
                <a:latin typeface="+mj-lt"/>
              </a:rPr>
              <a:t>The trustees of a district may not purchase and operate a type E school bus as defined in </a:t>
            </a:r>
            <a:r>
              <a:rPr lang="en-US" sz="1500" b="1" dirty="0">
                <a:latin typeface="+mj-lt"/>
                <a:hlinkClick r:id="rId2"/>
              </a:rPr>
              <a:t>20-10-101</a:t>
            </a:r>
            <a:r>
              <a:rPr lang="en-US" sz="1500" dirty="0">
                <a:latin typeface="+mj-lt"/>
              </a:rPr>
              <a:t>(4)(a)(ii) until the trustees have:</a:t>
            </a:r>
          </a:p>
          <a:p>
            <a:endParaRPr lang="en-US" sz="1500" dirty="0">
              <a:latin typeface="+mj-lt"/>
            </a:endParaRPr>
          </a:p>
          <a:p>
            <a:pPr marL="342900" indent="-342900">
              <a:buAutoNum type="arabicParenBoth"/>
            </a:pPr>
            <a:r>
              <a:rPr lang="en-US" sz="1500" dirty="0">
                <a:latin typeface="+mj-lt"/>
              </a:rPr>
              <a:t>Conducted an analysis of the costs associated with the </a:t>
            </a:r>
            <a:r>
              <a:rPr lang="en-US" sz="1500" b="1" u="sng" dirty="0">
                <a:latin typeface="+mj-lt"/>
              </a:rPr>
              <a:t>purchase and operation</a:t>
            </a:r>
            <a:r>
              <a:rPr lang="en-US" sz="1500" dirty="0">
                <a:latin typeface="+mj-lt"/>
              </a:rPr>
              <a:t> of the school bus compared to the costs associated with purchase or contract and operation of a school bus designed to carry more than 10 passengers. </a:t>
            </a:r>
          </a:p>
          <a:p>
            <a:endParaRPr lang="en-US" sz="1500" dirty="0">
              <a:latin typeface="+mj-lt"/>
            </a:endParaRPr>
          </a:p>
          <a:p>
            <a:r>
              <a:rPr lang="en-US" sz="1500" dirty="0">
                <a:latin typeface="+mj-lt"/>
              </a:rPr>
              <a:t>(2) Adopted a written finding that the </a:t>
            </a:r>
            <a:r>
              <a:rPr lang="en-US" sz="1500" b="1" u="sng" dirty="0">
                <a:latin typeface="+mj-lt"/>
              </a:rPr>
              <a:t>purchase and operation </a:t>
            </a:r>
            <a:r>
              <a:rPr lang="en-US" sz="1500" dirty="0">
                <a:latin typeface="+mj-lt"/>
              </a:rPr>
              <a:t>of a school bus as defined in </a:t>
            </a:r>
            <a:r>
              <a:rPr lang="en-US" sz="1500" b="1" dirty="0">
                <a:latin typeface="+mj-lt"/>
                <a:hlinkClick r:id="rId2"/>
              </a:rPr>
              <a:t>20-10-101</a:t>
            </a:r>
            <a:r>
              <a:rPr lang="en-US" sz="1500" dirty="0">
                <a:latin typeface="+mj-lt"/>
              </a:rPr>
              <a:t>(4)(a)(ii) is the most cost-effective means of transporting eligible </a:t>
            </a:r>
            <a:r>
              <a:rPr lang="en-US" sz="1500" dirty="0" err="1">
                <a:latin typeface="+mj-lt"/>
              </a:rPr>
              <a:t>transportees</a:t>
            </a:r>
            <a:r>
              <a:rPr lang="en-US" sz="1500" dirty="0">
                <a:latin typeface="+mj-lt"/>
              </a:rPr>
              <a:t> on the bus route or routes to which the school bus will be assigned.</a:t>
            </a:r>
          </a:p>
          <a:p>
            <a:endParaRPr lang="en-US" sz="1500" dirty="0">
              <a:latin typeface="+mj-lt"/>
            </a:endParaRPr>
          </a:p>
          <a:p>
            <a:r>
              <a:rPr lang="en-US" sz="1500" b="1" u="sng" dirty="0">
                <a:latin typeface="+mj-lt"/>
              </a:rPr>
              <a:t>Key Point:</a:t>
            </a:r>
          </a:p>
          <a:p>
            <a:r>
              <a:rPr lang="en-US" sz="1500" dirty="0">
                <a:latin typeface="+mj-lt"/>
              </a:rPr>
              <a:t>The cost analysis must be on file for review.</a:t>
            </a:r>
          </a:p>
          <a:p>
            <a:endParaRPr lang="en-US" sz="1500" dirty="0">
              <a:latin typeface="+mj-lt"/>
            </a:endParaRPr>
          </a:p>
        </p:txBody>
      </p:sp>
    </p:spTree>
    <p:extLst>
      <p:ext uri="{BB962C8B-B14F-4D97-AF65-F5344CB8AC3E}">
        <p14:creationId xmlns:p14="http://schemas.microsoft.com/office/powerpoint/2010/main" val="2834025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357813"/>
            <a:ext cx="12192000" cy="1500187"/>
          </a:xfrm>
        </p:spPr>
        <p:txBody>
          <a:bodyPr>
            <a:normAutofit/>
          </a:bodyPr>
          <a:lstStyle/>
          <a:p>
            <a:pPr algn="ctr">
              <a:lnSpc>
                <a:spcPct val="100000"/>
              </a:lnSpc>
            </a:pPr>
            <a:r>
              <a:rPr lang="en-US" sz="3200" u="sng" dirty="0">
                <a:solidFill>
                  <a:srgbClr val="C00000"/>
                </a:solidFill>
                <a:latin typeface="Arial" panose="020B0604020202020204" pitchFamily="34" charset="0"/>
                <a:cs typeface="Arial" panose="020B0604020202020204" pitchFamily="34" charset="0"/>
              </a:rPr>
              <a:t>Thank you!</a:t>
            </a:r>
          </a:p>
        </p:txBody>
      </p:sp>
      <p:pic>
        <p:nvPicPr>
          <p:cNvPr id="4" name="Picture 3">
            <a:extLst>
              <a:ext uri="{FF2B5EF4-FFF2-40B4-BE49-F238E27FC236}">
                <a16:creationId xmlns:a16="http://schemas.microsoft.com/office/drawing/2014/main" id="{CAB63340-3040-4692-9090-34B99F8E2964}"/>
              </a:ext>
            </a:extLst>
          </p:cNvPr>
          <p:cNvPicPr>
            <a:picLocks noChangeAspect="1"/>
          </p:cNvPicPr>
          <p:nvPr/>
        </p:nvPicPr>
        <p:blipFill>
          <a:blip r:embed="rId2"/>
          <a:stretch>
            <a:fillRect/>
          </a:stretch>
        </p:blipFill>
        <p:spPr>
          <a:xfrm>
            <a:off x="889234" y="86910"/>
            <a:ext cx="9977306" cy="5552371"/>
          </a:xfrm>
          <a:prstGeom prst="rect">
            <a:avLst/>
          </a:prstGeom>
        </p:spPr>
      </p:pic>
      <p:sp>
        <p:nvSpPr>
          <p:cNvPr id="5" name="Rectangle 4">
            <a:extLst>
              <a:ext uri="{FF2B5EF4-FFF2-40B4-BE49-F238E27FC236}">
                <a16:creationId xmlns:a16="http://schemas.microsoft.com/office/drawing/2014/main" id="{F2EFA2EE-2AA9-4E74-8654-F1216F9B9A3E}"/>
              </a:ext>
            </a:extLst>
          </p:cNvPr>
          <p:cNvSpPr/>
          <p:nvPr/>
        </p:nvSpPr>
        <p:spPr>
          <a:xfrm>
            <a:off x="1122639" y="364590"/>
            <a:ext cx="6096000" cy="1477328"/>
          </a:xfrm>
          <a:prstGeom prst="rect">
            <a:avLst/>
          </a:prstGeom>
        </p:spPr>
        <p:txBody>
          <a:bodyPr>
            <a:spAutoFit/>
          </a:bodyPr>
          <a:lstStyle/>
          <a:p>
            <a:r>
              <a:rPr lang="en-US" b="1" dirty="0"/>
              <a:t>Donell Rosenthal </a:t>
            </a:r>
            <a:br>
              <a:rPr lang="en-US" b="1" dirty="0"/>
            </a:br>
            <a:r>
              <a:rPr lang="en-US" b="1" dirty="0"/>
              <a:t>Pupil Transportation Director </a:t>
            </a:r>
            <a:br>
              <a:rPr lang="en-US" b="1" dirty="0"/>
            </a:br>
            <a:r>
              <a:rPr lang="en-US" b="1" dirty="0"/>
              <a:t>Montana Office of Public Instruction </a:t>
            </a:r>
            <a:br>
              <a:rPr lang="en-US" b="1" dirty="0"/>
            </a:br>
            <a:r>
              <a:rPr lang="en-US" b="1" dirty="0"/>
              <a:t>Phone:  406-461-9316</a:t>
            </a:r>
            <a:br>
              <a:rPr lang="en-US" b="1" dirty="0"/>
            </a:br>
            <a:r>
              <a:rPr lang="en-US" b="1" dirty="0"/>
              <a:t>DRosenthal@mt.gov </a:t>
            </a:r>
          </a:p>
        </p:txBody>
      </p:sp>
    </p:spTree>
    <p:extLst>
      <p:ext uri="{BB962C8B-B14F-4D97-AF65-F5344CB8AC3E}">
        <p14:creationId xmlns:p14="http://schemas.microsoft.com/office/powerpoint/2010/main" val="253544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Request For Access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Forms available at </a:t>
            </a:r>
            <a:r>
              <a:rPr lang="en-US" sz="1500" dirty="0">
                <a:latin typeface="Arial" panose="020B0604020202020204" pitchFamily="34" charset="0"/>
                <a:cs typeface="Arial" panose="020B0604020202020204" pitchFamily="34" charset="0"/>
                <a:hlinkClick r:id="rId2"/>
              </a:rPr>
              <a:t>Leadership - School Finance - About School Finance - User Access Form</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E-mail form to </a:t>
            </a:r>
            <a:r>
              <a:rPr lang="en-US" sz="1500" dirty="0">
                <a:latin typeface="Arial" panose="020B0604020202020204" pitchFamily="34" charset="0"/>
                <a:cs typeface="Arial" panose="020B0604020202020204" pitchFamily="34" charset="0"/>
                <a:hlinkClick r:id="rId3"/>
              </a:rPr>
              <a:t>drosenthal@mt.gov</a:t>
            </a:r>
            <a:r>
              <a:rPr lang="en-US" sz="1500"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System login found on School Finance main page or Pupil Transportation page under School Finance.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Do </a:t>
            </a:r>
            <a:r>
              <a:rPr lang="en-US" sz="1500" b="1" u="sng" dirty="0">
                <a:latin typeface="Arial" panose="020B0604020202020204" pitchFamily="34" charset="0"/>
                <a:cs typeface="Arial" panose="020B0604020202020204" pitchFamily="34" charset="0"/>
              </a:rPr>
              <a:t>NOT</a:t>
            </a:r>
            <a:r>
              <a:rPr lang="en-US" sz="1500" dirty="0">
                <a:latin typeface="Arial" panose="020B0604020202020204" pitchFamily="34" charset="0"/>
                <a:cs typeface="Arial" panose="020B0604020202020204" pitchFamily="34" charset="0"/>
              </a:rPr>
              <a:t> share login information. The user is responsible for the information entered under their assigned login.</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System Access</a:t>
            </a:r>
            <a:endParaRPr lang="en-US" sz="4400" u="sng" dirty="0">
              <a:solidFill>
                <a:srgbClr val="C0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9360308-A7CF-41DF-A794-52CAB02EFD0A}"/>
              </a:ext>
            </a:extLst>
          </p:cNvPr>
          <p:cNvPicPr/>
          <p:nvPr/>
        </p:nvPicPr>
        <p:blipFill rotWithShape="1">
          <a:blip r:embed="rId4"/>
          <a:srcRect l="66660" b="55839"/>
          <a:stretch/>
        </p:blipFill>
        <p:spPr bwMode="auto">
          <a:xfrm>
            <a:off x="950081" y="3162824"/>
            <a:ext cx="10593170" cy="32128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6698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Forms Accessed in the Pupil Transportation system</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Routes (TR-1)</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Individual Contracts (TR-4)</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Inspections (TR-13) and (TR13A)</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Driver Certificates (TR-35)</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Bus Route Reimbursement Claims (TR-6)-Electronically submitted for reimbursement.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Individual Contract Reimbursement Claims (TR-5)-Electronically submitted for reimbursement.</a:t>
            </a:r>
          </a:p>
          <a:p>
            <a:pPr marL="228600" indent="-228600">
              <a:lnSpc>
                <a:spcPct val="120000"/>
              </a:lnSpc>
              <a:spcBef>
                <a:spcPts val="0"/>
              </a:spcBef>
              <a:spcAft>
                <a:spcPts val="0"/>
              </a:spcAft>
              <a:buClr>
                <a:srgbClr val="C00000"/>
              </a:buClr>
              <a:buFont typeface="Wingdings" panose="05000000000000000000" pitchFamily="2" charset="2"/>
              <a:buChar char="§"/>
            </a:pPr>
            <a:endParaRPr lang="en-US" sz="1500" dirty="0">
              <a:latin typeface="Arial" panose="020B0604020202020204" pitchFamily="34" charset="0"/>
              <a:cs typeface="Arial" panose="020B0604020202020204" pitchFamily="34" charset="0"/>
            </a:endParaRPr>
          </a:p>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Approvals and Requirements</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Board Chair signs paper copy, district keeps a copy, district sends copy to county superintendent.</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County superintendent is required to electronically receive these forms and/or approve.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b="1" dirty="0">
                <a:latin typeface="Arial" panose="020B0604020202020204" pitchFamily="34" charset="0"/>
                <a:cs typeface="Arial" panose="020B0604020202020204" pitchFamily="34" charset="0"/>
              </a:rPr>
              <a:t>Note:</a:t>
            </a:r>
            <a:r>
              <a:rPr lang="en-US" sz="1500" dirty="0">
                <a:latin typeface="Arial" panose="020B0604020202020204" pitchFamily="34" charset="0"/>
                <a:cs typeface="Arial" panose="020B0604020202020204" pitchFamily="34" charset="0"/>
              </a:rPr>
              <a:t>  County Superintendent must receive a copy before they electronically receive or approve all TR’s.</a:t>
            </a:r>
          </a:p>
          <a:p>
            <a:pPr marL="0" indent="0">
              <a:lnSpc>
                <a:spcPct val="120000"/>
              </a:lnSpc>
              <a:spcBef>
                <a:spcPts val="0"/>
              </a:spcBef>
              <a:spcAft>
                <a:spcPts val="0"/>
              </a:spcAft>
              <a:buClr>
                <a:srgbClr val="C00000"/>
              </a:buClr>
              <a:buNone/>
            </a:pPr>
            <a:endParaRPr lang="en-US" sz="1500" dirty="0">
              <a:latin typeface="Arial" panose="020B0604020202020204" pitchFamily="34" charset="0"/>
              <a:cs typeface="Arial" panose="020B0604020202020204" pitchFamily="34" charset="0"/>
            </a:endParaRP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Transportation Forms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238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Form Due Dates</a:t>
            </a:r>
            <a:endParaRPr lang="en-US" sz="4400" u="sng" dirty="0">
              <a:solidFill>
                <a:srgbClr val="C0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2FEDE32-5235-4702-8D0C-F2092182FFDD}"/>
              </a:ext>
            </a:extLst>
          </p:cNvPr>
          <p:cNvPicPr>
            <a:picLocks noChangeAspect="1"/>
          </p:cNvPicPr>
          <p:nvPr/>
        </p:nvPicPr>
        <p:blipFill>
          <a:blip r:embed="rId2"/>
          <a:stretch>
            <a:fillRect/>
          </a:stretch>
        </p:blipFill>
        <p:spPr>
          <a:xfrm>
            <a:off x="1046292" y="1279708"/>
            <a:ext cx="9719580" cy="4786347"/>
          </a:xfrm>
          <a:prstGeom prst="rect">
            <a:avLst/>
          </a:prstGeom>
        </p:spPr>
      </p:pic>
      <p:sp>
        <p:nvSpPr>
          <p:cNvPr id="5" name="TextBox 4">
            <a:extLst>
              <a:ext uri="{FF2B5EF4-FFF2-40B4-BE49-F238E27FC236}">
                <a16:creationId xmlns:a16="http://schemas.microsoft.com/office/drawing/2014/main" id="{031B303A-BDE6-4DC1-ACB0-53982ABDA23F}"/>
              </a:ext>
            </a:extLst>
          </p:cNvPr>
          <p:cNvSpPr txBox="1"/>
          <p:nvPr/>
        </p:nvSpPr>
        <p:spPr>
          <a:xfrm>
            <a:off x="1046291" y="1901750"/>
            <a:ext cx="1696909" cy="307777"/>
          </a:xfrm>
          <a:prstGeom prst="rect">
            <a:avLst/>
          </a:prstGeom>
          <a:noFill/>
        </p:spPr>
        <p:txBody>
          <a:bodyPr wrap="square" rtlCol="0">
            <a:spAutoFit/>
          </a:bodyPr>
          <a:lstStyle/>
          <a:p>
            <a:r>
              <a:rPr lang="en-US" sz="1400" dirty="0"/>
              <a:t>TR13A (E Buses)</a:t>
            </a:r>
          </a:p>
        </p:txBody>
      </p:sp>
    </p:spTree>
    <p:extLst>
      <p:ext uri="{BB962C8B-B14F-4D97-AF65-F5344CB8AC3E}">
        <p14:creationId xmlns:p14="http://schemas.microsoft.com/office/powerpoint/2010/main" val="2471212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434518"/>
            <a:ext cx="10375772" cy="4631538"/>
          </a:xfrm>
        </p:spPr>
        <p:txBody>
          <a:bodyPr>
            <a:normAutofit/>
          </a:bodyPr>
          <a:lstStyle/>
          <a:p>
            <a:pPr marL="228600" indent="-228600">
              <a:buNone/>
            </a:pPr>
            <a:r>
              <a:rPr lang="en-US" sz="1500" dirty="0">
                <a:latin typeface="Arial" panose="020B0604020202020204" pitchFamily="34" charset="0"/>
                <a:cs typeface="Arial" panose="020B0604020202020204" pitchFamily="34" charset="0"/>
              </a:rPr>
              <a:t>MCA, 20-10-103 requires that school bus drivers must obtain a Montana School Bus Driver Certificate (form TR-35) pursuant to the requirements of ARM 10.7.111, by submitting proof of the following:</a:t>
            </a:r>
          </a:p>
          <a:p>
            <a:pPr marL="228600" indent="-228600">
              <a:buNone/>
            </a:pPr>
            <a:r>
              <a:rPr lang="en-US" sz="1500" dirty="0">
                <a:latin typeface="Arial" panose="020B0604020202020204" pitchFamily="34" charset="0"/>
                <a:cs typeface="Arial" panose="020B0604020202020204" pitchFamily="34" charset="0"/>
              </a:rPr>
              <a:t>	(a) a minimum of five years of licensed driving experience;</a:t>
            </a:r>
          </a:p>
          <a:p>
            <a:pPr marL="228600" indent="-228600">
              <a:buNone/>
            </a:pPr>
            <a:r>
              <a:rPr lang="en-US" sz="1500" dirty="0">
                <a:latin typeface="Arial" panose="020B0604020202020204" pitchFamily="34" charset="0"/>
                <a:cs typeface="Arial" panose="020B0604020202020204" pitchFamily="34" charset="0"/>
              </a:rPr>
              <a:t>	(b) no record of criminal offenses indicating they may be dangerous to children, as evidenced by a criminal background check provided to and approved by the school district prior to initial employment;</a:t>
            </a:r>
          </a:p>
          <a:p>
            <a:pPr marL="228600" indent="-228600">
              <a:buNone/>
            </a:pPr>
            <a:r>
              <a:rPr lang="en-US" sz="1500" dirty="0">
                <a:latin typeface="Arial" panose="020B0604020202020204" pitchFamily="34" charset="0"/>
                <a:cs typeface="Arial" panose="020B0604020202020204" pitchFamily="34" charset="0"/>
              </a:rPr>
              <a:t>	(c) a satisfactory report of a physical examination(MEC)</a:t>
            </a:r>
          </a:p>
          <a:p>
            <a:pPr marL="228600" indent="-228600">
              <a:buNone/>
            </a:pPr>
            <a:r>
              <a:rPr lang="en-US" sz="1500" dirty="0">
                <a:latin typeface="Arial" panose="020B0604020202020204" pitchFamily="34" charset="0"/>
                <a:cs typeface="Arial" panose="020B0604020202020204" pitchFamily="34" charset="0"/>
              </a:rPr>
              <a:t>	(d) a current first aid and CPR certificate meeting the requirements of ARM 10.7.111;</a:t>
            </a:r>
          </a:p>
          <a:p>
            <a:pPr marL="228600" indent="-228600">
              <a:buNone/>
            </a:pPr>
            <a:r>
              <a:rPr lang="en-US" sz="1500" dirty="0">
                <a:latin typeface="Arial" panose="020B0604020202020204" pitchFamily="34" charset="0"/>
                <a:cs typeface="Arial" panose="020B0604020202020204" pitchFamily="34" charset="0"/>
              </a:rPr>
              <a:t>	(e) a properly endorsed commercial driver's license (CDL)-</a:t>
            </a:r>
            <a:r>
              <a:rPr lang="en-US" sz="1500" i="1" u="sng" dirty="0">
                <a:latin typeface="Arial" panose="020B0604020202020204" pitchFamily="34" charset="0"/>
                <a:cs typeface="Arial" panose="020B0604020202020204" pitchFamily="34" charset="0"/>
              </a:rPr>
              <a:t>Except for Type E Bus Drivers</a:t>
            </a:r>
          </a:p>
          <a:p>
            <a:pPr marL="228600" indent="-228600">
              <a:buNone/>
            </a:pPr>
            <a:r>
              <a:rPr lang="en-US" sz="1500" dirty="0">
                <a:latin typeface="Arial" panose="020B0604020202020204" pitchFamily="34" charset="0"/>
                <a:cs typeface="Arial" panose="020B0604020202020204" pitchFamily="34" charset="0"/>
              </a:rPr>
              <a:t>	(f) a safe driving record, which may not have evidence of any of the following:</a:t>
            </a:r>
          </a:p>
          <a:p>
            <a:pPr marL="228600" indent="-228600">
              <a:buNone/>
            </a:pPr>
            <a:r>
              <a:rPr lang="en-US" sz="1500" dirty="0">
                <a:latin typeface="Arial" panose="020B0604020202020204" pitchFamily="34" charset="0"/>
                <a:cs typeface="Arial" panose="020B0604020202020204" pitchFamily="34" charset="0"/>
              </a:rPr>
              <a:t>		(</a:t>
            </a:r>
            <a:r>
              <a:rPr lang="en-US" sz="1500" dirty="0" err="1">
                <a:latin typeface="Arial" panose="020B0604020202020204" pitchFamily="34" charset="0"/>
                <a:cs typeface="Arial" panose="020B0604020202020204" pitchFamily="34" charset="0"/>
              </a:rPr>
              <a:t>i</a:t>
            </a:r>
            <a:r>
              <a:rPr lang="en-US" sz="1500" dirty="0">
                <a:latin typeface="Arial" panose="020B0604020202020204" pitchFamily="34" charset="0"/>
                <a:cs typeface="Arial" panose="020B0604020202020204" pitchFamily="34" charset="0"/>
              </a:rPr>
              <a:t>) more than one moving traffic violation within any 12-month period of the preceding 36 months;</a:t>
            </a:r>
          </a:p>
          <a:p>
            <a:pPr marL="228600" indent="-228600">
              <a:buNone/>
            </a:pPr>
            <a:r>
              <a:rPr lang="en-US" sz="1500" dirty="0">
                <a:latin typeface="Arial" panose="020B0604020202020204" pitchFamily="34" charset="0"/>
                <a:cs typeface="Arial" panose="020B0604020202020204" pitchFamily="34" charset="0"/>
              </a:rPr>
              <a:t>		(ii) any conviction for driving under the influence of alcohol or drugs within the preceding 36 months; or</a:t>
            </a:r>
          </a:p>
          <a:p>
            <a:pPr marL="228600" indent="-228600">
              <a:buNone/>
            </a:pPr>
            <a:r>
              <a:rPr lang="en-US" sz="1500" dirty="0">
                <a:latin typeface="Arial" panose="020B0604020202020204" pitchFamily="34" charset="0"/>
                <a:cs typeface="Arial" panose="020B0604020202020204" pitchFamily="34" charset="0"/>
              </a:rPr>
              <a:t>		(iii) a conviction resulting in mandatory revocation or suspension of a driver's license in the previous five years.</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Bus driver qualifications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4065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6" y="1567026"/>
            <a:ext cx="9838016" cy="4499029"/>
          </a:xfrm>
        </p:spPr>
        <p:txBody>
          <a:bodyPr>
            <a:normAutofit/>
          </a:bodyPr>
          <a:lstStyle/>
          <a:p>
            <a:pPr marL="0" indent="0">
              <a:lnSpc>
                <a:spcPct val="12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Criminal History Check</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criminal background check must be obtained on a driver </a:t>
            </a:r>
            <a:r>
              <a:rPr lang="en-US" sz="1500" b="1" u="sng" dirty="0">
                <a:latin typeface="Arial" panose="020B0604020202020204" pitchFamily="34" charset="0"/>
                <a:cs typeface="Arial" panose="020B0604020202020204" pitchFamily="34" charset="0"/>
              </a:rPr>
              <a:t>prior</a:t>
            </a:r>
            <a:r>
              <a:rPr lang="en-US" sz="1500" dirty="0">
                <a:latin typeface="Arial" panose="020B0604020202020204" pitchFamily="34" charset="0"/>
                <a:cs typeface="Arial" panose="020B0604020202020204" pitchFamily="34" charset="0"/>
              </a:rPr>
              <a:t> to initial employment.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Districts may also perform a background check upon their discretion as deemed appropriate.</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Some districts may already have a process in place for obtaining criminal background checks and fingerprinting.</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However, if a district does not have a process, we recommend contacting the Department of Justice (DOJ) for their assistance. </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Montana Criminal Records</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2225 11th Avenue</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P.O. Box 201403</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Helena, MT 59620-1403</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E-mail: </a:t>
            </a:r>
            <a:r>
              <a:rPr lang="en-US" sz="1500" dirty="0">
                <a:latin typeface="Arial" panose="020B0604020202020204" pitchFamily="34" charset="0"/>
                <a:cs typeface="Arial" panose="020B0604020202020204" pitchFamily="34" charset="0"/>
                <a:hlinkClick r:id="rId2"/>
              </a:rPr>
              <a:t>dojitsdpublicrecords@mt.gov</a:t>
            </a:r>
            <a:r>
              <a:rPr lang="en-US" sz="1500" dirty="0">
                <a:latin typeface="Arial" panose="020B0604020202020204" pitchFamily="34" charset="0"/>
                <a:cs typeface="Arial" panose="020B0604020202020204" pitchFamily="34" charset="0"/>
              </a:rPr>
              <a:t>  </a:t>
            </a:r>
          </a:p>
          <a:p>
            <a:pPr marL="356616" lvl="2" indent="0">
              <a:lnSpc>
                <a:spcPct val="120000"/>
              </a:lnSpc>
              <a:spcBef>
                <a:spcPts val="0"/>
              </a:spcBef>
              <a:spcAft>
                <a:spcPts val="0"/>
              </a:spcAft>
              <a:buClr>
                <a:srgbClr val="C00000"/>
              </a:buClr>
              <a:buNone/>
            </a:pPr>
            <a:r>
              <a:rPr lang="en-US" sz="1500" dirty="0">
                <a:latin typeface="Arial" panose="020B0604020202020204" pitchFamily="34" charset="0"/>
                <a:cs typeface="Arial" panose="020B0604020202020204" pitchFamily="34" charset="0"/>
              </a:rPr>
              <a:t>		Phone: (406) 444-3625</a:t>
            </a:r>
          </a:p>
          <a:p>
            <a:pPr marL="402336" lvl="1" indent="-228600">
              <a:lnSpc>
                <a:spcPct val="120000"/>
              </a:lnSpc>
              <a:spcBef>
                <a:spcPts val="0"/>
              </a:spcBef>
              <a:spcAft>
                <a:spcPts val="0"/>
              </a:spcAft>
              <a:buClr>
                <a:srgbClr val="C00000"/>
              </a:buClr>
              <a:buFont typeface="Wingdings" panose="05000000000000000000" pitchFamily="2" charset="2"/>
              <a:buChar char="§"/>
            </a:pPr>
            <a:endParaRPr lang="en-US" sz="1100" dirty="0">
              <a:latin typeface="Arial" panose="020B0604020202020204" pitchFamily="34" charset="0"/>
              <a:cs typeface="Arial" panose="020B0604020202020204" pitchFamily="34" charset="0"/>
            </a:endParaRPr>
          </a:p>
          <a:p>
            <a:pPr marL="0" indent="0">
              <a:lnSpc>
                <a:spcPct val="120000"/>
              </a:lnSpc>
              <a:spcBef>
                <a:spcPts val="0"/>
              </a:spcBef>
              <a:spcAft>
                <a:spcPts val="0"/>
              </a:spcAft>
              <a:buClr>
                <a:srgbClr val="C00000"/>
              </a:buClr>
              <a:buNone/>
            </a:pPr>
            <a:r>
              <a:rPr lang="en-US" sz="1500" b="1" u="sng" dirty="0">
                <a:latin typeface="Arial" panose="020B0604020202020204" pitchFamily="34" charset="0"/>
                <a:cs typeface="Arial" panose="020B0604020202020204" pitchFamily="34" charset="0"/>
              </a:rPr>
              <a:t>Annual Drivers License Check</a:t>
            </a:r>
            <a:r>
              <a:rPr lang="en-US" sz="1500" b="1" dirty="0">
                <a:latin typeface="Arial" panose="020B0604020202020204" pitchFamily="34" charset="0"/>
                <a:cs typeface="Arial" panose="020B0604020202020204" pitchFamily="34" charset="0"/>
              </a:rPr>
              <a:t>: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yearly check of all drivers license records must be completed to ensure compliance with 20-10-103, MCA.</a:t>
            </a: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a:solidFill>
                  <a:srgbClr val="C00000"/>
                </a:solidFill>
                <a:latin typeface="Arial" panose="020B0604020202020204" pitchFamily="34" charset="0"/>
                <a:cs typeface="Arial" panose="020B0604020202020204" pitchFamily="34" charset="0"/>
              </a:rPr>
              <a:t>Required background checks</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18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567026"/>
            <a:ext cx="10597469" cy="4886447"/>
          </a:xfrm>
        </p:spPr>
        <p:txBody>
          <a:bodyPr numCol="1">
            <a:noAutofit/>
          </a:bodyPr>
          <a:lstStyle/>
          <a:p>
            <a:pPr marL="228600" indent="-228600">
              <a:lnSpc>
                <a:spcPct val="120000"/>
              </a:lnSpc>
              <a:spcBef>
                <a:spcPts val="0"/>
              </a:spcBef>
              <a:spcAft>
                <a:spcPts val="0"/>
              </a:spcAft>
              <a:buNone/>
            </a:pPr>
            <a:r>
              <a:rPr lang="en-US" sz="1500" b="1" u="sng" dirty="0">
                <a:latin typeface="Arial" panose="020B0604020202020204" pitchFamily="34" charset="0"/>
                <a:cs typeface="Arial" panose="020B0604020202020204" pitchFamily="34" charset="0"/>
              </a:rPr>
              <a:t>2022 Montana School Bus Standards</a:t>
            </a:r>
            <a:r>
              <a:rPr lang="en-US" sz="1500" b="1" dirty="0">
                <a:latin typeface="Arial" panose="020B0604020202020204" pitchFamily="34" charset="0"/>
                <a:cs typeface="Arial" panose="020B0604020202020204" pitchFamily="34" charset="0"/>
              </a:rPr>
              <a:t>: </a:t>
            </a:r>
          </a:p>
          <a:p>
            <a:pPr marL="0" indent="0">
              <a:lnSpc>
                <a:spcPct val="100000"/>
              </a:lnSpc>
              <a:spcBef>
                <a:spcPts val="0"/>
              </a:spcBef>
              <a:spcAft>
                <a:spcPts val="0"/>
              </a:spcAft>
              <a:buNone/>
            </a:pPr>
            <a:r>
              <a:rPr lang="en-US" sz="1500" dirty="0">
                <a:latin typeface="Arial" panose="020B0604020202020204" pitchFamily="34" charset="0"/>
                <a:cs typeface="Arial" panose="020B0604020202020204" pitchFamily="34" charset="0"/>
              </a:rPr>
              <a:t> Pre-service training program includes but is not limited to:</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essentials of a crash prevention program, including the uniform school bus crash reporting criteria</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A system to communicate procedures between administrators and parents, and between contractors and drivers, including student discipline procedures and compliance.</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Emergency procedures and/or contingency plans to be followed in the event of a crash, unexpected school closing or unforeseen route change.</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appropriate use of special lighting and signaling equipment. </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Railroad Procedures</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The opportunity to participate in workshops, conferences and meetings where drivers can work with and learn from a group of their peers. (MAPT is encouraged).</a:t>
            </a:r>
          </a:p>
          <a:p>
            <a:pPr>
              <a:lnSpc>
                <a:spcPct val="10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Prior to transporting students with disabilities, the driver should receive appropriate training in compliance with Individuals with Disabilities Education Act (IDEA) and proper use of adaptive equipment</a:t>
            </a:r>
          </a:p>
          <a:p>
            <a:pPr marL="228600" indent="-228600">
              <a:lnSpc>
                <a:spcPct val="100000"/>
              </a:lnSpc>
              <a:spcBef>
                <a:spcPts val="0"/>
              </a:spcBef>
              <a:spcAft>
                <a:spcPts val="0"/>
              </a:spcAft>
              <a:buNone/>
            </a:pPr>
            <a:endParaRPr lang="en-US" sz="1500" dirty="0">
              <a:latin typeface="Arial" panose="020B0604020202020204" pitchFamily="34" charset="0"/>
              <a:cs typeface="Arial" panose="020B0604020202020204" pitchFamily="34" charset="0"/>
            </a:endParaRPr>
          </a:p>
          <a:p>
            <a:pPr>
              <a:lnSpc>
                <a:spcPct val="100000"/>
              </a:lnSpc>
              <a:spcBef>
                <a:spcPts val="0"/>
              </a:spcBef>
              <a:spcAft>
                <a:spcPts val="0"/>
              </a:spcAft>
            </a:pPr>
            <a:r>
              <a:rPr lang="en-US" sz="1500" dirty="0">
                <a:latin typeface="Arial" panose="020B0604020202020204" pitchFamily="34" charset="0"/>
                <a:cs typeface="Arial" panose="020B0604020202020204" pitchFamily="34" charset="0"/>
              </a:rPr>
              <a:t>A continuing education program for school bus drivers providing at least 15 hours of in-service training annually, which is the approved coursework in the 2022 Montana School Bus Standards. (This is audited!)</a:t>
            </a:r>
          </a:p>
          <a:p>
            <a:pPr>
              <a:lnSpc>
                <a:spcPct val="100000"/>
              </a:lnSpc>
              <a:spcBef>
                <a:spcPts val="0"/>
              </a:spcBef>
              <a:spcAft>
                <a:spcPts val="0"/>
              </a:spcAft>
            </a:pPr>
            <a:endParaRPr lang="en-US" sz="1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10417002" cy="929819"/>
          </a:xfrm>
        </p:spPr>
        <p:txBody>
          <a:bodyPr>
            <a:normAutofit/>
          </a:bodyPr>
          <a:lstStyle/>
          <a:p>
            <a:pPr algn="ctr"/>
            <a:r>
              <a:rPr lang="en-US" dirty="0">
                <a:latin typeface="Arial" panose="020B0604020202020204" pitchFamily="34" charset="0"/>
                <a:cs typeface="Arial" panose="020B0604020202020204" pitchFamily="34" charset="0"/>
              </a:rPr>
              <a:t>Bus driver Mandatory Training</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98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755" y="1334346"/>
            <a:ext cx="10803611" cy="4990953"/>
          </a:xfrm>
        </p:spPr>
        <p:txBody>
          <a:bodyPr>
            <a:normAutofit/>
          </a:bodyPr>
          <a:lstStyle/>
          <a:p>
            <a:pPr marL="228600" indent="-228600">
              <a:lnSpc>
                <a:spcPct val="120000"/>
              </a:lnSpc>
              <a:spcBef>
                <a:spcPts val="0"/>
              </a:spcBef>
              <a:spcAft>
                <a:spcPts val="0"/>
              </a:spcAft>
              <a:buNone/>
            </a:pPr>
            <a:r>
              <a:rPr lang="en-US" sz="1500" dirty="0">
                <a:latin typeface="Arial" panose="020B0604020202020204" pitchFamily="34" charset="0"/>
                <a:cs typeface="Arial" panose="020B0604020202020204" pitchFamily="34" charset="0"/>
              </a:rPr>
              <a:t>The TR 35 certificate is accessed in the Pupil Transportation system under Data Entry&gt;Driver&gt;TR-35 Bus Driver Certification: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Board chair signs the certificate which is issued to a driver, assuring that the driver is qualified to drive a school bus pursuant to all applicable rules, regulations and laws.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District retains a copy, and files a copy with the county superintendent. </a:t>
            </a:r>
            <a:r>
              <a:rPr lang="en-US" sz="1500" b="1" u="sng" dirty="0">
                <a:latin typeface="+mj-lt"/>
              </a:rPr>
              <a:t>The bus driver is also given a hard copy of the certificate, which must be carried at all times while driving a school bus</a:t>
            </a:r>
            <a:r>
              <a:rPr lang="en-US" sz="1500" dirty="0">
                <a:latin typeface="+mj-lt"/>
              </a:rPr>
              <a:t>. ARM 10.7.111(2)</a:t>
            </a:r>
            <a:endParaRPr lang="en-US" sz="1500" dirty="0">
              <a:latin typeface="+mj-lt"/>
              <a:cs typeface="Arial" panose="020B0604020202020204" pitchFamily="34" charset="0"/>
            </a:endParaRP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The CPR certificate required by ARM 10.64.201 must include instruction in adult and pediatric CPR certification.</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Needs to be signed by a certified instructor, after an initial in-person training of at least four hours.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Renewal is every two years. </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ALL drivers on a route MUST be certified with:</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CDL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Medical Certificate (MEC)</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First Aid (signed by a certified instructor)</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Valid CPR (signed by a certified instructor)</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If necessary, NEW Drivers have a 60-day grace period to obtain First Aid and CPR</a:t>
            </a:r>
          </a:p>
          <a:p>
            <a:pPr marL="228600" indent="-228600">
              <a:lnSpc>
                <a:spcPct val="120000"/>
              </a:lnSpc>
              <a:spcBef>
                <a:spcPts val="0"/>
              </a:spcBef>
              <a:spcAft>
                <a:spcPts val="0"/>
              </a:spcAft>
              <a:buClr>
                <a:srgbClr val="C00000"/>
              </a:buClr>
              <a:buFont typeface="Wingdings" panose="05000000000000000000" pitchFamily="2" charset="2"/>
              <a:buChar char="§"/>
            </a:pPr>
            <a:r>
              <a:rPr lang="en-US" sz="1500" dirty="0">
                <a:latin typeface="Arial" panose="020B0604020202020204" pitchFamily="34" charset="0"/>
                <a:cs typeface="Arial" panose="020B0604020202020204" pitchFamily="34" charset="0"/>
              </a:rPr>
              <a:t>A driver may NOT drive if their CDL, Medical Certificate, First Aid, or CPR is expired. </a:t>
            </a:r>
          </a:p>
          <a:p>
            <a:pPr marL="459486" lvl="1" indent="-285750">
              <a:lnSpc>
                <a:spcPct val="120000"/>
              </a:lnSpc>
              <a:spcBef>
                <a:spcPts val="0"/>
              </a:spcBef>
              <a:spcAft>
                <a:spcPts val="0"/>
              </a:spcAft>
              <a:buClr>
                <a:srgbClr val="C00000"/>
              </a:buClr>
              <a:buFont typeface="Wingdings" panose="05000000000000000000" pitchFamily="2" charset="2"/>
              <a:buChar char="ü"/>
            </a:pPr>
            <a:r>
              <a:rPr lang="en-US" sz="1500" dirty="0">
                <a:latin typeface="Arial" panose="020B0604020202020204" pitchFamily="34" charset="0"/>
                <a:cs typeface="Arial" panose="020B0604020202020204" pitchFamily="34" charset="0"/>
              </a:rPr>
              <a:t>This will put your state and county transportation reimbursement at risk; meaning for everyday your driver drove on a route with a credential expired, the district will lose those days of reimbursement.</a:t>
            </a:r>
          </a:p>
          <a:p>
            <a:pPr marL="228600" indent="-228600">
              <a:buNone/>
            </a:pPr>
            <a:endParaRPr lang="en-US" sz="1500" dirty="0">
              <a:latin typeface="Arial" panose="020B0604020202020204" pitchFamily="34" charset="0"/>
              <a:cs typeface="Arial" panose="020B0604020202020204" pitchFamily="34" charset="0"/>
            </a:endParaRPr>
          </a:p>
          <a:p>
            <a:pPr marL="0" indent="0">
              <a:buClr>
                <a:srgbClr val="C00000"/>
              </a:buClr>
              <a:buNone/>
            </a:pPr>
            <a:endParaRPr lang="en-US" sz="3600"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950081" y="404527"/>
            <a:ext cx="9574842" cy="929819"/>
          </a:xfrm>
        </p:spPr>
        <p:txBody>
          <a:bodyPr>
            <a:normAutofit/>
          </a:bodyPr>
          <a:lstStyle/>
          <a:p>
            <a:pPr algn="ctr"/>
            <a:r>
              <a:rPr lang="en-US" sz="3200" u="sng" dirty="0" err="1">
                <a:solidFill>
                  <a:srgbClr val="C00000"/>
                </a:solidFill>
                <a:latin typeface="Arial" panose="020B0604020202020204" pitchFamily="34" charset="0"/>
                <a:cs typeface="Arial" panose="020B0604020202020204" pitchFamily="34" charset="0"/>
              </a:rPr>
              <a:t>Tr</a:t>
            </a:r>
            <a:r>
              <a:rPr lang="en-US" sz="3200" u="sng" dirty="0">
                <a:solidFill>
                  <a:srgbClr val="C00000"/>
                </a:solidFill>
                <a:latin typeface="Arial" panose="020B0604020202020204" pitchFamily="34" charset="0"/>
                <a:cs typeface="Arial" panose="020B0604020202020204" pitchFamily="34" charset="0"/>
              </a:rPr>
              <a:t> 35: bus driver certification</a:t>
            </a:r>
            <a:endParaRPr lang="en-US" sz="4400" u="sng"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41362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OPI Template">
      <a:dk1>
        <a:srgbClr val="2E2B21"/>
      </a:dk1>
      <a:lt1>
        <a:srgbClr val="FFFFFF"/>
      </a:lt1>
      <a:dk2>
        <a:srgbClr val="605B4F"/>
      </a:dk2>
      <a:lt2>
        <a:srgbClr val="FFFFFF"/>
      </a:lt2>
      <a:accent1>
        <a:srgbClr val="FBB040"/>
      </a:accent1>
      <a:accent2>
        <a:srgbClr val="8F1D4D"/>
      </a:accent2>
      <a:accent3>
        <a:srgbClr val="073763"/>
      </a:accent3>
      <a:accent4>
        <a:srgbClr val="8CA221"/>
      </a:accent4>
      <a:accent5>
        <a:srgbClr val="8F1D4D"/>
      </a:accent5>
      <a:accent6>
        <a:srgbClr val="FBB040"/>
      </a:accent6>
      <a:hlink>
        <a:srgbClr val="8CA221"/>
      </a:hlink>
      <a:folHlink>
        <a:srgbClr val="8CA2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Legislative Update 2019 Session 5-19  -  Read-Only" id="{66F112A1-8EC0-47CB-8556-485EE33D48B4}" vid="{808DE844-CBAE-4525-A430-3A19B8E56D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AlternateThumbnailUrl xmlns="http://schemas.microsoft.com/sharepoint/v3">
      <Url xsi:nil="true"/>
      <Description xsi:nil="true"/>
    </AlternateThumbnailUrl>
    <Description xmlns="http://schemas.microsoft.com/sharepoint/v3" xsi:nil="true"/>
    <ImageCreate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Picture" ma:contentTypeID="0x01010200E036147281672746ABE25831E7D7E6B1" ma:contentTypeVersion="0" ma:contentTypeDescription="Upload an image or a photograph." ma:contentTypeScope="" ma:versionID="51deca0fb153f947b9711417cd940bf9">
  <xsd:schema xmlns:xsd="http://www.w3.org/2001/XMLSchema" xmlns:xs="http://www.w3.org/2001/XMLSchema" xmlns:p="http://schemas.microsoft.com/office/2006/metadata/properties" xmlns:ns1="http://schemas.microsoft.com/sharepoint/v3" xmlns:ns2="http://schemas.microsoft.com/sharepoint/v3/fields" targetNamespace="http://schemas.microsoft.com/office/2006/metadata/properties" ma:root="true" ma:fieldsID="1c211168f7f9dc9c01bde21ac8dc318f" ns1:_="" ns2:_="">
    <xsd:import namespace="http://schemas.microsoft.com/sharepoint/v3"/>
    <xsd:import namespace="http://schemas.microsoft.com/sharepoint/v3/fields"/>
    <xsd:element name="properties">
      <xsd:complexType>
        <xsd:sequence>
          <xsd:element name="documentManagement">
            <xsd:complexType>
              <xsd:all>
                <xsd:element ref="ns2:ImageWidth" minOccurs="0"/>
                <xsd:element ref="ns2:ImageHeight" minOccurs="0"/>
                <xsd:element ref="ns1:ImageCreateDate" minOccurs="0"/>
                <xsd:element ref="ns1:Description" minOccurs="0"/>
                <xsd:element ref="ns1:ThumbnailExists" minOccurs="0"/>
                <xsd:element ref="ns1:PreviewExists" minOccurs="0"/>
                <xsd:element ref="ns1:AlternateThumbnail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mageCreateDate" ma:index="13" nillable="true" ma:displayName="Date Picture Taken" ma:description="" ma:format="DateTime" ma:hidden="true" ma:internalName="ImageCreateDate">
      <xsd:simpleType>
        <xsd:restriction base="dms:DateTime"/>
      </xsd:simpleType>
    </xsd:element>
    <xsd:element name="Description" ma:index="14" nillable="true" ma:displayName="Description" ma:description="Used as alternative text for the picture." ma:hidden="true" ma:internalName="Description">
      <xsd:simpleType>
        <xsd:restriction base="dms:Note">
          <xsd:maxLength value="255"/>
        </xsd:restriction>
      </xsd:simpleType>
    </xsd:element>
    <xsd:element name="ThumbnailExists" ma:index="23" nillable="true" ma:displayName="Thumbnail Exists" ma:default="FALSE" ma:hidden="true" ma:internalName="ThumbnailExists" ma:readOnly="true">
      <xsd:simpleType>
        <xsd:restriction base="dms:Boolean"/>
      </xsd:simpleType>
    </xsd:element>
    <xsd:element name="PreviewExists" ma:index="24" nillable="true" ma:displayName="Preview Exists" ma:default="FALSE" ma:hidden="true" ma:internalName="PreviewExists" ma:readOnly="true">
      <xsd:simpleType>
        <xsd:restriction base="dms:Boolean"/>
      </xsd:simpleType>
    </xsd:element>
    <xsd:element name="AlternateThumbnailUrl" ma:index="25" nillable="true" ma:displayName="Preview Image URL" ma:description="" ma:format="Image" ma:hidden="true" ma:internalName="AlternateThumbnail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ImageWidth" ma:index="11" nillable="true" ma:displayName="Picture Width" ma:internalName="ImageWidth" ma:readOnly="true">
      <xsd:simpleType>
        <xsd:restriction base="dms:Unknown"/>
      </xsd:simpleType>
    </xsd:element>
    <xsd:element name="ImageHeight" ma:index="12" nillable="true" ma:displayName="Picture Height" ma:internalName="ImageHeight"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8"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F29E68-59EA-4748-B564-D718F3AFEF7A}">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B8D4A748-D19E-4B26-88AA-60300E0298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81A8FF-3C5B-423D-8A88-3274CE7FF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TM03090430[[fn=Banded]]</Template>
  <TotalTime>10784</TotalTime>
  <Words>4448</Words>
  <Application>Microsoft Office PowerPoint</Application>
  <PresentationFormat>Widescreen</PresentationFormat>
  <Paragraphs>326</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Courier New</vt:lpstr>
      <vt:lpstr>Tw Cen MT</vt:lpstr>
      <vt:lpstr>Wingdings</vt:lpstr>
      <vt:lpstr>Wingdings 3</vt:lpstr>
      <vt:lpstr>Integral</vt:lpstr>
      <vt:lpstr>Pupil transportation</vt:lpstr>
      <vt:lpstr>Website Resources</vt:lpstr>
      <vt:lpstr>System Access</vt:lpstr>
      <vt:lpstr>Transportation Forms</vt:lpstr>
      <vt:lpstr>Form Due Dates</vt:lpstr>
      <vt:lpstr>Bus driver qualifications</vt:lpstr>
      <vt:lpstr>Required background checks</vt:lpstr>
      <vt:lpstr>Bus driver Mandatory Training</vt:lpstr>
      <vt:lpstr>Tr 35: bus driver certification</vt:lpstr>
      <vt:lpstr>Bus Inspections (TR-13)</vt:lpstr>
      <vt:lpstr>Montana School Bus Standards-Extended Stop Arm</vt:lpstr>
      <vt:lpstr>Montana School Bus Standards-Additional Flashing Red Lights</vt:lpstr>
      <vt:lpstr>Montana School Bus Standards-Summary</vt:lpstr>
      <vt:lpstr>Entry Level Driver Training</vt:lpstr>
      <vt:lpstr>FMCSA Drug and Alcohol Clearinghouse</vt:lpstr>
      <vt:lpstr>Bus routes TR-1</vt:lpstr>
      <vt:lpstr>Individual Contracts (TR-4)</vt:lpstr>
      <vt:lpstr>Individual Contracts (TR-4)</vt:lpstr>
      <vt:lpstr>Claim Procedures</vt:lpstr>
      <vt:lpstr>Key Points</vt:lpstr>
      <vt:lpstr>STATE TRANSPORTATION REIMBURSEMENT</vt:lpstr>
      <vt:lpstr>Transportation Desk audits</vt:lpstr>
      <vt:lpstr>Programming Changes</vt:lpstr>
      <vt:lpstr>Budgeting -TRANSPORTATION FUND (10)</vt:lpstr>
      <vt:lpstr>Transportation Fund (10)</vt:lpstr>
      <vt:lpstr>BUS DEPRECIATION FUND (11)</vt:lpstr>
      <vt:lpstr>Cost Analysis (Type E Bus)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Legislative update</dc:title>
  <dc:creator>Olson, Rehanna</dc:creator>
  <cp:lastModifiedBy>Rosenthal, Donell</cp:lastModifiedBy>
  <cp:revision>127</cp:revision>
  <cp:lastPrinted>2019-06-10T18:12:30Z</cp:lastPrinted>
  <dcterms:created xsi:type="dcterms:W3CDTF">2019-06-07T21:59:02Z</dcterms:created>
  <dcterms:modified xsi:type="dcterms:W3CDTF">2022-06-01T12:08:30Z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0x01010200E036147281672746ABE25831E7D7E6B1</vt:lpwstr>
  </property>
</Properties>
</file>