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5"/>
    <p:sldMasterId id="2147483905" r:id="rId6"/>
    <p:sldMasterId id="2147483953" r:id="rId7"/>
    <p:sldMasterId id="2147483959" r:id="rId8"/>
    <p:sldMasterId id="2147483965" r:id="rId9"/>
    <p:sldMasterId id="2147483971" r:id="rId10"/>
    <p:sldMasterId id="2147483977" r:id="rId11"/>
    <p:sldMasterId id="2147483846" r:id="rId12"/>
    <p:sldMasterId id="2147483937" r:id="rId13"/>
    <p:sldMasterId id="2147483830" r:id="rId14"/>
    <p:sldMasterId id="2147483881" r:id="rId15"/>
    <p:sldMasterId id="2147483946" r:id="rId16"/>
    <p:sldMasterId id="2147483973" r:id="rId17"/>
  </p:sldMasterIdLst>
  <p:notesMasterIdLst>
    <p:notesMasterId r:id="rId35"/>
  </p:notesMasterIdLst>
  <p:handoutMasterIdLst>
    <p:handoutMasterId r:id="rId36"/>
  </p:handoutMasterIdLst>
  <p:sldIdLst>
    <p:sldId id="445" r:id="rId18"/>
    <p:sldId id="446" r:id="rId19"/>
    <p:sldId id="449" r:id="rId20"/>
    <p:sldId id="277" r:id="rId21"/>
    <p:sldId id="286" r:id="rId22"/>
    <p:sldId id="293" r:id="rId23"/>
    <p:sldId id="296" r:id="rId24"/>
    <p:sldId id="287" r:id="rId25"/>
    <p:sldId id="452" r:id="rId26"/>
    <p:sldId id="289" r:id="rId27"/>
    <p:sldId id="447" r:id="rId28"/>
    <p:sldId id="450" r:id="rId29"/>
    <p:sldId id="451" r:id="rId30"/>
    <p:sldId id="448" r:id="rId31"/>
    <p:sldId id="290" r:id="rId32"/>
    <p:sldId id="444" r:id="rId33"/>
    <p:sldId id="275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5D6FB-934C-01BF-AADB-45E868D841A8}" name="Allison Shephard" initials="AS" userId="S::AllisonS@mckinstry.com::cacb26cd-414d-4c4a-b977-2d67a7104c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ED2"/>
    <a:srgbClr val="B6B9BF"/>
    <a:srgbClr val="793949"/>
    <a:srgbClr val="3B3838"/>
    <a:srgbClr val="5F5F5F"/>
    <a:srgbClr val="E7E8EA"/>
    <a:srgbClr val="9ECF7C"/>
    <a:srgbClr val="569BB4"/>
    <a:srgbClr val="000000"/>
    <a:srgbClr val="002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30F5C-C053-874C-9055-966A4811EA68}" v="37" dt="2021-04-09T18:04:52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77136" autoAdjust="0"/>
  </p:normalViewPr>
  <p:slideViewPr>
    <p:cSldViewPr>
      <p:cViewPr varScale="1">
        <p:scale>
          <a:sx n="66" d="100"/>
          <a:sy n="66" d="100"/>
        </p:scale>
        <p:origin x="1526" y="53"/>
      </p:cViewPr>
      <p:guideLst>
        <p:guide orient="horz" pos="2160"/>
        <p:guide pos="3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688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microsoft.com/office/2018/10/relationships/authors" Target="author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C1592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C05-43E2-A782-C71FABB1F857}"/>
              </c:ext>
            </c:extLst>
          </c:dPt>
          <c:dPt>
            <c:idx val="1"/>
            <c:bubble3D val="0"/>
            <c:spPr>
              <a:solidFill>
                <a:srgbClr val="00577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C05-43E2-A782-C71FABB1F857}"/>
              </c:ext>
            </c:extLst>
          </c:dPt>
          <c:dPt>
            <c:idx val="2"/>
            <c:bubble3D val="0"/>
            <c:spPr>
              <a:solidFill>
                <a:srgbClr val="79394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C05-43E2-A782-C71FABB1F857}"/>
              </c:ext>
            </c:extLst>
          </c:dPt>
          <c:dPt>
            <c:idx val="3"/>
            <c:bubble3D val="0"/>
            <c:spPr>
              <a:solidFill>
                <a:srgbClr val="B6B9B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C05-43E2-A782-C71FABB1F857}"/>
              </c:ext>
            </c:extLst>
          </c:dPt>
          <c:dPt>
            <c:idx val="4"/>
            <c:bubble3D val="0"/>
            <c:spPr>
              <a:solidFill>
                <a:srgbClr val="003A5D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C05-43E2-A782-C71FABB1F857}"/>
              </c:ext>
            </c:extLst>
          </c:dPt>
          <c:dPt>
            <c:idx val="5"/>
            <c:bubble3D val="0"/>
            <c:spPr>
              <a:solidFill>
                <a:srgbClr val="9ECF7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C05-43E2-A782-C71FABB1F857}"/>
              </c:ext>
            </c:extLst>
          </c:dPt>
          <c:dPt>
            <c:idx val="6"/>
            <c:bubble3D val="0"/>
            <c:spPr>
              <a:solidFill>
                <a:srgbClr val="E7E6E6">
                  <a:lumMod val="2500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C05-43E2-A782-C71FABB1F857}"/>
              </c:ext>
            </c:extLst>
          </c:dPt>
          <c:dPt>
            <c:idx val="7"/>
            <c:bubble3D val="0"/>
            <c:spPr>
              <a:solidFill>
                <a:srgbClr val="569BB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C05-43E2-A782-C71FABB1F857}"/>
              </c:ext>
            </c:extLst>
          </c:dPt>
          <c:dPt>
            <c:idx val="8"/>
            <c:bubble3D val="0"/>
            <c:spPr>
              <a:solidFill>
                <a:srgbClr val="D7934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C05-43E2-A782-C71FABB1F857}"/>
              </c:ext>
            </c:extLst>
          </c:dPt>
          <c:dPt>
            <c:idx val="9"/>
            <c:bubble3D val="0"/>
            <c:spPr>
              <a:solidFill>
                <a:srgbClr val="447D28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C05-43E2-A782-C71FABB1F857}"/>
              </c:ext>
            </c:extLst>
          </c:dPt>
          <c:dLbls>
            <c:dLbl>
              <c:idx val="0"/>
              <c:layout>
                <c:manualLayout>
                  <c:x val="4.6469708830436551E-2"/>
                  <c:y val="1.86532945555329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23670205880939"/>
                      <c:h val="0.159983985583074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C05-43E2-A782-C71FABB1F857}"/>
                </c:ext>
              </c:extLst>
            </c:dLbl>
            <c:dLbl>
              <c:idx val="1"/>
              <c:layout>
                <c:manualLayout>
                  <c:x val="5.1562499999999886E-2"/>
                  <c:y val="6.106786603035661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E96C319-3E81-41EF-8BC1-7C18D28A07CC}" type="CATEGORYNAME">
                      <a:rPr lang="en-US" b="1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C05-43E2-A782-C71FABB1F857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Indoor</a:t>
                    </a:r>
                    <a:r>
                      <a:rPr lang="en-US" baseline="0" dirty="0"/>
                      <a:t> Air Quality (IAQ) Testing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C05-43E2-A782-C71FABB1F857}"/>
                </c:ext>
              </c:extLst>
            </c:dLbl>
            <c:dLbl>
              <c:idx val="3"/>
              <c:layout>
                <c:manualLayout>
                  <c:x val="3.1250000000000002E-3"/>
                  <c:y val="-2.38961214901394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Enhanced</a:t>
                    </a:r>
                    <a:r>
                      <a:rPr lang="en-US" b="1" baseline="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Filtration &amp; Air Cleaning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C05-43E2-A782-C71FABB1F857}"/>
                </c:ext>
              </c:extLst>
            </c:dLbl>
            <c:dLbl>
              <c:idx val="4"/>
              <c:layout>
                <c:manualLayout>
                  <c:x val="-2.3437499999999999E-3"/>
                  <c:y val="-5.1530308455572651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Non-Mechanical</a:t>
                    </a:r>
                    <a:r>
                      <a:rPr lang="en-US" baseline="0" dirty="0"/>
                      <a:t> Heating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609375"/>
                      <c:h val="0.1499502458292209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6C05-43E2-A782-C71FABB1F857}"/>
                </c:ext>
              </c:extLst>
            </c:dLbl>
            <c:dLbl>
              <c:idx val="5"/>
              <c:layout>
                <c:manualLayout>
                  <c:x val="1.40625E-2"/>
                  <c:y val="-2.705287940217905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Supplemental Building Technology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32812499999999"/>
                      <c:h val="0.104604467021758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6C05-43E2-A782-C71FABB1F857}"/>
                </c:ext>
              </c:extLst>
            </c:dLbl>
            <c:dLbl>
              <c:idx val="6"/>
              <c:layout>
                <c:manualLayout>
                  <c:x val="-9.3749999999999997E-3"/>
                  <c:y val="-1.85858722701085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05-43E2-A782-C71FABB1F85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C05-43E2-A782-C71FABB1F857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Building Controls Systems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C05-43E2-A782-C71FABB1F857}"/>
                </c:ext>
              </c:extLst>
            </c:dLbl>
            <c:dLbl>
              <c:idx val="9"/>
              <c:layout>
                <c:manualLayout>
                  <c:x val="3.9825366332260498E-2"/>
                  <c:y val="4.6633236388832332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B8C2674-6214-4EC1-9277-B4B8EE01138C}" type="CATEGORYNAME">
                      <a:rPr lang="en-US" b="1">
                        <a:solidFill>
                          <a:schemeClr val="tx2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tx2">
                              <a:lumMod val="75000"/>
                            </a:schemeClr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6C05-43E2-A782-C71FABB1F8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spc="0" baseline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HVAC Equipment Upgrades</c:v>
                </c:pt>
                <c:pt idx="1">
                  <c:v>Central Plant (Boiler &amp; Chiller) Replacements</c:v>
                </c:pt>
                <c:pt idx="2">
                  <c:v>LED Lighting Retrofits - Interior &amp; Exterior</c:v>
                </c:pt>
                <c:pt idx="3">
                  <c:v>Water Conservation</c:v>
                </c:pt>
                <c:pt idx="4">
                  <c:v>Insulation</c:v>
                </c:pt>
                <c:pt idx="5">
                  <c:v>Roof, Envelope, and Glazing Improvements</c:v>
                </c:pt>
                <c:pt idx="6">
                  <c:v>Heat Recovery</c:v>
                </c:pt>
                <c:pt idx="7">
                  <c:v>Chiller Systems</c:v>
                </c:pt>
                <c:pt idx="8">
                  <c:v>Ventilation &amp; Filtering Upgrades</c:v>
                </c:pt>
                <c:pt idx="9">
                  <c:v>Combined Heat &amp; Power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C05-43E2-A782-C71FABB1F85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9BDA48-C26E-4AEC-B1E2-EE38C8A0E3CB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98733BB-89DC-452D-8D7E-DCD790001D25}">
      <dgm:prSet phldrT="[Text]" custT="1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 sz="1600" b="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Rebates</a:t>
          </a:r>
        </a:p>
      </dgm:t>
    </dgm:pt>
    <dgm:pt modelId="{33C05476-A49A-4C69-854C-D066A7E77158}" type="parTrans" cxnId="{9D6B7E27-964A-45F0-AD88-0268BBA4F8C3}">
      <dgm:prSet/>
      <dgm:spPr/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DA60DB4D-2CD4-4E2C-BE69-5ABD8020B195}" type="sibTrans" cxnId="{9D6B7E27-964A-45F0-AD88-0268BBA4F8C3}">
      <dgm:prSet custT="1"/>
      <dgm:spPr>
        <a:solidFill>
          <a:schemeClr val="accent5"/>
        </a:solidFill>
      </dgm:spPr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AADAFCF8-275E-4A11-8FB4-D7923BDE3D35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Grants</a:t>
          </a:r>
        </a:p>
      </dgm:t>
    </dgm:pt>
    <dgm:pt modelId="{ED85FF43-A235-4A47-A546-C7913C6C39A0}" type="parTrans" cxnId="{0581D5F9-5102-4DE9-ABD9-F7536FCBA629}">
      <dgm:prSet/>
      <dgm:spPr/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1AE5B931-DBBE-4CCD-88FC-B4BAE6402BBF}" type="sibTrans" cxnId="{0581D5F9-5102-4DE9-ABD9-F7536FCBA629}">
      <dgm:prSet custT="1"/>
      <dgm:spPr>
        <a:solidFill>
          <a:schemeClr val="accent1"/>
        </a:solidFill>
      </dgm:spPr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5E71AB6B-B8AD-44C9-9D4E-4411CE439C69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1600" b="0" dirty="0">
              <a:solidFill>
                <a:srgbClr val="FFFFFF"/>
              </a:solidFill>
              <a:latin typeface="Barlow"/>
              <a:cs typeface="Calibri"/>
            </a:rPr>
            <a:t>Utility Savings</a:t>
          </a:r>
        </a:p>
      </dgm:t>
    </dgm:pt>
    <dgm:pt modelId="{71FA8670-5896-4B79-AA10-540E6D47E6A9}" type="parTrans" cxnId="{37213CEC-B5C6-4537-8419-CF21FF6C4BB8}">
      <dgm:prSet/>
      <dgm:spPr/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2F56DCCF-3EFF-453A-938C-FFB917585037}" type="sibTrans" cxnId="{37213CEC-B5C6-4537-8419-CF21FF6C4BB8}">
      <dgm:prSet custT="1"/>
      <dgm:spPr>
        <a:solidFill>
          <a:schemeClr val="accent2"/>
        </a:solidFill>
      </dgm:spPr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05EA912B-B778-4592-9C55-452050CEE9BC}">
      <dgm:prSet phldrT="[Text]" custT="1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 sz="1600" b="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O&amp;M Savings</a:t>
          </a:r>
        </a:p>
      </dgm:t>
    </dgm:pt>
    <dgm:pt modelId="{E653C650-EA16-4F0F-810B-E79E9450CE06}" type="parTrans" cxnId="{DFCD0B88-B859-40F7-9622-80D93969A7BD}">
      <dgm:prSet/>
      <dgm:spPr/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C664F8F5-7463-413B-BCF2-930E28CAD87A}" type="sibTrans" cxnId="{DFCD0B88-B859-40F7-9622-80D93969A7BD}">
      <dgm:prSet custT="1"/>
      <dgm:spPr>
        <a:solidFill>
          <a:schemeClr val="accent4"/>
        </a:solidFill>
      </dgm:spPr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7758095C-82CC-4EE0-A6D3-022D3425A712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Capital Funding</a:t>
          </a:r>
        </a:p>
      </dgm:t>
    </dgm:pt>
    <dgm:pt modelId="{3CD13F9A-25A3-4564-A522-F46ED6122312}" type="parTrans" cxnId="{B6829587-A009-46AE-83AB-800D07CE935B}">
      <dgm:prSet/>
      <dgm:spPr/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F09A0BD5-6FD0-4D61-8BF2-0D7C15700521}" type="sibTrans" cxnId="{B6829587-A009-46AE-83AB-800D07CE935B}">
      <dgm:prSet custT="1"/>
      <dgm:spPr>
        <a:solidFill>
          <a:schemeClr val="accent3"/>
        </a:solidFill>
      </dgm:spPr>
      <dgm:t>
        <a:bodyPr/>
        <a:lstStyle/>
        <a:p>
          <a:endParaRPr lang="en-US" sz="1600" b="0">
            <a:latin typeface="Barlow" pitchFamily="2" charset="77"/>
          </a:endParaRPr>
        </a:p>
      </dgm:t>
    </dgm:pt>
    <dgm:pt modelId="{305C3B7B-60DB-4ADF-A49A-F279B7FD140C}" type="pres">
      <dgm:prSet presAssocID="{FB9BDA48-C26E-4AEC-B1E2-EE38C8A0E3CB}" presName="cycle" presStyleCnt="0">
        <dgm:presLayoutVars>
          <dgm:dir/>
          <dgm:resizeHandles val="exact"/>
        </dgm:presLayoutVars>
      </dgm:prSet>
      <dgm:spPr/>
    </dgm:pt>
    <dgm:pt modelId="{6F2F9391-8B30-43FD-B566-337A81A02FAF}" type="pres">
      <dgm:prSet presAssocID="{D98733BB-89DC-452D-8D7E-DCD790001D25}" presName="node" presStyleLbl="node1" presStyleIdx="0" presStyleCnt="5">
        <dgm:presLayoutVars>
          <dgm:bulletEnabled val="1"/>
        </dgm:presLayoutVars>
      </dgm:prSet>
      <dgm:spPr/>
    </dgm:pt>
    <dgm:pt modelId="{F39D436E-2C53-49BC-8A55-AAFFD6FF2410}" type="pres">
      <dgm:prSet presAssocID="{DA60DB4D-2CD4-4E2C-BE69-5ABD8020B195}" presName="sibTrans" presStyleLbl="sibTrans2D1" presStyleIdx="0" presStyleCnt="5"/>
      <dgm:spPr/>
    </dgm:pt>
    <dgm:pt modelId="{8CFC788D-4C26-4F3D-9C16-5E3139BCE8D3}" type="pres">
      <dgm:prSet presAssocID="{DA60DB4D-2CD4-4E2C-BE69-5ABD8020B195}" presName="connectorText" presStyleLbl="sibTrans2D1" presStyleIdx="0" presStyleCnt="5"/>
      <dgm:spPr/>
    </dgm:pt>
    <dgm:pt modelId="{0EBC164F-EE3B-41DD-8298-89163169A9B1}" type="pres">
      <dgm:prSet presAssocID="{AADAFCF8-275E-4A11-8FB4-D7923BDE3D35}" presName="node" presStyleLbl="node1" presStyleIdx="1" presStyleCnt="5">
        <dgm:presLayoutVars>
          <dgm:bulletEnabled val="1"/>
        </dgm:presLayoutVars>
      </dgm:prSet>
      <dgm:spPr/>
    </dgm:pt>
    <dgm:pt modelId="{4CCC7D97-3909-412C-A684-AB3EB621AC9F}" type="pres">
      <dgm:prSet presAssocID="{1AE5B931-DBBE-4CCD-88FC-B4BAE6402BBF}" presName="sibTrans" presStyleLbl="sibTrans2D1" presStyleIdx="1" presStyleCnt="5"/>
      <dgm:spPr/>
    </dgm:pt>
    <dgm:pt modelId="{23D6ED8F-FBF3-4A7C-8458-17FE8F9D0753}" type="pres">
      <dgm:prSet presAssocID="{1AE5B931-DBBE-4CCD-88FC-B4BAE6402BBF}" presName="connectorText" presStyleLbl="sibTrans2D1" presStyleIdx="1" presStyleCnt="5"/>
      <dgm:spPr/>
    </dgm:pt>
    <dgm:pt modelId="{6B324CED-826F-4ABC-A3CA-20F2377C86B2}" type="pres">
      <dgm:prSet presAssocID="{5E71AB6B-B8AD-44C9-9D4E-4411CE439C69}" presName="node" presStyleLbl="node1" presStyleIdx="2" presStyleCnt="5">
        <dgm:presLayoutVars>
          <dgm:bulletEnabled val="1"/>
        </dgm:presLayoutVars>
      </dgm:prSet>
      <dgm:spPr/>
    </dgm:pt>
    <dgm:pt modelId="{C3DA0A2A-C598-4F4C-81EE-AD8EBA165107}" type="pres">
      <dgm:prSet presAssocID="{2F56DCCF-3EFF-453A-938C-FFB917585037}" presName="sibTrans" presStyleLbl="sibTrans2D1" presStyleIdx="2" presStyleCnt="5"/>
      <dgm:spPr/>
    </dgm:pt>
    <dgm:pt modelId="{FF50B136-8D37-41D0-B181-AA37DA94BB4F}" type="pres">
      <dgm:prSet presAssocID="{2F56DCCF-3EFF-453A-938C-FFB917585037}" presName="connectorText" presStyleLbl="sibTrans2D1" presStyleIdx="2" presStyleCnt="5"/>
      <dgm:spPr/>
    </dgm:pt>
    <dgm:pt modelId="{BE528744-CAFA-44C9-8099-5584FF945AD6}" type="pres">
      <dgm:prSet presAssocID="{05EA912B-B778-4592-9C55-452050CEE9BC}" presName="node" presStyleLbl="node1" presStyleIdx="3" presStyleCnt="5">
        <dgm:presLayoutVars>
          <dgm:bulletEnabled val="1"/>
        </dgm:presLayoutVars>
      </dgm:prSet>
      <dgm:spPr/>
    </dgm:pt>
    <dgm:pt modelId="{2006415E-5ED1-4AA7-906D-89BBAC8ACA9E}" type="pres">
      <dgm:prSet presAssocID="{C664F8F5-7463-413B-BCF2-930E28CAD87A}" presName="sibTrans" presStyleLbl="sibTrans2D1" presStyleIdx="3" presStyleCnt="5"/>
      <dgm:spPr/>
    </dgm:pt>
    <dgm:pt modelId="{70EF79F5-0EAE-4583-B686-6DD224522833}" type="pres">
      <dgm:prSet presAssocID="{C664F8F5-7463-413B-BCF2-930E28CAD87A}" presName="connectorText" presStyleLbl="sibTrans2D1" presStyleIdx="3" presStyleCnt="5"/>
      <dgm:spPr/>
    </dgm:pt>
    <dgm:pt modelId="{D341C524-9C66-4AFD-AB98-6A7A0E197FB8}" type="pres">
      <dgm:prSet presAssocID="{7758095C-82CC-4EE0-A6D3-022D3425A712}" presName="node" presStyleLbl="node1" presStyleIdx="4" presStyleCnt="5">
        <dgm:presLayoutVars>
          <dgm:bulletEnabled val="1"/>
        </dgm:presLayoutVars>
      </dgm:prSet>
      <dgm:spPr/>
    </dgm:pt>
    <dgm:pt modelId="{9A698906-6CC2-4426-9531-28B79BA291FE}" type="pres">
      <dgm:prSet presAssocID="{F09A0BD5-6FD0-4D61-8BF2-0D7C15700521}" presName="sibTrans" presStyleLbl="sibTrans2D1" presStyleIdx="4" presStyleCnt="5"/>
      <dgm:spPr/>
    </dgm:pt>
    <dgm:pt modelId="{CE3AF53B-9CF1-4E69-B663-9EC4AEDF23FC}" type="pres">
      <dgm:prSet presAssocID="{F09A0BD5-6FD0-4D61-8BF2-0D7C15700521}" presName="connectorText" presStyleLbl="sibTrans2D1" presStyleIdx="4" presStyleCnt="5"/>
      <dgm:spPr/>
    </dgm:pt>
  </dgm:ptLst>
  <dgm:cxnLst>
    <dgm:cxn modelId="{176ACA08-E031-47DC-9299-922246AF3117}" type="presOf" srcId="{1AE5B931-DBBE-4CCD-88FC-B4BAE6402BBF}" destId="{23D6ED8F-FBF3-4A7C-8458-17FE8F9D0753}" srcOrd="1" destOrd="0" presId="urn:microsoft.com/office/officeart/2005/8/layout/cycle2"/>
    <dgm:cxn modelId="{82DF670C-9604-4D4B-8ABC-AC3F0529B8F0}" type="presOf" srcId="{5E71AB6B-B8AD-44C9-9D4E-4411CE439C69}" destId="{6B324CED-826F-4ABC-A3CA-20F2377C86B2}" srcOrd="0" destOrd="0" presId="urn:microsoft.com/office/officeart/2005/8/layout/cycle2"/>
    <dgm:cxn modelId="{9D6B7E27-964A-45F0-AD88-0268BBA4F8C3}" srcId="{FB9BDA48-C26E-4AEC-B1E2-EE38C8A0E3CB}" destId="{D98733BB-89DC-452D-8D7E-DCD790001D25}" srcOrd="0" destOrd="0" parTransId="{33C05476-A49A-4C69-854C-D066A7E77158}" sibTransId="{DA60DB4D-2CD4-4E2C-BE69-5ABD8020B195}"/>
    <dgm:cxn modelId="{9B2E9038-678D-447C-97EB-5A81C8451FE9}" type="presOf" srcId="{DA60DB4D-2CD4-4E2C-BE69-5ABD8020B195}" destId="{F39D436E-2C53-49BC-8A55-AAFFD6FF2410}" srcOrd="0" destOrd="0" presId="urn:microsoft.com/office/officeart/2005/8/layout/cycle2"/>
    <dgm:cxn modelId="{4D73CD3F-04E2-49CF-8694-BC69A46485E3}" type="presOf" srcId="{F09A0BD5-6FD0-4D61-8BF2-0D7C15700521}" destId="{9A698906-6CC2-4426-9531-28B79BA291FE}" srcOrd="0" destOrd="0" presId="urn:microsoft.com/office/officeart/2005/8/layout/cycle2"/>
    <dgm:cxn modelId="{5B107A40-9A13-4C34-B772-E43F126F238D}" type="presOf" srcId="{D98733BB-89DC-452D-8D7E-DCD790001D25}" destId="{6F2F9391-8B30-43FD-B566-337A81A02FAF}" srcOrd="0" destOrd="0" presId="urn:microsoft.com/office/officeart/2005/8/layout/cycle2"/>
    <dgm:cxn modelId="{2871B068-45EB-41A2-A877-53D61010E63F}" type="presOf" srcId="{DA60DB4D-2CD4-4E2C-BE69-5ABD8020B195}" destId="{8CFC788D-4C26-4F3D-9C16-5E3139BCE8D3}" srcOrd="1" destOrd="0" presId="urn:microsoft.com/office/officeart/2005/8/layout/cycle2"/>
    <dgm:cxn modelId="{47CBCF68-6206-43C9-809D-FF7A2E8B9718}" type="presOf" srcId="{2F56DCCF-3EFF-453A-938C-FFB917585037}" destId="{C3DA0A2A-C598-4F4C-81EE-AD8EBA165107}" srcOrd="0" destOrd="0" presId="urn:microsoft.com/office/officeart/2005/8/layout/cycle2"/>
    <dgm:cxn modelId="{9ACF4B6D-EC64-4542-9246-F726B27376E3}" type="presOf" srcId="{C664F8F5-7463-413B-BCF2-930E28CAD87A}" destId="{70EF79F5-0EAE-4583-B686-6DD224522833}" srcOrd="1" destOrd="0" presId="urn:microsoft.com/office/officeart/2005/8/layout/cycle2"/>
    <dgm:cxn modelId="{01B2554F-135F-4C9B-81B6-55EC52AF3CC2}" type="presOf" srcId="{2F56DCCF-3EFF-453A-938C-FFB917585037}" destId="{FF50B136-8D37-41D0-B181-AA37DA94BB4F}" srcOrd="1" destOrd="0" presId="urn:microsoft.com/office/officeart/2005/8/layout/cycle2"/>
    <dgm:cxn modelId="{B6829587-A009-46AE-83AB-800D07CE935B}" srcId="{FB9BDA48-C26E-4AEC-B1E2-EE38C8A0E3CB}" destId="{7758095C-82CC-4EE0-A6D3-022D3425A712}" srcOrd="4" destOrd="0" parTransId="{3CD13F9A-25A3-4564-A522-F46ED6122312}" sibTransId="{F09A0BD5-6FD0-4D61-8BF2-0D7C15700521}"/>
    <dgm:cxn modelId="{DFCD0B88-B859-40F7-9622-80D93969A7BD}" srcId="{FB9BDA48-C26E-4AEC-B1E2-EE38C8A0E3CB}" destId="{05EA912B-B778-4592-9C55-452050CEE9BC}" srcOrd="3" destOrd="0" parTransId="{E653C650-EA16-4F0F-810B-E79E9450CE06}" sibTransId="{C664F8F5-7463-413B-BCF2-930E28CAD87A}"/>
    <dgm:cxn modelId="{5ED65196-4928-4FEC-A869-0DA9CC29FFB6}" type="presOf" srcId="{FB9BDA48-C26E-4AEC-B1E2-EE38C8A0E3CB}" destId="{305C3B7B-60DB-4ADF-A49A-F279B7FD140C}" srcOrd="0" destOrd="0" presId="urn:microsoft.com/office/officeart/2005/8/layout/cycle2"/>
    <dgm:cxn modelId="{62F5F69A-7B41-4176-B89F-C7A7ED0D876C}" type="presOf" srcId="{AADAFCF8-275E-4A11-8FB4-D7923BDE3D35}" destId="{0EBC164F-EE3B-41DD-8298-89163169A9B1}" srcOrd="0" destOrd="0" presId="urn:microsoft.com/office/officeart/2005/8/layout/cycle2"/>
    <dgm:cxn modelId="{682D43B2-C8A3-4B74-AB0E-065ED387039B}" type="presOf" srcId="{1AE5B931-DBBE-4CCD-88FC-B4BAE6402BBF}" destId="{4CCC7D97-3909-412C-A684-AB3EB621AC9F}" srcOrd="0" destOrd="0" presId="urn:microsoft.com/office/officeart/2005/8/layout/cycle2"/>
    <dgm:cxn modelId="{FC6311B6-3BE4-41E6-8778-A07AAB2F8E44}" type="presOf" srcId="{F09A0BD5-6FD0-4D61-8BF2-0D7C15700521}" destId="{CE3AF53B-9CF1-4E69-B663-9EC4AEDF23FC}" srcOrd="1" destOrd="0" presId="urn:microsoft.com/office/officeart/2005/8/layout/cycle2"/>
    <dgm:cxn modelId="{24354FC1-C625-4585-A6B3-A76293876727}" type="presOf" srcId="{C664F8F5-7463-413B-BCF2-930E28CAD87A}" destId="{2006415E-5ED1-4AA7-906D-89BBAC8ACA9E}" srcOrd="0" destOrd="0" presId="urn:microsoft.com/office/officeart/2005/8/layout/cycle2"/>
    <dgm:cxn modelId="{5F9B08D8-3C1B-4C8A-8B62-1C6FBFF4D274}" type="presOf" srcId="{05EA912B-B778-4592-9C55-452050CEE9BC}" destId="{BE528744-CAFA-44C9-8099-5584FF945AD6}" srcOrd="0" destOrd="0" presId="urn:microsoft.com/office/officeart/2005/8/layout/cycle2"/>
    <dgm:cxn modelId="{555E59E4-D881-4588-B869-6FFF80DFBC1D}" type="presOf" srcId="{7758095C-82CC-4EE0-A6D3-022D3425A712}" destId="{D341C524-9C66-4AFD-AB98-6A7A0E197FB8}" srcOrd="0" destOrd="0" presId="urn:microsoft.com/office/officeart/2005/8/layout/cycle2"/>
    <dgm:cxn modelId="{37213CEC-B5C6-4537-8419-CF21FF6C4BB8}" srcId="{FB9BDA48-C26E-4AEC-B1E2-EE38C8A0E3CB}" destId="{5E71AB6B-B8AD-44C9-9D4E-4411CE439C69}" srcOrd="2" destOrd="0" parTransId="{71FA8670-5896-4B79-AA10-540E6D47E6A9}" sibTransId="{2F56DCCF-3EFF-453A-938C-FFB917585037}"/>
    <dgm:cxn modelId="{0581D5F9-5102-4DE9-ABD9-F7536FCBA629}" srcId="{FB9BDA48-C26E-4AEC-B1E2-EE38C8A0E3CB}" destId="{AADAFCF8-275E-4A11-8FB4-D7923BDE3D35}" srcOrd="1" destOrd="0" parTransId="{ED85FF43-A235-4A47-A546-C7913C6C39A0}" sibTransId="{1AE5B931-DBBE-4CCD-88FC-B4BAE6402BBF}"/>
    <dgm:cxn modelId="{81BF7515-B306-4004-BEE9-98AD1C5B5103}" type="presParOf" srcId="{305C3B7B-60DB-4ADF-A49A-F279B7FD140C}" destId="{6F2F9391-8B30-43FD-B566-337A81A02FAF}" srcOrd="0" destOrd="0" presId="urn:microsoft.com/office/officeart/2005/8/layout/cycle2"/>
    <dgm:cxn modelId="{E421A8B8-E2B9-4EC4-9A5B-EFBB802D4628}" type="presParOf" srcId="{305C3B7B-60DB-4ADF-A49A-F279B7FD140C}" destId="{F39D436E-2C53-49BC-8A55-AAFFD6FF2410}" srcOrd="1" destOrd="0" presId="urn:microsoft.com/office/officeart/2005/8/layout/cycle2"/>
    <dgm:cxn modelId="{9C0787A7-B390-4ACC-91E0-C70275D6F1AE}" type="presParOf" srcId="{F39D436E-2C53-49BC-8A55-AAFFD6FF2410}" destId="{8CFC788D-4C26-4F3D-9C16-5E3139BCE8D3}" srcOrd="0" destOrd="0" presId="urn:microsoft.com/office/officeart/2005/8/layout/cycle2"/>
    <dgm:cxn modelId="{B2B81A8A-F6B8-4BA3-B89B-84E5B359D139}" type="presParOf" srcId="{305C3B7B-60DB-4ADF-A49A-F279B7FD140C}" destId="{0EBC164F-EE3B-41DD-8298-89163169A9B1}" srcOrd="2" destOrd="0" presId="urn:microsoft.com/office/officeart/2005/8/layout/cycle2"/>
    <dgm:cxn modelId="{A6513ED0-43F1-42F1-933F-8D2C0B4A6976}" type="presParOf" srcId="{305C3B7B-60DB-4ADF-A49A-F279B7FD140C}" destId="{4CCC7D97-3909-412C-A684-AB3EB621AC9F}" srcOrd="3" destOrd="0" presId="urn:microsoft.com/office/officeart/2005/8/layout/cycle2"/>
    <dgm:cxn modelId="{466E642C-F9F3-4822-89C6-9BF946175743}" type="presParOf" srcId="{4CCC7D97-3909-412C-A684-AB3EB621AC9F}" destId="{23D6ED8F-FBF3-4A7C-8458-17FE8F9D0753}" srcOrd="0" destOrd="0" presId="urn:microsoft.com/office/officeart/2005/8/layout/cycle2"/>
    <dgm:cxn modelId="{50CE9924-966A-42A6-9483-181F7F75593A}" type="presParOf" srcId="{305C3B7B-60DB-4ADF-A49A-F279B7FD140C}" destId="{6B324CED-826F-4ABC-A3CA-20F2377C86B2}" srcOrd="4" destOrd="0" presId="urn:microsoft.com/office/officeart/2005/8/layout/cycle2"/>
    <dgm:cxn modelId="{A21EE538-B738-4FF9-97DC-D6FEFA94050E}" type="presParOf" srcId="{305C3B7B-60DB-4ADF-A49A-F279B7FD140C}" destId="{C3DA0A2A-C598-4F4C-81EE-AD8EBA165107}" srcOrd="5" destOrd="0" presId="urn:microsoft.com/office/officeart/2005/8/layout/cycle2"/>
    <dgm:cxn modelId="{3EC4BC54-975E-4D5A-9B2F-7C2FF5F1CEEA}" type="presParOf" srcId="{C3DA0A2A-C598-4F4C-81EE-AD8EBA165107}" destId="{FF50B136-8D37-41D0-B181-AA37DA94BB4F}" srcOrd="0" destOrd="0" presId="urn:microsoft.com/office/officeart/2005/8/layout/cycle2"/>
    <dgm:cxn modelId="{997633B9-D7FC-4F34-B965-01352F16A62A}" type="presParOf" srcId="{305C3B7B-60DB-4ADF-A49A-F279B7FD140C}" destId="{BE528744-CAFA-44C9-8099-5584FF945AD6}" srcOrd="6" destOrd="0" presId="urn:microsoft.com/office/officeart/2005/8/layout/cycle2"/>
    <dgm:cxn modelId="{269051E4-B0CF-44D3-8FC7-BC4BA875DF91}" type="presParOf" srcId="{305C3B7B-60DB-4ADF-A49A-F279B7FD140C}" destId="{2006415E-5ED1-4AA7-906D-89BBAC8ACA9E}" srcOrd="7" destOrd="0" presId="urn:microsoft.com/office/officeart/2005/8/layout/cycle2"/>
    <dgm:cxn modelId="{6C219E07-6F1F-44FE-8205-D393945859F5}" type="presParOf" srcId="{2006415E-5ED1-4AA7-906D-89BBAC8ACA9E}" destId="{70EF79F5-0EAE-4583-B686-6DD224522833}" srcOrd="0" destOrd="0" presId="urn:microsoft.com/office/officeart/2005/8/layout/cycle2"/>
    <dgm:cxn modelId="{6C78DC8F-5A35-42DD-BA8B-CA0AFA441788}" type="presParOf" srcId="{305C3B7B-60DB-4ADF-A49A-F279B7FD140C}" destId="{D341C524-9C66-4AFD-AB98-6A7A0E197FB8}" srcOrd="8" destOrd="0" presId="urn:microsoft.com/office/officeart/2005/8/layout/cycle2"/>
    <dgm:cxn modelId="{3CB297BE-D680-49F1-8159-B626957A1A64}" type="presParOf" srcId="{305C3B7B-60DB-4ADF-A49A-F279B7FD140C}" destId="{9A698906-6CC2-4426-9531-28B79BA291FE}" srcOrd="9" destOrd="0" presId="urn:microsoft.com/office/officeart/2005/8/layout/cycle2"/>
    <dgm:cxn modelId="{F670CD99-3053-4A5F-AD65-27C7E77408B8}" type="presParOf" srcId="{9A698906-6CC2-4426-9531-28B79BA291FE}" destId="{CE3AF53B-9CF1-4E69-B663-9EC4AEDF23FC}" srcOrd="0" destOrd="0" presId="urn:microsoft.com/office/officeart/2005/8/layout/cycle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F9391-8B30-43FD-B566-337A81A02FAF}">
      <dsp:nvSpPr>
        <dsp:cNvPr id="0" name=""/>
        <dsp:cNvSpPr/>
      </dsp:nvSpPr>
      <dsp:spPr>
        <a:xfrm>
          <a:off x="4146834" y="412"/>
          <a:ext cx="1299911" cy="1299911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Rebates</a:t>
          </a:r>
        </a:p>
      </dsp:txBody>
      <dsp:txXfrm>
        <a:off x="4337202" y="190780"/>
        <a:ext cx="919175" cy="919175"/>
      </dsp:txXfrm>
    </dsp:sp>
    <dsp:sp modelId="{F39D436E-2C53-49BC-8A55-AAFFD6FF2410}">
      <dsp:nvSpPr>
        <dsp:cNvPr id="0" name=""/>
        <dsp:cNvSpPr/>
      </dsp:nvSpPr>
      <dsp:spPr>
        <a:xfrm rot="2160000">
          <a:off x="5405526" y="998606"/>
          <a:ext cx="344992" cy="438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Barlow" pitchFamily="2" charset="77"/>
          </a:endParaRPr>
        </a:p>
      </dsp:txBody>
      <dsp:txXfrm>
        <a:off x="5415409" y="1055933"/>
        <a:ext cx="241494" cy="263232"/>
      </dsp:txXfrm>
    </dsp:sp>
    <dsp:sp modelId="{0EBC164F-EE3B-41DD-8298-89163169A9B1}">
      <dsp:nvSpPr>
        <dsp:cNvPr id="0" name=""/>
        <dsp:cNvSpPr/>
      </dsp:nvSpPr>
      <dsp:spPr>
        <a:xfrm>
          <a:off x="5725098" y="1147087"/>
          <a:ext cx="1299911" cy="1299911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Grants</a:t>
          </a:r>
        </a:p>
      </dsp:txBody>
      <dsp:txXfrm>
        <a:off x="5915466" y="1337455"/>
        <a:ext cx="919175" cy="919175"/>
      </dsp:txXfrm>
    </dsp:sp>
    <dsp:sp modelId="{4CCC7D97-3909-412C-A684-AB3EB621AC9F}">
      <dsp:nvSpPr>
        <dsp:cNvPr id="0" name=""/>
        <dsp:cNvSpPr/>
      </dsp:nvSpPr>
      <dsp:spPr>
        <a:xfrm rot="6480000">
          <a:off x="5904153" y="2496077"/>
          <a:ext cx="344992" cy="438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Barlow" pitchFamily="2" charset="77"/>
          </a:endParaRPr>
        </a:p>
      </dsp:txBody>
      <dsp:txXfrm rot="10800000">
        <a:off x="5971893" y="2534605"/>
        <a:ext cx="241494" cy="263232"/>
      </dsp:txXfrm>
    </dsp:sp>
    <dsp:sp modelId="{6B324CED-826F-4ABC-A3CA-20F2377C86B2}">
      <dsp:nvSpPr>
        <dsp:cNvPr id="0" name=""/>
        <dsp:cNvSpPr/>
      </dsp:nvSpPr>
      <dsp:spPr>
        <a:xfrm>
          <a:off x="5122255" y="3002448"/>
          <a:ext cx="1299911" cy="1299911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FF"/>
              </a:solidFill>
              <a:latin typeface="Barlow"/>
              <a:cs typeface="Calibri"/>
            </a:rPr>
            <a:t>Utility Savings</a:t>
          </a:r>
        </a:p>
      </dsp:txBody>
      <dsp:txXfrm>
        <a:off x="5312623" y="3192816"/>
        <a:ext cx="919175" cy="919175"/>
      </dsp:txXfrm>
    </dsp:sp>
    <dsp:sp modelId="{C3DA0A2A-C598-4F4C-81EE-AD8EBA165107}">
      <dsp:nvSpPr>
        <dsp:cNvPr id="0" name=""/>
        <dsp:cNvSpPr/>
      </dsp:nvSpPr>
      <dsp:spPr>
        <a:xfrm rot="10800000">
          <a:off x="4634058" y="3433043"/>
          <a:ext cx="344992" cy="438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Barlow" pitchFamily="2" charset="77"/>
          </a:endParaRPr>
        </a:p>
      </dsp:txBody>
      <dsp:txXfrm rot="10800000">
        <a:off x="4737556" y="3520787"/>
        <a:ext cx="241494" cy="263232"/>
      </dsp:txXfrm>
    </dsp:sp>
    <dsp:sp modelId="{BE528744-CAFA-44C9-8099-5584FF945AD6}">
      <dsp:nvSpPr>
        <dsp:cNvPr id="0" name=""/>
        <dsp:cNvSpPr/>
      </dsp:nvSpPr>
      <dsp:spPr>
        <a:xfrm>
          <a:off x="3171414" y="3002448"/>
          <a:ext cx="1299911" cy="1299911"/>
        </a:xfrm>
        <a:prstGeom prst="ellipse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O&amp;M Savings</a:t>
          </a:r>
        </a:p>
      </dsp:txBody>
      <dsp:txXfrm>
        <a:off x="3361782" y="3192816"/>
        <a:ext cx="919175" cy="919175"/>
      </dsp:txXfrm>
    </dsp:sp>
    <dsp:sp modelId="{2006415E-5ED1-4AA7-906D-89BBAC8ACA9E}">
      <dsp:nvSpPr>
        <dsp:cNvPr id="0" name=""/>
        <dsp:cNvSpPr/>
      </dsp:nvSpPr>
      <dsp:spPr>
        <a:xfrm rot="15120000">
          <a:off x="3350469" y="2514649"/>
          <a:ext cx="344992" cy="438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Barlow" pitchFamily="2" charset="77"/>
          </a:endParaRPr>
        </a:p>
      </dsp:txBody>
      <dsp:txXfrm rot="10800000">
        <a:off x="3418209" y="2651609"/>
        <a:ext cx="241494" cy="263232"/>
      </dsp:txXfrm>
    </dsp:sp>
    <dsp:sp modelId="{D341C524-9C66-4AFD-AB98-6A7A0E197FB8}">
      <dsp:nvSpPr>
        <dsp:cNvPr id="0" name=""/>
        <dsp:cNvSpPr/>
      </dsp:nvSpPr>
      <dsp:spPr>
        <a:xfrm>
          <a:off x="2568571" y="1147087"/>
          <a:ext cx="1299911" cy="1299911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rgbClr val="FFFFFF"/>
              </a:solidFill>
              <a:latin typeface="Barlow" pitchFamily="2" charset="77"/>
              <a:cs typeface="Calibri" panose="020F0502020204030204" pitchFamily="34" charset="0"/>
            </a:rPr>
            <a:t>Capital Funding</a:t>
          </a:r>
        </a:p>
      </dsp:txBody>
      <dsp:txXfrm>
        <a:off x="2758939" y="1337455"/>
        <a:ext cx="919175" cy="919175"/>
      </dsp:txXfrm>
    </dsp:sp>
    <dsp:sp modelId="{9A698906-6CC2-4426-9531-28B79BA291FE}">
      <dsp:nvSpPr>
        <dsp:cNvPr id="0" name=""/>
        <dsp:cNvSpPr/>
      </dsp:nvSpPr>
      <dsp:spPr>
        <a:xfrm rot="19440000">
          <a:off x="3827263" y="1010084"/>
          <a:ext cx="344992" cy="4387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Barlow" pitchFamily="2" charset="77"/>
          </a:endParaRPr>
        </a:p>
      </dsp:txBody>
      <dsp:txXfrm>
        <a:off x="3837146" y="1128245"/>
        <a:ext cx="241494" cy="263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0.53884</cdr:x>
      <cdr:y>0</cdr:y>
    </cdr:from>
    <cdr:to>
      <cdr:x>0.62904</cdr:x>
      <cdr:y>0.052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62FBB48-100E-44BA-8D99-2E9F71030A34}"/>
            </a:ext>
          </a:extLst>
        </cdr:cNvPr>
        <cdr:cNvSpPr txBox="1"/>
      </cdr:nvSpPr>
      <cdr:spPr>
        <a:xfrm xmlns:a="http://schemas.openxmlformats.org/drawingml/2006/main">
          <a:off x="4371066" y="0"/>
          <a:ext cx="731668" cy="263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0.50061</cdr:x>
      <cdr:y>0</cdr:y>
    </cdr:from>
    <cdr:to>
      <cdr:x>0.75675</cdr:x>
      <cdr:y>0.13977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75F9BCF-1541-4578-BEFC-A9D620277CB9}"/>
            </a:ext>
          </a:extLst>
        </cdr:cNvPr>
        <cdr:cNvSpPr txBox="1"/>
      </cdr:nvSpPr>
      <cdr:spPr>
        <a:xfrm xmlns:a="http://schemas.openxmlformats.org/drawingml/2006/main">
          <a:off x="3912453" y="-1429866"/>
          <a:ext cx="2001924" cy="7613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Potable Water Upgrades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Barlow" panose="000005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Barlow" panose="000005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6701D95-F3D6-4845-8153-569CD359E058}" type="slidenum">
              <a:rPr lang="en-US">
                <a:latin typeface="Barlow" panose="00000500000000000000" pitchFamily="2" charset="0"/>
              </a:rPr>
              <a:pPr>
                <a:defRPr/>
              </a:pPr>
              <a:t>‹#›</a:t>
            </a:fld>
            <a:endParaRPr lang="en-US" dirty="0">
              <a:latin typeface="Barlow" panose="000005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60DE2-D9CB-4CDD-A5BD-FF4470A46003}" type="datetimeFigureOut">
              <a:rPr lang="en-US" smtClean="0">
                <a:latin typeface="Barlow" panose="00000500000000000000" pitchFamily="2" charset="0"/>
              </a:rPr>
              <a:t>6/1/2022</a:t>
            </a:fld>
            <a:endParaRPr lang="en-US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19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Barlow" panose="00000500000000000000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Barlow" panose="00000500000000000000" pitchFamily="2" charset="0"/>
              </a:defRPr>
            </a:lvl1pPr>
          </a:lstStyle>
          <a:p>
            <a:pPr>
              <a:defRPr/>
            </a:pPr>
            <a:fld id="{17B1CEA2-CB71-46B6-B67F-EE2F0C22A714}" type="datetimeFigureOut">
              <a:rPr lang="en-US" smtClean="0"/>
              <a:pPr>
                <a:defRPr/>
              </a:pPr>
              <a:t>6/1/2022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Barlow" panose="00000500000000000000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Barlow" panose="00000500000000000000" pitchFamily="2" charset="0"/>
              </a:defRPr>
            </a:lvl1pPr>
          </a:lstStyle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63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arlow" panose="000005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arlow" panose="000005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arlow" panose="000005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arlow" panose="000005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arlow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04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Stats: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31F20"/>
                </a:solidFill>
                <a:latin typeface="urw-din"/>
              </a:rPr>
              <a:t>3% loss of construction employees in Seattle metro region from 2020 to present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31F20"/>
                </a:solidFill>
                <a:latin typeface="urw-din"/>
              </a:rPr>
              <a:t>Construction employment totaled 26,800 in December 2021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31F20"/>
                </a:solidFill>
                <a:latin typeface="urw-din"/>
              </a:rPr>
              <a:t>This is 800 fewer employees than in December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41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Bidding in late fall / early winter to secure labor for summer 2023.  </a:t>
            </a:r>
            <a:r>
              <a:rPr lang="en-US" dirty="0" err="1"/>
              <a:t>ie</a:t>
            </a:r>
            <a:r>
              <a:rPr lang="en-US" dirty="0"/>
              <a:t> summer 2022 already full by end of March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Brings all Subs together at once</a:t>
            </a:r>
          </a:p>
          <a:p>
            <a:r>
              <a:rPr lang="en-US" dirty="0"/>
              <a:t>Allows us to reduce cost and schedule and procure equipment sooner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5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 – Guarantee</a:t>
            </a:r>
          </a:p>
          <a:p>
            <a:r>
              <a:rPr lang="en-US" dirty="0"/>
              <a:t>Schedule – Bring Subs in up front</a:t>
            </a:r>
          </a:p>
          <a:p>
            <a:r>
              <a:rPr lang="en-US" dirty="0"/>
              <a:t>Cost – WA and MSU Study </a:t>
            </a:r>
          </a:p>
          <a:p>
            <a:r>
              <a:rPr lang="en-US" dirty="0"/>
              <a:t>Quality – Bring entities together and no low bid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40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9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Montana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2009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$100 Million total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$35 million K-12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6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Procurement method allows us to co-select right bid not just low bid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No change orders to the District unless they request it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WA and MSU study references – Both compared DB and DBB and DB cheaper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state we guarantee Costs/minimizing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1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Lead sampling potable water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9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3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represents an </a:t>
            </a:r>
            <a:r>
              <a:rPr lang="en-US"/>
              <a:t>increase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90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dirty="0"/>
              <a:t>Give UM Knowles Hall example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u="none" dirty="0"/>
          </a:p>
          <a:p>
            <a:r>
              <a:rPr lang="en-US" b="1" u="sng" dirty="0"/>
              <a:t>Stats: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According to the AGC, construction material prices increase nearly 20% in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2.9% single quarter increase in construction costs nationally (Mortenson)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4.3% single quarter increase in construction costs in Seattle (Mortenson)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21.5% cost increase in last 12 months nationally (Mortenson)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26.1% cost increase in last 12 months in Seattle (Mortenson)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99548-2840-4133-A781-CF2D9C8B93F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3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69964-9EA7-47D1-BEE8-ADEF66E489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410" y="326175"/>
            <a:ext cx="1056792" cy="491285"/>
          </a:xfrm>
          <a:prstGeom prst="rect">
            <a:avLst/>
          </a:prstGeom>
        </p:spPr>
      </p:pic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12BC25EC-0D96-4DB6-8EFD-B32A37EBB2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88760" y="1168669"/>
            <a:ext cx="5683940" cy="199149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1FC797E-8D0C-41B8-855E-68A18837C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7490" y="5911621"/>
            <a:ext cx="2344510" cy="488269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53193B4F-8D1C-40C7-9D85-02184D401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653"/>
            <a:ext cx="2344510" cy="488269"/>
          </a:xfrm>
          <a:prstGeom prst="rect">
            <a:avLst/>
          </a:prstGeom>
        </p:spPr>
      </p:pic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587F878E-F78E-4F41-A407-410C0DBA3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88760" y="3380199"/>
            <a:ext cx="5683940" cy="1239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22C903-8D5D-46CB-8764-A0978471A9E5}"/>
              </a:ext>
            </a:extLst>
          </p:cNvPr>
          <p:cNvCxnSpPr>
            <a:cxnSpLocks/>
          </p:cNvCxnSpPr>
          <p:nvPr userDrawn="1"/>
        </p:nvCxnSpPr>
        <p:spPr>
          <a:xfrm>
            <a:off x="5865571" y="3236975"/>
            <a:ext cx="63345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9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7FFFC3D2-5597-4BD7-BDF4-7026C7B40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89" y="0"/>
            <a:ext cx="5741496" cy="6858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8EB490A9-47D8-4A8A-A166-661A4AC0D4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439" y="3697835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1928DC0-A047-EF45-A14F-714490ED3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5D7B41D2-3CAF-8B40-98C8-F5FFA439E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182373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utdoor, flying, airplane, building&#10;&#10;Description automatically generated">
            <a:extLst>
              <a:ext uri="{FF2B5EF4-FFF2-40B4-BE49-F238E27FC236}">
                <a16:creationId xmlns:a16="http://schemas.microsoft.com/office/drawing/2014/main" id="{42F10A9D-E0A9-8C49-A9F2-3272C50D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"/>
          <a:stretch/>
        </p:blipFill>
        <p:spPr>
          <a:xfrm>
            <a:off x="-1" y="0"/>
            <a:ext cx="5741499" cy="6858304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029B5FFF-C41A-4F5F-862E-EFDBEF1B9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32290375-D1E6-4B3F-B8A1-B2CBF69D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sp>
        <p:nvSpPr>
          <p:cNvPr id="13" name="Text Placeholder 52">
            <a:extLst>
              <a:ext uri="{FF2B5EF4-FFF2-40B4-BE49-F238E27FC236}">
                <a16:creationId xmlns:a16="http://schemas.microsoft.com/office/drawing/2014/main" id="{BF0C2C20-9960-AA43-9F71-0F537C118D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932675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8B5B43E3-9B3B-8045-BAB8-F51116060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46CBF94A-28D4-F347-8BFF-3B53DE758C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A22CC-8A49-8B40-B8FD-3285148F8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61" y="6073296"/>
            <a:ext cx="1060564" cy="4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0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up, table, sitting&#10;&#10;Description automatically generated">
            <a:extLst>
              <a:ext uri="{FF2B5EF4-FFF2-40B4-BE49-F238E27FC236}">
                <a16:creationId xmlns:a16="http://schemas.microsoft.com/office/drawing/2014/main" id="{4C7D2280-86D1-4767-8FFA-D86FB965F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" t="-96"/>
          <a:stretch/>
        </p:blipFill>
        <p:spPr>
          <a:xfrm>
            <a:off x="-12721" y="-10956"/>
            <a:ext cx="5752490" cy="6868956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73E9E17A-871C-4D24-8038-88644AD511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1163105"/>
            <a:ext cx="5107865" cy="27651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F65B682C-BDB8-D64E-A520-3472C5F0AA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8C55FEA6-5AD8-A34B-870F-68FDF0C53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402844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0F3C4863-2687-4918-87B0-F4998DC9D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58"/>
            <a:ext cx="5752488" cy="6868957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3697835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AB622509-DF9F-8944-ACCA-1447A51E7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10BB254D-3431-2445-9D64-7BC01B49A7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44432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Cover 2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555FDA-1FBE-284C-983B-57EDF037D45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41499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7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FDD786-1F22-8144-A057-8935A78A6142}"/>
              </a:ext>
            </a:extLst>
          </p:cNvPr>
          <p:cNvSpPr/>
          <p:nvPr userDrawn="1"/>
        </p:nvSpPr>
        <p:spPr>
          <a:xfrm>
            <a:off x="0" y="0"/>
            <a:ext cx="5741500" cy="6867237"/>
          </a:xfrm>
          <a:prstGeom prst="rect">
            <a:avLst/>
          </a:pr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2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81B38BC5-4596-1646-83F1-D66F3E653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D5736644-8E27-234E-BDA8-432AEEDB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2318DCD5-2C42-644E-9349-030B4A6E1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439" y="3697835"/>
            <a:ext cx="5107865" cy="199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216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2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619B56-DBFA-514C-A0AD-64EF64A5A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36"/>
            <a:ext cx="5730507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39543F-8A99-C146-A735-6A276F0D0FDB}"/>
              </a:ext>
            </a:extLst>
          </p:cNvPr>
          <p:cNvSpPr/>
          <p:nvPr userDrawn="1"/>
        </p:nvSpPr>
        <p:spPr>
          <a:xfrm>
            <a:off x="0" y="0"/>
            <a:ext cx="5741500" cy="68672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8EB490A9-47D8-4A8A-A166-661A4AC0D4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439" y="3697835"/>
            <a:ext cx="5107865" cy="199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1928DC0-A047-EF45-A14F-714490ED3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5D7B41D2-3CAF-8B40-98C8-F5FFA439E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328997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Cover 2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ity, holding, standing, large&#10;&#10;Description automatically generated">
            <a:extLst>
              <a:ext uri="{FF2B5EF4-FFF2-40B4-BE49-F238E27FC236}">
                <a16:creationId xmlns:a16="http://schemas.microsoft.com/office/drawing/2014/main" id="{0A555FDA-1FBE-284C-983B-57EDF037D45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4"/>
            <a:ext cx="5741499" cy="685614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81B38BC5-4596-1646-83F1-D66F3E653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D5736644-8E27-234E-BDA8-432AEEDB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2318DCD5-2C42-644E-9349-030B4A6E1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439" y="3697835"/>
            <a:ext cx="5107865" cy="199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078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2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JI_0013">
            <a:extLst>
              <a:ext uri="{FF2B5EF4-FFF2-40B4-BE49-F238E27FC236}">
                <a16:creationId xmlns:a16="http://schemas.microsoft.com/office/drawing/2014/main" id="{1891B079-BC68-0F4E-BBD1-43E287767B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56" y="0"/>
            <a:ext cx="5542844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EA179A-1383-FC4F-BA22-79F3118B906A}"/>
              </a:ext>
            </a:extLst>
          </p:cNvPr>
          <p:cNvSpPr/>
          <p:nvPr userDrawn="1"/>
        </p:nvSpPr>
        <p:spPr>
          <a:xfrm>
            <a:off x="0" y="0"/>
            <a:ext cx="5542844" cy="68672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AB622509-DF9F-8944-ACCA-1447A51E7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10BB254D-3431-2445-9D64-7BC01B49A7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3697835"/>
            <a:ext cx="5107865" cy="1991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M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untain, nature, hill, highland&#10;&#10;Description automatically generated">
            <a:extLst>
              <a:ext uri="{FF2B5EF4-FFF2-40B4-BE49-F238E27FC236}">
                <a16:creationId xmlns:a16="http://schemas.microsoft.com/office/drawing/2014/main" id="{87F5C358-26BD-4CE4-BEE6-CCD5C5D52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7"/>
          <a:stretch/>
        </p:blipFill>
        <p:spPr>
          <a:xfrm>
            <a:off x="1" y="9721"/>
            <a:ext cx="5741500" cy="68580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2128503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B16A432-BD61-604B-9091-2D2476DCD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BAB516C1-4B38-9E44-9A17-79368B69F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AACC66-8E76-403C-8CBA-448414BA75FD}"/>
              </a:ext>
            </a:extLst>
          </p:cNvPr>
          <p:cNvSpPr/>
          <p:nvPr userDrawn="1"/>
        </p:nvSpPr>
        <p:spPr>
          <a:xfrm>
            <a:off x="0" y="9721"/>
            <a:ext cx="5741500" cy="68672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6" y="6075680"/>
            <a:ext cx="1056345" cy="48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14BEA2-BD14-47BC-AF80-51443F32CF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6096000" cy="69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8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cea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AFDB9B-E4EF-8340-B29F-E99AF58A93E0}"/>
              </a:ext>
            </a:extLst>
          </p:cNvPr>
          <p:cNvSpPr/>
          <p:nvPr userDrawn="1"/>
        </p:nvSpPr>
        <p:spPr>
          <a:xfrm>
            <a:off x="0" y="0"/>
            <a:ext cx="5741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6" y="6075680"/>
            <a:ext cx="1056345" cy="489386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2128503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B16A432-BD61-604B-9091-2D2476DCD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BAB516C1-4B38-9E44-9A17-79368B69F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318432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4442CD53-C63E-4530-B7FB-330933BD94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3225" y="976644"/>
            <a:ext cx="5683940" cy="15306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70309DA5-29AE-4A2F-AA8B-C74772E4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25" y="2727314"/>
            <a:ext cx="5683940" cy="1239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BDA6D-48BE-4E05-8E6A-D9FBBD54E015}"/>
              </a:ext>
            </a:extLst>
          </p:cNvPr>
          <p:cNvCxnSpPr>
            <a:cxnSpLocks/>
          </p:cNvCxnSpPr>
          <p:nvPr userDrawn="1"/>
        </p:nvCxnSpPr>
        <p:spPr>
          <a:xfrm>
            <a:off x="-840" y="2584090"/>
            <a:ext cx="582800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5164CB0-0C2B-402A-8A77-D9DAD753F6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35" y="6136893"/>
            <a:ext cx="1056792" cy="49128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5162EFB-480E-4B2B-B2E6-FE3A6A4C0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7490" y="5911621"/>
            <a:ext cx="2344510" cy="488269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8FF367B-1F15-4F4A-B2DA-1B5F7532E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653"/>
            <a:ext cx="2344510" cy="4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45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AFDB9B-E4EF-8340-B29F-E99AF58A93E0}"/>
              </a:ext>
            </a:extLst>
          </p:cNvPr>
          <p:cNvSpPr/>
          <p:nvPr userDrawn="1"/>
        </p:nvSpPr>
        <p:spPr>
          <a:xfrm>
            <a:off x="0" y="0"/>
            <a:ext cx="57415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6" y="6075680"/>
            <a:ext cx="1056345" cy="489386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2128503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B16A432-BD61-604B-9091-2D2476DCD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BAB516C1-4B38-9E44-9A17-79368B69F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320272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AFDB9B-E4EF-8340-B29F-E99AF58A93E0}"/>
              </a:ext>
            </a:extLst>
          </p:cNvPr>
          <p:cNvSpPr/>
          <p:nvPr userDrawn="1"/>
        </p:nvSpPr>
        <p:spPr>
          <a:xfrm>
            <a:off x="0" y="0"/>
            <a:ext cx="5741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6" y="6075680"/>
            <a:ext cx="1056345" cy="489386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2128503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B16A432-BD61-604B-9091-2D2476DCD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BAB516C1-4B38-9E44-9A17-79368B69F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183834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AFDB9B-E4EF-8340-B29F-E99AF58A93E0}"/>
              </a:ext>
            </a:extLst>
          </p:cNvPr>
          <p:cNvSpPr/>
          <p:nvPr userDrawn="1"/>
        </p:nvSpPr>
        <p:spPr>
          <a:xfrm>
            <a:off x="0" y="0"/>
            <a:ext cx="5741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6" y="6075680"/>
            <a:ext cx="1056345" cy="489386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E9892895-9D40-44AE-8E27-095048442F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2128503"/>
            <a:ext cx="5107865" cy="19917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5B16A432-BD61-604B-9091-2D2476DCD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BAB516C1-4B38-9E44-9A17-79368B69F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3307108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31368" y="2507280"/>
            <a:ext cx="9728733" cy="3131521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000000"/>
                </a:solidFill>
                <a:latin typeface="Barlow" pitchFamily="2" charset="77"/>
              </a:defRPr>
            </a:lvl1pPr>
            <a:lvl2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8508" y="2008016"/>
            <a:ext cx="9721593" cy="346075"/>
          </a:xfrm>
          <a:prstGeom prst="rect">
            <a:avLst/>
          </a:prstGeom>
        </p:spPr>
        <p:txBody>
          <a:bodyPr/>
          <a:lstStyle>
            <a:lvl1pPr>
              <a:buNone/>
              <a:defRPr sz="28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806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743" y="2027217"/>
            <a:ext cx="4343192" cy="3534774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9304" y="2027218"/>
            <a:ext cx="4860797" cy="346075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545685"/>
            <a:ext cx="4864100" cy="2765160"/>
          </a:xfrm>
          <a:prstGeom prst="rect">
            <a:avLst/>
          </a:prstGeom>
          <a:noFill/>
        </p:spPr>
        <p:txBody>
          <a:bodyPr anchor="t"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74E494-7700-2646-9115-E0F1E6D9D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352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20626"/>
            <a:ext cx="4872092" cy="363586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1367" y="2020627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31367" y="3198571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31367" y="438912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31367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31367" y="362102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367" y="478473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92F962-C99B-E747-993D-4DD421147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7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08016"/>
            <a:ext cx="4872092" cy="329021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71156" y="200801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1156" y="385145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1156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71156" y="427391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61F8B4-A73F-2347-BD8D-B06B21CA38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296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1C1172-B348-2B4F-9ACC-AB99B15D4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130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31368" y="2507280"/>
            <a:ext cx="9728733" cy="3131521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000000"/>
                </a:solidFill>
                <a:latin typeface="Barlow" pitchFamily="2" charset="77"/>
              </a:defRPr>
            </a:lvl1pPr>
            <a:lvl2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8508" y="2008016"/>
            <a:ext cx="9721593" cy="346075"/>
          </a:xfrm>
          <a:prstGeom prst="rect">
            <a:avLst/>
          </a:prstGeom>
        </p:spPr>
        <p:txBody>
          <a:bodyPr/>
          <a:lstStyle>
            <a:lvl1pPr>
              <a:buNone/>
              <a:defRPr sz="28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347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743" y="2027217"/>
            <a:ext cx="4343192" cy="3534774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9304" y="2027218"/>
            <a:ext cx="4860797" cy="346075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545685"/>
            <a:ext cx="4864100" cy="2765160"/>
          </a:xfrm>
          <a:prstGeom prst="rect">
            <a:avLst/>
          </a:prstGeom>
          <a:noFill/>
        </p:spPr>
        <p:txBody>
          <a:bodyPr anchor="t"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74E494-7700-2646-9115-E0F1E6D9D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81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784523-7414-694B-B7BD-AAA51CDCD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410" y="326175"/>
            <a:ext cx="1056792" cy="491285"/>
          </a:xfrm>
          <a:prstGeom prst="rect">
            <a:avLst/>
          </a:prstGeom>
        </p:spPr>
      </p:pic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6F27F211-487F-A044-B637-1D9BA735B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6650" y="976644"/>
            <a:ext cx="5683940" cy="199149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273B207-6543-3D4A-BEFF-B14C8BF86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7490" y="5911621"/>
            <a:ext cx="2344510" cy="488269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30A5AA3-315B-E348-B46D-BFB19E3B4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6653"/>
            <a:ext cx="2344510" cy="488269"/>
          </a:xfrm>
          <a:prstGeom prst="rect">
            <a:avLst/>
          </a:prstGeom>
        </p:spPr>
      </p:pic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62B37F18-A3E5-2E48-A79F-CD7D96FEDA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6650" y="3188174"/>
            <a:ext cx="5683940" cy="1239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81E4C7-6DD1-1B43-A53C-91CAEFD160DF}"/>
              </a:ext>
            </a:extLst>
          </p:cNvPr>
          <p:cNvCxnSpPr>
            <a:cxnSpLocks/>
          </p:cNvCxnSpPr>
          <p:nvPr userDrawn="1"/>
        </p:nvCxnSpPr>
        <p:spPr>
          <a:xfrm>
            <a:off x="6213461" y="3044950"/>
            <a:ext cx="59785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17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20626"/>
            <a:ext cx="4872092" cy="363586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1367" y="2020627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31367" y="3198571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31367" y="438912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31367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31367" y="362102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367" y="478473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92F962-C99B-E747-993D-4DD421147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54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08016"/>
            <a:ext cx="4872092" cy="329021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71156" y="200801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1156" y="385145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1156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71156" y="427391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61F8B4-A73F-2347-BD8D-B06B21CA38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949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1C1172-B348-2B4F-9ACC-AB99B15D4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21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31368" y="2507280"/>
            <a:ext cx="9728733" cy="3131521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000000"/>
                </a:solidFill>
                <a:latin typeface="Barlow" pitchFamily="2" charset="77"/>
              </a:defRPr>
            </a:lvl1pPr>
            <a:lvl2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8508" y="2008016"/>
            <a:ext cx="9721593" cy="346075"/>
          </a:xfrm>
          <a:prstGeom prst="rect">
            <a:avLst/>
          </a:prstGeom>
        </p:spPr>
        <p:txBody>
          <a:bodyPr/>
          <a:lstStyle>
            <a:lvl1pPr>
              <a:buNone/>
              <a:defRPr sz="28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412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743" y="2027217"/>
            <a:ext cx="4343192" cy="3534774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9304" y="2027218"/>
            <a:ext cx="4860797" cy="346075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545685"/>
            <a:ext cx="4864100" cy="2765160"/>
          </a:xfrm>
          <a:prstGeom prst="rect">
            <a:avLst/>
          </a:prstGeom>
          <a:noFill/>
        </p:spPr>
        <p:txBody>
          <a:bodyPr anchor="t"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74E494-7700-2646-9115-E0F1E6D9D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693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20626"/>
            <a:ext cx="4872092" cy="363586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1367" y="2020627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31367" y="3198571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31367" y="438912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31367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31367" y="362102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367" y="478473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92F962-C99B-E747-993D-4DD421147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97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08016"/>
            <a:ext cx="4872092" cy="329021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71156" y="200801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1156" y="385145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1156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71156" y="427391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61F8B4-A73F-2347-BD8D-B06B21CA38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601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1C1172-B348-2B4F-9ACC-AB99B15D4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464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31368" y="2507280"/>
            <a:ext cx="9728733" cy="3131521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000000"/>
                </a:solidFill>
                <a:latin typeface="Barlow" pitchFamily="2" charset="77"/>
              </a:defRPr>
            </a:lvl1pPr>
            <a:lvl2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8508" y="2008016"/>
            <a:ext cx="9721593" cy="346075"/>
          </a:xfrm>
          <a:prstGeom prst="rect">
            <a:avLst/>
          </a:prstGeom>
        </p:spPr>
        <p:txBody>
          <a:bodyPr/>
          <a:lstStyle>
            <a:lvl1pPr>
              <a:buNone/>
              <a:defRPr sz="28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800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743" y="2027217"/>
            <a:ext cx="4343192" cy="3534774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9304" y="2027218"/>
            <a:ext cx="4860797" cy="346075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545685"/>
            <a:ext cx="4864100" cy="2765160"/>
          </a:xfrm>
          <a:prstGeom prst="rect">
            <a:avLst/>
          </a:prstGeom>
          <a:noFill/>
        </p:spPr>
        <p:txBody>
          <a:bodyPr anchor="t"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74E494-7700-2646-9115-E0F1E6D9D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4442CD53-C63E-4530-B7FB-330933BD94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035" y="2035464"/>
            <a:ext cx="4954245" cy="1618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23BE700-F6B0-4A6E-9C17-DB69CD10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640" y="5963730"/>
            <a:ext cx="2344510" cy="488269"/>
          </a:xfrm>
          <a:prstGeom prst="rect">
            <a:avLst/>
          </a:prstGeom>
        </p:spPr>
      </p:pic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70309DA5-29AE-4A2F-AA8B-C74772E4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0035" y="3879464"/>
            <a:ext cx="4954245" cy="1239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BDA6D-48BE-4E05-8E6A-D9FBBD54E015}"/>
              </a:ext>
            </a:extLst>
          </p:cNvPr>
          <p:cNvCxnSpPr>
            <a:cxnSpLocks/>
          </p:cNvCxnSpPr>
          <p:nvPr userDrawn="1"/>
        </p:nvCxnSpPr>
        <p:spPr>
          <a:xfrm>
            <a:off x="-10395" y="3730676"/>
            <a:ext cx="50694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755D5B1B-80B7-4290-98DB-54D47FA47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600"/>
            <a:ext cx="2344510" cy="4882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164CB0-0C2B-402A-8A77-D9DAD753F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50" y="6036323"/>
            <a:ext cx="1056792" cy="4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49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20626"/>
            <a:ext cx="4872092" cy="363586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1367" y="2020627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31367" y="3198571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31367" y="438912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31367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31367" y="362102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367" y="478473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92F962-C99B-E747-993D-4DD421147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382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08016"/>
            <a:ext cx="4872092" cy="329021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71156" y="200801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1156" y="385145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1156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71156" y="427391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61F8B4-A73F-2347-BD8D-B06B21CA38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450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1C1172-B348-2B4F-9ACC-AB99B15D4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505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31368" y="2507280"/>
            <a:ext cx="9728733" cy="3131521"/>
          </a:xfrm>
          <a:prstGeom prst="rect">
            <a:avLst/>
          </a:prstGeom>
        </p:spPr>
        <p:txBody>
          <a:bodyPr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000000"/>
                </a:solidFill>
                <a:latin typeface="Barlow" pitchFamily="2" charset="77"/>
              </a:defRPr>
            </a:lvl1pPr>
            <a:lvl2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8508" y="2008016"/>
            <a:ext cx="9721593" cy="346075"/>
          </a:xfrm>
          <a:prstGeom prst="rect">
            <a:avLst/>
          </a:prstGeom>
        </p:spPr>
        <p:txBody>
          <a:bodyPr/>
          <a:lstStyle>
            <a:lvl1pPr>
              <a:buNone/>
              <a:defRPr sz="28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241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743" y="2027217"/>
            <a:ext cx="4343192" cy="3534774"/>
          </a:xfrm>
          <a:prstGeom prst="rect">
            <a:avLst/>
          </a:prstGeom>
          <a:ln w="12700">
            <a:noFill/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9304" y="2027218"/>
            <a:ext cx="4860797" cy="346075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solidFill>
                  <a:srgbClr val="0A3F54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2545685"/>
            <a:ext cx="4864100" cy="2765160"/>
          </a:xfrm>
          <a:prstGeom prst="rect">
            <a:avLst/>
          </a:prstGeom>
          <a:noFill/>
        </p:spPr>
        <p:txBody>
          <a:bodyPr anchor="t"/>
          <a:lstStyle>
            <a:lvl1pPr marL="182880" marR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82880" marR="0" lvl="0" indent="-18288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74E494-7700-2646-9115-E0F1E6D9D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001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20626"/>
            <a:ext cx="4872092" cy="363586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31367" y="2020627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31367" y="3198571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31367" y="438912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31367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31367" y="362102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231367" y="4784736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92F962-C99B-E747-993D-4DD4211473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843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42" y="2008016"/>
            <a:ext cx="4872092" cy="329021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200" dirty="0"/>
            </a:lvl1pPr>
          </a:lstStyle>
          <a:p>
            <a:pPr marL="0" lvl="0" indent="0" algn="ctr">
              <a:buNone/>
            </a:pPr>
            <a:endParaRPr lang="en-US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insert image, graphic or chart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71156" y="200801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71156" y="3851456"/>
            <a:ext cx="4505653" cy="346075"/>
          </a:xfrm>
          <a:prstGeom prst="rect">
            <a:avLst/>
          </a:prstGeom>
          <a:solidFill>
            <a:srgbClr val="003A5D"/>
          </a:solidFill>
        </p:spPr>
        <p:txBody>
          <a:bodyPr anchor="ctr"/>
          <a:lstStyle>
            <a:lvl1pPr>
              <a:buNone/>
              <a:defRPr sz="1800" b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71156" y="243047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71156" y="4273911"/>
            <a:ext cx="4491717" cy="649919"/>
          </a:xfrm>
          <a:prstGeom prst="rect">
            <a:avLst/>
          </a:prstGeom>
          <a:noFill/>
        </p:spPr>
        <p:txBody>
          <a:bodyPr anchor="t"/>
          <a:lstStyle>
            <a:lvl1pPr>
              <a:buNone/>
              <a:defRPr sz="1600" b="0">
                <a:solidFill>
                  <a:srgbClr val="000000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A61F8B4-A73F-2347-BD8D-B06B21CA38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12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1C1172-B348-2B4F-9ACC-AB99B15D4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9627" y="0"/>
            <a:ext cx="9780474" cy="8650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000"/>
              </a:lnSpc>
              <a:defRPr sz="3600" b="0" i="0">
                <a:solidFill>
                  <a:srgbClr val="FFFFFF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609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E195962F-917B-426E-9807-007722300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449" y="950397"/>
            <a:ext cx="11675096" cy="346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CCEE1E27-BACD-C348-B92B-7965E1BBF5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275" y="235380"/>
            <a:ext cx="11675096" cy="626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24DC21A2-BBC9-484B-94E8-4BB6B45E9F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275" y="1297111"/>
            <a:ext cx="11675096" cy="4932163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E043E-DB90-AD46-B6EA-E35C630F26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0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DE3E4135-83BC-0648-BEE4-3C73D2991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8092" y="1017153"/>
            <a:ext cx="11675457" cy="34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2">
            <a:extLst>
              <a:ext uri="{FF2B5EF4-FFF2-40B4-BE49-F238E27FC236}">
                <a16:creationId xmlns:a16="http://schemas.microsoft.com/office/drawing/2014/main" id="{21EA6B25-A302-2C46-B529-952EB7B014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271" y="235380"/>
            <a:ext cx="11675099" cy="626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52">
            <a:extLst>
              <a:ext uri="{FF2B5EF4-FFF2-40B4-BE49-F238E27FC236}">
                <a16:creationId xmlns:a16="http://schemas.microsoft.com/office/drawing/2014/main" id="{1333BECF-9514-574A-8989-5B210B05D8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7911" y="2787096"/>
            <a:ext cx="11675457" cy="34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52">
            <a:extLst>
              <a:ext uri="{FF2B5EF4-FFF2-40B4-BE49-F238E27FC236}">
                <a16:creationId xmlns:a16="http://schemas.microsoft.com/office/drawing/2014/main" id="{24ABCF36-DFFD-8346-B20A-47A90CD7A4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0521" y="4557700"/>
            <a:ext cx="11675457" cy="34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52">
            <a:extLst>
              <a:ext uri="{FF2B5EF4-FFF2-40B4-BE49-F238E27FC236}">
                <a16:creationId xmlns:a16="http://schemas.microsoft.com/office/drawing/2014/main" id="{B0C32134-81BD-7F47-A006-072F8D7254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521" y="4906564"/>
            <a:ext cx="11675096" cy="1328329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</a:t>
            </a:r>
          </a:p>
        </p:txBody>
      </p:sp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45DD3048-1029-314E-8E3F-76AFCBCB16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8272" y="3150701"/>
            <a:ext cx="11675096" cy="1328329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65264E29-2300-534D-AD8C-0F98E6299FB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9008" y="1375558"/>
            <a:ext cx="11675096" cy="1328329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C20C76-C327-4D4A-A6D0-BB26D2ACFD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4442CD53-C63E-4530-B7FB-330933BD94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250" y="4005075"/>
            <a:ext cx="5683940" cy="199149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23BE700-F6B0-4A6E-9C17-DB69CD10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70309DA5-29AE-4A2F-AA8B-C74772E4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50" y="6222169"/>
            <a:ext cx="5683940" cy="39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BDA6D-48BE-4E05-8E6A-D9FBBD54E015}"/>
              </a:ext>
            </a:extLst>
          </p:cNvPr>
          <p:cNvCxnSpPr>
            <a:cxnSpLocks/>
          </p:cNvCxnSpPr>
          <p:nvPr userDrawn="1"/>
        </p:nvCxnSpPr>
        <p:spPr>
          <a:xfrm>
            <a:off x="-10395" y="6073381"/>
            <a:ext cx="63345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755D5B1B-80B7-4290-98DB-54D47FA47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640" y="6051536"/>
            <a:ext cx="2344510" cy="4882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164CB0-0C2B-402A-8A77-D9DAD753F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410" y="326175"/>
            <a:ext cx="1056792" cy="4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68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7" name="Text Placeholder 52">
            <a:extLst>
              <a:ext uri="{FF2B5EF4-FFF2-40B4-BE49-F238E27FC236}">
                <a16:creationId xmlns:a16="http://schemas.microsoft.com/office/drawing/2014/main" id="{322F04C6-4909-DD41-A19F-A2AA45D6C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8928" y="4449749"/>
            <a:ext cx="5274621" cy="356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158E890-1868-774B-9D0E-BCAC005D6C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36602" y="994139"/>
            <a:ext cx="3319272" cy="3318176"/>
          </a:xfrm>
          <a:custGeom>
            <a:avLst/>
            <a:gdLst>
              <a:gd name="connsiteX0" fmla="*/ 1524000 w 3048000"/>
              <a:gd name="connsiteY0" fmla="*/ 0 h 3048000"/>
              <a:gd name="connsiteX1" fmla="*/ 3048000 w 3048000"/>
              <a:gd name="connsiteY1" fmla="*/ 1524000 h 3048000"/>
              <a:gd name="connsiteX2" fmla="*/ 1524000 w 3048000"/>
              <a:gd name="connsiteY2" fmla="*/ 3048000 h 3048000"/>
              <a:gd name="connsiteX3" fmla="*/ 0 w 3048000"/>
              <a:gd name="connsiteY3" fmla="*/ 1524000 h 3048000"/>
              <a:gd name="connsiteX4" fmla="*/ 1524000 w 3048000"/>
              <a:gd name="connsiteY4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0" h="3048000">
                <a:moveTo>
                  <a:pt x="1524000" y="0"/>
                </a:moveTo>
                <a:cubicBezTo>
                  <a:pt x="2365682" y="0"/>
                  <a:pt x="3048000" y="682318"/>
                  <a:pt x="3048000" y="1524000"/>
                </a:cubicBezTo>
                <a:cubicBezTo>
                  <a:pt x="3048000" y="2365682"/>
                  <a:pt x="2365682" y="3048000"/>
                  <a:pt x="1524000" y="3048000"/>
                </a:cubicBezTo>
                <a:cubicBezTo>
                  <a:pt x="682318" y="3048000"/>
                  <a:pt x="0" y="2365682"/>
                  <a:pt x="0" y="1524000"/>
                </a:cubicBezTo>
                <a:cubicBezTo>
                  <a:pt x="0" y="682318"/>
                  <a:pt x="682318" y="0"/>
                  <a:pt x="15240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52">
            <a:extLst>
              <a:ext uri="{FF2B5EF4-FFF2-40B4-BE49-F238E27FC236}">
                <a16:creationId xmlns:a16="http://schemas.microsoft.com/office/drawing/2014/main" id="{6842B16B-2A33-6742-A5A2-330D397020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449" y="988191"/>
            <a:ext cx="6221601" cy="35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52">
            <a:extLst>
              <a:ext uri="{FF2B5EF4-FFF2-40B4-BE49-F238E27FC236}">
                <a16:creationId xmlns:a16="http://schemas.microsoft.com/office/drawing/2014/main" id="{0C031067-F662-7948-861C-1A86D08D91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49" y="235380"/>
            <a:ext cx="11674921" cy="626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A732E9A8-231C-854E-BD57-ECA8D78572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275" y="1342781"/>
            <a:ext cx="6221601" cy="4886494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9B435420-CD47-524E-A181-6820679D5F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8929" y="4806679"/>
            <a:ext cx="5274442" cy="1422595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A1573A-8CA5-BB4C-9676-39D318580C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4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F4396C10-1D11-094A-89C1-815160433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8928" y="4449749"/>
            <a:ext cx="5274621" cy="356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48BF8F7C-08AA-524D-AF0E-6EB625FA00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49" y="235380"/>
            <a:ext cx="11674921" cy="626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95604D1D-45C0-3B4C-8D16-405D7957963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58617" y="1355130"/>
            <a:ext cx="5274621" cy="2918420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52">
            <a:extLst>
              <a:ext uri="{FF2B5EF4-FFF2-40B4-BE49-F238E27FC236}">
                <a16:creationId xmlns:a16="http://schemas.microsoft.com/office/drawing/2014/main" id="{B60BE0A9-2A7D-324A-921F-18F403C038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275" y="1342781"/>
            <a:ext cx="6221601" cy="4886494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B631035B-1E06-7D41-89F1-661835A3EC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8929" y="4806679"/>
            <a:ext cx="5274442" cy="1422595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22BA38CB-D153-B24A-A3E4-53BBC83A41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449" y="988191"/>
            <a:ext cx="11674789" cy="35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EA003-2145-E14B-B7FB-4FB6BD6F8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5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8" name="Text Placeholder 52">
            <a:extLst>
              <a:ext uri="{FF2B5EF4-FFF2-40B4-BE49-F238E27FC236}">
                <a16:creationId xmlns:a16="http://schemas.microsoft.com/office/drawing/2014/main" id="{658140F6-74B2-2D4C-B464-CFCD088F58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49" y="235380"/>
            <a:ext cx="11674921" cy="626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A8D953B-3C6F-4740-8606-00C06CD010A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58617" y="1355129"/>
            <a:ext cx="5274621" cy="487414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B439802B-887E-5F47-81F3-527C9307EA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449" y="988191"/>
            <a:ext cx="11674789" cy="35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A125A3C4-1FA1-5142-B2E1-D42AB186F3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275" y="1342781"/>
            <a:ext cx="6221601" cy="4886494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61AA83-16D0-934B-BCE8-2F8B62C4C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617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1 (2 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E195962F-917B-426E-9807-007722300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275" y="1285523"/>
            <a:ext cx="11675096" cy="346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8E13C191-AC88-814A-A4F6-F9AC540303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275" y="235380"/>
            <a:ext cx="11675096" cy="9277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24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(2-line headline)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1CB49853-5C52-E942-B447-15497B6694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8276" y="1632237"/>
            <a:ext cx="11675278" cy="4600018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612A5-6D65-9347-8F1D-C097FF359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5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2 (2 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DE3E4135-83BC-0648-BEE4-3C73D2991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8092" y="1216465"/>
            <a:ext cx="11675457" cy="34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52">
            <a:extLst>
              <a:ext uri="{FF2B5EF4-FFF2-40B4-BE49-F238E27FC236}">
                <a16:creationId xmlns:a16="http://schemas.microsoft.com/office/drawing/2014/main" id="{1333BECF-9514-574A-8989-5B210B05D8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271" y="2904983"/>
            <a:ext cx="11675457" cy="34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52">
            <a:extLst>
              <a:ext uri="{FF2B5EF4-FFF2-40B4-BE49-F238E27FC236}">
                <a16:creationId xmlns:a16="http://schemas.microsoft.com/office/drawing/2014/main" id="{24ABCF36-DFFD-8346-B20A-47A90CD7A4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0521" y="4596105"/>
            <a:ext cx="11675457" cy="34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52">
            <a:extLst>
              <a:ext uri="{FF2B5EF4-FFF2-40B4-BE49-F238E27FC236}">
                <a16:creationId xmlns:a16="http://schemas.microsoft.com/office/drawing/2014/main" id="{DDFA79DC-3E66-3045-893F-604C23BD26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275" y="235380"/>
            <a:ext cx="11675096" cy="9277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24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(2-line headline)</a:t>
            </a:r>
          </a:p>
        </p:txBody>
      </p:sp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9F6E45E0-A469-2947-85F9-BB2C0C372B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521" y="4967929"/>
            <a:ext cx="11683033" cy="1294848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DFAFAFC6-3224-2D4E-9040-014A0E84D8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2002" y="3259636"/>
            <a:ext cx="11683033" cy="1294848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EA7EBFC2-6AA8-584E-B994-23B71F610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2001" y="1581229"/>
            <a:ext cx="11683033" cy="1294848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A46AE4-85E1-9349-A6D6-0B7DC49EE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75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3 (2 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7" name="Text Placeholder 52">
            <a:extLst>
              <a:ext uri="{FF2B5EF4-FFF2-40B4-BE49-F238E27FC236}">
                <a16:creationId xmlns:a16="http://schemas.microsoft.com/office/drawing/2014/main" id="{322F04C6-4909-DD41-A19F-A2AA45D6C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8928" y="4569864"/>
            <a:ext cx="5274621" cy="356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158E890-1868-774B-9D0E-BCAC005D6C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36602" y="1186164"/>
            <a:ext cx="3319272" cy="3318176"/>
          </a:xfrm>
          <a:custGeom>
            <a:avLst/>
            <a:gdLst>
              <a:gd name="connsiteX0" fmla="*/ 1524000 w 3048000"/>
              <a:gd name="connsiteY0" fmla="*/ 0 h 3048000"/>
              <a:gd name="connsiteX1" fmla="*/ 3048000 w 3048000"/>
              <a:gd name="connsiteY1" fmla="*/ 1524000 h 3048000"/>
              <a:gd name="connsiteX2" fmla="*/ 1524000 w 3048000"/>
              <a:gd name="connsiteY2" fmla="*/ 3048000 h 3048000"/>
              <a:gd name="connsiteX3" fmla="*/ 0 w 3048000"/>
              <a:gd name="connsiteY3" fmla="*/ 1524000 h 3048000"/>
              <a:gd name="connsiteX4" fmla="*/ 1524000 w 3048000"/>
              <a:gd name="connsiteY4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0" h="3048000">
                <a:moveTo>
                  <a:pt x="1524000" y="0"/>
                </a:moveTo>
                <a:cubicBezTo>
                  <a:pt x="2365682" y="0"/>
                  <a:pt x="3048000" y="682318"/>
                  <a:pt x="3048000" y="1524000"/>
                </a:cubicBezTo>
                <a:cubicBezTo>
                  <a:pt x="3048000" y="2365682"/>
                  <a:pt x="2365682" y="3048000"/>
                  <a:pt x="1524000" y="3048000"/>
                </a:cubicBezTo>
                <a:cubicBezTo>
                  <a:pt x="682318" y="3048000"/>
                  <a:pt x="0" y="2365682"/>
                  <a:pt x="0" y="1524000"/>
                </a:cubicBezTo>
                <a:cubicBezTo>
                  <a:pt x="0" y="682318"/>
                  <a:pt x="682318" y="0"/>
                  <a:pt x="15240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52">
            <a:extLst>
              <a:ext uri="{FF2B5EF4-FFF2-40B4-BE49-F238E27FC236}">
                <a16:creationId xmlns:a16="http://schemas.microsoft.com/office/drawing/2014/main" id="{6842B16B-2A33-6742-A5A2-330D397020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449" y="1213836"/>
            <a:ext cx="6221601" cy="35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52">
            <a:extLst>
              <a:ext uri="{FF2B5EF4-FFF2-40B4-BE49-F238E27FC236}">
                <a16:creationId xmlns:a16="http://schemas.microsoft.com/office/drawing/2014/main" id="{AE05A60A-BB56-3B49-8368-A890807F5A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275" y="235380"/>
            <a:ext cx="11675096" cy="9277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24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(2-line headline)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9F3B4F40-25A4-D24D-BB47-B119E6DFF5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8928" y="4937407"/>
            <a:ext cx="5274626" cy="1294848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05297C83-F672-5941-8D67-E0B6BCF812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78" y="1592553"/>
            <a:ext cx="6218571" cy="4636719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D87CF0-CE93-C449-86D6-98FC24CD1E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6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4 (2 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F4396C10-1D11-094A-89C1-815160433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8617" y="4547678"/>
            <a:ext cx="5274621" cy="356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A76DA632-0DE8-F24E-BDF6-EEC7EB4A0D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4835" y="1220492"/>
            <a:ext cx="11668403" cy="35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95604D1D-45C0-3B4C-8D16-405D7957963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58617" y="1575080"/>
            <a:ext cx="5274621" cy="2802705"/>
          </a:xfrm>
          <a:prstGeom prst="rect">
            <a:avLst/>
          </a:prstGeom>
        </p:spPr>
        <p:txBody>
          <a:bodyPr/>
          <a:lstStyle>
            <a:lvl1pPr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52">
            <a:extLst>
              <a:ext uri="{FF2B5EF4-FFF2-40B4-BE49-F238E27FC236}">
                <a16:creationId xmlns:a16="http://schemas.microsoft.com/office/drawing/2014/main" id="{91536327-C268-744D-A9B4-BF4A771A16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275" y="235380"/>
            <a:ext cx="11675096" cy="9277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24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(2-line headline)</a:t>
            </a:r>
          </a:p>
        </p:txBody>
      </p: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504ADB66-03D9-F349-A014-3135D21845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78" y="1592553"/>
            <a:ext cx="6218571" cy="4636719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E0BE9E21-A9CC-4142-84B8-343B2E7965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8928" y="4937407"/>
            <a:ext cx="5274626" cy="1294848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0EBF80-4A80-2D42-AA58-10C75E72DA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7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5 (2 Line 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3328C1-C8F9-44A4-8F78-250B62DC3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A8D953B-3C6F-4740-8606-00C06CD010A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58617" y="1592553"/>
            <a:ext cx="5274621" cy="4636719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52">
            <a:extLst>
              <a:ext uri="{FF2B5EF4-FFF2-40B4-BE49-F238E27FC236}">
                <a16:creationId xmlns:a16="http://schemas.microsoft.com/office/drawing/2014/main" id="{C922AE40-DCC6-564D-B5E7-47FFCAFC65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275" y="235380"/>
            <a:ext cx="11675096" cy="9277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24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br>
              <a:rPr lang="en-US" dirty="0"/>
            </a:br>
            <a:r>
              <a:rPr lang="en-US" dirty="0"/>
              <a:t>(2-line headline)</a:t>
            </a:r>
          </a:p>
        </p:txBody>
      </p:sp>
      <p:sp>
        <p:nvSpPr>
          <p:cNvPr id="14" name="Text Placeholder 52">
            <a:extLst>
              <a:ext uri="{FF2B5EF4-FFF2-40B4-BE49-F238E27FC236}">
                <a16:creationId xmlns:a16="http://schemas.microsoft.com/office/drawing/2014/main" id="{220C509F-FE83-814A-8625-B7AC656DE7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4835" y="1220492"/>
            <a:ext cx="11668403" cy="354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10BAE3AE-8464-2448-A3D3-ECE166BD60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78" y="1592553"/>
            <a:ext cx="6218571" cy="4636719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20D13-EED1-8642-94AD-332AD0F56F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2" cy="4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7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7BB0E51A-6078-054B-9E32-CD906DA55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sp>
        <p:nvSpPr>
          <p:cNvPr id="24" name="Text Placeholder 52">
            <a:extLst>
              <a:ext uri="{FF2B5EF4-FFF2-40B4-BE49-F238E27FC236}">
                <a16:creationId xmlns:a16="http://schemas.microsoft.com/office/drawing/2014/main" id="{508EE5D6-84D3-46EF-A839-D1C46217C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FBB16758-D31D-4B55-AFAC-A281582C8E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52">
            <a:extLst>
              <a:ext uri="{FF2B5EF4-FFF2-40B4-BE49-F238E27FC236}">
                <a16:creationId xmlns:a16="http://schemas.microsoft.com/office/drawing/2014/main" id="{721F7C32-79C4-435A-8F11-F559237E9F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FAA05920-FF26-40E4-A918-436DCAD88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71FA3F07-730B-429B-9C95-EF47A9FC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52">
            <a:extLst>
              <a:ext uri="{FF2B5EF4-FFF2-40B4-BE49-F238E27FC236}">
                <a16:creationId xmlns:a16="http://schemas.microsoft.com/office/drawing/2014/main" id="{A27E22B6-C383-46D1-9D18-131C3FEEA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535" y="1684846"/>
            <a:ext cx="2649945" cy="29890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4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BBD195F4-ED22-094A-9757-9A9DBA7B29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7CAEF2EC-77EA-5046-B3D4-62C61D7653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81BD3EBA-C74E-244E-A5CB-36063C3468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</p:spTree>
    <p:extLst>
      <p:ext uri="{BB962C8B-B14F-4D97-AF65-F5344CB8AC3E}">
        <p14:creationId xmlns:p14="http://schemas.microsoft.com/office/powerpoint/2010/main" val="581276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A5CFF685-47DE-FD4E-A81D-E5AAAF324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B3E514A6-46DE-437D-B9F1-CD28E26F3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AABE07CC-9F8A-4EA2-A0C6-82D63076B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AC452D07-A528-0F42-B655-9C8CFCCDD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0A5C898E-2623-0740-B350-9E49369087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B6B70209-CA2D-D940-93C4-5575107219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52">
            <a:extLst>
              <a:ext uri="{FF2B5EF4-FFF2-40B4-BE49-F238E27FC236}">
                <a16:creationId xmlns:a16="http://schemas.microsoft.com/office/drawing/2014/main" id="{C460B101-7941-5D4A-98FC-A867626F4F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67240BB1-E765-A94E-8C7B-47CE67D1F7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36FD96E4-772B-3143-BBB3-B2A2750A59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D7922ABD-C31F-014D-AC0E-B4CFD2D2FA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535" y="1684846"/>
            <a:ext cx="2649945" cy="29890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4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47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9E507F-D493-2B4D-BCFD-33B50360A2CC}"/>
              </a:ext>
            </a:extLst>
          </p:cNvPr>
          <p:cNvSpPr/>
          <p:nvPr userDrawn="1"/>
        </p:nvSpPr>
        <p:spPr>
          <a:xfrm>
            <a:off x="2006020" y="-9237"/>
            <a:ext cx="10155970" cy="6867237"/>
          </a:xfrm>
          <a:prstGeom prst="rect">
            <a:avLst/>
          </a:prstGeom>
          <a:gradFill>
            <a:gsLst>
              <a:gs pos="0">
                <a:schemeClr val="accent5">
                  <a:alpha val="1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D6D42F-EE4B-324C-9A99-4BA67AD5BBD1}"/>
              </a:ext>
            </a:extLst>
          </p:cNvPr>
          <p:cNvSpPr/>
          <p:nvPr userDrawn="1"/>
        </p:nvSpPr>
        <p:spPr>
          <a:xfrm>
            <a:off x="0" y="0"/>
            <a:ext cx="202507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4442CD53-C63E-4530-B7FB-330933BD94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7533" y="3500419"/>
            <a:ext cx="4954245" cy="161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23BE700-F6B0-4A6E-9C17-DB69CD10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640" y="5963730"/>
            <a:ext cx="2344510" cy="488269"/>
          </a:xfrm>
          <a:prstGeom prst="rect">
            <a:avLst/>
          </a:prstGeom>
        </p:spPr>
      </p:pic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70309DA5-29AE-4A2F-AA8B-C74772E4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533" y="5344419"/>
            <a:ext cx="4954245" cy="1239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BDA6D-48BE-4E05-8E6A-D9FBBD54E015}"/>
              </a:ext>
            </a:extLst>
          </p:cNvPr>
          <p:cNvCxnSpPr>
            <a:cxnSpLocks/>
          </p:cNvCxnSpPr>
          <p:nvPr userDrawn="1"/>
        </p:nvCxnSpPr>
        <p:spPr>
          <a:xfrm>
            <a:off x="2317533" y="5195631"/>
            <a:ext cx="604436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5164CB0-0C2B-402A-8A77-D9DAD753F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39" y="6037272"/>
            <a:ext cx="1056792" cy="489386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71548FA-5E97-40B5-958D-E1833635FB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9" y="5344419"/>
            <a:ext cx="1072978" cy="5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26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B79D13C4-E4DE-6448-B6D2-56B3B7BEC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7E0C662A-7076-46F6-A116-819052D8C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E6622C2C-2179-4C69-853A-D0801322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DE1F7001-5F4C-D94A-9BFB-BDD3AA5BB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EAC74277-87F5-3D41-A7CF-AE3BAE5689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E7FE6C51-0C6E-A54E-ACE5-B8A2278839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52">
            <a:extLst>
              <a:ext uri="{FF2B5EF4-FFF2-40B4-BE49-F238E27FC236}">
                <a16:creationId xmlns:a16="http://schemas.microsoft.com/office/drawing/2014/main" id="{CAD13938-833E-E44A-915A-46C7164841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BAAB1E60-2463-F44D-A52F-A6CAADE2A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1E7D7B96-11EA-754B-A214-7DD16798CB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FF738C3F-A98D-4B45-BC68-CE5EE73C48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535" y="1684846"/>
            <a:ext cx="2649945" cy="29890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4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77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27338E96-5913-5944-B281-48F8FFB85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E0D7E7BD-5E46-410F-8F79-E889153B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98C54C04-6554-48BC-815C-CBCF72567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9D36A00B-C007-014B-9B58-C7C72A97D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73B877EB-9A86-FF43-9047-60CFF51C66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4A9E3AA5-9C7F-6342-B82B-85C038D14E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52">
            <a:extLst>
              <a:ext uri="{FF2B5EF4-FFF2-40B4-BE49-F238E27FC236}">
                <a16:creationId xmlns:a16="http://schemas.microsoft.com/office/drawing/2014/main" id="{22D12A39-C41D-004A-BE6A-3D454D5AFD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262CD21B-D611-5B49-A961-B03EBC53D4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DB2F2517-5C16-D240-9B4C-B5348E6CCB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70049F32-AA88-274A-9482-04456AA628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535" y="1684846"/>
            <a:ext cx="2649945" cy="29890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4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0158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B8C818F8-272F-AB42-8866-A7610ADC0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538BE8EB-BE6F-43A5-A431-E3C28A041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A3A3CD3A-2FCA-4DC6-872F-9DF43F430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89E08420-A439-7248-98B3-DC6DD82B3B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52">
            <a:extLst>
              <a:ext uri="{FF2B5EF4-FFF2-40B4-BE49-F238E27FC236}">
                <a16:creationId xmlns:a16="http://schemas.microsoft.com/office/drawing/2014/main" id="{39C93CD6-0C3A-B446-88BE-FAF225E3CD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D19146FD-1B66-A045-850D-FF011E3C5F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52">
            <a:extLst>
              <a:ext uri="{FF2B5EF4-FFF2-40B4-BE49-F238E27FC236}">
                <a16:creationId xmlns:a16="http://schemas.microsoft.com/office/drawing/2014/main" id="{1E7414D7-2726-D747-AEC9-68B28313F8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7DA9C7C2-012F-A343-B091-4D72654F84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91227EA4-0830-0B41-ADD0-2FAF098612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3A60AF5A-FFEF-8545-91C4-1D87C19AE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6535" y="1684846"/>
            <a:ext cx="2649945" cy="29890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24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190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with Ic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A721BA25-F6FC-074A-AC6B-8FD64DB5B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FAA05920-FF26-40E4-A918-436DCAD88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71FA3F07-730B-429B-9C95-EF47A9FC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28F83DC2-1504-A146-B130-1221932D5E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52">
            <a:extLst>
              <a:ext uri="{FF2B5EF4-FFF2-40B4-BE49-F238E27FC236}">
                <a16:creationId xmlns:a16="http://schemas.microsoft.com/office/drawing/2014/main" id="{3B8E70C8-06F5-7F4E-97B3-473282B8D9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52">
            <a:extLst>
              <a:ext uri="{FF2B5EF4-FFF2-40B4-BE49-F238E27FC236}">
                <a16:creationId xmlns:a16="http://schemas.microsoft.com/office/drawing/2014/main" id="{FDCFB11F-A43E-0040-9BC6-790C3FB886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52">
            <a:extLst>
              <a:ext uri="{FF2B5EF4-FFF2-40B4-BE49-F238E27FC236}">
                <a16:creationId xmlns:a16="http://schemas.microsoft.com/office/drawing/2014/main" id="{2162164D-5551-884D-BA66-748BF2D126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F199D9D7-2B20-394D-B4EF-70351F5180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BC726F2D-7A56-3B44-9D85-B5BEF1E9CA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D673BA-1351-E34E-9E70-B68EE2AD9B55}"/>
              </a:ext>
            </a:extLst>
          </p:cNvPr>
          <p:cNvSpPr txBox="1"/>
          <p:nvPr userDrawn="1"/>
        </p:nvSpPr>
        <p:spPr>
          <a:xfrm>
            <a:off x="1416324" y="2731307"/>
            <a:ext cx="2610365" cy="9130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Barlow Condensed Medium" pitchFamily="2" charset="77"/>
              </a:rPr>
              <a:t>BUILDING &amp; MANUFACTURING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E9C013-4504-2148-A0F5-5D3EC9BDBB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421" y="1982587"/>
            <a:ext cx="2062251" cy="20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16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with Ic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8343EEAD-D2D6-2E42-970D-F03EE5118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FAA05920-FF26-40E4-A918-436DCAD88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71FA3F07-730B-429B-9C95-EF47A9FC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5C611A8-864D-4BF6-91D7-029D4BDA08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9903" y="2315258"/>
            <a:ext cx="2023208" cy="1447800"/>
          </a:xfrm>
          <a:prstGeom prst="rect">
            <a:avLst/>
          </a:prstGeom>
        </p:spPr>
      </p:pic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458D1FEA-674C-094F-8E0B-378F1E82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397C46BF-E558-284B-9650-58F443A7E7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52">
            <a:extLst>
              <a:ext uri="{FF2B5EF4-FFF2-40B4-BE49-F238E27FC236}">
                <a16:creationId xmlns:a16="http://schemas.microsoft.com/office/drawing/2014/main" id="{21C55D9F-D974-D741-84A0-3B15CDAE88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6316E8EA-6C79-BF40-B2C3-55E72D9C0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1E7110AE-B918-D24D-9F16-9E50BEC5EF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E5053E6A-1974-AC48-8243-8EE3CE163C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98F258-52F0-AE41-8BE6-63305A3DB262}"/>
              </a:ext>
            </a:extLst>
          </p:cNvPr>
          <p:cNvSpPr txBox="1"/>
          <p:nvPr userDrawn="1"/>
        </p:nvSpPr>
        <p:spPr>
          <a:xfrm>
            <a:off x="1416324" y="2526123"/>
            <a:ext cx="261036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Barlow Condensed Medium" pitchFamily="2" charset="77"/>
              </a:rPr>
              <a:t>SMART &amp; CONNECTED BUILDINGS</a:t>
            </a:r>
          </a:p>
        </p:txBody>
      </p:sp>
    </p:spTree>
    <p:extLst>
      <p:ext uri="{BB962C8B-B14F-4D97-AF65-F5344CB8AC3E}">
        <p14:creationId xmlns:p14="http://schemas.microsoft.com/office/powerpoint/2010/main" val="19352073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with Ic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66419792-F8EA-2545-B89D-A8560CEEE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FAA05920-FF26-40E4-A918-436DCAD88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71FA3F07-730B-429B-9C95-EF47A9FC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D32E662-29E8-4504-AEB2-79DE77AD7A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6537" y="2356233"/>
            <a:ext cx="1805530" cy="1771783"/>
          </a:xfrm>
          <a:prstGeom prst="rect">
            <a:avLst/>
          </a:prstGeom>
        </p:spPr>
      </p:pic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D1B67240-3552-7B48-B14D-2B822E177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D2846119-919D-4E42-8774-02878E0304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52">
            <a:extLst>
              <a:ext uri="{FF2B5EF4-FFF2-40B4-BE49-F238E27FC236}">
                <a16:creationId xmlns:a16="http://schemas.microsoft.com/office/drawing/2014/main" id="{375F0280-3D2B-E240-8B0D-72F7E9CE3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179A6E77-0D72-4145-9418-41F40761AC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E9695EF8-1C22-CA42-ADBC-A9EAA02AEE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CCC0F241-4F9F-1B4A-AAB9-6495D12747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65A537-8D60-4B43-9388-547AD0E225D4}"/>
              </a:ext>
            </a:extLst>
          </p:cNvPr>
          <p:cNvSpPr txBox="1"/>
          <p:nvPr userDrawn="1"/>
        </p:nvSpPr>
        <p:spPr>
          <a:xfrm>
            <a:off x="1416324" y="2526123"/>
            <a:ext cx="261036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Barlow Condensed Medium" pitchFamily="2" charset="77"/>
              </a:rPr>
              <a:t>ENERGY OPTIMIZATION &amp; RENEWABLES</a:t>
            </a:r>
          </a:p>
        </p:txBody>
      </p:sp>
    </p:spTree>
    <p:extLst>
      <p:ext uri="{BB962C8B-B14F-4D97-AF65-F5344CB8AC3E}">
        <p14:creationId xmlns:p14="http://schemas.microsoft.com/office/powerpoint/2010/main" val="34396359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with Ico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41CEE5AD-ED66-EC47-9393-42492003B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FAA05920-FF26-40E4-A918-436DCAD88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71FA3F07-730B-429B-9C95-EF47A9FC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61C81B26-BF08-9F41-9202-7D74C6C0D4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3075A442-24B4-934A-A310-3EF3E0318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52">
            <a:extLst>
              <a:ext uri="{FF2B5EF4-FFF2-40B4-BE49-F238E27FC236}">
                <a16:creationId xmlns:a16="http://schemas.microsoft.com/office/drawing/2014/main" id="{227D288F-F184-4042-B99E-A3B5EB0B2A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31771A5A-5C2A-6149-B27C-BDB9BD9821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20550ADC-7890-214D-8F05-B0FF7235D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45995D7F-7001-7548-8411-90CE6D7EBD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1FF796-28FC-0047-9B25-86B12003F78E}"/>
              </a:ext>
            </a:extLst>
          </p:cNvPr>
          <p:cNvSpPr txBox="1"/>
          <p:nvPr userDrawn="1"/>
        </p:nvSpPr>
        <p:spPr>
          <a:xfrm>
            <a:off x="1416324" y="2731307"/>
            <a:ext cx="2610365" cy="9130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Barlow Condensed Medium" pitchFamily="2" charset="77"/>
              </a:rPr>
              <a:t>ENGINEERING &amp; CONSULTING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FDE3EE-6085-DE4B-B978-7420EF2898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941" y="2104756"/>
            <a:ext cx="2101129" cy="18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6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Side Header with Icon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7B8B50BF-E63D-8543-BD8F-17FCBD1CC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"/>
          <a:stretch/>
        </p:blipFill>
        <p:spPr>
          <a:xfrm>
            <a:off x="0" y="-10958"/>
            <a:ext cx="2763601" cy="6868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760663-96AB-454B-B380-E68D301B4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5" y="6259974"/>
            <a:ext cx="873382" cy="406021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FAA05920-FF26-40E4-A918-436DCAD88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05" y="6194160"/>
            <a:ext cx="1201197" cy="488269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71FA3F07-730B-429B-9C95-EF47A9FC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579"/>
            <a:ext cx="848520" cy="47185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EB4D6E9D-BD1D-4B6E-95ED-D5994555E007}"/>
              </a:ext>
            </a:extLst>
          </p:cNvPr>
          <p:cNvSpPr/>
          <p:nvPr userDrawn="1"/>
        </p:nvSpPr>
        <p:spPr>
          <a:xfrm>
            <a:off x="858865" y="1316725"/>
            <a:ext cx="3725285" cy="3725285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F3C6B34-EC5D-4D9A-B39E-DAAA5FC5329A}"/>
              </a:ext>
            </a:extLst>
          </p:cNvPr>
          <p:cNvSpPr/>
          <p:nvPr userDrawn="1"/>
        </p:nvSpPr>
        <p:spPr>
          <a:xfrm>
            <a:off x="1028196" y="1486056"/>
            <a:ext cx="3386623" cy="3386623"/>
          </a:xfrm>
          <a:prstGeom prst="ellipse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283678-7F12-44FB-96BE-7649D6DD0E4F}"/>
              </a:ext>
            </a:extLst>
          </p:cNvPr>
          <p:cNvSpPr/>
          <p:nvPr userDrawn="1"/>
        </p:nvSpPr>
        <p:spPr>
          <a:xfrm>
            <a:off x="1210173" y="1639993"/>
            <a:ext cx="3078748" cy="30787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45F8E1E-E91F-4776-AD57-F121B495D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7092" y="2238445"/>
            <a:ext cx="1559169" cy="1948961"/>
          </a:xfrm>
          <a:prstGeom prst="rect">
            <a:avLst/>
          </a:prstGeom>
        </p:spPr>
      </p:pic>
      <p:sp>
        <p:nvSpPr>
          <p:cNvPr id="22" name="Text Placeholder 52">
            <a:extLst>
              <a:ext uri="{FF2B5EF4-FFF2-40B4-BE49-F238E27FC236}">
                <a16:creationId xmlns:a16="http://schemas.microsoft.com/office/drawing/2014/main" id="{2F499DDC-8902-1B49-BED9-05790C1AE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9338" y="491776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2">
            <a:extLst>
              <a:ext uri="{FF2B5EF4-FFF2-40B4-BE49-F238E27FC236}">
                <a16:creationId xmlns:a16="http://schemas.microsoft.com/office/drawing/2014/main" id="{E840A58E-01F4-3A43-A429-23FE5EF973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89338" y="2480245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52">
            <a:extLst>
              <a:ext uri="{FF2B5EF4-FFF2-40B4-BE49-F238E27FC236}">
                <a16:creationId xmlns:a16="http://schemas.microsoft.com/office/drawing/2014/main" id="{3588EEDD-7A88-184F-AAD0-3FDC8D5CE4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4510" y="4485452"/>
            <a:ext cx="7289915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2">
            <a:extLst>
              <a:ext uri="{FF2B5EF4-FFF2-40B4-BE49-F238E27FC236}">
                <a16:creationId xmlns:a16="http://schemas.microsoft.com/office/drawing/2014/main" id="{76FBF34B-1B5A-DD42-9645-3699C136DD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9338" y="845959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1" name="Text Placeholder 52">
            <a:extLst>
              <a:ext uri="{FF2B5EF4-FFF2-40B4-BE49-F238E27FC236}">
                <a16:creationId xmlns:a16="http://schemas.microsoft.com/office/drawing/2014/main" id="{903518BB-C38E-F747-A1BC-9896521C2B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9338" y="2849247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2" name="Text Placeholder 52">
            <a:extLst>
              <a:ext uri="{FF2B5EF4-FFF2-40B4-BE49-F238E27FC236}">
                <a16:creationId xmlns:a16="http://schemas.microsoft.com/office/drawing/2014/main" id="{09209482-CBDC-CA43-B784-26DAF9BD3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7660" y="4839635"/>
            <a:ext cx="7283614" cy="1469740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CD1E29-18AB-3749-B2DE-A56194334421}"/>
              </a:ext>
            </a:extLst>
          </p:cNvPr>
          <p:cNvSpPr txBox="1"/>
          <p:nvPr userDrawn="1"/>
        </p:nvSpPr>
        <p:spPr>
          <a:xfrm>
            <a:off x="1607762" y="2748277"/>
            <a:ext cx="2227490" cy="9130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ts val="3240"/>
              </a:lnSpc>
            </a:pPr>
            <a:r>
              <a:rPr lang="en-US" sz="3200" dirty="0">
                <a:solidFill>
                  <a:schemeClr val="bg1"/>
                </a:solidFill>
                <a:latin typeface="Barlow Condensed Medium" pitchFamily="2" charset="77"/>
              </a:rPr>
              <a:t>FACILITY SERVICES</a:t>
            </a:r>
          </a:p>
        </p:txBody>
      </p:sp>
    </p:spTree>
    <p:extLst>
      <p:ext uri="{BB962C8B-B14F-4D97-AF65-F5344CB8AC3E}">
        <p14:creationId xmlns:p14="http://schemas.microsoft.com/office/powerpoint/2010/main" val="2936249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A790050C-308E-054C-8470-7D1E19D65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29" y="0"/>
            <a:ext cx="5533073" cy="6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0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McK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A3B48-1D00-5F4D-82A2-9552F043D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1" cy="40445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6086B52-1B8D-A747-BBC7-6DB1BF43E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4"/>
          <a:stretch/>
        </p:blipFill>
        <p:spPr>
          <a:xfrm>
            <a:off x="6672075" y="38405"/>
            <a:ext cx="5519925" cy="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 4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AFF4844-57D9-CB4E-ABC0-FF4F2AA15967}"/>
              </a:ext>
            </a:extLst>
          </p:cNvPr>
          <p:cNvSpPr/>
          <p:nvPr userDrawn="1"/>
        </p:nvSpPr>
        <p:spPr>
          <a:xfrm>
            <a:off x="2025070" y="0"/>
            <a:ext cx="10155970" cy="6867237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D6D42F-EE4B-324C-9A99-4BA67AD5BBD1}"/>
              </a:ext>
            </a:extLst>
          </p:cNvPr>
          <p:cNvSpPr/>
          <p:nvPr userDrawn="1"/>
        </p:nvSpPr>
        <p:spPr>
          <a:xfrm>
            <a:off x="0" y="0"/>
            <a:ext cx="202507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4442CD53-C63E-4530-B7FB-330933BD94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7533" y="3500419"/>
            <a:ext cx="4954245" cy="161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823BE700-F6B0-4A6E-9C17-DB69CD10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640" y="5963730"/>
            <a:ext cx="2344510" cy="488269"/>
          </a:xfrm>
          <a:prstGeom prst="rect">
            <a:avLst/>
          </a:prstGeom>
        </p:spPr>
      </p:pic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70309DA5-29AE-4A2F-AA8B-C74772E4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533" y="5344419"/>
            <a:ext cx="4954245" cy="1239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DBDA6D-48BE-4E05-8E6A-D9FBBD54E015}"/>
              </a:ext>
            </a:extLst>
          </p:cNvPr>
          <p:cNvCxnSpPr>
            <a:cxnSpLocks/>
          </p:cNvCxnSpPr>
          <p:nvPr userDrawn="1"/>
        </p:nvCxnSpPr>
        <p:spPr>
          <a:xfrm>
            <a:off x="2317533" y="5195631"/>
            <a:ext cx="723491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5164CB0-0C2B-402A-8A77-D9DAD753F6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39" y="6037272"/>
            <a:ext cx="1056792" cy="489386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1C97665-D7C9-4BC6-8FC7-667E1A466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9" y="5344419"/>
            <a:ext cx="1072978" cy="5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03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cean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A3B48-1D00-5F4D-82A2-9552F043D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1" cy="40445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6086B52-1B8D-A747-BBC7-6DB1BF43E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4"/>
          <a:stretch/>
        </p:blipFill>
        <p:spPr>
          <a:xfrm>
            <a:off x="6672075" y="38405"/>
            <a:ext cx="5519925" cy="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2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A3B48-1D00-5F4D-82A2-9552F043D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1" cy="40445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6086B52-1B8D-A747-BBC7-6DB1BF43E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4"/>
          <a:stretch/>
        </p:blipFill>
        <p:spPr>
          <a:xfrm>
            <a:off x="6672075" y="38405"/>
            <a:ext cx="5519925" cy="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2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A3B48-1D00-5F4D-82A2-9552F043D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1" cy="40445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6086B52-1B8D-A747-BBC7-6DB1BF43E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4"/>
          <a:stretch/>
        </p:blipFill>
        <p:spPr>
          <a:xfrm>
            <a:off x="6672075" y="38405"/>
            <a:ext cx="5519925" cy="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5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A3B48-1D00-5F4D-82A2-9552F043D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59" y="6314207"/>
            <a:ext cx="873381" cy="40445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6086B52-1B8D-A747-BBC7-6DB1BF43E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04"/>
          <a:stretch/>
        </p:blipFill>
        <p:spPr>
          <a:xfrm>
            <a:off x="6672075" y="38405"/>
            <a:ext cx="5519925" cy="5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11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52">
            <a:extLst>
              <a:ext uri="{FF2B5EF4-FFF2-40B4-BE49-F238E27FC236}">
                <a16:creationId xmlns:a16="http://schemas.microsoft.com/office/drawing/2014/main" id="{E195962F-917B-426E-9807-0077223006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449" y="950397"/>
            <a:ext cx="11675096" cy="346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79FE967-3DB7-4635-BF31-E0A3E902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4" r="67692"/>
          <a:stretch/>
        </p:blipFill>
        <p:spPr>
          <a:xfrm>
            <a:off x="9065988" y="1"/>
            <a:ext cx="3126013" cy="488269"/>
          </a:xfrm>
          <a:prstGeom prst="rect">
            <a:avLst/>
          </a:prstGeom>
        </p:spPr>
      </p:pic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CCEE1E27-BACD-C348-B92B-7965E1BBF5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275" y="235380"/>
            <a:ext cx="11675096" cy="626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52">
            <a:extLst>
              <a:ext uri="{FF2B5EF4-FFF2-40B4-BE49-F238E27FC236}">
                <a16:creationId xmlns:a16="http://schemas.microsoft.com/office/drawing/2014/main" id="{24DC21A2-BBC9-484B-94E8-4BB6B45E9F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275" y="1297111"/>
            <a:ext cx="11675096" cy="4932163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463034-B114-3743-AB47-09FC07687C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8956" y="166933"/>
            <a:ext cx="1574416" cy="7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6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ustom Photo Background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F3E96B-B745-4169-90EC-0998A71BD004}"/>
              </a:ext>
            </a:extLst>
          </p:cNvPr>
          <p:cNvSpPr/>
          <p:nvPr userDrawn="1"/>
        </p:nvSpPr>
        <p:spPr>
          <a:xfrm>
            <a:off x="0" y="288"/>
            <a:ext cx="12192000" cy="6867237"/>
          </a:xfrm>
          <a:prstGeom prst="rect">
            <a:avLst/>
          </a:prstGeom>
          <a:gradFill>
            <a:gsLst>
              <a:gs pos="0">
                <a:schemeClr val="accent5">
                  <a:alpha val="1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C0360-9FFE-4E27-89D9-FD2452A3D145}"/>
              </a:ext>
            </a:extLst>
          </p:cNvPr>
          <p:cNvSpPr/>
          <p:nvPr userDrawn="1"/>
        </p:nvSpPr>
        <p:spPr>
          <a:xfrm>
            <a:off x="0" y="0"/>
            <a:ext cx="202507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2">
            <a:extLst>
              <a:ext uri="{FF2B5EF4-FFF2-40B4-BE49-F238E27FC236}">
                <a16:creationId xmlns:a16="http://schemas.microsoft.com/office/drawing/2014/main" id="{9D601FA4-71B5-4693-88D4-ACB689B4C8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7533" y="3500419"/>
            <a:ext cx="4954245" cy="161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anchor="b"/>
          <a:lstStyle>
            <a:lvl1pPr marL="0" indent="0">
              <a:lnSpc>
                <a:spcPts val="4500"/>
              </a:lnSpc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2">
            <a:extLst>
              <a:ext uri="{FF2B5EF4-FFF2-40B4-BE49-F238E27FC236}">
                <a16:creationId xmlns:a16="http://schemas.microsoft.com/office/drawing/2014/main" id="{C9CC7FEC-9536-4A67-AB60-6DD27FC68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17533" y="5344419"/>
            <a:ext cx="4954245" cy="1239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indent="0">
              <a:buNone/>
              <a:defRPr sz="2000" b="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68931-54B9-4516-A6A4-4992EED5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39" y="6037272"/>
            <a:ext cx="1056792" cy="489386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55AB938-4DDF-4E6A-A570-78148E5419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9" y="5344419"/>
            <a:ext cx="1072978" cy="5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2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all building&#10;&#10;Description automatically generated">
            <a:extLst>
              <a:ext uri="{FF2B5EF4-FFF2-40B4-BE49-F238E27FC236}">
                <a16:creationId xmlns:a16="http://schemas.microsoft.com/office/drawing/2014/main" id="{312A1013-CCD4-7A4D-B4DC-BB7607BC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92" y="0"/>
            <a:ext cx="5730508" cy="6858000"/>
          </a:xfrm>
          <a:prstGeom prst="rect">
            <a:avLst/>
          </a:prstGeom>
        </p:spPr>
      </p:pic>
      <p:sp>
        <p:nvSpPr>
          <p:cNvPr id="16" name="Text Placeholder 52">
            <a:extLst>
              <a:ext uri="{FF2B5EF4-FFF2-40B4-BE49-F238E27FC236}">
                <a16:creationId xmlns:a16="http://schemas.microsoft.com/office/drawing/2014/main" id="{429E9D67-0DFA-4CB9-9CE6-38C92855D9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8439" y="318195"/>
            <a:ext cx="5107865" cy="27651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885583-4231-4223-A292-4D1346DE5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990" y="6078945"/>
            <a:ext cx="2344510" cy="48826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AF594981-D77E-482B-9D96-687319055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790"/>
            <a:ext cx="2344510" cy="48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17CA09-B65C-47E3-A525-4A08BA4899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3" y="6074731"/>
            <a:ext cx="1056792" cy="491285"/>
          </a:xfrm>
          <a:prstGeom prst="rect">
            <a:avLst/>
          </a:prstGeom>
        </p:spPr>
      </p:pic>
      <p:sp>
        <p:nvSpPr>
          <p:cNvPr id="19" name="Text Placeholder 52">
            <a:extLst>
              <a:ext uri="{FF2B5EF4-FFF2-40B4-BE49-F238E27FC236}">
                <a16:creationId xmlns:a16="http://schemas.microsoft.com/office/drawing/2014/main" id="{81B38BC5-4596-1646-83F1-D66F3E6530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318195"/>
            <a:ext cx="5683251" cy="346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52">
            <a:extLst>
              <a:ext uri="{FF2B5EF4-FFF2-40B4-BE49-F238E27FC236}">
                <a16:creationId xmlns:a16="http://schemas.microsoft.com/office/drawing/2014/main" id="{D5736644-8E27-234E-BDA8-432AEEDB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691527"/>
            <a:ext cx="5683251" cy="5848277"/>
          </a:xfrm>
          <a:prstGeom prst="rect">
            <a:avLst/>
          </a:prstGeom>
        </p:spPr>
        <p:txBody>
          <a:bodyPr/>
          <a:lstStyle>
            <a:lvl1pPr marL="7938" indent="0">
              <a:buFont typeface="Arial" panose="020B0604020202020204" pitchFamily="34" charset="0"/>
              <a:buNone/>
              <a:tabLst/>
              <a:defRPr sz="1400" spc="50" baseline="0">
                <a:solidFill>
                  <a:srgbClr val="000000"/>
                </a:solidFill>
                <a:latin typeface="Barlow" pitchFamily="2" charset="77"/>
              </a:defRPr>
            </a:lvl1pPr>
            <a:lvl2pPr marL="119063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2pPr>
            <a:lvl3pPr marL="342900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3pPr>
            <a:lvl4pPr marL="574675" indent="-112713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4pPr>
            <a:lvl5pPr marL="806450" indent="-120650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5pPr>
            <a:lvl6pPr marL="1028700" indent="-111125"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6pPr>
            <a:lvl7pPr marL="1260475" indent="-111125">
              <a:tabLst/>
              <a:defRPr sz="1400">
                <a:solidFill>
                  <a:srgbClr val="000000"/>
                </a:solidFill>
                <a:latin typeface="Barlow" pitchFamily="2" charset="77"/>
              </a:defRPr>
            </a:lvl7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List item 1 </a:t>
            </a:r>
          </a:p>
          <a:p>
            <a:pPr lvl="2"/>
            <a:r>
              <a:rPr lang="en-US" dirty="0"/>
              <a:t>List item 2 </a:t>
            </a:r>
          </a:p>
          <a:p>
            <a:pPr lvl="3"/>
            <a:r>
              <a:rPr lang="en-US" dirty="0"/>
              <a:t>List item 3 </a:t>
            </a:r>
          </a:p>
          <a:p>
            <a:pPr lvl="4"/>
            <a:r>
              <a:rPr lang="en-US" dirty="0"/>
              <a:t>List item 4 </a:t>
            </a:r>
          </a:p>
          <a:p>
            <a:pPr lvl="5"/>
            <a:r>
              <a:rPr lang="en-US" dirty="0"/>
              <a:t>List item 5</a:t>
            </a:r>
          </a:p>
        </p:txBody>
      </p:sp>
    </p:spTree>
    <p:extLst>
      <p:ext uri="{BB962C8B-B14F-4D97-AF65-F5344CB8AC3E}">
        <p14:creationId xmlns:p14="http://schemas.microsoft.com/office/powerpoint/2010/main" val="148297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1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5.xml"/><Relationship Id="rId7" Type="http://schemas.openxmlformats.org/officeDocument/2006/relationships/tags" Target="../tags/tag2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9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9" r:id="rId2"/>
    <p:sldLayoutId id="2147483857" r:id="rId3"/>
    <p:sldLayoutId id="2147483858" r:id="rId4"/>
    <p:sldLayoutId id="2147483856" r:id="rId5"/>
    <p:sldLayoutId id="2147483983" r:id="rId6"/>
    <p:sldLayoutId id="2147483984" r:id="rId7"/>
    <p:sldLayoutId id="2147483853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126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690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5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60" r:id="rId2"/>
    <p:sldLayoutId id="2147483862" r:id="rId3"/>
    <p:sldLayoutId id="2147483864" r:id="rId4"/>
    <p:sldLayoutId id="2147483866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126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6904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74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7" r:id="rId2"/>
    <p:sldLayoutId id="2147483890" r:id="rId3"/>
    <p:sldLayoutId id="2147483893" r:id="rId4"/>
    <p:sldLayoutId id="2147483896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10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53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6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89" r:id="rId6"/>
    <p:sldLayoutId id="2147483987" r:id="rId7"/>
    <p:sldLayoutId id="2147483986" r:id="rId8"/>
    <p:sldLayoutId id="2147483988" r:id="rId9"/>
    <p:sldLayoutId id="2147483912" r:id="rId10"/>
    <p:sldLayoutId id="2147483913" r:id="rId11"/>
    <p:sldLayoutId id="2147483914" r:id="rId12"/>
    <p:sldLayoutId id="2147483915" r:id="rId13"/>
    <p:sldLayoutId id="214748391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E332FDE2-2610-D348-9852-64C5AB3424F4}"/>
              </a:ext>
            </a:extLst>
          </p:cNvPr>
          <p:cNvSpPr/>
          <p:nvPr userDrawn="1"/>
        </p:nvSpPr>
        <p:spPr>
          <a:xfrm>
            <a:off x="0" y="-2"/>
            <a:ext cx="12192000" cy="1019333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Barlow" pitchFamily="2" charset="77"/>
            </a:endParaRPr>
          </a:p>
        </p:txBody>
      </p:sp>
      <p:pic>
        <p:nvPicPr>
          <p:cNvPr id="205" name="Picture 204" descr="Background pattern&#10;&#10;Description automatically generated">
            <a:extLst>
              <a:ext uri="{FF2B5EF4-FFF2-40B4-BE49-F238E27FC236}">
                <a16:creationId xmlns:a16="http://schemas.microsoft.com/office/drawing/2014/main" id="{7258DD2B-2E02-9649-8F67-BFC11000D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897"/>
            <a:ext cx="848520" cy="471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83A9C-D2F8-CC48-AEB2-8DB12C75E0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7055" y="6314207"/>
            <a:ext cx="873382" cy="40445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E8F913F-9608-4404-AFDE-173617CE932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" y="6037758"/>
            <a:ext cx="1372832" cy="727538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362141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E332FDE2-2610-D348-9852-64C5AB3424F4}"/>
              </a:ext>
            </a:extLst>
          </p:cNvPr>
          <p:cNvSpPr/>
          <p:nvPr userDrawn="1"/>
        </p:nvSpPr>
        <p:spPr>
          <a:xfrm>
            <a:off x="0" y="-2"/>
            <a:ext cx="12192000" cy="10193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Barlow" pitchFamily="2" charset="77"/>
            </a:endParaRPr>
          </a:p>
        </p:txBody>
      </p:sp>
      <p:pic>
        <p:nvPicPr>
          <p:cNvPr id="205" name="Picture 204" descr="Background pattern&#10;&#10;Description automatically generated">
            <a:extLst>
              <a:ext uri="{FF2B5EF4-FFF2-40B4-BE49-F238E27FC236}">
                <a16:creationId xmlns:a16="http://schemas.microsoft.com/office/drawing/2014/main" id="{7258DD2B-2E02-9649-8F67-BFC11000D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897"/>
            <a:ext cx="848520" cy="471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FE428-444F-3F41-B168-83D575215C1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7055" y="6314207"/>
            <a:ext cx="873382" cy="40445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950FA08-0E9D-40A1-8ABD-F0FDE6F1407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32118"/>
            <a:ext cx="1072978" cy="568629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364094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E332FDE2-2610-D348-9852-64C5AB3424F4}"/>
              </a:ext>
            </a:extLst>
          </p:cNvPr>
          <p:cNvSpPr/>
          <p:nvPr userDrawn="1"/>
        </p:nvSpPr>
        <p:spPr>
          <a:xfrm>
            <a:off x="0" y="-2"/>
            <a:ext cx="12192000" cy="10193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Barlow" pitchFamily="2" charset="77"/>
            </a:endParaRPr>
          </a:p>
        </p:txBody>
      </p:sp>
      <p:pic>
        <p:nvPicPr>
          <p:cNvPr id="205" name="Picture 204" descr="Background pattern&#10;&#10;Description automatically generated">
            <a:extLst>
              <a:ext uri="{FF2B5EF4-FFF2-40B4-BE49-F238E27FC236}">
                <a16:creationId xmlns:a16="http://schemas.microsoft.com/office/drawing/2014/main" id="{7258DD2B-2E02-9649-8F67-BFC11000D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897"/>
            <a:ext cx="848520" cy="471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B19D6-012A-6040-9887-66421166CAA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7055" y="6314207"/>
            <a:ext cx="873382" cy="40445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BA7B865-1395-4EAC-B76B-F35E2E0891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32118"/>
            <a:ext cx="1072978" cy="568629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152916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E332FDE2-2610-D348-9852-64C5AB3424F4}"/>
              </a:ext>
            </a:extLst>
          </p:cNvPr>
          <p:cNvSpPr/>
          <p:nvPr userDrawn="1"/>
        </p:nvSpPr>
        <p:spPr>
          <a:xfrm>
            <a:off x="0" y="-2"/>
            <a:ext cx="12192000" cy="10193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Barlow" pitchFamily="2" charset="77"/>
            </a:endParaRPr>
          </a:p>
        </p:txBody>
      </p:sp>
      <p:pic>
        <p:nvPicPr>
          <p:cNvPr id="205" name="Picture 204" descr="Background pattern&#10;&#10;Description automatically generated">
            <a:extLst>
              <a:ext uri="{FF2B5EF4-FFF2-40B4-BE49-F238E27FC236}">
                <a16:creationId xmlns:a16="http://schemas.microsoft.com/office/drawing/2014/main" id="{7258DD2B-2E02-9649-8F67-BFC11000D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897"/>
            <a:ext cx="848520" cy="471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E8565-5CCD-4042-A248-BAA9D0CEDD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7055" y="6314207"/>
            <a:ext cx="873382" cy="40445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6FDE066-C48C-4A71-996D-B6D04D2E1DE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32118"/>
            <a:ext cx="1072978" cy="568629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24348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90" r:id="rId2"/>
    <p:sldLayoutId id="2147483974" r:id="rId3"/>
    <p:sldLayoutId id="2147483991" r:id="rId4"/>
    <p:sldLayoutId id="2147483976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03">
            <a:extLst>
              <a:ext uri="{FF2B5EF4-FFF2-40B4-BE49-F238E27FC236}">
                <a16:creationId xmlns:a16="http://schemas.microsoft.com/office/drawing/2014/main" id="{E332FDE2-2610-D348-9852-64C5AB3424F4}"/>
              </a:ext>
            </a:extLst>
          </p:cNvPr>
          <p:cNvSpPr/>
          <p:nvPr userDrawn="1"/>
        </p:nvSpPr>
        <p:spPr>
          <a:xfrm>
            <a:off x="0" y="-2"/>
            <a:ext cx="12192000" cy="101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 dirty="0">
              <a:latin typeface="Barlow" pitchFamily="2" charset="77"/>
            </a:endParaRPr>
          </a:p>
        </p:txBody>
      </p:sp>
      <p:pic>
        <p:nvPicPr>
          <p:cNvPr id="205" name="Picture 204" descr="Background pattern&#10;&#10;Description automatically generated">
            <a:extLst>
              <a:ext uri="{FF2B5EF4-FFF2-40B4-BE49-F238E27FC236}">
                <a16:creationId xmlns:a16="http://schemas.microsoft.com/office/drawing/2014/main" id="{7258DD2B-2E02-9649-8F67-BFC11000D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897"/>
            <a:ext cx="848520" cy="471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88E6C-BC7C-B84B-9425-DF7B5D53BC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7055" y="6314207"/>
            <a:ext cx="873382" cy="40445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65E23D-EA68-475B-916E-23248038E5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32118"/>
            <a:ext cx="1072978" cy="568629"/>
          </a:xfrm>
          <a:prstGeom prst="rect">
            <a:avLst/>
          </a:prstGeom>
        </p:spPr>
      </p:pic>
    </p:spTree>
    <p:custDataLst>
      <p:tags r:id="rId7"/>
    </p:custDataLst>
    <p:extLst>
      <p:ext uri="{BB962C8B-B14F-4D97-AF65-F5344CB8AC3E}">
        <p14:creationId xmlns:p14="http://schemas.microsoft.com/office/powerpoint/2010/main" val="28578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1265">
          <p15:clr>
            <a:srgbClr val="F26B43"/>
          </p15:clr>
        </p15:guide>
        <p15:guide id="6" pos="3840">
          <p15:clr>
            <a:srgbClr val="F26B43"/>
          </p15:clr>
        </p15:guide>
        <p15:guide id="7" pos="690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0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8" r:id="rId2"/>
    <p:sldLayoutId id="2147483850" r:id="rId3"/>
    <p:sldLayoutId id="2147483930" r:id="rId4"/>
    <p:sldLayoutId id="2147483932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126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6904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2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5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Stag Sans Light" panose="020B03030400000200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76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126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69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0.png"/><Relationship Id="rId7" Type="http://schemas.openxmlformats.org/officeDocument/2006/relationships/diagramData" Target="../diagrams/data1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svg"/><Relationship Id="rId11" Type="http://schemas.microsoft.com/office/2007/relationships/diagramDrawing" Target="../diagrams/drawing1.xml"/><Relationship Id="rId5" Type="http://schemas.openxmlformats.org/officeDocument/2006/relationships/image" Target="../media/image5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1.svg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82A641-2934-4CED-A4B8-976195F150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01766" y="3276600"/>
            <a:ext cx="7588467" cy="1618401"/>
          </a:xfrm>
        </p:spPr>
        <p:txBody>
          <a:bodyPr/>
          <a:lstStyle/>
          <a:p>
            <a:r>
              <a:rPr lang="en-US" sz="4800" dirty="0"/>
              <a:t>Design-Build &amp; Maximizing Your ESSER Funds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C0651-7474-4FF1-9534-87BCBF4323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33924" y="5105400"/>
            <a:ext cx="4954245" cy="1524000"/>
          </a:xfrm>
        </p:spPr>
        <p:txBody>
          <a:bodyPr/>
          <a:lstStyle/>
          <a:p>
            <a:r>
              <a:rPr lang="en-US" dirty="0"/>
              <a:t>June 13 - 17, 2022</a:t>
            </a:r>
          </a:p>
          <a:p>
            <a:r>
              <a:rPr lang="en-US" dirty="0"/>
              <a:t>Halvor Kamrud</a:t>
            </a:r>
          </a:p>
          <a:p>
            <a:r>
              <a:rPr lang="en-US" dirty="0"/>
              <a:t>Tim Tolman</a:t>
            </a:r>
          </a:p>
          <a:p>
            <a:r>
              <a:rPr lang="en-US" sz="1800" dirty="0"/>
              <a:t>Butte, MT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73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0314A-5863-44D1-88D4-A858F9312818}"/>
              </a:ext>
            </a:extLst>
          </p:cNvPr>
          <p:cNvSpPr txBox="1"/>
          <p:nvPr/>
        </p:nvSpPr>
        <p:spPr>
          <a:xfrm>
            <a:off x="0" y="3059668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+mj-lt"/>
              </a:rPr>
              <a:t>Market Updates</a:t>
            </a:r>
          </a:p>
        </p:txBody>
      </p:sp>
    </p:spTree>
    <p:extLst>
      <p:ext uri="{BB962C8B-B14F-4D97-AF65-F5344CB8AC3E}">
        <p14:creationId xmlns:p14="http://schemas.microsoft.com/office/powerpoint/2010/main" val="3742633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B538EC-5E5B-E144-8238-6FD10ED48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Escalating Material Costs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7D5AE3-4465-48AC-B570-6A66D9F9D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3810000"/>
            <a:ext cx="9201150" cy="1876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AE4F47-688B-4B0A-A2C6-EB42753A2270}"/>
              </a:ext>
            </a:extLst>
          </p:cNvPr>
          <p:cNvSpPr txBox="1"/>
          <p:nvPr/>
        </p:nvSpPr>
        <p:spPr>
          <a:xfrm>
            <a:off x="2057400" y="182880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Additional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10-12% cost increase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 in commodity equipment above the 30% year over year increases to date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25000"/>
                </a:schemeClr>
              </a:solidFill>
              <a:latin typeface="Barlow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Circuit boards and controls supply chain bottleneck driving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28-40 week delivery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arlow" panose="00000500000000000000" pitchFamily="2" charset="0"/>
              </a:rPr>
              <a:t>for HVAC equipment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BAB7F-DC8F-4054-A520-F0F15D5FD520}"/>
              </a:ext>
            </a:extLst>
          </p:cNvPr>
          <p:cNvSpPr txBox="1"/>
          <p:nvPr/>
        </p:nvSpPr>
        <p:spPr>
          <a:xfrm>
            <a:off x="1981200" y="117157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0A3F54"/>
                </a:solidFill>
                <a:latin typeface="Barlow" pitchFamily="2" charset="77"/>
                <a:cs typeface="Calibri" panose="020F0502020204030204" pitchFamily="34" charset="0"/>
              </a:rPr>
              <a:t>Current Supply Chain Trends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A3F54"/>
              </a:solidFill>
              <a:effectLst/>
              <a:uLnTx/>
              <a:uFillTx/>
              <a:latin typeface="Barlow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5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B538EC-5E5B-E144-8238-6FD10ED48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Escalating Material Costs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4568F-AFB0-46AB-93AE-D0540434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8" r="2227"/>
          <a:stretch/>
        </p:blipFill>
        <p:spPr>
          <a:xfrm>
            <a:off x="303212" y="1752600"/>
            <a:ext cx="6630988" cy="3531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66465-994A-45B3-8248-A165C7AFF995}"/>
              </a:ext>
            </a:extLst>
          </p:cNvPr>
          <p:cNvSpPr txBox="1"/>
          <p:nvPr/>
        </p:nvSpPr>
        <p:spPr>
          <a:xfrm>
            <a:off x="1466850" y="109603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Barlow" panose="00000500000000000000" pitchFamily="2" charset="0"/>
              </a:rPr>
              <a:t>Industry-Wide Escalation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966D4-76A9-4A72-97BA-79FFE7EBB06E}"/>
              </a:ext>
            </a:extLst>
          </p:cNvPr>
          <p:cNvSpPr txBox="1"/>
          <p:nvPr/>
        </p:nvSpPr>
        <p:spPr>
          <a:xfrm>
            <a:off x="8147050" y="3671306"/>
            <a:ext cx="394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rlow" panose="00000500000000000000" pitchFamily="2" charset="0"/>
              </a:rPr>
              <a:t>21.5% annual cost increase nationally</a:t>
            </a:r>
          </a:p>
          <a:p>
            <a:r>
              <a:rPr lang="en-US" sz="1600" dirty="0">
                <a:latin typeface="Barlow" panose="00000500000000000000" pitchFamily="2" charset="0"/>
              </a:rPr>
              <a:t>26.1% annual cost increase in Seattle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5BF60-FF29-4A38-A2C8-8878F6CDD498}"/>
              </a:ext>
            </a:extLst>
          </p:cNvPr>
          <p:cNvSpPr txBox="1"/>
          <p:nvPr/>
        </p:nvSpPr>
        <p:spPr>
          <a:xfrm>
            <a:off x="4762500" y="64008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arlow" panose="00000500000000000000" pitchFamily="2" charset="0"/>
              </a:rPr>
              <a:t>Source: Mortenson Construction Index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7851A3A-C16B-488D-9012-2AB7F84E3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1619250"/>
            <a:ext cx="1289878" cy="12192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0EE9CAF-3194-433E-BD06-B761F4949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239" y="3290352"/>
            <a:ext cx="1219200" cy="121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8A27D-27F8-4FBF-8004-54301DA2F705}"/>
              </a:ext>
            </a:extLst>
          </p:cNvPr>
          <p:cNvSpPr txBox="1"/>
          <p:nvPr/>
        </p:nvSpPr>
        <p:spPr>
          <a:xfrm>
            <a:off x="8147050" y="1966009"/>
            <a:ext cx="4171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rlow" panose="00000500000000000000" pitchFamily="2" charset="0"/>
              </a:rPr>
              <a:t>2.9% single quarter cost increase nationally</a:t>
            </a:r>
          </a:p>
          <a:p>
            <a:r>
              <a:rPr lang="en-US" sz="1600" dirty="0">
                <a:latin typeface="Barlow" panose="00000500000000000000" pitchFamily="2" charset="0"/>
              </a:rPr>
              <a:t>4.3% single quarter cost increase in Seattle</a:t>
            </a:r>
          </a:p>
        </p:txBody>
      </p:sp>
    </p:spTree>
    <p:extLst>
      <p:ext uri="{BB962C8B-B14F-4D97-AF65-F5344CB8AC3E}">
        <p14:creationId xmlns:p14="http://schemas.microsoft.com/office/powerpoint/2010/main" val="65520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B538EC-5E5B-E144-8238-6FD10ED48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Labor Constraints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BAB7F-DC8F-4054-A520-F0F15D5FD520}"/>
              </a:ext>
            </a:extLst>
          </p:cNvPr>
          <p:cNvSpPr txBox="1"/>
          <p:nvPr/>
        </p:nvSpPr>
        <p:spPr>
          <a:xfrm>
            <a:off x="1981200" y="1171575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Industry-Wide Labor Constraints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DEE90F-D015-4A80-852F-8D9659F68F7C}"/>
              </a:ext>
            </a:extLst>
          </p:cNvPr>
          <p:cNvSpPr txBox="1"/>
          <p:nvPr/>
        </p:nvSpPr>
        <p:spPr>
          <a:xfrm>
            <a:off x="5257800" y="6318139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Barlow" panose="00000500000000000000" pitchFamily="2" charset="0"/>
              </a:rPr>
              <a:t>Source: Bureau  of Labor Statistics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7F0A4E3-18C0-43AE-AD94-0206B312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8997"/>
            <a:ext cx="7286182" cy="3457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9C067-797E-44CF-A5E2-D2C6F96B67C8}"/>
              </a:ext>
            </a:extLst>
          </p:cNvPr>
          <p:cNvSpPr txBox="1"/>
          <p:nvPr/>
        </p:nvSpPr>
        <p:spPr>
          <a:xfrm>
            <a:off x="8099839" y="2199707"/>
            <a:ext cx="3939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Barlow" panose="00000500000000000000" pitchFamily="2" charset="0"/>
              </a:rPr>
              <a:t>3% loss of construction employees in Seattle metro region from 2020 to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D1B34-E32D-4FFB-A86A-63D8648EACBA}"/>
              </a:ext>
            </a:extLst>
          </p:cNvPr>
          <p:cNvSpPr txBox="1"/>
          <p:nvPr/>
        </p:nvSpPr>
        <p:spPr>
          <a:xfrm>
            <a:off x="3170443" y="5759450"/>
            <a:ext cx="6911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sng" dirty="0">
                <a:solidFill>
                  <a:schemeClr val="accent1"/>
                </a:solidFill>
                <a:effectLst/>
                <a:latin typeface="Barlow" panose="00000500000000000000" pitchFamily="2" charset="0"/>
              </a:rPr>
              <a:t>Labor availability will continue to be a top concern in 2022. </a:t>
            </a:r>
            <a:endParaRPr lang="en-US" sz="2000" b="1" u="sng" dirty="0">
              <a:solidFill>
                <a:schemeClr val="accent1"/>
              </a:solidFill>
              <a:latin typeface="Barlow" panose="000005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242FD6-2FCF-43CF-AACA-962C527C30F7}"/>
              </a:ext>
            </a:extLst>
          </p:cNvPr>
          <p:cNvGrpSpPr/>
          <p:nvPr/>
        </p:nvGrpSpPr>
        <p:grpSpPr>
          <a:xfrm>
            <a:off x="6939722" y="1906384"/>
            <a:ext cx="1289878" cy="1219200"/>
            <a:chOff x="6939722" y="1906384"/>
            <a:chExt cx="1289878" cy="121920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FE0D7A80-88D6-470C-B05E-E1C53AA25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939722" y="1906384"/>
              <a:ext cx="1289878" cy="12192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546C6D-09B4-4011-8463-BC37A767C757}"/>
                </a:ext>
              </a:extLst>
            </p:cNvPr>
            <p:cNvSpPr/>
            <p:nvPr/>
          </p:nvSpPr>
          <p:spPr>
            <a:xfrm>
              <a:off x="7391400" y="2159503"/>
              <a:ext cx="381000" cy="5792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aphic 12">
              <a:extLst>
                <a:ext uri="{FF2B5EF4-FFF2-40B4-BE49-F238E27FC236}">
                  <a16:creationId xmlns:a16="http://schemas.microsoft.com/office/drawing/2014/main" id="{DF9F3932-BAD4-4FCB-BA51-7C118676EC3C}"/>
                </a:ext>
              </a:extLst>
            </p:cNvPr>
            <p:cNvGrpSpPr/>
            <p:nvPr/>
          </p:nvGrpSpPr>
          <p:grpSpPr>
            <a:xfrm>
              <a:off x="7391400" y="2255562"/>
              <a:ext cx="381000" cy="260422"/>
              <a:chOff x="9220604" y="3761893"/>
              <a:chExt cx="519754" cy="355264"/>
            </a:xfrm>
            <a:solidFill>
              <a:srgbClr val="793949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1DABF81-FF79-4064-82C1-9DA182A9A971}"/>
                  </a:ext>
                </a:extLst>
              </p:cNvPr>
              <p:cNvSpPr/>
              <p:nvPr/>
            </p:nvSpPr>
            <p:spPr>
              <a:xfrm>
                <a:off x="9220604" y="4064311"/>
                <a:ext cx="519754" cy="52846"/>
              </a:xfrm>
              <a:custGeom>
                <a:avLst/>
                <a:gdLst>
                  <a:gd name="connsiteX0" fmla="*/ 492548 w 519754"/>
                  <a:gd name="connsiteY0" fmla="*/ 1002 h 52846"/>
                  <a:gd name="connsiteX1" fmla="*/ 486647 w 519754"/>
                  <a:gd name="connsiteY1" fmla="*/ 2036 h 52846"/>
                  <a:gd name="connsiteX2" fmla="*/ 256764 w 519754"/>
                  <a:gd name="connsiteY2" fmla="*/ 20773 h 52846"/>
                  <a:gd name="connsiteX3" fmla="*/ 33084 w 519754"/>
                  <a:gd name="connsiteY3" fmla="*/ 469 h 52846"/>
                  <a:gd name="connsiteX4" fmla="*/ 30698 w 519754"/>
                  <a:gd name="connsiteY4" fmla="*/ 0 h 52846"/>
                  <a:gd name="connsiteX5" fmla="*/ 0 w 519754"/>
                  <a:gd name="connsiteY5" fmla="*/ 16931 h 52846"/>
                  <a:gd name="connsiteX6" fmla="*/ 259873 w 519754"/>
                  <a:gd name="connsiteY6" fmla="*/ 52846 h 52846"/>
                  <a:gd name="connsiteX7" fmla="*/ 519755 w 519754"/>
                  <a:gd name="connsiteY7" fmla="*/ 16931 h 52846"/>
                  <a:gd name="connsiteX8" fmla="*/ 492548 w 519754"/>
                  <a:gd name="connsiteY8" fmla="*/ 1002 h 52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754" h="52846">
                    <a:moveTo>
                      <a:pt x="492548" y="1002"/>
                    </a:moveTo>
                    <a:lnTo>
                      <a:pt x="486647" y="2036"/>
                    </a:lnTo>
                    <a:cubicBezTo>
                      <a:pt x="452490" y="7937"/>
                      <a:pt x="365717" y="20773"/>
                      <a:pt x="256764" y="20773"/>
                    </a:cubicBezTo>
                    <a:cubicBezTo>
                      <a:pt x="188290" y="20773"/>
                      <a:pt x="111180" y="15564"/>
                      <a:pt x="33084" y="469"/>
                    </a:cubicBezTo>
                    <a:lnTo>
                      <a:pt x="30698" y="0"/>
                    </a:lnTo>
                    <a:cubicBezTo>
                      <a:pt x="11150" y="5050"/>
                      <a:pt x="0" y="10808"/>
                      <a:pt x="0" y="16931"/>
                    </a:cubicBezTo>
                    <a:cubicBezTo>
                      <a:pt x="0" y="36766"/>
                      <a:pt x="116349" y="52846"/>
                      <a:pt x="259873" y="52846"/>
                    </a:cubicBezTo>
                    <a:cubicBezTo>
                      <a:pt x="403398" y="52846"/>
                      <a:pt x="519755" y="36766"/>
                      <a:pt x="519755" y="16931"/>
                    </a:cubicBezTo>
                    <a:cubicBezTo>
                      <a:pt x="519755" y="11206"/>
                      <a:pt x="509798" y="5806"/>
                      <a:pt x="492548" y="1002"/>
                    </a:cubicBezTo>
                    <a:close/>
                  </a:path>
                </a:pathLst>
              </a:custGeom>
              <a:grpFill/>
              <a:ln w="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A688058-A654-4014-A1C3-2DF3ABC30C18}"/>
                  </a:ext>
                </a:extLst>
              </p:cNvPr>
              <p:cNvSpPr/>
              <p:nvPr/>
            </p:nvSpPr>
            <p:spPr>
              <a:xfrm>
                <a:off x="9253704" y="3886550"/>
                <a:ext cx="80044" cy="177840"/>
              </a:xfrm>
              <a:custGeom>
                <a:avLst/>
                <a:gdLst>
                  <a:gd name="connsiteX0" fmla="*/ 80045 w 80044"/>
                  <a:gd name="connsiteY0" fmla="*/ 177840 h 177840"/>
                  <a:gd name="connsiteX1" fmla="*/ 79703 w 80044"/>
                  <a:gd name="connsiteY1" fmla="*/ 165116 h 177840"/>
                  <a:gd name="connsiteX2" fmla="*/ 34006 w 80044"/>
                  <a:gd name="connsiteY2" fmla="*/ 0 h 177840"/>
                  <a:gd name="connsiteX3" fmla="*/ 0 w 80044"/>
                  <a:gd name="connsiteY3" fmla="*/ 119371 h 177840"/>
                  <a:gd name="connsiteX4" fmla="*/ 0 w 80044"/>
                  <a:gd name="connsiteY4" fmla="*/ 165434 h 177840"/>
                  <a:gd name="connsiteX5" fmla="*/ 31270 w 80044"/>
                  <a:gd name="connsiteY5" fmla="*/ 171104 h 177840"/>
                  <a:gd name="connsiteX6" fmla="*/ 80045 w 80044"/>
                  <a:gd name="connsiteY6" fmla="*/ 177840 h 177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044" h="177840">
                    <a:moveTo>
                      <a:pt x="80045" y="177840"/>
                    </a:moveTo>
                    <a:cubicBezTo>
                      <a:pt x="79973" y="173522"/>
                      <a:pt x="79870" y="169243"/>
                      <a:pt x="79703" y="165116"/>
                    </a:cubicBezTo>
                    <a:cubicBezTo>
                      <a:pt x="76164" y="79464"/>
                      <a:pt x="52997" y="28049"/>
                      <a:pt x="34006" y="0"/>
                    </a:cubicBezTo>
                    <a:cubicBezTo>
                      <a:pt x="11779" y="35849"/>
                      <a:pt x="2" y="77191"/>
                      <a:pt x="0" y="119371"/>
                    </a:cubicBezTo>
                    <a:lnTo>
                      <a:pt x="0" y="165434"/>
                    </a:lnTo>
                    <a:cubicBezTo>
                      <a:pt x="10442" y="167478"/>
                      <a:pt x="20876" y="169410"/>
                      <a:pt x="31270" y="171104"/>
                    </a:cubicBezTo>
                    <a:cubicBezTo>
                      <a:pt x="47645" y="173753"/>
                      <a:pt x="63917" y="175964"/>
                      <a:pt x="80045" y="177840"/>
                    </a:cubicBezTo>
                    <a:close/>
                  </a:path>
                </a:pathLst>
              </a:custGeom>
              <a:grpFill/>
              <a:ln w="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D6ED08D-733A-45EE-AC00-20A8E6D0AD6D}"/>
                  </a:ext>
                </a:extLst>
              </p:cNvPr>
              <p:cNvSpPr/>
              <p:nvPr/>
            </p:nvSpPr>
            <p:spPr>
              <a:xfrm>
                <a:off x="9295385" y="3761893"/>
                <a:ext cx="370083" cy="310564"/>
              </a:xfrm>
              <a:custGeom>
                <a:avLst/>
                <a:gdLst>
                  <a:gd name="connsiteX0" fmla="*/ 51049 w 370083"/>
                  <a:gd name="connsiteY0" fmla="*/ 303913 h 310564"/>
                  <a:gd name="connsiteX1" fmla="*/ 318931 w 370083"/>
                  <a:gd name="connsiteY1" fmla="*/ 303913 h 310564"/>
                  <a:gd name="connsiteX2" fmla="*/ 319337 w 370083"/>
                  <a:gd name="connsiteY2" fmla="*/ 288628 h 310564"/>
                  <a:gd name="connsiteX3" fmla="*/ 370083 w 370083"/>
                  <a:gd name="connsiteY3" fmla="*/ 112704 h 310564"/>
                  <a:gd name="connsiteX4" fmla="*/ 280058 w 370083"/>
                  <a:gd name="connsiteY4" fmla="*/ 37622 h 310564"/>
                  <a:gd name="connsiteX5" fmla="*/ 281259 w 370083"/>
                  <a:gd name="connsiteY5" fmla="*/ 27236 h 310564"/>
                  <a:gd name="connsiteX6" fmla="*/ 260748 w 370083"/>
                  <a:gd name="connsiteY6" fmla="*/ 6041 h 310564"/>
                  <a:gd name="connsiteX7" fmla="*/ 186286 w 370083"/>
                  <a:gd name="connsiteY7" fmla="*/ 13 h 310564"/>
                  <a:gd name="connsiteX8" fmla="*/ 109661 w 370083"/>
                  <a:gd name="connsiteY8" fmla="*/ 5994 h 310564"/>
                  <a:gd name="connsiteX9" fmla="*/ 109160 w 370083"/>
                  <a:gd name="connsiteY9" fmla="*/ 6113 h 310564"/>
                  <a:gd name="connsiteX10" fmla="*/ 88968 w 370083"/>
                  <a:gd name="connsiteY10" fmla="*/ 27967 h 310564"/>
                  <a:gd name="connsiteX11" fmla="*/ 90097 w 370083"/>
                  <a:gd name="connsiteY11" fmla="*/ 37646 h 310564"/>
                  <a:gd name="connsiteX12" fmla="*/ 0 w 370083"/>
                  <a:gd name="connsiteY12" fmla="*/ 112847 h 310564"/>
                  <a:gd name="connsiteX13" fmla="*/ 50643 w 370083"/>
                  <a:gd name="connsiteY13" fmla="*/ 288604 h 310564"/>
                  <a:gd name="connsiteX14" fmla="*/ 51049 w 370083"/>
                  <a:gd name="connsiteY14" fmla="*/ 303913 h 310564"/>
                  <a:gd name="connsiteX15" fmla="*/ 112381 w 370083"/>
                  <a:gd name="connsiteY15" fmla="*/ 18408 h 310564"/>
                  <a:gd name="connsiteX16" fmla="*/ 186342 w 370083"/>
                  <a:gd name="connsiteY16" fmla="*/ 12722 h 310564"/>
                  <a:gd name="connsiteX17" fmla="*/ 188879 w 370083"/>
                  <a:gd name="connsiteY17" fmla="*/ 12722 h 310564"/>
                  <a:gd name="connsiteX18" fmla="*/ 257766 w 370083"/>
                  <a:gd name="connsiteY18" fmla="*/ 18392 h 310564"/>
                  <a:gd name="connsiteX19" fmla="*/ 268661 w 370083"/>
                  <a:gd name="connsiteY19" fmla="*/ 26568 h 310564"/>
                  <a:gd name="connsiteX20" fmla="*/ 267977 w 370083"/>
                  <a:gd name="connsiteY20" fmla="*/ 32469 h 310564"/>
                  <a:gd name="connsiteX21" fmla="*/ 245630 w 370083"/>
                  <a:gd name="connsiteY21" fmla="*/ 224926 h 310564"/>
                  <a:gd name="connsiteX22" fmla="*/ 236301 w 370083"/>
                  <a:gd name="connsiteY22" fmla="*/ 233674 h 310564"/>
                  <a:gd name="connsiteX23" fmla="*/ 133893 w 370083"/>
                  <a:gd name="connsiteY23" fmla="*/ 233674 h 310564"/>
                  <a:gd name="connsiteX24" fmla="*/ 124531 w 370083"/>
                  <a:gd name="connsiteY24" fmla="*/ 224540 h 310564"/>
                  <a:gd name="connsiteX25" fmla="*/ 124533 w 370083"/>
                  <a:gd name="connsiteY25" fmla="*/ 224226 h 310564"/>
                  <a:gd name="connsiteX26" fmla="*/ 102177 w 370083"/>
                  <a:gd name="connsiteY26" fmla="*/ 32484 h 310564"/>
                  <a:gd name="connsiteX27" fmla="*/ 101573 w 370083"/>
                  <a:gd name="connsiteY27" fmla="*/ 27291 h 310564"/>
                  <a:gd name="connsiteX28" fmla="*/ 112381 w 370083"/>
                  <a:gd name="connsiteY28" fmla="*/ 18360 h 3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0083" h="310564">
                    <a:moveTo>
                      <a:pt x="51049" y="303913"/>
                    </a:moveTo>
                    <a:cubicBezTo>
                      <a:pt x="154308" y="314737"/>
                      <a:pt x="250107" y="310586"/>
                      <a:pt x="318931" y="303913"/>
                    </a:cubicBezTo>
                    <a:cubicBezTo>
                      <a:pt x="319002" y="298712"/>
                      <a:pt x="319138" y="293575"/>
                      <a:pt x="319337" y="288628"/>
                    </a:cubicBezTo>
                    <a:cubicBezTo>
                      <a:pt x="323202" y="195580"/>
                      <a:pt x="349334" y="141271"/>
                      <a:pt x="370083" y="112704"/>
                    </a:cubicBezTo>
                    <a:cubicBezTo>
                      <a:pt x="347144" y="80247"/>
                      <a:pt x="316107" y="54360"/>
                      <a:pt x="280058" y="37622"/>
                    </a:cubicBezTo>
                    <a:lnTo>
                      <a:pt x="281259" y="27236"/>
                    </a:lnTo>
                    <a:cubicBezTo>
                      <a:pt x="281259" y="17159"/>
                      <a:pt x="273616" y="9238"/>
                      <a:pt x="260748" y="6041"/>
                    </a:cubicBezTo>
                    <a:cubicBezTo>
                      <a:pt x="259675" y="5787"/>
                      <a:pt x="233653" y="-321"/>
                      <a:pt x="186286" y="13"/>
                    </a:cubicBezTo>
                    <a:cubicBezTo>
                      <a:pt x="138919" y="347"/>
                      <a:pt x="110838" y="5755"/>
                      <a:pt x="109661" y="5994"/>
                    </a:cubicBezTo>
                    <a:lnTo>
                      <a:pt x="109160" y="6113"/>
                    </a:lnTo>
                    <a:cubicBezTo>
                      <a:pt x="103593" y="7704"/>
                      <a:pt x="88928" y="11919"/>
                      <a:pt x="88968" y="27967"/>
                    </a:cubicBezTo>
                    <a:lnTo>
                      <a:pt x="90097" y="37646"/>
                    </a:lnTo>
                    <a:cubicBezTo>
                      <a:pt x="54007" y="54406"/>
                      <a:pt x="22941" y="80335"/>
                      <a:pt x="0" y="112847"/>
                    </a:cubicBezTo>
                    <a:cubicBezTo>
                      <a:pt x="20725" y="141478"/>
                      <a:pt x="46778" y="195731"/>
                      <a:pt x="50643" y="288604"/>
                    </a:cubicBezTo>
                    <a:cubicBezTo>
                      <a:pt x="50842" y="293614"/>
                      <a:pt x="50977" y="298704"/>
                      <a:pt x="51049" y="303913"/>
                    </a:cubicBezTo>
                    <a:close/>
                    <a:moveTo>
                      <a:pt x="112381" y="18408"/>
                    </a:moveTo>
                    <a:cubicBezTo>
                      <a:pt x="115212" y="17867"/>
                      <a:pt x="142602" y="12929"/>
                      <a:pt x="186342" y="12722"/>
                    </a:cubicBezTo>
                    <a:lnTo>
                      <a:pt x="188879" y="12722"/>
                    </a:lnTo>
                    <a:cubicBezTo>
                      <a:pt x="233088" y="12722"/>
                      <a:pt x="257591" y="18352"/>
                      <a:pt x="257766" y="18392"/>
                    </a:cubicBezTo>
                    <a:cubicBezTo>
                      <a:pt x="261042" y="19187"/>
                      <a:pt x="268622" y="21700"/>
                      <a:pt x="268661" y="26568"/>
                    </a:cubicBezTo>
                    <a:lnTo>
                      <a:pt x="267977" y="32469"/>
                    </a:lnTo>
                    <a:lnTo>
                      <a:pt x="245630" y="224926"/>
                    </a:lnTo>
                    <a:cubicBezTo>
                      <a:pt x="245630" y="229738"/>
                      <a:pt x="241439" y="233674"/>
                      <a:pt x="236301" y="233674"/>
                    </a:cubicBezTo>
                    <a:lnTo>
                      <a:pt x="133893" y="233674"/>
                    </a:lnTo>
                    <a:cubicBezTo>
                      <a:pt x="128785" y="233737"/>
                      <a:pt x="124594" y="229647"/>
                      <a:pt x="124531" y="224540"/>
                    </a:cubicBezTo>
                    <a:cubicBezTo>
                      <a:pt x="124530" y="224435"/>
                      <a:pt x="124530" y="224331"/>
                      <a:pt x="124533" y="224226"/>
                    </a:cubicBezTo>
                    <a:lnTo>
                      <a:pt x="102177" y="32484"/>
                    </a:lnTo>
                    <a:lnTo>
                      <a:pt x="101573" y="27291"/>
                    </a:lnTo>
                    <a:cubicBezTo>
                      <a:pt x="101573" y="24110"/>
                      <a:pt x="102392" y="21263"/>
                      <a:pt x="112381" y="18360"/>
                    </a:cubicBezTo>
                    <a:close/>
                  </a:path>
                </a:pathLst>
              </a:custGeom>
              <a:grpFill/>
              <a:ln w="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75AD4C5-3CFA-4372-9CEC-C0E711AEE464}"/>
                  </a:ext>
                </a:extLst>
              </p:cNvPr>
              <p:cNvSpPr/>
              <p:nvPr/>
            </p:nvSpPr>
            <p:spPr>
              <a:xfrm>
                <a:off x="9626992" y="3886352"/>
                <a:ext cx="80259" cy="178182"/>
              </a:xfrm>
              <a:custGeom>
                <a:avLst/>
                <a:gdLst>
                  <a:gd name="connsiteX0" fmla="*/ 0 w 80259"/>
                  <a:gd name="connsiteY0" fmla="*/ 178182 h 178182"/>
                  <a:gd name="connsiteX1" fmla="*/ 51844 w 80259"/>
                  <a:gd name="connsiteY1" fmla="*/ 171709 h 178182"/>
                  <a:gd name="connsiteX2" fmla="*/ 80260 w 80259"/>
                  <a:gd name="connsiteY2" fmla="*/ 167168 h 178182"/>
                  <a:gd name="connsiteX3" fmla="*/ 80260 w 80259"/>
                  <a:gd name="connsiteY3" fmla="*/ 119546 h 178182"/>
                  <a:gd name="connsiteX4" fmla="*/ 46166 w 80259"/>
                  <a:gd name="connsiteY4" fmla="*/ 0 h 178182"/>
                  <a:gd name="connsiteX5" fmla="*/ 350 w 80259"/>
                  <a:gd name="connsiteY5" fmla="*/ 165267 h 178182"/>
                  <a:gd name="connsiteX6" fmla="*/ 0 w 80259"/>
                  <a:gd name="connsiteY6" fmla="*/ 178182 h 17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259" h="178182">
                    <a:moveTo>
                      <a:pt x="0" y="178182"/>
                    </a:moveTo>
                    <a:cubicBezTo>
                      <a:pt x="20136" y="176059"/>
                      <a:pt x="37649" y="173784"/>
                      <a:pt x="51844" y="171709"/>
                    </a:cubicBezTo>
                    <a:cubicBezTo>
                      <a:pt x="63773" y="169967"/>
                      <a:pt x="73317" y="168392"/>
                      <a:pt x="80260" y="167168"/>
                    </a:cubicBezTo>
                    <a:lnTo>
                      <a:pt x="80260" y="119546"/>
                    </a:lnTo>
                    <a:cubicBezTo>
                      <a:pt x="80263" y="77298"/>
                      <a:pt x="68454" y="35891"/>
                      <a:pt x="46166" y="0"/>
                    </a:cubicBezTo>
                    <a:cubicBezTo>
                      <a:pt x="27151" y="28018"/>
                      <a:pt x="3897" y="79464"/>
                      <a:pt x="350" y="165267"/>
                    </a:cubicBezTo>
                    <a:cubicBezTo>
                      <a:pt x="175" y="169474"/>
                      <a:pt x="72" y="173808"/>
                      <a:pt x="0" y="178182"/>
                    </a:cubicBezTo>
                    <a:close/>
                  </a:path>
                </a:pathLst>
              </a:custGeom>
              <a:grpFill/>
              <a:ln w="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119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B538EC-5E5B-E144-8238-6FD10ED48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Delivery Timelines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DE3D03A-E75C-4A0B-B50A-F32BACB17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133598"/>
              </p:ext>
            </p:extLst>
          </p:nvPr>
        </p:nvGraphicFramePr>
        <p:xfrm>
          <a:off x="152400" y="1295400"/>
          <a:ext cx="11931829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979">
                  <a:extLst>
                    <a:ext uri="{9D8B030D-6E8A-4147-A177-3AD203B41FA5}">
                      <a16:colId xmlns:a16="http://schemas.microsoft.com/office/drawing/2014/main" val="2995744171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558766357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3153679951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1786966501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3236444225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431325698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392111826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3492997037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967154145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39007482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913547417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945535882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4244476005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599074840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2164422779"/>
                    </a:ext>
                  </a:extLst>
                </a:gridCol>
                <a:gridCol w="643790">
                  <a:extLst>
                    <a:ext uri="{9D8B030D-6E8A-4147-A177-3AD203B41FA5}">
                      <a16:colId xmlns:a16="http://schemas.microsoft.com/office/drawing/2014/main" val="169686776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JUL-22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AUG-22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SEP-22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OCT-22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NOV-22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DEC-22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JAN-23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FEB-23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MAR-23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APR-23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MAY-23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Barlow" panose="00000500000000000000" pitchFamily="2" charset="0"/>
                        </a:rPr>
                        <a:t>JUN-23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JUL-23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AUG-23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Barlow" panose="00000500000000000000" pitchFamily="2" charset="0"/>
                          <a:ea typeface="+mn-ea"/>
                          <a:cs typeface="+mn-cs"/>
                        </a:rPr>
                        <a:t>SEP-23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531560"/>
                  </a:ext>
                </a:extLst>
              </a:tr>
              <a:tr h="228600">
                <a:tc gridSpan="13"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Preliminary Development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8872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Barlow" panose="00000500000000000000" pitchFamily="50" charset="0"/>
                        </a:rPr>
                        <a:t>Scope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1341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Barlow" panose="00000500000000000000" pitchFamily="50" charset="0"/>
                        </a:rPr>
                        <a:t>Initial Estimating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343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latin typeface="Barlow" panose="00000500000000000000" pitchFamily="50" charset="0"/>
                        </a:rPr>
                        <a:t>Project Approval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882597"/>
                  </a:ext>
                </a:extLst>
              </a:tr>
              <a:tr h="228600">
                <a:tc gridSpan="13"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Design Development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7344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Barlow" panose="00000500000000000000" pitchFamily="2" charset="0"/>
                        </a:rPr>
                        <a:t>Design Finalization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2086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Barlow" panose="00000500000000000000" pitchFamily="2" charset="0"/>
                        </a:rPr>
                        <a:t>Early Equipment 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5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994882"/>
                  </a:ext>
                </a:extLst>
              </a:tr>
              <a:tr h="152400">
                <a:tc gridSpan="13"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Procurement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95224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Barlow" panose="00000500000000000000" pitchFamily="2" charset="0"/>
                        </a:rPr>
                        <a:t>Equipment 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8130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Barlow" panose="00000500000000000000" pitchFamily="2" charset="0"/>
                        </a:rPr>
                        <a:t>Contractor Procurement &amp; Bids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039508"/>
                  </a:ext>
                </a:extLst>
              </a:tr>
              <a:tr h="304800">
                <a:tc gridSpan="13"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Barlow" panose="00000500000000000000" pitchFamily="2" charset="0"/>
                        </a:rPr>
                        <a:t>Construction </a:t>
                      </a:r>
                    </a:p>
                  </a:txBody>
                  <a:tcPr>
                    <a:solidFill>
                      <a:srgbClr val="7939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8306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Barlow" panose="00000500000000000000" pitchFamily="2" charset="0"/>
                        </a:rPr>
                        <a:t>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Barlow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6173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Barlow" panose="00000500000000000000" pitchFamily="2" charset="0"/>
                        </a:rPr>
                        <a:t>Closeout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CBCE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Barlow" panose="00000500000000000000" pitchFamily="2" charset="0"/>
                      </a:endParaRPr>
                    </a:p>
                  </a:txBody>
                  <a:tcPr>
                    <a:solidFill>
                      <a:srgbClr val="79394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306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49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B538EC-5E5B-E144-8238-6FD10ED48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Design-Build vs. Design-Bid-Build</a:t>
            </a:r>
          </a:p>
        </p:txBody>
      </p:sp>
      <p:pic>
        <p:nvPicPr>
          <p:cNvPr id="33" name="Picture 32" descr="A screenshot of a video game&#10;&#10;Description automatically generated">
            <a:extLst>
              <a:ext uri="{FF2B5EF4-FFF2-40B4-BE49-F238E27FC236}">
                <a16:creationId xmlns:a16="http://schemas.microsoft.com/office/drawing/2014/main" id="{E5C6E0C5-B31F-4577-A116-879753E325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11204" r="28553" b="65394"/>
          <a:stretch/>
        </p:blipFill>
        <p:spPr>
          <a:xfrm>
            <a:off x="28011" y="2116158"/>
            <a:ext cx="12163990" cy="1360122"/>
          </a:xfrm>
          <a:prstGeom prst="rect">
            <a:avLst/>
          </a:prstGeom>
        </p:spPr>
      </p:pic>
      <p:pic>
        <p:nvPicPr>
          <p:cNvPr id="34" name="Picture 3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C8A5E25-D95A-4F8B-9A0B-001E49C220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59197" r="28444" b="17401"/>
          <a:stretch/>
        </p:blipFill>
        <p:spPr>
          <a:xfrm>
            <a:off x="33391" y="4257963"/>
            <a:ext cx="12163990" cy="13601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2D966DC-CA8B-4940-BD2A-3FCE8985B13F}"/>
              </a:ext>
            </a:extLst>
          </p:cNvPr>
          <p:cNvSpPr txBox="1"/>
          <p:nvPr/>
        </p:nvSpPr>
        <p:spPr>
          <a:xfrm>
            <a:off x="5039863" y="3639982"/>
            <a:ext cx="211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F5F5F"/>
                </a:solidFill>
              </a:rPr>
              <a:t>Design-Build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56F3CE-C60E-4B24-B7B9-09D522856C7A}"/>
              </a:ext>
            </a:extLst>
          </p:cNvPr>
          <p:cNvSpPr txBox="1"/>
          <p:nvPr/>
        </p:nvSpPr>
        <p:spPr>
          <a:xfrm>
            <a:off x="4646875" y="1621704"/>
            <a:ext cx="289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Design-Bid-Build</a:t>
            </a:r>
          </a:p>
        </p:txBody>
      </p:sp>
    </p:spTree>
    <p:extLst>
      <p:ext uri="{BB962C8B-B14F-4D97-AF65-F5344CB8AC3E}">
        <p14:creationId xmlns:p14="http://schemas.microsoft.com/office/powerpoint/2010/main" val="142800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Design-Build Maximizes ESSER Dollars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190990-3169-4028-8744-D9094974923F}"/>
              </a:ext>
            </a:extLst>
          </p:cNvPr>
          <p:cNvGrpSpPr/>
          <p:nvPr/>
        </p:nvGrpSpPr>
        <p:grpSpPr>
          <a:xfrm>
            <a:off x="8609831" y="2362200"/>
            <a:ext cx="2548918" cy="2702844"/>
            <a:chOff x="1071737" y="2280878"/>
            <a:chExt cx="3089597" cy="327617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9A3CA79-E3D9-4F9D-B1DF-102D78B9797A}"/>
                </a:ext>
              </a:extLst>
            </p:cNvPr>
            <p:cNvSpPr txBox="1"/>
            <p:nvPr/>
          </p:nvSpPr>
          <p:spPr>
            <a:xfrm>
              <a:off x="1071737" y="4583358"/>
              <a:ext cx="3089597" cy="973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10" b="1" dirty="0">
                  <a:solidFill>
                    <a:srgbClr val="777777"/>
                  </a:solidFill>
                  <a:latin typeface="Barlow" panose="00000500000000000000" pitchFamily="50" charset="0"/>
                  <a:cs typeface="Calibri" panose="020F0502020204030204" pitchFamily="34" charset="0"/>
                </a:rPr>
                <a:t>Increases </a:t>
              </a:r>
              <a:br>
                <a:rPr lang="en-US" sz="2310" b="1" dirty="0">
                  <a:solidFill>
                    <a:srgbClr val="777777"/>
                  </a:solidFill>
                  <a:latin typeface="Barlow" panose="00000500000000000000" pitchFamily="50" charset="0"/>
                  <a:cs typeface="Calibri" panose="020F0502020204030204" pitchFamily="34" charset="0"/>
                </a:rPr>
              </a:br>
              <a:r>
                <a:rPr lang="en-US" sz="2310" b="1" dirty="0">
                  <a:solidFill>
                    <a:srgbClr val="777777"/>
                  </a:solidFill>
                  <a:latin typeface="Barlow" panose="00000500000000000000" pitchFamily="50" charset="0"/>
                  <a:cs typeface="Calibri" panose="020F0502020204030204" pitchFamily="34" charset="0"/>
                </a:rPr>
                <a:t>Quality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C5758F-E0D9-4B2B-9F7B-B5377BA6BEA6}"/>
                </a:ext>
              </a:extLst>
            </p:cNvPr>
            <p:cNvSpPr/>
            <p:nvPr/>
          </p:nvSpPr>
          <p:spPr>
            <a:xfrm>
              <a:off x="1443695" y="2280878"/>
              <a:ext cx="2327563" cy="23275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rlow" panose="00000500000000000000" pitchFamily="50" charset="0"/>
              </a:endParaRPr>
            </a:p>
          </p:txBody>
        </p:sp>
      </p:grpSp>
      <p:sp>
        <p:nvSpPr>
          <p:cNvPr id="50" name="Arrow: Down 29">
            <a:extLst>
              <a:ext uri="{FF2B5EF4-FFF2-40B4-BE49-F238E27FC236}">
                <a16:creationId xmlns:a16="http://schemas.microsoft.com/office/drawing/2014/main" id="{1DC91211-2C4E-47B0-8E85-6A0D494D8B87}"/>
              </a:ext>
            </a:extLst>
          </p:cNvPr>
          <p:cNvSpPr/>
          <p:nvPr/>
        </p:nvSpPr>
        <p:spPr>
          <a:xfrm rot="10800000">
            <a:off x="9443371" y="2493622"/>
            <a:ext cx="866903" cy="681301"/>
          </a:xfrm>
          <a:custGeom>
            <a:avLst/>
            <a:gdLst>
              <a:gd name="connsiteX0" fmla="*/ 0 w 1050790"/>
              <a:gd name="connsiteY0" fmla="*/ 845881 h 1371276"/>
              <a:gd name="connsiteX1" fmla="*/ 262698 w 1050790"/>
              <a:gd name="connsiteY1" fmla="*/ 845881 h 1371276"/>
              <a:gd name="connsiteX2" fmla="*/ 262698 w 1050790"/>
              <a:gd name="connsiteY2" fmla="*/ 0 h 1371276"/>
              <a:gd name="connsiteX3" fmla="*/ 788093 w 1050790"/>
              <a:gd name="connsiteY3" fmla="*/ 0 h 1371276"/>
              <a:gd name="connsiteX4" fmla="*/ 788093 w 1050790"/>
              <a:gd name="connsiteY4" fmla="*/ 845881 h 1371276"/>
              <a:gd name="connsiteX5" fmla="*/ 1050790 w 1050790"/>
              <a:gd name="connsiteY5" fmla="*/ 845881 h 1371276"/>
              <a:gd name="connsiteX6" fmla="*/ 525395 w 1050790"/>
              <a:gd name="connsiteY6" fmla="*/ 1371276 h 1371276"/>
              <a:gd name="connsiteX7" fmla="*/ 0 w 1050790"/>
              <a:gd name="connsiteY7" fmla="*/ 845881 h 1371276"/>
              <a:gd name="connsiteX0" fmla="*/ 0 w 1050790"/>
              <a:gd name="connsiteY0" fmla="*/ 845881 h 1371276"/>
              <a:gd name="connsiteX1" fmla="*/ 262698 w 1050790"/>
              <a:gd name="connsiteY1" fmla="*/ 845881 h 1371276"/>
              <a:gd name="connsiteX2" fmla="*/ 314069 w 1050790"/>
              <a:gd name="connsiteY2" fmla="*/ 503433 h 1371276"/>
              <a:gd name="connsiteX3" fmla="*/ 788093 w 1050790"/>
              <a:gd name="connsiteY3" fmla="*/ 0 h 1371276"/>
              <a:gd name="connsiteX4" fmla="*/ 788093 w 1050790"/>
              <a:gd name="connsiteY4" fmla="*/ 845881 h 1371276"/>
              <a:gd name="connsiteX5" fmla="*/ 1050790 w 1050790"/>
              <a:gd name="connsiteY5" fmla="*/ 845881 h 1371276"/>
              <a:gd name="connsiteX6" fmla="*/ 525395 w 1050790"/>
              <a:gd name="connsiteY6" fmla="*/ 1371276 h 1371276"/>
              <a:gd name="connsiteX7" fmla="*/ 0 w 1050790"/>
              <a:gd name="connsiteY7" fmla="*/ 845881 h 1371276"/>
              <a:gd name="connsiteX0" fmla="*/ 0 w 1050790"/>
              <a:gd name="connsiteY0" fmla="*/ 414367 h 939762"/>
              <a:gd name="connsiteX1" fmla="*/ 262698 w 1050790"/>
              <a:gd name="connsiteY1" fmla="*/ 414367 h 939762"/>
              <a:gd name="connsiteX2" fmla="*/ 314069 w 1050790"/>
              <a:gd name="connsiteY2" fmla="*/ 71919 h 939762"/>
              <a:gd name="connsiteX3" fmla="*/ 767545 w 1050790"/>
              <a:gd name="connsiteY3" fmla="*/ 0 h 939762"/>
              <a:gd name="connsiteX4" fmla="*/ 788093 w 1050790"/>
              <a:gd name="connsiteY4" fmla="*/ 414367 h 939762"/>
              <a:gd name="connsiteX5" fmla="*/ 1050790 w 1050790"/>
              <a:gd name="connsiteY5" fmla="*/ 414367 h 939762"/>
              <a:gd name="connsiteX6" fmla="*/ 525395 w 1050790"/>
              <a:gd name="connsiteY6" fmla="*/ 939762 h 939762"/>
              <a:gd name="connsiteX7" fmla="*/ 0 w 1050790"/>
              <a:gd name="connsiteY7" fmla="*/ 414367 h 939762"/>
              <a:gd name="connsiteX0" fmla="*/ 0 w 1050790"/>
              <a:gd name="connsiteY0" fmla="*/ 342448 h 867843"/>
              <a:gd name="connsiteX1" fmla="*/ 262698 w 1050790"/>
              <a:gd name="connsiteY1" fmla="*/ 342448 h 867843"/>
              <a:gd name="connsiteX2" fmla="*/ 314069 w 1050790"/>
              <a:gd name="connsiteY2" fmla="*/ 0 h 867843"/>
              <a:gd name="connsiteX3" fmla="*/ 767545 w 1050790"/>
              <a:gd name="connsiteY3" fmla="*/ 10275 h 867843"/>
              <a:gd name="connsiteX4" fmla="*/ 788093 w 1050790"/>
              <a:gd name="connsiteY4" fmla="*/ 342448 h 867843"/>
              <a:gd name="connsiteX5" fmla="*/ 1050790 w 1050790"/>
              <a:gd name="connsiteY5" fmla="*/ 342448 h 867843"/>
              <a:gd name="connsiteX6" fmla="*/ 525395 w 1050790"/>
              <a:gd name="connsiteY6" fmla="*/ 867843 h 867843"/>
              <a:gd name="connsiteX7" fmla="*/ 0 w 1050790"/>
              <a:gd name="connsiteY7" fmla="*/ 342448 h 867843"/>
              <a:gd name="connsiteX0" fmla="*/ 0 w 1050790"/>
              <a:gd name="connsiteY0" fmla="*/ 332173 h 857568"/>
              <a:gd name="connsiteX1" fmla="*/ 262698 w 1050790"/>
              <a:gd name="connsiteY1" fmla="*/ 332173 h 857568"/>
              <a:gd name="connsiteX2" fmla="*/ 221602 w 1050790"/>
              <a:gd name="connsiteY2" fmla="*/ 51370 h 857568"/>
              <a:gd name="connsiteX3" fmla="*/ 767545 w 1050790"/>
              <a:gd name="connsiteY3" fmla="*/ 0 h 857568"/>
              <a:gd name="connsiteX4" fmla="*/ 788093 w 1050790"/>
              <a:gd name="connsiteY4" fmla="*/ 332173 h 857568"/>
              <a:gd name="connsiteX5" fmla="*/ 1050790 w 1050790"/>
              <a:gd name="connsiteY5" fmla="*/ 332173 h 857568"/>
              <a:gd name="connsiteX6" fmla="*/ 525395 w 1050790"/>
              <a:gd name="connsiteY6" fmla="*/ 857568 h 857568"/>
              <a:gd name="connsiteX7" fmla="*/ 0 w 1050790"/>
              <a:gd name="connsiteY7" fmla="*/ 332173 h 857568"/>
              <a:gd name="connsiteX0" fmla="*/ 0 w 1050790"/>
              <a:gd name="connsiteY0" fmla="*/ 332173 h 857568"/>
              <a:gd name="connsiteX1" fmla="*/ 262698 w 1050790"/>
              <a:gd name="connsiteY1" fmla="*/ 332173 h 857568"/>
              <a:gd name="connsiteX2" fmla="*/ 259702 w 1050790"/>
              <a:gd name="connsiteY2" fmla="*/ 32320 h 857568"/>
              <a:gd name="connsiteX3" fmla="*/ 767545 w 1050790"/>
              <a:gd name="connsiteY3" fmla="*/ 0 h 857568"/>
              <a:gd name="connsiteX4" fmla="*/ 788093 w 1050790"/>
              <a:gd name="connsiteY4" fmla="*/ 332173 h 857568"/>
              <a:gd name="connsiteX5" fmla="*/ 1050790 w 1050790"/>
              <a:gd name="connsiteY5" fmla="*/ 332173 h 857568"/>
              <a:gd name="connsiteX6" fmla="*/ 525395 w 1050790"/>
              <a:gd name="connsiteY6" fmla="*/ 857568 h 857568"/>
              <a:gd name="connsiteX7" fmla="*/ 0 w 1050790"/>
              <a:gd name="connsiteY7" fmla="*/ 332173 h 857568"/>
              <a:gd name="connsiteX0" fmla="*/ 0 w 1050790"/>
              <a:gd name="connsiteY0" fmla="*/ 300423 h 825818"/>
              <a:gd name="connsiteX1" fmla="*/ 262698 w 1050790"/>
              <a:gd name="connsiteY1" fmla="*/ 300423 h 825818"/>
              <a:gd name="connsiteX2" fmla="*/ 259702 w 1050790"/>
              <a:gd name="connsiteY2" fmla="*/ 570 h 825818"/>
              <a:gd name="connsiteX3" fmla="*/ 786595 w 1050790"/>
              <a:gd name="connsiteY3" fmla="*/ 0 h 825818"/>
              <a:gd name="connsiteX4" fmla="*/ 788093 w 1050790"/>
              <a:gd name="connsiteY4" fmla="*/ 300423 h 825818"/>
              <a:gd name="connsiteX5" fmla="*/ 1050790 w 1050790"/>
              <a:gd name="connsiteY5" fmla="*/ 300423 h 825818"/>
              <a:gd name="connsiteX6" fmla="*/ 525395 w 1050790"/>
              <a:gd name="connsiteY6" fmla="*/ 825818 h 825818"/>
              <a:gd name="connsiteX7" fmla="*/ 0 w 1050790"/>
              <a:gd name="connsiteY7" fmla="*/ 300423 h 82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790" h="825818">
                <a:moveTo>
                  <a:pt x="0" y="300423"/>
                </a:moveTo>
                <a:lnTo>
                  <a:pt x="262698" y="300423"/>
                </a:lnTo>
                <a:cubicBezTo>
                  <a:pt x="261699" y="200472"/>
                  <a:pt x="260701" y="100521"/>
                  <a:pt x="259702" y="570"/>
                </a:cubicBezTo>
                <a:lnTo>
                  <a:pt x="786595" y="0"/>
                </a:lnTo>
                <a:cubicBezTo>
                  <a:pt x="787094" y="100141"/>
                  <a:pt x="787594" y="200282"/>
                  <a:pt x="788093" y="300423"/>
                </a:cubicBezTo>
                <a:lnTo>
                  <a:pt x="1050790" y="300423"/>
                </a:lnTo>
                <a:lnTo>
                  <a:pt x="525395" y="825818"/>
                </a:lnTo>
                <a:lnTo>
                  <a:pt x="0" y="3004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rlow" panose="00000500000000000000" pitchFamily="50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5CFA63-EBD1-4592-AA4A-CE34488D8F4C}"/>
              </a:ext>
            </a:extLst>
          </p:cNvPr>
          <p:cNvGrpSpPr/>
          <p:nvPr/>
        </p:nvGrpSpPr>
        <p:grpSpPr>
          <a:xfrm>
            <a:off x="6143200" y="2357779"/>
            <a:ext cx="2548918" cy="2707264"/>
            <a:chOff x="1071737" y="2275521"/>
            <a:chExt cx="3089597" cy="328153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FA12CE8-6A97-45C9-B46F-2B5EFFF3E730}"/>
                </a:ext>
              </a:extLst>
            </p:cNvPr>
            <p:cNvGrpSpPr/>
            <p:nvPr/>
          </p:nvGrpSpPr>
          <p:grpSpPr>
            <a:xfrm>
              <a:off x="1071737" y="2275521"/>
              <a:ext cx="3089597" cy="3281530"/>
              <a:chOff x="1071737" y="2275521"/>
              <a:chExt cx="3089597" cy="328153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73DE655-DDD2-4E74-954D-327F4ABACFB8}"/>
                  </a:ext>
                </a:extLst>
              </p:cNvPr>
              <p:cNvSpPr txBox="1"/>
              <p:nvPr/>
            </p:nvSpPr>
            <p:spPr>
              <a:xfrm>
                <a:off x="1071737" y="4583358"/>
                <a:ext cx="3089597" cy="97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10" b="1" dirty="0">
                    <a:solidFill>
                      <a:srgbClr val="777777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  <a:t>Reduces </a:t>
                </a:r>
                <a:br>
                  <a:rPr lang="en-US" sz="2310" b="1" dirty="0">
                    <a:solidFill>
                      <a:srgbClr val="777777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</a:br>
                <a:r>
                  <a:rPr lang="en-US" sz="2310" b="1" dirty="0">
                    <a:solidFill>
                      <a:srgbClr val="777777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  <a:t>Cost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19BF837-FDBA-488F-A193-4759E621D8FB}"/>
                  </a:ext>
                </a:extLst>
              </p:cNvPr>
              <p:cNvSpPr/>
              <p:nvPr/>
            </p:nvSpPr>
            <p:spPr>
              <a:xfrm>
                <a:off x="1444978" y="2275521"/>
                <a:ext cx="2327563" cy="23275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arlow" panose="00000500000000000000" pitchFamily="50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B57A90-FE20-4D35-9B60-3268D3410E98}"/>
                </a:ext>
              </a:extLst>
            </p:cNvPr>
            <p:cNvGrpSpPr/>
            <p:nvPr/>
          </p:nvGrpSpPr>
          <p:grpSpPr>
            <a:xfrm>
              <a:off x="2019689" y="2522416"/>
              <a:ext cx="1175574" cy="1875045"/>
              <a:chOff x="778552" y="1992000"/>
              <a:chExt cx="626045" cy="998544"/>
            </a:xfrm>
          </p:grpSpPr>
          <p:sp>
            <p:nvSpPr>
              <p:cNvPr id="54" name="Arrow: Down 29">
                <a:extLst>
                  <a:ext uri="{FF2B5EF4-FFF2-40B4-BE49-F238E27FC236}">
                    <a16:creationId xmlns:a16="http://schemas.microsoft.com/office/drawing/2014/main" id="{55CD07D9-FED5-4C39-B034-0306F5124938}"/>
                  </a:ext>
                </a:extLst>
              </p:cNvPr>
              <p:cNvSpPr/>
              <p:nvPr/>
            </p:nvSpPr>
            <p:spPr>
              <a:xfrm>
                <a:off x="802064" y="2550759"/>
                <a:ext cx="559592" cy="439785"/>
              </a:xfrm>
              <a:custGeom>
                <a:avLst/>
                <a:gdLst>
                  <a:gd name="connsiteX0" fmla="*/ 0 w 1050790"/>
                  <a:gd name="connsiteY0" fmla="*/ 845881 h 1371276"/>
                  <a:gd name="connsiteX1" fmla="*/ 262698 w 1050790"/>
                  <a:gd name="connsiteY1" fmla="*/ 845881 h 1371276"/>
                  <a:gd name="connsiteX2" fmla="*/ 262698 w 1050790"/>
                  <a:gd name="connsiteY2" fmla="*/ 0 h 1371276"/>
                  <a:gd name="connsiteX3" fmla="*/ 788093 w 1050790"/>
                  <a:gd name="connsiteY3" fmla="*/ 0 h 1371276"/>
                  <a:gd name="connsiteX4" fmla="*/ 788093 w 1050790"/>
                  <a:gd name="connsiteY4" fmla="*/ 845881 h 1371276"/>
                  <a:gd name="connsiteX5" fmla="*/ 1050790 w 1050790"/>
                  <a:gd name="connsiteY5" fmla="*/ 845881 h 1371276"/>
                  <a:gd name="connsiteX6" fmla="*/ 525395 w 1050790"/>
                  <a:gd name="connsiteY6" fmla="*/ 1371276 h 1371276"/>
                  <a:gd name="connsiteX7" fmla="*/ 0 w 1050790"/>
                  <a:gd name="connsiteY7" fmla="*/ 845881 h 1371276"/>
                  <a:gd name="connsiteX0" fmla="*/ 0 w 1050790"/>
                  <a:gd name="connsiteY0" fmla="*/ 845881 h 1371276"/>
                  <a:gd name="connsiteX1" fmla="*/ 262698 w 1050790"/>
                  <a:gd name="connsiteY1" fmla="*/ 845881 h 1371276"/>
                  <a:gd name="connsiteX2" fmla="*/ 314069 w 1050790"/>
                  <a:gd name="connsiteY2" fmla="*/ 503433 h 1371276"/>
                  <a:gd name="connsiteX3" fmla="*/ 788093 w 1050790"/>
                  <a:gd name="connsiteY3" fmla="*/ 0 h 1371276"/>
                  <a:gd name="connsiteX4" fmla="*/ 788093 w 1050790"/>
                  <a:gd name="connsiteY4" fmla="*/ 845881 h 1371276"/>
                  <a:gd name="connsiteX5" fmla="*/ 1050790 w 1050790"/>
                  <a:gd name="connsiteY5" fmla="*/ 845881 h 1371276"/>
                  <a:gd name="connsiteX6" fmla="*/ 525395 w 1050790"/>
                  <a:gd name="connsiteY6" fmla="*/ 1371276 h 1371276"/>
                  <a:gd name="connsiteX7" fmla="*/ 0 w 1050790"/>
                  <a:gd name="connsiteY7" fmla="*/ 845881 h 1371276"/>
                  <a:gd name="connsiteX0" fmla="*/ 0 w 1050790"/>
                  <a:gd name="connsiteY0" fmla="*/ 414367 h 939762"/>
                  <a:gd name="connsiteX1" fmla="*/ 262698 w 1050790"/>
                  <a:gd name="connsiteY1" fmla="*/ 414367 h 939762"/>
                  <a:gd name="connsiteX2" fmla="*/ 314069 w 1050790"/>
                  <a:gd name="connsiteY2" fmla="*/ 71919 h 939762"/>
                  <a:gd name="connsiteX3" fmla="*/ 767545 w 1050790"/>
                  <a:gd name="connsiteY3" fmla="*/ 0 h 939762"/>
                  <a:gd name="connsiteX4" fmla="*/ 788093 w 1050790"/>
                  <a:gd name="connsiteY4" fmla="*/ 414367 h 939762"/>
                  <a:gd name="connsiteX5" fmla="*/ 1050790 w 1050790"/>
                  <a:gd name="connsiteY5" fmla="*/ 414367 h 939762"/>
                  <a:gd name="connsiteX6" fmla="*/ 525395 w 1050790"/>
                  <a:gd name="connsiteY6" fmla="*/ 939762 h 939762"/>
                  <a:gd name="connsiteX7" fmla="*/ 0 w 1050790"/>
                  <a:gd name="connsiteY7" fmla="*/ 414367 h 939762"/>
                  <a:gd name="connsiteX0" fmla="*/ 0 w 1050790"/>
                  <a:gd name="connsiteY0" fmla="*/ 342448 h 867843"/>
                  <a:gd name="connsiteX1" fmla="*/ 262698 w 1050790"/>
                  <a:gd name="connsiteY1" fmla="*/ 342448 h 867843"/>
                  <a:gd name="connsiteX2" fmla="*/ 314069 w 1050790"/>
                  <a:gd name="connsiteY2" fmla="*/ 0 h 867843"/>
                  <a:gd name="connsiteX3" fmla="*/ 767545 w 1050790"/>
                  <a:gd name="connsiteY3" fmla="*/ 10275 h 867843"/>
                  <a:gd name="connsiteX4" fmla="*/ 788093 w 1050790"/>
                  <a:gd name="connsiteY4" fmla="*/ 342448 h 867843"/>
                  <a:gd name="connsiteX5" fmla="*/ 1050790 w 1050790"/>
                  <a:gd name="connsiteY5" fmla="*/ 342448 h 867843"/>
                  <a:gd name="connsiteX6" fmla="*/ 525395 w 1050790"/>
                  <a:gd name="connsiteY6" fmla="*/ 867843 h 867843"/>
                  <a:gd name="connsiteX7" fmla="*/ 0 w 1050790"/>
                  <a:gd name="connsiteY7" fmla="*/ 342448 h 867843"/>
                  <a:gd name="connsiteX0" fmla="*/ 0 w 1050790"/>
                  <a:gd name="connsiteY0" fmla="*/ 332173 h 857568"/>
                  <a:gd name="connsiteX1" fmla="*/ 262698 w 1050790"/>
                  <a:gd name="connsiteY1" fmla="*/ 332173 h 857568"/>
                  <a:gd name="connsiteX2" fmla="*/ 221602 w 1050790"/>
                  <a:gd name="connsiteY2" fmla="*/ 51370 h 857568"/>
                  <a:gd name="connsiteX3" fmla="*/ 767545 w 1050790"/>
                  <a:gd name="connsiteY3" fmla="*/ 0 h 857568"/>
                  <a:gd name="connsiteX4" fmla="*/ 788093 w 1050790"/>
                  <a:gd name="connsiteY4" fmla="*/ 332173 h 857568"/>
                  <a:gd name="connsiteX5" fmla="*/ 1050790 w 1050790"/>
                  <a:gd name="connsiteY5" fmla="*/ 332173 h 857568"/>
                  <a:gd name="connsiteX6" fmla="*/ 525395 w 1050790"/>
                  <a:gd name="connsiteY6" fmla="*/ 857568 h 857568"/>
                  <a:gd name="connsiteX7" fmla="*/ 0 w 1050790"/>
                  <a:gd name="connsiteY7" fmla="*/ 332173 h 857568"/>
                  <a:gd name="connsiteX0" fmla="*/ 0 w 1050790"/>
                  <a:gd name="connsiteY0" fmla="*/ 332173 h 857568"/>
                  <a:gd name="connsiteX1" fmla="*/ 262698 w 1050790"/>
                  <a:gd name="connsiteY1" fmla="*/ 332173 h 857568"/>
                  <a:gd name="connsiteX2" fmla="*/ 259702 w 1050790"/>
                  <a:gd name="connsiteY2" fmla="*/ 32320 h 857568"/>
                  <a:gd name="connsiteX3" fmla="*/ 767545 w 1050790"/>
                  <a:gd name="connsiteY3" fmla="*/ 0 h 857568"/>
                  <a:gd name="connsiteX4" fmla="*/ 788093 w 1050790"/>
                  <a:gd name="connsiteY4" fmla="*/ 332173 h 857568"/>
                  <a:gd name="connsiteX5" fmla="*/ 1050790 w 1050790"/>
                  <a:gd name="connsiteY5" fmla="*/ 332173 h 857568"/>
                  <a:gd name="connsiteX6" fmla="*/ 525395 w 1050790"/>
                  <a:gd name="connsiteY6" fmla="*/ 857568 h 857568"/>
                  <a:gd name="connsiteX7" fmla="*/ 0 w 1050790"/>
                  <a:gd name="connsiteY7" fmla="*/ 332173 h 857568"/>
                  <a:gd name="connsiteX0" fmla="*/ 0 w 1050790"/>
                  <a:gd name="connsiteY0" fmla="*/ 300423 h 825818"/>
                  <a:gd name="connsiteX1" fmla="*/ 262698 w 1050790"/>
                  <a:gd name="connsiteY1" fmla="*/ 300423 h 825818"/>
                  <a:gd name="connsiteX2" fmla="*/ 259702 w 1050790"/>
                  <a:gd name="connsiteY2" fmla="*/ 570 h 825818"/>
                  <a:gd name="connsiteX3" fmla="*/ 786595 w 1050790"/>
                  <a:gd name="connsiteY3" fmla="*/ 0 h 825818"/>
                  <a:gd name="connsiteX4" fmla="*/ 788093 w 1050790"/>
                  <a:gd name="connsiteY4" fmla="*/ 300423 h 825818"/>
                  <a:gd name="connsiteX5" fmla="*/ 1050790 w 1050790"/>
                  <a:gd name="connsiteY5" fmla="*/ 300423 h 825818"/>
                  <a:gd name="connsiteX6" fmla="*/ 525395 w 1050790"/>
                  <a:gd name="connsiteY6" fmla="*/ 825818 h 825818"/>
                  <a:gd name="connsiteX7" fmla="*/ 0 w 1050790"/>
                  <a:gd name="connsiteY7" fmla="*/ 300423 h 82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790" h="825818">
                    <a:moveTo>
                      <a:pt x="0" y="300423"/>
                    </a:moveTo>
                    <a:lnTo>
                      <a:pt x="262698" y="300423"/>
                    </a:lnTo>
                    <a:cubicBezTo>
                      <a:pt x="261699" y="200472"/>
                      <a:pt x="260701" y="100521"/>
                      <a:pt x="259702" y="570"/>
                    </a:cubicBezTo>
                    <a:lnTo>
                      <a:pt x="786595" y="0"/>
                    </a:lnTo>
                    <a:cubicBezTo>
                      <a:pt x="787094" y="100141"/>
                      <a:pt x="787594" y="200282"/>
                      <a:pt x="788093" y="300423"/>
                    </a:cubicBezTo>
                    <a:lnTo>
                      <a:pt x="1050790" y="300423"/>
                    </a:lnTo>
                    <a:lnTo>
                      <a:pt x="525395" y="825818"/>
                    </a:lnTo>
                    <a:lnTo>
                      <a:pt x="0" y="3004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55" name="Freeform 536">
                <a:extLst>
                  <a:ext uri="{FF2B5EF4-FFF2-40B4-BE49-F238E27FC236}">
                    <a16:creationId xmlns:a16="http://schemas.microsoft.com/office/drawing/2014/main" id="{075E6D21-8343-421B-8D71-FF8F50FBA84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78552" y="1992000"/>
                <a:ext cx="626045" cy="626045"/>
              </a:xfrm>
              <a:custGeom>
                <a:avLst/>
                <a:gdLst>
                  <a:gd name="T0" fmla="*/ 234 w 468"/>
                  <a:gd name="T1" fmla="*/ 0 h 468"/>
                  <a:gd name="T2" fmla="*/ 0 w 468"/>
                  <a:gd name="T3" fmla="*/ 234 h 468"/>
                  <a:gd name="T4" fmla="*/ 234 w 468"/>
                  <a:gd name="T5" fmla="*/ 468 h 468"/>
                  <a:gd name="T6" fmla="*/ 468 w 468"/>
                  <a:gd name="T7" fmla="*/ 234 h 468"/>
                  <a:gd name="T8" fmla="*/ 234 w 468"/>
                  <a:gd name="T9" fmla="*/ 0 h 468"/>
                  <a:gd name="T10" fmla="*/ 253 w 468"/>
                  <a:gd name="T11" fmla="*/ 358 h 468"/>
                  <a:gd name="T12" fmla="*/ 253 w 468"/>
                  <a:gd name="T13" fmla="*/ 400 h 468"/>
                  <a:gd name="T14" fmla="*/ 213 w 468"/>
                  <a:gd name="T15" fmla="*/ 400 h 468"/>
                  <a:gd name="T16" fmla="*/ 213 w 468"/>
                  <a:gd name="T17" fmla="*/ 361 h 468"/>
                  <a:gd name="T18" fmla="*/ 144 w 468"/>
                  <a:gd name="T19" fmla="*/ 344 h 468"/>
                  <a:gd name="T20" fmla="*/ 156 w 468"/>
                  <a:gd name="T21" fmla="*/ 296 h 468"/>
                  <a:gd name="T22" fmla="*/ 223 w 468"/>
                  <a:gd name="T23" fmla="*/ 314 h 468"/>
                  <a:gd name="T24" fmla="*/ 263 w 468"/>
                  <a:gd name="T25" fmla="*/ 289 h 468"/>
                  <a:gd name="T26" fmla="*/ 219 w 468"/>
                  <a:gd name="T27" fmla="*/ 253 h 468"/>
                  <a:gd name="T28" fmla="*/ 146 w 468"/>
                  <a:gd name="T29" fmla="*/ 179 h 468"/>
                  <a:gd name="T30" fmla="*/ 215 w 468"/>
                  <a:gd name="T31" fmla="*/ 107 h 468"/>
                  <a:gd name="T32" fmla="*/ 215 w 468"/>
                  <a:gd name="T33" fmla="*/ 68 h 468"/>
                  <a:gd name="T34" fmla="*/ 255 w 468"/>
                  <a:gd name="T35" fmla="*/ 68 h 468"/>
                  <a:gd name="T36" fmla="*/ 255 w 468"/>
                  <a:gd name="T37" fmla="*/ 104 h 468"/>
                  <a:gd name="T38" fmla="*/ 314 w 468"/>
                  <a:gd name="T39" fmla="*/ 117 h 468"/>
                  <a:gd name="T40" fmla="*/ 302 w 468"/>
                  <a:gd name="T41" fmla="*/ 163 h 468"/>
                  <a:gd name="T42" fmla="*/ 243 w 468"/>
                  <a:gd name="T43" fmla="*/ 149 h 468"/>
                  <a:gd name="T44" fmla="*/ 208 w 468"/>
                  <a:gd name="T45" fmla="*/ 172 h 468"/>
                  <a:gd name="T46" fmla="*/ 257 w 468"/>
                  <a:gd name="T47" fmla="*/ 207 h 468"/>
                  <a:gd name="T48" fmla="*/ 325 w 468"/>
                  <a:gd name="T49" fmla="*/ 283 h 468"/>
                  <a:gd name="T50" fmla="*/ 253 w 468"/>
                  <a:gd name="T51" fmla="*/ 35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68" h="468">
                    <a:moveTo>
                      <a:pt x="234" y="0"/>
                    </a:moveTo>
                    <a:cubicBezTo>
                      <a:pt x="105" y="0"/>
                      <a:pt x="0" y="105"/>
                      <a:pt x="0" y="234"/>
                    </a:cubicBezTo>
                    <a:cubicBezTo>
                      <a:pt x="0" y="363"/>
                      <a:pt x="105" y="468"/>
                      <a:pt x="234" y="468"/>
                    </a:cubicBezTo>
                    <a:cubicBezTo>
                      <a:pt x="364" y="468"/>
                      <a:pt x="468" y="363"/>
                      <a:pt x="468" y="234"/>
                    </a:cubicBezTo>
                    <a:cubicBezTo>
                      <a:pt x="468" y="105"/>
                      <a:pt x="364" y="0"/>
                      <a:pt x="234" y="0"/>
                    </a:cubicBezTo>
                    <a:close/>
                    <a:moveTo>
                      <a:pt x="253" y="358"/>
                    </a:moveTo>
                    <a:cubicBezTo>
                      <a:pt x="253" y="400"/>
                      <a:pt x="253" y="400"/>
                      <a:pt x="253" y="400"/>
                    </a:cubicBezTo>
                    <a:cubicBezTo>
                      <a:pt x="213" y="400"/>
                      <a:pt x="213" y="400"/>
                      <a:pt x="213" y="400"/>
                    </a:cubicBezTo>
                    <a:cubicBezTo>
                      <a:pt x="213" y="361"/>
                      <a:pt x="213" y="361"/>
                      <a:pt x="213" y="361"/>
                    </a:cubicBezTo>
                    <a:cubicBezTo>
                      <a:pt x="186" y="360"/>
                      <a:pt x="159" y="352"/>
                      <a:pt x="144" y="344"/>
                    </a:cubicBezTo>
                    <a:cubicBezTo>
                      <a:pt x="156" y="296"/>
                      <a:pt x="156" y="296"/>
                      <a:pt x="156" y="296"/>
                    </a:cubicBezTo>
                    <a:cubicBezTo>
                      <a:pt x="173" y="305"/>
                      <a:pt x="197" y="314"/>
                      <a:pt x="223" y="314"/>
                    </a:cubicBezTo>
                    <a:cubicBezTo>
                      <a:pt x="247" y="314"/>
                      <a:pt x="263" y="305"/>
                      <a:pt x="263" y="289"/>
                    </a:cubicBezTo>
                    <a:cubicBezTo>
                      <a:pt x="263" y="273"/>
                      <a:pt x="250" y="263"/>
                      <a:pt x="219" y="253"/>
                    </a:cubicBezTo>
                    <a:cubicBezTo>
                      <a:pt x="176" y="239"/>
                      <a:pt x="146" y="218"/>
                      <a:pt x="146" y="179"/>
                    </a:cubicBezTo>
                    <a:cubicBezTo>
                      <a:pt x="146" y="143"/>
                      <a:pt x="171" y="115"/>
                      <a:pt x="215" y="107"/>
                    </a:cubicBezTo>
                    <a:cubicBezTo>
                      <a:pt x="215" y="68"/>
                      <a:pt x="215" y="68"/>
                      <a:pt x="215" y="68"/>
                    </a:cubicBezTo>
                    <a:cubicBezTo>
                      <a:pt x="255" y="68"/>
                      <a:pt x="255" y="68"/>
                      <a:pt x="255" y="68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81" y="104"/>
                      <a:pt x="300" y="111"/>
                      <a:pt x="314" y="117"/>
                    </a:cubicBezTo>
                    <a:cubicBezTo>
                      <a:pt x="302" y="163"/>
                      <a:pt x="302" y="163"/>
                      <a:pt x="302" y="163"/>
                    </a:cubicBezTo>
                    <a:cubicBezTo>
                      <a:pt x="292" y="158"/>
                      <a:pt x="273" y="149"/>
                      <a:pt x="243" y="149"/>
                    </a:cubicBezTo>
                    <a:cubicBezTo>
                      <a:pt x="217" y="149"/>
                      <a:pt x="208" y="161"/>
                      <a:pt x="208" y="172"/>
                    </a:cubicBezTo>
                    <a:cubicBezTo>
                      <a:pt x="208" y="185"/>
                      <a:pt x="223" y="194"/>
                      <a:pt x="257" y="207"/>
                    </a:cubicBezTo>
                    <a:cubicBezTo>
                      <a:pt x="306" y="224"/>
                      <a:pt x="325" y="246"/>
                      <a:pt x="325" y="283"/>
                    </a:cubicBezTo>
                    <a:cubicBezTo>
                      <a:pt x="325" y="319"/>
                      <a:pt x="300" y="350"/>
                      <a:pt x="253" y="3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rot="0" vert="horz" wrap="square" lIns="75438" tIns="37719" rIns="75438" bIns="37719" anchor="t" anchorCtr="0" upright="1">
                <a:noAutofit/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743450E-4984-4DC8-AB4C-BF40BE4BC238}"/>
              </a:ext>
            </a:extLst>
          </p:cNvPr>
          <p:cNvGrpSpPr/>
          <p:nvPr/>
        </p:nvGrpSpPr>
        <p:grpSpPr>
          <a:xfrm>
            <a:off x="3676567" y="2356149"/>
            <a:ext cx="2548918" cy="2708894"/>
            <a:chOff x="1071737" y="2273545"/>
            <a:chExt cx="3089597" cy="328350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C3E2619-72D2-406C-A2EF-DE763B134D57}"/>
                </a:ext>
              </a:extLst>
            </p:cNvPr>
            <p:cNvGrpSpPr/>
            <p:nvPr/>
          </p:nvGrpSpPr>
          <p:grpSpPr>
            <a:xfrm>
              <a:off x="1071737" y="2273545"/>
              <a:ext cx="3089597" cy="3283506"/>
              <a:chOff x="1071737" y="2273545"/>
              <a:chExt cx="3089597" cy="3283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922ACD1-40DB-44BF-A774-B880AC4779AC}"/>
                  </a:ext>
                </a:extLst>
              </p:cNvPr>
              <p:cNvSpPr txBox="1"/>
              <p:nvPr/>
            </p:nvSpPr>
            <p:spPr>
              <a:xfrm>
                <a:off x="1071737" y="4583358"/>
                <a:ext cx="3089597" cy="97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10" b="1" dirty="0">
                    <a:solidFill>
                      <a:srgbClr val="777777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  <a:t>Reduces </a:t>
                </a:r>
                <a:br>
                  <a:rPr lang="en-US" sz="2310" b="1" dirty="0">
                    <a:solidFill>
                      <a:srgbClr val="777777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</a:br>
                <a:r>
                  <a:rPr lang="en-US" sz="2310" b="1" dirty="0">
                    <a:solidFill>
                      <a:srgbClr val="777777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  <a:t>Delivery Schedule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A1C7D0-B4A0-4B3F-A2E2-7AD9B2A0AC6B}"/>
                  </a:ext>
                </a:extLst>
              </p:cNvPr>
              <p:cNvSpPr/>
              <p:nvPr/>
            </p:nvSpPr>
            <p:spPr>
              <a:xfrm>
                <a:off x="1444981" y="2273545"/>
                <a:ext cx="2327563" cy="23275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arlow" panose="00000500000000000000" pitchFamily="50" charset="0"/>
                </a:endParaRPr>
              </a:p>
            </p:txBody>
          </p:sp>
        </p:grpSp>
        <p:sp>
          <p:nvSpPr>
            <p:cNvPr id="60" name="Arrow: Down 29">
              <a:extLst>
                <a:ext uri="{FF2B5EF4-FFF2-40B4-BE49-F238E27FC236}">
                  <a16:creationId xmlns:a16="http://schemas.microsoft.com/office/drawing/2014/main" id="{A8E6AEE4-85A3-438D-9950-92271DD0B283}"/>
                </a:ext>
              </a:extLst>
            </p:cNvPr>
            <p:cNvSpPr/>
            <p:nvPr/>
          </p:nvSpPr>
          <p:spPr>
            <a:xfrm>
              <a:off x="2063839" y="3571642"/>
              <a:ext cx="1050790" cy="825819"/>
            </a:xfrm>
            <a:custGeom>
              <a:avLst/>
              <a:gdLst>
                <a:gd name="connsiteX0" fmla="*/ 0 w 1050790"/>
                <a:gd name="connsiteY0" fmla="*/ 845881 h 1371276"/>
                <a:gd name="connsiteX1" fmla="*/ 262698 w 1050790"/>
                <a:gd name="connsiteY1" fmla="*/ 845881 h 1371276"/>
                <a:gd name="connsiteX2" fmla="*/ 262698 w 1050790"/>
                <a:gd name="connsiteY2" fmla="*/ 0 h 1371276"/>
                <a:gd name="connsiteX3" fmla="*/ 788093 w 1050790"/>
                <a:gd name="connsiteY3" fmla="*/ 0 h 1371276"/>
                <a:gd name="connsiteX4" fmla="*/ 788093 w 1050790"/>
                <a:gd name="connsiteY4" fmla="*/ 845881 h 1371276"/>
                <a:gd name="connsiteX5" fmla="*/ 1050790 w 1050790"/>
                <a:gd name="connsiteY5" fmla="*/ 845881 h 1371276"/>
                <a:gd name="connsiteX6" fmla="*/ 525395 w 1050790"/>
                <a:gd name="connsiteY6" fmla="*/ 1371276 h 1371276"/>
                <a:gd name="connsiteX7" fmla="*/ 0 w 1050790"/>
                <a:gd name="connsiteY7" fmla="*/ 845881 h 1371276"/>
                <a:gd name="connsiteX0" fmla="*/ 0 w 1050790"/>
                <a:gd name="connsiteY0" fmla="*/ 845881 h 1371276"/>
                <a:gd name="connsiteX1" fmla="*/ 262698 w 1050790"/>
                <a:gd name="connsiteY1" fmla="*/ 845881 h 1371276"/>
                <a:gd name="connsiteX2" fmla="*/ 314069 w 1050790"/>
                <a:gd name="connsiteY2" fmla="*/ 503433 h 1371276"/>
                <a:gd name="connsiteX3" fmla="*/ 788093 w 1050790"/>
                <a:gd name="connsiteY3" fmla="*/ 0 h 1371276"/>
                <a:gd name="connsiteX4" fmla="*/ 788093 w 1050790"/>
                <a:gd name="connsiteY4" fmla="*/ 845881 h 1371276"/>
                <a:gd name="connsiteX5" fmla="*/ 1050790 w 1050790"/>
                <a:gd name="connsiteY5" fmla="*/ 845881 h 1371276"/>
                <a:gd name="connsiteX6" fmla="*/ 525395 w 1050790"/>
                <a:gd name="connsiteY6" fmla="*/ 1371276 h 1371276"/>
                <a:gd name="connsiteX7" fmla="*/ 0 w 1050790"/>
                <a:gd name="connsiteY7" fmla="*/ 845881 h 1371276"/>
                <a:gd name="connsiteX0" fmla="*/ 0 w 1050790"/>
                <a:gd name="connsiteY0" fmla="*/ 414367 h 939762"/>
                <a:gd name="connsiteX1" fmla="*/ 262698 w 1050790"/>
                <a:gd name="connsiteY1" fmla="*/ 414367 h 939762"/>
                <a:gd name="connsiteX2" fmla="*/ 314069 w 1050790"/>
                <a:gd name="connsiteY2" fmla="*/ 71919 h 939762"/>
                <a:gd name="connsiteX3" fmla="*/ 767545 w 1050790"/>
                <a:gd name="connsiteY3" fmla="*/ 0 h 939762"/>
                <a:gd name="connsiteX4" fmla="*/ 788093 w 1050790"/>
                <a:gd name="connsiteY4" fmla="*/ 414367 h 939762"/>
                <a:gd name="connsiteX5" fmla="*/ 1050790 w 1050790"/>
                <a:gd name="connsiteY5" fmla="*/ 414367 h 939762"/>
                <a:gd name="connsiteX6" fmla="*/ 525395 w 1050790"/>
                <a:gd name="connsiteY6" fmla="*/ 939762 h 939762"/>
                <a:gd name="connsiteX7" fmla="*/ 0 w 1050790"/>
                <a:gd name="connsiteY7" fmla="*/ 414367 h 939762"/>
                <a:gd name="connsiteX0" fmla="*/ 0 w 1050790"/>
                <a:gd name="connsiteY0" fmla="*/ 342448 h 867843"/>
                <a:gd name="connsiteX1" fmla="*/ 262698 w 1050790"/>
                <a:gd name="connsiteY1" fmla="*/ 342448 h 867843"/>
                <a:gd name="connsiteX2" fmla="*/ 314069 w 1050790"/>
                <a:gd name="connsiteY2" fmla="*/ 0 h 867843"/>
                <a:gd name="connsiteX3" fmla="*/ 767545 w 1050790"/>
                <a:gd name="connsiteY3" fmla="*/ 10275 h 867843"/>
                <a:gd name="connsiteX4" fmla="*/ 788093 w 1050790"/>
                <a:gd name="connsiteY4" fmla="*/ 342448 h 867843"/>
                <a:gd name="connsiteX5" fmla="*/ 1050790 w 1050790"/>
                <a:gd name="connsiteY5" fmla="*/ 342448 h 867843"/>
                <a:gd name="connsiteX6" fmla="*/ 525395 w 1050790"/>
                <a:gd name="connsiteY6" fmla="*/ 867843 h 867843"/>
                <a:gd name="connsiteX7" fmla="*/ 0 w 1050790"/>
                <a:gd name="connsiteY7" fmla="*/ 342448 h 867843"/>
                <a:gd name="connsiteX0" fmla="*/ 0 w 1050790"/>
                <a:gd name="connsiteY0" fmla="*/ 332173 h 857568"/>
                <a:gd name="connsiteX1" fmla="*/ 262698 w 1050790"/>
                <a:gd name="connsiteY1" fmla="*/ 332173 h 857568"/>
                <a:gd name="connsiteX2" fmla="*/ 221602 w 1050790"/>
                <a:gd name="connsiteY2" fmla="*/ 51370 h 857568"/>
                <a:gd name="connsiteX3" fmla="*/ 767545 w 1050790"/>
                <a:gd name="connsiteY3" fmla="*/ 0 h 857568"/>
                <a:gd name="connsiteX4" fmla="*/ 788093 w 1050790"/>
                <a:gd name="connsiteY4" fmla="*/ 332173 h 857568"/>
                <a:gd name="connsiteX5" fmla="*/ 1050790 w 1050790"/>
                <a:gd name="connsiteY5" fmla="*/ 332173 h 857568"/>
                <a:gd name="connsiteX6" fmla="*/ 525395 w 1050790"/>
                <a:gd name="connsiteY6" fmla="*/ 857568 h 857568"/>
                <a:gd name="connsiteX7" fmla="*/ 0 w 1050790"/>
                <a:gd name="connsiteY7" fmla="*/ 332173 h 857568"/>
                <a:gd name="connsiteX0" fmla="*/ 0 w 1050790"/>
                <a:gd name="connsiteY0" fmla="*/ 332173 h 857568"/>
                <a:gd name="connsiteX1" fmla="*/ 262698 w 1050790"/>
                <a:gd name="connsiteY1" fmla="*/ 332173 h 857568"/>
                <a:gd name="connsiteX2" fmla="*/ 259702 w 1050790"/>
                <a:gd name="connsiteY2" fmla="*/ 32320 h 857568"/>
                <a:gd name="connsiteX3" fmla="*/ 767545 w 1050790"/>
                <a:gd name="connsiteY3" fmla="*/ 0 h 857568"/>
                <a:gd name="connsiteX4" fmla="*/ 788093 w 1050790"/>
                <a:gd name="connsiteY4" fmla="*/ 332173 h 857568"/>
                <a:gd name="connsiteX5" fmla="*/ 1050790 w 1050790"/>
                <a:gd name="connsiteY5" fmla="*/ 332173 h 857568"/>
                <a:gd name="connsiteX6" fmla="*/ 525395 w 1050790"/>
                <a:gd name="connsiteY6" fmla="*/ 857568 h 857568"/>
                <a:gd name="connsiteX7" fmla="*/ 0 w 1050790"/>
                <a:gd name="connsiteY7" fmla="*/ 332173 h 857568"/>
                <a:gd name="connsiteX0" fmla="*/ 0 w 1050790"/>
                <a:gd name="connsiteY0" fmla="*/ 300423 h 825818"/>
                <a:gd name="connsiteX1" fmla="*/ 262698 w 1050790"/>
                <a:gd name="connsiteY1" fmla="*/ 300423 h 825818"/>
                <a:gd name="connsiteX2" fmla="*/ 259702 w 1050790"/>
                <a:gd name="connsiteY2" fmla="*/ 570 h 825818"/>
                <a:gd name="connsiteX3" fmla="*/ 786595 w 1050790"/>
                <a:gd name="connsiteY3" fmla="*/ 0 h 825818"/>
                <a:gd name="connsiteX4" fmla="*/ 788093 w 1050790"/>
                <a:gd name="connsiteY4" fmla="*/ 300423 h 825818"/>
                <a:gd name="connsiteX5" fmla="*/ 1050790 w 1050790"/>
                <a:gd name="connsiteY5" fmla="*/ 300423 h 825818"/>
                <a:gd name="connsiteX6" fmla="*/ 525395 w 1050790"/>
                <a:gd name="connsiteY6" fmla="*/ 825818 h 825818"/>
                <a:gd name="connsiteX7" fmla="*/ 0 w 1050790"/>
                <a:gd name="connsiteY7" fmla="*/ 300423 h 82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790" h="825818">
                  <a:moveTo>
                    <a:pt x="0" y="300423"/>
                  </a:moveTo>
                  <a:lnTo>
                    <a:pt x="262698" y="300423"/>
                  </a:lnTo>
                  <a:cubicBezTo>
                    <a:pt x="261699" y="200472"/>
                    <a:pt x="260701" y="100521"/>
                    <a:pt x="259702" y="570"/>
                  </a:cubicBezTo>
                  <a:lnTo>
                    <a:pt x="786595" y="0"/>
                  </a:lnTo>
                  <a:cubicBezTo>
                    <a:pt x="787094" y="100141"/>
                    <a:pt x="787594" y="200282"/>
                    <a:pt x="788093" y="300423"/>
                  </a:cubicBezTo>
                  <a:lnTo>
                    <a:pt x="1050790" y="300423"/>
                  </a:lnTo>
                  <a:lnTo>
                    <a:pt x="525395" y="825818"/>
                  </a:lnTo>
                  <a:lnTo>
                    <a:pt x="0" y="3004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rlow" panose="00000500000000000000" pitchFamily="50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77E5017-9248-423D-BFFF-2F81087C231C}"/>
              </a:ext>
            </a:extLst>
          </p:cNvPr>
          <p:cNvGrpSpPr/>
          <p:nvPr/>
        </p:nvGrpSpPr>
        <p:grpSpPr>
          <a:xfrm>
            <a:off x="1209933" y="2356152"/>
            <a:ext cx="2548918" cy="2846767"/>
            <a:chOff x="1071737" y="2270965"/>
            <a:chExt cx="3089597" cy="322140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B81E207-BFF4-4183-B2A4-871099B5CA2D}"/>
                </a:ext>
              </a:extLst>
            </p:cNvPr>
            <p:cNvGrpSpPr/>
            <p:nvPr/>
          </p:nvGrpSpPr>
          <p:grpSpPr>
            <a:xfrm>
              <a:off x="1071737" y="2270965"/>
              <a:ext cx="3089597" cy="3221405"/>
              <a:chOff x="1071737" y="2270965"/>
              <a:chExt cx="3089597" cy="3221405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D9A7124-20D1-4D59-A3BD-4865D96F5B0B}"/>
                  </a:ext>
                </a:extLst>
              </p:cNvPr>
              <p:cNvSpPr txBox="1"/>
              <p:nvPr/>
            </p:nvSpPr>
            <p:spPr>
              <a:xfrm>
                <a:off x="1071737" y="4583358"/>
                <a:ext cx="3089597" cy="909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10" b="1" dirty="0">
                    <a:solidFill>
                      <a:srgbClr val="808080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  <a:t>Minimizes Risk </a:t>
                </a:r>
                <a:br>
                  <a:rPr lang="en-US" sz="2310" b="1" dirty="0">
                    <a:solidFill>
                      <a:srgbClr val="808080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</a:br>
                <a:r>
                  <a:rPr lang="en-US" sz="2310" b="1" dirty="0">
                    <a:solidFill>
                      <a:srgbClr val="808080"/>
                    </a:solidFill>
                    <a:latin typeface="Barlow" panose="00000500000000000000" pitchFamily="50" charset="0"/>
                    <a:cs typeface="Calibri" panose="020F0502020204030204" pitchFamily="34" charset="0"/>
                  </a:rPr>
                  <a:t>for Owner</a:t>
                </a: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3DE918E-E1CF-4B7B-B127-67DF02A5C080}"/>
                  </a:ext>
                </a:extLst>
              </p:cNvPr>
              <p:cNvSpPr/>
              <p:nvPr/>
            </p:nvSpPr>
            <p:spPr>
              <a:xfrm>
                <a:off x="1444984" y="2270965"/>
                <a:ext cx="2327563" cy="217294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Barlow" panose="00000500000000000000" pitchFamily="50" charset="0"/>
                </a:endParaRPr>
              </a:p>
            </p:txBody>
          </p:sp>
        </p:grpSp>
        <p:sp>
          <p:nvSpPr>
            <p:cNvPr id="65" name="Arrow: Down 29">
              <a:extLst>
                <a:ext uri="{FF2B5EF4-FFF2-40B4-BE49-F238E27FC236}">
                  <a16:creationId xmlns:a16="http://schemas.microsoft.com/office/drawing/2014/main" id="{FD1A310C-1A78-41BB-981C-E14FF2F8C422}"/>
                </a:ext>
              </a:extLst>
            </p:cNvPr>
            <p:cNvSpPr/>
            <p:nvPr/>
          </p:nvSpPr>
          <p:spPr>
            <a:xfrm>
              <a:off x="2063839" y="3571642"/>
              <a:ext cx="1050790" cy="825819"/>
            </a:xfrm>
            <a:custGeom>
              <a:avLst/>
              <a:gdLst>
                <a:gd name="connsiteX0" fmla="*/ 0 w 1050790"/>
                <a:gd name="connsiteY0" fmla="*/ 845881 h 1371276"/>
                <a:gd name="connsiteX1" fmla="*/ 262698 w 1050790"/>
                <a:gd name="connsiteY1" fmla="*/ 845881 h 1371276"/>
                <a:gd name="connsiteX2" fmla="*/ 262698 w 1050790"/>
                <a:gd name="connsiteY2" fmla="*/ 0 h 1371276"/>
                <a:gd name="connsiteX3" fmla="*/ 788093 w 1050790"/>
                <a:gd name="connsiteY3" fmla="*/ 0 h 1371276"/>
                <a:gd name="connsiteX4" fmla="*/ 788093 w 1050790"/>
                <a:gd name="connsiteY4" fmla="*/ 845881 h 1371276"/>
                <a:gd name="connsiteX5" fmla="*/ 1050790 w 1050790"/>
                <a:gd name="connsiteY5" fmla="*/ 845881 h 1371276"/>
                <a:gd name="connsiteX6" fmla="*/ 525395 w 1050790"/>
                <a:gd name="connsiteY6" fmla="*/ 1371276 h 1371276"/>
                <a:gd name="connsiteX7" fmla="*/ 0 w 1050790"/>
                <a:gd name="connsiteY7" fmla="*/ 845881 h 1371276"/>
                <a:gd name="connsiteX0" fmla="*/ 0 w 1050790"/>
                <a:gd name="connsiteY0" fmla="*/ 845881 h 1371276"/>
                <a:gd name="connsiteX1" fmla="*/ 262698 w 1050790"/>
                <a:gd name="connsiteY1" fmla="*/ 845881 h 1371276"/>
                <a:gd name="connsiteX2" fmla="*/ 314069 w 1050790"/>
                <a:gd name="connsiteY2" fmla="*/ 503433 h 1371276"/>
                <a:gd name="connsiteX3" fmla="*/ 788093 w 1050790"/>
                <a:gd name="connsiteY3" fmla="*/ 0 h 1371276"/>
                <a:gd name="connsiteX4" fmla="*/ 788093 w 1050790"/>
                <a:gd name="connsiteY4" fmla="*/ 845881 h 1371276"/>
                <a:gd name="connsiteX5" fmla="*/ 1050790 w 1050790"/>
                <a:gd name="connsiteY5" fmla="*/ 845881 h 1371276"/>
                <a:gd name="connsiteX6" fmla="*/ 525395 w 1050790"/>
                <a:gd name="connsiteY6" fmla="*/ 1371276 h 1371276"/>
                <a:gd name="connsiteX7" fmla="*/ 0 w 1050790"/>
                <a:gd name="connsiteY7" fmla="*/ 845881 h 1371276"/>
                <a:gd name="connsiteX0" fmla="*/ 0 w 1050790"/>
                <a:gd name="connsiteY0" fmla="*/ 414367 h 939762"/>
                <a:gd name="connsiteX1" fmla="*/ 262698 w 1050790"/>
                <a:gd name="connsiteY1" fmla="*/ 414367 h 939762"/>
                <a:gd name="connsiteX2" fmla="*/ 314069 w 1050790"/>
                <a:gd name="connsiteY2" fmla="*/ 71919 h 939762"/>
                <a:gd name="connsiteX3" fmla="*/ 767545 w 1050790"/>
                <a:gd name="connsiteY3" fmla="*/ 0 h 939762"/>
                <a:gd name="connsiteX4" fmla="*/ 788093 w 1050790"/>
                <a:gd name="connsiteY4" fmla="*/ 414367 h 939762"/>
                <a:gd name="connsiteX5" fmla="*/ 1050790 w 1050790"/>
                <a:gd name="connsiteY5" fmla="*/ 414367 h 939762"/>
                <a:gd name="connsiteX6" fmla="*/ 525395 w 1050790"/>
                <a:gd name="connsiteY6" fmla="*/ 939762 h 939762"/>
                <a:gd name="connsiteX7" fmla="*/ 0 w 1050790"/>
                <a:gd name="connsiteY7" fmla="*/ 414367 h 939762"/>
                <a:gd name="connsiteX0" fmla="*/ 0 w 1050790"/>
                <a:gd name="connsiteY0" fmla="*/ 342448 h 867843"/>
                <a:gd name="connsiteX1" fmla="*/ 262698 w 1050790"/>
                <a:gd name="connsiteY1" fmla="*/ 342448 h 867843"/>
                <a:gd name="connsiteX2" fmla="*/ 314069 w 1050790"/>
                <a:gd name="connsiteY2" fmla="*/ 0 h 867843"/>
                <a:gd name="connsiteX3" fmla="*/ 767545 w 1050790"/>
                <a:gd name="connsiteY3" fmla="*/ 10275 h 867843"/>
                <a:gd name="connsiteX4" fmla="*/ 788093 w 1050790"/>
                <a:gd name="connsiteY4" fmla="*/ 342448 h 867843"/>
                <a:gd name="connsiteX5" fmla="*/ 1050790 w 1050790"/>
                <a:gd name="connsiteY5" fmla="*/ 342448 h 867843"/>
                <a:gd name="connsiteX6" fmla="*/ 525395 w 1050790"/>
                <a:gd name="connsiteY6" fmla="*/ 867843 h 867843"/>
                <a:gd name="connsiteX7" fmla="*/ 0 w 1050790"/>
                <a:gd name="connsiteY7" fmla="*/ 342448 h 867843"/>
                <a:gd name="connsiteX0" fmla="*/ 0 w 1050790"/>
                <a:gd name="connsiteY0" fmla="*/ 332173 h 857568"/>
                <a:gd name="connsiteX1" fmla="*/ 262698 w 1050790"/>
                <a:gd name="connsiteY1" fmla="*/ 332173 h 857568"/>
                <a:gd name="connsiteX2" fmla="*/ 221602 w 1050790"/>
                <a:gd name="connsiteY2" fmla="*/ 51370 h 857568"/>
                <a:gd name="connsiteX3" fmla="*/ 767545 w 1050790"/>
                <a:gd name="connsiteY3" fmla="*/ 0 h 857568"/>
                <a:gd name="connsiteX4" fmla="*/ 788093 w 1050790"/>
                <a:gd name="connsiteY4" fmla="*/ 332173 h 857568"/>
                <a:gd name="connsiteX5" fmla="*/ 1050790 w 1050790"/>
                <a:gd name="connsiteY5" fmla="*/ 332173 h 857568"/>
                <a:gd name="connsiteX6" fmla="*/ 525395 w 1050790"/>
                <a:gd name="connsiteY6" fmla="*/ 857568 h 857568"/>
                <a:gd name="connsiteX7" fmla="*/ 0 w 1050790"/>
                <a:gd name="connsiteY7" fmla="*/ 332173 h 857568"/>
                <a:gd name="connsiteX0" fmla="*/ 0 w 1050790"/>
                <a:gd name="connsiteY0" fmla="*/ 332173 h 857568"/>
                <a:gd name="connsiteX1" fmla="*/ 262698 w 1050790"/>
                <a:gd name="connsiteY1" fmla="*/ 332173 h 857568"/>
                <a:gd name="connsiteX2" fmla="*/ 259702 w 1050790"/>
                <a:gd name="connsiteY2" fmla="*/ 32320 h 857568"/>
                <a:gd name="connsiteX3" fmla="*/ 767545 w 1050790"/>
                <a:gd name="connsiteY3" fmla="*/ 0 h 857568"/>
                <a:gd name="connsiteX4" fmla="*/ 788093 w 1050790"/>
                <a:gd name="connsiteY4" fmla="*/ 332173 h 857568"/>
                <a:gd name="connsiteX5" fmla="*/ 1050790 w 1050790"/>
                <a:gd name="connsiteY5" fmla="*/ 332173 h 857568"/>
                <a:gd name="connsiteX6" fmla="*/ 525395 w 1050790"/>
                <a:gd name="connsiteY6" fmla="*/ 857568 h 857568"/>
                <a:gd name="connsiteX7" fmla="*/ 0 w 1050790"/>
                <a:gd name="connsiteY7" fmla="*/ 332173 h 857568"/>
                <a:gd name="connsiteX0" fmla="*/ 0 w 1050790"/>
                <a:gd name="connsiteY0" fmla="*/ 300423 h 825818"/>
                <a:gd name="connsiteX1" fmla="*/ 262698 w 1050790"/>
                <a:gd name="connsiteY1" fmla="*/ 300423 h 825818"/>
                <a:gd name="connsiteX2" fmla="*/ 259702 w 1050790"/>
                <a:gd name="connsiteY2" fmla="*/ 570 h 825818"/>
                <a:gd name="connsiteX3" fmla="*/ 786595 w 1050790"/>
                <a:gd name="connsiteY3" fmla="*/ 0 h 825818"/>
                <a:gd name="connsiteX4" fmla="*/ 788093 w 1050790"/>
                <a:gd name="connsiteY4" fmla="*/ 300423 h 825818"/>
                <a:gd name="connsiteX5" fmla="*/ 1050790 w 1050790"/>
                <a:gd name="connsiteY5" fmla="*/ 300423 h 825818"/>
                <a:gd name="connsiteX6" fmla="*/ 525395 w 1050790"/>
                <a:gd name="connsiteY6" fmla="*/ 825818 h 825818"/>
                <a:gd name="connsiteX7" fmla="*/ 0 w 1050790"/>
                <a:gd name="connsiteY7" fmla="*/ 300423 h 82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790" h="825818">
                  <a:moveTo>
                    <a:pt x="0" y="300423"/>
                  </a:moveTo>
                  <a:lnTo>
                    <a:pt x="262698" y="300423"/>
                  </a:lnTo>
                  <a:cubicBezTo>
                    <a:pt x="261699" y="200472"/>
                    <a:pt x="260701" y="100521"/>
                    <a:pt x="259702" y="570"/>
                  </a:cubicBezTo>
                  <a:lnTo>
                    <a:pt x="786595" y="0"/>
                  </a:lnTo>
                  <a:cubicBezTo>
                    <a:pt x="787094" y="100141"/>
                    <a:pt x="787594" y="200282"/>
                    <a:pt x="788093" y="300423"/>
                  </a:cubicBezTo>
                  <a:lnTo>
                    <a:pt x="1050790" y="300423"/>
                  </a:lnTo>
                  <a:lnTo>
                    <a:pt x="525395" y="825818"/>
                  </a:lnTo>
                  <a:lnTo>
                    <a:pt x="0" y="3004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rlow" panose="00000500000000000000" pitchFamily="50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818AFA-75A5-4756-BBBD-7DBE17D8B83F}"/>
              </a:ext>
            </a:extLst>
          </p:cNvPr>
          <p:cNvGrpSpPr>
            <a:grpSpLocks noChangeAspect="1"/>
          </p:cNvGrpSpPr>
          <p:nvPr/>
        </p:nvGrpSpPr>
        <p:grpSpPr>
          <a:xfrm>
            <a:off x="4447656" y="2558165"/>
            <a:ext cx="973150" cy="973150"/>
            <a:chOff x="6076704" y="965041"/>
            <a:chExt cx="640080" cy="64008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8D27627-C61B-48C3-A6D3-38F0CD173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6704" y="965041"/>
              <a:ext cx="640080" cy="6400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rlow" panose="00000500000000000000" pitchFamily="50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BEC3A52-A087-4751-B95E-F16493FE584A}"/>
                </a:ext>
              </a:extLst>
            </p:cNvPr>
            <p:cNvGrpSpPr/>
            <p:nvPr/>
          </p:nvGrpSpPr>
          <p:grpSpPr>
            <a:xfrm>
              <a:off x="6191251" y="1062038"/>
              <a:ext cx="417513" cy="401638"/>
              <a:chOff x="6191251" y="1462088"/>
              <a:chExt cx="417513" cy="401638"/>
            </a:xfrm>
          </p:grpSpPr>
          <p:sp>
            <p:nvSpPr>
              <p:cNvPr id="71" name="Rectangle 22">
                <a:extLst>
                  <a:ext uri="{FF2B5EF4-FFF2-40B4-BE49-F238E27FC236}">
                    <a16:creationId xmlns:a16="http://schemas.microsoft.com/office/drawing/2014/main" id="{E417BF15-B9BB-4255-A77A-E9B61BDDB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0476" y="1624013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2" name="Rectangle 23">
                <a:extLst>
                  <a:ext uri="{FF2B5EF4-FFF2-40B4-BE49-F238E27FC236}">
                    <a16:creationId xmlns:a16="http://schemas.microsoft.com/office/drawing/2014/main" id="{91AC65CC-DAA2-446C-A10A-CAAC6154D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3501" y="1624013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3" name="Rectangle 24">
                <a:extLst>
                  <a:ext uri="{FF2B5EF4-FFF2-40B4-BE49-F238E27FC236}">
                    <a16:creationId xmlns:a16="http://schemas.microsoft.com/office/drawing/2014/main" id="{9D394087-188F-439B-B050-DC6DD1226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8113" y="1624013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4" name="Rectangle 25">
                <a:extLst>
                  <a:ext uri="{FF2B5EF4-FFF2-40B4-BE49-F238E27FC236}">
                    <a16:creationId xmlns:a16="http://schemas.microsoft.com/office/drawing/2014/main" id="{23B8C8B4-8D35-4B67-9E19-C09B78C0C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0476" y="1687513"/>
                <a:ext cx="46038" cy="42863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5" name="Rectangle 26">
                <a:extLst>
                  <a:ext uri="{FF2B5EF4-FFF2-40B4-BE49-F238E27FC236}">
                    <a16:creationId xmlns:a16="http://schemas.microsoft.com/office/drawing/2014/main" id="{9D0F9C35-C9BD-4383-83BC-244D7445E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3501" y="1687513"/>
                <a:ext cx="46038" cy="42863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6" name="Rectangle 27">
                <a:extLst>
                  <a:ext uri="{FF2B5EF4-FFF2-40B4-BE49-F238E27FC236}">
                    <a16:creationId xmlns:a16="http://schemas.microsoft.com/office/drawing/2014/main" id="{9AF6A2E9-B9D6-4309-B1D9-44523FF6B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4938" y="1687513"/>
                <a:ext cx="49213" cy="42863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15BE62B8-0202-4C5A-A88F-559E0D224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0476" y="1755776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8" name="Rectangle 29">
                <a:extLst>
                  <a:ext uri="{FF2B5EF4-FFF2-40B4-BE49-F238E27FC236}">
                    <a16:creationId xmlns:a16="http://schemas.microsoft.com/office/drawing/2014/main" id="{48F3B79D-FF57-488C-9748-3CB445B71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5863" y="1687513"/>
                <a:ext cx="46038" cy="42863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79" name="Rectangle 30">
                <a:extLst>
                  <a:ext uri="{FF2B5EF4-FFF2-40B4-BE49-F238E27FC236}">
                    <a16:creationId xmlns:a16="http://schemas.microsoft.com/office/drawing/2014/main" id="{D8D67414-DF96-4F17-9F3E-244E8E18D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5863" y="1755776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80" name="Rectangle 31">
                <a:extLst>
                  <a:ext uri="{FF2B5EF4-FFF2-40B4-BE49-F238E27FC236}">
                    <a16:creationId xmlns:a16="http://schemas.microsoft.com/office/drawing/2014/main" id="{3A2AC959-1E54-422B-861A-CE7FE5CCA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3501" y="1755776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81" name="Rectangle 32">
                <a:extLst>
                  <a:ext uri="{FF2B5EF4-FFF2-40B4-BE49-F238E27FC236}">
                    <a16:creationId xmlns:a16="http://schemas.microsoft.com/office/drawing/2014/main" id="{C54C43E9-7812-4F39-B90E-8200B6F08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8113" y="1755776"/>
                <a:ext cx="46038" cy="41275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82" name="Freeform 33">
                <a:extLst>
                  <a:ext uri="{FF2B5EF4-FFF2-40B4-BE49-F238E27FC236}">
                    <a16:creationId xmlns:a16="http://schemas.microsoft.com/office/drawing/2014/main" id="{972A415F-573E-4D0A-9D4D-B08A3A8359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1251" y="1490663"/>
                <a:ext cx="417513" cy="373063"/>
              </a:xfrm>
              <a:custGeom>
                <a:avLst/>
                <a:gdLst>
                  <a:gd name="T0" fmla="*/ 19 w 263"/>
                  <a:gd name="T1" fmla="*/ 66 h 235"/>
                  <a:gd name="T2" fmla="*/ 19 w 263"/>
                  <a:gd name="T3" fmla="*/ 216 h 235"/>
                  <a:gd name="T4" fmla="*/ 244 w 263"/>
                  <a:gd name="T5" fmla="*/ 216 h 235"/>
                  <a:gd name="T6" fmla="*/ 244 w 263"/>
                  <a:gd name="T7" fmla="*/ 66 h 235"/>
                  <a:gd name="T8" fmla="*/ 19 w 263"/>
                  <a:gd name="T9" fmla="*/ 66 h 235"/>
                  <a:gd name="T10" fmla="*/ 263 w 263"/>
                  <a:gd name="T11" fmla="*/ 0 h 235"/>
                  <a:gd name="T12" fmla="*/ 263 w 263"/>
                  <a:gd name="T13" fmla="*/ 235 h 235"/>
                  <a:gd name="T14" fmla="*/ 244 w 263"/>
                  <a:gd name="T15" fmla="*/ 235 h 235"/>
                  <a:gd name="T16" fmla="*/ 0 w 263"/>
                  <a:gd name="T17" fmla="*/ 235 h 235"/>
                  <a:gd name="T18" fmla="*/ 0 w 263"/>
                  <a:gd name="T19" fmla="*/ 0 h 235"/>
                  <a:gd name="T20" fmla="*/ 42 w 263"/>
                  <a:gd name="T21" fmla="*/ 0 h 235"/>
                  <a:gd name="T22" fmla="*/ 42 w 263"/>
                  <a:gd name="T23" fmla="*/ 24 h 235"/>
                  <a:gd name="T24" fmla="*/ 77 w 263"/>
                  <a:gd name="T25" fmla="*/ 24 h 235"/>
                  <a:gd name="T26" fmla="*/ 77 w 263"/>
                  <a:gd name="T27" fmla="*/ 0 h 235"/>
                  <a:gd name="T28" fmla="*/ 189 w 263"/>
                  <a:gd name="T29" fmla="*/ 0 h 235"/>
                  <a:gd name="T30" fmla="*/ 189 w 263"/>
                  <a:gd name="T31" fmla="*/ 24 h 235"/>
                  <a:gd name="T32" fmla="*/ 225 w 263"/>
                  <a:gd name="T33" fmla="*/ 24 h 235"/>
                  <a:gd name="T34" fmla="*/ 225 w 263"/>
                  <a:gd name="T35" fmla="*/ 0 h 235"/>
                  <a:gd name="T36" fmla="*/ 263 w 263"/>
                  <a:gd name="T37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3" h="235">
                    <a:moveTo>
                      <a:pt x="19" y="66"/>
                    </a:moveTo>
                    <a:lnTo>
                      <a:pt x="19" y="216"/>
                    </a:lnTo>
                    <a:lnTo>
                      <a:pt x="244" y="216"/>
                    </a:lnTo>
                    <a:lnTo>
                      <a:pt x="244" y="66"/>
                    </a:lnTo>
                    <a:lnTo>
                      <a:pt x="19" y="66"/>
                    </a:lnTo>
                    <a:close/>
                    <a:moveTo>
                      <a:pt x="263" y="0"/>
                    </a:moveTo>
                    <a:lnTo>
                      <a:pt x="263" y="235"/>
                    </a:lnTo>
                    <a:lnTo>
                      <a:pt x="244" y="235"/>
                    </a:lnTo>
                    <a:lnTo>
                      <a:pt x="0" y="235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24"/>
                    </a:lnTo>
                    <a:lnTo>
                      <a:pt x="77" y="24"/>
                    </a:lnTo>
                    <a:lnTo>
                      <a:pt x="77" y="0"/>
                    </a:lnTo>
                    <a:lnTo>
                      <a:pt x="189" y="0"/>
                    </a:lnTo>
                    <a:lnTo>
                      <a:pt x="189" y="24"/>
                    </a:lnTo>
                    <a:lnTo>
                      <a:pt x="225" y="24"/>
                    </a:lnTo>
                    <a:lnTo>
                      <a:pt x="225" y="0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83" name="Rectangle 34">
                <a:extLst>
                  <a:ext uri="{FF2B5EF4-FFF2-40B4-BE49-F238E27FC236}">
                    <a16:creationId xmlns:a16="http://schemas.microsoft.com/office/drawing/2014/main" id="{9FB9B14D-DF4D-4068-A6A0-BD51CA63F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9038" y="1462088"/>
                <a:ext cx="34925" cy="55563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  <p:sp>
            <p:nvSpPr>
              <p:cNvPr id="84" name="Rectangle 35">
                <a:extLst>
                  <a:ext uri="{FF2B5EF4-FFF2-40B4-BE49-F238E27FC236}">
                    <a16:creationId xmlns:a16="http://schemas.microsoft.com/office/drawing/2014/main" id="{CF857324-C205-405B-8271-260DAF0CA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3988" y="1462088"/>
                <a:ext cx="33338" cy="55563"/>
              </a:xfrm>
              <a:prstGeom prst="rect">
                <a:avLst/>
              </a:prstGeom>
              <a:solidFill>
                <a:schemeClr val="accent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75438" tIns="37719" rIns="75438" bIns="3771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Barlow" panose="00000500000000000000" pitchFamily="50" charset="0"/>
                </a:endParaRPr>
              </a:p>
            </p:txBody>
          </p:sp>
        </p:grpSp>
      </p:grpSp>
      <p:sp>
        <p:nvSpPr>
          <p:cNvPr id="85" name="Freeform 30">
            <a:extLst>
              <a:ext uri="{FF2B5EF4-FFF2-40B4-BE49-F238E27FC236}">
                <a16:creationId xmlns:a16="http://schemas.microsoft.com/office/drawing/2014/main" id="{E727AA5C-D733-42CD-AB20-8A145CC05CE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90241" y="3044741"/>
            <a:ext cx="973150" cy="973150"/>
          </a:xfrm>
          <a:custGeom>
            <a:avLst/>
            <a:gdLst>
              <a:gd name="T0" fmla="*/ 3348 w 4598"/>
              <a:gd name="T1" fmla="*/ 1139 h 4598"/>
              <a:gd name="T2" fmla="*/ 2916 w 4598"/>
              <a:gd name="T3" fmla="*/ 1466 h 4598"/>
              <a:gd name="T4" fmla="*/ 2504 w 4598"/>
              <a:gd name="T5" fmla="*/ 1860 h 4598"/>
              <a:gd name="T6" fmla="*/ 2127 w 4598"/>
              <a:gd name="T7" fmla="*/ 2307 h 4598"/>
              <a:gd name="T8" fmla="*/ 1800 w 4598"/>
              <a:gd name="T9" fmla="*/ 2787 h 4598"/>
              <a:gd name="T10" fmla="*/ 1677 w 4598"/>
              <a:gd name="T11" fmla="*/ 2557 h 4598"/>
              <a:gd name="T12" fmla="*/ 1557 w 4598"/>
              <a:gd name="T13" fmla="*/ 2413 h 4598"/>
              <a:gd name="T14" fmla="*/ 1433 w 4598"/>
              <a:gd name="T15" fmla="*/ 2348 h 4598"/>
              <a:gd name="T16" fmla="*/ 1303 w 4598"/>
              <a:gd name="T17" fmla="*/ 2358 h 4598"/>
              <a:gd name="T18" fmla="*/ 1165 w 4598"/>
              <a:gd name="T19" fmla="*/ 2427 h 4598"/>
              <a:gd name="T20" fmla="*/ 908 w 4598"/>
              <a:gd name="T21" fmla="*/ 2651 h 4598"/>
              <a:gd name="T22" fmla="*/ 1174 w 4598"/>
              <a:gd name="T23" fmla="*/ 2692 h 4598"/>
              <a:gd name="T24" fmla="*/ 1257 w 4598"/>
              <a:gd name="T25" fmla="*/ 2777 h 4598"/>
              <a:gd name="T26" fmla="*/ 1341 w 4598"/>
              <a:gd name="T27" fmla="*/ 2924 h 4598"/>
              <a:gd name="T28" fmla="*/ 1441 w 4598"/>
              <a:gd name="T29" fmla="*/ 3143 h 4598"/>
              <a:gd name="T30" fmla="*/ 1539 w 4598"/>
              <a:gd name="T31" fmla="*/ 3383 h 4598"/>
              <a:gd name="T32" fmla="*/ 1574 w 4598"/>
              <a:gd name="T33" fmla="*/ 3481 h 4598"/>
              <a:gd name="T34" fmla="*/ 1588 w 4598"/>
              <a:gd name="T35" fmla="*/ 3533 h 4598"/>
              <a:gd name="T36" fmla="*/ 1796 w 4598"/>
              <a:gd name="T37" fmla="*/ 3544 h 4598"/>
              <a:gd name="T38" fmla="*/ 2021 w 4598"/>
              <a:gd name="T39" fmla="*/ 3387 h 4598"/>
              <a:gd name="T40" fmla="*/ 2146 w 4598"/>
              <a:gd name="T41" fmla="*/ 3086 h 4598"/>
              <a:gd name="T42" fmla="*/ 2378 w 4598"/>
              <a:gd name="T43" fmla="*/ 2668 h 4598"/>
              <a:gd name="T44" fmla="*/ 2680 w 4598"/>
              <a:gd name="T45" fmla="*/ 2245 h 4598"/>
              <a:gd name="T46" fmla="*/ 3027 w 4598"/>
              <a:gd name="T47" fmla="*/ 1846 h 4598"/>
              <a:gd name="T48" fmla="*/ 3397 w 4598"/>
              <a:gd name="T49" fmla="*/ 1501 h 4598"/>
              <a:gd name="T50" fmla="*/ 3727 w 4598"/>
              <a:gd name="T51" fmla="*/ 1252 h 4598"/>
              <a:gd name="T52" fmla="*/ 2439 w 4598"/>
              <a:gd name="T53" fmla="*/ 4 h 4598"/>
              <a:gd name="T54" fmla="*/ 2844 w 4598"/>
              <a:gd name="T55" fmla="*/ 65 h 4598"/>
              <a:gd name="T56" fmla="*/ 3224 w 4598"/>
              <a:gd name="T57" fmla="*/ 194 h 4598"/>
              <a:gd name="T58" fmla="*/ 3571 w 4598"/>
              <a:gd name="T59" fmla="*/ 384 h 4598"/>
              <a:gd name="T60" fmla="*/ 3878 w 4598"/>
              <a:gd name="T61" fmla="*/ 628 h 4598"/>
              <a:gd name="T62" fmla="*/ 4139 w 4598"/>
              <a:gd name="T63" fmla="*/ 920 h 4598"/>
              <a:gd name="T64" fmla="*/ 4347 w 4598"/>
              <a:gd name="T65" fmla="*/ 1254 h 4598"/>
              <a:gd name="T66" fmla="*/ 4498 w 4598"/>
              <a:gd name="T67" fmla="*/ 1624 h 4598"/>
              <a:gd name="T68" fmla="*/ 4581 w 4598"/>
              <a:gd name="T69" fmla="*/ 2022 h 4598"/>
              <a:gd name="T70" fmla="*/ 4594 w 4598"/>
              <a:gd name="T71" fmla="*/ 2439 h 4598"/>
              <a:gd name="T72" fmla="*/ 4533 w 4598"/>
              <a:gd name="T73" fmla="*/ 2846 h 4598"/>
              <a:gd name="T74" fmla="*/ 4404 w 4598"/>
              <a:gd name="T75" fmla="*/ 3224 h 4598"/>
              <a:gd name="T76" fmla="*/ 4214 w 4598"/>
              <a:gd name="T77" fmla="*/ 3570 h 4598"/>
              <a:gd name="T78" fmla="*/ 3970 w 4598"/>
              <a:gd name="T79" fmla="*/ 3877 h 4598"/>
              <a:gd name="T80" fmla="*/ 3678 w 4598"/>
              <a:gd name="T81" fmla="*/ 4139 h 4598"/>
              <a:gd name="T82" fmla="*/ 3344 w 4598"/>
              <a:gd name="T83" fmla="*/ 4348 h 4598"/>
              <a:gd name="T84" fmla="*/ 2974 w 4598"/>
              <a:gd name="T85" fmla="*/ 4497 h 4598"/>
              <a:gd name="T86" fmla="*/ 2576 w 4598"/>
              <a:gd name="T87" fmla="*/ 4581 h 4598"/>
              <a:gd name="T88" fmla="*/ 2159 w 4598"/>
              <a:gd name="T89" fmla="*/ 4594 h 4598"/>
              <a:gd name="T90" fmla="*/ 1752 w 4598"/>
              <a:gd name="T91" fmla="*/ 4532 h 4598"/>
              <a:gd name="T92" fmla="*/ 1374 w 4598"/>
              <a:gd name="T93" fmla="*/ 4404 h 4598"/>
              <a:gd name="T94" fmla="*/ 1028 w 4598"/>
              <a:gd name="T95" fmla="*/ 4214 h 4598"/>
              <a:gd name="T96" fmla="*/ 721 w 4598"/>
              <a:gd name="T97" fmla="*/ 3970 h 4598"/>
              <a:gd name="T98" fmla="*/ 459 w 4598"/>
              <a:gd name="T99" fmla="*/ 3678 h 4598"/>
              <a:gd name="T100" fmla="*/ 250 w 4598"/>
              <a:gd name="T101" fmla="*/ 3344 h 4598"/>
              <a:gd name="T102" fmla="*/ 101 w 4598"/>
              <a:gd name="T103" fmla="*/ 2974 h 4598"/>
              <a:gd name="T104" fmla="*/ 17 w 4598"/>
              <a:gd name="T105" fmla="*/ 2577 h 4598"/>
              <a:gd name="T106" fmla="*/ 4 w 4598"/>
              <a:gd name="T107" fmla="*/ 2159 h 4598"/>
              <a:gd name="T108" fmla="*/ 66 w 4598"/>
              <a:gd name="T109" fmla="*/ 1754 h 4598"/>
              <a:gd name="T110" fmla="*/ 194 w 4598"/>
              <a:gd name="T111" fmla="*/ 1374 h 4598"/>
              <a:gd name="T112" fmla="*/ 384 w 4598"/>
              <a:gd name="T113" fmla="*/ 1027 h 4598"/>
              <a:gd name="T114" fmla="*/ 628 w 4598"/>
              <a:gd name="T115" fmla="*/ 720 h 4598"/>
              <a:gd name="T116" fmla="*/ 920 w 4598"/>
              <a:gd name="T117" fmla="*/ 459 h 4598"/>
              <a:gd name="T118" fmla="*/ 1254 w 4598"/>
              <a:gd name="T119" fmla="*/ 251 h 4598"/>
              <a:gd name="T120" fmla="*/ 1624 w 4598"/>
              <a:gd name="T121" fmla="*/ 100 h 4598"/>
              <a:gd name="T122" fmla="*/ 2021 w 4598"/>
              <a:gd name="T123" fmla="*/ 17 h 4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598" h="4598">
                <a:moveTo>
                  <a:pt x="3580" y="997"/>
                </a:moveTo>
                <a:lnTo>
                  <a:pt x="3496" y="1047"/>
                </a:lnTo>
                <a:lnTo>
                  <a:pt x="3348" y="1139"/>
                </a:lnTo>
                <a:lnTo>
                  <a:pt x="3202" y="1241"/>
                </a:lnTo>
                <a:lnTo>
                  <a:pt x="3058" y="1350"/>
                </a:lnTo>
                <a:lnTo>
                  <a:pt x="2916" y="1466"/>
                </a:lnTo>
                <a:lnTo>
                  <a:pt x="2776" y="1590"/>
                </a:lnTo>
                <a:lnTo>
                  <a:pt x="2639" y="1721"/>
                </a:lnTo>
                <a:lnTo>
                  <a:pt x="2504" y="1860"/>
                </a:lnTo>
                <a:lnTo>
                  <a:pt x="2372" y="2004"/>
                </a:lnTo>
                <a:lnTo>
                  <a:pt x="2247" y="2153"/>
                </a:lnTo>
                <a:lnTo>
                  <a:pt x="2127" y="2307"/>
                </a:lnTo>
                <a:lnTo>
                  <a:pt x="2012" y="2463"/>
                </a:lnTo>
                <a:lnTo>
                  <a:pt x="1903" y="2624"/>
                </a:lnTo>
                <a:lnTo>
                  <a:pt x="1800" y="2787"/>
                </a:lnTo>
                <a:lnTo>
                  <a:pt x="1759" y="2700"/>
                </a:lnTo>
                <a:lnTo>
                  <a:pt x="1718" y="2624"/>
                </a:lnTo>
                <a:lnTo>
                  <a:pt x="1677" y="2557"/>
                </a:lnTo>
                <a:lnTo>
                  <a:pt x="1638" y="2499"/>
                </a:lnTo>
                <a:lnTo>
                  <a:pt x="1597" y="2452"/>
                </a:lnTo>
                <a:lnTo>
                  <a:pt x="1557" y="2413"/>
                </a:lnTo>
                <a:lnTo>
                  <a:pt x="1516" y="2383"/>
                </a:lnTo>
                <a:lnTo>
                  <a:pt x="1475" y="2361"/>
                </a:lnTo>
                <a:lnTo>
                  <a:pt x="1433" y="2348"/>
                </a:lnTo>
                <a:lnTo>
                  <a:pt x="1389" y="2346"/>
                </a:lnTo>
                <a:lnTo>
                  <a:pt x="1346" y="2348"/>
                </a:lnTo>
                <a:lnTo>
                  <a:pt x="1303" y="2358"/>
                </a:lnTo>
                <a:lnTo>
                  <a:pt x="1258" y="2374"/>
                </a:lnTo>
                <a:lnTo>
                  <a:pt x="1212" y="2397"/>
                </a:lnTo>
                <a:lnTo>
                  <a:pt x="1165" y="2427"/>
                </a:lnTo>
                <a:lnTo>
                  <a:pt x="1116" y="2463"/>
                </a:lnTo>
                <a:lnTo>
                  <a:pt x="1065" y="2506"/>
                </a:lnTo>
                <a:lnTo>
                  <a:pt x="908" y="2651"/>
                </a:lnTo>
                <a:lnTo>
                  <a:pt x="1121" y="2672"/>
                </a:lnTo>
                <a:lnTo>
                  <a:pt x="1148" y="2678"/>
                </a:lnTo>
                <a:lnTo>
                  <a:pt x="1174" y="2692"/>
                </a:lnTo>
                <a:lnTo>
                  <a:pt x="1202" y="2713"/>
                </a:lnTo>
                <a:lnTo>
                  <a:pt x="1229" y="2742"/>
                </a:lnTo>
                <a:lnTo>
                  <a:pt x="1257" y="2777"/>
                </a:lnTo>
                <a:lnTo>
                  <a:pt x="1283" y="2818"/>
                </a:lnTo>
                <a:lnTo>
                  <a:pt x="1311" y="2867"/>
                </a:lnTo>
                <a:lnTo>
                  <a:pt x="1341" y="2924"/>
                </a:lnTo>
                <a:lnTo>
                  <a:pt x="1373" y="2988"/>
                </a:lnTo>
                <a:lnTo>
                  <a:pt x="1406" y="3062"/>
                </a:lnTo>
                <a:lnTo>
                  <a:pt x="1441" y="3143"/>
                </a:lnTo>
                <a:lnTo>
                  <a:pt x="1479" y="3232"/>
                </a:lnTo>
                <a:lnTo>
                  <a:pt x="1521" y="3337"/>
                </a:lnTo>
                <a:lnTo>
                  <a:pt x="1539" y="3383"/>
                </a:lnTo>
                <a:lnTo>
                  <a:pt x="1553" y="3421"/>
                </a:lnTo>
                <a:lnTo>
                  <a:pt x="1564" y="3454"/>
                </a:lnTo>
                <a:lnTo>
                  <a:pt x="1574" y="3481"/>
                </a:lnTo>
                <a:lnTo>
                  <a:pt x="1579" y="3502"/>
                </a:lnTo>
                <a:lnTo>
                  <a:pt x="1583" y="3520"/>
                </a:lnTo>
                <a:lnTo>
                  <a:pt x="1588" y="3533"/>
                </a:lnTo>
                <a:lnTo>
                  <a:pt x="1620" y="3699"/>
                </a:lnTo>
                <a:lnTo>
                  <a:pt x="1745" y="3586"/>
                </a:lnTo>
                <a:lnTo>
                  <a:pt x="1796" y="3544"/>
                </a:lnTo>
                <a:lnTo>
                  <a:pt x="1852" y="3502"/>
                </a:lnTo>
                <a:lnTo>
                  <a:pt x="1914" y="3459"/>
                </a:lnTo>
                <a:lnTo>
                  <a:pt x="2021" y="3387"/>
                </a:lnTo>
                <a:lnTo>
                  <a:pt x="2032" y="3358"/>
                </a:lnTo>
                <a:lnTo>
                  <a:pt x="2085" y="3223"/>
                </a:lnTo>
                <a:lnTo>
                  <a:pt x="2146" y="3086"/>
                </a:lnTo>
                <a:lnTo>
                  <a:pt x="2216" y="2947"/>
                </a:lnTo>
                <a:lnTo>
                  <a:pt x="2293" y="2808"/>
                </a:lnTo>
                <a:lnTo>
                  <a:pt x="2378" y="2668"/>
                </a:lnTo>
                <a:lnTo>
                  <a:pt x="2472" y="2529"/>
                </a:lnTo>
                <a:lnTo>
                  <a:pt x="2572" y="2386"/>
                </a:lnTo>
                <a:lnTo>
                  <a:pt x="2680" y="2245"/>
                </a:lnTo>
                <a:lnTo>
                  <a:pt x="2793" y="2107"/>
                </a:lnTo>
                <a:lnTo>
                  <a:pt x="2909" y="1973"/>
                </a:lnTo>
                <a:lnTo>
                  <a:pt x="3027" y="1846"/>
                </a:lnTo>
                <a:lnTo>
                  <a:pt x="3149" y="1724"/>
                </a:lnTo>
                <a:lnTo>
                  <a:pt x="3272" y="1610"/>
                </a:lnTo>
                <a:lnTo>
                  <a:pt x="3397" y="1501"/>
                </a:lnTo>
                <a:lnTo>
                  <a:pt x="3526" y="1399"/>
                </a:lnTo>
                <a:lnTo>
                  <a:pt x="3656" y="1303"/>
                </a:lnTo>
                <a:lnTo>
                  <a:pt x="3727" y="1252"/>
                </a:lnTo>
                <a:lnTo>
                  <a:pt x="3580" y="997"/>
                </a:lnTo>
                <a:close/>
                <a:moveTo>
                  <a:pt x="2298" y="0"/>
                </a:moveTo>
                <a:lnTo>
                  <a:pt x="2439" y="4"/>
                </a:lnTo>
                <a:lnTo>
                  <a:pt x="2576" y="17"/>
                </a:lnTo>
                <a:lnTo>
                  <a:pt x="2712" y="37"/>
                </a:lnTo>
                <a:lnTo>
                  <a:pt x="2844" y="65"/>
                </a:lnTo>
                <a:lnTo>
                  <a:pt x="2974" y="100"/>
                </a:lnTo>
                <a:lnTo>
                  <a:pt x="3101" y="144"/>
                </a:lnTo>
                <a:lnTo>
                  <a:pt x="3224" y="194"/>
                </a:lnTo>
                <a:lnTo>
                  <a:pt x="3344" y="251"/>
                </a:lnTo>
                <a:lnTo>
                  <a:pt x="3459" y="314"/>
                </a:lnTo>
                <a:lnTo>
                  <a:pt x="3571" y="384"/>
                </a:lnTo>
                <a:lnTo>
                  <a:pt x="3678" y="459"/>
                </a:lnTo>
                <a:lnTo>
                  <a:pt x="3780" y="540"/>
                </a:lnTo>
                <a:lnTo>
                  <a:pt x="3878" y="628"/>
                </a:lnTo>
                <a:lnTo>
                  <a:pt x="3970" y="720"/>
                </a:lnTo>
                <a:lnTo>
                  <a:pt x="4058" y="818"/>
                </a:lnTo>
                <a:lnTo>
                  <a:pt x="4139" y="920"/>
                </a:lnTo>
                <a:lnTo>
                  <a:pt x="4214" y="1027"/>
                </a:lnTo>
                <a:lnTo>
                  <a:pt x="4284" y="1139"/>
                </a:lnTo>
                <a:lnTo>
                  <a:pt x="4347" y="1254"/>
                </a:lnTo>
                <a:lnTo>
                  <a:pt x="4404" y="1374"/>
                </a:lnTo>
                <a:lnTo>
                  <a:pt x="4454" y="1497"/>
                </a:lnTo>
                <a:lnTo>
                  <a:pt x="4498" y="1624"/>
                </a:lnTo>
                <a:lnTo>
                  <a:pt x="4533" y="1754"/>
                </a:lnTo>
                <a:lnTo>
                  <a:pt x="4561" y="1886"/>
                </a:lnTo>
                <a:lnTo>
                  <a:pt x="4581" y="2022"/>
                </a:lnTo>
                <a:lnTo>
                  <a:pt x="4594" y="2159"/>
                </a:lnTo>
                <a:lnTo>
                  <a:pt x="4598" y="2300"/>
                </a:lnTo>
                <a:lnTo>
                  <a:pt x="4594" y="2439"/>
                </a:lnTo>
                <a:lnTo>
                  <a:pt x="4581" y="2577"/>
                </a:lnTo>
                <a:lnTo>
                  <a:pt x="4561" y="2712"/>
                </a:lnTo>
                <a:lnTo>
                  <a:pt x="4533" y="2846"/>
                </a:lnTo>
                <a:lnTo>
                  <a:pt x="4498" y="2974"/>
                </a:lnTo>
                <a:lnTo>
                  <a:pt x="4454" y="3101"/>
                </a:lnTo>
                <a:lnTo>
                  <a:pt x="4404" y="3224"/>
                </a:lnTo>
                <a:lnTo>
                  <a:pt x="4347" y="3344"/>
                </a:lnTo>
                <a:lnTo>
                  <a:pt x="4284" y="3460"/>
                </a:lnTo>
                <a:lnTo>
                  <a:pt x="4214" y="3570"/>
                </a:lnTo>
                <a:lnTo>
                  <a:pt x="4139" y="3678"/>
                </a:lnTo>
                <a:lnTo>
                  <a:pt x="4058" y="3780"/>
                </a:lnTo>
                <a:lnTo>
                  <a:pt x="3970" y="3877"/>
                </a:lnTo>
                <a:lnTo>
                  <a:pt x="3878" y="3970"/>
                </a:lnTo>
                <a:lnTo>
                  <a:pt x="3780" y="4058"/>
                </a:lnTo>
                <a:lnTo>
                  <a:pt x="3678" y="4139"/>
                </a:lnTo>
                <a:lnTo>
                  <a:pt x="3571" y="4214"/>
                </a:lnTo>
                <a:lnTo>
                  <a:pt x="3459" y="4284"/>
                </a:lnTo>
                <a:lnTo>
                  <a:pt x="3344" y="4348"/>
                </a:lnTo>
                <a:lnTo>
                  <a:pt x="3224" y="4404"/>
                </a:lnTo>
                <a:lnTo>
                  <a:pt x="3101" y="4454"/>
                </a:lnTo>
                <a:lnTo>
                  <a:pt x="2974" y="4497"/>
                </a:lnTo>
                <a:lnTo>
                  <a:pt x="2844" y="4532"/>
                </a:lnTo>
                <a:lnTo>
                  <a:pt x="2712" y="4560"/>
                </a:lnTo>
                <a:lnTo>
                  <a:pt x="2576" y="4581"/>
                </a:lnTo>
                <a:lnTo>
                  <a:pt x="2439" y="4594"/>
                </a:lnTo>
                <a:lnTo>
                  <a:pt x="2298" y="4598"/>
                </a:lnTo>
                <a:lnTo>
                  <a:pt x="2159" y="4594"/>
                </a:lnTo>
                <a:lnTo>
                  <a:pt x="2021" y="4581"/>
                </a:lnTo>
                <a:lnTo>
                  <a:pt x="1886" y="4560"/>
                </a:lnTo>
                <a:lnTo>
                  <a:pt x="1752" y="4532"/>
                </a:lnTo>
                <a:lnTo>
                  <a:pt x="1624" y="4497"/>
                </a:lnTo>
                <a:lnTo>
                  <a:pt x="1497" y="4454"/>
                </a:lnTo>
                <a:lnTo>
                  <a:pt x="1374" y="4404"/>
                </a:lnTo>
                <a:lnTo>
                  <a:pt x="1254" y="4348"/>
                </a:lnTo>
                <a:lnTo>
                  <a:pt x="1138" y="4284"/>
                </a:lnTo>
                <a:lnTo>
                  <a:pt x="1028" y="4214"/>
                </a:lnTo>
                <a:lnTo>
                  <a:pt x="920" y="4139"/>
                </a:lnTo>
                <a:lnTo>
                  <a:pt x="818" y="4058"/>
                </a:lnTo>
                <a:lnTo>
                  <a:pt x="721" y="3970"/>
                </a:lnTo>
                <a:lnTo>
                  <a:pt x="628" y="3877"/>
                </a:lnTo>
                <a:lnTo>
                  <a:pt x="540" y="3780"/>
                </a:lnTo>
                <a:lnTo>
                  <a:pt x="459" y="3678"/>
                </a:lnTo>
                <a:lnTo>
                  <a:pt x="384" y="3570"/>
                </a:lnTo>
                <a:lnTo>
                  <a:pt x="314" y="3460"/>
                </a:lnTo>
                <a:lnTo>
                  <a:pt x="250" y="3344"/>
                </a:lnTo>
                <a:lnTo>
                  <a:pt x="194" y="3224"/>
                </a:lnTo>
                <a:lnTo>
                  <a:pt x="144" y="3101"/>
                </a:lnTo>
                <a:lnTo>
                  <a:pt x="101" y="2974"/>
                </a:lnTo>
                <a:lnTo>
                  <a:pt x="66" y="2846"/>
                </a:lnTo>
                <a:lnTo>
                  <a:pt x="38" y="2712"/>
                </a:lnTo>
                <a:lnTo>
                  <a:pt x="17" y="2577"/>
                </a:lnTo>
                <a:lnTo>
                  <a:pt x="4" y="2439"/>
                </a:lnTo>
                <a:lnTo>
                  <a:pt x="0" y="2300"/>
                </a:lnTo>
                <a:lnTo>
                  <a:pt x="4" y="2159"/>
                </a:lnTo>
                <a:lnTo>
                  <a:pt x="17" y="2022"/>
                </a:lnTo>
                <a:lnTo>
                  <a:pt x="38" y="1886"/>
                </a:lnTo>
                <a:lnTo>
                  <a:pt x="66" y="1754"/>
                </a:lnTo>
                <a:lnTo>
                  <a:pt x="101" y="1624"/>
                </a:lnTo>
                <a:lnTo>
                  <a:pt x="144" y="1497"/>
                </a:lnTo>
                <a:lnTo>
                  <a:pt x="194" y="1374"/>
                </a:lnTo>
                <a:lnTo>
                  <a:pt x="250" y="1254"/>
                </a:lnTo>
                <a:lnTo>
                  <a:pt x="314" y="1139"/>
                </a:lnTo>
                <a:lnTo>
                  <a:pt x="384" y="1027"/>
                </a:lnTo>
                <a:lnTo>
                  <a:pt x="459" y="920"/>
                </a:lnTo>
                <a:lnTo>
                  <a:pt x="540" y="818"/>
                </a:lnTo>
                <a:lnTo>
                  <a:pt x="628" y="720"/>
                </a:lnTo>
                <a:lnTo>
                  <a:pt x="721" y="628"/>
                </a:lnTo>
                <a:lnTo>
                  <a:pt x="818" y="540"/>
                </a:lnTo>
                <a:lnTo>
                  <a:pt x="920" y="459"/>
                </a:lnTo>
                <a:lnTo>
                  <a:pt x="1028" y="384"/>
                </a:lnTo>
                <a:lnTo>
                  <a:pt x="1138" y="314"/>
                </a:lnTo>
                <a:lnTo>
                  <a:pt x="1254" y="251"/>
                </a:lnTo>
                <a:lnTo>
                  <a:pt x="1374" y="194"/>
                </a:lnTo>
                <a:lnTo>
                  <a:pt x="1497" y="144"/>
                </a:lnTo>
                <a:lnTo>
                  <a:pt x="1624" y="100"/>
                </a:lnTo>
                <a:lnTo>
                  <a:pt x="1752" y="65"/>
                </a:lnTo>
                <a:lnTo>
                  <a:pt x="1886" y="37"/>
                </a:lnTo>
                <a:lnTo>
                  <a:pt x="2021" y="17"/>
                </a:lnTo>
                <a:lnTo>
                  <a:pt x="2159" y="4"/>
                </a:lnTo>
                <a:lnTo>
                  <a:pt x="229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75438" tIns="37719" rIns="75438" bIns="37719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Barlow" panose="00000500000000000000" pitchFamily="50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CA25668-303F-4F00-BDBF-11BC269D988C}"/>
              </a:ext>
            </a:extLst>
          </p:cNvPr>
          <p:cNvGrpSpPr>
            <a:grpSpLocks noChangeAspect="1"/>
          </p:cNvGrpSpPr>
          <p:nvPr/>
        </p:nvGrpSpPr>
        <p:grpSpPr>
          <a:xfrm>
            <a:off x="1989119" y="2558165"/>
            <a:ext cx="973150" cy="973150"/>
            <a:chOff x="3886835" y="1315085"/>
            <a:chExt cx="373380" cy="373380"/>
          </a:xfrm>
          <a:solidFill>
            <a:srgbClr val="FFFFFF"/>
          </a:solidFill>
        </p:grpSpPr>
        <p:sp>
          <p:nvSpPr>
            <p:cNvPr id="87" name="Freeform 753">
              <a:extLst>
                <a:ext uri="{FF2B5EF4-FFF2-40B4-BE49-F238E27FC236}">
                  <a16:creationId xmlns:a16="http://schemas.microsoft.com/office/drawing/2014/main" id="{A0B166C4-63D9-4D3C-8FAB-FE0140252B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7795" y="1376680"/>
              <a:ext cx="250825" cy="250190"/>
            </a:xfrm>
            <a:custGeom>
              <a:avLst/>
              <a:gdLst>
                <a:gd name="T0" fmla="*/ 160 w 314"/>
                <a:gd name="T1" fmla="*/ 1 h 314"/>
                <a:gd name="T2" fmla="*/ 155 w 314"/>
                <a:gd name="T3" fmla="*/ 1 h 314"/>
                <a:gd name="T4" fmla="*/ 2 w 314"/>
                <a:gd name="T5" fmla="*/ 154 h 314"/>
                <a:gd name="T6" fmla="*/ 2 w 314"/>
                <a:gd name="T7" fmla="*/ 159 h 314"/>
                <a:gd name="T8" fmla="*/ 155 w 314"/>
                <a:gd name="T9" fmla="*/ 312 h 314"/>
                <a:gd name="T10" fmla="*/ 160 w 314"/>
                <a:gd name="T11" fmla="*/ 312 h 314"/>
                <a:gd name="T12" fmla="*/ 313 w 314"/>
                <a:gd name="T13" fmla="*/ 159 h 314"/>
                <a:gd name="T14" fmla="*/ 313 w 314"/>
                <a:gd name="T15" fmla="*/ 154 h 314"/>
                <a:gd name="T16" fmla="*/ 160 w 314"/>
                <a:gd name="T17" fmla="*/ 1 h 314"/>
                <a:gd name="T18" fmla="*/ 157 w 314"/>
                <a:gd name="T19" fmla="*/ 265 h 314"/>
                <a:gd name="T20" fmla="*/ 124 w 314"/>
                <a:gd name="T21" fmla="*/ 233 h 314"/>
                <a:gd name="T22" fmla="*/ 157 w 314"/>
                <a:gd name="T23" fmla="*/ 201 h 314"/>
                <a:gd name="T24" fmla="*/ 191 w 314"/>
                <a:gd name="T25" fmla="*/ 233 h 314"/>
                <a:gd name="T26" fmla="*/ 157 w 314"/>
                <a:gd name="T27" fmla="*/ 265 h 314"/>
                <a:gd name="T28" fmla="*/ 193 w 314"/>
                <a:gd name="T29" fmla="*/ 89 h 314"/>
                <a:gd name="T30" fmla="*/ 180 w 314"/>
                <a:gd name="T31" fmla="*/ 191 h 314"/>
                <a:gd name="T32" fmla="*/ 135 w 314"/>
                <a:gd name="T33" fmla="*/ 191 h 314"/>
                <a:gd name="T34" fmla="*/ 121 w 314"/>
                <a:gd name="T35" fmla="*/ 89 h 314"/>
                <a:gd name="T36" fmla="*/ 121 w 314"/>
                <a:gd name="T37" fmla="*/ 49 h 314"/>
                <a:gd name="T38" fmla="*/ 193 w 314"/>
                <a:gd name="T39" fmla="*/ 49 h 314"/>
                <a:gd name="T40" fmla="*/ 193 w 314"/>
                <a:gd name="T41" fmla="*/ 89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14">
                  <a:moveTo>
                    <a:pt x="160" y="1"/>
                  </a:moveTo>
                  <a:cubicBezTo>
                    <a:pt x="159" y="0"/>
                    <a:pt x="156" y="0"/>
                    <a:pt x="155" y="1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0" y="156"/>
                    <a:pt x="0" y="158"/>
                    <a:pt x="2" y="159"/>
                  </a:cubicBezTo>
                  <a:cubicBezTo>
                    <a:pt x="155" y="312"/>
                    <a:pt x="155" y="312"/>
                    <a:pt x="155" y="312"/>
                  </a:cubicBezTo>
                  <a:cubicBezTo>
                    <a:pt x="156" y="314"/>
                    <a:pt x="159" y="314"/>
                    <a:pt x="160" y="312"/>
                  </a:cubicBezTo>
                  <a:cubicBezTo>
                    <a:pt x="313" y="159"/>
                    <a:pt x="313" y="159"/>
                    <a:pt x="313" y="159"/>
                  </a:cubicBezTo>
                  <a:cubicBezTo>
                    <a:pt x="314" y="158"/>
                    <a:pt x="314" y="156"/>
                    <a:pt x="313" y="154"/>
                  </a:cubicBezTo>
                  <a:lnTo>
                    <a:pt x="160" y="1"/>
                  </a:lnTo>
                  <a:close/>
                  <a:moveTo>
                    <a:pt x="157" y="265"/>
                  </a:moveTo>
                  <a:cubicBezTo>
                    <a:pt x="139" y="265"/>
                    <a:pt x="124" y="251"/>
                    <a:pt x="124" y="233"/>
                  </a:cubicBezTo>
                  <a:cubicBezTo>
                    <a:pt x="124" y="215"/>
                    <a:pt x="139" y="201"/>
                    <a:pt x="157" y="201"/>
                  </a:cubicBezTo>
                  <a:cubicBezTo>
                    <a:pt x="176" y="201"/>
                    <a:pt x="191" y="215"/>
                    <a:pt x="191" y="233"/>
                  </a:cubicBezTo>
                  <a:cubicBezTo>
                    <a:pt x="191" y="251"/>
                    <a:pt x="176" y="265"/>
                    <a:pt x="157" y="265"/>
                  </a:cubicBezTo>
                  <a:close/>
                  <a:moveTo>
                    <a:pt x="193" y="89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93" y="49"/>
                    <a:pt x="193" y="49"/>
                    <a:pt x="193" y="49"/>
                  </a:cubicBezTo>
                  <a:lnTo>
                    <a:pt x="193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75438" tIns="37719" rIns="75438" bIns="37719" anchor="t" anchorCtr="0" upright="1">
              <a:noAutofit/>
            </a:bodyPr>
            <a:lstStyle/>
            <a:p>
              <a:endParaRPr lang="en-US">
                <a:latin typeface="Barlow" panose="00000500000000000000" pitchFamily="50" charset="0"/>
              </a:endParaRPr>
            </a:p>
          </p:txBody>
        </p:sp>
        <p:sp>
          <p:nvSpPr>
            <p:cNvPr id="88" name="Freeform 754">
              <a:extLst>
                <a:ext uri="{FF2B5EF4-FFF2-40B4-BE49-F238E27FC236}">
                  <a16:creationId xmlns:a16="http://schemas.microsoft.com/office/drawing/2014/main" id="{24922B72-501A-45D7-AEE4-D9984CAC56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6835" y="1315085"/>
              <a:ext cx="373380" cy="373380"/>
            </a:xfrm>
            <a:custGeom>
              <a:avLst/>
              <a:gdLst>
                <a:gd name="T0" fmla="*/ 234 w 468"/>
                <a:gd name="T1" fmla="*/ 0 h 468"/>
                <a:gd name="T2" fmla="*/ 0 w 468"/>
                <a:gd name="T3" fmla="*/ 234 h 468"/>
                <a:gd name="T4" fmla="*/ 234 w 468"/>
                <a:gd name="T5" fmla="*/ 468 h 468"/>
                <a:gd name="T6" fmla="*/ 468 w 468"/>
                <a:gd name="T7" fmla="*/ 234 h 468"/>
                <a:gd name="T8" fmla="*/ 234 w 468"/>
                <a:gd name="T9" fmla="*/ 0 h 468"/>
                <a:gd name="T10" fmla="*/ 238 w 468"/>
                <a:gd name="T11" fmla="*/ 420 h 468"/>
                <a:gd name="T12" fmla="*/ 231 w 468"/>
                <a:gd name="T13" fmla="*/ 420 h 468"/>
                <a:gd name="T14" fmla="*/ 49 w 468"/>
                <a:gd name="T15" fmla="*/ 237 h 468"/>
                <a:gd name="T16" fmla="*/ 49 w 468"/>
                <a:gd name="T17" fmla="*/ 231 h 468"/>
                <a:gd name="T18" fmla="*/ 231 w 468"/>
                <a:gd name="T19" fmla="*/ 48 h 468"/>
                <a:gd name="T20" fmla="*/ 238 w 468"/>
                <a:gd name="T21" fmla="*/ 48 h 468"/>
                <a:gd name="T22" fmla="*/ 420 w 468"/>
                <a:gd name="T23" fmla="*/ 231 h 468"/>
                <a:gd name="T24" fmla="*/ 420 w 468"/>
                <a:gd name="T25" fmla="*/ 237 h 468"/>
                <a:gd name="T26" fmla="*/ 238 w 468"/>
                <a:gd name="T27" fmla="*/ 42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8" h="468">
                  <a:moveTo>
                    <a:pt x="234" y="0"/>
                  </a:moveTo>
                  <a:cubicBezTo>
                    <a:pt x="105" y="0"/>
                    <a:pt x="0" y="105"/>
                    <a:pt x="0" y="234"/>
                  </a:cubicBezTo>
                  <a:cubicBezTo>
                    <a:pt x="0" y="363"/>
                    <a:pt x="105" y="468"/>
                    <a:pt x="234" y="468"/>
                  </a:cubicBezTo>
                  <a:cubicBezTo>
                    <a:pt x="364" y="468"/>
                    <a:pt x="468" y="363"/>
                    <a:pt x="468" y="234"/>
                  </a:cubicBezTo>
                  <a:cubicBezTo>
                    <a:pt x="468" y="105"/>
                    <a:pt x="364" y="0"/>
                    <a:pt x="234" y="0"/>
                  </a:cubicBezTo>
                  <a:close/>
                  <a:moveTo>
                    <a:pt x="238" y="420"/>
                  </a:moveTo>
                  <a:cubicBezTo>
                    <a:pt x="236" y="421"/>
                    <a:pt x="233" y="421"/>
                    <a:pt x="231" y="420"/>
                  </a:cubicBezTo>
                  <a:cubicBezTo>
                    <a:pt x="49" y="237"/>
                    <a:pt x="49" y="237"/>
                    <a:pt x="49" y="237"/>
                  </a:cubicBezTo>
                  <a:cubicBezTo>
                    <a:pt x="47" y="235"/>
                    <a:pt x="47" y="232"/>
                    <a:pt x="49" y="231"/>
                  </a:cubicBezTo>
                  <a:cubicBezTo>
                    <a:pt x="231" y="48"/>
                    <a:pt x="231" y="48"/>
                    <a:pt x="231" y="48"/>
                  </a:cubicBezTo>
                  <a:cubicBezTo>
                    <a:pt x="233" y="46"/>
                    <a:pt x="236" y="46"/>
                    <a:pt x="238" y="48"/>
                  </a:cubicBezTo>
                  <a:cubicBezTo>
                    <a:pt x="420" y="231"/>
                    <a:pt x="420" y="231"/>
                    <a:pt x="420" y="231"/>
                  </a:cubicBezTo>
                  <a:cubicBezTo>
                    <a:pt x="422" y="232"/>
                    <a:pt x="422" y="235"/>
                    <a:pt x="420" y="237"/>
                  </a:cubicBezTo>
                  <a:lnTo>
                    <a:pt x="238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75438" tIns="37719" rIns="75438" bIns="37719" anchor="t" anchorCtr="0" upright="1">
              <a:noAutofit/>
            </a:bodyPr>
            <a:lstStyle/>
            <a:p>
              <a:endParaRPr lang="en-US">
                <a:latin typeface="Barlow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029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EDD0A-682F-48D8-AD64-A9E8D27D87D3}"/>
              </a:ext>
            </a:extLst>
          </p:cNvPr>
          <p:cNvSpPr txBox="1"/>
          <p:nvPr/>
        </p:nvSpPr>
        <p:spPr>
          <a:xfrm>
            <a:off x="-38100" y="205740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+mj-lt"/>
              </a:rPr>
              <a:t>Thank You!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EAB33-0354-41E9-9515-13C848705365}"/>
              </a:ext>
            </a:extLst>
          </p:cNvPr>
          <p:cNvSpPr txBox="1"/>
          <p:nvPr/>
        </p:nvSpPr>
        <p:spPr>
          <a:xfrm>
            <a:off x="1600200" y="33528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Halvor Kamrud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Business Development Manager—MT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406.529.3333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HalvorK@mckinstry.com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CC359-FAC4-4BC1-88CC-9F4C9159703E}"/>
              </a:ext>
            </a:extLst>
          </p:cNvPr>
          <p:cNvSpPr txBox="1"/>
          <p:nvPr/>
        </p:nvSpPr>
        <p:spPr>
          <a:xfrm>
            <a:off x="6257927" y="3352799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Tim Tolman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Business Development Manager—MT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406.214.3501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TimT@mckinstry.com</a:t>
            </a:r>
          </a:p>
        </p:txBody>
      </p:sp>
    </p:spTree>
    <p:extLst>
      <p:ext uri="{BB962C8B-B14F-4D97-AF65-F5344CB8AC3E}">
        <p14:creationId xmlns:p14="http://schemas.microsoft.com/office/powerpoint/2010/main" val="76411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87A48-36AB-40DD-B8BB-71F00B244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8C970-2501-46B6-9B44-1F64BF6A1F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Introductions-McKinstry Montana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200" dirty="0"/>
              <a:t>What is Design-Build &amp; How does it Work? 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200" dirty="0"/>
              <a:t>Design-Build &amp; ESSER Integration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200" dirty="0"/>
              <a:t>Additional Funding Mechanisms</a:t>
            </a:r>
          </a:p>
          <a:p>
            <a:endParaRPr lang="en-US" sz="2200" b="1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sz="2200" b="1" dirty="0"/>
              <a:t>Market Updates </a:t>
            </a:r>
          </a:p>
          <a:p>
            <a:pPr marL="404813" lvl="1" indent="-285750"/>
            <a:endParaRPr lang="en-US" sz="2200" dirty="0"/>
          </a:p>
          <a:p>
            <a:pPr marL="404813" lvl="1" indent="-285750"/>
            <a:r>
              <a:rPr lang="en-US" sz="2200" dirty="0"/>
              <a:t>Escalating Construction Costs</a:t>
            </a:r>
          </a:p>
          <a:p>
            <a:pPr marL="404813" lvl="1" indent="-285750"/>
            <a:endParaRPr lang="en-US" sz="2200" dirty="0"/>
          </a:p>
          <a:p>
            <a:pPr marL="404813" lvl="1" indent="-285750"/>
            <a:r>
              <a:rPr lang="en-US" sz="2200" dirty="0"/>
              <a:t>Current Delivery Timelines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9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FF35FE-3507-4933-83B7-4CE799C34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 - McKinstry Montana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6C47A-BDEF-4F10-8875-2366D79022FD}"/>
              </a:ext>
            </a:extLst>
          </p:cNvPr>
          <p:cNvGrpSpPr/>
          <p:nvPr/>
        </p:nvGrpSpPr>
        <p:grpSpPr>
          <a:xfrm rot="21130866">
            <a:off x="2690638" y="1363041"/>
            <a:ext cx="6200039" cy="4131919"/>
            <a:chOff x="5638800" y="2362200"/>
            <a:chExt cx="4156118" cy="2623552"/>
          </a:xfrm>
        </p:grpSpPr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4B27FDCB-ED99-4ECE-ABBF-874D4773B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8800" y="2362200"/>
              <a:ext cx="4156118" cy="2623552"/>
            </a:xfrm>
            <a:custGeom>
              <a:avLst/>
              <a:gdLst>
                <a:gd name="T0" fmla="*/ 38 w 1599"/>
                <a:gd name="T1" fmla="*/ 22 h 1010"/>
                <a:gd name="T2" fmla="*/ 29 w 1599"/>
                <a:gd name="T3" fmla="*/ 62 h 1010"/>
                <a:gd name="T4" fmla="*/ 21 w 1599"/>
                <a:gd name="T5" fmla="*/ 83 h 1010"/>
                <a:gd name="T6" fmla="*/ 13 w 1599"/>
                <a:gd name="T7" fmla="*/ 121 h 1010"/>
                <a:gd name="T8" fmla="*/ 7 w 1599"/>
                <a:gd name="T9" fmla="*/ 162 h 1010"/>
                <a:gd name="T10" fmla="*/ 0 w 1599"/>
                <a:gd name="T11" fmla="*/ 202 h 1010"/>
                <a:gd name="T12" fmla="*/ 17 w 1599"/>
                <a:gd name="T13" fmla="*/ 263 h 1010"/>
                <a:gd name="T14" fmla="*/ 29 w 1599"/>
                <a:gd name="T15" fmla="*/ 317 h 1010"/>
                <a:gd name="T16" fmla="*/ 50 w 1599"/>
                <a:gd name="T17" fmla="*/ 375 h 1010"/>
                <a:gd name="T18" fmla="*/ 86 w 1599"/>
                <a:gd name="T19" fmla="*/ 438 h 1010"/>
                <a:gd name="T20" fmla="*/ 119 w 1599"/>
                <a:gd name="T21" fmla="*/ 490 h 1010"/>
                <a:gd name="T22" fmla="*/ 142 w 1599"/>
                <a:gd name="T23" fmla="*/ 505 h 1010"/>
                <a:gd name="T24" fmla="*/ 169 w 1599"/>
                <a:gd name="T25" fmla="*/ 519 h 1010"/>
                <a:gd name="T26" fmla="*/ 155 w 1599"/>
                <a:gd name="T27" fmla="*/ 557 h 1010"/>
                <a:gd name="T28" fmla="*/ 138 w 1599"/>
                <a:gd name="T29" fmla="*/ 599 h 1010"/>
                <a:gd name="T30" fmla="*/ 138 w 1599"/>
                <a:gd name="T31" fmla="*/ 647 h 1010"/>
                <a:gd name="T32" fmla="*/ 111 w 1599"/>
                <a:gd name="T33" fmla="*/ 697 h 1010"/>
                <a:gd name="T34" fmla="*/ 132 w 1599"/>
                <a:gd name="T35" fmla="*/ 740 h 1010"/>
                <a:gd name="T36" fmla="*/ 155 w 1599"/>
                <a:gd name="T37" fmla="*/ 730 h 1010"/>
                <a:gd name="T38" fmla="*/ 190 w 1599"/>
                <a:gd name="T39" fmla="*/ 709 h 1010"/>
                <a:gd name="T40" fmla="*/ 207 w 1599"/>
                <a:gd name="T41" fmla="*/ 736 h 1010"/>
                <a:gd name="T42" fmla="*/ 230 w 1599"/>
                <a:gd name="T43" fmla="*/ 791 h 1010"/>
                <a:gd name="T44" fmla="*/ 242 w 1599"/>
                <a:gd name="T45" fmla="*/ 839 h 1010"/>
                <a:gd name="T46" fmla="*/ 230 w 1599"/>
                <a:gd name="T47" fmla="*/ 859 h 1010"/>
                <a:gd name="T48" fmla="*/ 270 w 1599"/>
                <a:gd name="T49" fmla="*/ 908 h 1010"/>
                <a:gd name="T50" fmla="*/ 274 w 1599"/>
                <a:gd name="T51" fmla="*/ 935 h 1010"/>
                <a:gd name="T52" fmla="*/ 278 w 1599"/>
                <a:gd name="T53" fmla="*/ 970 h 1010"/>
                <a:gd name="T54" fmla="*/ 293 w 1599"/>
                <a:gd name="T55" fmla="*/ 980 h 1010"/>
                <a:gd name="T56" fmla="*/ 324 w 1599"/>
                <a:gd name="T57" fmla="*/ 966 h 1010"/>
                <a:gd name="T58" fmla="*/ 359 w 1599"/>
                <a:gd name="T59" fmla="*/ 970 h 1010"/>
                <a:gd name="T60" fmla="*/ 378 w 1599"/>
                <a:gd name="T61" fmla="*/ 966 h 1010"/>
                <a:gd name="T62" fmla="*/ 414 w 1599"/>
                <a:gd name="T63" fmla="*/ 972 h 1010"/>
                <a:gd name="T64" fmla="*/ 472 w 1599"/>
                <a:gd name="T65" fmla="*/ 987 h 1010"/>
                <a:gd name="T66" fmla="*/ 528 w 1599"/>
                <a:gd name="T67" fmla="*/ 955 h 1010"/>
                <a:gd name="T68" fmla="*/ 537 w 1599"/>
                <a:gd name="T69" fmla="*/ 964 h 1010"/>
                <a:gd name="T70" fmla="*/ 549 w 1599"/>
                <a:gd name="T71" fmla="*/ 970 h 1010"/>
                <a:gd name="T72" fmla="*/ 553 w 1599"/>
                <a:gd name="T73" fmla="*/ 945 h 1010"/>
                <a:gd name="T74" fmla="*/ 562 w 1599"/>
                <a:gd name="T75" fmla="*/ 912 h 1010"/>
                <a:gd name="T76" fmla="*/ 608 w 1599"/>
                <a:gd name="T77" fmla="*/ 916 h 1010"/>
                <a:gd name="T78" fmla="*/ 729 w 1599"/>
                <a:gd name="T79" fmla="*/ 932 h 1010"/>
                <a:gd name="T80" fmla="*/ 1060 w 1599"/>
                <a:gd name="T81" fmla="*/ 970 h 1010"/>
                <a:gd name="T82" fmla="*/ 1388 w 1599"/>
                <a:gd name="T83" fmla="*/ 1003 h 1010"/>
                <a:gd name="T84" fmla="*/ 1507 w 1599"/>
                <a:gd name="T85" fmla="*/ 1010 h 1010"/>
                <a:gd name="T86" fmla="*/ 1547 w 1599"/>
                <a:gd name="T87" fmla="*/ 991 h 1010"/>
                <a:gd name="T88" fmla="*/ 1551 w 1599"/>
                <a:gd name="T89" fmla="*/ 945 h 1010"/>
                <a:gd name="T90" fmla="*/ 1559 w 1599"/>
                <a:gd name="T91" fmla="*/ 841 h 1010"/>
                <a:gd name="T92" fmla="*/ 1574 w 1599"/>
                <a:gd name="T93" fmla="*/ 584 h 1010"/>
                <a:gd name="T94" fmla="*/ 1591 w 1599"/>
                <a:gd name="T95" fmla="*/ 333 h 1010"/>
                <a:gd name="T96" fmla="*/ 1597 w 1599"/>
                <a:gd name="T97" fmla="*/ 238 h 1010"/>
                <a:gd name="T98" fmla="*/ 1584 w 1599"/>
                <a:gd name="T99" fmla="*/ 219 h 1010"/>
                <a:gd name="T100" fmla="*/ 1447 w 1599"/>
                <a:gd name="T101" fmla="*/ 204 h 1010"/>
                <a:gd name="T102" fmla="*/ 1200 w 1599"/>
                <a:gd name="T103" fmla="*/ 177 h 1010"/>
                <a:gd name="T104" fmla="*/ 695 w 1599"/>
                <a:gd name="T105" fmla="*/ 116 h 1010"/>
                <a:gd name="T106" fmla="*/ 326 w 1599"/>
                <a:gd name="T107" fmla="*/ 58 h 1010"/>
                <a:gd name="T108" fmla="*/ 94 w 1599"/>
                <a:gd name="T109" fmla="*/ 10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99" h="1010">
                  <a:moveTo>
                    <a:pt x="59" y="0"/>
                  </a:moveTo>
                  <a:lnTo>
                    <a:pt x="59" y="0"/>
                  </a:lnTo>
                  <a:lnTo>
                    <a:pt x="55" y="2"/>
                  </a:lnTo>
                  <a:lnTo>
                    <a:pt x="48" y="10"/>
                  </a:lnTo>
                  <a:lnTo>
                    <a:pt x="38" y="22"/>
                  </a:lnTo>
                  <a:lnTo>
                    <a:pt x="34" y="27"/>
                  </a:lnTo>
                  <a:lnTo>
                    <a:pt x="34" y="35"/>
                  </a:lnTo>
                  <a:lnTo>
                    <a:pt x="34" y="41"/>
                  </a:lnTo>
                  <a:lnTo>
                    <a:pt x="34" y="47"/>
                  </a:lnTo>
                  <a:lnTo>
                    <a:pt x="29" y="62"/>
                  </a:lnTo>
                  <a:lnTo>
                    <a:pt x="27" y="70"/>
                  </a:lnTo>
                  <a:lnTo>
                    <a:pt x="23" y="75"/>
                  </a:lnTo>
                  <a:lnTo>
                    <a:pt x="21" y="79"/>
                  </a:lnTo>
                  <a:lnTo>
                    <a:pt x="21" y="81"/>
                  </a:lnTo>
                  <a:lnTo>
                    <a:pt x="21" y="83"/>
                  </a:lnTo>
                  <a:lnTo>
                    <a:pt x="19" y="87"/>
                  </a:lnTo>
                  <a:lnTo>
                    <a:pt x="17" y="100"/>
                  </a:lnTo>
                  <a:lnTo>
                    <a:pt x="13" y="112"/>
                  </a:lnTo>
                  <a:lnTo>
                    <a:pt x="13" y="118"/>
                  </a:lnTo>
                  <a:lnTo>
                    <a:pt x="13" y="121"/>
                  </a:lnTo>
                  <a:lnTo>
                    <a:pt x="11" y="125"/>
                  </a:lnTo>
                  <a:lnTo>
                    <a:pt x="11" y="131"/>
                  </a:lnTo>
                  <a:lnTo>
                    <a:pt x="9" y="144"/>
                  </a:lnTo>
                  <a:lnTo>
                    <a:pt x="9" y="158"/>
                  </a:lnTo>
                  <a:lnTo>
                    <a:pt x="7" y="162"/>
                  </a:lnTo>
                  <a:lnTo>
                    <a:pt x="7" y="164"/>
                  </a:lnTo>
                  <a:lnTo>
                    <a:pt x="5" y="167"/>
                  </a:lnTo>
                  <a:lnTo>
                    <a:pt x="2" y="175"/>
                  </a:lnTo>
                  <a:lnTo>
                    <a:pt x="0" y="187"/>
                  </a:lnTo>
                  <a:lnTo>
                    <a:pt x="0" y="202"/>
                  </a:lnTo>
                  <a:lnTo>
                    <a:pt x="4" y="219"/>
                  </a:lnTo>
                  <a:lnTo>
                    <a:pt x="9" y="237"/>
                  </a:lnTo>
                  <a:lnTo>
                    <a:pt x="15" y="252"/>
                  </a:lnTo>
                  <a:lnTo>
                    <a:pt x="17" y="258"/>
                  </a:lnTo>
                  <a:lnTo>
                    <a:pt x="17" y="263"/>
                  </a:lnTo>
                  <a:lnTo>
                    <a:pt x="21" y="271"/>
                  </a:lnTo>
                  <a:lnTo>
                    <a:pt x="27" y="283"/>
                  </a:lnTo>
                  <a:lnTo>
                    <a:pt x="30" y="294"/>
                  </a:lnTo>
                  <a:lnTo>
                    <a:pt x="30" y="306"/>
                  </a:lnTo>
                  <a:lnTo>
                    <a:pt x="29" y="317"/>
                  </a:lnTo>
                  <a:lnTo>
                    <a:pt x="29" y="333"/>
                  </a:lnTo>
                  <a:lnTo>
                    <a:pt x="32" y="346"/>
                  </a:lnTo>
                  <a:lnTo>
                    <a:pt x="38" y="358"/>
                  </a:lnTo>
                  <a:lnTo>
                    <a:pt x="42" y="365"/>
                  </a:lnTo>
                  <a:lnTo>
                    <a:pt x="50" y="375"/>
                  </a:lnTo>
                  <a:lnTo>
                    <a:pt x="55" y="388"/>
                  </a:lnTo>
                  <a:lnTo>
                    <a:pt x="65" y="402"/>
                  </a:lnTo>
                  <a:lnTo>
                    <a:pt x="73" y="415"/>
                  </a:lnTo>
                  <a:lnTo>
                    <a:pt x="80" y="427"/>
                  </a:lnTo>
                  <a:lnTo>
                    <a:pt x="86" y="438"/>
                  </a:lnTo>
                  <a:lnTo>
                    <a:pt x="90" y="444"/>
                  </a:lnTo>
                  <a:lnTo>
                    <a:pt x="92" y="448"/>
                  </a:lnTo>
                  <a:lnTo>
                    <a:pt x="96" y="455"/>
                  </a:lnTo>
                  <a:lnTo>
                    <a:pt x="107" y="473"/>
                  </a:lnTo>
                  <a:lnTo>
                    <a:pt x="119" y="490"/>
                  </a:lnTo>
                  <a:lnTo>
                    <a:pt x="125" y="496"/>
                  </a:lnTo>
                  <a:lnTo>
                    <a:pt x="128" y="500"/>
                  </a:lnTo>
                  <a:lnTo>
                    <a:pt x="134" y="501"/>
                  </a:lnTo>
                  <a:lnTo>
                    <a:pt x="138" y="503"/>
                  </a:lnTo>
                  <a:lnTo>
                    <a:pt x="142" y="505"/>
                  </a:lnTo>
                  <a:lnTo>
                    <a:pt x="144" y="507"/>
                  </a:lnTo>
                  <a:lnTo>
                    <a:pt x="148" y="509"/>
                  </a:lnTo>
                  <a:lnTo>
                    <a:pt x="151" y="509"/>
                  </a:lnTo>
                  <a:lnTo>
                    <a:pt x="161" y="513"/>
                  </a:lnTo>
                  <a:lnTo>
                    <a:pt x="169" y="519"/>
                  </a:lnTo>
                  <a:lnTo>
                    <a:pt x="171" y="526"/>
                  </a:lnTo>
                  <a:lnTo>
                    <a:pt x="173" y="530"/>
                  </a:lnTo>
                  <a:lnTo>
                    <a:pt x="167" y="538"/>
                  </a:lnTo>
                  <a:lnTo>
                    <a:pt x="161" y="548"/>
                  </a:lnTo>
                  <a:lnTo>
                    <a:pt x="155" y="557"/>
                  </a:lnTo>
                  <a:lnTo>
                    <a:pt x="151" y="565"/>
                  </a:lnTo>
                  <a:lnTo>
                    <a:pt x="148" y="573"/>
                  </a:lnTo>
                  <a:lnTo>
                    <a:pt x="142" y="582"/>
                  </a:lnTo>
                  <a:lnTo>
                    <a:pt x="140" y="592"/>
                  </a:lnTo>
                  <a:lnTo>
                    <a:pt x="138" y="599"/>
                  </a:lnTo>
                  <a:lnTo>
                    <a:pt x="138" y="607"/>
                  </a:lnTo>
                  <a:lnTo>
                    <a:pt x="140" y="619"/>
                  </a:lnTo>
                  <a:lnTo>
                    <a:pt x="142" y="630"/>
                  </a:lnTo>
                  <a:lnTo>
                    <a:pt x="142" y="638"/>
                  </a:lnTo>
                  <a:lnTo>
                    <a:pt x="138" y="647"/>
                  </a:lnTo>
                  <a:lnTo>
                    <a:pt x="130" y="655"/>
                  </a:lnTo>
                  <a:lnTo>
                    <a:pt x="125" y="665"/>
                  </a:lnTo>
                  <a:lnTo>
                    <a:pt x="121" y="672"/>
                  </a:lnTo>
                  <a:lnTo>
                    <a:pt x="117" y="686"/>
                  </a:lnTo>
                  <a:lnTo>
                    <a:pt x="111" y="697"/>
                  </a:lnTo>
                  <a:lnTo>
                    <a:pt x="111" y="709"/>
                  </a:lnTo>
                  <a:lnTo>
                    <a:pt x="113" y="715"/>
                  </a:lnTo>
                  <a:lnTo>
                    <a:pt x="117" y="720"/>
                  </a:lnTo>
                  <a:lnTo>
                    <a:pt x="126" y="732"/>
                  </a:lnTo>
                  <a:lnTo>
                    <a:pt x="132" y="740"/>
                  </a:lnTo>
                  <a:lnTo>
                    <a:pt x="136" y="741"/>
                  </a:lnTo>
                  <a:lnTo>
                    <a:pt x="138" y="743"/>
                  </a:lnTo>
                  <a:lnTo>
                    <a:pt x="142" y="741"/>
                  </a:lnTo>
                  <a:lnTo>
                    <a:pt x="146" y="738"/>
                  </a:lnTo>
                  <a:lnTo>
                    <a:pt x="155" y="730"/>
                  </a:lnTo>
                  <a:lnTo>
                    <a:pt x="161" y="724"/>
                  </a:lnTo>
                  <a:lnTo>
                    <a:pt x="169" y="718"/>
                  </a:lnTo>
                  <a:lnTo>
                    <a:pt x="176" y="716"/>
                  </a:lnTo>
                  <a:lnTo>
                    <a:pt x="184" y="713"/>
                  </a:lnTo>
                  <a:lnTo>
                    <a:pt x="190" y="709"/>
                  </a:lnTo>
                  <a:lnTo>
                    <a:pt x="192" y="709"/>
                  </a:lnTo>
                  <a:lnTo>
                    <a:pt x="194" y="711"/>
                  </a:lnTo>
                  <a:lnTo>
                    <a:pt x="196" y="715"/>
                  </a:lnTo>
                  <a:lnTo>
                    <a:pt x="197" y="720"/>
                  </a:lnTo>
                  <a:lnTo>
                    <a:pt x="207" y="736"/>
                  </a:lnTo>
                  <a:lnTo>
                    <a:pt x="215" y="755"/>
                  </a:lnTo>
                  <a:lnTo>
                    <a:pt x="222" y="772"/>
                  </a:lnTo>
                  <a:lnTo>
                    <a:pt x="224" y="780"/>
                  </a:lnTo>
                  <a:lnTo>
                    <a:pt x="228" y="786"/>
                  </a:lnTo>
                  <a:lnTo>
                    <a:pt x="230" y="791"/>
                  </a:lnTo>
                  <a:lnTo>
                    <a:pt x="232" y="801"/>
                  </a:lnTo>
                  <a:lnTo>
                    <a:pt x="236" y="820"/>
                  </a:lnTo>
                  <a:lnTo>
                    <a:pt x="238" y="828"/>
                  </a:lnTo>
                  <a:lnTo>
                    <a:pt x="240" y="836"/>
                  </a:lnTo>
                  <a:lnTo>
                    <a:pt x="242" y="839"/>
                  </a:lnTo>
                  <a:lnTo>
                    <a:pt x="242" y="841"/>
                  </a:lnTo>
                  <a:lnTo>
                    <a:pt x="240" y="841"/>
                  </a:lnTo>
                  <a:lnTo>
                    <a:pt x="234" y="845"/>
                  </a:lnTo>
                  <a:lnTo>
                    <a:pt x="230" y="853"/>
                  </a:lnTo>
                  <a:lnTo>
                    <a:pt x="230" y="859"/>
                  </a:lnTo>
                  <a:lnTo>
                    <a:pt x="232" y="866"/>
                  </a:lnTo>
                  <a:lnTo>
                    <a:pt x="244" y="885"/>
                  </a:lnTo>
                  <a:lnTo>
                    <a:pt x="257" y="899"/>
                  </a:lnTo>
                  <a:lnTo>
                    <a:pt x="267" y="907"/>
                  </a:lnTo>
                  <a:lnTo>
                    <a:pt x="270" y="908"/>
                  </a:lnTo>
                  <a:lnTo>
                    <a:pt x="272" y="910"/>
                  </a:lnTo>
                  <a:lnTo>
                    <a:pt x="272" y="912"/>
                  </a:lnTo>
                  <a:lnTo>
                    <a:pt x="272" y="918"/>
                  </a:lnTo>
                  <a:lnTo>
                    <a:pt x="272" y="926"/>
                  </a:lnTo>
                  <a:lnTo>
                    <a:pt x="274" y="935"/>
                  </a:lnTo>
                  <a:lnTo>
                    <a:pt x="274" y="943"/>
                  </a:lnTo>
                  <a:lnTo>
                    <a:pt x="274" y="953"/>
                  </a:lnTo>
                  <a:lnTo>
                    <a:pt x="276" y="958"/>
                  </a:lnTo>
                  <a:lnTo>
                    <a:pt x="276" y="962"/>
                  </a:lnTo>
                  <a:lnTo>
                    <a:pt x="278" y="970"/>
                  </a:lnTo>
                  <a:lnTo>
                    <a:pt x="282" y="980"/>
                  </a:lnTo>
                  <a:lnTo>
                    <a:pt x="284" y="981"/>
                  </a:lnTo>
                  <a:lnTo>
                    <a:pt x="288" y="983"/>
                  </a:lnTo>
                  <a:lnTo>
                    <a:pt x="290" y="983"/>
                  </a:lnTo>
                  <a:lnTo>
                    <a:pt x="293" y="980"/>
                  </a:lnTo>
                  <a:lnTo>
                    <a:pt x="297" y="974"/>
                  </a:lnTo>
                  <a:lnTo>
                    <a:pt x="301" y="970"/>
                  </a:lnTo>
                  <a:lnTo>
                    <a:pt x="309" y="968"/>
                  </a:lnTo>
                  <a:lnTo>
                    <a:pt x="318" y="966"/>
                  </a:lnTo>
                  <a:lnTo>
                    <a:pt x="324" y="966"/>
                  </a:lnTo>
                  <a:lnTo>
                    <a:pt x="328" y="966"/>
                  </a:lnTo>
                  <a:lnTo>
                    <a:pt x="336" y="968"/>
                  </a:lnTo>
                  <a:lnTo>
                    <a:pt x="343" y="970"/>
                  </a:lnTo>
                  <a:lnTo>
                    <a:pt x="349" y="970"/>
                  </a:lnTo>
                  <a:lnTo>
                    <a:pt x="359" y="970"/>
                  </a:lnTo>
                  <a:lnTo>
                    <a:pt x="366" y="970"/>
                  </a:lnTo>
                  <a:lnTo>
                    <a:pt x="370" y="968"/>
                  </a:lnTo>
                  <a:lnTo>
                    <a:pt x="374" y="968"/>
                  </a:lnTo>
                  <a:lnTo>
                    <a:pt x="376" y="966"/>
                  </a:lnTo>
                  <a:lnTo>
                    <a:pt x="378" y="966"/>
                  </a:lnTo>
                  <a:lnTo>
                    <a:pt x="380" y="966"/>
                  </a:lnTo>
                  <a:lnTo>
                    <a:pt x="384" y="966"/>
                  </a:lnTo>
                  <a:lnTo>
                    <a:pt x="393" y="966"/>
                  </a:lnTo>
                  <a:lnTo>
                    <a:pt x="405" y="968"/>
                  </a:lnTo>
                  <a:lnTo>
                    <a:pt x="414" y="972"/>
                  </a:lnTo>
                  <a:lnTo>
                    <a:pt x="422" y="976"/>
                  </a:lnTo>
                  <a:lnTo>
                    <a:pt x="441" y="983"/>
                  </a:lnTo>
                  <a:lnTo>
                    <a:pt x="451" y="987"/>
                  </a:lnTo>
                  <a:lnTo>
                    <a:pt x="462" y="987"/>
                  </a:lnTo>
                  <a:lnTo>
                    <a:pt x="472" y="987"/>
                  </a:lnTo>
                  <a:lnTo>
                    <a:pt x="480" y="981"/>
                  </a:lnTo>
                  <a:lnTo>
                    <a:pt x="485" y="976"/>
                  </a:lnTo>
                  <a:lnTo>
                    <a:pt x="497" y="966"/>
                  </a:lnTo>
                  <a:lnTo>
                    <a:pt x="512" y="960"/>
                  </a:lnTo>
                  <a:lnTo>
                    <a:pt x="528" y="955"/>
                  </a:lnTo>
                  <a:lnTo>
                    <a:pt x="533" y="953"/>
                  </a:lnTo>
                  <a:lnTo>
                    <a:pt x="537" y="953"/>
                  </a:lnTo>
                  <a:lnTo>
                    <a:pt x="539" y="955"/>
                  </a:lnTo>
                  <a:lnTo>
                    <a:pt x="539" y="958"/>
                  </a:lnTo>
                  <a:lnTo>
                    <a:pt x="537" y="964"/>
                  </a:lnTo>
                  <a:lnTo>
                    <a:pt x="537" y="970"/>
                  </a:lnTo>
                  <a:lnTo>
                    <a:pt x="541" y="978"/>
                  </a:lnTo>
                  <a:lnTo>
                    <a:pt x="545" y="981"/>
                  </a:lnTo>
                  <a:lnTo>
                    <a:pt x="549" y="983"/>
                  </a:lnTo>
                  <a:lnTo>
                    <a:pt x="549" y="970"/>
                  </a:lnTo>
                  <a:lnTo>
                    <a:pt x="551" y="960"/>
                  </a:lnTo>
                  <a:lnTo>
                    <a:pt x="551" y="955"/>
                  </a:lnTo>
                  <a:lnTo>
                    <a:pt x="553" y="949"/>
                  </a:lnTo>
                  <a:lnTo>
                    <a:pt x="553" y="945"/>
                  </a:lnTo>
                  <a:lnTo>
                    <a:pt x="553" y="945"/>
                  </a:lnTo>
                  <a:lnTo>
                    <a:pt x="553" y="943"/>
                  </a:lnTo>
                  <a:lnTo>
                    <a:pt x="553" y="939"/>
                  </a:lnTo>
                  <a:lnTo>
                    <a:pt x="553" y="928"/>
                  </a:lnTo>
                  <a:lnTo>
                    <a:pt x="558" y="916"/>
                  </a:lnTo>
                  <a:lnTo>
                    <a:pt x="562" y="912"/>
                  </a:lnTo>
                  <a:lnTo>
                    <a:pt x="570" y="910"/>
                  </a:lnTo>
                  <a:lnTo>
                    <a:pt x="574" y="910"/>
                  </a:lnTo>
                  <a:lnTo>
                    <a:pt x="581" y="912"/>
                  </a:lnTo>
                  <a:lnTo>
                    <a:pt x="593" y="914"/>
                  </a:lnTo>
                  <a:lnTo>
                    <a:pt x="608" y="916"/>
                  </a:lnTo>
                  <a:lnTo>
                    <a:pt x="628" y="918"/>
                  </a:lnTo>
                  <a:lnTo>
                    <a:pt x="649" y="920"/>
                  </a:lnTo>
                  <a:lnTo>
                    <a:pt x="674" y="924"/>
                  </a:lnTo>
                  <a:lnTo>
                    <a:pt x="701" y="928"/>
                  </a:lnTo>
                  <a:lnTo>
                    <a:pt x="729" y="932"/>
                  </a:lnTo>
                  <a:lnTo>
                    <a:pt x="762" y="935"/>
                  </a:lnTo>
                  <a:lnTo>
                    <a:pt x="829" y="943"/>
                  </a:lnTo>
                  <a:lnTo>
                    <a:pt x="902" y="953"/>
                  </a:lnTo>
                  <a:lnTo>
                    <a:pt x="981" y="962"/>
                  </a:lnTo>
                  <a:lnTo>
                    <a:pt x="1060" y="970"/>
                  </a:lnTo>
                  <a:lnTo>
                    <a:pt x="1138" y="980"/>
                  </a:lnTo>
                  <a:lnTo>
                    <a:pt x="1215" y="987"/>
                  </a:lnTo>
                  <a:lnTo>
                    <a:pt x="1290" y="995"/>
                  </a:lnTo>
                  <a:lnTo>
                    <a:pt x="1357" y="1001"/>
                  </a:lnTo>
                  <a:lnTo>
                    <a:pt x="1388" y="1003"/>
                  </a:lnTo>
                  <a:lnTo>
                    <a:pt x="1417" y="1004"/>
                  </a:lnTo>
                  <a:lnTo>
                    <a:pt x="1444" y="1006"/>
                  </a:lnTo>
                  <a:lnTo>
                    <a:pt x="1469" y="1008"/>
                  </a:lnTo>
                  <a:lnTo>
                    <a:pt x="1490" y="1008"/>
                  </a:lnTo>
                  <a:lnTo>
                    <a:pt x="1507" y="1010"/>
                  </a:lnTo>
                  <a:lnTo>
                    <a:pt x="1518" y="1008"/>
                  </a:lnTo>
                  <a:lnTo>
                    <a:pt x="1526" y="1008"/>
                  </a:lnTo>
                  <a:lnTo>
                    <a:pt x="1540" y="1003"/>
                  </a:lnTo>
                  <a:lnTo>
                    <a:pt x="1543" y="999"/>
                  </a:lnTo>
                  <a:lnTo>
                    <a:pt x="1547" y="991"/>
                  </a:lnTo>
                  <a:lnTo>
                    <a:pt x="1549" y="981"/>
                  </a:lnTo>
                  <a:lnTo>
                    <a:pt x="1551" y="970"/>
                  </a:lnTo>
                  <a:lnTo>
                    <a:pt x="1551" y="966"/>
                  </a:lnTo>
                  <a:lnTo>
                    <a:pt x="1551" y="956"/>
                  </a:lnTo>
                  <a:lnTo>
                    <a:pt x="1551" y="945"/>
                  </a:lnTo>
                  <a:lnTo>
                    <a:pt x="1553" y="930"/>
                  </a:lnTo>
                  <a:lnTo>
                    <a:pt x="1553" y="910"/>
                  </a:lnTo>
                  <a:lnTo>
                    <a:pt x="1555" y="889"/>
                  </a:lnTo>
                  <a:lnTo>
                    <a:pt x="1557" y="866"/>
                  </a:lnTo>
                  <a:lnTo>
                    <a:pt x="1559" y="841"/>
                  </a:lnTo>
                  <a:lnTo>
                    <a:pt x="1561" y="812"/>
                  </a:lnTo>
                  <a:lnTo>
                    <a:pt x="1563" y="784"/>
                  </a:lnTo>
                  <a:lnTo>
                    <a:pt x="1566" y="720"/>
                  </a:lnTo>
                  <a:lnTo>
                    <a:pt x="1570" y="653"/>
                  </a:lnTo>
                  <a:lnTo>
                    <a:pt x="1574" y="584"/>
                  </a:lnTo>
                  <a:lnTo>
                    <a:pt x="1578" y="515"/>
                  </a:lnTo>
                  <a:lnTo>
                    <a:pt x="1584" y="450"/>
                  </a:lnTo>
                  <a:lnTo>
                    <a:pt x="1588" y="388"/>
                  </a:lnTo>
                  <a:lnTo>
                    <a:pt x="1590" y="359"/>
                  </a:lnTo>
                  <a:lnTo>
                    <a:pt x="1591" y="333"/>
                  </a:lnTo>
                  <a:lnTo>
                    <a:pt x="1591" y="308"/>
                  </a:lnTo>
                  <a:lnTo>
                    <a:pt x="1593" y="286"/>
                  </a:lnTo>
                  <a:lnTo>
                    <a:pt x="1595" y="267"/>
                  </a:lnTo>
                  <a:lnTo>
                    <a:pt x="1595" y="250"/>
                  </a:lnTo>
                  <a:lnTo>
                    <a:pt x="1597" y="238"/>
                  </a:lnTo>
                  <a:lnTo>
                    <a:pt x="1597" y="227"/>
                  </a:lnTo>
                  <a:lnTo>
                    <a:pt x="1597" y="221"/>
                  </a:lnTo>
                  <a:lnTo>
                    <a:pt x="1599" y="219"/>
                  </a:lnTo>
                  <a:lnTo>
                    <a:pt x="1595" y="219"/>
                  </a:lnTo>
                  <a:lnTo>
                    <a:pt x="1584" y="219"/>
                  </a:lnTo>
                  <a:lnTo>
                    <a:pt x="1568" y="217"/>
                  </a:lnTo>
                  <a:lnTo>
                    <a:pt x="1545" y="215"/>
                  </a:lnTo>
                  <a:lnTo>
                    <a:pt x="1518" y="212"/>
                  </a:lnTo>
                  <a:lnTo>
                    <a:pt x="1486" y="208"/>
                  </a:lnTo>
                  <a:lnTo>
                    <a:pt x="1447" y="204"/>
                  </a:lnTo>
                  <a:lnTo>
                    <a:pt x="1405" y="200"/>
                  </a:lnTo>
                  <a:lnTo>
                    <a:pt x="1359" y="194"/>
                  </a:lnTo>
                  <a:lnTo>
                    <a:pt x="1309" y="189"/>
                  </a:lnTo>
                  <a:lnTo>
                    <a:pt x="1255" y="183"/>
                  </a:lnTo>
                  <a:lnTo>
                    <a:pt x="1200" y="177"/>
                  </a:lnTo>
                  <a:lnTo>
                    <a:pt x="1142" y="171"/>
                  </a:lnTo>
                  <a:lnTo>
                    <a:pt x="1081" y="164"/>
                  </a:lnTo>
                  <a:lnTo>
                    <a:pt x="956" y="148"/>
                  </a:lnTo>
                  <a:lnTo>
                    <a:pt x="825" y="133"/>
                  </a:lnTo>
                  <a:lnTo>
                    <a:pt x="695" y="116"/>
                  </a:lnTo>
                  <a:lnTo>
                    <a:pt x="566" y="96"/>
                  </a:lnTo>
                  <a:lnTo>
                    <a:pt x="503" y="87"/>
                  </a:lnTo>
                  <a:lnTo>
                    <a:pt x="443" y="77"/>
                  </a:lnTo>
                  <a:lnTo>
                    <a:pt x="384" y="68"/>
                  </a:lnTo>
                  <a:lnTo>
                    <a:pt x="326" y="58"/>
                  </a:lnTo>
                  <a:lnTo>
                    <a:pt x="272" y="48"/>
                  </a:lnTo>
                  <a:lnTo>
                    <a:pt x="222" y="39"/>
                  </a:lnTo>
                  <a:lnTo>
                    <a:pt x="176" y="29"/>
                  </a:lnTo>
                  <a:lnTo>
                    <a:pt x="132" y="20"/>
                  </a:lnTo>
                  <a:lnTo>
                    <a:pt x="94" y="1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5776">
                <a:alpha val="69804"/>
              </a:srgbClr>
            </a:solidFill>
            <a:ln w="15875">
              <a:solidFill>
                <a:srgbClr val="00577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Rectangle 108">
              <a:extLst>
                <a:ext uri="{FF2B5EF4-FFF2-40B4-BE49-F238E27FC236}">
                  <a16:creationId xmlns:a16="http://schemas.microsoft.com/office/drawing/2014/main" id="{54DC6B74-0D08-4CB4-A362-03708458E9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24302">
              <a:off x="6208502" y="2491655"/>
              <a:ext cx="1051009" cy="457814"/>
            </a:xfrm>
            <a:prstGeom prst="rect">
              <a:avLst/>
            </a:prstGeom>
            <a:solidFill>
              <a:srgbClr val="003A5D"/>
            </a:solidFill>
            <a:ln>
              <a:solidFill>
                <a:srgbClr val="003A5D"/>
              </a:solidFill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anose="00000500000000000000" pitchFamily="50" charset="0"/>
                </a:rPr>
                <a:t>MISSOULA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Barlow" panose="00000500000000000000" pitchFamily="50" charset="0"/>
                </a:rPr>
                <a:t>Office</a:t>
              </a:r>
              <a:endPara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  <a:latin typeface="Barlow" panose="00000500000000000000" pitchFamily="50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CED355-AF7A-47CD-ABCB-6C3EE9AA6210}"/>
                </a:ext>
              </a:extLst>
            </p:cNvPr>
            <p:cNvCxnSpPr>
              <a:cxnSpLocks/>
            </p:cNvCxnSpPr>
            <p:nvPr/>
          </p:nvCxnSpPr>
          <p:spPr>
            <a:xfrm>
              <a:off x="6223940" y="2684215"/>
              <a:ext cx="0" cy="903688"/>
            </a:xfrm>
            <a:prstGeom prst="line">
              <a:avLst/>
            </a:prstGeom>
            <a:solidFill>
              <a:srgbClr val="0A3F54"/>
            </a:solidFill>
            <a:ln w="28575" cap="flat" cmpd="sng" algn="ctr">
              <a:solidFill>
                <a:srgbClr val="003A5D"/>
              </a:solidFill>
              <a:prstDash val="solid"/>
              <a:tailEnd type="oval"/>
            </a:ln>
            <a:effectLst/>
          </p:spPr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91E6EA-6FEA-4D8A-9BDC-7F1A8B5CD62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866" y="3465609"/>
              <a:ext cx="318404" cy="320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08">
              <a:extLst>
                <a:ext uri="{FF2B5EF4-FFF2-40B4-BE49-F238E27FC236}">
                  <a16:creationId xmlns:a16="http://schemas.microsoft.com/office/drawing/2014/main" id="{95B27989-A46D-4509-B665-09CC1E0EED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40757">
              <a:off x="7061708" y="3078773"/>
              <a:ext cx="1051009" cy="457814"/>
            </a:xfrm>
            <a:prstGeom prst="rect">
              <a:avLst/>
            </a:prstGeom>
            <a:solidFill>
              <a:srgbClr val="003A5D"/>
            </a:solidFill>
            <a:ln>
              <a:solidFill>
                <a:srgbClr val="003A5D"/>
              </a:solidFill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anose="00000500000000000000" pitchFamily="50" charset="0"/>
                </a:rPr>
                <a:t>BOZEMAN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Barlow" panose="00000500000000000000" pitchFamily="50" charset="0"/>
                </a:rPr>
                <a:t>Office</a:t>
              </a:r>
              <a:endPara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  <a:latin typeface="Barlow" panose="00000500000000000000" pitchFamily="50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C96DCE-9A7D-43FC-B6A5-2F994D97B861}"/>
                </a:ext>
              </a:extLst>
            </p:cNvPr>
            <p:cNvCxnSpPr>
              <a:cxnSpLocks/>
            </p:cNvCxnSpPr>
            <p:nvPr/>
          </p:nvCxnSpPr>
          <p:spPr>
            <a:xfrm>
              <a:off x="7076709" y="3309357"/>
              <a:ext cx="0" cy="903688"/>
            </a:xfrm>
            <a:prstGeom prst="line">
              <a:avLst/>
            </a:prstGeom>
            <a:solidFill>
              <a:srgbClr val="0A3F54"/>
            </a:solidFill>
            <a:ln w="28575" cap="flat" cmpd="sng" algn="ctr">
              <a:solidFill>
                <a:srgbClr val="003A5D"/>
              </a:solidFill>
              <a:prstDash val="solid"/>
              <a:tailEnd type="oval"/>
            </a:ln>
            <a:effectLst/>
          </p:spPr>
        </p:cxnSp>
        <p:sp>
          <p:nvSpPr>
            <p:cNvPr id="19" name="Rectangle 108">
              <a:extLst>
                <a:ext uri="{FF2B5EF4-FFF2-40B4-BE49-F238E27FC236}">
                  <a16:creationId xmlns:a16="http://schemas.microsoft.com/office/drawing/2014/main" id="{302BF0F6-6A61-4652-890C-1561BB34E5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91680">
              <a:off x="8141897" y="3633620"/>
              <a:ext cx="1051009" cy="457814"/>
            </a:xfrm>
            <a:prstGeom prst="rect">
              <a:avLst/>
            </a:prstGeom>
            <a:solidFill>
              <a:srgbClr val="003A5D"/>
            </a:solidFill>
            <a:ln>
              <a:solidFill>
                <a:srgbClr val="003A5D"/>
              </a:solidFill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rlow" panose="00000500000000000000" pitchFamily="50" charset="0"/>
                </a:rPr>
                <a:t>BILLINGS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400" b="1" kern="0" dirty="0">
                  <a:solidFill>
                    <a:srgbClr val="FFFFFF"/>
                  </a:solidFill>
                  <a:latin typeface="Barlow" panose="00000500000000000000" pitchFamily="50" charset="0"/>
                </a:rPr>
                <a:t>Office</a:t>
              </a:r>
              <a:endPara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  <a:latin typeface="Barlow" panose="00000500000000000000" pitchFamily="50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40DF045-70A9-41D9-A21C-21937E053CFE}"/>
                </a:ext>
              </a:extLst>
            </p:cNvPr>
            <p:cNvCxnSpPr>
              <a:cxnSpLocks/>
            </p:cNvCxnSpPr>
            <p:nvPr/>
          </p:nvCxnSpPr>
          <p:spPr>
            <a:xfrm rot="469134" flipH="1" flipV="1">
              <a:off x="8127896" y="3868955"/>
              <a:ext cx="75826" cy="378669"/>
            </a:xfrm>
            <a:prstGeom prst="line">
              <a:avLst/>
            </a:prstGeom>
            <a:solidFill>
              <a:srgbClr val="0A3F54"/>
            </a:solidFill>
            <a:ln w="28575" cap="flat" cmpd="sng" algn="ctr">
              <a:solidFill>
                <a:srgbClr val="003A5D"/>
              </a:solidFill>
              <a:prstDash val="solid"/>
              <a:tailEnd type="oval"/>
            </a:ln>
            <a:effectLst/>
          </p:spPr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273057-6991-41DC-8E6B-6E5384C93A7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776" y="4118494"/>
              <a:ext cx="318404" cy="320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05CC4F-28BC-4325-8AD9-E7369653771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1631" y="4182156"/>
              <a:ext cx="318404" cy="32038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3273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74EBA-0C4C-3D4F-A98D-B3F2F8AD1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28800"/>
            <a:ext cx="10198632" cy="76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5F5F5F"/>
                </a:solidFill>
                <a:ea typeface="Verdana" pitchFamily="34" charset="0"/>
                <a:cs typeface="Helvetica" pitchFamily="-112" charset="0"/>
              </a:rPr>
              <a:t>Alternative project delivery contract includes </a:t>
            </a:r>
            <a:r>
              <a:rPr lang="en-US" sz="2000" b="1" u="sng" dirty="0">
                <a:solidFill>
                  <a:srgbClr val="5F5F5F"/>
                </a:solidFill>
                <a:ea typeface="Verdana" pitchFamily="34" charset="0"/>
                <a:cs typeface="Helvetica" pitchFamily="-112" charset="0"/>
              </a:rPr>
              <a:t>design-build</a:t>
            </a:r>
            <a:r>
              <a:rPr lang="en-US" sz="2000" dirty="0">
                <a:solidFill>
                  <a:srgbClr val="5F5F5F"/>
                </a:solidFill>
                <a:ea typeface="Verdana" pitchFamily="34" charset="0"/>
                <a:cs typeface="Helvetica" pitchFamily="-112" charset="0"/>
              </a:rPr>
              <a:t> contracts and are permitted under </a:t>
            </a:r>
            <a:r>
              <a:rPr lang="en-US" sz="2000" b="1" i="1" u="sng" dirty="0">
                <a:solidFill>
                  <a:srgbClr val="5F5F5F"/>
                </a:solidFill>
                <a:ea typeface="Verdana" pitchFamily="34" charset="0"/>
                <a:cs typeface="Helvetica" pitchFamily="-112" charset="0"/>
              </a:rPr>
              <a:t>Montana Code Annotated 18-2-502</a:t>
            </a:r>
            <a:r>
              <a:rPr lang="en-US" sz="2000" dirty="0">
                <a:solidFill>
                  <a:srgbClr val="5F5F5F"/>
                </a:solidFill>
                <a:ea typeface="Verdana" pitchFamily="34" charset="0"/>
                <a:cs typeface="Helvetica" pitchFamily="-112" charset="0"/>
              </a:rPr>
              <a:t> if</a:t>
            </a:r>
            <a:r>
              <a:rPr lang="en-US" sz="2000" i="1" dirty="0">
                <a:solidFill>
                  <a:srgbClr val="5F5F5F"/>
                </a:solidFill>
                <a:ea typeface="Verdana" pitchFamily="34" charset="0"/>
                <a:cs typeface="Helvetica" pitchFamily="-112" charset="0"/>
              </a:rPr>
              <a:t> two of three of the following criteria are met: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1684D-0873-0742-B566-3AF25ACA8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219199"/>
            <a:ext cx="9721593" cy="346075"/>
          </a:xfrm>
        </p:spPr>
        <p:txBody>
          <a:bodyPr/>
          <a:lstStyle/>
          <a:p>
            <a:r>
              <a:rPr lang="en-US" dirty="0"/>
              <a:t>Design-Build Overview —Statute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Design-Build?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313DF8-94ED-4C11-9542-905AF7FBC108}"/>
              </a:ext>
            </a:extLst>
          </p:cNvPr>
          <p:cNvSpPr/>
          <p:nvPr/>
        </p:nvSpPr>
        <p:spPr>
          <a:xfrm>
            <a:off x="2865100" y="285344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2DA8C5-9B9A-4FAD-985D-08D3FF95D64F}"/>
              </a:ext>
            </a:extLst>
          </p:cNvPr>
          <p:cNvSpPr/>
          <p:nvPr/>
        </p:nvSpPr>
        <p:spPr>
          <a:xfrm>
            <a:off x="3657600" y="298800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>
              <a:buClr>
                <a:schemeClr val="tx1"/>
              </a:buClr>
              <a:defRPr/>
            </a:pPr>
            <a:r>
              <a:rPr lang="en-US" sz="2000" i="1" dirty="0">
                <a:solidFill>
                  <a:schemeClr val="accent5"/>
                </a:solidFill>
                <a:ea typeface="Verdana" pitchFamily="34" charset="0"/>
                <a:cs typeface="Helvetica" pitchFamily="-112" charset="0"/>
              </a:rPr>
              <a:t>The project has schedule ramifications where Design-Build is necessary.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BC035F-8A97-4B4B-B363-06FFCF33D02B}"/>
              </a:ext>
            </a:extLst>
          </p:cNvPr>
          <p:cNvSpPr/>
          <p:nvPr/>
        </p:nvSpPr>
        <p:spPr>
          <a:xfrm>
            <a:off x="2865100" y="3992124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E33B99-DD3A-41BC-ABC3-544157720873}"/>
              </a:ext>
            </a:extLst>
          </p:cNvPr>
          <p:cNvSpPr/>
          <p:nvPr/>
        </p:nvSpPr>
        <p:spPr>
          <a:xfrm>
            <a:off x="3657600" y="426313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>
              <a:buClr>
                <a:schemeClr val="tx1"/>
              </a:buClr>
              <a:defRPr/>
            </a:pPr>
            <a:r>
              <a:rPr lang="en-US" sz="2000" i="1" dirty="0">
                <a:solidFill>
                  <a:schemeClr val="accent3"/>
                </a:solidFill>
                <a:ea typeface="Verdana" pitchFamily="34" charset="0"/>
                <a:cs typeface="Helvetica" pitchFamily="-112" charset="0"/>
              </a:rPr>
              <a:t>Design-Build will result in significant cost savings.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6F5D21-ADE7-492B-92E3-291C5AEF9913}"/>
              </a:ext>
            </a:extLst>
          </p:cNvPr>
          <p:cNvSpPr/>
          <p:nvPr/>
        </p:nvSpPr>
        <p:spPr>
          <a:xfrm>
            <a:off x="2865100" y="5130804"/>
            <a:ext cx="9144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95EBDC-632C-4194-8029-041907DE2948}"/>
              </a:ext>
            </a:extLst>
          </p:cNvPr>
          <p:cNvSpPr/>
          <p:nvPr/>
        </p:nvSpPr>
        <p:spPr>
          <a:xfrm>
            <a:off x="3657600" y="526431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>
              <a:buClr>
                <a:schemeClr val="tx1"/>
              </a:buClr>
              <a:defRPr/>
            </a:pPr>
            <a:r>
              <a:rPr lang="en-US" sz="2000" i="1" dirty="0">
                <a:solidFill>
                  <a:schemeClr val="accent2"/>
                </a:solidFill>
                <a:ea typeface="Verdana" pitchFamily="34" charset="0"/>
                <a:cs typeface="Helvetica" pitchFamily="-112" charset="0"/>
              </a:rPr>
              <a:t>The project presents significant technical complexities where Design-Build is necessary.</a:t>
            </a:r>
          </a:p>
        </p:txBody>
      </p:sp>
    </p:spTree>
    <p:extLst>
      <p:ext uri="{BB962C8B-B14F-4D97-AF65-F5344CB8AC3E}">
        <p14:creationId xmlns:p14="http://schemas.microsoft.com/office/powerpoint/2010/main" val="99172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1684D-0873-0742-B566-3AF25ACA8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8508" y="1144187"/>
            <a:ext cx="9721593" cy="346075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does Design-Build Work?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76D0398-B147-4D92-9840-10A697CBD5B4}"/>
              </a:ext>
            </a:extLst>
          </p:cNvPr>
          <p:cNvGrpSpPr/>
          <p:nvPr/>
        </p:nvGrpSpPr>
        <p:grpSpPr>
          <a:xfrm>
            <a:off x="1049455" y="1773048"/>
            <a:ext cx="5389880" cy="3311903"/>
            <a:chOff x="304800" y="1787402"/>
            <a:chExt cx="5389880" cy="3311903"/>
          </a:xfrm>
        </p:grpSpPr>
        <p:sp>
          <p:nvSpPr>
            <p:cNvPr id="17" name="Text Placeholder 6">
              <a:extLst>
                <a:ext uri="{FF2B5EF4-FFF2-40B4-BE49-F238E27FC236}">
                  <a16:creationId xmlns:a16="http://schemas.microsoft.com/office/drawing/2014/main" id="{67A74022-6DBB-47DD-97F2-DC7A32A9A2A9}"/>
                </a:ext>
              </a:extLst>
            </p:cNvPr>
            <p:cNvSpPr txBox="1">
              <a:spLocks/>
            </p:cNvSpPr>
            <p:nvPr/>
          </p:nvSpPr>
          <p:spPr>
            <a:xfrm>
              <a:off x="1492046" y="1787402"/>
              <a:ext cx="2927553" cy="34607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800" b="0" kern="1200">
                  <a:solidFill>
                    <a:srgbClr val="0A3F54"/>
                  </a:solidFill>
                  <a:latin typeface="Barlow" pitchFamily="2" charset="77"/>
                  <a:ea typeface="+mn-ea"/>
                  <a:cs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0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accent2"/>
                  </a:solidFill>
                </a:rPr>
                <a:t>Traditional Project Delivery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08AEC86-C01B-43B5-AD2F-E08FE37D66A3}"/>
                </a:ext>
              </a:extLst>
            </p:cNvPr>
            <p:cNvGrpSpPr/>
            <p:nvPr/>
          </p:nvGrpSpPr>
          <p:grpSpPr>
            <a:xfrm>
              <a:off x="304800" y="2286000"/>
              <a:ext cx="5389880" cy="2813305"/>
              <a:chOff x="0" y="2209800"/>
              <a:chExt cx="5389880" cy="281330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0D82549-4DBB-41BD-B236-A470476B0D9C}"/>
                  </a:ext>
                </a:extLst>
              </p:cNvPr>
              <p:cNvSpPr/>
              <p:nvPr/>
            </p:nvSpPr>
            <p:spPr>
              <a:xfrm>
                <a:off x="1927123" y="2209800"/>
                <a:ext cx="1447800" cy="5334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Barlow" panose="00000500000000000000" pitchFamily="2" charset="0"/>
                  </a:rPr>
                  <a:t>School District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A65E6F9-8A52-4E9D-8FCD-D55F95B4172E}"/>
                  </a:ext>
                </a:extLst>
              </p:cNvPr>
              <p:cNvSpPr/>
              <p:nvPr/>
            </p:nvSpPr>
            <p:spPr>
              <a:xfrm>
                <a:off x="1927123" y="3104284"/>
                <a:ext cx="1447800" cy="5334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Barlow" panose="00000500000000000000" pitchFamily="2" charset="0"/>
                  </a:rPr>
                  <a:t>Owner’s Rep</a:t>
                </a:r>
                <a:endParaRPr lang="en-US" sz="1600" dirty="0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9CAA828-BEAB-431F-AE49-72C60BD77612}"/>
                  </a:ext>
                </a:extLst>
              </p:cNvPr>
              <p:cNvSpPr/>
              <p:nvPr/>
            </p:nvSpPr>
            <p:spPr>
              <a:xfrm>
                <a:off x="3451122" y="3121133"/>
                <a:ext cx="1447800" cy="5334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Barlow" panose="00000500000000000000" pitchFamily="2" charset="0"/>
                  </a:rPr>
                  <a:t>Contractor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EDF2E54-27E8-4D6E-9A68-AE6046436D08}"/>
                  </a:ext>
                </a:extLst>
              </p:cNvPr>
              <p:cNvSpPr/>
              <p:nvPr/>
            </p:nvSpPr>
            <p:spPr>
              <a:xfrm>
                <a:off x="403124" y="3105444"/>
                <a:ext cx="1447800" cy="5334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Barlow" panose="00000500000000000000" pitchFamily="2" charset="0"/>
                  </a:rPr>
                  <a:t>Architect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5EFF39B-9DE4-4B9A-AE1D-B6BD70C0FF60}"/>
                  </a:ext>
                </a:extLst>
              </p:cNvPr>
              <p:cNvGrpSpPr/>
              <p:nvPr/>
            </p:nvGrpSpPr>
            <p:grpSpPr>
              <a:xfrm>
                <a:off x="0" y="3855894"/>
                <a:ext cx="2164080" cy="1161116"/>
                <a:chOff x="137160" y="4260344"/>
                <a:chExt cx="2164080" cy="1161116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DC3A1499-F729-4AF7-86EE-B74CCC2AB7AF}"/>
                    </a:ext>
                  </a:extLst>
                </p:cNvPr>
                <p:cNvSpPr/>
                <p:nvPr/>
              </p:nvSpPr>
              <p:spPr>
                <a:xfrm>
                  <a:off x="137160" y="4260344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F58BDCC5-6A19-47DC-A427-7781EA6ABE6A}"/>
                    </a:ext>
                  </a:extLst>
                </p:cNvPr>
                <p:cNvSpPr/>
                <p:nvPr/>
              </p:nvSpPr>
              <p:spPr>
                <a:xfrm>
                  <a:off x="1295400" y="4260344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A2246C5A-50D9-4E2C-8E2D-B0EBBC36D42C}"/>
                    </a:ext>
                  </a:extLst>
                </p:cNvPr>
                <p:cNvSpPr/>
                <p:nvPr/>
              </p:nvSpPr>
              <p:spPr>
                <a:xfrm>
                  <a:off x="1295400" y="4888060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36D6EE47-4386-479E-A356-404CAF4CDBCB}"/>
                    </a:ext>
                  </a:extLst>
                </p:cNvPr>
                <p:cNvSpPr/>
                <p:nvPr/>
              </p:nvSpPr>
              <p:spPr>
                <a:xfrm>
                  <a:off x="152400" y="4888060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61B9752-F273-4B05-8CCD-A0C09BF37401}"/>
                  </a:ext>
                </a:extLst>
              </p:cNvPr>
              <p:cNvGrpSpPr/>
              <p:nvPr/>
            </p:nvGrpSpPr>
            <p:grpSpPr>
              <a:xfrm>
                <a:off x="3215640" y="3861989"/>
                <a:ext cx="2174240" cy="1161116"/>
                <a:chOff x="137160" y="4260344"/>
                <a:chExt cx="2174240" cy="1161116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CD35A7E2-DE62-47F9-83D8-EAFDB23F8E76}"/>
                    </a:ext>
                  </a:extLst>
                </p:cNvPr>
                <p:cNvSpPr/>
                <p:nvPr/>
              </p:nvSpPr>
              <p:spPr>
                <a:xfrm>
                  <a:off x="137160" y="4260344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46D8A23-29F1-499B-96F6-3677399D3C41}"/>
                    </a:ext>
                  </a:extLst>
                </p:cNvPr>
                <p:cNvSpPr/>
                <p:nvPr/>
              </p:nvSpPr>
              <p:spPr>
                <a:xfrm>
                  <a:off x="1295400" y="4260344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02E0B2A7-4F1D-4660-AC5E-DF5F96810BEA}"/>
                    </a:ext>
                  </a:extLst>
                </p:cNvPr>
                <p:cNvSpPr/>
                <p:nvPr/>
              </p:nvSpPr>
              <p:spPr>
                <a:xfrm>
                  <a:off x="1305560" y="4888060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436B835-2F73-48CE-8473-906C4C132112}"/>
                    </a:ext>
                  </a:extLst>
                </p:cNvPr>
                <p:cNvSpPr/>
                <p:nvPr/>
              </p:nvSpPr>
              <p:spPr>
                <a:xfrm>
                  <a:off x="152400" y="4888060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21CC11D-A959-41D8-B75F-759D246F3D72}"/>
                  </a:ext>
                </a:extLst>
              </p:cNvPr>
              <p:cNvGrpSpPr/>
              <p:nvPr/>
            </p:nvGrpSpPr>
            <p:grpSpPr>
              <a:xfrm>
                <a:off x="1088923" y="2743200"/>
                <a:ext cx="3124200" cy="365378"/>
                <a:chOff x="5181600" y="2758822"/>
                <a:chExt cx="3124200" cy="36537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B3EC05C-EF58-46DC-A9D7-7BB2D66C013E}"/>
                    </a:ext>
                  </a:extLst>
                </p:cNvPr>
                <p:cNvCxnSpPr/>
                <p:nvPr/>
              </p:nvCxnSpPr>
              <p:spPr>
                <a:xfrm>
                  <a:off x="5181600" y="28956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8F57E03-2FB1-4AEE-A152-886F05206E6D}"/>
                    </a:ext>
                  </a:extLst>
                </p:cNvPr>
                <p:cNvCxnSpPr/>
                <p:nvPr/>
              </p:nvCxnSpPr>
              <p:spPr>
                <a:xfrm>
                  <a:off x="5181600" y="2895600"/>
                  <a:ext cx="0" cy="228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2899666B-B29A-4A12-8581-96D08815FD5B}"/>
                    </a:ext>
                  </a:extLst>
                </p:cNvPr>
                <p:cNvCxnSpPr/>
                <p:nvPr/>
              </p:nvCxnSpPr>
              <p:spPr>
                <a:xfrm>
                  <a:off x="8305800" y="2895600"/>
                  <a:ext cx="0" cy="228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5C13FAB-204D-4F4A-BDF4-4766FE43FBAF}"/>
                    </a:ext>
                  </a:extLst>
                </p:cNvPr>
                <p:cNvCxnSpPr>
                  <a:cxnSpLocks/>
                  <a:stCxn id="2" idx="2"/>
                </p:cNvCxnSpPr>
                <p:nvPr/>
              </p:nvCxnSpPr>
              <p:spPr>
                <a:xfrm>
                  <a:off x="6743700" y="2758822"/>
                  <a:ext cx="0" cy="3653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2F1BC9-EB87-4028-8609-1F002F039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6720" y="4765550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EBB0E47-B76A-4772-A706-F8001C201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1480" y="4128689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F9AA8AC-4ACB-4CA7-9CD7-75C7767431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7680" y="3644473"/>
                <a:ext cx="10678" cy="11157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6FFEDF1A-D62A-4E2B-80BA-216D074E891C}"/>
                  </a:ext>
                </a:extLst>
              </p:cNvPr>
              <p:cNvGrpSpPr/>
              <p:nvPr/>
            </p:nvGrpSpPr>
            <p:grpSpPr>
              <a:xfrm>
                <a:off x="1012723" y="3644473"/>
                <a:ext cx="152400" cy="1121077"/>
                <a:chOff x="982980" y="3653618"/>
                <a:chExt cx="152400" cy="112107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DE1F9B8E-AD6E-4BF4-88ED-4BEB9FD28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2980" y="4774695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8F123177-7FAD-4ED9-B792-CAC75E6825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2980" y="4137834"/>
                  <a:ext cx="1524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5354EDD-6C4A-4777-8F6B-F62CEACA61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9180" y="3653618"/>
                  <a:ext cx="0" cy="11157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75B4929-0F98-4F03-9042-3C3E29A9367F}"/>
              </a:ext>
            </a:extLst>
          </p:cNvPr>
          <p:cNvGrpSpPr/>
          <p:nvPr/>
        </p:nvGrpSpPr>
        <p:grpSpPr>
          <a:xfrm>
            <a:off x="8081977" y="1769409"/>
            <a:ext cx="2312874" cy="3367407"/>
            <a:chOff x="7433106" y="1787403"/>
            <a:chExt cx="2312874" cy="3367407"/>
          </a:xfrm>
        </p:grpSpPr>
        <p:sp>
          <p:nvSpPr>
            <p:cNvPr id="18" name="Text Placeholder 6">
              <a:extLst>
                <a:ext uri="{FF2B5EF4-FFF2-40B4-BE49-F238E27FC236}">
                  <a16:creationId xmlns:a16="http://schemas.microsoft.com/office/drawing/2014/main" id="{57F86F31-A20A-4E8C-8507-E87E38A58CE2}"/>
                </a:ext>
              </a:extLst>
            </p:cNvPr>
            <p:cNvSpPr txBox="1">
              <a:spLocks/>
            </p:cNvSpPr>
            <p:nvPr/>
          </p:nvSpPr>
          <p:spPr>
            <a:xfrm>
              <a:off x="7433106" y="1787403"/>
              <a:ext cx="2312874" cy="34607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800" b="0" kern="1200">
                  <a:solidFill>
                    <a:srgbClr val="0A3F54"/>
                  </a:solidFill>
                  <a:latin typeface="Barlow" pitchFamily="2" charset="77"/>
                  <a:ea typeface="+mn-ea"/>
                  <a:cs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0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6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accent5"/>
                  </a:solidFill>
                </a:rPr>
                <a:t>Design-Build Delivery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61472FB-28B6-4CDD-B9D5-1FE8972A412A}"/>
                </a:ext>
              </a:extLst>
            </p:cNvPr>
            <p:cNvSpPr/>
            <p:nvPr/>
          </p:nvSpPr>
          <p:spPr>
            <a:xfrm>
              <a:off x="7870723" y="2314020"/>
              <a:ext cx="1447800" cy="5334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arlow" panose="00000500000000000000" pitchFamily="2" charset="0"/>
                </a:rPr>
                <a:t>School District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5C998ADC-4223-42B6-9E51-CE8F8FD54A0C}"/>
                </a:ext>
              </a:extLst>
            </p:cNvPr>
            <p:cNvSpPr/>
            <p:nvPr/>
          </p:nvSpPr>
          <p:spPr>
            <a:xfrm>
              <a:off x="7870723" y="3208504"/>
              <a:ext cx="1447800" cy="5334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>
                  <a:latin typeface="Barlow" panose="00000500000000000000" pitchFamily="2" charset="0"/>
                </a:rPr>
                <a:t>Design-Build Partner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16FA75C-D92E-49E6-87AA-9B7BA7C5E615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>
              <a:off x="8594623" y="2847420"/>
              <a:ext cx="0" cy="3653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51F9429-2D46-4016-862F-A3EF6AA95B06}"/>
                </a:ext>
              </a:extLst>
            </p:cNvPr>
            <p:cNvGrpSpPr/>
            <p:nvPr/>
          </p:nvGrpSpPr>
          <p:grpSpPr>
            <a:xfrm>
              <a:off x="7507503" y="3776178"/>
              <a:ext cx="2174240" cy="1378632"/>
              <a:chOff x="9159240" y="3748693"/>
              <a:chExt cx="2174240" cy="137863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C6E9B01-A6F2-4900-B40C-4EDD0F346F3D}"/>
                  </a:ext>
                </a:extLst>
              </p:cNvPr>
              <p:cNvGrpSpPr/>
              <p:nvPr/>
            </p:nvGrpSpPr>
            <p:grpSpPr>
              <a:xfrm>
                <a:off x="9159240" y="3966209"/>
                <a:ext cx="2174240" cy="1161116"/>
                <a:chOff x="137160" y="4260344"/>
                <a:chExt cx="2174240" cy="1161116"/>
              </a:xfrm>
            </p:grpSpPr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7B631A88-D3B1-48B7-99D9-712FCD4E8331}"/>
                    </a:ext>
                  </a:extLst>
                </p:cNvPr>
                <p:cNvSpPr/>
                <p:nvPr/>
              </p:nvSpPr>
              <p:spPr>
                <a:xfrm>
                  <a:off x="137160" y="4260344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88" name="Rectangle: Rounded Corners 87">
                  <a:extLst>
                    <a:ext uri="{FF2B5EF4-FFF2-40B4-BE49-F238E27FC236}">
                      <a16:creationId xmlns:a16="http://schemas.microsoft.com/office/drawing/2014/main" id="{C1609CE4-04D2-4CD7-BE98-00582F20AFCE}"/>
                    </a:ext>
                  </a:extLst>
                </p:cNvPr>
                <p:cNvSpPr/>
                <p:nvPr/>
              </p:nvSpPr>
              <p:spPr>
                <a:xfrm>
                  <a:off x="1295400" y="4260344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829DE05A-D56C-4405-83A4-C2CD1C797601}"/>
                    </a:ext>
                  </a:extLst>
                </p:cNvPr>
                <p:cNvSpPr/>
                <p:nvPr/>
              </p:nvSpPr>
              <p:spPr>
                <a:xfrm>
                  <a:off x="1305560" y="4888060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EDC1EBC6-FC42-42FE-BD80-D56C4A707BB6}"/>
                    </a:ext>
                  </a:extLst>
                </p:cNvPr>
                <p:cNvSpPr/>
                <p:nvPr/>
              </p:nvSpPr>
              <p:spPr>
                <a:xfrm>
                  <a:off x="152400" y="4888060"/>
                  <a:ext cx="1005840" cy="533400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Barlow" panose="00000500000000000000" pitchFamily="2" charset="0"/>
                    </a:rPr>
                    <a:t>Sub</a:t>
                  </a:r>
                </a:p>
              </p:txBody>
            </p:sp>
          </p:grp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3D61BEC-BB83-4891-948C-F9661D9FF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65080" y="4869770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FE0D04F-17D4-4196-8A53-797F8FCB2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65080" y="4232909"/>
                <a:ext cx="152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91D213F-1CF1-46B7-8CB5-DA2CDF69E9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1280" y="3748693"/>
                <a:ext cx="0" cy="11210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8356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01684D-0873-0742-B566-3AF25ACA8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8508" y="1144187"/>
            <a:ext cx="9721593" cy="346075"/>
          </a:xfrm>
        </p:spPr>
        <p:txBody>
          <a:bodyPr/>
          <a:lstStyle/>
          <a:p>
            <a:r>
              <a:rPr lang="en-US" dirty="0"/>
              <a:t>Design-Build with </a:t>
            </a:r>
            <a:r>
              <a:rPr lang="en-US" u="sng" dirty="0"/>
              <a:t>Guaranteed Savings </a:t>
            </a:r>
            <a:r>
              <a:rPr lang="en-US" dirty="0"/>
              <a:t> (or ESPC)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does Design-Build Work?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B3A145F-2219-46FC-90CC-00A5B842A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92256"/>
            <a:ext cx="7681000" cy="53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1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Design-Build &amp; ESSER Integration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955F75C-421E-41E6-947C-61F293779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8508" y="1144187"/>
            <a:ext cx="9721593" cy="346075"/>
          </a:xfrm>
        </p:spPr>
        <p:txBody>
          <a:bodyPr/>
          <a:lstStyle/>
          <a:p>
            <a:r>
              <a:rPr lang="en-US" dirty="0"/>
              <a:t>What Work Qualifies for ESSER Funding?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F050C-B87D-43FB-8DDA-0D085F76C2E2}"/>
              </a:ext>
            </a:extLst>
          </p:cNvPr>
          <p:cNvSpPr txBox="1"/>
          <p:nvPr/>
        </p:nvSpPr>
        <p:spPr>
          <a:xfrm>
            <a:off x="1266470" y="1600200"/>
            <a:ext cx="8334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</a:rPr>
              <a:t>ESSER III Guidance from Montana OPI clarified allowable uses of relief funds, including provisions for facility improvements: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E08C03-73DB-47AD-90EF-616F9BBCA2B1}"/>
              </a:ext>
            </a:extLst>
          </p:cNvPr>
          <p:cNvGrpSpPr/>
          <p:nvPr/>
        </p:nvGrpSpPr>
        <p:grpSpPr>
          <a:xfrm>
            <a:off x="3276600" y="2514600"/>
            <a:ext cx="4876800" cy="4059354"/>
            <a:chOff x="1752600" y="2356469"/>
            <a:chExt cx="3505200" cy="374309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0EA2AB-2CFA-4547-BCC8-1624FDF3D430}"/>
                </a:ext>
              </a:extLst>
            </p:cNvPr>
            <p:cNvGrpSpPr/>
            <p:nvPr/>
          </p:nvGrpSpPr>
          <p:grpSpPr>
            <a:xfrm>
              <a:off x="1752600" y="2356469"/>
              <a:ext cx="3505200" cy="3743092"/>
              <a:chOff x="1905000" y="2819400"/>
              <a:chExt cx="3505200" cy="374309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F241E01-6B66-41FD-B4EB-C09B29202420}"/>
                  </a:ext>
                </a:extLst>
              </p:cNvPr>
              <p:cNvGrpSpPr/>
              <p:nvPr/>
            </p:nvGrpSpPr>
            <p:grpSpPr>
              <a:xfrm>
                <a:off x="1905000" y="2971799"/>
                <a:ext cx="3505200" cy="3590693"/>
                <a:chOff x="1905000" y="2971800"/>
                <a:chExt cx="3124200" cy="320040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6673C25-F5AC-44E7-8B76-03449380AF9F}"/>
                    </a:ext>
                  </a:extLst>
                </p:cNvPr>
                <p:cNvSpPr/>
                <p:nvPr/>
              </p:nvSpPr>
              <p:spPr>
                <a:xfrm rot="573072">
                  <a:off x="1905000" y="2971800"/>
                  <a:ext cx="3048000" cy="3048000"/>
                </a:xfrm>
                <a:prstGeom prst="rect">
                  <a:avLst/>
                </a:prstGeom>
                <a:noFill/>
                <a:ln>
                  <a:solidFill>
                    <a:srgbClr val="5F5F5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203A55E-5633-4279-BF44-E8D60F73999A}"/>
                    </a:ext>
                  </a:extLst>
                </p:cNvPr>
                <p:cNvSpPr/>
                <p:nvPr/>
              </p:nvSpPr>
              <p:spPr>
                <a:xfrm>
                  <a:off x="1981200" y="3124200"/>
                  <a:ext cx="3048000" cy="304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5F5F5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DA4E1DD-1C72-4F68-A448-5DBA88DE65BA}"/>
                  </a:ext>
                </a:extLst>
              </p:cNvPr>
              <p:cNvGrpSpPr/>
              <p:nvPr/>
            </p:nvGrpSpPr>
            <p:grpSpPr>
              <a:xfrm>
                <a:off x="3512154" y="2819400"/>
                <a:ext cx="376384" cy="838200"/>
                <a:chOff x="3198972" y="2819400"/>
                <a:chExt cx="376384" cy="762001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2AA3B34A-ED5C-4613-9A25-CBEF28EC9CBA}"/>
                    </a:ext>
                  </a:extLst>
                </p:cNvPr>
                <p:cNvSpPr/>
                <p:nvPr/>
              </p:nvSpPr>
              <p:spPr>
                <a:xfrm>
                  <a:off x="3198972" y="2819400"/>
                  <a:ext cx="376384" cy="762001"/>
                </a:xfrm>
                <a:custGeom>
                  <a:avLst/>
                  <a:gdLst>
                    <a:gd name="connsiteX0" fmla="*/ 0 w 374955"/>
                    <a:gd name="connsiteY0" fmla="*/ 187478 h 762000"/>
                    <a:gd name="connsiteX1" fmla="*/ 187478 w 374955"/>
                    <a:gd name="connsiteY1" fmla="*/ 0 h 762000"/>
                    <a:gd name="connsiteX2" fmla="*/ 187478 w 374955"/>
                    <a:gd name="connsiteY2" fmla="*/ 0 h 762000"/>
                    <a:gd name="connsiteX3" fmla="*/ 374956 w 374955"/>
                    <a:gd name="connsiteY3" fmla="*/ 187478 h 762000"/>
                    <a:gd name="connsiteX4" fmla="*/ 374955 w 374955"/>
                    <a:gd name="connsiteY4" fmla="*/ 574523 h 762000"/>
                    <a:gd name="connsiteX5" fmla="*/ 187477 w 374955"/>
                    <a:gd name="connsiteY5" fmla="*/ 762001 h 762000"/>
                    <a:gd name="connsiteX6" fmla="*/ 187478 w 374955"/>
                    <a:gd name="connsiteY6" fmla="*/ 762000 h 762000"/>
                    <a:gd name="connsiteX7" fmla="*/ 0 w 374955"/>
                    <a:gd name="connsiteY7" fmla="*/ 574522 h 762000"/>
                    <a:gd name="connsiteX8" fmla="*/ 0 w 374955"/>
                    <a:gd name="connsiteY8" fmla="*/ 187478 h 762000"/>
                    <a:gd name="connsiteX0" fmla="*/ 187478 w 374956"/>
                    <a:gd name="connsiteY0" fmla="*/ 0 h 762001"/>
                    <a:gd name="connsiteX1" fmla="*/ 187478 w 374956"/>
                    <a:gd name="connsiteY1" fmla="*/ 0 h 762001"/>
                    <a:gd name="connsiteX2" fmla="*/ 374956 w 374956"/>
                    <a:gd name="connsiteY2" fmla="*/ 187478 h 762001"/>
                    <a:gd name="connsiteX3" fmla="*/ 374955 w 374956"/>
                    <a:gd name="connsiteY3" fmla="*/ 574523 h 762001"/>
                    <a:gd name="connsiteX4" fmla="*/ 187477 w 374956"/>
                    <a:gd name="connsiteY4" fmla="*/ 762001 h 762001"/>
                    <a:gd name="connsiteX5" fmla="*/ 187478 w 374956"/>
                    <a:gd name="connsiteY5" fmla="*/ 762000 h 762001"/>
                    <a:gd name="connsiteX6" fmla="*/ 0 w 374956"/>
                    <a:gd name="connsiteY6" fmla="*/ 574522 h 762001"/>
                    <a:gd name="connsiteX7" fmla="*/ 91440 w 374956"/>
                    <a:gd name="connsiteY7" fmla="*/ 278918 h 762001"/>
                    <a:gd name="connsiteX0" fmla="*/ 188906 w 376384"/>
                    <a:gd name="connsiteY0" fmla="*/ 0 h 762001"/>
                    <a:gd name="connsiteX1" fmla="*/ 188906 w 376384"/>
                    <a:gd name="connsiteY1" fmla="*/ 0 h 762001"/>
                    <a:gd name="connsiteX2" fmla="*/ 376384 w 376384"/>
                    <a:gd name="connsiteY2" fmla="*/ 187478 h 762001"/>
                    <a:gd name="connsiteX3" fmla="*/ 376383 w 376384"/>
                    <a:gd name="connsiteY3" fmla="*/ 574523 h 762001"/>
                    <a:gd name="connsiteX4" fmla="*/ 188905 w 376384"/>
                    <a:gd name="connsiteY4" fmla="*/ 762001 h 762001"/>
                    <a:gd name="connsiteX5" fmla="*/ 188906 w 376384"/>
                    <a:gd name="connsiteY5" fmla="*/ 762000 h 762001"/>
                    <a:gd name="connsiteX6" fmla="*/ 1428 w 376384"/>
                    <a:gd name="connsiteY6" fmla="*/ 574522 h 762001"/>
                    <a:gd name="connsiteX7" fmla="*/ 0 w 376384"/>
                    <a:gd name="connsiteY7" fmla="*/ 271774 h 76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384" h="762001">
                      <a:moveTo>
                        <a:pt x="188906" y="0"/>
                      </a:moveTo>
                      <a:lnTo>
                        <a:pt x="188906" y="0"/>
                      </a:lnTo>
                      <a:cubicBezTo>
                        <a:pt x="292447" y="0"/>
                        <a:pt x="376384" y="83937"/>
                        <a:pt x="376384" y="187478"/>
                      </a:cubicBezTo>
                      <a:cubicBezTo>
                        <a:pt x="376384" y="316493"/>
                        <a:pt x="376383" y="445508"/>
                        <a:pt x="376383" y="574523"/>
                      </a:cubicBezTo>
                      <a:cubicBezTo>
                        <a:pt x="376383" y="678064"/>
                        <a:pt x="292446" y="762001"/>
                        <a:pt x="188905" y="762001"/>
                      </a:cubicBezTo>
                      <a:lnTo>
                        <a:pt x="188906" y="762000"/>
                      </a:lnTo>
                      <a:cubicBezTo>
                        <a:pt x="85365" y="762000"/>
                        <a:pt x="1428" y="678063"/>
                        <a:pt x="1428" y="574522"/>
                      </a:cubicBezTo>
                      <a:cubicBezTo>
                        <a:pt x="1428" y="445507"/>
                        <a:pt x="0" y="271774"/>
                        <a:pt x="0" y="271774"/>
                      </a:cubicBezTo>
                    </a:path>
                  </a:pathLst>
                </a:custGeom>
                <a:noFill/>
                <a:ln cap="rnd">
                  <a:solidFill>
                    <a:srgbClr val="5F5F5F"/>
                  </a:solidFill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B02397B2-B123-4F2B-96F9-546A95B48BF6}"/>
                    </a:ext>
                  </a:extLst>
                </p:cNvPr>
                <p:cNvSpPr/>
                <p:nvPr/>
              </p:nvSpPr>
              <p:spPr>
                <a:xfrm rot="16679690">
                  <a:off x="3179176" y="2850674"/>
                  <a:ext cx="362174" cy="300194"/>
                </a:xfrm>
                <a:prstGeom prst="arc">
                  <a:avLst>
                    <a:gd name="adj1" fmla="val 17905758"/>
                    <a:gd name="adj2" fmla="val 0"/>
                  </a:avLst>
                </a:prstGeom>
                <a:ln w="28575">
                  <a:solidFill>
                    <a:srgbClr val="5F5F5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EEB807-938A-4914-B891-B165AE379D4B}"/>
                </a:ext>
              </a:extLst>
            </p:cNvPr>
            <p:cNvSpPr txBox="1"/>
            <p:nvPr/>
          </p:nvSpPr>
          <p:spPr>
            <a:xfrm>
              <a:off x="2069890" y="3282675"/>
              <a:ext cx="29561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0" i="0" u="none" strike="noStrike" baseline="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School facility repairs and improvements to enable</a:t>
              </a:r>
            </a:p>
            <a:p>
              <a:pPr algn="ctr"/>
              <a:r>
                <a:rPr lang="en-US" sz="2200" b="0" i="0" u="none" strike="noStrike" baseline="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operation of schools to reduce risk of virus transmission and exposure to environmental health hazards, and to support student health needs.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26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Design-Build &amp; ESSER Integration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955F75C-421E-41E6-947C-61F293779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66" y="1083791"/>
            <a:ext cx="9721593" cy="346075"/>
          </a:xfrm>
        </p:spPr>
        <p:txBody>
          <a:bodyPr/>
          <a:lstStyle/>
          <a:p>
            <a:r>
              <a:rPr lang="en-US" dirty="0"/>
              <a:t>This can include…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68FCD50-8706-459A-93CE-2044D82FB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564151"/>
              </p:ext>
            </p:extLst>
          </p:nvPr>
        </p:nvGraphicFramePr>
        <p:xfrm>
          <a:off x="2057400" y="1429866"/>
          <a:ext cx="7815446" cy="544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Freeform 44">
            <a:extLst>
              <a:ext uri="{FF2B5EF4-FFF2-40B4-BE49-F238E27FC236}">
                <a16:creationId xmlns:a16="http://schemas.microsoft.com/office/drawing/2014/main" id="{E6EC670E-9152-417F-A914-14B4F8229F88}"/>
              </a:ext>
            </a:extLst>
          </p:cNvPr>
          <p:cNvSpPr>
            <a:spLocks noEditPoints="1"/>
          </p:cNvSpPr>
          <p:nvPr/>
        </p:nvSpPr>
        <p:spPr bwMode="auto">
          <a:xfrm>
            <a:off x="5135875" y="5307968"/>
            <a:ext cx="409575" cy="443592"/>
          </a:xfrm>
          <a:custGeom>
            <a:avLst/>
            <a:gdLst>
              <a:gd name="T0" fmla="*/ 201 w 901"/>
              <a:gd name="T1" fmla="*/ 735 h 979"/>
              <a:gd name="T2" fmla="*/ 269 w 901"/>
              <a:gd name="T3" fmla="*/ 621 h 979"/>
              <a:gd name="T4" fmla="*/ 402 w 901"/>
              <a:gd name="T5" fmla="*/ 613 h 979"/>
              <a:gd name="T6" fmla="*/ 397 w 901"/>
              <a:gd name="T7" fmla="*/ 933 h 979"/>
              <a:gd name="T8" fmla="*/ 529 w 901"/>
              <a:gd name="T9" fmla="*/ 612 h 979"/>
              <a:gd name="T10" fmla="*/ 98 w 901"/>
              <a:gd name="T11" fmla="*/ 699 h 979"/>
              <a:gd name="T12" fmla="*/ 153 w 901"/>
              <a:gd name="T13" fmla="*/ 715 h 979"/>
              <a:gd name="T14" fmla="*/ 105 w 901"/>
              <a:gd name="T15" fmla="*/ 599 h 979"/>
              <a:gd name="T16" fmla="*/ 585 w 901"/>
              <a:gd name="T17" fmla="*/ 851 h 979"/>
              <a:gd name="T18" fmla="*/ 679 w 901"/>
              <a:gd name="T19" fmla="*/ 823 h 979"/>
              <a:gd name="T20" fmla="*/ 29 w 901"/>
              <a:gd name="T21" fmla="*/ 595 h 979"/>
              <a:gd name="T22" fmla="*/ 63 w 901"/>
              <a:gd name="T23" fmla="*/ 697 h 979"/>
              <a:gd name="T24" fmla="*/ 69 w 901"/>
              <a:gd name="T25" fmla="*/ 596 h 979"/>
              <a:gd name="T26" fmla="*/ 756 w 901"/>
              <a:gd name="T27" fmla="*/ 595 h 979"/>
              <a:gd name="T28" fmla="*/ 797 w 901"/>
              <a:gd name="T29" fmla="*/ 671 h 979"/>
              <a:gd name="T30" fmla="*/ 794 w 901"/>
              <a:gd name="T31" fmla="*/ 587 h 979"/>
              <a:gd name="T32" fmla="*/ 824 w 901"/>
              <a:gd name="T33" fmla="*/ 660 h 979"/>
              <a:gd name="T34" fmla="*/ 864 w 901"/>
              <a:gd name="T35" fmla="*/ 651 h 979"/>
              <a:gd name="T36" fmla="*/ 824 w 901"/>
              <a:gd name="T37" fmla="*/ 450 h 979"/>
              <a:gd name="T38" fmla="*/ 859 w 901"/>
              <a:gd name="T39" fmla="*/ 526 h 979"/>
              <a:gd name="T40" fmla="*/ 845 w 901"/>
              <a:gd name="T41" fmla="*/ 446 h 979"/>
              <a:gd name="T42" fmla="*/ 755 w 901"/>
              <a:gd name="T43" fmla="*/ 509 h 979"/>
              <a:gd name="T44" fmla="*/ 801 w 901"/>
              <a:gd name="T45" fmla="*/ 520 h 979"/>
              <a:gd name="T46" fmla="*/ 763 w 901"/>
              <a:gd name="T47" fmla="*/ 431 h 979"/>
              <a:gd name="T48" fmla="*/ 26 w 901"/>
              <a:gd name="T49" fmla="*/ 513 h 979"/>
              <a:gd name="T50" fmla="*/ 71 w 901"/>
              <a:gd name="T51" fmla="*/ 505 h 979"/>
              <a:gd name="T52" fmla="*/ 645 w 901"/>
              <a:gd name="T53" fmla="*/ 412 h 979"/>
              <a:gd name="T54" fmla="*/ 652 w 901"/>
              <a:gd name="T55" fmla="*/ 515 h 979"/>
              <a:gd name="T56" fmla="*/ 701 w 901"/>
              <a:gd name="T57" fmla="*/ 421 h 979"/>
              <a:gd name="T58" fmla="*/ 99 w 901"/>
              <a:gd name="T59" fmla="*/ 408 h 979"/>
              <a:gd name="T60" fmla="*/ 151 w 901"/>
              <a:gd name="T61" fmla="*/ 507 h 979"/>
              <a:gd name="T62" fmla="*/ 526 w 901"/>
              <a:gd name="T63" fmla="*/ 388 h 979"/>
              <a:gd name="T64" fmla="*/ 525 w 901"/>
              <a:gd name="T65" fmla="*/ 507 h 979"/>
              <a:gd name="T66" fmla="*/ 596 w 901"/>
              <a:gd name="T67" fmla="*/ 407 h 979"/>
              <a:gd name="T68" fmla="*/ 200 w 901"/>
              <a:gd name="T69" fmla="*/ 377 h 979"/>
              <a:gd name="T70" fmla="*/ 206 w 901"/>
              <a:gd name="T71" fmla="*/ 504 h 979"/>
              <a:gd name="T72" fmla="*/ 269 w 901"/>
              <a:gd name="T73" fmla="*/ 365 h 979"/>
              <a:gd name="T74" fmla="*/ 344 w 901"/>
              <a:gd name="T75" fmla="*/ 426 h 979"/>
              <a:gd name="T76" fmla="*/ 448 w 901"/>
              <a:gd name="T77" fmla="*/ 502 h 979"/>
              <a:gd name="T78" fmla="*/ 355 w 901"/>
              <a:gd name="T79" fmla="*/ 357 h 979"/>
              <a:gd name="T80" fmla="*/ 26 w 901"/>
              <a:gd name="T81" fmla="*/ 340 h 979"/>
              <a:gd name="T82" fmla="*/ 71 w 901"/>
              <a:gd name="T83" fmla="*/ 327 h 979"/>
              <a:gd name="T84" fmla="*/ 644 w 901"/>
              <a:gd name="T85" fmla="*/ 227 h 979"/>
              <a:gd name="T86" fmla="*/ 652 w 901"/>
              <a:gd name="T87" fmla="*/ 330 h 979"/>
              <a:gd name="T88" fmla="*/ 702 w 901"/>
              <a:gd name="T89" fmla="*/ 249 h 979"/>
              <a:gd name="T90" fmla="*/ 101 w 901"/>
              <a:gd name="T91" fmla="*/ 209 h 979"/>
              <a:gd name="T92" fmla="*/ 110 w 901"/>
              <a:gd name="T93" fmla="*/ 314 h 979"/>
              <a:gd name="T94" fmla="*/ 152 w 901"/>
              <a:gd name="T95" fmla="*/ 181 h 979"/>
              <a:gd name="T96" fmla="*/ 518 w 901"/>
              <a:gd name="T97" fmla="*/ 280 h 979"/>
              <a:gd name="T98" fmla="*/ 596 w 901"/>
              <a:gd name="T99" fmla="*/ 305 h 979"/>
              <a:gd name="T100" fmla="*/ 264 w 901"/>
              <a:gd name="T101" fmla="*/ 107 h 979"/>
              <a:gd name="T102" fmla="*/ 196 w 901"/>
              <a:gd name="T103" fmla="*/ 270 h 979"/>
              <a:gd name="T104" fmla="*/ 270 w 901"/>
              <a:gd name="T105" fmla="*/ 177 h 979"/>
              <a:gd name="T106" fmla="*/ 344 w 901"/>
              <a:gd name="T107" fmla="*/ 102 h 979"/>
              <a:gd name="T108" fmla="*/ 442 w 901"/>
              <a:gd name="T109" fmla="*/ 265 h 979"/>
              <a:gd name="T110" fmla="*/ 442 w 901"/>
              <a:gd name="T111" fmla="*/ 135 h 979"/>
              <a:gd name="T112" fmla="*/ 736 w 901"/>
              <a:gd name="T113" fmla="*/ 216 h 979"/>
              <a:gd name="T114" fmla="*/ 892 w 901"/>
              <a:gd name="T115" fmla="*/ 381 h 979"/>
              <a:gd name="T116" fmla="*/ 313 w 901"/>
              <a:gd name="T117" fmla="*/ 979 h 979"/>
              <a:gd name="T118" fmla="*/ 15 w 901"/>
              <a:gd name="T119" fmla="*/ 206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979">
                <a:moveTo>
                  <a:pt x="201" y="608"/>
                </a:moveTo>
                <a:lnTo>
                  <a:pt x="198" y="609"/>
                </a:lnTo>
                <a:lnTo>
                  <a:pt x="197" y="612"/>
                </a:lnTo>
                <a:lnTo>
                  <a:pt x="196" y="614"/>
                </a:lnTo>
                <a:lnTo>
                  <a:pt x="195" y="618"/>
                </a:lnTo>
                <a:lnTo>
                  <a:pt x="196" y="726"/>
                </a:lnTo>
                <a:lnTo>
                  <a:pt x="196" y="729"/>
                </a:lnTo>
                <a:lnTo>
                  <a:pt x="197" y="731"/>
                </a:lnTo>
                <a:lnTo>
                  <a:pt x="199" y="734"/>
                </a:lnTo>
                <a:lnTo>
                  <a:pt x="201" y="735"/>
                </a:lnTo>
                <a:lnTo>
                  <a:pt x="257" y="752"/>
                </a:lnTo>
                <a:lnTo>
                  <a:pt x="261" y="753"/>
                </a:lnTo>
                <a:lnTo>
                  <a:pt x="264" y="753"/>
                </a:lnTo>
                <a:lnTo>
                  <a:pt x="266" y="752"/>
                </a:lnTo>
                <a:lnTo>
                  <a:pt x="269" y="750"/>
                </a:lnTo>
                <a:lnTo>
                  <a:pt x="269" y="746"/>
                </a:lnTo>
                <a:lnTo>
                  <a:pt x="270" y="742"/>
                </a:lnTo>
                <a:lnTo>
                  <a:pt x="270" y="684"/>
                </a:lnTo>
                <a:lnTo>
                  <a:pt x="270" y="625"/>
                </a:lnTo>
                <a:lnTo>
                  <a:pt x="269" y="621"/>
                </a:lnTo>
                <a:lnTo>
                  <a:pt x="269" y="618"/>
                </a:lnTo>
                <a:lnTo>
                  <a:pt x="266" y="616"/>
                </a:lnTo>
                <a:lnTo>
                  <a:pt x="264" y="615"/>
                </a:lnTo>
                <a:lnTo>
                  <a:pt x="260" y="614"/>
                </a:lnTo>
                <a:lnTo>
                  <a:pt x="206" y="608"/>
                </a:lnTo>
                <a:lnTo>
                  <a:pt x="201" y="608"/>
                </a:lnTo>
                <a:close/>
                <a:moveTo>
                  <a:pt x="521" y="605"/>
                </a:moveTo>
                <a:lnTo>
                  <a:pt x="517" y="605"/>
                </a:lnTo>
                <a:lnTo>
                  <a:pt x="407" y="613"/>
                </a:lnTo>
                <a:lnTo>
                  <a:pt x="402" y="613"/>
                </a:lnTo>
                <a:lnTo>
                  <a:pt x="399" y="614"/>
                </a:lnTo>
                <a:lnTo>
                  <a:pt x="396" y="615"/>
                </a:lnTo>
                <a:lnTo>
                  <a:pt x="394" y="617"/>
                </a:lnTo>
                <a:lnTo>
                  <a:pt x="394" y="621"/>
                </a:lnTo>
                <a:lnTo>
                  <a:pt x="393" y="627"/>
                </a:lnTo>
                <a:lnTo>
                  <a:pt x="393" y="772"/>
                </a:lnTo>
                <a:lnTo>
                  <a:pt x="393" y="923"/>
                </a:lnTo>
                <a:lnTo>
                  <a:pt x="394" y="928"/>
                </a:lnTo>
                <a:lnTo>
                  <a:pt x="394" y="931"/>
                </a:lnTo>
                <a:lnTo>
                  <a:pt x="397" y="933"/>
                </a:lnTo>
                <a:lnTo>
                  <a:pt x="399" y="933"/>
                </a:lnTo>
                <a:lnTo>
                  <a:pt x="402" y="933"/>
                </a:lnTo>
                <a:lnTo>
                  <a:pt x="406" y="932"/>
                </a:lnTo>
                <a:lnTo>
                  <a:pt x="520" y="889"/>
                </a:lnTo>
                <a:lnTo>
                  <a:pt x="525" y="886"/>
                </a:lnTo>
                <a:lnTo>
                  <a:pt x="528" y="883"/>
                </a:lnTo>
                <a:lnTo>
                  <a:pt x="529" y="880"/>
                </a:lnTo>
                <a:lnTo>
                  <a:pt x="530" y="876"/>
                </a:lnTo>
                <a:lnTo>
                  <a:pt x="529" y="616"/>
                </a:lnTo>
                <a:lnTo>
                  <a:pt x="529" y="612"/>
                </a:lnTo>
                <a:lnTo>
                  <a:pt x="529" y="608"/>
                </a:lnTo>
                <a:lnTo>
                  <a:pt x="527" y="606"/>
                </a:lnTo>
                <a:lnTo>
                  <a:pt x="525" y="605"/>
                </a:lnTo>
                <a:lnTo>
                  <a:pt x="521" y="605"/>
                </a:lnTo>
                <a:close/>
                <a:moveTo>
                  <a:pt x="105" y="599"/>
                </a:moveTo>
                <a:lnTo>
                  <a:pt x="101" y="600"/>
                </a:lnTo>
                <a:lnTo>
                  <a:pt x="100" y="602"/>
                </a:lnTo>
                <a:lnTo>
                  <a:pt x="99" y="604"/>
                </a:lnTo>
                <a:lnTo>
                  <a:pt x="98" y="607"/>
                </a:lnTo>
                <a:lnTo>
                  <a:pt x="98" y="699"/>
                </a:lnTo>
                <a:lnTo>
                  <a:pt x="99" y="703"/>
                </a:lnTo>
                <a:lnTo>
                  <a:pt x="100" y="706"/>
                </a:lnTo>
                <a:lnTo>
                  <a:pt x="102" y="708"/>
                </a:lnTo>
                <a:lnTo>
                  <a:pt x="106" y="709"/>
                </a:lnTo>
                <a:lnTo>
                  <a:pt x="143" y="719"/>
                </a:lnTo>
                <a:lnTo>
                  <a:pt x="147" y="720"/>
                </a:lnTo>
                <a:lnTo>
                  <a:pt x="149" y="720"/>
                </a:lnTo>
                <a:lnTo>
                  <a:pt x="151" y="719"/>
                </a:lnTo>
                <a:lnTo>
                  <a:pt x="153" y="717"/>
                </a:lnTo>
                <a:lnTo>
                  <a:pt x="153" y="715"/>
                </a:lnTo>
                <a:lnTo>
                  <a:pt x="155" y="710"/>
                </a:lnTo>
                <a:lnTo>
                  <a:pt x="155" y="663"/>
                </a:lnTo>
                <a:lnTo>
                  <a:pt x="155" y="615"/>
                </a:lnTo>
                <a:lnTo>
                  <a:pt x="153" y="611"/>
                </a:lnTo>
                <a:lnTo>
                  <a:pt x="153" y="607"/>
                </a:lnTo>
                <a:lnTo>
                  <a:pt x="151" y="605"/>
                </a:lnTo>
                <a:lnTo>
                  <a:pt x="148" y="603"/>
                </a:lnTo>
                <a:lnTo>
                  <a:pt x="144" y="603"/>
                </a:lnTo>
                <a:lnTo>
                  <a:pt x="108" y="600"/>
                </a:lnTo>
                <a:lnTo>
                  <a:pt x="105" y="599"/>
                </a:lnTo>
                <a:close/>
                <a:moveTo>
                  <a:pt x="668" y="594"/>
                </a:moveTo>
                <a:lnTo>
                  <a:pt x="596" y="600"/>
                </a:lnTo>
                <a:lnTo>
                  <a:pt x="593" y="600"/>
                </a:lnTo>
                <a:lnTo>
                  <a:pt x="590" y="601"/>
                </a:lnTo>
                <a:lnTo>
                  <a:pt x="588" y="603"/>
                </a:lnTo>
                <a:lnTo>
                  <a:pt x="585" y="605"/>
                </a:lnTo>
                <a:lnTo>
                  <a:pt x="585" y="608"/>
                </a:lnTo>
                <a:lnTo>
                  <a:pt x="585" y="613"/>
                </a:lnTo>
                <a:lnTo>
                  <a:pt x="585" y="730"/>
                </a:lnTo>
                <a:lnTo>
                  <a:pt x="585" y="851"/>
                </a:lnTo>
                <a:lnTo>
                  <a:pt x="585" y="855"/>
                </a:lnTo>
                <a:lnTo>
                  <a:pt x="587" y="858"/>
                </a:lnTo>
                <a:lnTo>
                  <a:pt x="588" y="860"/>
                </a:lnTo>
                <a:lnTo>
                  <a:pt x="590" y="860"/>
                </a:lnTo>
                <a:lnTo>
                  <a:pt x="593" y="860"/>
                </a:lnTo>
                <a:lnTo>
                  <a:pt x="597" y="859"/>
                </a:lnTo>
                <a:lnTo>
                  <a:pt x="672" y="831"/>
                </a:lnTo>
                <a:lnTo>
                  <a:pt x="676" y="829"/>
                </a:lnTo>
                <a:lnTo>
                  <a:pt x="678" y="827"/>
                </a:lnTo>
                <a:lnTo>
                  <a:pt x="679" y="823"/>
                </a:lnTo>
                <a:lnTo>
                  <a:pt x="680" y="820"/>
                </a:lnTo>
                <a:lnTo>
                  <a:pt x="680" y="605"/>
                </a:lnTo>
                <a:lnTo>
                  <a:pt x="679" y="601"/>
                </a:lnTo>
                <a:lnTo>
                  <a:pt x="678" y="597"/>
                </a:lnTo>
                <a:lnTo>
                  <a:pt x="676" y="595"/>
                </a:lnTo>
                <a:lnTo>
                  <a:pt x="672" y="594"/>
                </a:lnTo>
                <a:lnTo>
                  <a:pt x="668" y="594"/>
                </a:lnTo>
                <a:close/>
                <a:moveTo>
                  <a:pt x="33" y="592"/>
                </a:moveTo>
                <a:lnTo>
                  <a:pt x="31" y="593"/>
                </a:lnTo>
                <a:lnTo>
                  <a:pt x="29" y="595"/>
                </a:lnTo>
                <a:lnTo>
                  <a:pt x="28" y="597"/>
                </a:lnTo>
                <a:lnTo>
                  <a:pt x="26" y="602"/>
                </a:lnTo>
                <a:lnTo>
                  <a:pt x="26" y="678"/>
                </a:lnTo>
                <a:lnTo>
                  <a:pt x="26" y="682"/>
                </a:lnTo>
                <a:lnTo>
                  <a:pt x="28" y="684"/>
                </a:lnTo>
                <a:lnTo>
                  <a:pt x="30" y="687"/>
                </a:lnTo>
                <a:lnTo>
                  <a:pt x="32" y="689"/>
                </a:lnTo>
                <a:lnTo>
                  <a:pt x="35" y="690"/>
                </a:lnTo>
                <a:lnTo>
                  <a:pt x="59" y="696"/>
                </a:lnTo>
                <a:lnTo>
                  <a:pt x="63" y="697"/>
                </a:lnTo>
                <a:lnTo>
                  <a:pt x="67" y="697"/>
                </a:lnTo>
                <a:lnTo>
                  <a:pt x="69" y="696"/>
                </a:lnTo>
                <a:lnTo>
                  <a:pt x="70" y="694"/>
                </a:lnTo>
                <a:lnTo>
                  <a:pt x="71" y="691"/>
                </a:lnTo>
                <a:lnTo>
                  <a:pt x="71" y="687"/>
                </a:lnTo>
                <a:lnTo>
                  <a:pt x="71" y="646"/>
                </a:lnTo>
                <a:lnTo>
                  <a:pt x="71" y="605"/>
                </a:lnTo>
                <a:lnTo>
                  <a:pt x="71" y="602"/>
                </a:lnTo>
                <a:lnTo>
                  <a:pt x="70" y="599"/>
                </a:lnTo>
                <a:lnTo>
                  <a:pt x="69" y="596"/>
                </a:lnTo>
                <a:lnTo>
                  <a:pt x="66" y="595"/>
                </a:lnTo>
                <a:lnTo>
                  <a:pt x="62" y="594"/>
                </a:lnTo>
                <a:lnTo>
                  <a:pt x="37" y="592"/>
                </a:lnTo>
                <a:lnTo>
                  <a:pt x="33" y="592"/>
                </a:lnTo>
                <a:close/>
                <a:moveTo>
                  <a:pt x="794" y="587"/>
                </a:moveTo>
                <a:lnTo>
                  <a:pt x="765" y="589"/>
                </a:lnTo>
                <a:lnTo>
                  <a:pt x="761" y="589"/>
                </a:lnTo>
                <a:lnTo>
                  <a:pt x="758" y="590"/>
                </a:lnTo>
                <a:lnTo>
                  <a:pt x="756" y="592"/>
                </a:lnTo>
                <a:lnTo>
                  <a:pt x="756" y="595"/>
                </a:lnTo>
                <a:lnTo>
                  <a:pt x="755" y="600"/>
                </a:lnTo>
                <a:lnTo>
                  <a:pt x="755" y="633"/>
                </a:lnTo>
                <a:lnTo>
                  <a:pt x="755" y="669"/>
                </a:lnTo>
                <a:lnTo>
                  <a:pt x="756" y="671"/>
                </a:lnTo>
                <a:lnTo>
                  <a:pt x="756" y="675"/>
                </a:lnTo>
                <a:lnTo>
                  <a:pt x="757" y="676"/>
                </a:lnTo>
                <a:lnTo>
                  <a:pt x="758" y="678"/>
                </a:lnTo>
                <a:lnTo>
                  <a:pt x="760" y="678"/>
                </a:lnTo>
                <a:lnTo>
                  <a:pt x="763" y="678"/>
                </a:lnTo>
                <a:lnTo>
                  <a:pt x="797" y="671"/>
                </a:lnTo>
                <a:lnTo>
                  <a:pt x="798" y="670"/>
                </a:lnTo>
                <a:lnTo>
                  <a:pt x="800" y="668"/>
                </a:lnTo>
                <a:lnTo>
                  <a:pt x="801" y="666"/>
                </a:lnTo>
                <a:lnTo>
                  <a:pt x="803" y="664"/>
                </a:lnTo>
                <a:lnTo>
                  <a:pt x="803" y="594"/>
                </a:lnTo>
                <a:lnTo>
                  <a:pt x="803" y="591"/>
                </a:lnTo>
                <a:lnTo>
                  <a:pt x="801" y="589"/>
                </a:lnTo>
                <a:lnTo>
                  <a:pt x="799" y="588"/>
                </a:lnTo>
                <a:lnTo>
                  <a:pt x="797" y="587"/>
                </a:lnTo>
                <a:lnTo>
                  <a:pt x="794" y="587"/>
                </a:lnTo>
                <a:close/>
                <a:moveTo>
                  <a:pt x="854" y="582"/>
                </a:moveTo>
                <a:lnTo>
                  <a:pt x="834" y="583"/>
                </a:lnTo>
                <a:lnTo>
                  <a:pt x="830" y="584"/>
                </a:lnTo>
                <a:lnTo>
                  <a:pt x="826" y="586"/>
                </a:lnTo>
                <a:lnTo>
                  <a:pt x="825" y="588"/>
                </a:lnTo>
                <a:lnTo>
                  <a:pt x="824" y="590"/>
                </a:lnTo>
                <a:lnTo>
                  <a:pt x="823" y="594"/>
                </a:lnTo>
                <a:lnTo>
                  <a:pt x="824" y="625"/>
                </a:lnTo>
                <a:lnTo>
                  <a:pt x="823" y="657"/>
                </a:lnTo>
                <a:lnTo>
                  <a:pt x="824" y="660"/>
                </a:lnTo>
                <a:lnTo>
                  <a:pt x="825" y="663"/>
                </a:lnTo>
                <a:lnTo>
                  <a:pt x="828" y="665"/>
                </a:lnTo>
                <a:lnTo>
                  <a:pt x="830" y="665"/>
                </a:lnTo>
                <a:lnTo>
                  <a:pt x="833" y="665"/>
                </a:lnTo>
                <a:lnTo>
                  <a:pt x="856" y="660"/>
                </a:lnTo>
                <a:lnTo>
                  <a:pt x="859" y="659"/>
                </a:lnTo>
                <a:lnTo>
                  <a:pt x="861" y="658"/>
                </a:lnTo>
                <a:lnTo>
                  <a:pt x="862" y="656"/>
                </a:lnTo>
                <a:lnTo>
                  <a:pt x="863" y="654"/>
                </a:lnTo>
                <a:lnTo>
                  <a:pt x="864" y="651"/>
                </a:lnTo>
                <a:lnTo>
                  <a:pt x="864" y="592"/>
                </a:lnTo>
                <a:lnTo>
                  <a:pt x="863" y="588"/>
                </a:lnTo>
                <a:lnTo>
                  <a:pt x="862" y="586"/>
                </a:lnTo>
                <a:lnTo>
                  <a:pt x="860" y="583"/>
                </a:lnTo>
                <a:lnTo>
                  <a:pt x="858" y="582"/>
                </a:lnTo>
                <a:lnTo>
                  <a:pt x="854" y="582"/>
                </a:lnTo>
                <a:close/>
                <a:moveTo>
                  <a:pt x="830" y="444"/>
                </a:moveTo>
                <a:lnTo>
                  <a:pt x="828" y="445"/>
                </a:lnTo>
                <a:lnTo>
                  <a:pt x="825" y="446"/>
                </a:lnTo>
                <a:lnTo>
                  <a:pt x="824" y="450"/>
                </a:lnTo>
                <a:lnTo>
                  <a:pt x="823" y="453"/>
                </a:lnTo>
                <a:lnTo>
                  <a:pt x="823" y="484"/>
                </a:lnTo>
                <a:lnTo>
                  <a:pt x="823" y="515"/>
                </a:lnTo>
                <a:lnTo>
                  <a:pt x="824" y="519"/>
                </a:lnTo>
                <a:lnTo>
                  <a:pt x="825" y="521"/>
                </a:lnTo>
                <a:lnTo>
                  <a:pt x="826" y="524"/>
                </a:lnTo>
                <a:lnTo>
                  <a:pt x="830" y="525"/>
                </a:lnTo>
                <a:lnTo>
                  <a:pt x="833" y="525"/>
                </a:lnTo>
                <a:lnTo>
                  <a:pt x="856" y="526"/>
                </a:lnTo>
                <a:lnTo>
                  <a:pt x="859" y="526"/>
                </a:lnTo>
                <a:lnTo>
                  <a:pt x="861" y="525"/>
                </a:lnTo>
                <a:lnTo>
                  <a:pt x="862" y="524"/>
                </a:lnTo>
                <a:lnTo>
                  <a:pt x="863" y="520"/>
                </a:lnTo>
                <a:lnTo>
                  <a:pt x="863" y="517"/>
                </a:lnTo>
                <a:lnTo>
                  <a:pt x="863" y="457"/>
                </a:lnTo>
                <a:lnTo>
                  <a:pt x="862" y="455"/>
                </a:lnTo>
                <a:lnTo>
                  <a:pt x="861" y="452"/>
                </a:lnTo>
                <a:lnTo>
                  <a:pt x="859" y="450"/>
                </a:lnTo>
                <a:lnTo>
                  <a:pt x="856" y="449"/>
                </a:lnTo>
                <a:lnTo>
                  <a:pt x="845" y="446"/>
                </a:lnTo>
                <a:lnTo>
                  <a:pt x="834" y="445"/>
                </a:lnTo>
                <a:lnTo>
                  <a:pt x="830" y="444"/>
                </a:lnTo>
                <a:close/>
                <a:moveTo>
                  <a:pt x="763" y="431"/>
                </a:moveTo>
                <a:lnTo>
                  <a:pt x="760" y="431"/>
                </a:lnTo>
                <a:lnTo>
                  <a:pt x="758" y="432"/>
                </a:lnTo>
                <a:lnTo>
                  <a:pt x="756" y="435"/>
                </a:lnTo>
                <a:lnTo>
                  <a:pt x="756" y="438"/>
                </a:lnTo>
                <a:lnTo>
                  <a:pt x="755" y="441"/>
                </a:lnTo>
                <a:lnTo>
                  <a:pt x="755" y="475"/>
                </a:lnTo>
                <a:lnTo>
                  <a:pt x="755" y="509"/>
                </a:lnTo>
                <a:lnTo>
                  <a:pt x="755" y="513"/>
                </a:lnTo>
                <a:lnTo>
                  <a:pt x="756" y="516"/>
                </a:lnTo>
                <a:lnTo>
                  <a:pt x="757" y="518"/>
                </a:lnTo>
                <a:lnTo>
                  <a:pt x="759" y="520"/>
                </a:lnTo>
                <a:lnTo>
                  <a:pt x="762" y="521"/>
                </a:lnTo>
                <a:lnTo>
                  <a:pt x="766" y="521"/>
                </a:lnTo>
                <a:lnTo>
                  <a:pt x="794" y="523"/>
                </a:lnTo>
                <a:lnTo>
                  <a:pt x="797" y="523"/>
                </a:lnTo>
                <a:lnTo>
                  <a:pt x="799" y="521"/>
                </a:lnTo>
                <a:lnTo>
                  <a:pt x="801" y="520"/>
                </a:lnTo>
                <a:lnTo>
                  <a:pt x="803" y="517"/>
                </a:lnTo>
                <a:lnTo>
                  <a:pt x="803" y="514"/>
                </a:lnTo>
                <a:lnTo>
                  <a:pt x="803" y="446"/>
                </a:lnTo>
                <a:lnTo>
                  <a:pt x="803" y="443"/>
                </a:lnTo>
                <a:lnTo>
                  <a:pt x="801" y="441"/>
                </a:lnTo>
                <a:lnTo>
                  <a:pt x="799" y="439"/>
                </a:lnTo>
                <a:lnTo>
                  <a:pt x="797" y="438"/>
                </a:lnTo>
                <a:lnTo>
                  <a:pt x="794" y="437"/>
                </a:lnTo>
                <a:lnTo>
                  <a:pt x="767" y="432"/>
                </a:lnTo>
                <a:lnTo>
                  <a:pt x="763" y="431"/>
                </a:lnTo>
                <a:close/>
                <a:moveTo>
                  <a:pt x="64" y="414"/>
                </a:moveTo>
                <a:lnTo>
                  <a:pt x="60" y="414"/>
                </a:lnTo>
                <a:lnTo>
                  <a:pt x="35" y="420"/>
                </a:lnTo>
                <a:lnTo>
                  <a:pt x="32" y="421"/>
                </a:lnTo>
                <a:lnTo>
                  <a:pt x="30" y="424"/>
                </a:lnTo>
                <a:lnTo>
                  <a:pt x="28" y="426"/>
                </a:lnTo>
                <a:lnTo>
                  <a:pt x="26" y="429"/>
                </a:lnTo>
                <a:lnTo>
                  <a:pt x="26" y="432"/>
                </a:lnTo>
                <a:lnTo>
                  <a:pt x="26" y="508"/>
                </a:lnTo>
                <a:lnTo>
                  <a:pt x="26" y="513"/>
                </a:lnTo>
                <a:lnTo>
                  <a:pt x="28" y="515"/>
                </a:lnTo>
                <a:lnTo>
                  <a:pt x="30" y="517"/>
                </a:lnTo>
                <a:lnTo>
                  <a:pt x="33" y="518"/>
                </a:lnTo>
                <a:lnTo>
                  <a:pt x="36" y="518"/>
                </a:lnTo>
                <a:lnTo>
                  <a:pt x="61" y="516"/>
                </a:lnTo>
                <a:lnTo>
                  <a:pt x="66" y="515"/>
                </a:lnTo>
                <a:lnTo>
                  <a:pt x="68" y="514"/>
                </a:lnTo>
                <a:lnTo>
                  <a:pt x="70" y="512"/>
                </a:lnTo>
                <a:lnTo>
                  <a:pt x="71" y="509"/>
                </a:lnTo>
                <a:lnTo>
                  <a:pt x="71" y="505"/>
                </a:lnTo>
                <a:lnTo>
                  <a:pt x="71" y="464"/>
                </a:lnTo>
                <a:lnTo>
                  <a:pt x="71" y="423"/>
                </a:lnTo>
                <a:lnTo>
                  <a:pt x="71" y="419"/>
                </a:lnTo>
                <a:lnTo>
                  <a:pt x="70" y="417"/>
                </a:lnTo>
                <a:lnTo>
                  <a:pt x="69" y="415"/>
                </a:lnTo>
                <a:lnTo>
                  <a:pt x="67" y="414"/>
                </a:lnTo>
                <a:lnTo>
                  <a:pt x="64" y="414"/>
                </a:lnTo>
                <a:close/>
                <a:moveTo>
                  <a:pt x="649" y="411"/>
                </a:moveTo>
                <a:lnTo>
                  <a:pt x="647" y="411"/>
                </a:lnTo>
                <a:lnTo>
                  <a:pt x="645" y="412"/>
                </a:lnTo>
                <a:lnTo>
                  <a:pt x="643" y="414"/>
                </a:lnTo>
                <a:lnTo>
                  <a:pt x="643" y="417"/>
                </a:lnTo>
                <a:lnTo>
                  <a:pt x="642" y="420"/>
                </a:lnTo>
                <a:lnTo>
                  <a:pt x="643" y="463"/>
                </a:lnTo>
                <a:lnTo>
                  <a:pt x="642" y="505"/>
                </a:lnTo>
                <a:lnTo>
                  <a:pt x="643" y="508"/>
                </a:lnTo>
                <a:lnTo>
                  <a:pt x="644" y="511"/>
                </a:lnTo>
                <a:lnTo>
                  <a:pt x="646" y="513"/>
                </a:lnTo>
                <a:lnTo>
                  <a:pt x="648" y="514"/>
                </a:lnTo>
                <a:lnTo>
                  <a:pt x="652" y="515"/>
                </a:lnTo>
                <a:lnTo>
                  <a:pt x="693" y="517"/>
                </a:lnTo>
                <a:lnTo>
                  <a:pt x="697" y="517"/>
                </a:lnTo>
                <a:lnTo>
                  <a:pt x="701" y="516"/>
                </a:lnTo>
                <a:lnTo>
                  <a:pt x="702" y="514"/>
                </a:lnTo>
                <a:lnTo>
                  <a:pt x="703" y="512"/>
                </a:lnTo>
                <a:lnTo>
                  <a:pt x="704" y="507"/>
                </a:lnTo>
                <a:lnTo>
                  <a:pt x="704" y="429"/>
                </a:lnTo>
                <a:lnTo>
                  <a:pt x="704" y="426"/>
                </a:lnTo>
                <a:lnTo>
                  <a:pt x="703" y="424"/>
                </a:lnTo>
                <a:lnTo>
                  <a:pt x="701" y="421"/>
                </a:lnTo>
                <a:lnTo>
                  <a:pt x="698" y="419"/>
                </a:lnTo>
                <a:lnTo>
                  <a:pt x="696" y="419"/>
                </a:lnTo>
                <a:lnTo>
                  <a:pt x="654" y="411"/>
                </a:lnTo>
                <a:lnTo>
                  <a:pt x="649" y="411"/>
                </a:lnTo>
                <a:close/>
                <a:moveTo>
                  <a:pt x="147" y="392"/>
                </a:moveTo>
                <a:lnTo>
                  <a:pt x="144" y="392"/>
                </a:lnTo>
                <a:lnTo>
                  <a:pt x="107" y="402"/>
                </a:lnTo>
                <a:lnTo>
                  <a:pt x="102" y="403"/>
                </a:lnTo>
                <a:lnTo>
                  <a:pt x="100" y="405"/>
                </a:lnTo>
                <a:lnTo>
                  <a:pt x="99" y="408"/>
                </a:lnTo>
                <a:lnTo>
                  <a:pt x="98" y="413"/>
                </a:lnTo>
                <a:lnTo>
                  <a:pt x="98" y="503"/>
                </a:lnTo>
                <a:lnTo>
                  <a:pt x="99" y="506"/>
                </a:lnTo>
                <a:lnTo>
                  <a:pt x="100" y="509"/>
                </a:lnTo>
                <a:lnTo>
                  <a:pt x="102" y="512"/>
                </a:lnTo>
                <a:lnTo>
                  <a:pt x="105" y="512"/>
                </a:lnTo>
                <a:lnTo>
                  <a:pt x="109" y="512"/>
                </a:lnTo>
                <a:lnTo>
                  <a:pt x="144" y="508"/>
                </a:lnTo>
                <a:lnTo>
                  <a:pt x="148" y="508"/>
                </a:lnTo>
                <a:lnTo>
                  <a:pt x="151" y="507"/>
                </a:lnTo>
                <a:lnTo>
                  <a:pt x="152" y="505"/>
                </a:lnTo>
                <a:lnTo>
                  <a:pt x="153" y="502"/>
                </a:lnTo>
                <a:lnTo>
                  <a:pt x="155" y="499"/>
                </a:lnTo>
                <a:lnTo>
                  <a:pt x="155" y="450"/>
                </a:lnTo>
                <a:lnTo>
                  <a:pt x="155" y="401"/>
                </a:lnTo>
                <a:lnTo>
                  <a:pt x="153" y="396"/>
                </a:lnTo>
                <a:lnTo>
                  <a:pt x="152" y="394"/>
                </a:lnTo>
                <a:lnTo>
                  <a:pt x="150" y="392"/>
                </a:lnTo>
                <a:lnTo>
                  <a:pt x="147" y="392"/>
                </a:lnTo>
                <a:close/>
                <a:moveTo>
                  <a:pt x="526" y="388"/>
                </a:moveTo>
                <a:lnTo>
                  <a:pt x="523" y="388"/>
                </a:lnTo>
                <a:lnTo>
                  <a:pt x="520" y="389"/>
                </a:lnTo>
                <a:lnTo>
                  <a:pt x="519" y="391"/>
                </a:lnTo>
                <a:lnTo>
                  <a:pt x="518" y="394"/>
                </a:lnTo>
                <a:lnTo>
                  <a:pt x="518" y="399"/>
                </a:lnTo>
                <a:lnTo>
                  <a:pt x="518" y="495"/>
                </a:lnTo>
                <a:lnTo>
                  <a:pt x="518" y="500"/>
                </a:lnTo>
                <a:lnTo>
                  <a:pt x="519" y="503"/>
                </a:lnTo>
                <a:lnTo>
                  <a:pt x="521" y="506"/>
                </a:lnTo>
                <a:lnTo>
                  <a:pt x="525" y="507"/>
                </a:lnTo>
                <a:lnTo>
                  <a:pt x="529" y="508"/>
                </a:lnTo>
                <a:lnTo>
                  <a:pt x="587" y="512"/>
                </a:lnTo>
                <a:lnTo>
                  <a:pt x="591" y="512"/>
                </a:lnTo>
                <a:lnTo>
                  <a:pt x="593" y="511"/>
                </a:lnTo>
                <a:lnTo>
                  <a:pt x="595" y="508"/>
                </a:lnTo>
                <a:lnTo>
                  <a:pt x="596" y="506"/>
                </a:lnTo>
                <a:lnTo>
                  <a:pt x="596" y="502"/>
                </a:lnTo>
                <a:lnTo>
                  <a:pt x="596" y="456"/>
                </a:lnTo>
                <a:lnTo>
                  <a:pt x="596" y="411"/>
                </a:lnTo>
                <a:lnTo>
                  <a:pt x="596" y="407"/>
                </a:lnTo>
                <a:lnTo>
                  <a:pt x="595" y="404"/>
                </a:lnTo>
                <a:lnTo>
                  <a:pt x="593" y="402"/>
                </a:lnTo>
                <a:lnTo>
                  <a:pt x="591" y="400"/>
                </a:lnTo>
                <a:lnTo>
                  <a:pt x="588" y="399"/>
                </a:lnTo>
                <a:lnTo>
                  <a:pt x="531" y="389"/>
                </a:lnTo>
                <a:lnTo>
                  <a:pt x="526" y="388"/>
                </a:lnTo>
                <a:close/>
                <a:moveTo>
                  <a:pt x="262" y="362"/>
                </a:moveTo>
                <a:lnTo>
                  <a:pt x="258" y="362"/>
                </a:lnTo>
                <a:lnTo>
                  <a:pt x="203" y="377"/>
                </a:lnTo>
                <a:lnTo>
                  <a:pt x="200" y="377"/>
                </a:lnTo>
                <a:lnTo>
                  <a:pt x="198" y="379"/>
                </a:lnTo>
                <a:lnTo>
                  <a:pt x="196" y="381"/>
                </a:lnTo>
                <a:lnTo>
                  <a:pt x="196" y="383"/>
                </a:lnTo>
                <a:lnTo>
                  <a:pt x="195" y="387"/>
                </a:lnTo>
                <a:lnTo>
                  <a:pt x="195" y="495"/>
                </a:lnTo>
                <a:lnTo>
                  <a:pt x="196" y="499"/>
                </a:lnTo>
                <a:lnTo>
                  <a:pt x="197" y="501"/>
                </a:lnTo>
                <a:lnTo>
                  <a:pt x="199" y="503"/>
                </a:lnTo>
                <a:lnTo>
                  <a:pt x="201" y="504"/>
                </a:lnTo>
                <a:lnTo>
                  <a:pt x="206" y="504"/>
                </a:lnTo>
                <a:lnTo>
                  <a:pt x="260" y="500"/>
                </a:lnTo>
                <a:lnTo>
                  <a:pt x="263" y="499"/>
                </a:lnTo>
                <a:lnTo>
                  <a:pt x="266" y="498"/>
                </a:lnTo>
                <a:lnTo>
                  <a:pt x="267" y="495"/>
                </a:lnTo>
                <a:lnTo>
                  <a:pt x="269" y="492"/>
                </a:lnTo>
                <a:lnTo>
                  <a:pt x="270" y="489"/>
                </a:lnTo>
                <a:lnTo>
                  <a:pt x="270" y="430"/>
                </a:lnTo>
                <a:lnTo>
                  <a:pt x="270" y="370"/>
                </a:lnTo>
                <a:lnTo>
                  <a:pt x="269" y="367"/>
                </a:lnTo>
                <a:lnTo>
                  <a:pt x="269" y="365"/>
                </a:lnTo>
                <a:lnTo>
                  <a:pt x="266" y="363"/>
                </a:lnTo>
                <a:lnTo>
                  <a:pt x="264" y="362"/>
                </a:lnTo>
                <a:lnTo>
                  <a:pt x="262" y="362"/>
                </a:lnTo>
                <a:close/>
                <a:moveTo>
                  <a:pt x="352" y="356"/>
                </a:moveTo>
                <a:lnTo>
                  <a:pt x="349" y="356"/>
                </a:lnTo>
                <a:lnTo>
                  <a:pt x="347" y="357"/>
                </a:lnTo>
                <a:lnTo>
                  <a:pt x="344" y="360"/>
                </a:lnTo>
                <a:lnTo>
                  <a:pt x="344" y="363"/>
                </a:lnTo>
                <a:lnTo>
                  <a:pt x="343" y="366"/>
                </a:lnTo>
                <a:lnTo>
                  <a:pt x="344" y="426"/>
                </a:lnTo>
                <a:lnTo>
                  <a:pt x="344" y="487"/>
                </a:lnTo>
                <a:lnTo>
                  <a:pt x="344" y="490"/>
                </a:lnTo>
                <a:lnTo>
                  <a:pt x="344" y="492"/>
                </a:lnTo>
                <a:lnTo>
                  <a:pt x="346" y="494"/>
                </a:lnTo>
                <a:lnTo>
                  <a:pt x="348" y="496"/>
                </a:lnTo>
                <a:lnTo>
                  <a:pt x="350" y="498"/>
                </a:lnTo>
                <a:lnTo>
                  <a:pt x="353" y="498"/>
                </a:lnTo>
                <a:lnTo>
                  <a:pt x="440" y="503"/>
                </a:lnTo>
                <a:lnTo>
                  <a:pt x="444" y="503"/>
                </a:lnTo>
                <a:lnTo>
                  <a:pt x="448" y="502"/>
                </a:lnTo>
                <a:lnTo>
                  <a:pt x="449" y="500"/>
                </a:lnTo>
                <a:lnTo>
                  <a:pt x="451" y="496"/>
                </a:lnTo>
                <a:lnTo>
                  <a:pt x="451" y="493"/>
                </a:lnTo>
                <a:lnTo>
                  <a:pt x="451" y="383"/>
                </a:lnTo>
                <a:lnTo>
                  <a:pt x="451" y="380"/>
                </a:lnTo>
                <a:lnTo>
                  <a:pt x="450" y="377"/>
                </a:lnTo>
                <a:lnTo>
                  <a:pt x="448" y="375"/>
                </a:lnTo>
                <a:lnTo>
                  <a:pt x="444" y="374"/>
                </a:lnTo>
                <a:lnTo>
                  <a:pt x="441" y="373"/>
                </a:lnTo>
                <a:lnTo>
                  <a:pt x="355" y="357"/>
                </a:lnTo>
                <a:lnTo>
                  <a:pt x="352" y="356"/>
                </a:lnTo>
                <a:close/>
                <a:moveTo>
                  <a:pt x="67" y="231"/>
                </a:moveTo>
                <a:lnTo>
                  <a:pt x="63" y="231"/>
                </a:lnTo>
                <a:lnTo>
                  <a:pt x="60" y="234"/>
                </a:lnTo>
                <a:lnTo>
                  <a:pt x="33" y="251"/>
                </a:lnTo>
                <a:lnTo>
                  <a:pt x="31" y="252"/>
                </a:lnTo>
                <a:lnTo>
                  <a:pt x="29" y="255"/>
                </a:lnTo>
                <a:lnTo>
                  <a:pt x="28" y="257"/>
                </a:lnTo>
                <a:lnTo>
                  <a:pt x="26" y="260"/>
                </a:lnTo>
                <a:lnTo>
                  <a:pt x="26" y="340"/>
                </a:lnTo>
                <a:lnTo>
                  <a:pt x="28" y="343"/>
                </a:lnTo>
                <a:lnTo>
                  <a:pt x="29" y="345"/>
                </a:lnTo>
                <a:lnTo>
                  <a:pt x="30" y="346"/>
                </a:lnTo>
                <a:lnTo>
                  <a:pt x="32" y="348"/>
                </a:lnTo>
                <a:lnTo>
                  <a:pt x="34" y="348"/>
                </a:lnTo>
                <a:lnTo>
                  <a:pt x="37" y="346"/>
                </a:lnTo>
                <a:lnTo>
                  <a:pt x="63" y="335"/>
                </a:lnTo>
                <a:lnTo>
                  <a:pt x="68" y="332"/>
                </a:lnTo>
                <a:lnTo>
                  <a:pt x="70" y="330"/>
                </a:lnTo>
                <a:lnTo>
                  <a:pt x="71" y="327"/>
                </a:lnTo>
                <a:lnTo>
                  <a:pt x="71" y="323"/>
                </a:lnTo>
                <a:lnTo>
                  <a:pt x="71" y="281"/>
                </a:lnTo>
                <a:lnTo>
                  <a:pt x="71" y="240"/>
                </a:lnTo>
                <a:lnTo>
                  <a:pt x="71" y="236"/>
                </a:lnTo>
                <a:lnTo>
                  <a:pt x="70" y="234"/>
                </a:lnTo>
                <a:lnTo>
                  <a:pt x="69" y="231"/>
                </a:lnTo>
                <a:lnTo>
                  <a:pt x="67" y="231"/>
                </a:lnTo>
                <a:close/>
                <a:moveTo>
                  <a:pt x="648" y="225"/>
                </a:moveTo>
                <a:lnTo>
                  <a:pt x="646" y="226"/>
                </a:lnTo>
                <a:lnTo>
                  <a:pt x="644" y="227"/>
                </a:lnTo>
                <a:lnTo>
                  <a:pt x="643" y="229"/>
                </a:lnTo>
                <a:lnTo>
                  <a:pt x="643" y="232"/>
                </a:lnTo>
                <a:lnTo>
                  <a:pt x="643" y="237"/>
                </a:lnTo>
                <a:lnTo>
                  <a:pt x="643" y="277"/>
                </a:lnTo>
                <a:lnTo>
                  <a:pt x="642" y="317"/>
                </a:lnTo>
                <a:lnTo>
                  <a:pt x="643" y="322"/>
                </a:lnTo>
                <a:lnTo>
                  <a:pt x="643" y="325"/>
                </a:lnTo>
                <a:lnTo>
                  <a:pt x="645" y="327"/>
                </a:lnTo>
                <a:lnTo>
                  <a:pt x="647" y="329"/>
                </a:lnTo>
                <a:lnTo>
                  <a:pt x="652" y="330"/>
                </a:lnTo>
                <a:lnTo>
                  <a:pt x="692" y="342"/>
                </a:lnTo>
                <a:lnTo>
                  <a:pt x="696" y="343"/>
                </a:lnTo>
                <a:lnTo>
                  <a:pt x="699" y="343"/>
                </a:lnTo>
                <a:lnTo>
                  <a:pt x="702" y="343"/>
                </a:lnTo>
                <a:lnTo>
                  <a:pt x="703" y="341"/>
                </a:lnTo>
                <a:lnTo>
                  <a:pt x="703" y="339"/>
                </a:lnTo>
                <a:lnTo>
                  <a:pt x="704" y="335"/>
                </a:lnTo>
                <a:lnTo>
                  <a:pt x="704" y="256"/>
                </a:lnTo>
                <a:lnTo>
                  <a:pt x="703" y="252"/>
                </a:lnTo>
                <a:lnTo>
                  <a:pt x="702" y="249"/>
                </a:lnTo>
                <a:lnTo>
                  <a:pt x="699" y="247"/>
                </a:lnTo>
                <a:lnTo>
                  <a:pt x="696" y="244"/>
                </a:lnTo>
                <a:lnTo>
                  <a:pt x="656" y="227"/>
                </a:lnTo>
                <a:lnTo>
                  <a:pt x="652" y="226"/>
                </a:lnTo>
                <a:lnTo>
                  <a:pt x="648" y="225"/>
                </a:lnTo>
                <a:close/>
                <a:moveTo>
                  <a:pt x="149" y="179"/>
                </a:moveTo>
                <a:lnTo>
                  <a:pt x="146" y="180"/>
                </a:lnTo>
                <a:lnTo>
                  <a:pt x="143" y="181"/>
                </a:lnTo>
                <a:lnTo>
                  <a:pt x="104" y="206"/>
                </a:lnTo>
                <a:lnTo>
                  <a:pt x="101" y="209"/>
                </a:lnTo>
                <a:lnTo>
                  <a:pt x="100" y="211"/>
                </a:lnTo>
                <a:lnTo>
                  <a:pt x="99" y="213"/>
                </a:lnTo>
                <a:lnTo>
                  <a:pt x="99" y="216"/>
                </a:lnTo>
                <a:lnTo>
                  <a:pt x="98" y="306"/>
                </a:lnTo>
                <a:lnTo>
                  <a:pt x="99" y="311"/>
                </a:lnTo>
                <a:lnTo>
                  <a:pt x="99" y="313"/>
                </a:lnTo>
                <a:lnTo>
                  <a:pt x="101" y="315"/>
                </a:lnTo>
                <a:lnTo>
                  <a:pt x="104" y="316"/>
                </a:lnTo>
                <a:lnTo>
                  <a:pt x="106" y="315"/>
                </a:lnTo>
                <a:lnTo>
                  <a:pt x="110" y="314"/>
                </a:lnTo>
                <a:lnTo>
                  <a:pt x="146" y="299"/>
                </a:lnTo>
                <a:lnTo>
                  <a:pt x="149" y="297"/>
                </a:lnTo>
                <a:lnTo>
                  <a:pt x="151" y="294"/>
                </a:lnTo>
                <a:lnTo>
                  <a:pt x="153" y="291"/>
                </a:lnTo>
                <a:lnTo>
                  <a:pt x="155" y="288"/>
                </a:lnTo>
                <a:lnTo>
                  <a:pt x="155" y="285"/>
                </a:lnTo>
                <a:lnTo>
                  <a:pt x="155" y="238"/>
                </a:lnTo>
                <a:lnTo>
                  <a:pt x="155" y="188"/>
                </a:lnTo>
                <a:lnTo>
                  <a:pt x="153" y="185"/>
                </a:lnTo>
                <a:lnTo>
                  <a:pt x="152" y="181"/>
                </a:lnTo>
                <a:lnTo>
                  <a:pt x="151" y="180"/>
                </a:lnTo>
                <a:lnTo>
                  <a:pt x="149" y="179"/>
                </a:lnTo>
                <a:close/>
                <a:moveTo>
                  <a:pt x="525" y="172"/>
                </a:moveTo>
                <a:lnTo>
                  <a:pt x="521" y="172"/>
                </a:lnTo>
                <a:lnTo>
                  <a:pt x="520" y="173"/>
                </a:lnTo>
                <a:lnTo>
                  <a:pt x="519" y="175"/>
                </a:lnTo>
                <a:lnTo>
                  <a:pt x="518" y="178"/>
                </a:lnTo>
                <a:lnTo>
                  <a:pt x="518" y="182"/>
                </a:lnTo>
                <a:lnTo>
                  <a:pt x="518" y="230"/>
                </a:lnTo>
                <a:lnTo>
                  <a:pt x="518" y="280"/>
                </a:lnTo>
                <a:lnTo>
                  <a:pt x="518" y="285"/>
                </a:lnTo>
                <a:lnTo>
                  <a:pt x="520" y="288"/>
                </a:lnTo>
                <a:lnTo>
                  <a:pt x="523" y="290"/>
                </a:lnTo>
                <a:lnTo>
                  <a:pt x="527" y="292"/>
                </a:lnTo>
                <a:lnTo>
                  <a:pt x="585" y="310"/>
                </a:lnTo>
                <a:lnTo>
                  <a:pt x="589" y="311"/>
                </a:lnTo>
                <a:lnTo>
                  <a:pt x="592" y="311"/>
                </a:lnTo>
                <a:lnTo>
                  <a:pt x="594" y="310"/>
                </a:lnTo>
                <a:lnTo>
                  <a:pt x="595" y="308"/>
                </a:lnTo>
                <a:lnTo>
                  <a:pt x="596" y="305"/>
                </a:lnTo>
                <a:lnTo>
                  <a:pt x="596" y="301"/>
                </a:lnTo>
                <a:lnTo>
                  <a:pt x="596" y="210"/>
                </a:lnTo>
                <a:lnTo>
                  <a:pt x="596" y="206"/>
                </a:lnTo>
                <a:lnTo>
                  <a:pt x="595" y="203"/>
                </a:lnTo>
                <a:lnTo>
                  <a:pt x="593" y="201"/>
                </a:lnTo>
                <a:lnTo>
                  <a:pt x="589" y="199"/>
                </a:lnTo>
                <a:lnTo>
                  <a:pt x="531" y="174"/>
                </a:lnTo>
                <a:lnTo>
                  <a:pt x="527" y="172"/>
                </a:lnTo>
                <a:lnTo>
                  <a:pt x="525" y="172"/>
                </a:lnTo>
                <a:close/>
                <a:moveTo>
                  <a:pt x="264" y="107"/>
                </a:moveTo>
                <a:lnTo>
                  <a:pt x="261" y="109"/>
                </a:lnTo>
                <a:lnTo>
                  <a:pt x="257" y="111"/>
                </a:lnTo>
                <a:lnTo>
                  <a:pt x="202" y="145"/>
                </a:lnTo>
                <a:lnTo>
                  <a:pt x="199" y="148"/>
                </a:lnTo>
                <a:lnTo>
                  <a:pt x="197" y="150"/>
                </a:lnTo>
                <a:lnTo>
                  <a:pt x="196" y="153"/>
                </a:lnTo>
                <a:lnTo>
                  <a:pt x="196" y="156"/>
                </a:lnTo>
                <a:lnTo>
                  <a:pt x="195" y="263"/>
                </a:lnTo>
                <a:lnTo>
                  <a:pt x="196" y="267"/>
                </a:lnTo>
                <a:lnTo>
                  <a:pt x="196" y="270"/>
                </a:lnTo>
                <a:lnTo>
                  <a:pt x="198" y="273"/>
                </a:lnTo>
                <a:lnTo>
                  <a:pt x="200" y="273"/>
                </a:lnTo>
                <a:lnTo>
                  <a:pt x="203" y="273"/>
                </a:lnTo>
                <a:lnTo>
                  <a:pt x="207" y="270"/>
                </a:lnTo>
                <a:lnTo>
                  <a:pt x="261" y="248"/>
                </a:lnTo>
                <a:lnTo>
                  <a:pt x="265" y="244"/>
                </a:lnTo>
                <a:lnTo>
                  <a:pt x="267" y="242"/>
                </a:lnTo>
                <a:lnTo>
                  <a:pt x="269" y="238"/>
                </a:lnTo>
                <a:lnTo>
                  <a:pt x="270" y="234"/>
                </a:lnTo>
                <a:lnTo>
                  <a:pt x="270" y="177"/>
                </a:lnTo>
                <a:lnTo>
                  <a:pt x="270" y="117"/>
                </a:lnTo>
                <a:lnTo>
                  <a:pt x="269" y="113"/>
                </a:lnTo>
                <a:lnTo>
                  <a:pt x="267" y="110"/>
                </a:lnTo>
                <a:lnTo>
                  <a:pt x="266" y="109"/>
                </a:lnTo>
                <a:lnTo>
                  <a:pt x="264" y="107"/>
                </a:lnTo>
                <a:close/>
                <a:moveTo>
                  <a:pt x="350" y="96"/>
                </a:moveTo>
                <a:lnTo>
                  <a:pt x="348" y="97"/>
                </a:lnTo>
                <a:lnTo>
                  <a:pt x="346" y="98"/>
                </a:lnTo>
                <a:lnTo>
                  <a:pt x="344" y="100"/>
                </a:lnTo>
                <a:lnTo>
                  <a:pt x="344" y="102"/>
                </a:lnTo>
                <a:lnTo>
                  <a:pt x="344" y="106"/>
                </a:lnTo>
                <a:lnTo>
                  <a:pt x="344" y="166"/>
                </a:lnTo>
                <a:lnTo>
                  <a:pt x="343" y="225"/>
                </a:lnTo>
                <a:lnTo>
                  <a:pt x="344" y="229"/>
                </a:lnTo>
                <a:lnTo>
                  <a:pt x="346" y="232"/>
                </a:lnTo>
                <a:lnTo>
                  <a:pt x="347" y="235"/>
                </a:lnTo>
                <a:lnTo>
                  <a:pt x="350" y="237"/>
                </a:lnTo>
                <a:lnTo>
                  <a:pt x="353" y="239"/>
                </a:lnTo>
                <a:lnTo>
                  <a:pt x="438" y="264"/>
                </a:lnTo>
                <a:lnTo>
                  <a:pt x="442" y="265"/>
                </a:lnTo>
                <a:lnTo>
                  <a:pt x="445" y="266"/>
                </a:lnTo>
                <a:lnTo>
                  <a:pt x="448" y="265"/>
                </a:lnTo>
                <a:lnTo>
                  <a:pt x="450" y="263"/>
                </a:lnTo>
                <a:lnTo>
                  <a:pt x="451" y="260"/>
                </a:lnTo>
                <a:lnTo>
                  <a:pt x="451" y="255"/>
                </a:lnTo>
                <a:lnTo>
                  <a:pt x="451" y="148"/>
                </a:lnTo>
                <a:lnTo>
                  <a:pt x="450" y="143"/>
                </a:lnTo>
                <a:lnTo>
                  <a:pt x="449" y="140"/>
                </a:lnTo>
                <a:lnTo>
                  <a:pt x="447" y="137"/>
                </a:lnTo>
                <a:lnTo>
                  <a:pt x="442" y="135"/>
                </a:lnTo>
                <a:lnTo>
                  <a:pt x="358" y="99"/>
                </a:lnTo>
                <a:lnTo>
                  <a:pt x="353" y="97"/>
                </a:lnTo>
                <a:lnTo>
                  <a:pt x="350" y="96"/>
                </a:lnTo>
                <a:close/>
                <a:moveTo>
                  <a:pt x="305" y="0"/>
                </a:moveTo>
                <a:lnTo>
                  <a:pt x="315" y="0"/>
                </a:lnTo>
                <a:lnTo>
                  <a:pt x="317" y="1"/>
                </a:lnTo>
                <a:lnTo>
                  <a:pt x="320" y="2"/>
                </a:lnTo>
                <a:lnTo>
                  <a:pt x="720" y="201"/>
                </a:lnTo>
                <a:lnTo>
                  <a:pt x="730" y="207"/>
                </a:lnTo>
                <a:lnTo>
                  <a:pt x="736" y="216"/>
                </a:lnTo>
                <a:lnTo>
                  <a:pt x="737" y="228"/>
                </a:lnTo>
                <a:lnTo>
                  <a:pt x="737" y="276"/>
                </a:lnTo>
                <a:lnTo>
                  <a:pt x="737" y="324"/>
                </a:lnTo>
                <a:lnTo>
                  <a:pt x="737" y="328"/>
                </a:lnTo>
                <a:lnTo>
                  <a:pt x="739" y="330"/>
                </a:lnTo>
                <a:lnTo>
                  <a:pt x="741" y="332"/>
                </a:lnTo>
                <a:lnTo>
                  <a:pt x="743" y="335"/>
                </a:lnTo>
                <a:lnTo>
                  <a:pt x="746" y="336"/>
                </a:lnTo>
                <a:lnTo>
                  <a:pt x="882" y="377"/>
                </a:lnTo>
                <a:lnTo>
                  <a:pt x="892" y="381"/>
                </a:lnTo>
                <a:lnTo>
                  <a:pt x="898" y="386"/>
                </a:lnTo>
                <a:lnTo>
                  <a:pt x="900" y="392"/>
                </a:lnTo>
                <a:lnTo>
                  <a:pt x="901" y="403"/>
                </a:lnTo>
                <a:lnTo>
                  <a:pt x="901" y="737"/>
                </a:lnTo>
                <a:lnTo>
                  <a:pt x="900" y="747"/>
                </a:lnTo>
                <a:lnTo>
                  <a:pt x="898" y="754"/>
                </a:lnTo>
                <a:lnTo>
                  <a:pt x="893" y="758"/>
                </a:lnTo>
                <a:lnTo>
                  <a:pt x="884" y="763"/>
                </a:lnTo>
                <a:lnTo>
                  <a:pt x="323" y="976"/>
                </a:lnTo>
                <a:lnTo>
                  <a:pt x="313" y="979"/>
                </a:lnTo>
                <a:lnTo>
                  <a:pt x="304" y="978"/>
                </a:lnTo>
                <a:lnTo>
                  <a:pt x="296" y="974"/>
                </a:lnTo>
                <a:lnTo>
                  <a:pt x="16" y="821"/>
                </a:lnTo>
                <a:lnTo>
                  <a:pt x="7" y="814"/>
                </a:lnTo>
                <a:lnTo>
                  <a:pt x="1" y="805"/>
                </a:lnTo>
                <a:lnTo>
                  <a:pt x="0" y="794"/>
                </a:lnTo>
                <a:lnTo>
                  <a:pt x="0" y="234"/>
                </a:lnTo>
                <a:lnTo>
                  <a:pt x="1" y="223"/>
                </a:lnTo>
                <a:lnTo>
                  <a:pt x="6" y="214"/>
                </a:lnTo>
                <a:lnTo>
                  <a:pt x="15" y="206"/>
                </a:lnTo>
                <a:lnTo>
                  <a:pt x="197" y="76"/>
                </a:lnTo>
                <a:lnTo>
                  <a:pt x="30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A3F54"/>
              </a:solidFill>
              <a:effectLst/>
              <a:uLnTx/>
              <a:uFillTx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77C651-AD50-4045-89A1-FC1AE4B56D7C}"/>
              </a:ext>
            </a:extLst>
          </p:cNvPr>
          <p:cNvGrpSpPr>
            <a:grpSpLocks noChangeAspect="1"/>
          </p:cNvGrpSpPr>
          <p:nvPr/>
        </p:nvGrpSpPr>
        <p:grpSpPr>
          <a:xfrm>
            <a:off x="6088896" y="2315255"/>
            <a:ext cx="398463" cy="382587"/>
            <a:chOff x="3468688" y="2170113"/>
            <a:chExt cx="398463" cy="382587"/>
          </a:xfrm>
          <a:solidFill>
            <a:srgbClr val="FFFFFF"/>
          </a:solidFill>
        </p:grpSpPr>
        <p:sp>
          <p:nvSpPr>
            <p:cNvPr id="31" name="Freeform 518">
              <a:extLst>
                <a:ext uri="{FF2B5EF4-FFF2-40B4-BE49-F238E27FC236}">
                  <a16:creationId xmlns:a16="http://schemas.microsoft.com/office/drawing/2014/main" id="{21E4B660-E715-4899-99C1-057944AA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551" y="2311400"/>
              <a:ext cx="87313" cy="90488"/>
            </a:xfrm>
            <a:custGeom>
              <a:avLst/>
              <a:gdLst>
                <a:gd name="T0" fmla="*/ 28 w 55"/>
                <a:gd name="T1" fmla="*/ 0 h 57"/>
                <a:gd name="T2" fmla="*/ 42 w 55"/>
                <a:gd name="T3" fmla="*/ 4 h 57"/>
                <a:gd name="T4" fmla="*/ 51 w 55"/>
                <a:gd name="T5" fmla="*/ 14 h 57"/>
                <a:gd name="T6" fmla="*/ 55 w 55"/>
                <a:gd name="T7" fmla="*/ 28 h 57"/>
                <a:gd name="T8" fmla="*/ 51 w 55"/>
                <a:gd name="T9" fmla="*/ 42 h 57"/>
                <a:gd name="T10" fmla="*/ 42 w 55"/>
                <a:gd name="T11" fmla="*/ 53 h 57"/>
                <a:gd name="T12" fmla="*/ 28 w 55"/>
                <a:gd name="T13" fmla="*/ 57 h 57"/>
                <a:gd name="T14" fmla="*/ 14 w 55"/>
                <a:gd name="T15" fmla="*/ 53 h 57"/>
                <a:gd name="T16" fmla="*/ 4 w 55"/>
                <a:gd name="T17" fmla="*/ 42 h 57"/>
                <a:gd name="T18" fmla="*/ 0 w 55"/>
                <a:gd name="T19" fmla="*/ 28 h 57"/>
                <a:gd name="T20" fmla="*/ 4 w 55"/>
                <a:gd name="T21" fmla="*/ 14 h 57"/>
                <a:gd name="T22" fmla="*/ 14 w 55"/>
                <a:gd name="T23" fmla="*/ 4 h 57"/>
                <a:gd name="T24" fmla="*/ 28 w 55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7">
                  <a:moveTo>
                    <a:pt x="28" y="0"/>
                  </a:moveTo>
                  <a:lnTo>
                    <a:pt x="42" y="4"/>
                  </a:lnTo>
                  <a:lnTo>
                    <a:pt x="51" y="14"/>
                  </a:lnTo>
                  <a:lnTo>
                    <a:pt x="55" y="28"/>
                  </a:lnTo>
                  <a:lnTo>
                    <a:pt x="51" y="42"/>
                  </a:lnTo>
                  <a:lnTo>
                    <a:pt x="42" y="53"/>
                  </a:lnTo>
                  <a:lnTo>
                    <a:pt x="28" y="57"/>
                  </a:lnTo>
                  <a:lnTo>
                    <a:pt x="14" y="53"/>
                  </a:lnTo>
                  <a:lnTo>
                    <a:pt x="4" y="42"/>
                  </a:lnTo>
                  <a:lnTo>
                    <a:pt x="0" y="28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519">
              <a:extLst>
                <a:ext uri="{FF2B5EF4-FFF2-40B4-BE49-F238E27FC236}">
                  <a16:creationId xmlns:a16="http://schemas.microsoft.com/office/drawing/2014/main" id="{B8262E6E-E508-4D17-942B-8D2B6555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233613"/>
              <a:ext cx="165100" cy="228600"/>
            </a:xfrm>
            <a:custGeom>
              <a:avLst/>
              <a:gdLst>
                <a:gd name="T0" fmla="*/ 46 w 104"/>
                <a:gd name="T1" fmla="*/ 0 h 144"/>
                <a:gd name="T2" fmla="*/ 51 w 104"/>
                <a:gd name="T3" fmla="*/ 14 h 144"/>
                <a:gd name="T4" fmla="*/ 59 w 104"/>
                <a:gd name="T5" fmla="*/ 27 h 144"/>
                <a:gd name="T6" fmla="*/ 69 w 104"/>
                <a:gd name="T7" fmla="*/ 37 h 144"/>
                <a:gd name="T8" fmla="*/ 81 w 104"/>
                <a:gd name="T9" fmla="*/ 47 h 144"/>
                <a:gd name="T10" fmla="*/ 91 w 104"/>
                <a:gd name="T11" fmla="*/ 54 h 144"/>
                <a:gd name="T12" fmla="*/ 99 w 104"/>
                <a:gd name="T13" fmla="*/ 59 h 144"/>
                <a:gd name="T14" fmla="*/ 96 w 104"/>
                <a:gd name="T15" fmla="*/ 64 h 144"/>
                <a:gd name="T16" fmla="*/ 95 w 104"/>
                <a:gd name="T17" fmla="*/ 71 h 144"/>
                <a:gd name="T18" fmla="*/ 94 w 104"/>
                <a:gd name="T19" fmla="*/ 77 h 144"/>
                <a:gd name="T20" fmla="*/ 96 w 104"/>
                <a:gd name="T21" fmla="*/ 91 h 144"/>
                <a:gd name="T22" fmla="*/ 104 w 104"/>
                <a:gd name="T23" fmla="*/ 102 h 144"/>
                <a:gd name="T24" fmla="*/ 94 w 104"/>
                <a:gd name="T25" fmla="*/ 121 h 144"/>
                <a:gd name="T26" fmla="*/ 82 w 104"/>
                <a:gd name="T27" fmla="*/ 134 h 144"/>
                <a:gd name="T28" fmla="*/ 71 w 104"/>
                <a:gd name="T29" fmla="*/ 142 h 144"/>
                <a:gd name="T30" fmla="*/ 60 w 104"/>
                <a:gd name="T31" fmla="*/ 144 h 144"/>
                <a:gd name="T32" fmla="*/ 50 w 104"/>
                <a:gd name="T33" fmla="*/ 144 h 144"/>
                <a:gd name="T34" fmla="*/ 40 w 104"/>
                <a:gd name="T35" fmla="*/ 142 h 144"/>
                <a:gd name="T36" fmla="*/ 32 w 104"/>
                <a:gd name="T37" fmla="*/ 136 h 144"/>
                <a:gd name="T38" fmla="*/ 26 w 104"/>
                <a:gd name="T39" fmla="*/ 133 h 144"/>
                <a:gd name="T40" fmla="*/ 22 w 104"/>
                <a:gd name="T41" fmla="*/ 130 h 144"/>
                <a:gd name="T42" fmla="*/ 20 w 104"/>
                <a:gd name="T43" fmla="*/ 129 h 144"/>
                <a:gd name="T44" fmla="*/ 8 w 104"/>
                <a:gd name="T45" fmla="*/ 109 h 144"/>
                <a:gd name="T46" fmla="*/ 1 w 104"/>
                <a:gd name="T47" fmla="*/ 90 h 144"/>
                <a:gd name="T48" fmla="*/ 0 w 104"/>
                <a:gd name="T49" fmla="*/ 72 h 144"/>
                <a:gd name="T50" fmla="*/ 5 w 104"/>
                <a:gd name="T51" fmla="*/ 55 h 144"/>
                <a:gd name="T52" fmla="*/ 11 w 104"/>
                <a:gd name="T53" fmla="*/ 40 h 144"/>
                <a:gd name="T54" fmla="*/ 20 w 104"/>
                <a:gd name="T55" fmla="*/ 27 h 144"/>
                <a:gd name="T56" fmla="*/ 29 w 104"/>
                <a:gd name="T57" fmla="*/ 15 h 144"/>
                <a:gd name="T58" fmla="*/ 38 w 104"/>
                <a:gd name="T59" fmla="*/ 7 h 144"/>
                <a:gd name="T60" fmla="*/ 45 w 104"/>
                <a:gd name="T61" fmla="*/ 2 h 144"/>
                <a:gd name="T62" fmla="*/ 46 w 104"/>
                <a:gd name="T6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144">
                  <a:moveTo>
                    <a:pt x="46" y="0"/>
                  </a:moveTo>
                  <a:lnTo>
                    <a:pt x="51" y="14"/>
                  </a:lnTo>
                  <a:lnTo>
                    <a:pt x="59" y="27"/>
                  </a:lnTo>
                  <a:lnTo>
                    <a:pt x="69" y="37"/>
                  </a:lnTo>
                  <a:lnTo>
                    <a:pt x="81" y="47"/>
                  </a:lnTo>
                  <a:lnTo>
                    <a:pt x="91" y="54"/>
                  </a:lnTo>
                  <a:lnTo>
                    <a:pt x="99" y="59"/>
                  </a:lnTo>
                  <a:lnTo>
                    <a:pt x="96" y="64"/>
                  </a:lnTo>
                  <a:lnTo>
                    <a:pt x="95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4" y="102"/>
                  </a:lnTo>
                  <a:lnTo>
                    <a:pt x="94" y="121"/>
                  </a:lnTo>
                  <a:lnTo>
                    <a:pt x="82" y="134"/>
                  </a:lnTo>
                  <a:lnTo>
                    <a:pt x="71" y="142"/>
                  </a:lnTo>
                  <a:lnTo>
                    <a:pt x="60" y="144"/>
                  </a:lnTo>
                  <a:lnTo>
                    <a:pt x="50" y="144"/>
                  </a:lnTo>
                  <a:lnTo>
                    <a:pt x="40" y="142"/>
                  </a:lnTo>
                  <a:lnTo>
                    <a:pt x="32" y="136"/>
                  </a:lnTo>
                  <a:lnTo>
                    <a:pt x="26" y="133"/>
                  </a:lnTo>
                  <a:lnTo>
                    <a:pt x="22" y="130"/>
                  </a:lnTo>
                  <a:lnTo>
                    <a:pt x="20" y="129"/>
                  </a:lnTo>
                  <a:lnTo>
                    <a:pt x="8" y="109"/>
                  </a:lnTo>
                  <a:lnTo>
                    <a:pt x="1" y="90"/>
                  </a:lnTo>
                  <a:lnTo>
                    <a:pt x="0" y="72"/>
                  </a:lnTo>
                  <a:lnTo>
                    <a:pt x="5" y="55"/>
                  </a:lnTo>
                  <a:lnTo>
                    <a:pt x="11" y="40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7"/>
                  </a:lnTo>
                  <a:lnTo>
                    <a:pt x="45" y="2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20">
              <a:extLst>
                <a:ext uri="{FF2B5EF4-FFF2-40B4-BE49-F238E27FC236}">
                  <a16:creationId xmlns:a16="http://schemas.microsoft.com/office/drawing/2014/main" id="{6DFCB22F-28D0-4FA4-9B67-89BF5E7C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1" y="2170113"/>
              <a:ext cx="196850" cy="168275"/>
            </a:xfrm>
            <a:custGeom>
              <a:avLst/>
              <a:gdLst>
                <a:gd name="T0" fmla="*/ 47 w 124"/>
                <a:gd name="T1" fmla="*/ 0 h 106"/>
                <a:gd name="T2" fmla="*/ 69 w 124"/>
                <a:gd name="T3" fmla="*/ 2 h 106"/>
                <a:gd name="T4" fmla="*/ 86 w 124"/>
                <a:gd name="T5" fmla="*/ 9 h 106"/>
                <a:gd name="T6" fmla="*/ 98 w 124"/>
                <a:gd name="T7" fmla="*/ 19 h 106"/>
                <a:gd name="T8" fmla="*/ 109 w 124"/>
                <a:gd name="T9" fmla="*/ 31 h 106"/>
                <a:gd name="T10" fmla="*/ 115 w 124"/>
                <a:gd name="T11" fmla="*/ 45 h 106"/>
                <a:gd name="T12" fmla="*/ 120 w 124"/>
                <a:gd name="T13" fmla="*/ 59 h 106"/>
                <a:gd name="T14" fmla="*/ 123 w 124"/>
                <a:gd name="T15" fmla="*/ 73 h 106"/>
                <a:gd name="T16" fmla="*/ 124 w 124"/>
                <a:gd name="T17" fmla="*/ 86 h 106"/>
                <a:gd name="T18" fmla="*/ 124 w 124"/>
                <a:gd name="T19" fmla="*/ 95 h 106"/>
                <a:gd name="T20" fmla="*/ 124 w 124"/>
                <a:gd name="T21" fmla="*/ 103 h 106"/>
                <a:gd name="T22" fmla="*/ 124 w 124"/>
                <a:gd name="T23" fmla="*/ 106 h 106"/>
                <a:gd name="T24" fmla="*/ 111 w 124"/>
                <a:gd name="T25" fmla="*/ 99 h 106"/>
                <a:gd name="T26" fmla="*/ 96 w 124"/>
                <a:gd name="T27" fmla="*/ 96 h 106"/>
                <a:gd name="T28" fmla="*/ 80 w 124"/>
                <a:gd name="T29" fmla="*/ 96 h 106"/>
                <a:gd name="T30" fmla="*/ 66 w 124"/>
                <a:gd name="T31" fmla="*/ 99 h 106"/>
                <a:gd name="T32" fmla="*/ 53 w 124"/>
                <a:gd name="T33" fmla="*/ 102 h 106"/>
                <a:gd name="T34" fmla="*/ 46 w 124"/>
                <a:gd name="T35" fmla="*/ 106 h 106"/>
                <a:gd name="T36" fmla="*/ 43 w 124"/>
                <a:gd name="T37" fmla="*/ 99 h 106"/>
                <a:gd name="T38" fmla="*/ 39 w 124"/>
                <a:gd name="T39" fmla="*/ 93 h 106"/>
                <a:gd name="T40" fmla="*/ 35 w 124"/>
                <a:gd name="T41" fmla="*/ 87 h 106"/>
                <a:gd name="T42" fmla="*/ 24 w 124"/>
                <a:gd name="T43" fmla="*/ 81 h 106"/>
                <a:gd name="T44" fmla="*/ 11 w 124"/>
                <a:gd name="T45" fmla="*/ 78 h 106"/>
                <a:gd name="T46" fmla="*/ 3 w 124"/>
                <a:gd name="T47" fmla="*/ 59 h 106"/>
                <a:gd name="T48" fmla="*/ 0 w 124"/>
                <a:gd name="T49" fmla="*/ 44 h 106"/>
                <a:gd name="T50" fmla="*/ 2 w 124"/>
                <a:gd name="T51" fmla="*/ 31 h 106"/>
                <a:gd name="T52" fmla="*/ 6 w 124"/>
                <a:gd name="T53" fmla="*/ 20 h 106"/>
                <a:gd name="T54" fmla="*/ 12 w 124"/>
                <a:gd name="T55" fmla="*/ 14 h 106"/>
                <a:gd name="T56" fmla="*/ 20 w 124"/>
                <a:gd name="T57" fmla="*/ 7 h 106"/>
                <a:gd name="T58" fmla="*/ 27 w 124"/>
                <a:gd name="T59" fmla="*/ 4 h 106"/>
                <a:gd name="T60" fmla="*/ 35 w 124"/>
                <a:gd name="T61" fmla="*/ 1 h 106"/>
                <a:gd name="T62" fmla="*/ 40 w 124"/>
                <a:gd name="T63" fmla="*/ 0 h 106"/>
                <a:gd name="T64" fmla="*/ 46 w 124"/>
                <a:gd name="T65" fmla="*/ 0 h 106"/>
                <a:gd name="T66" fmla="*/ 47 w 124"/>
                <a:gd name="T6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06">
                  <a:moveTo>
                    <a:pt x="47" y="0"/>
                  </a:moveTo>
                  <a:lnTo>
                    <a:pt x="69" y="2"/>
                  </a:lnTo>
                  <a:lnTo>
                    <a:pt x="86" y="9"/>
                  </a:lnTo>
                  <a:lnTo>
                    <a:pt x="98" y="19"/>
                  </a:lnTo>
                  <a:lnTo>
                    <a:pt x="109" y="31"/>
                  </a:lnTo>
                  <a:lnTo>
                    <a:pt x="115" y="45"/>
                  </a:lnTo>
                  <a:lnTo>
                    <a:pt x="120" y="59"/>
                  </a:lnTo>
                  <a:lnTo>
                    <a:pt x="123" y="73"/>
                  </a:lnTo>
                  <a:lnTo>
                    <a:pt x="124" y="86"/>
                  </a:lnTo>
                  <a:lnTo>
                    <a:pt x="124" y="95"/>
                  </a:lnTo>
                  <a:lnTo>
                    <a:pt x="124" y="103"/>
                  </a:lnTo>
                  <a:lnTo>
                    <a:pt x="124" y="106"/>
                  </a:lnTo>
                  <a:lnTo>
                    <a:pt x="111" y="99"/>
                  </a:lnTo>
                  <a:lnTo>
                    <a:pt x="96" y="96"/>
                  </a:lnTo>
                  <a:lnTo>
                    <a:pt x="80" y="96"/>
                  </a:lnTo>
                  <a:lnTo>
                    <a:pt x="66" y="99"/>
                  </a:lnTo>
                  <a:lnTo>
                    <a:pt x="53" y="102"/>
                  </a:lnTo>
                  <a:lnTo>
                    <a:pt x="46" y="106"/>
                  </a:lnTo>
                  <a:lnTo>
                    <a:pt x="43" y="99"/>
                  </a:lnTo>
                  <a:lnTo>
                    <a:pt x="39" y="93"/>
                  </a:lnTo>
                  <a:lnTo>
                    <a:pt x="35" y="87"/>
                  </a:lnTo>
                  <a:lnTo>
                    <a:pt x="24" y="81"/>
                  </a:lnTo>
                  <a:lnTo>
                    <a:pt x="11" y="78"/>
                  </a:lnTo>
                  <a:lnTo>
                    <a:pt x="3" y="59"/>
                  </a:lnTo>
                  <a:lnTo>
                    <a:pt x="0" y="44"/>
                  </a:lnTo>
                  <a:lnTo>
                    <a:pt x="2" y="31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20" y="7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521">
              <a:extLst>
                <a:ext uri="{FF2B5EF4-FFF2-40B4-BE49-F238E27FC236}">
                  <a16:creationId xmlns:a16="http://schemas.microsoft.com/office/drawing/2014/main" id="{7E76A486-96F7-43E6-BC13-D86F3DC6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188" y="2371725"/>
              <a:ext cx="193675" cy="180975"/>
            </a:xfrm>
            <a:custGeom>
              <a:avLst/>
              <a:gdLst>
                <a:gd name="T0" fmla="*/ 73 w 122"/>
                <a:gd name="T1" fmla="*/ 0 h 114"/>
                <a:gd name="T2" fmla="*/ 90 w 122"/>
                <a:gd name="T3" fmla="*/ 3 h 114"/>
                <a:gd name="T4" fmla="*/ 102 w 122"/>
                <a:gd name="T5" fmla="*/ 7 h 114"/>
                <a:gd name="T6" fmla="*/ 111 w 122"/>
                <a:gd name="T7" fmla="*/ 13 h 114"/>
                <a:gd name="T8" fmla="*/ 116 w 122"/>
                <a:gd name="T9" fmla="*/ 21 h 114"/>
                <a:gd name="T10" fmla="*/ 120 w 122"/>
                <a:gd name="T11" fmla="*/ 30 h 114"/>
                <a:gd name="T12" fmla="*/ 122 w 122"/>
                <a:gd name="T13" fmla="*/ 38 h 114"/>
                <a:gd name="T14" fmla="*/ 122 w 122"/>
                <a:gd name="T15" fmla="*/ 46 h 114"/>
                <a:gd name="T16" fmla="*/ 122 w 122"/>
                <a:gd name="T17" fmla="*/ 52 h 114"/>
                <a:gd name="T18" fmla="*/ 121 w 122"/>
                <a:gd name="T19" fmla="*/ 57 h 114"/>
                <a:gd name="T20" fmla="*/ 121 w 122"/>
                <a:gd name="T21" fmla="*/ 58 h 114"/>
                <a:gd name="T22" fmla="*/ 113 w 122"/>
                <a:gd name="T23" fmla="*/ 79 h 114"/>
                <a:gd name="T24" fmla="*/ 103 w 122"/>
                <a:gd name="T25" fmla="*/ 93 h 114"/>
                <a:gd name="T26" fmla="*/ 90 w 122"/>
                <a:gd name="T27" fmla="*/ 104 h 114"/>
                <a:gd name="T28" fmla="*/ 74 w 122"/>
                <a:gd name="T29" fmla="*/ 110 h 114"/>
                <a:gd name="T30" fmla="*/ 60 w 122"/>
                <a:gd name="T31" fmla="*/ 113 h 114"/>
                <a:gd name="T32" fmla="*/ 45 w 122"/>
                <a:gd name="T33" fmla="*/ 114 h 114"/>
                <a:gd name="T34" fmla="*/ 31 w 122"/>
                <a:gd name="T35" fmla="*/ 113 h 114"/>
                <a:gd name="T36" fmla="*/ 18 w 122"/>
                <a:gd name="T37" fmla="*/ 111 h 114"/>
                <a:gd name="T38" fmla="*/ 9 w 122"/>
                <a:gd name="T39" fmla="*/ 109 h 114"/>
                <a:gd name="T40" fmla="*/ 2 w 122"/>
                <a:gd name="T41" fmla="*/ 108 h 114"/>
                <a:gd name="T42" fmla="*/ 0 w 122"/>
                <a:gd name="T43" fmla="*/ 106 h 114"/>
                <a:gd name="T44" fmla="*/ 9 w 122"/>
                <a:gd name="T45" fmla="*/ 96 h 114"/>
                <a:gd name="T46" fmla="*/ 15 w 122"/>
                <a:gd name="T47" fmla="*/ 82 h 114"/>
                <a:gd name="T48" fmla="*/ 18 w 122"/>
                <a:gd name="T49" fmla="*/ 66 h 114"/>
                <a:gd name="T50" fmla="*/ 20 w 122"/>
                <a:gd name="T51" fmla="*/ 52 h 114"/>
                <a:gd name="T52" fmla="*/ 20 w 122"/>
                <a:gd name="T53" fmla="*/ 39 h 114"/>
                <a:gd name="T54" fmla="*/ 19 w 122"/>
                <a:gd name="T55" fmla="*/ 30 h 114"/>
                <a:gd name="T56" fmla="*/ 25 w 122"/>
                <a:gd name="T57" fmla="*/ 30 h 114"/>
                <a:gd name="T58" fmla="*/ 32 w 122"/>
                <a:gd name="T59" fmla="*/ 28 h 114"/>
                <a:gd name="T60" fmla="*/ 38 w 122"/>
                <a:gd name="T61" fmla="*/ 25 h 114"/>
                <a:gd name="T62" fmla="*/ 49 w 122"/>
                <a:gd name="T63" fmla="*/ 15 h 114"/>
                <a:gd name="T64" fmla="*/ 54 w 122"/>
                <a:gd name="T65" fmla="*/ 3 h 114"/>
                <a:gd name="T66" fmla="*/ 73 w 12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14">
                  <a:moveTo>
                    <a:pt x="73" y="0"/>
                  </a:moveTo>
                  <a:lnTo>
                    <a:pt x="90" y="3"/>
                  </a:lnTo>
                  <a:lnTo>
                    <a:pt x="102" y="7"/>
                  </a:lnTo>
                  <a:lnTo>
                    <a:pt x="111" y="13"/>
                  </a:lnTo>
                  <a:lnTo>
                    <a:pt x="116" y="21"/>
                  </a:lnTo>
                  <a:lnTo>
                    <a:pt x="120" y="30"/>
                  </a:lnTo>
                  <a:lnTo>
                    <a:pt x="122" y="38"/>
                  </a:lnTo>
                  <a:lnTo>
                    <a:pt x="122" y="46"/>
                  </a:lnTo>
                  <a:lnTo>
                    <a:pt x="122" y="52"/>
                  </a:lnTo>
                  <a:lnTo>
                    <a:pt x="121" y="57"/>
                  </a:lnTo>
                  <a:lnTo>
                    <a:pt x="121" y="58"/>
                  </a:lnTo>
                  <a:lnTo>
                    <a:pt x="113" y="79"/>
                  </a:lnTo>
                  <a:lnTo>
                    <a:pt x="103" y="93"/>
                  </a:lnTo>
                  <a:lnTo>
                    <a:pt x="90" y="104"/>
                  </a:lnTo>
                  <a:lnTo>
                    <a:pt x="74" y="110"/>
                  </a:lnTo>
                  <a:lnTo>
                    <a:pt x="60" y="113"/>
                  </a:lnTo>
                  <a:lnTo>
                    <a:pt x="45" y="114"/>
                  </a:lnTo>
                  <a:lnTo>
                    <a:pt x="31" y="113"/>
                  </a:lnTo>
                  <a:lnTo>
                    <a:pt x="18" y="111"/>
                  </a:lnTo>
                  <a:lnTo>
                    <a:pt x="9" y="109"/>
                  </a:lnTo>
                  <a:lnTo>
                    <a:pt x="2" y="108"/>
                  </a:lnTo>
                  <a:lnTo>
                    <a:pt x="0" y="106"/>
                  </a:lnTo>
                  <a:lnTo>
                    <a:pt x="9" y="96"/>
                  </a:lnTo>
                  <a:lnTo>
                    <a:pt x="15" y="82"/>
                  </a:lnTo>
                  <a:lnTo>
                    <a:pt x="18" y="66"/>
                  </a:lnTo>
                  <a:lnTo>
                    <a:pt x="20" y="52"/>
                  </a:lnTo>
                  <a:lnTo>
                    <a:pt x="20" y="39"/>
                  </a:lnTo>
                  <a:lnTo>
                    <a:pt x="19" y="30"/>
                  </a:lnTo>
                  <a:lnTo>
                    <a:pt x="25" y="30"/>
                  </a:lnTo>
                  <a:lnTo>
                    <a:pt x="32" y="28"/>
                  </a:lnTo>
                  <a:lnTo>
                    <a:pt x="38" y="25"/>
                  </a:lnTo>
                  <a:lnTo>
                    <a:pt x="49" y="15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A112DB-8AD9-4267-ABEB-3B74D730A908}"/>
              </a:ext>
            </a:extLst>
          </p:cNvPr>
          <p:cNvGrpSpPr>
            <a:grpSpLocks noChangeAspect="1"/>
          </p:cNvGrpSpPr>
          <p:nvPr/>
        </p:nvGrpSpPr>
        <p:grpSpPr>
          <a:xfrm>
            <a:off x="4261764" y="4701420"/>
            <a:ext cx="495186" cy="445244"/>
            <a:chOff x="905357" y="4437624"/>
            <a:chExt cx="494219" cy="444373"/>
          </a:xfrm>
          <a:solidFill>
            <a:srgbClr val="FFFFFF"/>
          </a:solidFill>
        </p:grpSpPr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D6193C0-6E87-4FA0-963D-C3F86942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34" y="4609699"/>
              <a:ext cx="461342" cy="272298"/>
            </a:xfrm>
            <a:custGeom>
              <a:avLst/>
              <a:gdLst>
                <a:gd name="T0" fmla="*/ 3216 w 3480"/>
                <a:gd name="T1" fmla="*/ 118 h 2055"/>
                <a:gd name="T2" fmla="*/ 3480 w 3480"/>
                <a:gd name="T3" fmla="*/ 370 h 2055"/>
                <a:gd name="T4" fmla="*/ 3276 w 3480"/>
                <a:gd name="T5" fmla="*/ 492 h 2055"/>
                <a:gd name="T6" fmla="*/ 3241 w 3480"/>
                <a:gd name="T7" fmla="*/ 726 h 2055"/>
                <a:gd name="T8" fmla="*/ 3180 w 3480"/>
                <a:gd name="T9" fmla="*/ 944 h 2055"/>
                <a:gd name="T10" fmla="*/ 3094 w 3480"/>
                <a:gd name="T11" fmla="*/ 1148 h 2055"/>
                <a:gd name="T12" fmla="*/ 2981 w 3480"/>
                <a:gd name="T13" fmla="*/ 1337 h 2055"/>
                <a:gd name="T14" fmla="*/ 2841 w 3480"/>
                <a:gd name="T15" fmla="*/ 1510 h 2055"/>
                <a:gd name="T16" fmla="*/ 2674 w 3480"/>
                <a:gd name="T17" fmla="*/ 1666 h 2055"/>
                <a:gd name="T18" fmla="*/ 2479 w 3480"/>
                <a:gd name="T19" fmla="*/ 1807 h 2055"/>
                <a:gd name="T20" fmla="*/ 2281 w 3480"/>
                <a:gd name="T21" fmla="*/ 1913 h 2055"/>
                <a:gd name="T22" fmla="*/ 2077 w 3480"/>
                <a:gd name="T23" fmla="*/ 1990 h 2055"/>
                <a:gd name="T24" fmla="*/ 1867 w 3480"/>
                <a:gd name="T25" fmla="*/ 2036 h 2055"/>
                <a:gd name="T26" fmla="*/ 1648 w 3480"/>
                <a:gd name="T27" fmla="*/ 2055 h 2055"/>
                <a:gd name="T28" fmla="*/ 1424 w 3480"/>
                <a:gd name="T29" fmla="*/ 2045 h 2055"/>
                <a:gd name="T30" fmla="*/ 1209 w 3480"/>
                <a:gd name="T31" fmla="*/ 2009 h 2055"/>
                <a:gd name="T32" fmla="*/ 1011 w 3480"/>
                <a:gd name="T33" fmla="*/ 1948 h 2055"/>
                <a:gd name="T34" fmla="*/ 829 w 3480"/>
                <a:gd name="T35" fmla="*/ 1866 h 2055"/>
                <a:gd name="T36" fmla="*/ 665 w 3480"/>
                <a:gd name="T37" fmla="*/ 1767 h 2055"/>
                <a:gd name="T38" fmla="*/ 518 w 3480"/>
                <a:gd name="T39" fmla="*/ 1654 h 2055"/>
                <a:gd name="T40" fmla="*/ 389 w 3480"/>
                <a:gd name="T41" fmla="*/ 1530 h 2055"/>
                <a:gd name="T42" fmla="*/ 277 w 3480"/>
                <a:gd name="T43" fmla="*/ 1401 h 2055"/>
                <a:gd name="T44" fmla="*/ 184 w 3480"/>
                <a:gd name="T45" fmla="*/ 1266 h 2055"/>
                <a:gd name="T46" fmla="*/ 108 w 3480"/>
                <a:gd name="T47" fmla="*/ 1130 h 2055"/>
                <a:gd name="T48" fmla="*/ 50 w 3480"/>
                <a:gd name="T49" fmla="*/ 999 h 2055"/>
                <a:gd name="T50" fmla="*/ 12 w 3480"/>
                <a:gd name="T51" fmla="*/ 873 h 2055"/>
                <a:gd name="T52" fmla="*/ 25 w 3480"/>
                <a:gd name="T53" fmla="*/ 838 h 2055"/>
                <a:gd name="T54" fmla="*/ 77 w 3480"/>
                <a:gd name="T55" fmla="*/ 887 h 2055"/>
                <a:gd name="T56" fmla="*/ 137 w 3480"/>
                <a:gd name="T57" fmla="*/ 943 h 2055"/>
                <a:gd name="T58" fmla="*/ 240 w 3480"/>
                <a:gd name="T59" fmla="*/ 819 h 2055"/>
                <a:gd name="T60" fmla="*/ 349 w 3480"/>
                <a:gd name="T61" fmla="*/ 690 h 2055"/>
                <a:gd name="T62" fmla="*/ 421 w 3480"/>
                <a:gd name="T63" fmla="*/ 883 h 2055"/>
                <a:gd name="T64" fmla="*/ 515 w 3480"/>
                <a:gd name="T65" fmla="*/ 1056 h 2055"/>
                <a:gd name="T66" fmla="*/ 627 w 3480"/>
                <a:gd name="T67" fmla="*/ 1210 h 2055"/>
                <a:gd name="T68" fmla="*/ 757 w 3480"/>
                <a:gd name="T69" fmla="*/ 1343 h 2055"/>
                <a:gd name="T70" fmla="*/ 899 w 3480"/>
                <a:gd name="T71" fmla="*/ 1453 h 2055"/>
                <a:gd name="T72" fmla="*/ 1055 w 3480"/>
                <a:gd name="T73" fmla="*/ 1542 h 2055"/>
                <a:gd name="T74" fmla="*/ 1219 w 3480"/>
                <a:gd name="T75" fmla="*/ 1607 h 2055"/>
                <a:gd name="T76" fmla="*/ 1391 w 3480"/>
                <a:gd name="T77" fmla="*/ 1650 h 2055"/>
                <a:gd name="T78" fmla="*/ 1565 w 3480"/>
                <a:gd name="T79" fmla="*/ 1667 h 2055"/>
                <a:gd name="T80" fmla="*/ 1743 w 3480"/>
                <a:gd name="T81" fmla="*/ 1660 h 2055"/>
                <a:gd name="T82" fmla="*/ 1920 w 3480"/>
                <a:gd name="T83" fmla="*/ 1626 h 2055"/>
                <a:gd name="T84" fmla="*/ 2101 w 3480"/>
                <a:gd name="T85" fmla="*/ 1567 h 2055"/>
                <a:gd name="T86" fmla="*/ 2261 w 3480"/>
                <a:gd name="T87" fmla="*/ 1487 h 2055"/>
                <a:gd name="T88" fmla="*/ 2402 w 3480"/>
                <a:gd name="T89" fmla="*/ 1389 h 2055"/>
                <a:gd name="T90" fmla="*/ 2525 w 3480"/>
                <a:gd name="T91" fmla="*/ 1279 h 2055"/>
                <a:gd name="T92" fmla="*/ 2629 w 3480"/>
                <a:gd name="T93" fmla="*/ 1156 h 2055"/>
                <a:gd name="T94" fmla="*/ 2715 w 3480"/>
                <a:gd name="T95" fmla="*/ 1027 h 2055"/>
                <a:gd name="T96" fmla="*/ 2783 w 3480"/>
                <a:gd name="T97" fmla="*/ 893 h 2055"/>
                <a:gd name="T98" fmla="*/ 2834 w 3480"/>
                <a:gd name="T99" fmla="*/ 758 h 2055"/>
                <a:gd name="T100" fmla="*/ 2867 w 3480"/>
                <a:gd name="T101" fmla="*/ 624 h 2055"/>
                <a:gd name="T102" fmla="*/ 2882 w 3480"/>
                <a:gd name="T103" fmla="*/ 495 h 2055"/>
                <a:gd name="T104" fmla="*/ 2882 w 3480"/>
                <a:gd name="T105" fmla="*/ 374 h 2055"/>
                <a:gd name="T106" fmla="*/ 2815 w 3480"/>
                <a:gd name="T107" fmla="*/ 278 h 2055"/>
                <a:gd name="T108" fmla="*/ 3003 w 3480"/>
                <a:gd name="T109" fmla="*/ 89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80" h="2055">
                  <a:moveTo>
                    <a:pt x="3093" y="0"/>
                  </a:moveTo>
                  <a:lnTo>
                    <a:pt x="3216" y="118"/>
                  </a:lnTo>
                  <a:lnTo>
                    <a:pt x="3346" y="242"/>
                  </a:lnTo>
                  <a:lnTo>
                    <a:pt x="3480" y="370"/>
                  </a:lnTo>
                  <a:lnTo>
                    <a:pt x="3285" y="370"/>
                  </a:lnTo>
                  <a:lnTo>
                    <a:pt x="3276" y="492"/>
                  </a:lnTo>
                  <a:lnTo>
                    <a:pt x="3261" y="611"/>
                  </a:lnTo>
                  <a:lnTo>
                    <a:pt x="3241" y="726"/>
                  </a:lnTo>
                  <a:lnTo>
                    <a:pt x="3213" y="836"/>
                  </a:lnTo>
                  <a:lnTo>
                    <a:pt x="3180" y="944"/>
                  </a:lnTo>
                  <a:lnTo>
                    <a:pt x="3141" y="1047"/>
                  </a:lnTo>
                  <a:lnTo>
                    <a:pt x="3094" y="1148"/>
                  </a:lnTo>
                  <a:lnTo>
                    <a:pt x="3040" y="1244"/>
                  </a:lnTo>
                  <a:lnTo>
                    <a:pt x="2981" y="1337"/>
                  </a:lnTo>
                  <a:lnTo>
                    <a:pt x="2914" y="1426"/>
                  </a:lnTo>
                  <a:lnTo>
                    <a:pt x="2841" y="1510"/>
                  </a:lnTo>
                  <a:lnTo>
                    <a:pt x="2761" y="1590"/>
                  </a:lnTo>
                  <a:lnTo>
                    <a:pt x="2674" y="1666"/>
                  </a:lnTo>
                  <a:lnTo>
                    <a:pt x="2579" y="1738"/>
                  </a:lnTo>
                  <a:lnTo>
                    <a:pt x="2479" y="1807"/>
                  </a:lnTo>
                  <a:lnTo>
                    <a:pt x="2381" y="1863"/>
                  </a:lnTo>
                  <a:lnTo>
                    <a:pt x="2281" y="1913"/>
                  </a:lnTo>
                  <a:lnTo>
                    <a:pt x="2181" y="1955"/>
                  </a:lnTo>
                  <a:lnTo>
                    <a:pt x="2077" y="1990"/>
                  </a:lnTo>
                  <a:lnTo>
                    <a:pt x="1973" y="2018"/>
                  </a:lnTo>
                  <a:lnTo>
                    <a:pt x="1867" y="2036"/>
                  </a:lnTo>
                  <a:lnTo>
                    <a:pt x="1757" y="2050"/>
                  </a:lnTo>
                  <a:lnTo>
                    <a:pt x="1648" y="2055"/>
                  </a:lnTo>
                  <a:lnTo>
                    <a:pt x="1536" y="2054"/>
                  </a:lnTo>
                  <a:lnTo>
                    <a:pt x="1424" y="2045"/>
                  </a:lnTo>
                  <a:lnTo>
                    <a:pt x="1315" y="2029"/>
                  </a:lnTo>
                  <a:lnTo>
                    <a:pt x="1209" y="2009"/>
                  </a:lnTo>
                  <a:lnTo>
                    <a:pt x="1109" y="1981"/>
                  </a:lnTo>
                  <a:lnTo>
                    <a:pt x="1011" y="1948"/>
                  </a:lnTo>
                  <a:lnTo>
                    <a:pt x="918" y="1908"/>
                  </a:lnTo>
                  <a:lnTo>
                    <a:pt x="829" y="1866"/>
                  </a:lnTo>
                  <a:lnTo>
                    <a:pt x="745" y="1818"/>
                  </a:lnTo>
                  <a:lnTo>
                    <a:pt x="665" y="1767"/>
                  </a:lnTo>
                  <a:lnTo>
                    <a:pt x="589" y="1712"/>
                  </a:lnTo>
                  <a:lnTo>
                    <a:pt x="518" y="1654"/>
                  </a:lnTo>
                  <a:lnTo>
                    <a:pt x="451" y="1594"/>
                  </a:lnTo>
                  <a:lnTo>
                    <a:pt x="389" y="1530"/>
                  </a:lnTo>
                  <a:lnTo>
                    <a:pt x="331" y="1466"/>
                  </a:lnTo>
                  <a:lnTo>
                    <a:pt x="277" y="1401"/>
                  </a:lnTo>
                  <a:lnTo>
                    <a:pt x="227" y="1334"/>
                  </a:lnTo>
                  <a:lnTo>
                    <a:pt x="184" y="1266"/>
                  </a:lnTo>
                  <a:lnTo>
                    <a:pt x="143" y="1199"/>
                  </a:lnTo>
                  <a:lnTo>
                    <a:pt x="108" y="1130"/>
                  </a:lnTo>
                  <a:lnTo>
                    <a:pt x="76" y="1065"/>
                  </a:lnTo>
                  <a:lnTo>
                    <a:pt x="50" y="999"/>
                  </a:lnTo>
                  <a:lnTo>
                    <a:pt x="29" y="935"/>
                  </a:lnTo>
                  <a:lnTo>
                    <a:pt x="12" y="873"/>
                  </a:lnTo>
                  <a:lnTo>
                    <a:pt x="0" y="813"/>
                  </a:lnTo>
                  <a:lnTo>
                    <a:pt x="25" y="838"/>
                  </a:lnTo>
                  <a:lnTo>
                    <a:pt x="51" y="863"/>
                  </a:lnTo>
                  <a:lnTo>
                    <a:pt x="77" y="887"/>
                  </a:lnTo>
                  <a:lnTo>
                    <a:pt x="105" y="914"/>
                  </a:lnTo>
                  <a:lnTo>
                    <a:pt x="137" y="943"/>
                  </a:lnTo>
                  <a:lnTo>
                    <a:pt x="188" y="882"/>
                  </a:lnTo>
                  <a:lnTo>
                    <a:pt x="240" y="819"/>
                  </a:lnTo>
                  <a:lnTo>
                    <a:pt x="294" y="755"/>
                  </a:lnTo>
                  <a:lnTo>
                    <a:pt x="349" y="690"/>
                  </a:lnTo>
                  <a:lnTo>
                    <a:pt x="383" y="788"/>
                  </a:lnTo>
                  <a:lnTo>
                    <a:pt x="421" y="883"/>
                  </a:lnTo>
                  <a:lnTo>
                    <a:pt x="466" y="972"/>
                  </a:lnTo>
                  <a:lnTo>
                    <a:pt x="515" y="1056"/>
                  </a:lnTo>
                  <a:lnTo>
                    <a:pt x="569" y="1136"/>
                  </a:lnTo>
                  <a:lnTo>
                    <a:pt x="627" y="1210"/>
                  </a:lnTo>
                  <a:lnTo>
                    <a:pt x="690" y="1279"/>
                  </a:lnTo>
                  <a:lnTo>
                    <a:pt x="757" y="1343"/>
                  </a:lnTo>
                  <a:lnTo>
                    <a:pt x="827" y="1401"/>
                  </a:lnTo>
                  <a:lnTo>
                    <a:pt x="899" y="1453"/>
                  </a:lnTo>
                  <a:lnTo>
                    <a:pt x="976" y="1500"/>
                  </a:lnTo>
                  <a:lnTo>
                    <a:pt x="1055" y="1542"/>
                  </a:lnTo>
                  <a:lnTo>
                    <a:pt x="1136" y="1577"/>
                  </a:lnTo>
                  <a:lnTo>
                    <a:pt x="1219" y="1607"/>
                  </a:lnTo>
                  <a:lnTo>
                    <a:pt x="1304" y="1631"/>
                  </a:lnTo>
                  <a:lnTo>
                    <a:pt x="1391" y="1650"/>
                  </a:lnTo>
                  <a:lnTo>
                    <a:pt x="1478" y="1661"/>
                  </a:lnTo>
                  <a:lnTo>
                    <a:pt x="1565" y="1667"/>
                  </a:lnTo>
                  <a:lnTo>
                    <a:pt x="1654" y="1666"/>
                  </a:lnTo>
                  <a:lnTo>
                    <a:pt x="1743" y="1660"/>
                  </a:lnTo>
                  <a:lnTo>
                    <a:pt x="1832" y="1647"/>
                  </a:lnTo>
                  <a:lnTo>
                    <a:pt x="1920" y="1626"/>
                  </a:lnTo>
                  <a:lnTo>
                    <a:pt x="2013" y="1600"/>
                  </a:lnTo>
                  <a:lnTo>
                    <a:pt x="2101" y="1567"/>
                  </a:lnTo>
                  <a:lnTo>
                    <a:pt x="2184" y="1529"/>
                  </a:lnTo>
                  <a:lnTo>
                    <a:pt x="2261" y="1487"/>
                  </a:lnTo>
                  <a:lnTo>
                    <a:pt x="2333" y="1440"/>
                  </a:lnTo>
                  <a:lnTo>
                    <a:pt x="2402" y="1389"/>
                  </a:lnTo>
                  <a:lnTo>
                    <a:pt x="2466" y="1335"/>
                  </a:lnTo>
                  <a:lnTo>
                    <a:pt x="2525" y="1279"/>
                  </a:lnTo>
                  <a:lnTo>
                    <a:pt x="2579" y="1219"/>
                  </a:lnTo>
                  <a:lnTo>
                    <a:pt x="2629" y="1156"/>
                  </a:lnTo>
                  <a:lnTo>
                    <a:pt x="2674" y="1092"/>
                  </a:lnTo>
                  <a:lnTo>
                    <a:pt x="2715" y="1027"/>
                  </a:lnTo>
                  <a:lnTo>
                    <a:pt x="2751" y="962"/>
                  </a:lnTo>
                  <a:lnTo>
                    <a:pt x="2783" y="893"/>
                  </a:lnTo>
                  <a:lnTo>
                    <a:pt x="2811" y="826"/>
                  </a:lnTo>
                  <a:lnTo>
                    <a:pt x="2834" y="758"/>
                  </a:lnTo>
                  <a:lnTo>
                    <a:pt x="2853" y="691"/>
                  </a:lnTo>
                  <a:lnTo>
                    <a:pt x="2867" y="624"/>
                  </a:lnTo>
                  <a:lnTo>
                    <a:pt x="2876" y="559"/>
                  </a:lnTo>
                  <a:lnTo>
                    <a:pt x="2882" y="495"/>
                  </a:lnTo>
                  <a:lnTo>
                    <a:pt x="2885" y="434"/>
                  </a:lnTo>
                  <a:lnTo>
                    <a:pt x="2882" y="374"/>
                  </a:lnTo>
                  <a:lnTo>
                    <a:pt x="2719" y="374"/>
                  </a:lnTo>
                  <a:lnTo>
                    <a:pt x="2815" y="278"/>
                  </a:lnTo>
                  <a:lnTo>
                    <a:pt x="2909" y="182"/>
                  </a:lnTo>
                  <a:lnTo>
                    <a:pt x="3003" y="89"/>
                  </a:lnTo>
                  <a:lnTo>
                    <a:pt x="30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DB3B6A8-50D8-4560-B6E6-0C9CB5ADC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357" y="4437624"/>
              <a:ext cx="458160" cy="270972"/>
            </a:xfrm>
            <a:custGeom>
              <a:avLst/>
              <a:gdLst>
                <a:gd name="T0" fmla="*/ 1962 w 3456"/>
                <a:gd name="T1" fmla="*/ 4 h 2043"/>
                <a:gd name="T2" fmla="*/ 2186 w 3456"/>
                <a:gd name="T3" fmla="*/ 33 h 2043"/>
                <a:gd name="T4" fmla="*/ 2392 w 3456"/>
                <a:gd name="T5" fmla="*/ 88 h 2043"/>
                <a:gd name="T6" fmla="*/ 2583 w 3456"/>
                <a:gd name="T7" fmla="*/ 167 h 2043"/>
                <a:gd name="T8" fmla="*/ 2756 w 3456"/>
                <a:gd name="T9" fmla="*/ 264 h 2043"/>
                <a:gd name="T10" fmla="*/ 2912 w 3456"/>
                <a:gd name="T11" fmla="*/ 378 h 2043"/>
                <a:gd name="T12" fmla="*/ 3048 w 3456"/>
                <a:gd name="T13" fmla="*/ 504 h 2043"/>
                <a:gd name="T14" fmla="*/ 3168 w 3456"/>
                <a:gd name="T15" fmla="*/ 641 h 2043"/>
                <a:gd name="T16" fmla="*/ 3269 w 3456"/>
                <a:gd name="T17" fmla="*/ 784 h 2043"/>
                <a:gd name="T18" fmla="*/ 3351 w 3456"/>
                <a:gd name="T19" fmla="*/ 931 h 2043"/>
                <a:gd name="T20" fmla="*/ 3413 w 3456"/>
                <a:gd name="T21" fmla="*/ 1077 h 2043"/>
                <a:gd name="T22" fmla="*/ 3456 w 3456"/>
                <a:gd name="T23" fmla="*/ 1221 h 2043"/>
                <a:gd name="T24" fmla="*/ 3396 w 3456"/>
                <a:gd name="T25" fmla="*/ 1165 h 2043"/>
                <a:gd name="T26" fmla="*/ 3331 w 3456"/>
                <a:gd name="T27" fmla="*/ 1104 h 2043"/>
                <a:gd name="T28" fmla="*/ 3220 w 3456"/>
                <a:gd name="T29" fmla="*/ 1226 h 2043"/>
                <a:gd name="T30" fmla="*/ 3101 w 3456"/>
                <a:gd name="T31" fmla="*/ 1355 h 2043"/>
                <a:gd name="T32" fmla="*/ 3029 w 3456"/>
                <a:gd name="T33" fmla="*/ 1165 h 2043"/>
                <a:gd name="T34" fmla="*/ 2939 w 3456"/>
                <a:gd name="T35" fmla="*/ 993 h 2043"/>
                <a:gd name="T36" fmla="*/ 2830 w 3456"/>
                <a:gd name="T37" fmla="*/ 842 h 2043"/>
                <a:gd name="T38" fmla="*/ 2699 w 3456"/>
                <a:gd name="T39" fmla="*/ 709 h 2043"/>
                <a:gd name="T40" fmla="*/ 2548 w 3456"/>
                <a:gd name="T41" fmla="*/ 596 h 2043"/>
                <a:gd name="T42" fmla="*/ 2376 w 3456"/>
                <a:gd name="T43" fmla="*/ 503 h 2043"/>
                <a:gd name="T44" fmla="*/ 2168 w 3456"/>
                <a:gd name="T45" fmla="*/ 429 h 2043"/>
                <a:gd name="T46" fmla="*/ 1957 w 3456"/>
                <a:gd name="T47" fmla="*/ 392 h 2043"/>
                <a:gd name="T48" fmla="*/ 1744 w 3456"/>
                <a:gd name="T49" fmla="*/ 394 h 2043"/>
                <a:gd name="T50" fmla="*/ 1525 w 3456"/>
                <a:gd name="T51" fmla="*/ 432 h 2043"/>
                <a:gd name="T52" fmla="*/ 1345 w 3456"/>
                <a:gd name="T53" fmla="*/ 494 h 2043"/>
                <a:gd name="T54" fmla="*/ 1181 w 3456"/>
                <a:gd name="T55" fmla="*/ 580 h 2043"/>
                <a:gd name="T56" fmla="*/ 1032 w 3456"/>
                <a:gd name="T57" fmla="*/ 686 h 2043"/>
                <a:gd name="T58" fmla="*/ 904 w 3456"/>
                <a:gd name="T59" fmla="*/ 808 h 2043"/>
                <a:gd name="T60" fmla="*/ 795 w 3456"/>
                <a:gd name="T61" fmla="*/ 947 h 2043"/>
                <a:gd name="T62" fmla="*/ 707 w 3456"/>
                <a:gd name="T63" fmla="*/ 1096 h 2043"/>
                <a:gd name="T64" fmla="*/ 638 w 3456"/>
                <a:gd name="T65" fmla="*/ 1255 h 2043"/>
                <a:gd name="T66" fmla="*/ 593 w 3456"/>
                <a:gd name="T67" fmla="*/ 1418 h 2043"/>
                <a:gd name="T68" fmla="*/ 571 w 3456"/>
                <a:gd name="T69" fmla="*/ 1585 h 2043"/>
                <a:gd name="T70" fmla="*/ 750 w 3456"/>
                <a:gd name="T71" fmla="*/ 1667 h 2043"/>
                <a:gd name="T72" fmla="*/ 496 w 3456"/>
                <a:gd name="T73" fmla="*/ 1921 h 2043"/>
                <a:gd name="T74" fmla="*/ 251 w 3456"/>
                <a:gd name="T75" fmla="*/ 1923 h 2043"/>
                <a:gd name="T76" fmla="*/ 0 w 3456"/>
                <a:gd name="T77" fmla="*/ 1671 h 2043"/>
                <a:gd name="T78" fmla="*/ 181 w 3456"/>
                <a:gd name="T79" fmla="*/ 1552 h 2043"/>
                <a:gd name="T80" fmla="*/ 216 w 3456"/>
                <a:gd name="T81" fmla="*/ 1322 h 2043"/>
                <a:gd name="T82" fmla="*/ 277 w 3456"/>
                <a:gd name="T83" fmla="*/ 1107 h 2043"/>
                <a:gd name="T84" fmla="*/ 365 w 3456"/>
                <a:gd name="T85" fmla="*/ 904 h 2043"/>
                <a:gd name="T86" fmla="*/ 477 w 3456"/>
                <a:gd name="T87" fmla="*/ 718 h 2043"/>
                <a:gd name="T88" fmla="*/ 618 w 3456"/>
                <a:gd name="T89" fmla="*/ 545 h 2043"/>
                <a:gd name="T90" fmla="*/ 785 w 3456"/>
                <a:gd name="T91" fmla="*/ 388 h 2043"/>
                <a:gd name="T92" fmla="*/ 977 w 3456"/>
                <a:gd name="T93" fmla="*/ 248 h 2043"/>
                <a:gd name="T94" fmla="*/ 1181 w 3456"/>
                <a:gd name="T95" fmla="*/ 139 h 2043"/>
                <a:gd name="T96" fmla="*/ 1393 w 3456"/>
                <a:gd name="T97" fmla="*/ 61 h 2043"/>
                <a:gd name="T98" fmla="*/ 1614 w 3456"/>
                <a:gd name="T99" fmla="*/ 16 h 2043"/>
                <a:gd name="T100" fmla="*/ 1844 w 3456"/>
                <a:gd name="T101" fmla="*/ 0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56" h="2043">
                  <a:moveTo>
                    <a:pt x="1844" y="0"/>
                  </a:moveTo>
                  <a:lnTo>
                    <a:pt x="1962" y="4"/>
                  </a:lnTo>
                  <a:lnTo>
                    <a:pt x="2075" y="16"/>
                  </a:lnTo>
                  <a:lnTo>
                    <a:pt x="2186" y="33"/>
                  </a:lnTo>
                  <a:lnTo>
                    <a:pt x="2291" y="58"/>
                  </a:lnTo>
                  <a:lnTo>
                    <a:pt x="2392" y="88"/>
                  </a:lnTo>
                  <a:lnTo>
                    <a:pt x="2490" y="125"/>
                  </a:lnTo>
                  <a:lnTo>
                    <a:pt x="2583" y="167"/>
                  </a:lnTo>
                  <a:lnTo>
                    <a:pt x="2672" y="213"/>
                  </a:lnTo>
                  <a:lnTo>
                    <a:pt x="2756" y="264"/>
                  </a:lnTo>
                  <a:lnTo>
                    <a:pt x="2836" y="320"/>
                  </a:lnTo>
                  <a:lnTo>
                    <a:pt x="2912" y="378"/>
                  </a:lnTo>
                  <a:lnTo>
                    <a:pt x="2983" y="439"/>
                  </a:lnTo>
                  <a:lnTo>
                    <a:pt x="3048" y="504"/>
                  </a:lnTo>
                  <a:lnTo>
                    <a:pt x="3111" y="571"/>
                  </a:lnTo>
                  <a:lnTo>
                    <a:pt x="3168" y="641"/>
                  </a:lnTo>
                  <a:lnTo>
                    <a:pt x="3221" y="712"/>
                  </a:lnTo>
                  <a:lnTo>
                    <a:pt x="3269" y="784"/>
                  </a:lnTo>
                  <a:lnTo>
                    <a:pt x="3312" y="856"/>
                  </a:lnTo>
                  <a:lnTo>
                    <a:pt x="3351" y="931"/>
                  </a:lnTo>
                  <a:lnTo>
                    <a:pt x="3384" y="1005"/>
                  </a:lnTo>
                  <a:lnTo>
                    <a:pt x="3413" y="1077"/>
                  </a:lnTo>
                  <a:lnTo>
                    <a:pt x="3437" y="1150"/>
                  </a:lnTo>
                  <a:lnTo>
                    <a:pt x="3456" y="1221"/>
                  </a:lnTo>
                  <a:lnTo>
                    <a:pt x="3425" y="1194"/>
                  </a:lnTo>
                  <a:lnTo>
                    <a:pt x="3396" y="1165"/>
                  </a:lnTo>
                  <a:lnTo>
                    <a:pt x="3364" y="1136"/>
                  </a:lnTo>
                  <a:lnTo>
                    <a:pt x="3331" y="1104"/>
                  </a:lnTo>
                  <a:lnTo>
                    <a:pt x="3275" y="1165"/>
                  </a:lnTo>
                  <a:lnTo>
                    <a:pt x="3220" y="1226"/>
                  </a:lnTo>
                  <a:lnTo>
                    <a:pt x="3162" y="1288"/>
                  </a:lnTo>
                  <a:lnTo>
                    <a:pt x="3101" y="1355"/>
                  </a:lnTo>
                  <a:lnTo>
                    <a:pt x="3067" y="1258"/>
                  </a:lnTo>
                  <a:lnTo>
                    <a:pt x="3029" y="1165"/>
                  </a:lnTo>
                  <a:lnTo>
                    <a:pt x="2987" y="1076"/>
                  </a:lnTo>
                  <a:lnTo>
                    <a:pt x="2939" y="993"/>
                  </a:lnTo>
                  <a:lnTo>
                    <a:pt x="2887" y="915"/>
                  </a:lnTo>
                  <a:lnTo>
                    <a:pt x="2830" y="842"/>
                  </a:lnTo>
                  <a:lnTo>
                    <a:pt x="2768" y="773"/>
                  </a:lnTo>
                  <a:lnTo>
                    <a:pt x="2699" y="709"/>
                  </a:lnTo>
                  <a:lnTo>
                    <a:pt x="2627" y="650"/>
                  </a:lnTo>
                  <a:lnTo>
                    <a:pt x="2548" y="596"/>
                  </a:lnTo>
                  <a:lnTo>
                    <a:pt x="2465" y="547"/>
                  </a:lnTo>
                  <a:lnTo>
                    <a:pt x="2376" y="503"/>
                  </a:lnTo>
                  <a:lnTo>
                    <a:pt x="2273" y="461"/>
                  </a:lnTo>
                  <a:lnTo>
                    <a:pt x="2168" y="429"/>
                  </a:lnTo>
                  <a:lnTo>
                    <a:pt x="2064" y="405"/>
                  </a:lnTo>
                  <a:lnTo>
                    <a:pt x="1957" y="392"/>
                  </a:lnTo>
                  <a:lnTo>
                    <a:pt x="1851" y="388"/>
                  </a:lnTo>
                  <a:lnTo>
                    <a:pt x="1744" y="394"/>
                  </a:lnTo>
                  <a:lnTo>
                    <a:pt x="1635" y="408"/>
                  </a:lnTo>
                  <a:lnTo>
                    <a:pt x="1525" y="432"/>
                  </a:lnTo>
                  <a:lnTo>
                    <a:pt x="1434" y="461"/>
                  </a:lnTo>
                  <a:lnTo>
                    <a:pt x="1345" y="494"/>
                  </a:lnTo>
                  <a:lnTo>
                    <a:pt x="1261" y="535"/>
                  </a:lnTo>
                  <a:lnTo>
                    <a:pt x="1181" y="580"/>
                  </a:lnTo>
                  <a:lnTo>
                    <a:pt x="1105" y="631"/>
                  </a:lnTo>
                  <a:lnTo>
                    <a:pt x="1032" y="686"/>
                  </a:lnTo>
                  <a:lnTo>
                    <a:pt x="967" y="746"/>
                  </a:lnTo>
                  <a:lnTo>
                    <a:pt x="904" y="808"/>
                  </a:lnTo>
                  <a:lnTo>
                    <a:pt x="848" y="877"/>
                  </a:lnTo>
                  <a:lnTo>
                    <a:pt x="795" y="947"/>
                  </a:lnTo>
                  <a:lnTo>
                    <a:pt x="749" y="1021"/>
                  </a:lnTo>
                  <a:lnTo>
                    <a:pt x="707" y="1096"/>
                  </a:lnTo>
                  <a:lnTo>
                    <a:pt x="670" y="1175"/>
                  </a:lnTo>
                  <a:lnTo>
                    <a:pt x="638" y="1255"/>
                  </a:lnTo>
                  <a:lnTo>
                    <a:pt x="613" y="1335"/>
                  </a:lnTo>
                  <a:lnTo>
                    <a:pt x="593" y="1418"/>
                  </a:lnTo>
                  <a:lnTo>
                    <a:pt x="580" y="1501"/>
                  </a:lnTo>
                  <a:lnTo>
                    <a:pt x="571" y="1585"/>
                  </a:lnTo>
                  <a:lnTo>
                    <a:pt x="570" y="1667"/>
                  </a:lnTo>
                  <a:lnTo>
                    <a:pt x="750" y="1667"/>
                  </a:lnTo>
                  <a:lnTo>
                    <a:pt x="621" y="1796"/>
                  </a:lnTo>
                  <a:lnTo>
                    <a:pt x="496" y="1921"/>
                  </a:lnTo>
                  <a:lnTo>
                    <a:pt x="372" y="2043"/>
                  </a:lnTo>
                  <a:lnTo>
                    <a:pt x="251" y="1923"/>
                  </a:lnTo>
                  <a:lnTo>
                    <a:pt x="126" y="1797"/>
                  </a:lnTo>
                  <a:lnTo>
                    <a:pt x="0" y="1671"/>
                  </a:lnTo>
                  <a:lnTo>
                    <a:pt x="173" y="1671"/>
                  </a:lnTo>
                  <a:lnTo>
                    <a:pt x="181" y="1552"/>
                  </a:lnTo>
                  <a:lnTo>
                    <a:pt x="196" y="1435"/>
                  </a:lnTo>
                  <a:lnTo>
                    <a:pt x="216" y="1322"/>
                  </a:lnTo>
                  <a:lnTo>
                    <a:pt x="244" y="1213"/>
                  </a:lnTo>
                  <a:lnTo>
                    <a:pt x="277" y="1107"/>
                  </a:lnTo>
                  <a:lnTo>
                    <a:pt x="317" y="1003"/>
                  </a:lnTo>
                  <a:lnTo>
                    <a:pt x="365" y="904"/>
                  </a:lnTo>
                  <a:lnTo>
                    <a:pt x="417" y="810"/>
                  </a:lnTo>
                  <a:lnTo>
                    <a:pt x="477" y="718"/>
                  </a:lnTo>
                  <a:lnTo>
                    <a:pt x="544" y="629"/>
                  </a:lnTo>
                  <a:lnTo>
                    <a:pt x="618" y="545"/>
                  </a:lnTo>
                  <a:lnTo>
                    <a:pt x="698" y="465"/>
                  </a:lnTo>
                  <a:lnTo>
                    <a:pt x="785" y="388"/>
                  </a:lnTo>
                  <a:lnTo>
                    <a:pt x="880" y="315"/>
                  </a:lnTo>
                  <a:lnTo>
                    <a:pt x="977" y="248"/>
                  </a:lnTo>
                  <a:lnTo>
                    <a:pt x="1077" y="190"/>
                  </a:lnTo>
                  <a:lnTo>
                    <a:pt x="1181" y="139"/>
                  </a:lnTo>
                  <a:lnTo>
                    <a:pt x="1285" y="96"/>
                  </a:lnTo>
                  <a:lnTo>
                    <a:pt x="1393" y="61"/>
                  </a:lnTo>
                  <a:lnTo>
                    <a:pt x="1502" y="35"/>
                  </a:lnTo>
                  <a:lnTo>
                    <a:pt x="1614" y="16"/>
                  </a:lnTo>
                  <a:lnTo>
                    <a:pt x="1728" y="4"/>
                  </a:lnTo>
                  <a:lnTo>
                    <a:pt x="18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C745CE4E-2D2F-41F7-A0B9-E6E2F9339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069" y="4545271"/>
              <a:ext cx="159349" cy="228815"/>
            </a:xfrm>
            <a:custGeom>
              <a:avLst/>
              <a:gdLst>
                <a:gd name="T0" fmla="*/ 932 w 1201"/>
                <a:gd name="T1" fmla="*/ 1399 h 1725"/>
                <a:gd name="T2" fmla="*/ 882 w 1201"/>
                <a:gd name="T3" fmla="*/ 1601 h 1725"/>
                <a:gd name="T4" fmla="*/ 1040 w 1201"/>
                <a:gd name="T5" fmla="*/ 1399 h 1725"/>
                <a:gd name="T6" fmla="*/ 234 w 1201"/>
                <a:gd name="T7" fmla="*/ 1387 h 1725"/>
                <a:gd name="T8" fmla="*/ 181 w 1201"/>
                <a:gd name="T9" fmla="*/ 1396 h 1725"/>
                <a:gd name="T10" fmla="*/ 158 w 1201"/>
                <a:gd name="T11" fmla="*/ 1421 h 1725"/>
                <a:gd name="T12" fmla="*/ 151 w 1201"/>
                <a:gd name="T13" fmla="*/ 1488 h 1725"/>
                <a:gd name="T14" fmla="*/ 151 w 1201"/>
                <a:gd name="T15" fmla="*/ 1600 h 1725"/>
                <a:gd name="T16" fmla="*/ 263 w 1201"/>
                <a:gd name="T17" fmla="*/ 1600 h 1725"/>
                <a:gd name="T18" fmla="*/ 315 w 1201"/>
                <a:gd name="T19" fmla="*/ 1389 h 1725"/>
                <a:gd name="T20" fmla="*/ 234 w 1201"/>
                <a:gd name="T21" fmla="*/ 1387 h 1725"/>
                <a:gd name="T22" fmla="*/ 884 w 1201"/>
                <a:gd name="T23" fmla="*/ 1233 h 1725"/>
                <a:gd name="T24" fmla="*/ 1041 w 1201"/>
                <a:gd name="T25" fmla="*/ 1034 h 1725"/>
                <a:gd name="T26" fmla="*/ 157 w 1201"/>
                <a:gd name="T27" fmla="*/ 1034 h 1725"/>
                <a:gd name="T28" fmla="*/ 314 w 1201"/>
                <a:gd name="T29" fmla="*/ 1232 h 1725"/>
                <a:gd name="T30" fmla="*/ 157 w 1201"/>
                <a:gd name="T31" fmla="*/ 1034 h 1725"/>
                <a:gd name="T32" fmla="*/ 522 w 1201"/>
                <a:gd name="T33" fmla="*/ 1232 h 1725"/>
                <a:gd name="T34" fmla="*/ 680 w 1201"/>
                <a:gd name="T35" fmla="*/ 1028 h 1725"/>
                <a:gd name="T36" fmla="*/ 155 w 1201"/>
                <a:gd name="T37" fmla="*/ 667 h 1725"/>
                <a:gd name="T38" fmla="*/ 317 w 1201"/>
                <a:gd name="T39" fmla="*/ 865 h 1725"/>
                <a:gd name="T40" fmla="*/ 155 w 1201"/>
                <a:gd name="T41" fmla="*/ 667 h 1725"/>
                <a:gd name="T42" fmla="*/ 884 w 1201"/>
                <a:gd name="T43" fmla="*/ 865 h 1725"/>
                <a:gd name="T44" fmla="*/ 1038 w 1201"/>
                <a:gd name="T45" fmla="*/ 664 h 1725"/>
                <a:gd name="T46" fmla="*/ 522 w 1201"/>
                <a:gd name="T47" fmla="*/ 659 h 1725"/>
                <a:gd name="T48" fmla="*/ 685 w 1201"/>
                <a:gd name="T49" fmla="*/ 864 h 1725"/>
                <a:gd name="T50" fmla="*/ 522 w 1201"/>
                <a:gd name="T51" fmla="*/ 659 h 1725"/>
                <a:gd name="T52" fmla="*/ 155 w 1201"/>
                <a:gd name="T53" fmla="*/ 500 h 1725"/>
                <a:gd name="T54" fmla="*/ 314 w 1201"/>
                <a:gd name="T55" fmla="*/ 299 h 1725"/>
                <a:gd name="T56" fmla="*/ 881 w 1201"/>
                <a:gd name="T57" fmla="*/ 299 h 1725"/>
                <a:gd name="T58" fmla="*/ 1040 w 1201"/>
                <a:gd name="T59" fmla="*/ 500 h 1725"/>
                <a:gd name="T60" fmla="*/ 881 w 1201"/>
                <a:gd name="T61" fmla="*/ 299 h 1725"/>
                <a:gd name="T62" fmla="*/ 520 w 1201"/>
                <a:gd name="T63" fmla="*/ 502 h 1725"/>
                <a:gd name="T64" fmla="*/ 682 w 1201"/>
                <a:gd name="T65" fmla="*/ 296 h 1725"/>
                <a:gd name="T66" fmla="*/ 0 w 1201"/>
                <a:gd name="T67" fmla="*/ 0 h 1725"/>
                <a:gd name="T68" fmla="*/ 1201 w 1201"/>
                <a:gd name="T69" fmla="*/ 1725 h 1725"/>
                <a:gd name="T70" fmla="*/ 689 w 1201"/>
                <a:gd name="T71" fmla="*/ 1393 h 1725"/>
                <a:gd name="T72" fmla="*/ 576 w 1201"/>
                <a:gd name="T73" fmla="*/ 1393 h 1725"/>
                <a:gd name="T74" fmla="*/ 519 w 1201"/>
                <a:gd name="T75" fmla="*/ 1725 h 1725"/>
                <a:gd name="T76" fmla="*/ 173 w 1201"/>
                <a:gd name="T77" fmla="*/ 1725 h 1725"/>
                <a:gd name="T78" fmla="*/ 0 w 1201"/>
                <a:gd name="T79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1" h="1725">
                  <a:moveTo>
                    <a:pt x="983" y="1399"/>
                  </a:moveTo>
                  <a:lnTo>
                    <a:pt x="932" y="1399"/>
                  </a:lnTo>
                  <a:lnTo>
                    <a:pt x="882" y="1399"/>
                  </a:lnTo>
                  <a:lnTo>
                    <a:pt x="882" y="1601"/>
                  </a:lnTo>
                  <a:lnTo>
                    <a:pt x="1040" y="1601"/>
                  </a:lnTo>
                  <a:lnTo>
                    <a:pt x="1040" y="1399"/>
                  </a:lnTo>
                  <a:lnTo>
                    <a:pt x="983" y="1399"/>
                  </a:lnTo>
                  <a:close/>
                  <a:moveTo>
                    <a:pt x="234" y="1387"/>
                  </a:moveTo>
                  <a:lnTo>
                    <a:pt x="194" y="1390"/>
                  </a:lnTo>
                  <a:lnTo>
                    <a:pt x="181" y="1396"/>
                  </a:lnTo>
                  <a:lnTo>
                    <a:pt x="168" y="1408"/>
                  </a:lnTo>
                  <a:lnTo>
                    <a:pt x="158" y="1421"/>
                  </a:lnTo>
                  <a:lnTo>
                    <a:pt x="152" y="1432"/>
                  </a:lnTo>
                  <a:lnTo>
                    <a:pt x="151" y="1488"/>
                  </a:lnTo>
                  <a:lnTo>
                    <a:pt x="151" y="1543"/>
                  </a:lnTo>
                  <a:lnTo>
                    <a:pt x="151" y="1600"/>
                  </a:lnTo>
                  <a:lnTo>
                    <a:pt x="209" y="1600"/>
                  </a:lnTo>
                  <a:lnTo>
                    <a:pt x="263" y="1600"/>
                  </a:lnTo>
                  <a:lnTo>
                    <a:pt x="315" y="1600"/>
                  </a:lnTo>
                  <a:lnTo>
                    <a:pt x="315" y="1389"/>
                  </a:lnTo>
                  <a:lnTo>
                    <a:pt x="273" y="1387"/>
                  </a:lnTo>
                  <a:lnTo>
                    <a:pt x="234" y="1387"/>
                  </a:lnTo>
                  <a:close/>
                  <a:moveTo>
                    <a:pt x="884" y="1034"/>
                  </a:moveTo>
                  <a:lnTo>
                    <a:pt x="884" y="1233"/>
                  </a:lnTo>
                  <a:lnTo>
                    <a:pt x="1041" y="1233"/>
                  </a:lnTo>
                  <a:lnTo>
                    <a:pt x="1041" y="1034"/>
                  </a:lnTo>
                  <a:lnTo>
                    <a:pt x="884" y="1034"/>
                  </a:lnTo>
                  <a:close/>
                  <a:moveTo>
                    <a:pt x="157" y="1034"/>
                  </a:moveTo>
                  <a:lnTo>
                    <a:pt x="157" y="1232"/>
                  </a:lnTo>
                  <a:lnTo>
                    <a:pt x="314" y="1232"/>
                  </a:lnTo>
                  <a:lnTo>
                    <a:pt x="314" y="1034"/>
                  </a:lnTo>
                  <a:lnTo>
                    <a:pt x="157" y="1034"/>
                  </a:lnTo>
                  <a:close/>
                  <a:moveTo>
                    <a:pt x="522" y="1028"/>
                  </a:moveTo>
                  <a:lnTo>
                    <a:pt x="522" y="1232"/>
                  </a:lnTo>
                  <a:lnTo>
                    <a:pt x="680" y="1232"/>
                  </a:lnTo>
                  <a:lnTo>
                    <a:pt x="680" y="1028"/>
                  </a:lnTo>
                  <a:lnTo>
                    <a:pt x="522" y="1028"/>
                  </a:lnTo>
                  <a:close/>
                  <a:moveTo>
                    <a:pt x="155" y="667"/>
                  </a:moveTo>
                  <a:lnTo>
                    <a:pt x="155" y="865"/>
                  </a:lnTo>
                  <a:lnTo>
                    <a:pt x="317" y="865"/>
                  </a:lnTo>
                  <a:lnTo>
                    <a:pt x="317" y="667"/>
                  </a:lnTo>
                  <a:lnTo>
                    <a:pt x="155" y="667"/>
                  </a:lnTo>
                  <a:close/>
                  <a:moveTo>
                    <a:pt x="884" y="664"/>
                  </a:moveTo>
                  <a:lnTo>
                    <a:pt x="884" y="865"/>
                  </a:lnTo>
                  <a:lnTo>
                    <a:pt x="1038" y="865"/>
                  </a:lnTo>
                  <a:lnTo>
                    <a:pt x="1038" y="664"/>
                  </a:lnTo>
                  <a:lnTo>
                    <a:pt x="884" y="664"/>
                  </a:lnTo>
                  <a:close/>
                  <a:moveTo>
                    <a:pt x="522" y="659"/>
                  </a:moveTo>
                  <a:lnTo>
                    <a:pt x="522" y="864"/>
                  </a:lnTo>
                  <a:lnTo>
                    <a:pt x="685" y="864"/>
                  </a:lnTo>
                  <a:lnTo>
                    <a:pt x="685" y="659"/>
                  </a:lnTo>
                  <a:lnTo>
                    <a:pt x="522" y="659"/>
                  </a:lnTo>
                  <a:close/>
                  <a:moveTo>
                    <a:pt x="155" y="299"/>
                  </a:moveTo>
                  <a:lnTo>
                    <a:pt x="155" y="500"/>
                  </a:lnTo>
                  <a:lnTo>
                    <a:pt x="314" y="500"/>
                  </a:lnTo>
                  <a:lnTo>
                    <a:pt x="314" y="299"/>
                  </a:lnTo>
                  <a:lnTo>
                    <a:pt x="155" y="299"/>
                  </a:lnTo>
                  <a:close/>
                  <a:moveTo>
                    <a:pt x="881" y="299"/>
                  </a:moveTo>
                  <a:lnTo>
                    <a:pt x="881" y="500"/>
                  </a:lnTo>
                  <a:lnTo>
                    <a:pt x="1040" y="500"/>
                  </a:lnTo>
                  <a:lnTo>
                    <a:pt x="1040" y="299"/>
                  </a:lnTo>
                  <a:lnTo>
                    <a:pt x="881" y="299"/>
                  </a:lnTo>
                  <a:close/>
                  <a:moveTo>
                    <a:pt x="520" y="296"/>
                  </a:moveTo>
                  <a:lnTo>
                    <a:pt x="520" y="502"/>
                  </a:lnTo>
                  <a:lnTo>
                    <a:pt x="682" y="502"/>
                  </a:lnTo>
                  <a:lnTo>
                    <a:pt x="682" y="296"/>
                  </a:lnTo>
                  <a:lnTo>
                    <a:pt x="520" y="296"/>
                  </a:lnTo>
                  <a:close/>
                  <a:moveTo>
                    <a:pt x="0" y="0"/>
                  </a:moveTo>
                  <a:lnTo>
                    <a:pt x="1201" y="0"/>
                  </a:lnTo>
                  <a:lnTo>
                    <a:pt x="1201" y="1725"/>
                  </a:lnTo>
                  <a:lnTo>
                    <a:pt x="689" y="1725"/>
                  </a:lnTo>
                  <a:lnTo>
                    <a:pt x="689" y="1393"/>
                  </a:lnTo>
                  <a:lnTo>
                    <a:pt x="631" y="1393"/>
                  </a:lnTo>
                  <a:lnTo>
                    <a:pt x="576" y="1393"/>
                  </a:lnTo>
                  <a:lnTo>
                    <a:pt x="519" y="1393"/>
                  </a:lnTo>
                  <a:lnTo>
                    <a:pt x="519" y="1725"/>
                  </a:lnTo>
                  <a:lnTo>
                    <a:pt x="344" y="1725"/>
                  </a:lnTo>
                  <a:lnTo>
                    <a:pt x="173" y="1725"/>
                  </a:lnTo>
                  <a:lnTo>
                    <a:pt x="0" y="17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3757B72A-DFEE-40FA-B0A3-3395A04D5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20" y="4729277"/>
              <a:ext cx="21741" cy="28105"/>
            </a:xfrm>
            <a:custGeom>
              <a:avLst/>
              <a:gdLst>
                <a:gd name="T0" fmla="*/ 83 w 164"/>
                <a:gd name="T1" fmla="*/ 0 h 213"/>
                <a:gd name="T2" fmla="*/ 122 w 164"/>
                <a:gd name="T3" fmla="*/ 0 h 213"/>
                <a:gd name="T4" fmla="*/ 164 w 164"/>
                <a:gd name="T5" fmla="*/ 2 h 213"/>
                <a:gd name="T6" fmla="*/ 164 w 164"/>
                <a:gd name="T7" fmla="*/ 213 h 213"/>
                <a:gd name="T8" fmla="*/ 112 w 164"/>
                <a:gd name="T9" fmla="*/ 213 h 213"/>
                <a:gd name="T10" fmla="*/ 58 w 164"/>
                <a:gd name="T11" fmla="*/ 213 h 213"/>
                <a:gd name="T12" fmla="*/ 0 w 164"/>
                <a:gd name="T13" fmla="*/ 213 h 213"/>
                <a:gd name="T14" fmla="*/ 0 w 164"/>
                <a:gd name="T15" fmla="*/ 156 h 213"/>
                <a:gd name="T16" fmla="*/ 0 w 164"/>
                <a:gd name="T17" fmla="*/ 101 h 213"/>
                <a:gd name="T18" fmla="*/ 1 w 164"/>
                <a:gd name="T19" fmla="*/ 45 h 213"/>
                <a:gd name="T20" fmla="*/ 7 w 164"/>
                <a:gd name="T21" fmla="*/ 34 h 213"/>
                <a:gd name="T22" fmla="*/ 17 w 164"/>
                <a:gd name="T23" fmla="*/ 21 h 213"/>
                <a:gd name="T24" fmla="*/ 30 w 164"/>
                <a:gd name="T25" fmla="*/ 9 h 213"/>
                <a:gd name="T26" fmla="*/ 43 w 164"/>
                <a:gd name="T27" fmla="*/ 3 h 213"/>
                <a:gd name="T28" fmla="*/ 83 w 164"/>
                <a:gd name="T2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213">
                  <a:moveTo>
                    <a:pt x="83" y="0"/>
                  </a:moveTo>
                  <a:lnTo>
                    <a:pt x="122" y="0"/>
                  </a:lnTo>
                  <a:lnTo>
                    <a:pt x="164" y="2"/>
                  </a:lnTo>
                  <a:lnTo>
                    <a:pt x="164" y="213"/>
                  </a:lnTo>
                  <a:lnTo>
                    <a:pt x="112" y="213"/>
                  </a:lnTo>
                  <a:lnTo>
                    <a:pt x="58" y="213"/>
                  </a:lnTo>
                  <a:lnTo>
                    <a:pt x="0" y="213"/>
                  </a:lnTo>
                  <a:lnTo>
                    <a:pt x="0" y="156"/>
                  </a:lnTo>
                  <a:lnTo>
                    <a:pt x="0" y="101"/>
                  </a:lnTo>
                  <a:lnTo>
                    <a:pt x="1" y="45"/>
                  </a:lnTo>
                  <a:lnTo>
                    <a:pt x="7" y="34"/>
                  </a:lnTo>
                  <a:lnTo>
                    <a:pt x="17" y="21"/>
                  </a:lnTo>
                  <a:lnTo>
                    <a:pt x="30" y="9"/>
                  </a:lnTo>
                  <a:lnTo>
                    <a:pt x="43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7D3154C6-95E6-4A24-AC72-97CC012A3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270" y="4632766"/>
              <a:ext cx="21741" cy="2704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1C178FCA-0D7E-43CF-B306-DE431D45A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270" y="4681817"/>
              <a:ext cx="21211" cy="2677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3AC9AA37-7FB7-4BC8-BE72-5D48F9330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750" y="4585041"/>
              <a:ext cx="20946" cy="2677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34">
              <a:extLst>
                <a:ext uri="{FF2B5EF4-FFF2-40B4-BE49-F238E27FC236}">
                  <a16:creationId xmlns:a16="http://schemas.microsoft.com/office/drawing/2014/main" id="{56CCC93E-5158-4B5C-AE14-EB0B9491B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270" y="4584776"/>
              <a:ext cx="21211" cy="2704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35">
              <a:extLst>
                <a:ext uri="{FF2B5EF4-FFF2-40B4-BE49-F238E27FC236}">
                  <a16:creationId xmlns:a16="http://schemas.microsoft.com/office/drawing/2014/main" id="{3FD06BD6-B1B9-464E-8A50-275881E60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750" y="4633827"/>
              <a:ext cx="21476" cy="2624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42773714-7931-42E7-88A7-11343F40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015" y="4682348"/>
              <a:ext cx="20681" cy="2624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D9EECE7A-7758-4409-BE96-7322D6DC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261" y="4730868"/>
              <a:ext cx="20681" cy="26779"/>
            </a:xfrm>
            <a:custGeom>
              <a:avLst/>
              <a:gdLst>
                <a:gd name="T0" fmla="*/ 50 w 158"/>
                <a:gd name="T1" fmla="*/ 0 h 202"/>
                <a:gd name="T2" fmla="*/ 101 w 158"/>
                <a:gd name="T3" fmla="*/ 0 h 202"/>
                <a:gd name="T4" fmla="*/ 158 w 158"/>
                <a:gd name="T5" fmla="*/ 0 h 202"/>
                <a:gd name="T6" fmla="*/ 158 w 158"/>
                <a:gd name="T7" fmla="*/ 202 h 202"/>
                <a:gd name="T8" fmla="*/ 0 w 158"/>
                <a:gd name="T9" fmla="*/ 202 h 202"/>
                <a:gd name="T10" fmla="*/ 0 w 158"/>
                <a:gd name="T11" fmla="*/ 0 h 202"/>
                <a:gd name="T12" fmla="*/ 50 w 158"/>
                <a:gd name="T1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02">
                  <a:moveTo>
                    <a:pt x="50" y="0"/>
                  </a:moveTo>
                  <a:lnTo>
                    <a:pt x="101" y="0"/>
                  </a:lnTo>
                  <a:lnTo>
                    <a:pt x="158" y="0"/>
                  </a:lnTo>
                  <a:lnTo>
                    <a:pt x="15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38">
              <a:extLst>
                <a:ext uri="{FF2B5EF4-FFF2-40B4-BE49-F238E27FC236}">
                  <a16:creationId xmlns:a16="http://schemas.microsoft.com/office/drawing/2014/main" id="{4AA1D932-C398-4D53-B19F-E970FDC71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995" y="4585041"/>
              <a:ext cx="20946" cy="2677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9">
              <a:extLst>
                <a:ext uri="{FF2B5EF4-FFF2-40B4-BE49-F238E27FC236}">
                  <a16:creationId xmlns:a16="http://schemas.microsoft.com/office/drawing/2014/main" id="{5B41ACF0-FC35-4F16-A60B-B1FFD0144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261" y="4633562"/>
              <a:ext cx="20681" cy="2651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40">
              <a:extLst>
                <a:ext uri="{FF2B5EF4-FFF2-40B4-BE49-F238E27FC236}">
                  <a16:creationId xmlns:a16="http://schemas.microsoft.com/office/drawing/2014/main" id="{CC71F78E-72FB-4DB0-8B36-D08903D21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261" y="4682348"/>
              <a:ext cx="20946" cy="2651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0" name="Graphic 49" descr="Factory">
            <a:extLst>
              <a:ext uri="{FF2B5EF4-FFF2-40B4-BE49-F238E27FC236}">
                <a16:creationId xmlns:a16="http://schemas.microsoft.com/office/drawing/2014/main" id="{40D77660-3964-4B78-8CEB-891EF776D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0564" y="2830210"/>
            <a:ext cx="487364" cy="487364"/>
          </a:xfrm>
          <a:prstGeom prst="rect">
            <a:avLst/>
          </a:prstGeom>
        </p:spPr>
      </p:pic>
      <p:pic>
        <p:nvPicPr>
          <p:cNvPr id="51" name="Graphic 50" descr="Snowflake">
            <a:extLst>
              <a:ext uri="{FF2B5EF4-FFF2-40B4-BE49-F238E27FC236}">
                <a16:creationId xmlns:a16="http://schemas.microsoft.com/office/drawing/2014/main" id="{BC1BB14B-D99A-4B0A-8CD3-E93D92D39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5127" y="3816153"/>
            <a:ext cx="554381" cy="55438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AD28701-57F4-49C0-A63A-630E7F321976}"/>
              </a:ext>
            </a:extLst>
          </p:cNvPr>
          <p:cNvGrpSpPr>
            <a:grpSpLocks noChangeAspect="1"/>
          </p:cNvGrpSpPr>
          <p:nvPr/>
        </p:nvGrpSpPr>
        <p:grpSpPr>
          <a:xfrm>
            <a:off x="5116702" y="2300173"/>
            <a:ext cx="300038" cy="403225"/>
            <a:chOff x="4845050" y="1330326"/>
            <a:chExt cx="300038" cy="403225"/>
          </a:xfrm>
          <a:solidFill>
            <a:srgbClr val="FFFFFF"/>
          </a:solidFill>
        </p:grpSpPr>
        <p:sp>
          <p:nvSpPr>
            <p:cNvPr id="53" name="Freeform 589">
              <a:extLst>
                <a:ext uri="{FF2B5EF4-FFF2-40B4-BE49-F238E27FC236}">
                  <a16:creationId xmlns:a16="http://schemas.microsoft.com/office/drawing/2014/main" id="{60F30E66-1CEB-4E6D-8E89-2ECAA416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5050" y="1330326"/>
              <a:ext cx="300038" cy="403225"/>
            </a:xfrm>
            <a:custGeom>
              <a:avLst/>
              <a:gdLst>
                <a:gd name="T0" fmla="*/ 124 w 189"/>
                <a:gd name="T1" fmla="*/ 132 h 254"/>
                <a:gd name="T2" fmla="*/ 106 w 189"/>
                <a:gd name="T3" fmla="*/ 136 h 254"/>
                <a:gd name="T4" fmla="*/ 91 w 189"/>
                <a:gd name="T5" fmla="*/ 143 h 254"/>
                <a:gd name="T6" fmla="*/ 79 w 189"/>
                <a:gd name="T7" fmla="*/ 155 h 254"/>
                <a:gd name="T8" fmla="*/ 72 w 189"/>
                <a:gd name="T9" fmla="*/ 170 h 254"/>
                <a:gd name="T10" fmla="*/ 68 w 189"/>
                <a:gd name="T11" fmla="*/ 187 h 254"/>
                <a:gd name="T12" fmla="*/ 72 w 189"/>
                <a:gd name="T13" fmla="*/ 205 h 254"/>
                <a:gd name="T14" fmla="*/ 79 w 189"/>
                <a:gd name="T15" fmla="*/ 220 h 254"/>
                <a:gd name="T16" fmla="*/ 91 w 189"/>
                <a:gd name="T17" fmla="*/ 232 h 254"/>
                <a:gd name="T18" fmla="*/ 106 w 189"/>
                <a:gd name="T19" fmla="*/ 239 h 254"/>
                <a:gd name="T20" fmla="*/ 124 w 189"/>
                <a:gd name="T21" fmla="*/ 243 h 254"/>
                <a:gd name="T22" fmla="*/ 141 w 189"/>
                <a:gd name="T23" fmla="*/ 239 h 254"/>
                <a:gd name="T24" fmla="*/ 157 w 189"/>
                <a:gd name="T25" fmla="*/ 232 h 254"/>
                <a:gd name="T26" fmla="*/ 168 w 189"/>
                <a:gd name="T27" fmla="*/ 220 h 254"/>
                <a:gd name="T28" fmla="*/ 176 w 189"/>
                <a:gd name="T29" fmla="*/ 205 h 254"/>
                <a:gd name="T30" fmla="*/ 179 w 189"/>
                <a:gd name="T31" fmla="*/ 187 h 254"/>
                <a:gd name="T32" fmla="*/ 176 w 189"/>
                <a:gd name="T33" fmla="*/ 170 h 254"/>
                <a:gd name="T34" fmla="*/ 168 w 189"/>
                <a:gd name="T35" fmla="*/ 155 h 254"/>
                <a:gd name="T36" fmla="*/ 157 w 189"/>
                <a:gd name="T37" fmla="*/ 143 h 254"/>
                <a:gd name="T38" fmla="*/ 141 w 189"/>
                <a:gd name="T39" fmla="*/ 136 h 254"/>
                <a:gd name="T40" fmla="*/ 124 w 189"/>
                <a:gd name="T41" fmla="*/ 132 h 254"/>
                <a:gd name="T42" fmla="*/ 145 w 189"/>
                <a:gd name="T43" fmla="*/ 0 h 254"/>
                <a:gd name="T44" fmla="*/ 145 w 189"/>
                <a:gd name="T45" fmla="*/ 0 h 254"/>
                <a:gd name="T46" fmla="*/ 107 w 189"/>
                <a:gd name="T47" fmla="*/ 109 h 254"/>
                <a:gd name="T48" fmla="*/ 160 w 189"/>
                <a:gd name="T49" fmla="*/ 109 h 254"/>
                <a:gd name="T50" fmla="*/ 145 w 189"/>
                <a:gd name="T51" fmla="*/ 124 h 254"/>
                <a:gd name="T52" fmla="*/ 163 w 189"/>
                <a:gd name="T53" fmla="*/ 134 h 254"/>
                <a:gd name="T54" fmla="*/ 177 w 189"/>
                <a:gd name="T55" fmla="*/ 148 h 254"/>
                <a:gd name="T56" fmla="*/ 187 w 189"/>
                <a:gd name="T57" fmla="*/ 166 h 254"/>
                <a:gd name="T58" fmla="*/ 189 w 189"/>
                <a:gd name="T59" fmla="*/ 187 h 254"/>
                <a:gd name="T60" fmla="*/ 187 w 189"/>
                <a:gd name="T61" fmla="*/ 209 h 254"/>
                <a:gd name="T62" fmla="*/ 177 w 189"/>
                <a:gd name="T63" fmla="*/ 227 h 254"/>
                <a:gd name="T64" fmla="*/ 163 w 189"/>
                <a:gd name="T65" fmla="*/ 241 h 254"/>
                <a:gd name="T66" fmla="*/ 145 w 189"/>
                <a:gd name="T67" fmla="*/ 251 h 254"/>
                <a:gd name="T68" fmla="*/ 124 w 189"/>
                <a:gd name="T69" fmla="*/ 254 h 254"/>
                <a:gd name="T70" fmla="*/ 102 w 189"/>
                <a:gd name="T71" fmla="*/ 251 h 254"/>
                <a:gd name="T72" fmla="*/ 83 w 189"/>
                <a:gd name="T73" fmla="*/ 241 h 254"/>
                <a:gd name="T74" fmla="*/ 69 w 189"/>
                <a:gd name="T75" fmla="*/ 225 h 254"/>
                <a:gd name="T76" fmla="*/ 60 w 189"/>
                <a:gd name="T77" fmla="*/ 208 h 254"/>
                <a:gd name="T78" fmla="*/ 12 w 189"/>
                <a:gd name="T79" fmla="*/ 254 h 254"/>
                <a:gd name="T80" fmla="*/ 53 w 189"/>
                <a:gd name="T81" fmla="*/ 144 h 254"/>
                <a:gd name="T82" fmla="*/ 0 w 189"/>
                <a:gd name="T83" fmla="*/ 144 h 254"/>
                <a:gd name="T84" fmla="*/ 145 w 189"/>
                <a:gd name="T8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" h="254">
                  <a:moveTo>
                    <a:pt x="124" y="132"/>
                  </a:moveTo>
                  <a:lnTo>
                    <a:pt x="106" y="136"/>
                  </a:lnTo>
                  <a:lnTo>
                    <a:pt x="91" y="143"/>
                  </a:lnTo>
                  <a:lnTo>
                    <a:pt x="79" y="155"/>
                  </a:lnTo>
                  <a:lnTo>
                    <a:pt x="72" y="170"/>
                  </a:lnTo>
                  <a:lnTo>
                    <a:pt x="68" y="187"/>
                  </a:lnTo>
                  <a:lnTo>
                    <a:pt x="72" y="205"/>
                  </a:lnTo>
                  <a:lnTo>
                    <a:pt x="79" y="220"/>
                  </a:lnTo>
                  <a:lnTo>
                    <a:pt x="91" y="232"/>
                  </a:lnTo>
                  <a:lnTo>
                    <a:pt x="106" y="239"/>
                  </a:lnTo>
                  <a:lnTo>
                    <a:pt x="124" y="243"/>
                  </a:lnTo>
                  <a:lnTo>
                    <a:pt x="141" y="239"/>
                  </a:lnTo>
                  <a:lnTo>
                    <a:pt x="157" y="232"/>
                  </a:lnTo>
                  <a:lnTo>
                    <a:pt x="168" y="220"/>
                  </a:lnTo>
                  <a:lnTo>
                    <a:pt x="176" y="205"/>
                  </a:lnTo>
                  <a:lnTo>
                    <a:pt x="179" y="187"/>
                  </a:lnTo>
                  <a:lnTo>
                    <a:pt x="176" y="170"/>
                  </a:lnTo>
                  <a:lnTo>
                    <a:pt x="168" y="155"/>
                  </a:lnTo>
                  <a:lnTo>
                    <a:pt x="157" y="143"/>
                  </a:lnTo>
                  <a:lnTo>
                    <a:pt x="141" y="136"/>
                  </a:lnTo>
                  <a:lnTo>
                    <a:pt x="124" y="132"/>
                  </a:lnTo>
                  <a:close/>
                  <a:moveTo>
                    <a:pt x="145" y="0"/>
                  </a:moveTo>
                  <a:lnTo>
                    <a:pt x="145" y="0"/>
                  </a:lnTo>
                  <a:lnTo>
                    <a:pt x="107" y="109"/>
                  </a:lnTo>
                  <a:lnTo>
                    <a:pt x="160" y="109"/>
                  </a:lnTo>
                  <a:lnTo>
                    <a:pt x="145" y="124"/>
                  </a:lnTo>
                  <a:lnTo>
                    <a:pt x="163" y="134"/>
                  </a:lnTo>
                  <a:lnTo>
                    <a:pt x="177" y="148"/>
                  </a:lnTo>
                  <a:lnTo>
                    <a:pt x="187" y="166"/>
                  </a:lnTo>
                  <a:lnTo>
                    <a:pt x="189" y="187"/>
                  </a:lnTo>
                  <a:lnTo>
                    <a:pt x="187" y="209"/>
                  </a:lnTo>
                  <a:lnTo>
                    <a:pt x="177" y="227"/>
                  </a:lnTo>
                  <a:lnTo>
                    <a:pt x="163" y="241"/>
                  </a:lnTo>
                  <a:lnTo>
                    <a:pt x="145" y="251"/>
                  </a:lnTo>
                  <a:lnTo>
                    <a:pt x="124" y="254"/>
                  </a:lnTo>
                  <a:lnTo>
                    <a:pt x="102" y="251"/>
                  </a:lnTo>
                  <a:lnTo>
                    <a:pt x="83" y="241"/>
                  </a:lnTo>
                  <a:lnTo>
                    <a:pt x="69" y="225"/>
                  </a:lnTo>
                  <a:lnTo>
                    <a:pt x="60" y="208"/>
                  </a:lnTo>
                  <a:lnTo>
                    <a:pt x="12" y="254"/>
                  </a:lnTo>
                  <a:lnTo>
                    <a:pt x="53" y="144"/>
                  </a:lnTo>
                  <a:lnTo>
                    <a:pt x="0" y="144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90">
              <a:extLst>
                <a:ext uri="{FF2B5EF4-FFF2-40B4-BE49-F238E27FC236}">
                  <a16:creationId xmlns:a16="http://schemas.microsoft.com/office/drawing/2014/main" id="{49DA27C5-3254-4F19-A70E-20260283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75" y="1585913"/>
              <a:ext cx="138113" cy="100013"/>
            </a:xfrm>
            <a:custGeom>
              <a:avLst/>
              <a:gdLst>
                <a:gd name="T0" fmla="*/ 76 w 87"/>
                <a:gd name="T1" fmla="*/ 0 h 63"/>
                <a:gd name="T2" fmla="*/ 77 w 87"/>
                <a:gd name="T3" fmla="*/ 0 h 63"/>
                <a:gd name="T4" fmla="*/ 79 w 87"/>
                <a:gd name="T5" fmla="*/ 1 h 63"/>
                <a:gd name="T6" fmla="*/ 86 w 87"/>
                <a:gd name="T7" fmla="*/ 7 h 63"/>
                <a:gd name="T8" fmla="*/ 87 w 87"/>
                <a:gd name="T9" fmla="*/ 10 h 63"/>
                <a:gd name="T10" fmla="*/ 87 w 87"/>
                <a:gd name="T11" fmla="*/ 11 h 63"/>
                <a:gd name="T12" fmla="*/ 86 w 87"/>
                <a:gd name="T13" fmla="*/ 13 h 63"/>
                <a:gd name="T14" fmla="*/ 37 w 87"/>
                <a:gd name="T15" fmla="*/ 63 h 63"/>
                <a:gd name="T16" fmla="*/ 36 w 87"/>
                <a:gd name="T17" fmla="*/ 63 h 63"/>
                <a:gd name="T18" fmla="*/ 33 w 87"/>
                <a:gd name="T19" fmla="*/ 63 h 63"/>
                <a:gd name="T20" fmla="*/ 32 w 87"/>
                <a:gd name="T21" fmla="*/ 63 h 63"/>
                <a:gd name="T22" fmla="*/ 1 w 87"/>
                <a:gd name="T23" fmla="*/ 32 h 63"/>
                <a:gd name="T24" fmla="*/ 0 w 87"/>
                <a:gd name="T25" fmla="*/ 30 h 63"/>
                <a:gd name="T26" fmla="*/ 0 w 87"/>
                <a:gd name="T27" fmla="*/ 29 h 63"/>
                <a:gd name="T28" fmla="*/ 1 w 87"/>
                <a:gd name="T29" fmla="*/ 28 h 63"/>
                <a:gd name="T30" fmla="*/ 9 w 87"/>
                <a:gd name="T31" fmla="*/ 20 h 63"/>
                <a:gd name="T32" fmla="*/ 10 w 87"/>
                <a:gd name="T33" fmla="*/ 19 h 63"/>
                <a:gd name="T34" fmla="*/ 11 w 87"/>
                <a:gd name="T35" fmla="*/ 19 h 63"/>
                <a:gd name="T36" fmla="*/ 14 w 87"/>
                <a:gd name="T37" fmla="*/ 20 h 63"/>
                <a:gd name="T38" fmla="*/ 34 w 87"/>
                <a:gd name="T39" fmla="*/ 40 h 63"/>
                <a:gd name="T40" fmla="*/ 75 w 87"/>
                <a:gd name="T41" fmla="*/ 1 h 63"/>
                <a:gd name="T42" fmla="*/ 76 w 87"/>
                <a:gd name="T4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63">
                  <a:moveTo>
                    <a:pt x="76" y="0"/>
                  </a:moveTo>
                  <a:lnTo>
                    <a:pt x="77" y="0"/>
                  </a:lnTo>
                  <a:lnTo>
                    <a:pt x="79" y="1"/>
                  </a:lnTo>
                  <a:lnTo>
                    <a:pt x="86" y="7"/>
                  </a:lnTo>
                  <a:lnTo>
                    <a:pt x="87" y="10"/>
                  </a:lnTo>
                  <a:lnTo>
                    <a:pt x="87" y="11"/>
                  </a:lnTo>
                  <a:lnTo>
                    <a:pt x="86" y="13"/>
                  </a:lnTo>
                  <a:lnTo>
                    <a:pt x="37" y="63"/>
                  </a:lnTo>
                  <a:lnTo>
                    <a:pt x="36" y="63"/>
                  </a:lnTo>
                  <a:lnTo>
                    <a:pt x="33" y="63"/>
                  </a:lnTo>
                  <a:lnTo>
                    <a:pt x="32" y="63"/>
                  </a:lnTo>
                  <a:lnTo>
                    <a:pt x="1" y="32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9" y="20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4" y="20"/>
                  </a:lnTo>
                  <a:lnTo>
                    <a:pt x="34" y="40"/>
                  </a:lnTo>
                  <a:lnTo>
                    <a:pt x="75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9B821A-2EA7-46F4-B76B-C7481F7A8F30}"/>
              </a:ext>
            </a:extLst>
          </p:cNvPr>
          <p:cNvGrpSpPr>
            <a:grpSpLocks noChangeAspect="1"/>
          </p:cNvGrpSpPr>
          <p:nvPr/>
        </p:nvGrpSpPr>
        <p:grpSpPr>
          <a:xfrm>
            <a:off x="6088896" y="5357103"/>
            <a:ext cx="409575" cy="333530"/>
            <a:chOff x="2798763" y="1465263"/>
            <a:chExt cx="487363" cy="396875"/>
          </a:xfrm>
          <a:solidFill>
            <a:srgbClr val="FFFFFF"/>
          </a:solidFill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39535D9F-A861-4C2A-B45C-69139144E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8763" y="1465263"/>
              <a:ext cx="487363" cy="396875"/>
            </a:xfrm>
            <a:custGeom>
              <a:avLst/>
              <a:gdLst>
                <a:gd name="T0" fmla="*/ 140 w 307"/>
                <a:gd name="T1" fmla="*/ 88 h 250"/>
                <a:gd name="T2" fmla="*/ 122 w 307"/>
                <a:gd name="T3" fmla="*/ 106 h 250"/>
                <a:gd name="T4" fmla="*/ 122 w 307"/>
                <a:gd name="T5" fmla="*/ 131 h 250"/>
                <a:gd name="T6" fmla="*/ 140 w 307"/>
                <a:gd name="T7" fmla="*/ 149 h 250"/>
                <a:gd name="T8" fmla="*/ 166 w 307"/>
                <a:gd name="T9" fmla="*/ 149 h 250"/>
                <a:gd name="T10" fmla="*/ 183 w 307"/>
                <a:gd name="T11" fmla="*/ 131 h 250"/>
                <a:gd name="T12" fmla="*/ 183 w 307"/>
                <a:gd name="T13" fmla="*/ 106 h 250"/>
                <a:gd name="T14" fmla="*/ 166 w 307"/>
                <a:gd name="T15" fmla="*/ 88 h 250"/>
                <a:gd name="T16" fmla="*/ 157 w 307"/>
                <a:gd name="T17" fmla="*/ 0 h 250"/>
                <a:gd name="T18" fmla="*/ 307 w 307"/>
                <a:gd name="T19" fmla="*/ 138 h 250"/>
                <a:gd name="T20" fmla="*/ 299 w 307"/>
                <a:gd name="T21" fmla="*/ 143 h 250"/>
                <a:gd name="T22" fmla="*/ 285 w 307"/>
                <a:gd name="T23" fmla="*/ 143 h 250"/>
                <a:gd name="T24" fmla="*/ 262 w 307"/>
                <a:gd name="T25" fmla="*/ 126 h 250"/>
                <a:gd name="T26" fmla="*/ 262 w 307"/>
                <a:gd name="T27" fmla="*/ 241 h 250"/>
                <a:gd name="T28" fmla="*/ 262 w 307"/>
                <a:gd name="T29" fmla="*/ 243 h 250"/>
                <a:gd name="T30" fmla="*/ 260 w 307"/>
                <a:gd name="T31" fmla="*/ 247 h 250"/>
                <a:gd name="T32" fmla="*/ 255 w 307"/>
                <a:gd name="T33" fmla="*/ 248 h 250"/>
                <a:gd name="T34" fmla="*/ 234 w 307"/>
                <a:gd name="T35" fmla="*/ 248 h 250"/>
                <a:gd name="T36" fmla="*/ 205 w 307"/>
                <a:gd name="T37" fmla="*/ 248 h 250"/>
                <a:gd name="T38" fmla="*/ 182 w 307"/>
                <a:gd name="T39" fmla="*/ 248 h 250"/>
                <a:gd name="T40" fmla="*/ 178 w 307"/>
                <a:gd name="T41" fmla="*/ 186 h 250"/>
                <a:gd name="T42" fmla="*/ 178 w 307"/>
                <a:gd name="T43" fmla="*/ 183 h 250"/>
                <a:gd name="T44" fmla="*/ 177 w 307"/>
                <a:gd name="T45" fmla="*/ 181 h 250"/>
                <a:gd name="T46" fmla="*/ 174 w 307"/>
                <a:gd name="T47" fmla="*/ 177 h 250"/>
                <a:gd name="T48" fmla="*/ 167 w 307"/>
                <a:gd name="T49" fmla="*/ 176 h 250"/>
                <a:gd name="T50" fmla="*/ 133 w 307"/>
                <a:gd name="T51" fmla="*/ 176 h 250"/>
                <a:gd name="T52" fmla="*/ 127 w 307"/>
                <a:gd name="T53" fmla="*/ 178 h 250"/>
                <a:gd name="T54" fmla="*/ 126 w 307"/>
                <a:gd name="T55" fmla="*/ 182 h 250"/>
                <a:gd name="T56" fmla="*/ 126 w 307"/>
                <a:gd name="T57" fmla="*/ 185 h 250"/>
                <a:gd name="T58" fmla="*/ 126 w 307"/>
                <a:gd name="T59" fmla="*/ 250 h 250"/>
                <a:gd name="T60" fmla="*/ 112 w 307"/>
                <a:gd name="T61" fmla="*/ 250 h 250"/>
                <a:gd name="T62" fmla="*/ 83 w 307"/>
                <a:gd name="T63" fmla="*/ 250 h 250"/>
                <a:gd name="T64" fmla="*/ 56 w 307"/>
                <a:gd name="T65" fmla="*/ 250 h 250"/>
                <a:gd name="T66" fmla="*/ 46 w 307"/>
                <a:gd name="T67" fmla="*/ 248 h 250"/>
                <a:gd name="T68" fmla="*/ 44 w 307"/>
                <a:gd name="T69" fmla="*/ 246 h 250"/>
                <a:gd name="T70" fmla="*/ 42 w 307"/>
                <a:gd name="T71" fmla="*/ 243 h 250"/>
                <a:gd name="T72" fmla="*/ 42 w 307"/>
                <a:gd name="T73" fmla="*/ 128 h 250"/>
                <a:gd name="T74" fmla="*/ 22 w 307"/>
                <a:gd name="T75" fmla="*/ 144 h 250"/>
                <a:gd name="T76" fmla="*/ 8 w 307"/>
                <a:gd name="T77" fmla="*/ 144 h 250"/>
                <a:gd name="T78" fmla="*/ 2 w 307"/>
                <a:gd name="T79" fmla="*/ 139 h 250"/>
                <a:gd name="T80" fmla="*/ 157 w 307"/>
                <a:gd name="T8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7" h="250">
                  <a:moveTo>
                    <a:pt x="153" y="86"/>
                  </a:moveTo>
                  <a:lnTo>
                    <a:pt x="140" y="88"/>
                  </a:lnTo>
                  <a:lnTo>
                    <a:pt x="130" y="96"/>
                  </a:lnTo>
                  <a:lnTo>
                    <a:pt x="122" y="106"/>
                  </a:lnTo>
                  <a:lnTo>
                    <a:pt x="120" y="119"/>
                  </a:lnTo>
                  <a:lnTo>
                    <a:pt x="122" y="131"/>
                  </a:lnTo>
                  <a:lnTo>
                    <a:pt x="130" y="141"/>
                  </a:lnTo>
                  <a:lnTo>
                    <a:pt x="140" y="149"/>
                  </a:lnTo>
                  <a:lnTo>
                    <a:pt x="153" y="152"/>
                  </a:lnTo>
                  <a:lnTo>
                    <a:pt x="166" y="149"/>
                  </a:lnTo>
                  <a:lnTo>
                    <a:pt x="176" y="141"/>
                  </a:lnTo>
                  <a:lnTo>
                    <a:pt x="183" y="131"/>
                  </a:lnTo>
                  <a:lnTo>
                    <a:pt x="186" y="119"/>
                  </a:lnTo>
                  <a:lnTo>
                    <a:pt x="183" y="106"/>
                  </a:lnTo>
                  <a:lnTo>
                    <a:pt x="176" y="96"/>
                  </a:lnTo>
                  <a:lnTo>
                    <a:pt x="166" y="88"/>
                  </a:lnTo>
                  <a:lnTo>
                    <a:pt x="153" y="86"/>
                  </a:lnTo>
                  <a:close/>
                  <a:moveTo>
                    <a:pt x="157" y="0"/>
                  </a:moveTo>
                  <a:lnTo>
                    <a:pt x="307" y="136"/>
                  </a:lnTo>
                  <a:lnTo>
                    <a:pt x="307" y="138"/>
                  </a:lnTo>
                  <a:lnTo>
                    <a:pt x="304" y="140"/>
                  </a:lnTo>
                  <a:lnTo>
                    <a:pt x="299" y="143"/>
                  </a:lnTo>
                  <a:lnTo>
                    <a:pt x="293" y="144"/>
                  </a:lnTo>
                  <a:lnTo>
                    <a:pt x="285" y="143"/>
                  </a:lnTo>
                  <a:lnTo>
                    <a:pt x="274" y="136"/>
                  </a:lnTo>
                  <a:lnTo>
                    <a:pt x="262" y="126"/>
                  </a:lnTo>
                  <a:lnTo>
                    <a:pt x="262" y="241"/>
                  </a:lnTo>
                  <a:lnTo>
                    <a:pt x="262" y="241"/>
                  </a:lnTo>
                  <a:lnTo>
                    <a:pt x="262" y="242"/>
                  </a:lnTo>
                  <a:lnTo>
                    <a:pt x="262" y="243"/>
                  </a:lnTo>
                  <a:lnTo>
                    <a:pt x="261" y="246"/>
                  </a:lnTo>
                  <a:lnTo>
                    <a:pt x="260" y="247"/>
                  </a:lnTo>
                  <a:lnTo>
                    <a:pt x="257" y="248"/>
                  </a:lnTo>
                  <a:lnTo>
                    <a:pt x="255" y="248"/>
                  </a:lnTo>
                  <a:lnTo>
                    <a:pt x="247" y="248"/>
                  </a:lnTo>
                  <a:lnTo>
                    <a:pt x="234" y="248"/>
                  </a:lnTo>
                  <a:lnTo>
                    <a:pt x="220" y="248"/>
                  </a:lnTo>
                  <a:lnTo>
                    <a:pt x="205" y="248"/>
                  </a:lnTo>
                  <a:lnTo>
                    <a:pt x="191" y="248"/>
                  </a:lnTo>
                  <a:lnTo>
                    <a:pt x="182" y="248"/>
                  </a:lnTo>
                  <a:lnTo>
                    <a:pt x="178" y="248"/>
                  </a:lnTo>
                  <a:lnTo>
                    <a:pt x="178" y="186"/>
                  </a:lnTo>
                  <a:lnTo>
                    <a:pt x="178" y="185"/>
                  </a:lnTo>
                  <a:lnTo>
                    <a:pt x="178" y="183"/>
                  </a:lnTo>
                  <a:lnTo>
                    <a:pt x="178" y="182"/>
                  </a:lnTo>
                  <a:lnTo>
                    <a:pt x="177" y="181"/>
                  </a:lnTo>
                  <a:lnTo>
                    <a:pt x="176" y="178"/>
                  </a:lnTo>
                  <a:lnTo>
                    <a:pt x="174" y="177"/>
                  </a:lnTo>
                  <a:lnTo>
                    <a:pt x="171" y="176"/>
                  </a:lnTo>
                  <a:lnTo>
                    <a:pt x="167" y="176"/>
                  </a:lnTo>
                  <a:lnTo>
                    <a:pt x="135" y="176"/>
                  </a:lnTo>
                  <a:lnTo>
                    <a:pt x="133" y="176"/>
                  </a:lnTo>
                  <a:lnTo>
                    <a:pt x="130" y="177"/>
                  </a:lnTo>
                  <a:lnTo>
                    <a:pt x="127" y="178"/>
                  </a:lnTo>
                  <a:lnTo>
                    <a:pt x="127" y="181"/>
                  </a:lnTo>
                  <a:lnTo>
                    <a:pt x="126" y="182"/>
                  </a:lnTo>
                  <a:lnTo>
                    <a:pt x="126" y="183"/>
                  </a:lnTo>
                  <a:lnTo>
                    <a:pt x="126" y="185"/>
                  </a:lnTo>
                  <a:lnTo>
                    <a:pt x="126" y="186"/>
                  </a:lnTo>
                  <a:lnTo>
                    <a:pt x="126" y="250"/>
                  </a:lnTo>
                  <a:lnTo>
                    <a:pt x="122" y="250"/>
                  </a:lnTo>
                  <a:lnTo>
                    <a:pt x="112" y="250"/>
                  </a:lnTo>
                  <a:lnTo>
                    <a:pt x="98" y="250"/>
                  </a:lnTo>
                  <a:lnTo>
                    <a:pt x="83" y="250"/>
                  </a:lnTo>
                  <a:lnTo>
                    <a:pt x="68" y="250"/>
                  </a:lnTo>
                  <a:lnTo>
                    <a:pt x="56" y="250"/>
                  </a:lnTo>
                  <a:lnTo>
                    <a:pt x="49" y="250"/>
                  </a:lnTo>
                  <a:lnTo>
                    <a:pt x="46" y="248"/>
                  </a:lnTo>
                  <a:lnTo>
                    <a:pt x="45" y="247"/>
                  </a:lnTo>
                  <a:lnTo>
                    <a:pt x="44" y="246"/>
                  </a:lnTo>
                  <a:lnTo>
                    <a:pt x="42" y="244"/>
                  </a:lnTo>
                  <a:lnTo>
                    <a:pt x="42" y="243"/>
                  </a:lnTo>
                  <a:lnTo>
                    <a:pt x="42" y="242"/>
                  </a:lnTo>
                  <a:lnTo>
                    <a:pt x="42" y="128"/>
                  </a:lnTo>
                  <a:lnTo>
                    <a:pt x="31" y="138"/>
                  </a:lnTo>
                  <a:lnTo>
                    <a:pt x="22" y="144"/>
                  </a:lnTo>
                  <a:lnTo>
                    <a:pt x="14" y="145"/>
                  </a:lnTo>
                  <a:lnTo>
                    <a:pt x="8" y="144"/>
                  </a:lnTo>
                  <a:lnTo>
                    <a:pt x="4" y="141"/>
                  </a:lnTo>
                  <a:lnTo>
                    <a:pt x="2" y="139"/>
                  </a:lnTo>
                  <a:lnTo>
                    <a:pt x="0" y="138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10B7E5EF-A860-43B5-8260-AFD133A07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1514476"/>
              <a:ext cx="47625" cy="98425"/>
            </a:xfrm>
            <a:custGeom>
              <a:avLst/>
              <a:gdLst>
                <a:gd name="T0" fmla="*/ 0 w 30"/>
                <a:gd name="T1" fmla="*/ 0 h 62"/>
                <a:gd name="T2" fmla="*/ 30 w 30"/>
                <a:gd name="T3" fmla="*/ 0 h 62"/>
                <a:gd name="T4" fmla="*/ 30 w 30"/>
                <a:gd name="T5" fmla="*/ 62 h 62"/>
                <a:gd name="T6" fmla="*/ 0 w 30"/>
                <a:gd name="T7" fmla="*/ 37 h 62"/>
                <a:gd name="T8" fmla="*/ 0 w 30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2">
                  <a:moveTo>
                    <a:pt x="0" y="0"/>
                  </a:moveTo>
                  <a:lnTo>
                    <a:pt x="30" y="0"/>
                  </a:lnTo>
                  <a:lnTo>
                    <a:pt x="30" y="62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8DFC5955-3A4E-4B92-9129-D16D1E8D7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1627188"/>
              <a:ext cx="52388" cy="52388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1 h 33"/>
                <a:gd name="T4" fmla="*/ 27 w 33"/>
                <a:gd name="T5" fmla="*/ 4 h 33"/>
                <a:gd name="T6" fmla="*/ 31 w 33"/>
                <a:gd name="T7" fmla="*/ 8 h 33"/>
                <a:gd name="T8" fmla="*/ 33 w 33"/>
                <a:gd name="T9" fmla="*/ 12 h 33"/>
                <a:gd name="T10" fmla="*/ 33 w 33"/>
                <a:gd name="T11" fmla="*/ 17 h 33"/>
                <a:gd name="T12" fmla="*/ 33 w 33"/>
                <a:gd name="T13" fmla="*/ 22 h 33"/>
                <a:gd name="T14" fmla="*/ 31 w 33"/>
                <a:gd name="T15" fmla="*/ 27 h 33"/>
                <a:gd name="T16" fmla="*/ 27 w 33"/>
                <a:gd name="T17" fmla="*/ 31 h 33"/>
                <a:gd name="T18" fmla="*/ 22 w 33"/>
                <a:gd name="T19" fmla="*/ 33 h 33"/>
                <a:gd name="T20" fmla="*/ 17 w 33"/>
                <a:gd name="T21" fmla="*/ 33 h 33"/>
                <a:gd name="T22" fmla="*/ 12 w 33"/>
                <a:gd name="T23" fmla="*/ 33 h 33"/>
                <a:gd name="T24" fmla="*/ 7 w 33"/>
                <a:gd name="T25" fmla="*/ 31 h 33"/>
                <a:gd name="T26" fmla="*/ 4 w 33"/>
                <a:gd name="T27" fmla="*/ 27 h 33"/>
                <a:gd name="T28" fmla="*/ 2 w 33"/>
                <a:gd name="T29" fmla="*/ 22 h 33"/>
                <a:gd name="T30" fmla="*/ 0 w 33"/>
                <a:gd name="T31" fmla="*/ 17 h 33"/>
                <a:gd name="T32" fmla="*/ 2 w 33"/>
                <a:gd name="T33" fmla="*/ 12 h 33"/>
                <a:gd name="T34" fmla="*/ 4 w 33"/>
                <a:gd name="T35" fmla="*/ 8 h 33"/>
                <a:gd name="T36" fmla="*/ 7 w 33"/>
                <a:gd name="T37" fmla="*/ 4 h 33"/>
                <a:gd name="T38" fmla="*/ 12 w 33"/>
                <a:gd name="T39" fmla="*/ 1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1"/>
                  </a:lnTo>
                  <a:lnTo>
                    <a:pt x="27" y="4"/>
                  </a:lnTo>
                  <a:lnTo>
                    <a:pt x="31" y="8"/>
                  </a:lnTo>
                  <a:lnTo>
                    <a:pt x="33" y="12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1" y="27"/>
                  </a:lnTo>
                  <a:lnTo>
                    <a:pt x="27" y="31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4" y="27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4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Freeform 157">
            <a:extLst>
              <a:ext uri="{FF2B5EF4-FFF2-40B4-BE49-F238E27FC236}">
                <a16:creationId xmlns:a16="http://schemas.microsoft.com/office/drawing/2014/main" id="{FBE6C69A-09D1-4C39-965C-5BE3B971A1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00057" y="4837722"/>
            <a:ext cx="407988" cy="401638"/>
          </a:xfrm>
          <a:custGeom>
            <a:avLst/>
            <a:gdLst>
              <a:gd name="T0" fmla="*/ 110 w 257"/>
              <a:gd name="T1" fmla="*/ 189 h 253"/>
              <a:gd name="T2" fmla="*/ 96 w 257"/>
              <a:gd name="T3" fmla="*/ 230 h 253"/>
              <a:gd name="T4" fmla="*/ 158 w 257"/>
              <a:gd name="T5" fmla="*/ 231 h 253"/>
              <a:gd name="T6" fmla="*/ 233 w 257"/>
              <a:gd name="T7" fmla="*/ 201 h 253"/>
              <a:gd name="T8" fmla="*/ 185 w 257"/>
              <a:gd name="T9" fmla="*/ 241 h 253"/>
              <a:gd name="T10" fmla="*/ 220 w 257"/>
              <a:gd name="T11" fmla="*/ 240 h 253"/>
              <a:gd name="T12" fmla="*/ 246 w 257"/>
              <a:gd name="T13" fmla="*/ 208 h 253"/>
              <a:gd name="T14" fmla="*/ 17 w 257"/>
              <a:gd name="T15" fmla="*/ 184 h 253"/>
              <a:gd name="T16" fmla="*/ 30 w 257"/>
              <a:gd name="T17" fmla="*/ 229 h 253"/>
              <a:gd name="T18" fmla="*/ 74 w 257"/>
              <a:gd name="T19" fmla="*/ 240 h 253"/>
              <a:gd name="T20" fmla="*/ 28 w 257"/>
              <a:gd name="T21" fmla="*/ 201 h 253"/>
              <a:gd name="T22" fmla="*/ 19 w 257"/>
              <a:gd name="T23" fmla="*/ 118 h 253"/>
              <a:gd name="T24" fmla="*/ 69 w 257"/>
              <a:gd name="T25" fmla="*/ 150 h 253"/>
              <a:gd name="T26" fmla="*/ 68 w 257"/>
              <a:gd name="T27" fmla="*/ 104 h 253"/>
              <a:gd name="T28" fmla="*/ 192 w 257"/>
              <a:gd name="T29" fmla="*/ 103 h 253"/>
              <a:gd name="T30" fmla="*/ 191 w 257"/>
              <a:gd name="T31" fmla="*/ 155 h 253"/>
              <a:gd name="T32" fmla="*/ 238 w 257"/>
              <a:gd name="T33" fmla="*/ 113 h 253"/>
              <a:gd name="T34" fmla="*/ 124 w 257"/>
              <a:gd name="T35" fmla="*/ 79 h 253"/>
              <a:gd name="T36" fmla="*/ 87 w 257"/>
              <a:gd name="T37" fmla="*/ 104 h 253"/>
              <a:gd name="T38" fmla="*/ 87 w 257"/>
              <a:gd name="T39" fmla="*/ 149 h 253"/>
              <a:gd name="T40" fmla="*/ 124 w 257"/>
              <a:gd name="T41" fmla="*/ 174 h 253"/>
              <a:gd name="T42" fmla="*/ 166 w 257"/>
              <a:gd name="T43" fmla="*/ 160 h 253"/>
              <a:gd name="T44" fmla="*/ 178 w 257"/>
              <a:gd name="T45" fmla="*/ 118 h 253"/>
              <a:gd name="T46" fmla="*/ 152 w 257"/>
              <a:gd name="T47" fmla="*/ 82 h 253"/>
              <a:gd name="T48" fmla="*/ 94 w 257"/>
              <a:gd name="T49" fmla="*/ 23 h 253"/>
              <a:gd name="T50" fmla="*/ 136 w 257"/>
              <a:gd name="T51" fmla="*/ 60 h 253"/>
              <a:gd name="T52" fmla="*/ 163 w 257"/>
              <a:gd name="T53" fmla="*/ 28 h 253"/>
              <a:gd name="T54" fmla="*/ 117 w 257"/>
              <a:gd name="T55" fmla="*/ 18 h 253"/>
              <a:gd name="T56" fmla="*/ 33 w 257"/>
              <a:gd name="T57" fmla="*/ 18 h 253"/>
              <a:gd name="T58" fmla="*/ 8 w 257"/>
              <a:gd name="T59" fmla="*/ 52 h 253"/>
              <a:gd name="T60" fmla="*/ 25 w 257"/>
              <a:gd name="T61" fmla="*/ 56 h 253"/>
              <a:gd name="T62" fmla="*/ 69 w 257"/>
              <a:gd name="T63" fmla="*/ 15 h 253"/>
              <a:gd name="T64" fmla="*/ 185 w 257"/>
              <a:gd name="T65" fmla="*/ 11 h 253"/>
              <a:gd name="T66" fmla="*/ 233 w 257"/>
              <a:gd name="T67" fmla="*/ 51 h 253"/>
              <a:gd name="T68" fmla="*/ 246 w 257"/>
              <a:gd name="T69" fmla="*/ 44 h 253"/>
              <a:gd name="T70" fmla="*/ 220 w 257"/>
              <a:gd name="T71" fmla="*/ 13 h 253"/>
              <a:gd name="T72" fmla="*/ 199 w 257"/>
              <a:gd name="T73" fmla="*/ 0 h 253"/>
              <a:gd name="T74" fmla="*/ 237 w 257"/>
              <a:gd name="T75" fmla="*/ 16 h 253"/>
              <a:gd name="T76" fmla="*/ 253 w 257"/>
              <a:gd name="T77" fmla="*/ 62 h 253"/>
              <a:gd name="T78" fmla="*/ 257 w 257"/>
              <a:gd name="T79" fmla="*/ 126 h 253"/>
              <a:gd name="T80" fmla="*/ 253 w 257"/>
              <a:gd name="T81" fmla="*/ 189 h 253"/>
              <a:gd name="T82" fmla="*/ 237 w 257"/>
              <a:gd name="T83" fmla="*/ 236 h 253"/>
              <a:gd name="T84" fmla="*/ 199 w 257"/>
              <a:gd name="T85" fmla="*/ 253 h 253"/>
              <a:gd name="T86" fmla="*/ 145 w 257"/>
              <a:gd name="T87" fmla="*/ 253 h 253"/>
              <a:gd name="T88" fmla="*/ 69 w 257"/>
              <a:gd name="T89" fmla="*/ 249 h 253"/>
              <a:gd name="T90" fmla="*/ 25 w 257"/>
              <a:gd name="T91" fmla="*/ 232 h 253"/>
              <a:gd name="T92" fmla="*/ 8 w 257"/>
              <a:gd name="T93" fmla="*/ 188 h 253"/>
              <a:gd name="T94" fmla="*/ 4 w 257"/>
              <a:gd name="T95" fmla="*/ 116 h 253"/>
              <a:gd name="T96" fmla="*/ 0 w 257"/>
              <a:gd name="T97" fmla="*/ 62 h 253"/>
              <a:gd name="T98" fmla="*/ 17 w 257"/>
              <a:gd name="T99" fmla="*/ 21 h 253"/>
              <a:gd name="T100" fmla="*/ 64 w 257"/>
              <a:gd name="T101" fmla="*/ 5 h 253"/>
              <a:gd name="T102" fmla="*/ 126 w 257"/>
              <a:gd name="T103" fmla="*/ 0 h 253"/>
              <a:gd name="T104" fmla="*/ 186 w 257"/>
              <a:gd name="T105" fmla="*/ 1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7" h="253">
                <a:moveTo>
                  <a:pt x="153" y="189"/>
                </a:moveTo>
                <a:lnTo>
                  <a:pt x="131" y="193"/>
                </a:lnTo>
                <a:lnTo>
                  <a:pt x="110" y="189"/>
                </a:lnTo>
                <a:lnTo>
                  <a:pt x="97" y="225"/>
                </a:lnTo>
                <a:lnTo>
                  <a:pt x="97" y="227"/>
                </a:lnTo>
                <a:lnTo>
                  <a:pt x="96" y="230"/>
                </a:lnTo>
                <a:lnTo>
                  <a:pt x="116" y="235"/>
                </a:lnTo>
                <a:lnTo>
                  <a:pt x="138" y="235"/>
                </a:lnTo>
                <a:lnTo>
                  <a:pt x="158" y="231"/>
                </a:lnTo>
                <a:lnTo>
                  <a:pt x="153" y="189"/>
                </a:lnTo>
                <a:close/>
                <a:moveTo>
                  <a:pt x="243" y="185"/>
                </a:moveTo>
                <a:lnTo>
                  <a:pt x="233" y="201"/>
                </a:lnTo>
                <a:lnTo>
                  <a:pt x="220" y="216"/>
                </a:lnTo>
                <a:lnTo>
                  <a:pt x="204" y="230"/>
                </a:lnTo>
                <a:lnTo>
                  <a:pt x="185" y="241"/>
                </a:lnTo>
                <a:lnTo>
                  <a:pt x="195" y="245"/>
                </a:lnTo>
                <a:lnTo>
                  <a:pt x="208" y="245"/>
                </a:lnTo>
                <a:lnTo>
                  <a:pt x="220" y="240"/>
                </a:lnTo>
                <a:lnTo>
                  <a:pt x="233" y="231"/>
                </a:lnTo>
                <a:lnTo>
                  <a:pt x="241" y="220"/>
                </a:lnTo>
                <a:lnTo>
                  <a:pt x="246" y="208"/>
                </a:lnTo>
                <a:lnTo>
                  <a:pt x="246" y="196"/>
                </a:lnTo>
                <a:lnTo>
                  <a:pt x="243" y="185"/>
                </a:lnTo>
                <a:close/>
                <a:moveTo>
                  <a:pt x="17" y="184"/>
                </a:moveTo>
                <a:lnTo>
                  <a:pt x="16" y="198"/>
                </a:lnTo>
                <a:lnTo>
                  <a:pt x="19" y="213"/>
                </a:lnTo>
                <a:lnTo>
                  <a:pt x="30" y="229"/>
                </a:lnTo>
                <a:lnTo>
                  <a:pt x="44" y="239"/>
                </a:lnTo>
                <a:lnTo>
                  <a:pt x="59" y="243"/>
                </a:lnTo>
                <a:lnTo>
                  <a:pt x="74" y="240"/>
                </a:lnTo>
                <a:lnTo>
                  <a:pt x="56" y="230"/>
                </a:lnTo>
                <a:lnTo>
                  <a:pt x="41" y="216"/>
                </a:lnTo>
                <a:lnTo>
                  <a:pt x="28" y="201"/>
                </a:lnTo>
                <a:lnTo>
                  <a:pt x="17" y="184"/>
                </a:lnTo>
                <a:close/>
                <a:moveTo>
                  <a:pt x="23" y="96"/>
                </a:moveTo>
                <a:lnTo>
                  <a:pt x="19" y="118"/>
                </a:lnTo>
                <a:lnTo>
                  <a:pt x="21" y="140"/>
                </a:lnTo>
                <a:lnTo>
                  <a:pt x="25" y="161"/>
                </a:lnTo>
                <a:lnTo>
                  <a:pt x="69" y="150"/>
                </a:lnTo>
                <a:lnTo>
                  <a:pt x="65" y="135"/>
                </a:lnTo>
                <a:lnTo>
                  <a:pt x="64" y="119"/>
                </a:lnTo>
                <a:lnTo>
                  <a:pt x="68" y="104"/>
                </a:lnTo>
                <a:lnTo>
                  <a:pt x="23" y="96"/>
                </a:lnTo>
                <a:close/>
                <a:moveTo>
                  <a:pt x="232" y="89"/>
                </a:moveTo>
                <a:lnTo>
                  <a:pt x="192" y="103"/>
                </a:lnTo>
                <a:lnTo>
                  <a:pt x="196" y="119"/>
                </a:lnTo>
                <a:lnTo>
                  <a:pt x="196" y="137"/>
                </a:lnTo>
                <a:lnTo>
                  <a:pt x="191" y="155"/>
                </a:lnTo>
                <a:lnTo>
                  <a:pt x="233" y="160"/>
                </a:lnTo>
                <a:lnTo>
                  <a:pt x="238" y="136"/>
                </a:lnTo>
                <a:lnTo>
                  <a:pt x="238" y="113"/>
                </a:lnTo>
                <a:lnTo>
                  <a:pt x="232" y="89"/>
                </a:lnTo>
                <a:close/>
                <a:moveTo>
                  <a:pt x="138" y="79"/>
                </a:moveTo>
                <a:lnTo>
                  <a:pt x="124" y="79"/>
                </a:lnTo>
                <a:lnTo>
                  <a:pt x="108" y="82"/>
                </a:lnTo>
                <a:lnTo>
                  <a:pt x="96" y="91"/>
                </a:lnTo>
                <a:lnTo>
                  <a:pt x="87" y="104"/>
                </a:lnTo>
                <a:lnTo>
                  <a:pt x="83" y="119"/>
                </a:lnTo>
                <a:lnTo>
                  <a:pt x="83" y="133"/>
                </a:lnTo>
                <a:lnTo>
                  <a:pt x="87" y="149"/>
                </a:lnTo>
                <a:lnTo>
                  <a:pt x="96" y="160"/>
                </a:lnTo>
                <a:lnTo>
                  <a:pt x="108" y="170"/>
                </a:lnTo>
                <a:lnTo>
                  <a:pt x="124" y="174"/>
                </a:lnTo>
                <a:lnTo>
                  <a:pt x="138" y="174"/>
                </a:lnTo>
                <a:lnTo>
                  <a:pt x="153" y="170"/>
                </a:lnTo>
                <a:lnTo>
                  <a:pt x="166" y="160"/>
                </a:lnTo>
                <a:lnTo>
                  <a:pt x="174" y="147"/>
                </a:lnTo>
                <a:lnTo>
                  <a:pt x="178" y="133"/>
                </a:lnTo>
                <a:lnTo>
                  <a:pt x="178" y="118"/>
                </a:lnTo>
                <a:lnTo>
                  <a:pt x="174" y="104"/>
                </a:lnTo>
                <a:lnTo>
                  <a:pt x="164" y="91"/>
                </a:lnTo>
                <a:lnTo>
                  <a:pt x="152" y="82"/>
                </a:lnTo>
                <a:lnTo>
                  <a:pt x="138" y="79"/>
                </a:lnTo>
                <a:close/>
                <a:moveTo>
                  <a:pt x="117" y="18"/>
                </a:moveTo>
                <a:lnTo>
                  <a:pt x="94" y="23"/>
                </a:lnTo>
                <a:lnTo>
                  <a:pt x="102" y="66"/>
                </a:lnTo>
                <a:lnTo>
                  <a:pt x="119" y="61"/>
                </a:lnTo>
                <a:lnTo>
                  <a:pt x="136" y="60"/>
                </a:lnTo>
                <a:lnTo>
                  <a:pt x="153" y="63"/>
                </a:lnTo>
                <a:lnTo>
                  <a:pt x="163" y="33"/>
                </a:lnTo>
                <a:lnTo>
                  <a:pt x="163" y="28"/>
                </a:lnTo>
                <a:lnTo>
                  <a:pt x="164" y="23"/>
                </a:lnTo>
                <a:lnTo>
                  <a:pt x="141" y="18"/>
                </a:lnTo>
                <a:lnTo>
                  <a:pt x="117" y="18"/>
                </a:lnTo>
                <a:close/>
                <a:moveTo>
                  <a:pt x="58" y="13"/>
                </a:moveTo>
                <a:lnTo>
                  <a:pt x="45" y="13"/>
                </a:lnTo>
                <a:lnTo>
                  <a:pt x="33" y="18"/>
                </a:lnTo>
                <a:lnTo>
                  <a:pt x="22" y="26"/>
                </a:lnTo>
                <a:lnTo>
                  <a:pt x="13" y="38"/>
                </a:lnTo>
                <a:lnTo>
                  <a:pt x="8" y="52"/>
                </a:lnTo>
                <a:lnTo>
                  <a:pt x="9" y="65"/>
                </a:lnTo>
                <a:lnTo>
                  <a:pt x="14" y="76"/>
                </a:lnTo>
                <a:lnTo>
                  <a:pt x="25" y="56"/>
                </a:lnTo>
                <a:lnTo>
                  <a:pt x="41" y="37"/>
                </a:lnTo>
                <a:lnTo>
                  <a:pt x="54" y="25"/>
                </a:lnTo>
                <a:lnTo>
                  <a:pt x="69" y="15"/>
                </a:lnTo>
                <a:lnTo>
                  <a:pt x="58" y="13"/>
                </a:lnTo>
                <a:close/>
                <a:moveTo>
                  <a:pt x="195" y="7"/>
                </a:moveTo>
                <a:lnTo>
                  <a:pt x="185" y="11"/>
                </a:lnTo>
                <a:lnTo>
                  <a:pt x="202" y="21"/>
                </a:lnTo>
                <a:lnTo>
                  <a:pt x="220" y="37"/>
                </a:lnTo>
                <a:lnTo>
                  <a:pt x="233" y="51"/>
                </a:lnTo>
                <a:lnTo>
                  <a:pt x="243" y="67"/>
                </a:lnTo>
                <a:lnTo>
                  <a:pt x="246" y="57"/>
                </a:lnTo>
                <a:lnTo>
                  <a:pt x="246" y="44"/>
                </a:lnTo>
                <a:lnTo>
                  <a:pt x="241" y="32"/>
                </a:lnTo>
                <a:lnTo>
                  <a:pt x="233" y="21"/>
                </a:lnTo>
                <a:lnTo>
                  <a:pt x="220" y="13"/>
                </a:lnTo>
                <a:lnTo>
                  <a:pt x="208" y="7"/>
                </a:lnTo>
                <a:lnTo>
                  <a:pt x="195" y="7"/>
                </a:lnTo>
                <a:close/>
                <a:moveTo>
                  <a:pt x="199" y="0"/>
                </a:moveTo>
                <a:lnTo>
                  <a:pt x="213" y="1"/>
                </a:lnTo>
                <a:lnTo>
                  <a:pt x="225" y="7"/>
                </a:lnTo>
                <a:lnTo>
                  <a:pt x="237" y="16"/>
                </a:lnTo>
                <a:lnTo>
                  <a:pt x="248" y="30"/>
                </a:lnTo>
                <a:lnTo>
                  <a:pt x="253" y="47"/>
                </a:lnTo>
                <a:lnTo>
                  <a:pt x="253" y="62"/>
                </a:lnTo>
                <a:lnTo>
                  <a:pt x="247" y="76"/>
                </a:lnTo>
                <a:lnTo>
                  <a:pt x="255" y="100"/>
                </a:lnTo>
                <a:lnTo>
                  <a:pt x="257" y="126"/>
                </a:lnTo>
                <a:lnTo>
                  <a:pt x="255" y="151"/>
                </a:lnTo>
                <a:lnTo>
                  <a:pt x="247" y="177"/>
                </a:lnTo>
                <a:lnTo>
                  <a:pt x="253" y="189"/>
                </a:lnTo>
                <a:lnTo>
                  <a:pt x="253" y="206"/>
                </a:lnTo>
                <a:lnTo>
                  <a:pt x="248" y="221"/>
                </a:lnTo>
                <a:lnTo>
                  <a:pt x="237" y="236"/>
                </a:lnTo>
                <a:lnTo>
                  <a:pt x="225" y="245"/>
                </a:lnTo>
                <a:lnTo>
                  <a:pt x="213" y="252"/>
                </a:lnTo>
                <a:lnTo>
                  <a:pt x="199" y="253"/>
                </a:lnTo>
                <a:lnTo>
                  <a:pt x="186" y="250"/>
                </a:lnTo>
                <a:lnTo>
                  <a:pt x="176" y="245"/>
                </a:lnTo>
                <a:lnTo>
                  <a:pt x="145" y="253"/>
                </a:lnTo>
                <a:lnTo>
                  <a:pt x="113" y="252"/>
                </a:lnTo>
                <a:lnTo>
                  <a:pt x="83" y="244"/>
                </a:lnTo>
                <a:lnTo>
                  <a:pt x="69" y="249"/>
                </a:lnTo>
                <a:lnTo>
                  <a:pt x="54" y="249"/>
                </a:lnTo>
                <a:lnTo>
                  <a:pt x="39" y="244"/>
                </a:lnTo>
                <a:lnTo>
                  <a:pt x="25" y="232"/>
                </a:lnTo>
                <a:lnTo>
                  <a:pt x="14" y="219"/>
                </a:lnTo>
                <a:lnTo>
                  <a:pt x="8" y="203"/>
                </a:lnTo>
                <a:lnTo>
                  <a:pt x="8" y="188"/>
                </a:lnTo>
                <a:lnTo>
                  <a:pt x="13" y="174"/>
                </a:lnTo>
                <a:lnTo>
                  <a:pt x="5" y="145"/>
                </a:lnTo>
                <a:lnTo>
                  <a:pt x="4" y="116"/>
                </a:lnTo>
                <a:lnTo>
                  <a:pt x="11" y="85"/>
                </a:lnTo>
                <a:lnTo>
                  <a:pt x="3" y="75"/>
                </a:lnTo>
                <a:lnTo>
                  <a:pt x="0" y="62"/>
                </a:lnTo>
                <a:lnTo>
                  <a:pt x="2" y="48"/>
                </a:lnTo>
                <a:lnTo>
                  <a:pt x="8" y="34"/>
                </a:lnTo>
                <a:lnTo>
                  <a:pt x="17" y="21"/>
                </a:lnTo>
                <a:lnTo>
                  <a:pt x="32" y="11"/>
                </a:lnTo>
                <a:lnTo>
                  <a:pt x="47" y="5"/>
                </a:lnTo>
                <a:lnTo>
                  <a:pt x="64" y="5"/>
                </a:lnTo>
                <a:lnTo>
                  <a:pt x="77" y="11"/>
                </a:lnTo>
                <a:lnTo>
                  <a:pt x="101" y="2"/>
                </a:lnTo>
                <a:lnTo>
                  <a:pt x="126" y="0"/>
                </a:lnTo>
                <a:lnTo>
                  <a:pt x="152" y="1"/>
                </a:lnTo>
                <a:lnTo>
                  <a:pt x="176" y="7"/>
                </a:lnTo>
                <a:lnTo>
                  <a:pt x="186" y="1"/>
                </a:lnTo>
                <a:lnTo>
                  <a:pt x="19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62">
            <a:extLst>
              <a:ext uri="{FF2B5EF4-FFF2-40B4-BE49-F238E27FC236}">
                <a16:creationId xmlns:a16="http://schemas.microsoft.com/office/drawing/2014/main" id="{8457D0A4-405F-4FC0-9908-1B506E9C3BE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17456" y="2935405"/>
            <a:ext cx="420688" cy="371475"/>
          </a:xfrm>
          <a:custGeom>
            <a:avLst/>
            <a:gdLst>
              <a:gd name="T0" fmla="*/ 209 w 265"/>
              <a:gd name="T1" fmla="*/ 203 h 234"/>
              <a:gd name="T2" fmla="*/ 204 w 265"/>
              <a:gd name="T3" fmla="*/ 209 h 234"/>
              <a:gd name="T4" fmla="*/ 204 w 265"/>
              <a:gd name="T5" fmla="*/ 216 h 234"/>
              <a:gd name="T6" fmla="*/ 209 w 265"/>
              <a:gd name="T7" fmla="*/ 221 h 234"/>
              <a:gd name="T8" fmla="*/ 217 w 265"/>
              <a:gd name="T9" fmla="*/ 221 h 234"/>
              <a:gd name="T10" fmla="*/ 222 w 265"/>
              <a:gd name="T11" fmla="*/ 216 h 234"/>
              <a:gd name="T12" fmla="*/ 222 w 265"/>
              <a:gd name="T13" fmla="*/ 209 h 234"/>
              <a:gd name="T14" fmla="*/ 217 w 265"/>
              <a:gd name="T15" fmla="*/ 203 h 234"/>
              <a:gd name="T16" fmla="*/ 235 w 265"/>
              <a:gd name="T17" fmla="*/ 44 h 234"/>
              <a:gd name="T18" fmla="*/ 194 w 265"/>
              <a:gd name="T19" fmla="*/ 94 h 234"/>
              <a:gd name="T20" fmla="*/ 235 w 265"/>
              <a:gd name="T21" fmla="*/ 44 h 234"/>
              <a:gd name="T22" fmla="*/ 175 w 265"/>
              <a:gd name="T23" fmla="*/ 75 h 234"/>
              <a:gd name="T24" fmla="*/ 224 w 265"/>
              <a:gd name="T25" fmla="*/ 34 h 234"/>
              <a:gd name="T26" fmla="*/ 58 w 265"/>
              <a:gd name="T27" fmla="*/ 0 h 234"/>
              <a:gd name="T28" fmla="*/ 91 w 265"/>
              <a:gd name="T29" fmla="*/ 15 h 234"/>
              <a:gd name="T30" fmla="*/ 105 w 265"/>
              <a:gd name="T31" fmla="*/ 41 h 234"/>
              <a:gd name="T32" fmla="*/ 105 w 265"/>
              <a:gd name="T33" fmla="*/ 67 h 234"/>
              <a:gd name="T34" fmla="*/ 162 w 265"/>
              <a:gd name="T35" fmla="*/ 98 h 234"/>
              <a:gd name="T36" fmla="*/ 161 w 265"/>
              <a:gd name="T37" fmla="*/ 98 h 234"/>
              <a:gd name="T38" fmla="*/ 157 w 265"/>
              <a:gd name="T39" fmla="*/ 86 h 234"/>
              <a:gd name="T40" fmla="*/ 158 w 265"/>
              <a:gd name="T41" fmla="*/ 75 h 234"/>
              <a:gd name="T42" fmla="*/ 219 w 265"/>
              <a:gd name="T43" fmla="*/ 15 h 234"/>
              <a:gd name="T44" fmla="*/ 224 w 265"/>
              <a:gd name="T45" fmla="*/ 13 h 234"/>
              <a:gd name="T46" fmla="*/ 226 w 265"/>
              <a:gd name="T47" fmla="*/ 8 h 234"/>
              <a:gd name="T48" fmla="*/ 230 w 265"/>
              <a:gd name="T49" fmla="*/ 4 h 234"/>
              <a:gd name="T50" fmla="*/ 236 w 265"/>
              <a:gd name="T51" fmla="*/ 4 h 234"/>
              <a:gd name="T52" fmla="*/ 263 w 265"/>
              <a:gd name="T53" fmla="*/ 29 h 234"/>
              <a:gd name="T54" fmla="*/ 265 w 265"/>
              <a:gd name="T55" fmla="*/ 36 h 234"/>
              <a:gd name="T56" fmla="*/ 263 w 265"/>
              <a:gd name="T57" fmla="*/ 42 h 234"/>
              <a:gd name="T58" fmla="*/ 258 w 265"/>
              <a:gd name="T59" fmla="*/ 43 h 234"/>
              <a:gd name="T60" fmla="*/ 255 w 265"/>
              <a:gd name="T61" fmla="*/ 46 h 234"/>
              <a:gd name="T62" fmla="*/ 254 w 265"/>
              <a:gd name="T63" fmla="*/ 48 h 234"/>
              <a:gd name="T64" fmla="*/ 193 w 265"/>
              <a:gd name="T65" fmla="*/ 109 h 234"/>
              <a:gd name="T66" fmla="*/ 182 w 265"/>
              <a:gd name="T67" fmla="*/ 111 h 234"/>
              <a:gd name="T68" fmla="*/ 171 w 265"/>
              <a:gd name="T69" fmla="*/ 108 h 234"/>
              <a:gd name="T70" fmla="*/ 228 w 265"/>
              <a:gd name="T71" fmla="*/ 191 h 234"/>
              <a:gd name="T72" fmla="*/ 236 w 265"/>
              <a:gd name="T73" fmla="*/ 209 h 234"/>
              <a:gd name="T74" fmla="*/ 228 w 265"/>
              <a:gd name="T75" fmla="*/ 226 h 234"/>
              <a:gd name="T76" fmla="*/ 221 w 265"/>
              <a:gd name="T77" fmla="*/ 231 h 234"/>
              <a:gd name="T78" fmla="*/ 210 w 265"/>
              <a:gd name="T79" fmla="*/ 234 h 234"/>
              <a:gd name="T80" fmla="*/ 202 w 265"/>
              <a:gd name="T81" fmla="*/ 231 h 234"/>
              <a:gd name="T82" fmla="*/ 194 w 265"/>
              <a:gd name="T83" fmla="*/ 226 h 234"/>
              <a:gd name="T84" fmla="*/ 82 w 265"/>
              <a:gd name="T85" fmla="*/ 197 h 234"/>
              <a:gd name="T86" fmla="*/ 74 w 265"/>
              <a:gd name="T87" fmla="*/ 211 h 234"/>
              <a:gd name="T88" fmla="*/ 39 w 265"/>
              <a:gd name="T89" fmla="*/ 225 h 234"/>
              <a:gd name="T90" fmla="*/ 70 w 265"/>
              <a:gd name="T91" fmla="*/ 186 h 234"/>
              <a:gd name="T92" fmla="*/ 114 w 265"/>
              <a:gd name="T93" fmla="*/ 146 h 234"/>
              <a:gd name="T94" fmla="*/ 70 w 265"/>
              <a:gd name="T95" fmla="*/ 103 h 234"/>
              <a:gd name="T96" fmla="*/ 41 w 265"/>
              <a:gd name="T97" fmla="*/ 104 h 234"/>
              <a:gd name="T98" fmla="*/ 16 w 265"/>
              <a:gd name="T99" fmla="*/ 90 h 234"/>
              <a:gd name="T100" fmla="*/ 0 w 265"/>
              <a:gd name="T101" fmla="*/ 57 h 234"/>
              <a:gd name="T102" fmla="*/ 32 w 265"/>
              <a:gd name="T103" fmla="*/ 69 h 234"/>
              <a:gd name="T104" fmla="*/ 69 w 265"/>
              <a:gd name="T105" fmla="*/ 32 h 234"/>
              <a:gd name="T106" fmla="*/ 58 w 265"/>
              <a:gd name="T107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5" h="234">
                <a:moveTo>
                  <a:pt x="213" y="203"/>
                </a:moveTo>
                <a:lnTo>
                  <a:pt x="209" y="203"/>
                </a:lnTo>
                <a:lnTo>
                  <a:pt x="207" y="206"/>
                </a:lnTo>
                <a:lnTo>
                  <a:pt x="204" y="209"/>
                </a:lnTo>
                <a:lnTo>
                  <a:pt x="204" y="212"/>
                </a:lnTo>
                <a:lnTo>
                  <a:pt x="204" y="216"/>
                </a:lnTo>
                <a:lnTo>
                  <a:pt x="207" y="220"/>
                </a:lnTo>
                <a:lnTo>
                  <a:pt x="209" y="221"/>
                </a:lnTo>
                <a:lnTo>
                  <a:pt x="213" y="223"/>
                </a:lnTo>
                <a:lnTo>
                  <a:pt x="217" y="221"/>
                </a:lnTo>
                <a:lnTo>
                  <a:pt x="219" y="220"/>
                </a:lnTo>
                <a:lnTo>
                  <a:pt x="222" y="216"/>
                </a:lnTo>
                <a:lnTo>
                  <a:pt x="223" y="212"/>
                </a:lnTo>
                <a:lnTo>
                  <a:pt x="222" y="209"/>
                </a:lnTo>
                <a:lnTo>
                  <a:pt x="219" y="206"/>
                </a:lnTo>
                <a:lnTo>
                  <a:pt x="217" y="203"/>
                </a:lnTo>
                <a:lnTo>
                  <a:pt x="213" y="203"/>
                </a:lnTo>
                <a:close/>
                <a:moveTo>
                  <a:pt x="235" y="44"/>
                </a:moveTo>
                <a:lnTo>
                  <a:pt x="190" y="90"/>
                </a:lnTo>
                <a:lnTo>
                  <a:pt x="194" y="94"/>
                </a:lnTo>
                <a:lnTo>
                  <a:pt x="238" y="48"/>
                </a:lnTo>
                <a:lnTo>
                  <a:pt x="235" y="44"/>
                </a:lnTo>
                <a:close/>
                <a:moveTo>
                  <a:pt x="221" y="29"/>
                </a:moveTo>
                <a:lnTo>
                  <a:pt x="175" y="75"/>
                </a:lnTo>
                <a:lnTo>
                  <a:pt x="179" y="79"/>
                </a:lnTo>
                <a:lnTo>
                  <a:pt x="224" y="34"/>
                </a:lnTo>
                <a:lnTo>
                  <a:pt x="221" y="29"/>
                </a:lnTo>
                <a:close/>
                <a:moveTo>
                  <a:pt x="58" y="0"/>
                </a:moveTo>
                <a:lnTo>
                  <a:pt x="76" y="5"/>
                </a:lnTo>
                <a:lnTo>
                  <a:pt x="91" y="15"/>
                </a:lnTo>
                <a:lnTo>
                  <a:pt x="100" y="27"/>
                </a:lnTo>
                <a:lnTo>
                  <a:pt x="105" y="41"/>
                </a:lnTo>
                <a:lnTo>
                  <a:pt x="106" y="53"/>
                </a:lnTo>
                <a:lnTo>
                  <a:pt x="105" y="67"/>
                </a:lnTo>
                <a:lnTo>
                  <a:pt x="148" y="112"/>
                </a:lnTo>
                <a:lnTo>
                  <a:pt x="162" y="98"/>
                </a:lnTo>
                <a:lnTo>
                  <a:pt x="162" y="98"/>
                </a:lnTo>
                <a:lnTo>
                  <a:pt x="161" y="98"/>
                </a:lnTo>
                <a:lnTo>
                  <a:pt x="154" y="91"/>
                </a:lnTo>
                <a:lnTo>
                  <a:pt x="157" y="86"/>
                </a:lnTo>
                <a:lnTo>
                  <a:pt x="158" y="81"/>
                </a:lnTo>
                <a:lnTo>
                  <a:pt x="158" y="75"/>
                </a:lnTo>
                <a:lnTo>
                  <a:pt x="219" y="15"/>
                </a:lnTo>
                <a:lnTo>
                  <a:pt x="219" y="15"/>
                </a:lnTo>
                <a:lnTo>
                  <a:pt x="222" y="14"/>
                </a:lnTo>
                <a:lnTo>
                  <a:pt x="224" y="13"/>
                </a:lnTo>
                <a:lnTo>
                  <a:pt x="224" y="10"/>
                </a:lnTo>
                <a:lnTo>
                  <a:pt x="226" y="8"/>
                </a:lnTo>
                <a:lnTo>
                  <a:pt x="227" y="6"/>
                </a:lnTo>
                <a:lnTo>
                  <a:pt x="230" y="4"/>
                </a:lnTo>
                <a:lnTo>
                  <a:pt x="233" y="4"/>
                </a:lnTo>
                <a:lnTo>
                  <a:pt x="236" y="4"/>
                </a:lnTo>
                <a:lnTo>
                  <a:pt x="238" y="6"/>
                </a:lnTo>
                <a:lnTo>
                  <a:pt x="263" y="29"/>
                </a:lnTo>
                <a:lnTo>
                  <a:pt x="264" y="32"/>
                </a:lnTo>
                <a:lnTo>
                  <a:pt x="265" y="36"/>
                </a:lnTo>
                <a:lnTo>
                  <a:pt x="264" y="38"/>
                </a:lnTo>
                <a:lnTo>
                  <a:pt x="263" y="42"/>
                </a:lnTo>
                <a:lnTo>
                  <a:pt x="260" y="43"/>
                </a:lnTo>
                <a:lnTo>
                  <a:pt x="258" y="43"/>
                </a:lnTo>
                <a:lnTo>
                  <a:pt x="255" y="43"/>
                </a:lnTo>
                <a:lnTo>
                  <a:pt x="255" y="46"/>
                </a:lnTo>
                <a:lnTo>
                  <a:pt x="254" y="48"/>
                </a:lnTo>
                <a:lnTo>
                  <a:pt x="254" y="48"/>
                </a:lnTo>
                <a:lnTo>
                  <a:pt x="252" y="49"/>
                </a:lnTo>
                <a:lnTo>
                  <a:pt x="193" y="109"/>
                </a:lnTo>
                <a:lnTo>
                  <a:pt x="188" y="109"/>
                </a:lnTo>
                <a:lnTo>
                  <a:pt x="182" y="111"/>
                </a:lnTo>
                <a:lnTo>
                  <a:pt x="177" y="113"/>
                </a:lnTo>
                <a:lnTo>
                  <a:pt x="171" y="108"/>
                </a:lnTo>
                <a:lnTo>
                  <a:pt x="158" y="121"/>
                </a:lnTo>
                <a:lnTo>
                  <a:pt x="228" y="191"/>
                </a:lnTo>
                <a:lnTo>
                  <a:pt x="235" y="200"/>
                </a:lnTo>
                <a:lnTo>
                  <a:pt x="236" y="209"/>
                </a:lnTo>
                <a:lnTo>
                  <a:pt x="235" y="219"/>
                </a:lnTo>
                <a:lnTo>
                  <a:pt x="228" y="226"/>
                </a:lnTo>
                <a:lnTo>
                  <a:pt x="224" y="230"/>
                </a:lnTo>
                <a:lnTo>
                  <a:pt x="221" y="231"/>
                </a:lnTo>
                <a:lnTo>
                  <a:pt x="216" y="234"/>
                </a:lnTo>
                <a:lnTo>
                  <a:pt x="210" y="234"/>
                </a:lnTo>
                <a:lnTo>
                  <a:pt x="207" y="234"/>
                </a:lnTo>
                <a:lnTo>
                  <a:pt x="202" y="231"/>
                </a:lnTo>
                <a:lnTo>
                  <a:pt x="198" y="230"/>
                </a:lnTo>
                <a:lnTo>
                  <a:pt x="194" y="226"/>
                </a:lnTo>
                <a:lnTo>
                  <a:pt x="123" y="156"/>
                </a:lnTo>
                <a:lnTo>
                  <a:pt x="82" y="197"/>
                </a:lnTo>
                <a:lnTo>
                  <a:pt x="84" y="200"/>
                </a:lnTo>
                <a:lnTo>
                  <a:pt x="74" y="211"/>
                </a:lnTo>
                <a:lnTo>
                  <a:pt x="44" y="230"/>
                </a:lnTo>
                <a:lnTo>
                  <a:pt x="39" y="225"/>
                </a:lnTo>
                <a:lnTo>
                  <a:pt x="59" y="195"/>
                </a:lnTo>
                <a:lnTo>
                  <a:pt x="70" y="186"/>
                </a:lnTo>
                <a:lnTo>
                  <a:pt x="72" y="188"/>
                </a:lnTo>
                <a:lnTo>
                  <a:pt x="114" y="146"/>
                </a:lnTo>
                <a:lnTo>
                  <a:pt x="70" y="103"/>
                </a:lnTo>
                <a:lnTo>
                  <a:pt x="70" y="103"/>
                </a:lnTo>
                <a:lnTo>
                  <a:pt x="56" y="105"/>
                </a:lnTo>
                <a:lnTo>
                  <a:pt x="41" y="104"/>
                </a:lnTo>
                <a:lnTo>
                  <a:pt x="28" y="99"/>
                </a:lnTo>
                <a:lnTo>
                  <a:pt x="16" y="90"/>
                </a:lnTo>
                <a:lnTo>
                  <a:pt x="6" y="75"/>
                </a:lnTo>
                <a:lnTo>
                  <a:pt x="0" y="57"/>
                </a:lnTo>
                <a:lnTo>
                  <a:pt x="3" y="39"/>
                </a:lnTo>
                <a:lnTo>
                  <a:pt x="32" y="69"/>
                </a:lnTo>
                <a:lnTo>
                  <a:pt x="62" y="61"/>
                </a:lnTo>
                <a:lnTo>
                  <a:pt x="69" y="32"/>
                </a:lnTo>
                <a:lnTo>
                  <a:pt x="40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65B415-29A8-43F4-9117-2D98035868E6}"/>
              </a:ext>
            </a:extLst>
          </p:cNvPr>
          <p:cNvGrpSpPr>
            <a:grpSpLocks noChangeAspect="1"/>
          </p:cNvGrpSpPr>
          <p:nvPr/>
        </p:nvGrpSpPr>
        <p:grpSpPr>
          <a:xfrm>
            <a:off x="7239000" y="3926657"/>
            <a:ext cx="371475" cy="323850"/>
            <a:chOff x="8997951" y="4257676"/>
            <a:chExt cx="371475" cy="323850"/>
          </a:xfrm>
        </p:grpSpPr>
        <p:sp>
          <p:nvSpPr>
            <p:cNvPr id="75" name="Freeform 116">
              <a:extLst>
                <a:ext uri="{FF2B5EF4-FFF2-40B4-BE49-F238E27FC236}">
                  <a16:creationId xmlns:a16="http://schemas.microsoft.com/office/drawing/2014/main" id="{1F5F29DA-71BB-4F6D-8AC3-09E4493D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776" y="4356101"/>
              <a:ext cx="96838" cy="96838"/>
            </a:xfrm>
            <a:custGeom>
              <a:avLst/>
              <a:gdLst>
                <a:gd name="T0" fmla="*/ 56 w 61"/>
                <a:gd name="T1" fmla="*/ 0 h 61"/>
                <a:gd name="T2" fmla="*/ 61 w 61"/>
                <a:gd name="T3" fmla="*/ 4 h 61"/>
                <a:gd name="T4" fmla="*/ 3 w 61"/>
                <a:gd name="T5" fmla="*/ 61 h 61"/>
                <a:gd name="T6" fmla="*/ 0 w 61"/>
                <a:gd name="T7" fmla="*/ 58 h 61"/>
                <a:gd name="T8" fmla="*/ 56 w 6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56" y="0"/>
                  </a:moveTo>
                  <a:lnTo>
                    <a:pt x="61" y="4"/>
                  </a:lnTo>
                  <a:lnTo>
                    <a:pt x="3" y="61"/>
                  </a:lnTo>
                  <a:lnTo>
                    <a:pt x="0" y="5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7">
              <a:extLst>
                <a:ext uri="{FF2B5EF4-FFF2-40B4-BE49-F238E27FC236}">
                  <a16:creationId xmlns:a16="http://schemas.microsoft.com/office/drawing/2014/main" id="{F21977D9-8C9F-4F94-BB86-97169AE81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4332288"/>
              <a:ext cx="107950" cy="107950"/>
            </a:xfrm>
            <a:custGeom>
              <a:avLst/>
              <a:gdLst>
                <a:gd name="T0" fmla="*/ 58 w 68"/>
                <a:gd name="T1" fmla="*/ 0 h 68"/>
                <a:gd name="T2" fmla="*/ 68 w 68"/>
                <a:gd name="T3" fmla="*/ 10 h 68"/>
                <a:gd name="T4" fmla="*/ 10 w 68"/>
                <a:gd name="T5" fmla="*/ 68 h 68"/>
                <a:gd name="T6" fmla="*/ 0 w 68"/>
                <a:gd name="T7" fmla="*/ 56 h 68"/>
                <a:gd name="T8" fmla="*/ 58 w 68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58" y="0"/>
                  </a:moveTo>
                  <a:lnTo>
                    <a:pt x="68" y="10"/>
                  </a:lnTo>
                  <a:lnTo>
                    <a:pt x="10" y="68"/>
                  </a:lnTo>
                  <a:lnTo>
                    <a:pt x="0" y="5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8">
              <a:extLst>
                <a:ext uri="{FF2B5EF4-FFF2-40B4-BE49-F238E27FC236}">
                  <a16:creationId xmlns:a16="http://schemas.microsoft.com/office/drawing/2014/main" id="{AC80F850-3797-48F1-A6FB-3B2F3B6ED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5913" y="4314826"/>
              <a:ext cx="100013" cy="98425"/>
            </a:xfrm>
            <a:custGeom>
              <a:avLst/>
              <a:gdLst>
                <a:gd name="T0" fmla="*/ 58 w 63"/>
                <a:gd name="T1" fmla="*/ 0 h 62"/>
                <a:gd name="T2" fmla="*/ 63 w 63"/>
                <a:gd name="T3" fmla="*/ 5 h 62"/>
                <a:gd name="T4" fmla="*/ 5 w 63"/>
                <a:gd name="T5" fmla="*/ 62 h 62"/>
                <a:gd name="T6" fmla="*/ 0 w 63"/>
                <a:gd name="T7" fmla="*/ 57 h 62"/>
                <a:gd name="T8" fmla="*/ 58 w 6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58" y="0"/>
                  </a:moveTo>
                  <a:lnTo>
                    <a:pt x="63" y="5"/>
                  </a:lnTo>
                  <a:lnTo>
                    <a:pt x="5" y="62"/>
                  </a:lnTo>
                  <a:lnTo>
                    <a:pt x="0" y="5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9">
              <a:extLst>
                <a:ext uri="{FF2B5EF4-FFF2-40B4-BE49-F238E27FC236}">
                  <a16:creationId xmlns:a16="http://schemas.microsoft.com/office/drawing/2014/main" id="{05A2FEA6-3EFD-48A1-9FBB-844136AD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926" y="4411663"/>
              <a:ext cx="69850" cy="69850"/>
            </a:xfrm>
            <a:custGeom>
              <a:avLst/>
              <a:gdLst>
                <a:gd name="T0" fmla="*/ 14 w 44"/>
                <a:gd name="T1" fmla="*/ 0 h 44"/>
                <a:gd name="T2" fmla="*/ 44 w 44"/>
                <a:gd name="T3" fmla="*/ 30 h 44"/>
                <a:gd name="T4" fmla="*/ 14 w 44"/>
                <a:gd name="T5" fmla="*/ 44 h 44"/>
                <a:gd name="T6" fmla="*/ 0 w 44"/>
                <a:gd name="T7" fmla="*/ 30 h 44"/>
                <a:gd name="T8" fmla="*/ 14 w 4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14" y="0"/>
                  </a:moveTo>
                  <a:lnTo>
                    <a:pt x="44" y="30"/>
                  </a:lnTo>
                  <a:lnTo>
                    <a:pt x="14" y="44"/>
                  </a:lnTo>
                  <a:lnTo>
                    <a:pt x="0" y="3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0">
              <a:extLst>
                <a:ext uri="{FF2B5EF4-FFF2-40B4-BE49-F238E27FC236}">
                  <a16:creationId xmlns:a16="http://schemas.microsoft.com/office/drawing/2014/main" id="{4FB45C87-B935-4E10-B260-84E122817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3051" y="4465638"/>
              <a:ext cx="31750" cy="31750"/>
            </a:xfrm>
            <a:custGeom>
              <a:avLst/>
              <a:gdLst>
                <a:gd name="T0" fmla="*/ 8 w 20"/>
                <a:gd name="T1" fmla="*/ 0 h 20"/>
                <a:gd name="T2" fmla="*/ 20 w 20"/>
                <a:gd name="T3" fmla="*/ 11 h 20"/>
                <a:gd name="T4" fmla="*/ 0 w 20"/>
                <a:gd name="T5" fmla="*/ 20 h 20"/>
                <a:gd name="T6" fmla="*/ 8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8" y="0"/>
                  </a:moveTo>
                  <a:lnTo>
                    <a:pt x="20" y="11"/>
                  </a:lnTo>
                  <a:lnTo>
                    <a:pt x="0" y="2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1">
              <a:extLst>
                <a:ext uri="{FF2B5EF4-FFF2-40B4-BE49-F238E27FC236}">
                  <a16:creationId xmlns:a16="http://schemas.microsoft.com/office/drawing/2014/main" id="{EBDB53FE-E136-45A5-80B9-775DCA7F7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63" y="4291013"/>
              <a:ext cx="68263" cy="66675"/>
            </a:xfrm>
            <a:custGeom>
              <a:avLst/>
              <a:gdLst>
                <a:gd name="T0" fmla="*/ 12 w 43"/>
                <a:gd name="T1" fmla="*/ 0 h 42"/>
                <a:gd name="T2" fmla="*/ 43 w 43"/>
                <a:gd name="T3" fmla="*/ 31 h 42"/>
                <a:gd name="T4" fmla="*/ 30 w 43"/>
                <a:gd name="T5" fmla="*/ 42 h 42"/>
                <a:gd name="T6" fmla="*/ 0 w 43"/>
                <a:gd name="T7" fmla="*/ 12 h 42"/>
                <a:gd name="T8" fmla="*/ 12 w 43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2" y="0"/>
                  </a:moveTo>
                  <a:lnTo>
                    <a:pt x="43" y="31"/>
                  </a:lnTo>
                  <a:lnTo>
                    <a:pt x="30" y="42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2">
              <a:extLst>
                <a:ext uri="{FF2B5EF4-FFF2-40B4-BE49-F238E27FC236}">
                  <a16:creationId xmlns:a16="http://schemas.microsoft.com/office/drawing/2014/main" id="{D26C2A86-68B5-4FD4-91AC-34AD3E29A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951" y="4257676"/>
              <a:ext cx="268288" cy="323850"/>
            </a:xfrm>
            <a:custGeom>
              <a:avLst/>
              <a:gdLst>
                <a:gd name="T0" fmla="*/ 26 w 169"/>
                <a:gd name="T1" fmla="*/ 0 h 204"/>
                <a:gd name="T2" fmla="*/ 34 w 169"/>
                <a:gd name="T3" fmla="*/ 0 h 204"/>
                <a:gd name="T4" fmla="*/ 34 w 169"/>
                <a:gd name="T5" fmla="*/ 29 h 204"/>
                <a:gd name="T6" fmla="*/ 37 w 169"/>
                <a:gd name="T7" fmla="*/ 29 h 204"/>
                <a:gd name="T8" fmla="*/ 37 w 169"/>
                <a:gd name="T9" fmla="*/ 9 h 204"/>
                <a:gd name="T10" fmla="*/ 49 w 169"/>
                <a:gd name="T11" fmla="*/ 9 h 204"/>
                <a:gd name="T12" fmla="*/ 49 w 169"/>
                <a:gd name="T13" fmla="*/ 29 h 204"/>
                <a:gd name="T14" fmla="*/ 52 w 169"/>
                <a:gd name="T15" fmla="*/ 29 h 204"/>
                <a:gd name="T16" fmla="*/ 52 w 169"/>
                <a:gd name="T17" fmla="*/ 0 h 204"/>
                <a:gd name="T18" fmla="*/ 60 w 169"/>
                <a:gd name="T19" fmla="*/ 0 h 204"/>
                <a:gd name="T20" fmla="*/ 60 w 169"/>
                <a:gd name="T21" fmla="*/ 29 h 204"/>
                <a:gd name="T22" fmla="*/ 64 w 169"/>
                <a:gd name="T23" fmla="*/ 29 h 204"/>
                <a:gd name="T24" fmla="*/ 64 w 169"/>
                <a:gd name="T25" fmla="*/ 9 h 204"/>
                <a:gd name="T26" fmla="*/ 76 w 169"/>
                <a:gd name="T27" fmla="*/ 9 h 204"/>
                <a:gd name="T28" fmla="*/ 76 w 169"/>
                <a:gd name="T29" fmla="*/ 29 h 204"/>
                <a:gd name="T30" fmla="*/ 80 w 169"/>
                <a:gd name="T31" fmla="*/ 29 h 204"/>
                <a:gd name="T32" fmla="*/ 80 w 169"/>
                <a:gd name="T33" fmla="*/ 0 h 204"/>
                <a:gd name="T34" fmla="*/ 87 w 169"/>
                <a:gd name="T35" fmla="*/ 0 h 204"/>
                <a:gd name="T36" fmla="*/ 87 w 169"/>
                <a:gd name="T37" fmla="*/ 29 h 204"/>
                <a:gd name="T38" fmla="*/ 91 w 169"/>
                <a:gd name="T39" fmla="*/ 29 h 204"/>
                <a:gd name="T40" fmla="*/ 91 w 169"/>
                <a:gd name="T41" fmla="*/ 9 h 204"/>
                <a:gd name="T42" fmla="*/ 104 w 169"/>
                <a:gd name="T43" fmla="*/ 9 h 204"/>
                <a:gd name="T44" fmla="*/ 104 w 169"/>
                <a:gd name="T45" fmla="*/ 29 h 204"/>
                <a:gd name="T46" fmla="*/ 107 w 169"/>
                <a:gd name="T47" fmla="*/ 29 h 204"/>
                <a:gd name="T48" fmla="*/ 107 w 169"/>
                <a:gd name="T49" fmla="*/ 0 h 204"/>
                <a:gd name="T50" fmla="*/ 115 w 169"/>
                <a:gd name="T51" fmla="*/ 0 h 204"/>
                <a:gd name="T52" fmla="*/ 115 w 169"/>
                <a:gd name="T53" fmla="*/ 29 h 204"/>
                <a:gd name="T54" fmla="*/ 119 w 169"/>
                <a:gd name="T55" fmla="*/ 29 h 204"/>
                <a:gd name="T56" fmla="*/ 119 w 169"/>
                <a:gd name="T57" fmla="*/ 9 h 204"/>
                <a:gd name="T58" fmla="*/ 131 w 169"/>
                <a:gd name="T59" fmla="*/ 9 h 204"/>
                <a:gd name="T60" fmla="*/ 131 w 169"/>
                <a:gd name="T61" fmla="*/ 29 h 204"/>
                <a:gd name="T62" fmla="*/ 135 w 169"/>
                <a:gd name="T63" fmla="*/ 29 h 204"/>
                <a:gd name="T64" fmla="*/ 135 w 169"/>
                <a:gd name="T65" fmla="*/ 0 h 204"/>
                <a:gd name="T66" fmla="*/ 143 w 169"/>
                <a:gd name="T67" fmla="*/ 0 h 204"/>
                <a:gd name="T68" fmla="*/ 143 w 169"/>
                <a:gd name="T69" fmla="*/ 29 h 204"/>
                <a:gd name="T70" fmla="*/ 146 w 169"/>
                <a:gd name="T71" fmla="*/ 29 h 204"/>
                <a:gd name="T72" fmla="*/ 146 w 169"/>
                <a:gd name="T73" fmla="*/ 9 h 204"/>
                <a:gd name="T74" fmla="*/ 169 w 169"/>
                <a:gd name="T75" fmla="*/ 9 h 204"/>
                <a:gd name="T76" fmla="*/ 169 w 169"/>
                <a:gd name="T77" fmla="*/ 47 h 204"/>
                <a:gd name="T78" fmla="*/ 156 w 169"/>
                <a:gd name="T79" fmla="*/ 59 h 204"/>
                <a:gd name="T80" fmla="*/ 156 w 169"/>
                <a:gd name="T81" fmla="*/ 47 h 204"/>
                <a:gd name="T82" fmla="*/ 11 w 169"/>
                <a:gd name="T83" fmla="*/ 47 h 204"/>
                <a:gd name="T84" fmla="*/ 11 w 169"/>
                <a:gd name="T85" fmla="*/ 192 h 204"/>
                <a:gd name="T86" fmla="*/ 124 w 169"/>
                <a:gd name="T87" fmla="*/ 192 h 204"/>
                <a:gd name="T88" fmla="*/ 124 w 169"/>
                <a:gd name="T89" fmla="*/ 152 h 204"/>
                <a:gd name="T90" fmla="*/ 156 w 169"/>
                <a:gd name="T91" fmla="*/ 152 h 204"/>
                <a:gd name="T92" fmla="*/ 156 w 169"/>
                <a:gd name="T93" fmla="*/ 138 h 204"/>
                <a:gd name="T94" fmla="*/ 169 w 169"/>
                <a:gd name="T95" fmla="*/ 126 h 204"/>
                <a:gd name="T96" fmla="*/ 169 w 169"/>
                <a:gd name="T97" fmla="*/ 165 h 204"/>
                <a:gd name="T98" fmla="*/ 134 w 169"/>
                <a:gd name="T99" fmla="*/ 204 h 204"/>
                <a:gd name="T100" fmla="*/ 0 w 169"/>
                <a:gd name="T101" fmla="*/ 204 h 204"/>
                <a:gd name="T102" fmla="*/ 0 w 169"/>
                <a:gd name="T103" fmla="*/ 9 h 204"/>
                <a:gd name="T104" fmla="*/ 22 w 169"/>
                <a:gd name="T105" fmla="*/ 9 h 204"/>
                <a:gd name="T106" fmla="*/ 22 w 169"/>
                <a:gd name="T107" fmla="*/ 29 h 204"/>
                <a:gd name="T108" fmla="*/ 26 w 169"/>
                <a:gd name="T109" fmla="*/ 29 h 204"/>
                <a:gd name="T110" fmla="*/ 26 w 169"/>
                <a:gd name="T1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" h="204">
                  <a:moveTo>
                    <a:pt x="26" y="0"/>
                  </a:moveTo>
                  <a:lnTo>
                    <a:pt x="34" y="0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9"/>
                  </a:lnTo>
                  <a:lnTo>
                    <a:pt x="49" y="9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0" y="29"/>
                  </a:lnTo>
                  <a:lnTo>
                    <a:pt x="64" y="29"/>
                  </a:lnTo>
                  <a:lnTo>
                    <a:pt x="64" y="9"/>
                  </a:lnTo>
                  <a:lnTo>
                    <a:pt x="76" y="9"/>
                  </a:lnTo>
                  <a:lnTo>
                    <a:pt x="76" y="29"/>
                  </a:lnTo>
                  <a:lnTo>
                    <a:pt x="80" y="29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1" y="9"/>
                  </a:lnTo>
                  <a:lnTo>
                    <a:pt x="104" y="9"/>
                  </a:lnTo>
                  <a:lnTo>
                    <a:pt x="104" y="29"/>
                  </a:lnTo>
                  <a:lnTo>
                    <a:pt x="107" y="29"/>
                  </a:lnTo>
                  <a:lnTo>
                    <a:pt x="107" y="0"/>
                  </a:lnTo>
                  <a:lnTo>
                    <a:pt x="115" y="0"/>
                  </a:lnTo>
                  <a:lnTo>
                    <a:pt x="115" y="29"/>
                  </a:lnTo>
                  <a:lnTo>
                    <a:pt x="119" y="29"/>
                  </a:lnTo>
                  <a:lnTo>
                    <a:pt x="119" y="9"/>
                  </a:lnTo>
                  <a:lnTo>
                    <a:pt x="131" y="9"/>
                  </a:lnTo>
                  <a:lnTo>
                    <a:pt x="131" y="29"/>
                  </a:lnTo>
                  <a:lnTo>
                    <a:pt x="135" y="29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146" y="29"/>
                  </a:lnTo>
                  <a:lnTo>
                    <a:pt x="146" y="9"/>
                  </a:lnTo>
                  <a:lnTo>
                    <a:pt x="169" y="9"/>
                  </a:lnTo>
                  <a:lnTo>
                    <a:pt x="169" y="47"/>
                  </a:lnTo>
                  <a:lnTo>
                    <a:pt x="156" y="59"/>
                  </a:lnTo>
                  <a:lnTo>
                    <a:pt x="156" y="47"/>
                  </a:lnTo>
                  <a:lnTo>
                    <a:pt x="11" y="47"/>
                  </a:lnTo>
                  <a:lnTo>
                    <a:pt x="11" y="192"/>
                  </a:lnTo>
                  <a:lnTo>
                    <a:pt x="124" y="192"/>
                  </a:lnTo>
                  <a:lnTo>
                    <a:pt x="124" y="152"/>
                  </a:lnTo>
                  <a:lnTo>
                    <a:pt x="156" y="152"/>
                  </a:lnTo>
                  <a:lnTo>
                    <a:pt x="156" y="138"/>
                  </a:lnTo>
                  <a:lnTo>
                    <a:pt x="169" y="126"/>
                  </a:lnTo>
                  <a:lnTo>
                    <a:pt x="169" y="165"/>
                  </a:lnTo>
                  <a:lnTo>
                    <a:pt x="134" y="204"/>
                  </a:lnTo>
                  <a:lnTo>
                    <a:pt x="0" y="204"/>
                  </a:lnTo>
                  <a:lnTo>
                    <a:pt x="0" y="9"/>
                  </a:lnTo>
                  <a:lnTo>
                    <a:pt x="22" y="9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123">
              <a:extLst>
                <a:ext uri="{FF2B5EF4-FFF2-40B4-BE49-F238E27FC236}">
                  <a16:creationId xmlns:a16="http://schemas.microsoft.com/office/drawing/2014/main" id="{27F0D521-4517-44C2-92A3-B63B7F57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367213"/>
              <a:ext cx="103188" cy="17463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124">
              <a:extLst>
                <a:ext uri="{FF2B5EF4-FFF2-40B4-BE49-F238E27FC236}">
                  <a16:creationId xmlns:a16="http://schemas.microsoft.com/office/drawing/2014/main" id="{DC77A141-402A-4C3D-9A8F-0CEBE48EA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408488"/>
              <a:ext cx="103188" cy="1587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125">
              <a:extLst>
                <a:ext uri="{FF2B5EF4-FFF2-40B4-BE49-F238E27FC236}">
                  <a16:creationId xmlns:a16="http://schemas.microsoft.com/office/drawing/2014/main" id="{6EEF59E2-FCD1-4E7D-82C8-734D5C7DD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448176"/>
              <a:ext cx="103188" cy="1587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126">
              <a:extLst>
                <a:ext uri="{FF2B5EF4-FFF2-40B4-BE49-F238E27FC236}">
                  <a16:creationId xmlns:a16="http://schemas.microsoft.com/office/drawing/2014/main" id="{F182C4C6-DDE9-4F25-9B2E-3B8F1B79E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489451"/>
              <a:ext cx="103188" cy="1587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534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56F462-708A-7B4A-A9A3-5D2AA9C02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Client Funding Sources </a:t>
            </a:r>
          </a:p>
        </p:txBody>
      </p:sp>
      <p:sp>
        <p:nvSpPr>
          <p:cNvPr id="25" name="Freeform 44">
            <a:extLst>
              <a:ext uri="{FF2B5EF4-FFF2-40B4-BE49-F238E27FC236}">
                <a16:creationId xmlns:a16="http://schemas.microsoft.com/office/drawing/2014/main" id="{E6EC670E-9152-417F-A914-14B4F8229F88}"/>
              </a:ext>
            </a:extLst>
          </p:cNvPr>
          <p:cNvSpPr>
            <a:spLocks noEditPoints="1"/>
          </p:cNvSpPr>
          <p:nvPr/>
        </p:nvSpPr>
        <p:spPr bwMode="auto">
          <a:xfrm>
            <a:off x="5135875" y="5307968"/>
            <a:ext cx="409575" cy="443592"/>
          </a:xfrm>
          <a:custGeom>
            <a:avLst/>
            <a:gdLst>
              <a:gd name="T0" fmla="*/ 201 w 901"/>
              <a:gd name="T1" fmla="*/ 735 h 979"/>
              <a:gd name="T2" fmla="*/ 269 w 901"/>
              <a:gd name="T3" fmla="*/ 621 h 979"/>
              <a:gd name="T4" fmla="*/ 402 w 901"/>
              <a:gd name="T5" fmla="*/ 613 h 979"/>
              <a:gd name="T6" fmla="*/ 397 w 901"/>
              <a:gd name="T7" fmla="*/ 933 h 979"/>
              <a:gd name="T8" fmla="*/ 529 w 901"/>
              <a:gd name="T9" fmla="*/ 612 h 979"/>
              <a:gd name="T10" fmla="*/ 98 w 901"/>
              <a:gd name="T11" fmla="*/ 699 h 979"/>
              <a:gd name="T12" fmla="*/ 153 w 901"/>
              <a:gd name="T13" fmla="*/ 715 h 979"/>
              <a:gd name="T14" fmla="*/ 105 w 901"/>
              <a:gd name="T15" fmla="*/ 599 h 979"/>
              <a:gd name="T16" fmla="*/ 585 w 901"/>
              <a:gd name="T17" fmla="*/ 851 h 979"/>
              <a:gd name="T18" fmla="*/ 679 w 901"/>
              <a:gd name="T19" fmla="*/ 823 h 979"/>
              <a:gd name="T20" fmla="*/ 29 w 901"/>
              <a:gd name="T21" fmla="*/ 595 h 979"/>
              <a:gd name="T22" fmla="*/ 63 w 901"/>
              <a:gd name="T23" fmla="*/ 697 h 979"/>
              <a:gd name="T24" fmla="*/ 69 w 901"/>
              <a:gd name="T25" fmla="*/ 596 h 979"/>
              <a:gd name="T26" fmla="*/ 756 w 901"/>
              <a:gd name="T27" fmla="*/ 595 h 979"/>
              <a:gd name="T28" fmla="*/ 797 w 901"/>
              <a:gd name="T29" fmla="*/ 671 h 979"/>
              <a:gd name="T30" fmla="*/ 794 w 901"/>
              <a:gd name="T31" fmla="*/ 587 h 979"/>
              <a:gd name="T32" fmla="*/ 824 w 901"/>
              <a:gd name="T33" fmla="*/ 660 h 979"/>
              <a:gd name="T34" fmla="*/ 864 w 901"/>
              <a:gd name="T35" fmla="*/ 651 h 979"/>
              <a:gd name="T36" fmla="*/ 824 w 901"/>
              <a:gd name="T37" fmla="*/ 450 h 979"/>
              <a:gd name="T38" fmla="*/ 859 w 901"/>
              <a:gd name="T39" fmla="*/ 526 h 979"/>
              <a:gd name="T40" fmla="*/ 845 w 901"/>
              <a:gd name="T41" fmla="*/ 446 h 979"/>
              <a:gd name="T42" fmla="*/ 755 w 901"/>
              <a:gd name="T43" fmla="*/ 509 h 979"/>
              <a:gd name="T44" fmla="*/ 801 w 901"/>
              <a:gd name="T45" fmla="*/ 520 h 979"/>
              <a:gd name="T46" fmla="*/ 763 w 901"/>
              <a:gd name="T47" fmla="*/ 431 h 979"/>
              <a:gd name="T48" fmla="*/ 26 w 901"/>
              <a:gd name="T49" fmla="*/ 513 h 979"/>
              <a:gd name="T50" fmla="*/ 71 w 901"/>
              <a:gd name="T51" fmla="*/ 505 h 979"/>
              <a:gd name="T52" fmla="*/ 645 w 901"/>
              <a:gd name="T53" fmla="*/ 412 h 979"/>
              <a:gd name="T54" fmla="*/ 652 w 901"/>
              <a:gd name="T55" fmla="*/ 515 h 979"/>
              <a:gd name="T56" fmla="*/ 701 w 901"/>
              <a:gd name="T57" fmla="*/ 421 h 979"/>
              <a:gd name="T58" fmla="*/ 99 w 901"/>
              <a:gd name="T59" fmla="*/ 408 h 979"/>
              <a:gd name="T60" fmla="*/ 151 w 901"/>
              <a:gd name="T61" fmla="*/ 507 h 979"/>
              <a:gd name="T62" fmla="*/ 526 w 901"/>
              <a:gd name="T63" fmla="*/ 388 h 979"/>
              <a:gd name="T64" fmla="*/ 525 w 901"/>
              <a:gd name="T65" fmla="*/ 507 h 979"/>
              <a:gd name="T66" fmla="*/ 596 w 901"/>
              <a:gd name="T67" fmla="*/ 407 h 979"/>
              <a:gd name="T68" fmla="*/ 200 w 901"/>
              <a:gd name="T69" fmla="*/ 377 h 979"/>
              <a:gd name="T70" fmla="*/ 206 w 901"/>
              <a:gd name="T71" fmla="*/ 504 h 979"/>
              <a:gd name="T72" fmla="*/ 269 w 901"/>
              <a:gd name="T73" fmla="*/ 365 h 979"/>
              <a:gd name="T74" fmla="*/ 344 w 901"/>
              <a:gd name="T75" fmla="*/ 426 h 979"/>
              <a:gd name="T76" fmla="*/ 448 w 901"/>
              <a:gd name="T77" fmla="*/ 502 h 979"/>
              <a:gd name="T78" fmla="*/ 355 w 901"/>
              <a:gd name="T79" fmla="*/ 357 h 979"/>
              <a:gd name="T80" fmla="*/ 26 w 901"/>
              <a:gd name="T81" fmla="*/ 340 h 979"/>
              <a:gd name="T82" fmla="*/ 71 w 901"/>
              <a:gd name="T83" fmla="*/ 327 h 979"/>
              <a:gd name="T84" fmla="*/ 644 w 901"/>
              <a:gd name="T85" fmla="*/ 227 h 979"/>
              <a:gd name="T86" fmla="*/ 652 w 901"/>
              <a:gd name="T87" fmla="*/ 330 h 979"/>
              <a:gd name="T88" fmla="*/ 702 w 901"/>
              <a:gd name="T89" fmla="*/ 249 h 979"/>
              <a:gd name="T90" fmla="*/ 101 w 901"/>
              <a:gd name="T91" fmla="*/ 209 h 979"/>
              <a:gd name="T92" fmla="*/ 110 w 901"/>
              <a:gd name="T93" fmla="*/ 314 h 979"/>
              <a:gd name="T94" fmla="*/ 152 w 901"/>
              <a:gd name="T95" fmla="*/ 181 h 979"/>
              <a:gd name="T96" fmla="*/ 518 w 901"/>
              <a:gd name="T97" fmla="*/ 280 h 979"/>
              <a:gd name="T98" fmla="*/ 596 w 901"/>
              <a:gd name="T99" fmla="*/ 305 h 979"/>
              <a:gd name="T100" fmla="*/ 264 w 901"/>
              <a:gd name="T101" fmla="*/ 107 h 979"/>
              <a:gd name="T102" fmla="*/ 196 w 901"/>
              <a:gd name="T103" fmla="*/ 270 h 979"/>
              <a:gd name="T104" fmla="*/ 270 w 901"/>
              <a:gd name="T105" fmla="*/ 177 h 979"/>
              <a:gd name="T106" fmla="*/ 344 w 901"/>
              <a:gd name="T107" fmla="*/ 102 h 979"/>
              <a:gd name="T108" fmla="*/ 442 w 901"/>
              <a:gd name="T109" fmla="*/ 265 h 979"/>
              <a:gd name="T110" fmla="*/ 442 w 901"/>
              <a:gd name="T111" fmla="*/ 135 h 979"/>
              <a:gd name="T112" fmla="*/ 736 w 901"/>
              <a:gd name="T113" fmla="*/ 216 h 979"/>
              <a:gd name="T114" fmla="*/ 892 w 901"/>
              <a:gd name="T115" fmla="*/ 381 h 979"/>
              <a:gd name="T116" fmla="*/ 313 w 901"/>
              <a:gd name="T117" fmla="*/ 979 h 979"/>
              <a:gd name="T118" fmla="*/ 15 w 901"/>
              <a:gd name="T119" fmla="*/ 206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979">
                <a:moveTo>
                  <a:pt x="201" y="608"/>
                </a:moveTo>
                <a:lnTo>
                  <a:pt x="198" y="609"/>
                </a:lnTo>
                <a:lnTo>
                  <a:pt x="197" y="612"/>
                </a:lnTo>
                <a:lnTo>
                  <a:pt x="196" y="614"/>
                </a:lnTo>
                <a:lnTo>
                  <a:pt x="195" y="618"/>
                </a:lnTo>
                <a:lnTo>
                  <a:pt x="196" y="726"/>
                </a:lnTo>
                <a:lnTo>
                  <a:pt x="196" y="729"/>
                </a:lnTo>
                <a:lnTo>
                  <a:pt x="197" y="731"/>
                </a:lnTo>
                <a:lnTo>
                  <a:pt x="199" y="734"/>
                </a:lnTo>
                <a:lnTo>
                  <a:pt x="201" y="735"/>
                </a:lnTo>
                <a:lnTo>
                  <a:pt x="257" y="752"/>
                </a:lnTo>
                <a:lnTo>
                  <a:pt x="261" y="753"/>
                </a:lnTo>
                <a:lnTo>
                  <a:pt x="264" y="753"/>
                </a:lnTo>
                <a:lnTo>
                  <a:pt x="266" y="752"/>
                </a:lnTo>
                <a:lnTo>
                  <a:pt x="269" y="750"/>
                </a:lnTo>
                <a:lnTo>
                  <a:pt x="269" y="746"/>
                </a:lnTo>
                <a:lnTo>
                  <a:pt x="270" y="742"/>
                </a:lnTo>
                <a:lnTo>
                  <a:pt x="270" y="684"/>
                </a:lnTo>
                <a:lnTo>
                  <a:pt x="270" y="625"/>
                </a:lnTo>
                <a:lnTo>
                  <a:pt x="269" y="621"/>
                </a:lnTo>
                <a:lnTo>
                  <a:pt x="269" y="618"/>
                </a:lnTo>
                <a:lnTo>
                  <a:pt x="266" y="616"/>
                </a:lnTo>
                <a:lnTo>
                  <a:pt x="264" y="615"/>
                </a:lnTo>
                <a:lnTo>
                  <a:pt x="260" y="614"/>
                </a:lnTo>
                <a:lnTo>
                  <a:pt x="206" y="608"/>
                </a:lnTo>
                <a:lnTo>
                  <a:pt x="201" y="608"/>
                </a:lnTo>
                <a:close/>
                <a:moveTo>
                  <a:pt x="521" y="605"/>
                </a:moveTo>
                <a:lnTo>
                  <a:pt x="517" y="605"/>
                </a:lnTo>
                <a:lnTo>
                  <a:pt x="407" y="613"/>
                </a:lnTo>
                <a:lnTo>
                  <a:pt x="402" y="613"/>
                </a:lnTo>
                <a:lnTo>
                  <a:pt x="399" y="614"/>
                </a:lnTo>
                <a:lnTo>
                  <a:pt x="396" y="615"/>
                </a:lnTo>
                <a:lnTo>
                  <a:pt x="394" y="617"/>
                </a:lnTo>
                <a:lnTo>
                  <a:pt x="394" y="621"/>
                </a:lnTo>
                <a:lnTo>
                  <a:pt x="393" y="627"/>
                </a:lnTo>
                <a:lnTo>
                  <a:pt x="393" y="772"/>
                </a:lnTo>
                <a:lnTo>
                  <a:pt x="393" y="923"/>
                </a:lnTo>
                <a:lnTo>
                  <a:pt x="394" y="928"/>
                </a:lnTo>
                <a:lnTo>
                  <a:pt x="394" y="931"/>
                </a:lnTo>
                <a:lnTo>
                  <a:pt x="397" y="933"/>
                </a:lnTo>
                <a:lnTo>
                  <a:pt x="399" y="933"/>
                </a:lnTo>
                <a:lnTo>
                  <a:pt x="402" y="933"/>
                </a:lnTo>
                <a:lnTo>
                  <a:pt x="406" y="932"/>
                </a:lnTo>
                <a:lnTo>
                  <a:pt x="520" y="889"/>
                </a:lnTo>
                <a:lnTo>
                  <a:pt x="525" y="886"/>
                </a:lnTo>
                <a:lnTo>
                  <a:pt x="528" y="883"/>
                </a:lnTo>
                <a:lnTo>
                  <a:pt x="529" y="880"/>
                </a:lnTo>
                <a:lnTo>
                  <a:pt x="530" y="876"/>
                </a:lnTo>
                <a:lnTo>
                  <a:pt x="529" y="616"/>
                </a:lnTo>
                <a:lnTo>
                  <a:pt x="529" y="612"/>
                </a:lnTo>
                <a:lnTo>
                  <a:pt x="529" y="608"/>
                </a:lnTo>
                <a:lnTo>
                  <a:pt x="527" y="606"/>
                </a:lnTo>
                <a:lnTo>
                  <a:pt x="525" y="605"/>
                </a:lnTo>
                <a:lnTo>
                  <a:pt x="521" y="605"/>
                </a:lnTo>
                <a:close/>
                <a:moveTo>
                  <a:pt x="105" y="599"/>
                </a:moveTo>
                <a:lnTo>
                  <a:pt x="101" y="600"/>
                </a:lnTo>
                <a:lnTo>
                  <a:pt x="100" y="602"/>
                </a:lnTo>
                <a:lnTo>
                  <a:pt x="99" y="604"/>
                </a:lnTo>
                <a:lnTo>
                  <a:pt x="98" y="607"/>
                </a:lnTo>
                <a:lnTo>
                  <a:pt x="98" y="699"/>
                </a:lnTo>
                <a:lnTo>
                  <a:pt x="99" y="703"/>
                </a:lnTo>
                <a:lnTo>
                  <a:pt x="100" y="706"/>
                </a:lnTo>
                <a:lnTo>
                  <a:pt x="102" y="708"/>
                </a:lnTo>
                <a:lnTo>
                  <a:pt x="106" y="709"/>
                </a:lnTo>
                <a:lnTo>
                  <a:pt x="143" y="719"/>
                </a:lnTo>
                <a:lnTo>
                  <a:pt x="147" y="720"/>
                </a:lnTo>
                <a:lnTo>
                  <a:pt x="149" y="720"/>
                </a:lnTo>
                <a:lnTo>
                  <a:pt x="151" y="719"/>
                </a:lnTo>
                <a:lnTo>
                  <a:pt x="153" y="717"/>
                </a:lnTo>
                <a:lnTo>
                  <a:pt x="153" y="715"/>
                </a:lnTo>
                <a:lnTo>
                  <a:pt x="155" y="710"/>
                </a:lnTo>
                <a:lnTo>
                  <a:pt x="155" y="663"/>
                </a:lnTo>
                <a:lnTo>
                  <a:pt x="155" y="615"/>
                </a:lnTo>
                <a:lnTo>
                  <a:pt x="153" y="611"/>
                </a:lnTo>
                <a:lnTo>
                  <a:pt x="153" y="607"/>
                </a:lnTo>
                <a:lnTo>
                  <a:pt x="151" y="605"/>
                </a:lnTo>
                <a:lnTo>
                  <a:pt x="148" y="603"/>
                </a:lnTo>
                <a:lnTo>
                  <a:pt x="144" y="603"/>
                </a:lnTo>
                <a:lnTo>
                  <a:pt x="108" y="600"/>
                </a:lnTo>
                <a:lnTo>
                  <a:pt x="105" y="599"/>
                </a:lnTo>
                <a:close/>
                <a:moveTo>
                  <a:pt x="668" y="594"/>
                </a:moveTo>
                <a:lnTo>
                  <a:pt x="596" y="600"/>
                </a:lnTo>
                <a:lnTo>
                  <a:pt x="593" y="600"/>
                </a:lnTo>
                <a:lnTo>
                  <a:pt x="590" y="601"/>
                </a:lnTo>
                <a:lnTo>
                  <a:pt x="588" y="603"/>
                </a:lnTo>
                <a:lnTo>
                  <a:pt x="585" y="605"/>
                </a:lnTo>
                <a:lnTo>
                  <a:pt x="585" y="608"/>
                </a:lnTo>
                <a:lnTo>
                  <a:pt x="585" y="613"/>
                </a:lnTo>
                <a:lnTo>
                  <a:pt x="585" y="730"/>
                </a:lnTo>
                <a:lnTo>
                  <a:pt x="585" y="851"/>
                </a:lnTo>
                <a:lnTo>
                  <a:pt x="585" y="855"/>
                </a:lnTo>
                <a:lnTo>
                  <a:pt x="587" y="858"/>
                </a:lnTo>
                <a:lnTo>
                  <a:pt x="588" y="860"/>
                </a:lnTo>
                <a:lnTo>
                  <a:pt x="590" y="860"/>
                </a:lnTo>
                <a:lnTo>
                  <a:pt x="593" y="860"/>
                </a:lnTo>
                <a:lnTo>
                  <a:pt x="597" y="859"/>
                </a:lnTo>
                <a:lnTo>
                  <a:pt x="672" y="831"/>
                </a:lnTo>
                <a:lnTo>
                  <a:pt x="676" y="829"/>
                </a:lnTo>
                <a:lnTo>
                  <a:pt x="678" y="827"/>
                </a:lnTo>
                <a:lnTo>
                  <a:pt x="679" y="823"/>
                </a:lnTo>
                <a:lnTo>
                  <a:pt x="680" y="820"/>
                </a:lnTo>
                <a:lnTo>
                  <a:pt x="680" y="605"/>
                </a:lnTo>
                <a:lnTo>
                  <a:pt x="679" y="601"/>
                </a:lnTo>
                <a:lnTo>
                  <a:pt x="678" y="597"/>
                </a:lnTo>
                <a:lnTo>
                  <a:pt x="676" y="595"/>
                </a:lnTo>
                <a:lnTo>
                  <a:pt x="672" y="594"/>
                </a:lnTo>
                <a:lnTo>
                  <a:pt x="668" y="594"/>
                </a:lnTo>
                <a:close/>
                <a:moveTo>
                  <a:pt x="33" y="592"/>
                </a:moveTo>
                <a:lnTo>
                  <a:pt x="31" y="593"/>
                </a:lnTo>
                <a:lnTo>
                  <a:pt x="29" y="595"/>
                </a:lnTo>
                <a:lnTo>
                  <a:pt x="28" y="597"/>
                </a:lnTo>
                <a:lnTo>
                  <a:pt x="26" y="602"/>
                </a:lnTo>
                <a:lnTo>
                  <a:pt x="26" y="678"/>
                </a:lnTo>
                <a:lnTo>
                  <a:pt x="26" y="682"/>
                </a:lnTo>
                <a:lnTo>
                  <a:pt x="28" y="684"/>
                </a:lnTo>
                <a:lnTo>
                  <a:pt x="30" y="687"/>
                </a:lnTo>
                <a:lnTo>
                  <a:pt x="32" y="689"/>
                </a:lnTo>
                <a:lnTo>
                  <a:pt x="35" y="690"/>
                </a:lnTo>
                <a:lnTo>
                  <a:pt x="59" y="696"/>
                </a:lnTo>
                <a:lnTo>
                  <a:pt x="63" y="697"/>
                </a:lnTo>
                <a:lnTo>
                  <a:pt x="67" y="697"/>
                </a:lnTo>
                <a:lnTo>
                  <a:pt x="69" y="696"/>
                </a:lnTo>
                <a:lnTo>
                  <a:pt x="70" y="694"/>
                </a:lnTo>
                <a:lnTo>
                  <a:pt x="71" y="691"/>
                </a:lnTo>
                <a:lnTo>
                  <a:pt x="71" y="687"/>
                </a:lnTo>
                <a:lnTo>
                  <a:pt x="71" y="646"/>
                </a:lnTo>
                <a:lnTo>
                  <a:pt x="71" y="605"/>
                </a:lnTo>
                <a:lnTo>
                  <a:pt x="71" y="602"/>
                </a:lnTo>
                <a:lnTo>
                  <a:pt x="70" y="599"/>
                </a:lnTo>
                <a:lnTo>
                  <a:pt x="69" y="596"/>
                </a:lnTo>
                <a:lnTo>
                  <a:pt x="66" y="595"/>
                </a:lnTo>
                <a:lnTo>
                  <a:pt x="62" y="594"/>
                </a:lnTo>
                <a:lnTo>
                  <a:pt x="37" y="592"/>
                </a:lnTo>
                <a:lnTo>
                  <a:pt x="33" y="592"/>
                </a:lnTo>
                <a:close/>
                <a:moveTo>
                  <a:pt x="794" y="587"/>
                </a:moveTo>
                <a:lnTo>
                  <a:pt x="765" y="589"/>
                </a:lnTo>
                <a:lnTo>
                  <a:pt x="761" y="589"/>
                </a:lnTo>
                <a:lnTo>
                  <a:pt x="758" y="590"/>
                </a:lnTo>
                <a:lnTo>
                  <a:pt x="756" y="592"/>
                </a:lnTo>
                <a:lnTo>
                  <a:pt x="756" y="595"/>
                </a:lnTo>
                <a:lnTo>
                  <a:pt x="755" y="600"/>
                </a:lnTo>
                <a:lnTo>
                  <a:pt x="755" y="633"/>
                </a:lnTo>
                <a:lnTo>
                  <a:pt x="755" y="669"/>
                </a:lnTo>
                <a:lnTo>
                  <a:pt x="756" y="671"/>
                </a:lnTo>
                <a:lnTo>
                  <a:pt x="756" y="675"/>
                </a:lnTo>
                <a:lnTo>
                  <a:pt x="757" y="676"/>
                </a:lnTo>
                <a:lnTo>
                  <a:pt x="758" y="678"/>
                </a:lnTo>
                <a:lnTo>
                  <a:pt x="760" y="678"/>
                </a:lnTo>
                <a:lnTo>
                  <a:pt x="763" y="678"/>
                </a:lnTo>
                <a:lnTo>
                  <a:pt x="797" y="671"/>
                </a:lnTo>
                <a:lnTo>
                  <a:pt x="798" y="670"/>
                </a:lnTo>
                <a:lnTo>
                  <a:pt x="800" y="668"/>
                </a:lnTo>
                <a:lnTo>
                  <a:pt x="801" y="666"/>
                </a:lnTo>
                <a:lnTo>
                  <a:pt x="803" y="664"/>
                </a:lnTo>
                <a:lnTo>
                  <a:pt x="803" y="594"/>
                </a:lnTo>
                <a:lnTo>
                  <a:pt x="803" y="591"/>
                </a:lnTo>
                <a:lnTo>
                  <a:pt x="801" y="589"/>
                </a:lnTo>
                <a:lnTo>
                  <a:pt x="799" y="588"/>
                </a:lnTo>
                <a:lnTo>
                  <a:pt x="797" y="587"/>
                </a:lnTo>
                <a:lnTo>
                  <a:pt x="794" y="587"/>
                </a:lnTo>
                <a:close/>
                <a:moveTo>
                  <a:pt x="854" y="582"/>
                </a:moveTo>
                <a:lnTo>
                  <a:pt x="834" y="583"/>
                </a:lnTo>
                <a:lnTo>
                  <a:pt x="830" y="584"/>
                </a:lnTo>
                <a:lnTo>
                  <a:pt x="826" y="586"/>
                </a:lnTo>
                <a:lnTo>
                  <a:pt x="825" y="588"/>
                </a:lnTo>
                <a:lnTo>
                  <a:pt x="824" y="590"/>
                </a:lnTo>
                <a:lnTo>
                  <a:pt x="823" y="594"/>
                </a:lnTo>
                <a:lnTo>
                  <a:pt x="824" y="625"/>
                </a:lnTo>
                <a:lnTo>
                  <a:pt x="823" y="657"/>
                </a:lnTo>
                <a:lnTo>
                  <a:pt x="824" y="660"/>
                </a:lnTo>
                <a:lnTo>
                  <a:pt x="825" y="663"/>
                </a:lnTo>
                <a:lnTo>
                  <a:pt x="828" y="665"/>
                </a:lnTo>
                <a:lnTo>
                  <a:pt x="830" y="665"/>
                </a:lnTo>
                <a:lnTo>
                  <a:pt x="833" y="665"/>
                </a:lnTo>
                <a:lnTo>
                  <a:pt x="856" y="660"/>
                </a:lnTo>
                <a:lnTo>
                  <a:pt x="859" y="659"/>
                </a:lnTo>
                <a:lnTo>
                  <a:pt x="861" y="658"/>
                </a:lnTo>
                <a:lnTo>
                  <a:pt x="862" y="656"/>
                </a:lnTo>
                <a:lnTo>
                  <a:pt x="863" y="654"/>
                </a:lnTo>
                <a:lnTo>
                  <a:pt x="864" y="651"/>
                </a:lnTo>
                <a:lnTo>
                  <a:pt x="864" y="592"/>
                </a:lnTo>
                <a:lnTo>
                  <a:pt x="863" y="588"/>
                </a:lnTo>
                <a:lnTo>
                  <a:pt x="862" y="586"/>
                </a:lnTo>
                <a:lnTo>
                  <a:pt x="860" y="583"/>
                </a:lnTo>
                <a:lnTo>
                  <a:pt x="858" y="582"/>
                </a:lnTo>
                <a:lnTo>
                  <a:pt x="854" y="582"/>
                </a:lnTo>
                <a:close/>
                <a:moveTo>
                  <a:pt x="830" y="444"/>
                </a:moveTo>
                <a:lnTo>
                  <a:pt x="828" y="445"/>
                </a:lnTo>
                <a:lnTo>
                  <a:pt x="825" y="446"/>
                </a:lnTo>
                <a:lnTo>
                  <a:pt x="824" y="450"/>
                </a:lnTo>
                <a:lnTo>
                  <a:pt x="823" y="453"/>
                </a:lnTo>
                <a:lnTo>
                  <a:pt x="823" y="484"/>
                </a:lnTo>
                <a:lnTo>
                  <a:pt x="823" y="515"/>
                </a:lnTo>
                <a:lnTo>
                  <a:pt x="824" y="519"/>
                </a:lnTo>
                <a:lnTo>
                  <a:pt x="825" y="521"/>
                </a:lnTo>
                <a:lnTo>
                  <a:pt x="826" y="524"/>
                </a:lnTo>
                <a:lnTo>
                  <a:pt x="830" y="525"/>
                </a:lnTo>
                <a:lnTo>
                  <a:pt x="833" y="525"/>
                </a:lnTo>
                <a:lnTo>
                  <a:pt x="856" y="526"/>
                </a:lnTo>
                <a:lnTo>
                  <a:pt x="859" y="526"/>
                </a:lnTo>
                <a:lnTo>
                  <a:pt x="861" y="525"/>
                </a:lnTo>
                <a:lnTo>
                  <a:pt x="862" y="524"/>
                </a:lnTo>
                <a:lnTo>
                  <a:pt x="863" y="520"/>
                </a:lnTo>
                <a:lnTo>
                  <a:pt x="863" y="517"/>
                </a:lnTo>
                <a:lnTo>
                  <a:pt x="863" y="457"/>
                </a:lnTo>
                <a:lnTo>
                  <a:pt x="862" y="455"/>
                </a:lnTo>
                <a:lnTo>
                  <a:pt x="861" y="452"/>
                </a:lnTo>
                <a:lnTo>
                  <a:pt x="859" y="450"/>
                </a:lnTo>
                <a:lnTo>
                  <a:pt x="856" y="449"/>
                </a:lnTo>
                <a:lnTo>
                  <a:pt x="845" y="446"/>
                </a:lnTo>
                <a:lnTo>
                  <a:pt x="834" y="445"/>
                </a:lnTo>
                <a:lnTo>
                  <a:pt x="830" y="444"/>
                </a:lnTo>
                <a:close/>
                <a:moveTo>
                  <a:pt x="763" y="431"/>
                </a:moveTo>
                <a:lnTo>
                  <a:pt x="760" y="431"/>
                </a:lnTo>
                <a:lnTo>
                  <a:pt x="758" y="432"/>
                </a:lnTo>
                <a:lnTo>
                  <a:pt x="756" y="435"/>
                </a:lnTo>
                <a:lnTo>
                  <a:pt x="756" y="438"/>
                </a:lnTo>
                <a:lnTo>
                  <a:pt x="755" y="441"/>
                </a:lnTo>
                <a:lnTo>
                  <a:pt x="755" y="475"/>
                </a:lnTo>
                <a:lnTo>
                  <a:pt x="755" y="509"/>
                </a:lnTo>
                <a:lnTo>
                  <a:pt x="755" y="513"/>
                </a:lnTo>
                <a:lnTo>
                  <a:pt x="756" y="516"/>
                </a:lnTo>
                <a:lnTo>
                  <a:pt x="757" y="518"/>
                </a:lnTo>
                <a:lnTo>
                  <a:pt x="759" y="520"/>
                </a:lnTo>
                <a:lnTo>
                  <a:pt x="762" y="521"/>
                </a:lnTo>
                <a:lnTo>
                  <a:pt x="766" y="521"/>
                </a:lnTo>
                <a:lnTo>
                  <a:pt x="794" y="523"/>
                </a:lnTo>
                <a:lnTo>
                  <a:pt x="797" y="523"/>
                </a:lnTo>
                <a:lnTo>
                  <a:pt x="799" y="521"/>
                </a:lnTo>
                <a:lnTo>
                  <a:pt x="801" y="520"/>
                </a:lnTo>
                <a:lnTo>
                  <a:pt x="803" y="517"/>
                </a:lnTo>
                <a:lnTo>
                  <a:pt x="803" y="514"/>
                </a:lnTo>
                <a:lnTo>
                  <a:pt x="803" y="446"/>
                </a:lnTo>
                <a:lnTo>
                  <a:pt x="803" y="443"/>
                </a:lnTo>
                <a:lnTo>
                  <a:pt x="801" y="441"/>
                </a:lnTo>
                <a:lnTo>
                  <a:pt x="799" y="439"/>
                </a:lnTo>
                <a:lnTo>
                  <a:pt x="797" y="438"/>
                </a:lnTo>
                <a:lnTo>
                  <a:pt x="794" y="437"/>
                </a:lnTo>
                <a:lnTo>
                  <a:pt x="767" y="432"/>
                </a:lnTo>
                <a:lnTo>
                  <a:pt x="763" y="431"/>
                </a:lnTo>
                <a:close/>
                <a:moveTo>
                  <a:pt x="64" y="414"/>
                </a:moveTo>
                <a:lnTo>
                  <a:pt x="60" y="414"/>
                </a:lnTo>
                <a:lnTo>
                  <a:pt x="35" y="420"/>
                </a:lnTo>
                <a:lnTo>
                  <a:pt x="32" y="421"/>
                </a:lnTo>
                <a:lnTo>
                  <a:pt x="30" y="424"/>
                </a:lnTo>
                <a:lnTo>
                  <a:pt x="28" y="426"/>
                </a:lnTo>
                <a:lnTo>
                  <a:pt x="26" y="429"/>
                </a:lnTo>
                <a:lnTo>
                  <a:pt x="26" y="432"/>
                </a:lnTo>
                <a:lnTo>
                  <a:pt x="26" y="508"/>
                </a:lnTo>
                <a:lnTo>
                  <a:pt x="26" y="513"/>
                </a:lnTo>
                <a:lnTo>
                  <a:pt x="28" y="515"/>
                </a:lnTo>
                <a:lnTo>
                  <a:pt x="30" y="517"/>
                </a:lnTo>
                <a:lnTo>
                  <a:pt x="33" y="518"/>
                </a:lnTo>
                <a:lnTo>
                  <a:pt x="36" y="518"/>
                </a:lnTo>
                <a:lnTo>
                  <a:pt x="61" y="516"/>
                </a:lnTo>
                <a:lnTo>
                  <a:pt x="66" y="515"/>
                </a:lnTo>
                <a:lnTo>
                  <a:pt x="68" y="514"/>
                </a:lnTo>
                <a:lnTo>
                  <a:pt x="70" y="512"/>
                </a:lnTo>
                <a:lnTo>
                  <a:pt x="71" y="509"/>
                </a:lnTo>
                <a:lnTo>
                  <a:pt x="71" y="505"/>
                </a:lnTo>
                <a:lnTo>
                  <a:pt x="71" y="464"/>
                </a:lnTo>
                <a:lnTo>
                  <a:pt x="71" y="423"/>
                </a:lnTo>
                <a:lnTo>
                  <a:pt x="71" y="419"/>
                </a:lnTo>
                <a:lnTo>
                  <a:pt x="70" y="417"/>
                </a:lnTo>
                <a:lnTo>
                  <a:pt x="69" y="415"/>
                </a:lnTo>
                <a:lnTo>
                  <a:pt x="67" y="414"/>
                </a:lnTo>
                <a:lnTo>
                  <a:pt x="64" y="414"/>
                </a:lnTo>
                <a:close/>
                <a:moveTo>
                  <a:pt x="649" y="411"/>
                </a:moveTo>
                <a:lnTo>
                  <a:pt x="647" y="411"/>
                </a:lnTo>
                <a:lnTo>
                  <a:pt x="645" y="412"/>
                </a:lnTo>
                <a:lnTo>
                  <a:pt x="643" y="414"/>
                </a:lnTo>
                <a:lnTo>
                  <a:pt x="643" y="417"/>
                </a:lnTo>
                <a:lnTo>
                  <a:pt x="642" y="420"/>
                </a:lnTo>
                <a:lnTo>
                  <a:pt x="643" y="463"/>
                </a:lnTo>
                <a:lnTo>
                  <a:pt x="642" y="505"/>
                </a:lnTo>
                <a:lnTo>
                  <a:pt x="643" y="508"/>
                </a:lnTo>
                <a:lnTo>
                  <a:pt x="644" y="511"/>
                </a:lnTo>
                <a:lnTo>
                  <a:pt x="646" y="513"/>
                </a:lnTo>
                <a:lnTo>
                  <a:pt x="648" y="514"/>
                </a:lnTo>
                <a:lnTo>
                  <a:pt x="652" y="515"/>
                </a:lnTo>
                <a:lnTo>
                  <a:pt x="693" y="517"/>
                </a:lnTo>
                <a:lnTo>
                  <a:pt x="697" y="517"/>
                </a:lnTo>
                <a:lnTo>
                  <a:pt x="701" y="516"/>
                </a:lnTo>
                <a:lnTo>
                  <a:pt x="702" y="514"/>
                </a:lnTo>
                <a:lnTo>
                  <a:pt x="703" y="512"/>
                </a:lnTo>
                <a:lnTo>
                  <a:pt x="704" y="507"/>
                </a:lnTo>
                <a:lnTo>
                  <a:pt x="704" y="429"/>
                </a:lnTo>
                <a:lnTo>
                  <a:pt x="704" y="426"/>
                </a:lnTo>
                <a:lnTo>
                  <a:pt x="703" y="424"/>
                </a:lnTo>
                <a:lnTo>
                  <a:pt x="701" y="421"/>
                </a:lnTo>
                <a:lnTo>
                  <a:pt x="698" y="419"/>
                </a:lnTo>
                <a:lnTo>
                  <a:pt x="696" y="419"/>
                </a:lnTo>
                <a:lnTo>
                  <a:pt x="654" y="411"/>
                </a:lnTo>
                <a:lnTo>
                  <a:pt x="649" y="411"/>
                </a:lnTo>
                <a:close/>
                <a:moveTo>
                  <a:pt x="147" y="392"/>
                </a:moveTo>
                <a:lnTo>
                  <a:pt x="144" y="392"/>
                </a:lnTo>
                <a:lnTo>
                  <a:pt x="107" y="402"/>
                </a:lnTo>
                <a:lnTo>
                  <a:pt x="102" y="403"/>
                </a:lnTo>
                <a:lnTo>
                  <a:pt x="100" y="405"/>
                </a:lnTo>
                <a:lnTo>
                  <a:pt x="99" y="408"/>
                </a:lnTo>
                <a:lnTo>
                  <a:pt x="98" y="413"/>
                </a:lnTo>
                <a:lnTo>
                  <a:pt x="98" y="503"/>
                </a:lnTo>
                <a:lnTo>
                  <a:pt x="99" y="506"/>
                </a:lnTo>
                <a:lnTo>
                  <a:pt x="100" y="509"/>
                </a:lnTo>
                <a:lnTo>
                  <a:pt x="102" y="512"/>
                </a:lnTo>
                <a:lnTo>
                  <a:pt x="105" y="512"/>
                </a:lnTo>
                <a:lnTo>
                  <a:pt x="109" y="512"/>
                </a:lnTo>
                <a:lnTo>
                  <a:pt x="144" y="508"/>
                </a:lnTo>
                <a:lnTo>
                  <a:pt x="148" y="508"/>
                </a:lnTo>
                <a:lnTo>
                  <a:pt x="151" y="507"/>
                </a:lnTo>
                <a:lnTo>
                  <a:pt x="152" y="505"/>
                </a:lnTo>
                <a:lnTo>
                  <a:pt x="153" y="502"/>
                </a:lnTo>
                <a:lnTo>
                  <a:pt x="155" y="499"/>
                </a:lnTo>
                <a:lnTo>
                  <a:pt x="155" y="450"/>
                </a:lnTo>
                <a:lnTo>
                  <a:pt x="155" y="401"/>
                </a:lnTo>
                <a:lnTo>
                  <a:pt x="153" y="396"/>
                </a:lnTo>
                <a:lnTo>
                  <a:pt x="152" y="394"/>
                </a:lnTo>
                <a:lnTo>
                  <a:pt x="150" y="392"/>
                </a:lnTo>
                <a:lnTo>
                  <a:pt x="147" y="392"/>
                </a:lnTo>
                <a:close/>
                <a:moveTo>
                  <a:pt x="526" y="388"/>
                </a:moveTo>
                <a:lnTo>
                  <a:pt x="523" y="388"/>
                </a:lnTo>
                <a:lnTo>
                  <a:pt x="520" y="389"/>
                </a:lnTo>
                <a:lnTo>
                  <a:pt x="519" y="391"/>
                </a:lnTo>
                <a:lnTo>
                  <a:pt x="518" y="394"/>
                </a:lnTo>
                <a:lnTo>
                  <a:pt x="518" y="399"/>
                </a:lnTo>
                <a:lnTo>
                  <a:pt x="518" y="495"/>
                </a:lnTo>
                <a:lnTo>
                  <a:pt x="518" y="500"/>
                </a:lnTo>
                <a:lnTo>
                  <a:pt x="519" y="503"/>
                </a:lnTo>
                <a:lnTo>
                  <a:pt x="521" y="506"/>
                </a:lnTo>
                <a:lnTo>
                  <a:pt x="525" y="507"/>
                </a:lnTo>
                <a:lnTo>
                  <a:pt x="529" y="508"/>
                </a:lnTo>
                <a:lnTo>
                  <a:pt x="587" y="512"/>
                </a:lnTo>
                <a:lnTo>
                  <a:pt x="591" y="512"/>
                </a:lnTo>
                <a:lnTo>
                  <a:pt x="593" y="511"/>
                </a:lnTo>
                <a:lnTo>
                  <a:pt x="595" y="508"/>
                </a:lnTo>
                <a:lnTo>
                  <a:pt x="596" y="506"/>
                </a:lnTo>
                <a:lnTo>
                  <a:pt x="596" y="502"/>
                </a:lnTo>
                <a:lnTo>
                  <a:pt x="596" y="456"/>
                </a:lnTo>
                <a:lnTo>
                  <a:pt x="596" y="411"/>
                </a:lnTo>
                <a:lnTo>
                  <a:pt x="596" y="407"/>
                </a:lnTo>
                <a:lnTo>
                  <a:pt x="595" y="404"/>
                </a:lnTo>
                <a:lnTo>
                  <a:pt x="593" y="402"/>
                </a:lnTo>
                <a:lnTo>
                  <a:pt x="591" y="400"/>
                </a:lnTo>
                <a:lnTo>
                  <a:pt x="588" y="399"/>
                </a:lnTo>
                <a:lnTo>
                  <a:pt x="531" y="389"/>
                </a:lnTo>
                <a:lnTo>
                  <a:pt x="526" y="388"/>
                </a:lnTo>
                <a:close/>
                <a:moveTo>
                  <a:pt x="262" y="362"/>
                </a:moveTo>
                <a:lnTo>
                  <a:pt x="258" y="362"/>
                </a:lnTo>
                <a:lnTo>
                  <a:pt x="203" y="377"/>
                </a:lnTo>
                <a:lnTo>
                  <a:pt x="200" y="377"/>
                </a:lnTo>
                <a:lnTo>
                  <a:pt x="198" y="379"/>
                </a:lnTo>
                <a:lnTo>
                  <a:pt x="196" y="381"/>
                </a:lnTo>
                <a:lnTo>
                  <a:pt x="196" y="383"/>
                </a:lnTo>
                <a:lnTo>
                  <a:pt x="195" y="387"/>
                </a:lnTo>
                <a:lnTo>
                  <a:pt x="195" y="495"/>
                </a:lnTo>
                <a:lnTo>
                  <a:pt x="196" y="499"/>
                </a:lnTo>
                <a:lnTo>
                  <a:pt x="197" y="501"/>
                </a:lnTo>
                <a:lnTo>
                  <a:pt x="199" y="503"/>
                </a:lnTo>
                <a:lnTo>
                  <a:pt x="201" y="504"/>
                </a:lnTo>
                <a:lnTo>
                  <a:pt x="206" y="504"/>
                </a:lnTo>
                <a:lnTo>
                  <a:pt x="260" y="500"/>
                </a:lnTo>
                <a:lnTo>
                  <a:pt x="263" y="499"/>
                </a:lnTo>
                <a:lnTo>
                  <a:pt x="266" y="498"/>
                </a:lnTo>
                <a:lnTo>
                  <a:pt x="267" y="495"/>
                </a:lnTo>
                <a:lnTo>
                  <a:pt x="269" y="492"/>
                </a:lnTo>
                <a:lnTo>
                  <a:pt x="270" y="489"/>
                </a:lnTo>
                <a:lnTo>
                  <a:pt x="270" y="430"/>
                </a:lnTo>
                <a:lnTo>
                  <a:pt x="270" y="370"/>
                </a:lnTo>
                <a:lnTo>
                  <a:pt x="269" y="367"/>
                </a:lnTo>
                <a:lnTo>
                  <a:pt x="269" y="365"/>
                </a:lnTo>
                <a:lnTo>
                  <a:pt x="266" y="363"/>
                </a:lnTo>
                <a:lnTo>
                  <a:pt x="264" y="362"/>
                </a:lnTo>
                <a:lnTo>
                  <a:pt x="262" y="362"/>
                </a:lnTo>
                <a:close/>
                <a:moveTo>
                  <a:pt x="352" y="356"/>
                </a:moveTo>
                <a:lnTo>
                  <a:pt x="349" y="356"/>
                </a:lnTo>
                <a:lnTo>
                  <a:pt x="347" y="357"/>
                </a:lnTo>
                <a:lnTo>
                  <a:pt x="344" y="360"/>
                </a:lnTo>
                <a:lnTo>
                  <a:pt x="344" y="363"/>
                </a:lnTo>
                <a:lnTo>
                  <a:pt x="343" y="366"/>
                </a:lnTo>
                <a:lnTo>
                  <a:pt x="344" y="426"/>
                </a:lnTo>
                <a:lnTo>
                  <a:pt x="344" y="487"/>
                </a:lnTo>
                <a:lnTo>
                  <a:pt x="344" y="490"/>
                </a:lnTo>
                <a:lnTo>
                  <a:pt x="344" y="492"/>
                </a:lnTo>
                <a:lnTo>
                  <a:pt x="346" y="494"/>
                </a:lnTo>
                <a:lnTo>
                  <a:pt x="348" y="496"/>
                </a:lnTo>
                <a:lnTo>
                  <a:pt x="350" y="498"/>
                </a:lnTo>
                <a:lnTo>
                  <a:pt x="353" y="498"/>
                </a:lnTo>
                <a:lnTo>
                  <a:pt x="440" y="503"/>
                </a:lnTo>
                <a:lnTo>
                  <a:pt x="444" y="503"/>
                </a:lnTo>
                <a:lnTo>
                  <a:pt x="448" y="502"/>
                </a:lnTo>
                <a:lnTo>
                  <a:pt x="449" y="500"/>
                </a:lnTo>
                <a:lnTo>
                  <a:pt x="451" y="496"/>
                </a:lnTo>
                <a:lnTo>
                  <a:pt x="451" y="493"/>
                </a:lnTo>
                <a:lnTo>
                  <a:pt x="451" y="383"/>
                </a:lnTo>
                <a:lnTo>
                  <a:pt x="451" y="380"/>
                </a:lnTo>
                <a:lnTo>
                  <a:pt x="450" y="377"/>
                </a:lnTo>
                <a:lnTo>
                  <a:pt x="448" y="375"/>
                </a:lnTo>
                <a:lnTo>
                  <a:pt x="444" y="374"/>
                </a:lnTo>
                <a:lnTo>
                  <a:pt x="441" y="373"/>
                </a:lnTo>
                <a:lnTo>
                  <a:pt x="355" y="357"/>
                </a:lnTo>
                <a:lnTo>
                  <a:pt x="352" y="356"/>
                </a:lnTo>
                <a:close/>
                <a:moveTo>
                  <a:pt x="67" y="231"/>
                </a:moveTo>
                <a:lnTo>
                  <a:pt x="63" y="231"/>
                </a:lnTo>
                <a:lnTo>
                  <a:pt x="60" y="234"/>
                </a:lnTo>
                <a:lnTo>
                  <a:pt x="33" y="251"/>
                </a:lnTo>
                <a:lnTo>
                  <a:pt x="31" y="252"/>
                </a:lnTo>
                <a:lnTo>
                  <a:pt x="29" y="255"/>
                </a:lnTo>
                <a:lnTo>
                  <a:pt x="28" y="257"/>
                </a:lnTo>
                <a:lnTo>
                  <a:pt x="26" y="260"/>
                </a:lnTo>
                <a:lnTo>
                  <a:pt x="26" y="340"/>
                </a:lnTo>
                <a:lnTo>
                  <a:pt x="28" y="343"/>
                </a:lnTo>
                <a:lnTo>
                  <a:pt x="29" y="345"/>
                </a:lnTo>
                <a:lnTo>
                  <a:pt x="30" y="346"/>
                </a:lnTo>
                <a:lnTo>
                  <a:pt x="32" y="348"/>
                </a:lnTo>
                <a:lnTo>
                  <a:pt x="34" y="348"/>
                </a:lnTo>
                <a:lnTo>
                  <a:pt x="37" y="346"/>
                </a:lnTo>
                <a:lnTo>
                  <a:pt x="63" y="335"/>
                </a:lnTo>
                <a:lnTo>
                  <a:pt x="68" y="332"/>
                </a:lnTo>
                <a:lnTo>
                  <a:pt x="70" y="330"/>
                </a:lnTo>
                <a:lnTo>
                  <a:pt x="71" y="327"/>
                </a:lnTo>
                <a:lnTo>
                  <a:pt x="71" y="323"/>
                </a:lnTo>
                <a:lnTo>
                  <a:pt x="71" y="281"/>
                </a:lnTo>
                <a:lnTo>
                  <a:pt x="71" y="240"/>
                </a:lnTo>
                <a:lnTo>
                  <a:pt x="71" y="236"/>
                </a:lnTo>
                <a:lnTo>
                  <a:pt x="70" y="234"/>
                </a:lnTo>
                <a:lnTo>
                  <a:pt x="69" y="231"/>
                </a:lnTo>
                <a:lnTo>
                  <a:pt x="67" y="231"/>
                </a:lnTo>
                <a:close/>
                <a:moveTo>
                  <a:pt x="648" y="225"/>
                </a:moveTo>
                <a:lnTo>
                  <a:pt x="646" y="226"/>
                </a:lnTo>
                <a:lnTo>
                  <a:pt x="644" y="227"/>
                </a:lnTo>
                <a:lnTo>
                  <a:pt x="643" y="229"/>
                </a:lnTo>
                <a:lnTo>
                  <a:pt x="643" y="232"/>
                </a:lnTo>
                <a:lnTo>
                  <a:pt x="643" y="237"/>
                </a:lnTo>
                <a:lnTo>
                  <a:pt x="643" y="277"/>
                </a:lnTo>
                <a:lnTo>
                  <a:pt x="642" y="317"/>
                </a:lnTo>
                <a:lnTo>
                  <a:pt x="643" y="322"/>
                </a:lnTo>
                <a:lnTo>
                  <a:pt x="643" y="325"/>
                </a:lnTo>
                <a:lnTo>
                  <a:pt x="645" y="327"/>
                </a:lnTo>
                <a:lnTo>
                  <a:pt x="647" y="329"/>
                </a:lnTo>
                <a:lnTo>
                  <a:pt x="652" y="330"/>
                </a:lnTo>
                <a:lnTo>
                  <a:pt x="692" y="342"/>
                </a:lnTo>
                <a:lnTo>
                  <a:pt x="696" y="343"/>
                </a:lnTo>
                <a:lnTo>
                  <a:pt x="699" y="343"/>
                </a:lnTo>
                <a:lnTo>
                  <a:pt x="702" y="343"/>
                </a:lnTo>
                <a:lnTo>
                  <a:pt x="703" y="341"/>
                </a:lnTo>
                <a:lnTo>
                  <a:pt x="703" y="339"/>
                </a:lnTo>
                <a:lnTo>
                  <a:pt x="704" y="335"/>
                </a:lnTo>
                <a:lnTo>
                  <a:pt x="704" y="256"/>
                </a:lnTo>
                <a:lnTo>
                  <a:pt x="703" y="252"/>
                </a:lnTo>
                <a:lnTo>
                  <a:pt x="702" y="249"/>
                </a:lnTo>
                <a:lnTo>
                  <a:pt x="699" y="247"/>
                </a:lnTo>
                <a:lnTo>
                  <a:pt x="696" y="244"/>
                </a:lnTo>
                <a:lnTo>
                  <a:pt x="656" y="227"/>
                </a:lnTo>
                <a:lnTo>
                  <a:pt x="652" y="226"/>
                </a:lnTo>
                <a:lnTo>
                  <a:pt x="648" y="225"/>
                </a:lnTo>
                <a:close/>
                <a:moveTo>
                  <a:pt x="149" y="179"/>
                </a:moveTo>
                <a:lnTo>
                  <a:pt x="146" y="180"/>
                </a:lnTo>
                <a:lnTo>
                  <a:pt x="143" y="181"/>
                </a:lnTo>
                <a:lnTo>
                  <a:pt x="104" y="206"/>
                </a:lnTo>
                <a:lnTo>
                  <a:pt x="101" y="209"/>
                </a:lnTo>
                <a:lnTo>
                  <a:pt x="100" y="211"/>
                </a:lnTo>
                <a:lnTo>
                  <a:pt x="99" y="213"/>
                </a:lnTo>
                <a:lnTo>
                  <a:pt x="99" y="216"/>
                </a:lnTo>
                <a:lnTo>
                  <a:pt x="98" y="306"/>
                </a:lnTo>
                <a:lnTo>
                  <a:pt x="99" y="311"/>
                </a:lnTo>
                <a:lnTo>
                  <a:pt x="99" y="313"/>
                </a:lnTo>
                <a:lnTo>
                  <a:pt x="101" y="315"/>
                </a:lnTo>
                <a:lnTo>
                  <a:pt x="104" y="316"/>
                </a:lnTo>
                <a:lnTo>
                  <a:pt x="106" y="315"/>
                </a:lnTo>
                <a:lnTo>
                  <a:pt x="110" y="314"/>
                </a:lnTo>
                <a:lnTo>
                  <a:pt x="146" y="299"/>
                </a:lnTo>
                <a:lnTo>
                  <a:pt x="149" y="297"/>
                </a:lnTo>
                <a:lnTo>
                  <a:pt x="151" y="294"/>
                </a:lnTo>
                <a:lnTo>
                  <a:pt x="153" y="291"/>
                </a:lnTo>
                <a:lnTo>
                  <a:pt x="155" y="288"/>
                </a:lnTo>
                <a:lnTo>
                  <a:pt x="155" y="285"/>
                </a:lnTo>
                <a:lnTo>
                  <a:pt x="155" y="238"/>
                </a:lnTo>
                <a:lnTo>
                  <a:pt x="155" y="188"/>
                </a:lnTo>
                <a:lnTo>
                  <a:pt x="153" y="185"/>
                </a:lnTo>
                <a:lnTo>
                  <a:pt x="152" y="181"/>
                </a:lnTo>
                <a:lnTo>
                  <a:pt x="151" y="180"/>
                </a:lnTo>
                <a:lnTo>
                  <a:pt x="149" y="179"/>
                </a:lnTo>
                <a:close/>
                <a:moveTo>
                  <a:pt x="525" y="172"/>
                </a:moveTo>
                <a:lnTo>
                  <a:pt x="521" y="172"/>
                </a:lnTo>
                <a:lnTo>
                  <a:pt x="520" y="173"/>
                </a:lnTo>
                <a:lnTo>
                  <a:pt x="519" y="175"/>
                </a:lnTo>
                <a:lnTo>
                  <a:pt x="518" y="178"/>
                </a:lnTo>
                <a:lnTo>
                  <a:pt x="518" y="182"/>
                </a:lnTo>
                <a:lnTo>
                  <a:pt x="518" y="230"/>
                </a:lnTo>
                <a:lnTo>
                  <a:pt x="518" y="280"/>
                </a:lnTo>
                <a:lnTo>
                  <a:pt x="518" y="285"/>
                </a:lnTo>
                <a:lnTo>
                  <a:pt x="520" y="288"/>
                </a:lnTo>
                <a:lnTo>
                  <a:pt x="523" y="290"/>
                </a:lnTo>
                <a:lnTo>
                  <a:pt x="527" y="292"/>
                </a:lnTo>
                <a:lnTo>
                  <a:pt x="585" y="310"/>
                </a:lnTo>
                <a:lnTo>
                  <a:pt x="589" y="311"/>
                </a:lnTo>
                <a:lnTo>
                  <a:pt x="592" y="311"/>
                </a:lnTo>
                <a:lnTo>
                  <a:pt x="594" y="310"/>
                </a:lnTo>
                <a:lnTo>
                  <a:pt x="595" y="308"/>
                </a:lnTo>
                <a:lnTo>
                  <a:pt x="596" y="305"/>
                </a:lnTo>
                <a:lnTo>
                  <a:pt x="596" y="301"/>
                </a:lnTo>
                <a:lnTo>
                  <a:pt x="596" y="210"/>
                </a:lnTo>
                <a:lnTo>
                  <a:pt x="596" y="206"/>
                </a:lnTo>
                <a:lnTo>
                  <a:pt x="595" y="203"/>
                </a:lnTo>
                <a:lnTo>
                  <a:pt x="593" y="201"/>
                </a:lnTo>
                <a:lnTo>
                  <a:pt x="589" y="199"/>
                </a:lnTo>
                <a:lnTo>
                  <a:pt x="531" y="174"/>
                </a:lnTo>
                <a:lnTo>
                  <a:pt x="527" y="172"/>
                </a:lnTo>
                <a:lnTo>
                  <a:pt x="525" y="172"/>
                </a:lnTo>
                <a:close/>
                <a:moveTo>
                  <a:pt x="264" y="107"/>
                </a:moveTo>
                <a:lnTo>
                  <a:pt x="261" y="109"/>
                </a:lnTo>
                <a:lnTo>
                  <a:pt x="257" y="111"/>
                </a:lnTo>
                <a:lnTo>
                  <a:pt x="202" y="145"/>
                </a:lnTo>
                <a:lnTo>
                  <a:pt x="199" y="148"/>
                </a:lnTo>
                <a:lnTo>
                  <a:pt x="197" y="150"/>
                </a:lnTo>
                <a:lnTo>
                  <a:pt x="196" y="153"/>
                </a:lnTo>
                <a:lnTo>
                  <a:pt x="196" y="156"/>
                </a:lnTo>
                <a:lnTo>
                  <a:pt x="195" y="263"/>
                </a:lnTo>
                <a:lnTo>
                  <a:pt x="196" y="267"/>
                </a:lnTo>
                <a:lnTo>
                  <a:pt x="196" y="270"/>
                </a:lnTo>
                <a:lnTo>
                  <a:pt x="198" y="273"/>
                </a:lnTo>
                <a:lnTo>
                  <a:pt x="200" y="273"/>
                </a:lnTo>
                <a:lnTo>
                  <a:pt x="203" y="273"/>
                </a:lnTo>
                <a:lnTo>
                  <a:pt x="207" y="270"/>
                </a:lnTo>
                <a:lnTo>
                  <a:pt x="261" y="248"/>
                </a:lnTo>
                <a:lnTo>
                  <a:pt x="265" y="244"/>
                </a:lnTo>
                <a:lnTo>
                  <a:pt x="267" y="242"/>
                </a:lnTo>
                <a:lnTo>
                  <a:pt x="269" y="238"/>
                </a:lnTo>
                <a:lnTo>
                  <a:pt x="270" y="234"/>
                </a:lnTo>
                <a:lnTo>
                  <a:pt x="270" y="177"/>
                </a:lnTo>
                <a:lnTo>
                  <a:pt x="270" y="117"/>
                </a:lnTo>
                <a:lnTo>
                  <a:pt x="269" y="113"/>
                </a:lnTo>
                <a:lnTo>
                  <a:pt x="267" y="110"/>
                </a:lnTo>
                <a:lnTo>
                  <a:pt x="266" y="109"/>
                </a:lnTo>
                <a:lnTo>
                  <a:pt x="264" y="107"/>
                </a:lnTo>
                <a:close/>
                <a:moveTo>
                  <a:pt x="350" y="96"/>
                </a:moveTo>
                <a:lnTo>
                  <a:pt x="348" y="97"/>
                </a:lnTo>
                <a:lnTo>
                  <a:pt x="346" y="98"/>
                </a:lnTo>
                <a:lnTo>
                  <a:pt x="344" y="100"/>
                </a:lnTo>
                <a:lnTo>
                  <a:pt x="344" y="102"/>
                </a:lnTo>
                <a:lnTo>
                  <a:pt x="344" y="106"/>
                </a:lnTo>
                <a:lnTo>
                  <a:pt x="344" y="166"/>
                </a:lnTo>
                <a:lnTo>
                  <a:pt x="343" y="225"/>
                </a:lnTo>
                <a:lnTo>
                  <a:pt x="344" y="229"/>
                </a:lnTo>
                <a:lnTo>
                  <a:pt x="346" y="232"/>
                </a:lnTo>
                <a:lnTo>
                  <a:pt x="347" y="235"/>
                </a:lnTo>
                <a:lnTo>
                  <a:pt x="350" y="237"/>
                </a:lnTo>
                <a:lnTo>
                  <a:pt x="353" y="239"/>
                </a:lnTo>
                <a:lnTo>
                  <a:pt x="438" y="264"/>
                </a:lnTo>
                <a:lnTo>
                  <a:pt x="442" y="265"/>
                </a:lnTo>
                <a:lnTo>
                  <a:pt x="445" y="266"/>
                </a:lnTo>
                <a:lnTo>
                  <a:pt x="448" y="265"/>
                </a:lnTo>
                <a:lnTo>
                  <a:pt x="450" y="263"/>
                </a:lnTo>
                <a:lnTo>
                  <a:pt x="451" y="260"/>
                </a:lnTo>
                <a:lnTo>
                  <a:pt x="451" y="255"/>
                </a:lnTo>
                <a:lnTo>
                  <a:pt x="451" y="148"/>
                </a:lnTo>
                <a:lnTo>
                  <a:pt x="450" y="143"/>
                </a:lnTo>
                <a:lnTo>
                  <a:pt x="449" y="140"/>
                </a:lnTo>
                <a:lnTo>
                  <a:pt x="447" y="137"/>
                </a:lnTo>
                <a:lnTo>
                  <a:pt x="442" y="135"/>
                </a:lnTo>
                <a:lnTo>
                  <a:pt x="358" y="99"/>
                </a:lnTo>
                <a:lnTo>
                  <a:pt x="353" y="97"/>
                </a:lnTo>
                <a:lnTo>
                  <a:pt x="350" y="96"/>
                </a:lnTo>
                <a:close/>
                <a:moveTo>
                  <a:pt x="305" y="0"/>
                </a:moveTo>
                <a:lnTo>
                  <a:pt x="315" y="0"/>
                </a:lnTo>
                <a:lnTo>
                  <a:pt x="317" y="1"/>
                </a:lnTo>
                <a:lnTo>
                  <a:pt x="320" y="2"/>
                </a:lnTo>
                <a:lnTo>
                  <a:pt x="720" y="201"/>
                </a:lnTo>
                <a:lnTo>
                  <a:pt x="730" y="207"/>
                </a:lnTo>
                <a:lnTo>
                  <a:pt x="736" y="216"/>
                </a:lnTo>
                <a:lnTo>
                  <a:pt x="737" y="228"/>
                </a:lnTo>
                <a:lnTo>
                  <a:pt x="737" y="276"/>
                </a:lnTo>
                <a:lnTo>
                  <a:pt x="737" y="324"/>
                </a:lnTo>
                <a:lnTo>
                  <a:pt x="737" y="328"/>
                </a:lnTo>
                <a:lnTo>
                  <a:pt x="739" y="330"/>
                </a:lnTo>
                <a:lnTo>
                  <a:pt x="741" y="332"/>
                </a:lnTo>
                <a:lnTo>
                  <a:pt x="743" y="335"/>
                </a:lnTo>
                <a:lnTo>
                  <a:pt x="746" y="336"/>
                </a:lnTo>
                <a:lnTo>
                  <a:pt x="882" y="377"/>
                </a:lnTo>
                <a:lnTo>
                  <a:pt x="892" y="381"/>
                </a:lnTo>
                <a:lnTo>
                  <a:pt x="898" y="386"/>
                </a:lnTo>
                <a:lnTo>
                  <a:pt x="900" y="392"/>
                </a:lnTo>
                <a:lnTo>
                  <a:pt x="901" y="403"/>
                </a:lnTo>
                <a:lnTo>
                  <a:pt x="901" y="737"/>
                </a:lnTo>
                <a:lnTo>
                  <a:pt x="900" y="747"/>
                </a:lnTo>
                <a:lnTo>
                  <a:pt x="898" y="754"/>
                </a:lnTo>
                <a:lnTo>
                  <a:pt x="893" y="758"/>
                </a:lnTo>
                <a:lnTo>
                  <a:pt x="884" y="763"/>
                </a:lnTo>
                <a:lnTo>
                  <a:pt x="323" y="976"/>
                </a:lnTo>
                <a:lnTo>
                  <a:pt x="313" y="979"/>
                </a:lnTo>
                <a:lnTo>
                  <a:pt x="304" y="978"/>
                </a:lnTo>
                <a:lnTo>
                  <a:pt x="296" y="974"/>
                </a:lnTo>
                <a:lnTo>
                  <a:pt x="16" y="821"/>
                </a:lnTo>
                <a:lnTo>
                  <a:pt x="7" y="814"/>
                </a:lnTo>
                <a:lnTo>
                  <a:pt x="1" y="805"/>
                </a:lnTo>
                <a:lnTo>
                  <a:pt x="0" y="794"/>
                </a:lnTo>
                <a:lnTo>
                  <a:pt x="0" y="234"/>
                </a:lnTo>
                <a:lnTo>
                  <a:pt x="1" y="223"/>
                </a:lnTo>
                <a:lnTo>
                  <a:pt x="6" y="214"/>
                </a:lnTo>
                <a:lnTo>
                  <a:pt x="15" y="206"/>
                </a:lnTo>
                <a:lnTo>
                  <a:pt x="197" y="76"/>
                </a:lnTo>
                <a:lnTo>
                  <a:pt x="30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A3F54"/>
              </a:solidFill>
              <a:effectLst/>
              <a:uLnTx/>
              <a:uFillTx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77C651-AD50-4045-89A1-FC1AE4B56D7C}"/>
              </a:ext>
            </a:extLst>
          </p:cNvPr>
          <p:cNvGrpSpPr>
            <a:grpSpLocks noChangeAspect="1"/>
          </p:cNvGrpSpPr>
          <p:nvPr/>
        </p:nvGrpSpPr>
        <p:grpSpPr>
          <a:xfrm>
            <a:off x="6088896" y="2315255"/>
            <a:ext cx="398463" cy="382587"/>
            <a:chOff x="3468688" y="2170113"/>
            <a:chExt cx="398463" cy="382587"/>
          </a:xfrm>
          <a:solidFill>
            <a:srgbClr val="FFFFFF"/>
          </a:solidFill>
        </p:grpSpPr>
        <p:sp>
          <p:nvSpPr>
            <p:cNvPr id="31" name="Freeform 518">
              <a:extLst>
                <a:ext uri="{FF2B5EF4-FFF2-40B4-BE49-F238E27FC236}">
                  <a16:creationId xmlns:a16="http://schemas.microsoft.com/office/drawing/2014/main" id="{21E4B660-E715-4899-99C1-057944AA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551" y="2311400"/>
              <a:ext cx="87313" cy="90488"/>
            </a:xfrm>
            <a:custGeom>
              <a:avLst/>
              <a:gdLst>
                <a:gd name="T0" fmla="*/ 28 w 55"/>
                <a:gd name="T1" fmla="*/ 0 h 57"/>
                <a:gd name="T2" fmla="*/ 42 w 55"/>
                <a:gd name="T3" fmla="*/ 4 h 57"/>
                <a:gd name="T4" fmla="*/ 51 w 55"/>
                <a:gd name="T5" fmla="*/ 14 h 57"/>
                <a:gd name="T6" fmla="*/ 55 w 55"/>
                <a:gd name="T7" fmla="*/ 28 h 57"/>
                <a:gd name="T8" fmla="*/ 51 w 55"/>
                <a:gd name="T9" fmla="*/ 42 h 57"/>
                <a:gd name="T10" fmla="*/ 42 w 55"/>
                <a:gd name="T11" fmla="*/ 53 h 57"/>
                <a:gd name="T12" fmla="*/ 28 w 55"/>
                <a:gd name="T13" fmla="*/ 57 h 57"/>
                <a:gd name="T14" fmla="*/ 14 w 55"/>
                <a:gd name="T15" fmla="*/ 53 h 57"/>
                <a:gd name="T16" fmla="*/ 4 w 55"/>
                <a:gd name="T17" fmla="*/ 42 h 57"/>
                <a:gd name="T18" fmla="*/ 0 w 55"/>
                <a:gd name="T19" fmla="*/ 28 h 57"/>
                <a:gd name="T20" fmla="*/ 4 w 55"/>
                <a:gd name="T21" fmla="*/ 14 h 57"/>
                <a:gd name="T22" fmla="*/ 14 w 55"/>
                <a:gd name="T23" fmla="*/ 4 h 57"/>
                <a:gd name="T24" fmla="*/ 28 w 55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7">
                  <a:moveTo>
                    <a:pt x="28" y="0"/>
                  </a:moveTo>
                  <a:lnTo>
                    <a:pt x="42" y="4"/>
                  </a:lnTo>
                  <a:lnTo>
                    <a:pt x="51" y="14"/>
                  </a:lnTo>
                  <a:lnTo>
                    <a:pt x="55" y="28"/>
                  </a:lnTo>
                  <a:lnTo>
                    <a:pt x="51" y="42"/>
                  </a:lnTo>
                  <a:lnTo>
                    <a:pt x="42" y="53"/>
                  </a:lnTo>
                  <a:lnTo>
                    <a:pt x="28" y="57"/>
                  </a:lnTo>
                  <a:lnTo>
                    <a:pt x="14" y="53"/>
                  </a:lnTo>
                  <a:lnTo>
                    <a:pt x="4" y="42"/>
                  </a:lnTo>
                  <a:lnTo>
                    <a:pt x="0" y="28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519">
              <a:extLst>
                <a:ext uri="{FF2B5EF4-FFF2-40B4-BE49-F238E27FC236}">
                  <a16:creationId xmlns:a16="http://schemas.microsoft.com/office/drawing/2014/main" id="{B8262E6E-E508-4D17-942B-8D2B6555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233613"/>
              <a:ext cx="165100" cy="228600"/>
            </a:xfrm>
            <a:custGeom>
              <a:avLst/>
              <a:gdLst>
                <a:gd name="T0" fmla="*/ 46 w 104"/>
                <a:gd name="T1" fmla="*/ 0 h 144"/>
                <a:gd name="T2" fmla="*/ 51 w 104"/>
                <a:gd name="T3" fmla="*/ 14 h 144"/>
                <a:gd name="T4" fmla="*/ 59 w 104"/>
                <a:gd name="T5" fmla="*/ 27 h 144"/>
                <a:gd name="T6" fmla="*/ 69 w 104"/>
                <a:gd name="T7" fmla="*/ 37 h 144"/>
                <a:gd name="T8" fmla="*/ 81 w 104"/>
                <a:gd name="T9" fmla="*/ 47 h 144"/>
                <a:gd name="T10" fmla="*/ 91 w 104"/>
                <a:gd name="T11" fmla="*/ 54 h 144"/>
                <a:gd name="T12" fmla="*/ 99 w 104"/>
                <a:gd name="T13" fmla="*/ 59 h 144"/>
                <a:gd name="T14" fmla="*/ 96 w 104"/>
                <a:gd name="T15" fmla="*/ 64 h 144"/>
                <a:gd name="T16" fmla="*/ 95 w 104"/>
                <a:gd name="T17" fmla="*/ 71 h 144"/>
                <a:gd name="T18" fmla="*/ 94 w 104"/>
                <a:gd name="T19" fmla="*/ 77 h 144"/>
                <a:gd name="T20" fmla="*/ 96 w 104"/>
                <a:gd name="T21" fmla="*/ 91 h 144"/>
                <a:gd name="T22" fmla="*/ 104 w 104"/>
                <a:gd name="T23" fmla="*/ 102 h 144"/>
                <a:gd name="T24" fmla="*/ 94 w 104"/>
                <a:gd name="T25" fmla="*/ 121 h 144"/>
                <a:gd name="T26" fmla="*/ 82 w 104"/>
                <a:gd name="T27" fmla="*/ 134 h 144"/>
                <a:gd name="T28" fmla="*/ 71 w 104"/>
                <a:gd name="T29" fmla="*/ 142 h 144"/>
                <a:gd name="T30" fmla="*/ 60 w 104"/>
                <a:gd name="T31" fmla="*/ 144 h 144"/>
                <a:gd name="T32" fmla="*/ 50 w 104"/>
                <a:gd name="T33" fmla="*/ 144 h 144"/>
                <a:gd name="T34" fmla="*/ 40 w 104"/>
                <a:gd name="T35" fmla="*/ 142 h 144"/>
                <a:gd name="T36" fmla="*/ 32 w 104"/>
                <a:gd name="T37" fmla="*/ 136 h 144"/>
                <a:gd name="T38" fmla="*/ 26 w 104"/>
                <a:gd name="T39" fmla="*/ 133 h 144"/>
                <a:gd name="T40" fmla="*/ 22 w 104"/>
                <a:gd name="T41" fmla="*/ 130 h 144"/>
                <a:gd name="T42" fmla="*/ 20 w 104"/>
                <a:gd name="T43" fmla="*/ 129 h 144"/>
                <a:gd name="T44" fmla="*/ 8 w 104"/>
                <a:gd name="T45" fmla="*/ 109 h 144"/>
                <a:gd name="T46" fmla="*/ 1 w 104"/>
                <a:gd name="T47" fmla="*/ 90 h 144"/>
                <a:gd name="T48" fmla="*/ 0 w 104"/>
                <a:gd name="T49" fmla="*/ 72 h 144"/>
                <a:gd name="T50" fmla="*/ 5 w 104"/>
                <a:gd name="T51" fmla="*/ 55 h 144"/>
                <a:gd name="T52" fmla="*/ 11 w 104"/>
                <a:gd name="T53" fmla="*/ 40 h 144"/>
                <a:gd name="T54" fmla="*/ 20 w 104"/>
                <a:gd name="T55" fmla="*/ 27 h 144"/>
                <a:gd name="T56" fmla="*/ 29 w 104"/>
                <a:gd name="T57" fmla="*/ 15 h 144"/>
                <a:gd name="T58" fmla="*/ 38 w 104"/>
                <a:gd name="T59" fmla="*/ 7 h 144"/>
                <a:gd name="T60" fmla="*/ 45 w 104"/>
                <a:gd name="T61" fmla="*/ 2 h 144"/>
                <a:gd name="T62" fmla="*/ 46 w 104"/>
                <a:gd name="T6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144">
                  <a:moveTo>
                    <a:pt x="46" y="0"/>
                  </a:moveTo>
                  <a:lnTo>
                    <a:pt x="51" y="14"/>
                  </a:lnTo>
                  <a:lnTo>
                    <a:pt x="59" y="27"/>
                  </a:lnTo>
                  <a:lnTo>
                    <a:pt x="69" y="37"/>
                  </a:lnTo>
                  <a:lnTo>
                    <a:pt x="81" y="47"/>
                  </a:lnTo>
                  <a:lnTo>
                    <a:pt x="91" y="54"/>
                  </a:lnTo>
                  <a:lnTo>
                    <a:pt x="99" y="59"/>
                  </a:lnTo>
                  <a:lnTo>
                    <a:pt x="96" y="64"/>
                  </a:lnTo>
                  <a:lnTo>
                    <a:pt x="95" y="71"/>
                  </a:lnTo>
                  <a:lnTo>
                    <a:pt x="94" y="77"/>
                  </a:lnTo>
                  <a:lnTo>
                    <a:pt x="96" y="91"/>
                  </a:lnTo>
                  <a:lnTo>
                    <a:pt x="104" y="102"/>
                  </a:lnTo>
                  <a:lnTo>
                    <a:pt x="94" y="121"/>
                  </a:lnTo>
                  <a:lnTo>
                    <a:pt x="82" y="134"/>
                  </a:lnTo>
                  <a:lnTo>
                    <a:pt x="71" y="142"/>
                  </a:lnTo>
                  <a:lnTo>
                    <a:pt x="60" y="144"/>
                  </a:lnTo>
                  <a:lnTo>
                    <a:pt x="50" y="144"/>
                  </a:lnTo>
                  <a:lnTo>
                    <a:pt x="40" y="142"/>
                  </a:lnTo>
                  <a:lnTo>
                    <a:pt x="32" y="136"/>
                  </a:lnTo>
                  <a:lnTo>
                    <a:pt x="26" y="133"/>
                  </a:lnTo>
                  <a:lnTo>
                    <a:pt x="22" y="130"/>
                  </a:lnTo>
                  <a:lnTo>
                    <a:pt x="20" y="129"/>
                  </a:lnTo>
                  <a:lnTo>
                    <a:pt x="8" y="109"/>
                  </a:lnTo>
                  <a:lnTo>
                    <a:pt x="1" y="90"/>
                  </a:lnTo>
                  <a:lnTo>
                    <a:pt x="0" y="72"/>
                  </a:lnTo>
                  <a:lnTo>
                    <a:pt x="5" y="55"/>
                  </a:lnTo>
                  <a:lnTo>
                    <a:pt x="11" y="40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7"/>
                  </a:lnTo>
                  <a:lnTo>
                    <a:pt x="45" y="2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520">
              <a:extLst>
                <a:ext uri="{FF2B5EF4-FFF2-40B4-BE49-F238E27FC236}">
                  <a16:creationId xmlns:a16="http://schemas.microsoft.com/office/drawing/2014/main" id="{6DFCB22F-28D0-4FA4-9B67-89BF5E7C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1" y="2170113"/>
              <a:ext cx="196850" cy="168275"/>
            </a:xfrm>
            <a:custGeom>
              <a:avLst/>
              <a:gdLst>
                <a:gd name="T0" fmla="*/ 47 w 124"/>
                <a:gd name="T1" fmla="*/ 0 h 106"/>
                <a:gd name="T2" fmla="*/ 69 w 124"/>
                <a:gd name="T3" fmla="*/ 2 h 106"/>
                <a:gd name="T4" fmla="*/ 86 w 124"/>
                <a:gd name="T5" fmla="*/ 9 h 106"/>
                <a:gd name="T6" fmla="*/ 98 w 124"/>
                <a:gd name="T7" fmla="*/ 19 h 106"/>
                <a:gd name="T8" fmla="*/ 109 w 124"/>
                <a:gd name="T9" fmla="*/ 31 h 106"/>
                <a:gd name="T10" fmla="*/ 115 w 124"/>
                <a:gd name="T11" fmla="*/ 45 h 106"/>
                <a:gd name="T12" fmla="*/ 120 w 124"/>
                <a:gd name="T13" fmla="*/ 59 h 106"/>
                <a:gd name="T14" fmla="*/ 123 w 124"/>
                <a:gd name="T15" fmla="*/ 73 h 106"/>
                <a:gd name="T16" fmla="*/ 124 w 124"/>
                <a:gd name="T17" fmla="*/ 86 h 106"/>
                <a:gd name="T18" fmla="*/ 124 w 124"/>
                <a:gd name="T19" fmla="*/ 95 h 106"/>
                <a:gd name="T20" fmla="*/ 124 w 124"/>
                <a:gd name="T21" fmla="*/ 103 h 106"/>
                <a:gd name="T22" fmla="*/ 124 w 124"/>
                <a:gd name="T23" fmla="*/ 106 h 106"/>
                <a:gd name="T24" fmla="*/ 111 w 124"/>
                <a:gd name="T25" fmla="*/ 99 h 106"/>
                <a:gd name="T26" fmla="*/ 96 w 124"/>
                <a:gd name="T27" fmla="*/ 96 h 106"/>
                <a:gd name="T28" fmla="*/ 80 w 124"/>
                <a:gd name="T29" fmla="*/ 96 h 106"/>
                <a:gd name="T30" fmla="*/ 66 w 124"/>
                <a:gd name="T31" fmla="*/ 99 h 106"/>
                <a:gd name="T32" fmla="*/ 53 w 124"/>
                <a:gd name="T33" fmla="*/ 102 h 106"/>
                <a:gd name="T34" fmla="*/ 46 w 124"/>
                <a:gd name="T35" fmla="*/ 106 h 106"/>
                <a:gd name="T36" fmla="*/ 43 w 124"/>
                <a:gd name="T37" fmla="*/ 99 h 106"/>
                <a:gd name="T38" fmla="*/ 39 w 124"/>
                <a:gd name="T39" fmla="*/ 93 h 106"/>
                <a:gd name="T40" fmla="*/ 35 w 124"/>
                <a:gd name="T41" fmla="*/ 87 h 106"/>
                <a:gd name="T42" fmla="*/ 24 w 124"/>
                <a:gd name="T43" fmla="*/ 81 h 106"/>
                <a:gd name="T44" fmla="*/ 11 w 124"/>
                <a:gd name="T45" fmla="*/ 78 h 106"/>
                <a:gd name="T46" fmla="*/ 3 w 124"/>
                <a:gd name="T47" fmla="*/ 59 h 106"/>
                <a:gd name="T48" fmla="*/ 0 w 124"/>
                <a:gd name="T49" fmla="*/ 44 h 106"/>
                <a:gd name="T50" fmla="*/ 2 w 124"/>
                <a:gd name="T51" fmla="*/ 31 h 106"/>
                <a:gd name="T52" fmla="*/ 6 w 124"/>
                <a:gd name="T53" fmla="*/ 20 h 106"/>
                <a:gd name="T54" fmla="*/ 12 w 124"/>
                <a:gd name="T55" fmla="*/ 14 h 106"/>
                <a:gd name="T56" fmla="*/ 20 w 124"/>
                <a:gd name="T57" fmla="*/ 7 h 106"/>
                <a:gd name="T58" fmla="*/ 27 w 124"/>
                <a:gd name="T59" fmla="*/ 4 h 106"/>
                <a:gd name="T60" fmla="*/ 35 w 124"/>
                <a:gd name="T61" fmla="*/ 1 h 106"/>
                <a:gd name="T62" fmla="*/ 40 w 124"/>
                <a:gd name="T63" fmla="*/ 0 h 106"/>
                <a:gd name="T64" fmla="*/ 46 w 124"/>
                <a:gd name="T65" fmla="*/ 0 h 106"/>
                <a:gd name="T66" fmla="*/ 47 w 124"/>
                <a:gd name="T6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06">
                  <a:moveTo>
                    <a:pt x="47" y="0"/>
                  </a:moveTo>
                  <a:lnTo>
                    <a:pt x="69" y="2"/>
                  </a:lnTo>
                  <a:lnTo>
                    <a:pt x="86" y="9"/>
                  </a:lnTo>
                  <a:lnTo>
                    <a:pt x="98" y="19"/>
                  </a:lnTo>
                  <a:lnTo>
                    <a:pt x="109" y="31"/>
                  </a:lnTo>
                  <a:lnTo>
                    <a:pt x="115" y="45"/>
                  </a:lnTo>
                  <a:lnTo>
                    <a:pt x="120" y="59"/>
                  </a:lnTo>
                  <a:lnTo>
                    <a:pt x="123" y="73"/>
                  </a:lnTo>
                  <a:lnTo>
                    <a:pt x="124" y="86"/>
                  </a:lnTo>
                  <a:lnTo>
                    <a:pt x="124" y="95"/>
                  </a:lnTo>
                  <a:lnTo>
                    <a:pt x="124" y="103"/>
                  </a:lnTo>
                  <a:lnTo>
                    <a:pt x="124" y="106"/>
                  </a:lnTo>
                  <a:lnTo>
                    <a:pt x="111" y="99"/>
                  </a:lnTo>
                  <a:lnTo>
                    <a:pt x="96" y="96"/>
                  </a:lnTo>
                  <a:lnTo>
                    <a:pt x="80" y="96"/>
                  </a:lnTo>
                  <a:lnTo>
                    <a:pt x="66" y="99"/>
                  </a:lnTo>
                  <a:lnTo>
                    <a:pt x="53" y="102"/>
                  </a:lnTo>
                  <a:lnTo>
                    <a:pt x="46" y="106"/>
                  </a:lnTo>
                  <a:lnTo>
                    <a:pt x="43" y="99"/>
                  </a:lnTo>
                  <a:lnTo>
                    <a:pt x="39" y="93"/>
                  </a:lnTo>
                  <a:lnTo>
                    <a:pt x="35" y="87"/>
                  </a:lnTo>
                  <a:lnTo>
                    <a:pt x="24" y="81"/>
                  </a:lnTo>
                  <a:lnTo>
                    <a:pt x="11" y="78"/>
                  </a:lnTo>
                  <a:lnTo>
                    <a:pt x="3" y="59"/>
                  </a:lnTo>
                  <a:lnTo>
                    <a:pt x="0" y="44"/>
                  </a:lnTo>
                  <a:lnTo>
                    <a:pt x="2" y="31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20" y="7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521">
              <a:extLst>
                <a:ext uri="{FF2B5EF4-FFF2-40B4-BE49-F238E27FC236}">
                  <a16:creationId xmlns:a16="http://schemas.microsoft.com/office/drawing/2014/main" id="{7E76A486-96F7-43E6-BC13-D86F3DC6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188" y="2371725"/>
              <a:ext cx="193675" cy="180975"/>
            </a:xfrm>
            <a:custGeom>
              <a:avLst/>
              <a:gdLst>
                <a:gd name="T0" fmla="*/ 73 w 122"/>
                <a:gd name="T1" fmla="*/ 0 h 114"/>
                <a:gd name="T2" fmla="*/ 90 w 122"/>
                <a:gd name="T3" fmla="*/ 3 h 114"/>
                <a:gd name="T4" fmla="*/ 102 w 122"/>
                <a:gd name="T5" fmla="*/ 7 h 114"/>
                <a:gd name="T6" fmla="*/ 111 w 122"/>
                <a:gd name="T7" fmla="*/ 13 h 114"/>
                <a:gd name="T8" fmla="*/ 116 w 122"/>
                <a:gd name="T9" fmla="*/ 21 h 114"/>
                <a:gd name="T10" fmla="*/ 120 w 122"/>
                <a:gd name="T11" fmla="*/ 30 h 114"/>
                <a:gd name="T12" fmla="*/ 122 w 122"/>
                <a:gd name="T13" fmla="*/ 38 h 114"/>
                <a:gd name="T14" fmla="*/ 122 w 122"/>
                <a:gd name="T15" fmla="*/ 46 h 114"/>
                <a:gd name="T16" fmla="*/ 122 w 122"/>
                <a:gd name="T17" fmla="*/ 52 h 114"/>
                <a:gd name="T18" fmla="*/ 121 w 122"/>
                <a:gd name="T19" fmla="*/ 57 h 114"/>
                <a:gd name="T20" fmla="*/ 121 w 122"/>
                <a:gd name="T21" fmla="*/ 58 h 114"/>
                <a:gd name="T22" fmla="*/ 113 w 122"/>
                <a:gd name="T23" fmla="*/ 79 h 114"/>
                <a:gd name="T24" fmla="*/ 103 w 122"/>
                <a:gd name="T25" fmla="*/ 93 h 114"/>
                <a:gd name="T26" fmla="*/ 90 w 122"/>
                <a:gd name="T27" fmla="*/ 104 h 114"/>
                <a:gd name="T28" fmla="*/ 74 w 122"/>
                <a:gd name="T29" fmla="*/ 110 h 114"/>
                <a:gd name="T30" fmla="*/ 60 w 122"/>
                <a:gd name="T31" fmla="*/ 113 h 114"/>
                <a:gd name="T32" fmla="*/ 45 w 122"/>
                <a:gd name="T33" fmla="*/ 114 h 114"/>
                <a:gd name="T34" fmla="*/ 31 w 122"/>
                <a:gd name="T35" fmla="*/ 113 h 114"/>
                <a:gd name="T36" fmla="*/ 18 w 122"/>
                <a:gd name="T37" fmla="*/ 111 h 114"/>
                <a:gd name="T38" fmla="*/ 9 w 122"/>
                <a:gd name="T39" fmla="*/ 109 h 114"/>
                <a:gd name="T40" fmla="*/ 2 w 122"/>
                <a:gd name="T41" fmla="*/ 108 h 114"/>
                <a:gd name="T42" fmla="*/ 0 w 122"/>
                <a:gd name="T43" fmla="*/ 106 h 114"/>
                <a:gd name="T44" fmla="*/ 9 w 122"/>
                <a:gd name="T45" fmla="*/ 96 h 114"/>
                <a:gd name="T46" fmla="*/ 15 w 122"/>
                <a:gd name="T47" fmla="*/ 82 h 114"/>
                <a:gd name="T48" fmla="*/ 18 w 122"/>
                <a:gd name="T49" fmla="*/ 66 h 114"/>
                <a:gd name="T50" fmla="*/ 20 w 122"/>
                <a:gd name="T51" fmla="*/ 52 h 114"/>
                <a:gd name="T52" fmla="*/ 20 w 122"/>
                <a:gd name="T53" fmla="*/ 39 h 114"/>
                <a:gd name="T54" fmla="*/ 19 w 122"/>
                <a:gd name="T55" fmla="*/ 30 h 114"/>
                <a:gd name="T56" fmla="*/ 25 w 122"/>
                <a:gd name="T57" fmla="*/ 30 h 114"/>
                <a:gd name="T58" fmla="*/ 32 w 122"/>
                <a:gd name="T59" fmla="*/ 28 h 114"/>
                <a:gd name="T60" fmla="*/ 38 w 122"/>
                <a:gd name="T61" fmla="*/ 25 h 114"/>
                <a:gd name="T62" fmla="*/ 49 w 122"/>
                <a:gd name="T63" fmla="*/ 15 h 114"/>
                <a:gd name="T64" fmla="*/ 54 w 122"/>
                <a:gd name="T65" fmla="*/ 3 h 114"/>
                <a:gd name="T66" fmla="*/ 73 w 12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14">
                  <a:moveTo>
                    <a:pt x="73" y="0"/>
                  </a:moveTo>
                  <a:lnTo>
                    <a:pt x="90" y="3"/>
                  </a:lnTo>
                  <a:lnTo>
                    <a:pt x="102" y="7"/>
                  </a:lnTo>
                  <a:lnTo>
                    <a:pt x="111" y="13"/>
                  </a:lnTo>
                  <a:lnTo>
                    <a:pt x="116" y="21"/>
                  </a:lnTo>
                  <a:lnTo>
                    <a:pt x="120" y="30"/>
                  </a:lnTo>
                  <a:lnTo>
                    <a:pt x="122" y="38"/>
                  </a:lnTo>
                  <a:lnTo>
                    <a:pt x="122" y="46"/>
                  </a:lnTo>
                  <a:lnTo>
                    <a:pt x="122" y="52"/>
                  </a:lnTo>
                  <a:lnTo>
                    <a:pt x="121" y="57"/>
                  </a:lnTo>
                  <a:lnTo>
                    <a:pt x="121" y="58"/>
                  </a:lnTo>
                  <a:lnTo>
                    <a:pt x="113" y="79"/>
                  </a:lnTo>
                  <a:lnTo>
                    <a:pt x="103" y="93"/>
                  </a:lnTo>
                  <a:lnTo>
                    <a:pt x="90" y="104"/>
                  </a:lnTo>
                  <a:lnTo>
                    <a:pt x="74" y="110"/>
                  </a:lnTo>
                  <a:lnTo>
                    <a:pt x="60" y="113"/>
                  </a:lnTo>
                  <a:lnTo>
                    <a:pt x="45" y="114"/>
                  </a:lnTo>
                  <a:lnTo>
                    <a:pt x="31" y="113"/>
                  </a:lnTo>
                  <a:lnTo>
                    <a:pt x="18" y="111"/>
                  </a:lnTo>
                  <a:lnTo>
                    <a:pt x="9" y="109"/>
                  </a:lnTo>
                  <a:lnTo>
                    <a:pt x="2" y="108"/>
                  </a:lnTo>
                  <a:lnTo>
                    <a:pt x="0" y="106"/>
                  </a:lnTo>
                  <a:lnTo>
                    <a:pt x="9" y="96"/>
                  </a:lnTo>
                  <a:lnTo>
                    <a:pt x="15" y="82"/>
                  </a:lnTo>
                  <a:lnTo>
                    <a:pt x="18" y="66"/>
                  </a:lnTo>
                  <a:lnTo>
                    <a:pt x="20" y="52"/>
                  </a:lnTo>
                  <a:lnTo>
                    <a:pt x="20" y="39"/>
                  </a:lnTo>
                  <a:lnTo>
                    <a:pt x="19" y="30"/>
                  </a:lnTo>
                  <a:lnTo>
                    <a:pt x="25" y="30"/>
                  </a:lnTo>
                  <a:lnTo>
                    <a:pt x="32" y="28"/>
                  </a:lnTo>
                  <a:lnTo>
                    <a:pt x="38" y="25"/>
                  </a:lnTo>
                  <a:lnTo>
                    <a:pt x="49" y="15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A112DB-8AD9-4267-ABEB-3B74D730A908}"/>
              </a:ext>
            </a:extLst>
          </p:cNvPr>
          <p:cNvGrpSpPr>
            <a:grpSpLocks noChangeAspect="1"/>
          </p:cNvGrpSpPr>
          <p:nvPr/>
        </p:nvGrpSpPr>
        <p:grpSpPr>
          <a:xfrm>
            <a:off x="4261764" y="4701420"/>
            <a:ext cx="495186" cy="445244"/>
            <a:chOff x="905357" y="4437624"/>
            <a:chExt cx="494219" cy="444373"/>
          </a:xfrm>
          <a:solidFill>
            <a:srgbClr val="FFFFFF"/>
          </a:solidFill>
        </p:grpSpPr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D6193C0-6E87-4FA0-963D-C3F86942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34" y="4609699"/>
              <a:ext cx="461342" cy="272298"/>
            </a:xfrm>
            <a:custGeom>
              <a:avLst/>
              <a:gdLst>
                <a:gd name="T0" fmla="*/ 3216 w 3480"/>
                <a:gd name="T1" fmla="*/ 118 h 2055"/>
                <a:gd name="T2" fmla="*/ 3480 w 3480"/>
                <a:gd name="T3" fmla="*/ 370 h 2055"/>
                <a:gd name="T4" fmla="*/ 3276 w 3480"/>
                <a:gd name="T5" fmla="*/ 492 h 2055"/>
                <a:gd name="T6" fmla="*/ 3241 w 3480"/>
                <a:gd name="T7" fmla="*/ 726 h 2055"/>
                <a:gd name="T8" fmla="*/ 3180 w 3480"/>
                <a:gd name="T9" fmla="*/ 944 h 2055"/>
                <a:gd name="T10" fmla="*/ 3094 w 3480"/>
                <a:gd name="T11" fmla="*/ 1148 h 2055"/>
                <a:gd name="T12" fmla="*/ 2981 w 3480"/>
                <a:gd name="T13" fmla="*/ 1337 h 2055"/>
                <a:gd name="T14" fmla="*/ 2841 w 3480"/>
                <a:gd name="T15" fmla="*/ 1510 h 2055"/>
                <a:gd name="T16" fmla="*/ 2674 w 3480"/>
                <a:gd name="T17" fmla="*/ 1666 h 2055"/>
                <a:gd name="T18" fmla="*/ 2479 w 3480"/>
                <a:gd name="T19" fmla="*/ 1807 h 2055"/>
                <a:gd name="T20" fmla="*/ 2281 w 3480"/>
                <a:gd name="T21" fmla="*/ 1913 h 2055"/>
                <a:gd name="T22" fmla="*/ 2077 w 3480"/>
                <a:gd name="T23" fmla="*/ 1990 h 2055"/>
                <a:gd name="T24" fmla="*/ 1867 w 3480"/>
                <a:gd name="T25" fmla="*/ 2036 h 2055"/>
                <a:gd name="T26" fmla="*/ 1648 w 3480"/>
                <a:gd name="T27" fmla="*/ 2055 h 2055"/>
                <a:gd name="T28" fmla="*/ 1424 w 3480"/>
                <a:gd name="T29" fmla="*/ 2045 h 2055"/>
                <a:gd name="T30" fmla="*/ 1209 w 3480"/>
                <a:gd name="T31" fmla="*/ 2009 h 2055"/>
                <a:gd name="T32" fmla="*/ 1011 w 3480"/>
                <a:gd name="T33" fmla="*/ 1948 h 2055"/>
                <a:gd name="T34" fmla="*/ 829 w 3480"/>
                <a:gd name="T35" fmla="*/ 1866 h 2055"/>
                <a:gd name="T36" fmla="*/ 665 w 3480"/>
                <a:gd name="T37" fmla="*/ 1767 h 2055"/>
                <a:gd name="T38" fmla="*/ 518 w 3480"/>
                <a:gd name="T39" fmla="*/ 1654 h 2055"/>
                <a:gd name="T40" fmla="*/ 389 w 3480"/>
                <a:gd name="T41" fmla="*/ 1530 h 2055"/>
                <a:gd name="T42" fmla="*/ 277 w 3480"/>
                <a:gd name="T43" fmla="*/ 1401 h 2055"/>
                <a:gd name="T44" fmla="*/ 184 w 3480"/>
                <a:gd name="T45" fmla="*/ 1266 h 2055"/>
                <a:gd name="T46" fmla="*/ 108 w 3480"/>
                <a:gd name="T47" fmla="*/ 1130 h 2055"/>
                <a:gd name="T48" fmla="*/ 50 w 3480"/>
                <a:gd name="T49" fmla="*/ 999 h 2055"/>
                <a:gd name="T50" fmla="*/ 12 w 3480"/>
                <a:gd name="T51" fmla="*/ 873 h 2055"/>
                <a:gd name="T52" fmla="*/ 25 w 3480"/>
                <a:gd name="T53" fmla="*/ 838 h 2055"/>
                <a:gd name="T54" fmla="*/ 77 w 3480"/>
                <a:gd name="T55" fmla="*/ 887 h 2055"/>
                <a:gd name="T56" fmla="*/ 137 w 3480"/>
                <a:gd name="T57" fmla="*/ 943 h 2055"/>
                <a:gd name="T58" fmla="*/ 240 w 3480"/>
                <a:gd name="T59" fmla="*/ 819 h 2055"/>
                <a:gd name="T60" fmla="*/ 349 w 3480"/>
                <a:gd name="T61" fmla="*/ 690 h 2055"/>
                <a:gd name="T62" fmla="*/ 421 w 3480"/>
                <a:gd name="T63" fmla="*/ 883 h 2055"/>
                <a:gd name="T64" fmla="*/ 515 w 3480"/>
                <a:gd name="T65" fmla="*/ 1056 h 2055"/>
                <a:gd name="T66" fmla="*/ 627 w 3480"/>
                <a:gd name="T67" fmla="*/ 1210 h 2055"/>
                <a:gd name="T68" fmla="*/ 757 w 3480"/>
                <a:gd name="T69" fmla="*/ 1343 h 2055"/>
                <a:gd name="T70" fmla="*/ 899 w 3480"/>
                <a:gd name="T71" fmla="*/ 1453 h 2055"/>
                <a:gd name="T72" fmla="*/ 1055 w 3480"/>
                <a:gd name="T73" fmla="*/ 1542 h 2055"/>
                <a:gd name="T74" fmla="*/ 1219 w 3480"/>
                <a:gd name="T75" fmla="*/ 1607 h 2055"/>
                <a:gd name="T76" fmla="*/ 1391 w 3480"/>
                <a:gd name="T77" fmla="*/ 1650 h 2055"/>
                <a:gd name="T78" fmla="*/ 1565 w 3480"/>
                <a:gd name="T79" fmla="*/ 1667 h 2055"/>
                <a:gd name="T80" fmla="*/ 1743 w 3480"/>
                <a:gd name="T81" fmla="*/ 1660 h 2055"/>
                <a:gd name="T82" fmla="*/ 1920 w 3480"/>
                <a:gd name="T83" fmla="*/ 1626 h 2055"/>
                <a:gd name="T84" fmla="*/ 2101 w 3480"/>
                <a:gd name="T85" fmla="*/ 1567 h 2055"/>
                <a:gd name="T86" fmla="*/ 2261 w 3480"/>
                <a:gd name="T87" fmla="*/ 1487 h 2055"/>
                <a:gd name="T88" fmla="*/ 2402 w 3480"/>
                <a:gd name="T89" fmla="*/ 1389 h 2055"/>
                <a:gd name="T90" fmla="*/ 2525 w 3480"/>
                <a:gd name="T91" fmla="*/ 1279 h 2055"/>
                <a:gd name="T92" fmla="*/ 2629 w 3480"/>
                <a:gd name="T93" fmla="*/ 1156 h 2055"/>
                <a:gd name="T94" fmla="*/ 2715 w 3480"/>
                <a:gd name="T95" fmla="*/ 1027 h 2055"/>
                <a:gd name="T96" fmla="*/ 2783 w 3480"/>
                <a:gd name="T97" fmla="*/ 893 h 2055"/>
                <a:gd name="T98" fmla="*/ 2834 w 3480"/>
                <a:gd name="T99" fmla="*/ 758 h 2055"/>
                <a:gd name="T100" fmla="*/ 2867 w 3480"/>
                <a:gd name="T101" fmla="*/ 624 h 2055"/>
                <a:gd name="T102" fmla="*/ 2882 w 3480"/>
                <a:gd name="T103" fmla="*/ 495 h 2055"/>
                <a:gd name="T104" fmla="*/ 2882 w 3480"/>
                <a:gd name="T105" fmla="*/ 374 h 2055"/>
                <a:gd name="T106" fmla="*/ 2815 w 3480"/>
                <a:gd name="T107" fmla="*/ 278 h 2055"/>
                <a:gd name="T108" fmla="*/ 3003 w 3480"/>
                <a:gd name="T109" fmla="*/ 89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80" h="2055">
                  <a:moveTo>
                    <a:pt x="3093" y="0"/>
                  </a:moveTo>
                  <a:lnTo>
                    <a:pt x="3216" y="118"/>
                  </a:lnTo>
                  <a:lnTo>
                    <a:pt x="3346" y="242"/>
                  </a:lnTo>
                  <a:lnTo>
                    <a:pt x="3480" y="370"/>
                  </a:lnTo>
                  <a:lnTo>
                    <a:pt x="3285" y="370"/>
                  </a:lnTo>
                  <a:lnTo>
                    <a:pt x="3276" y="492"/>
                  </a:lnTo>
                  <a:lnTo>
                    <a:pt x="3261" y="611"/>
                  </a:lnTo>
                  <a:lnTo>
                    <a:pt x="3241" y="726"/>
                  </a:lnTo>
                  <a:lnTo>
                    <a:pt x="3213" y="836"/>
                  </a:lnTo>
                  <a:lnTo>
                    <a:pt x="3180" y="944"/>
                  </a:lnTo>
                  <a:lnTo>
                    <a:pt x="3141" y="1047"/>
                  </a:lnTo>
                  <a:lnTo>
                    <a:pt x="3094" y="1148"/>
                  </a:lnTo>
                  <a:lnTo>
                    <a:pt x="3040" y="1244"/>
                  </a:lnTo>
                  <a:lnTo>
                    <a:pt x="2981" y="1337"/>
                  </a:lnTo>
                  <a:lnTo>
                    <a:pt x="2914" y="1426"/>
                  </a:lnTo>
                  <a:lnTo>
                    <a:pt x="2841" y="1510"/>
                  </a:lnTo>
                  <a:lnTo>
                    <a:pt x="2761" y="1590"/>
                  </a:lnTo>
                  <a:lnTo>
                    <a:pt x="2674" y="1666"/>
                  </a:lnTo>
                  <a:lnTo>
                    <a:pt x="2579" y="1738"/>
                  </a:lnTo>
                  <a:lnTo>
                    <a:pt x="2479" y="1807"/>
                  </a:lnTo>
                  <a:lnTo>
                    <a:pt x="2381" y="1863"/>
                  </a:lnTo>
                  <a:lnTo>
                    <a:pt x="2281" y="1913"/>
                  </a:lnTo>
                  <a:lnTo>
                    <a:pt x="2181" y="1955"/>
                  </a:lnTo>
                  <a:lnTo>
                    <a:pt x="2077" y="1990"/>
                  </a:lnTo>
                  <a:lnTo>
                    <a:pt x="1973" y="2018"/>
                  </a:lnTo>
                  <a:lnTo>
                    <a:pt x="1867" y="2036"/>
                  </a:lnTo>
                  <a:lnTo>
                    <a:pt x="1757" y="2050"/>
                  </a:lnTo>
                  <a:lnTo>
                    <a:pt x="1648" y="2055"/>
                  </a:lnTo>
                  <a:lnTo>
                    <a:pt x="1536" y="2054"/>
                  </a:lnTo>
                  <a:lnTo>
                    <a:pt x="1424" y="2045"/>
                  </a:lnTo>
                  <a:lnTo>
                    <a:pt x="1315" y="2029"/>
                  </a:lnTo>
                  <a:lnTo>
                    <a:pt x="1209" y="2009"/>
                  </a:lnTo>
                  <a:lnTo>
                    <a:pt x="1109" y="1981"/>
                  </a:lnTo>
                  <a:lnTo>
                    <a:pt x="1011" y="1948"/>
                  </a:lnTo>
                  <a:lnTo>
                    <a:pt x="918" y="1908"/>
                  </a:lnTo>
                  <a:lnTo>
                    <a:pt x="829" y="1866"/>
                  </a:lnTo>
                  <a:lnTo>
                    <a:pt x="745" y="1818"/>
                  </a:lnTo>
                  <a:lnTo>
                    <a:pt x="665" y="1767"/>
                  </a:lnTo>
                  <a:lnTo>
                    <a:pt x="589" y="1712"/>
                  </a:lnTo>
                  <a:lnTo>
                    <a:pt x="518" y="1654"/>
                  </a:lnTo>
                  <a:lnTo>
                    <a:pt x="451" y="1594"/>
                  </a:lnTo>
                  <a:lnTo>
                    <a:pt x="389" y="1530"/>
                  </a:lnTo>
                  <a:lnTo>
                    <a:pt x="331" y="1466"/>
                  </a:lnTo>
                  <a:lnTo>
                    <a:pt x="277" y="1401"/>
                  </a:lnTo>
                  <a:lnTo>
                    <a:pt x="227" y="1334"/>
                  </a:lnTo>
                  <a:lnTo>
                    <a:pt x="184" y="1266"/>
                  </a:lnTo>
                  <a:lnTo>
                    <a:pt x="143" y="1199"/>
                  </a:lnTo>
                  <a:lnTo>
                    <a:pt x="108" y="1130"/>
                  </a:lnTo>
                  <a:lnTo>
                    <a:pt x="76" y="1065"/>
                  </a:lnTo>
                  <a:lnTo>
                    <a:pt x="50" y="999"/>
                  </a:lnTo>
                  <a:lnTo>
                    <a:pt x="29" y="935"/>
                  </a:lnTo>
                  <a:lnTo>
                    <a:pt x="12" y="873"/>
                  </a:lnTo>
                  <a:lnTo>
                    <a:pt x="0" y="813"/>
                  </a:lnTo>
                  <a:lnTo>
                    <a:pt x="25" y="838"/>
                  </a:lnTo>
                  <a:lnTo>
                    <a:pt x="51" y="863"/>
                  </a:lnTo>
                  <a:lnTo>
                    <a:pt x="77" y="887"/>
                  </a:lnTo>
                  <a:lnTo>
                    <a:pt x="105" y="914"/>
                  </a:lnTo>
                  <a:lnTo>
                    <a:pt x="137" y="943"/>
                  </a:lnTo>
                  <a:lnTo>
                    <a:pt x="188" y="882"/>
                  </a:lnTo>
                  <a:lnTo>
                    <a:pt x="240" y="819"/>
                  </a:lnTo>
                  <a:lnTo>
                    <a:pt x="294" y="755"/>
                  </a:lnTo>
                  <a:lnTo>
                    <a:pt x="349" y="690"/>
                  </a:lnTo>
                  <a:lnTo>
                    <a:pt x="383" y="788"/>
                  </a:lnTo>
                  <a:lnTo>
                    <a:pt x="421" y="883"/>
                  </a:lnTo>
                  <a:lnTo>
                    <a:pt x="466" y="972"/>
                  </a:lnTo>
                  <a:lnTo>
                    <a:pt x="515" y="1056"/>
                  </a:lnTo>
                  <a:lnTo>
                    <a:pt x="569" y="1136"/>
                  </a:lnTo>
                  <a:lnTo>
                    <a:pt x="627" y="1210"/>
                  </a:lnTo>
                  <a:lnTo>
                    <a:pt x="690" y="1279"/>
                  </a:lnTo>
                  <a:lnTo>
                    <a:pt x="757" y="1343"/>
                  </a:lnTo>
                  <a:lnTo>
                    <a:pt x="827" y="1401"/>
                  </a:lnTo>
                  <a:lnTo>
                    <a:pt x="899" y="1453"/>
                  </a:lnTo>
                  <a:lnTo>
                    <a:pt x="976" y="1500"/>
                  </a:lnTo>
                  <a:lnTo>
                    <a:pt x="1055" y="1542"/>
                  </a:lnTo>
                  <a:lnTo>
                    <a:pt x="1136" y="1577"/>
                  </a:lnTo>
                  <a:lnTo>
                    <a:pt x="1219" y="1607"/>
                  </a:lnTo>
                  <a:lnTo>
                    <a:pt x="1304" y="1631"/>
                  </a:lnTo>
                  <a:lnTo>
                    <a:pt x="1391" y="1650"/>
                  </a:lnTo>
                  <a:lnTo>
                    <a:pt x="1478" y="1661"/>
                  </a:lnTo>
                  <a:lnTo>
                    <a:pt x="1565" y="1667"/>
                  </a:lnTo>
                  <a:lnTo>
                    <a:pt x="1654" y="1666"/>
                  </a:lnTo>
                  <a:lnTo>
                    <a:pt x="1743" y="1660"/>
                  </a:lnTo>
                  <a:lnTo>
                    <a:pt x="1832" y="1647"/>
                  </a:lnTo>
                  <a:lnTo>
                    <a:pt x="1920" y="1626"/>
                  </a:lnTo>
                  <a:lnTo>
                    <a:pt x="2013" y="1600"/>
                  </a:lnTo>
                  <a:lnTo>
                    <a:pt x="2101" y="1567"/>
                  </a:lnTo>
                  <a:lnTo>
                    <a:pt x="2184" y="1529"/>
                  </a:lnTo>
                  <a:lnTo>
                    <a:pt x="2261" y="1487"/>
                  </a:lnTo>
                  <a:lnTo>
                    <a:pt x="2333" y="1440"/>
                  </a:lnTo>
                  <a:lnTo>
                    <a:pt x="2402" y="1389"/>
                  </a:lnTo>
                  <a:lnTo>
                    <a:pt x="2466" y="1335"/>
                  </a:lnTo>
                  <a:lnTo>
                    <a:pt x="2525" y="1279"/>
                  </a:lnTo>
                  <a:lnTo>
                    <a:pt x="2579" y="1219"/>
                  </a:lnTo>
                  <a:lnTo>
                    <a:pt x="2629" y="1156"/>
                  </a:lnTo>
                  <a:lnTo>
                    <a:pt x="2674" y="1092"/>
                  </a:lnTo>
                  <a:lnTo>
                    <a:pt x="2715" y="1027"/>
                  </a:lnTo>
                  <a:lnTo>
                    <a:pt x="2751" y="962"/>
                  </a:lnTo>
                  <a:lnTo>
                    <a:pt x="2783" y="893"/>
                  </a:lnTo>
                  <a:lnTo>
                    <a:pt x="2811" y="826"/>
                  </a:lnTo>
                  <a:lnTo>
                    <a:pt x="2834" y="758"/>
                  </a:lnTo>
                  <a:lnTo>
                    <a:pt x="2853" y="691"/>
                  </a:lnTo>
                  <a:lnTo>
                    <a:pt x="2867" y="624"/>
                  </a:lnTo>
                  <a:lnTo>
                    <a:pt x="2876" y="559"/>
                  </a:lnTo>
                  <a:lnTo>
                    <a:pt x="2882" y="495"/>
                  </a:lnTo>
                  <a:lnTo>
                    <a:pt x="2885" y="434"/>
                  </a:lnTo>
                  <a:lnTo>
                    <a:pt x="2882" y="374"/>
                  </a:lnTo>
                  <a:lnTo>
                    <a:pt x="2719" y="374"/>
                  </a:lnTo>
                  <a:lnTo>
                    <a:pt x="2815" y="278"/>
                  </a:lnTo>
                  <a:lnTo>
                    <a:pt x="2909" y="182"/>
                  </a:lnTo>
                  <a:lnTo>
                    <a:pt x="3003" y="89"/>
                  </a:lnTo>
                  <a:lnTo>
                    <a:pt x="30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DB3B6A8-50D8-4560-B6E6-0C9CB5ADC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357" y="4437624"/>
              <a:ext cx="458160" cy="270972"/>
            </a:xfrm>
            <a:custGeom>
              <a:avLst/>
              <a:gdLst>
                <a:gd name="T0" fmla="*/ 1962 w 3456"/>
                <a:gd name="T1" fmla="*/ 4 h 2043"/>
                <a:gd name="T2" fmla="*/ 2186 w 3456"/>
                <a:gd name="T3" fmla="*/ 33 h 2043"/>
                <a:gd name="T4" fmla="*/ 2392 w 3456"/>
                <a:gd name="T5" fmla="*/ 88 h 2043"/>
                <a:gd name="T6" fmla="*/ 2583 w 3456"/>
                <a:gd name="T7" fmla="*/ 167 h 2043"/>
                <a:gd name="T8" fmla="*/ 2756 w 3456"/>
                <a:gd name="T9" fmla="*/ 264 h 2043"/>
                <a:gd name="T10" fmla="*/ 2912 w 3456"/>
                <a:gd name="T11" fmla="*/ 378 h 2043"/>
                <a:gd name="T12" fmla="*/ 3048 w 3456"/>
                <a:gd name="T13" fmla="*/ 504 h 2043"/>
                <a:gd name="T14" fmla="*/ 3168 w 3456"/>
                <a:gd name="T15" fmla="*/ 641 h 2043"/>
                <a:gd name="T16" fmla="*/ 3269 w 3456"/>
                <a:gd name="T17" fmla="*/ 784 h 2043"/>
                <a:gd name="T18" fmla="*/ 3351 w 3456"/>
                <a:gd name="T19" fmla="*/ 931 h 2043"/>
                <a:gd name="T20" fmla="*/ 3413 w 3456"/>
                <a:gd name="T21" fmla="*/ 1077 h 2043"/>
                <a:gd name="T22" fmla="*/ 3456 w 3456"/>
                <a:gd name="T23" fmla="*/ 1221 h 2043"/>
                <a:gd name="T24" fmla="*/ 3396 w 3456"/>
                <a:gd name="T25" fmla="*/ 1165 h 2043"/>
                <a:gd name="T26" fmla="*/ 3331 w 3456"/>
                <a:gd name="T27" fmla="*/ 1104 h 2043"/>
                <a:gd name="T28" fmla="*/ 3220 w 3456"/>
                <a:gd name="T29" fmla="*/ 1226 h 2043"/>
                <a:gd name="T30" fmla="*/ 3101 w 3456"/>
                <a:gd name="T31" fmla="*/ 1355 h 2043"/>
                <a:gd name="T32" fmla="*/ 3029 w 3456"/>
                <a:gd name="T33" fmla="*/ 1165 h 2043"/>
                <a:gd name="T34" fmla="*/ 2939 w 3456"/>
                <a:gd name="T35" fmla="*/ 993 h 2043"/>
                <a:gd name="T36" fmla="*/ 2830 w 3456"/>
                <a:gd name="T37" fmla="*/ 842 h 2043"/>
                <a:gd name="T38" fmla="*/ 2699 w 3456"/>
                <a:gd name="T39" fmla="*/ 709 h 2043"/>
                <a:gd name="T40" fmla="*/ 2548 w 3456"/>
                <a:gd name="T41" fmla="*/ 596 h 2043"/>
                <a:gd name="T42" fmla="*/ 2376 w 3456"/>
                <a:gd name="T43" fmla="*/ 503 h 2043"/>
                <a:gd name="T44" fmla="*/ 2168 w 3456"/>
                <a:gd name="T45" fmla="*/ 429 h 2043"/>
                <a:gd name="T46" fmla="*/ 1957 w 3456"/>
                <a:gd name="T47" fmla="*/ 392 h 2043"/>
                <a:gd name="T48" fmla="*/ 1744 w 3456"/>
                <a:gd name="T49" fmla="*/ 394 h 2043"/>
                <a:gd name="T50" fmla="*/ 1525 w 3456"/>
                <a:gd name="T51" fmla="*/ 432 h 2043"/>
                <a:gd name="T52" fmla="*/ 1345 w 3456"/>
                <a:gd name="T53" fmla="*/ 494 h 2043"/>
                <a:gd name="T54" fmla="*/ 1181 w 3456"/>
                <a:gd name="T55" fmla="*/ 580 h 2043"/>
                <a:gd name="T56" fmla="*/ 1032 w 3456"/>
                <a:gd name="T57" fmla="*/ 686 h 2043"/>
                <a:gd name="T58" fmla="*/ 904 w 3456"/>
                <a:gd name="T59" fmla="*/ 808 h 2043"/>
                <a:gd name="T60" fmla="*/ 795 w 3456"/>
                <a:gd name="T61" fmla="*/ 947 h 2043"/>
                <a:gd name="T62" fmla="*/ 707 w 3456"/>
                <a:gd name="T63" fmla="*/ 1096 h 2043"/>
                <a:gd name="T64" fmla="*/ 638 w 3456"/>
                <a:gd name="T65" fmla="*/ 1255 h 2043"/>
                <a:gd name="T66" fmla="*/ 593 w 3456"/>
                <a:gd name="T67" fmla="*/ 1418 h 2043"/>
                <a:gd name="T68" fmla="*/ 571 w 3456"/>
                <a:gd name="T69" fmla="*/ 1585 h 2043"/>
                <a:gd name="T70" fmla="*/ 750 w 3456"/>
                <a:gd name="T71" fmla="*/ 1667 h 2043"/>
                <a:gd name="T72" fmla="*/ 496 w 3456"/>
                <a:gd name="T73" fmla="*/ 1921 h 2043"/>
                <a:gd name="T74" fmla="*/ 251 w 3456"/>
                <a:gd name="T75" fmla="*/ 1923 h 2043"/>
                <a:gd name="T76" fmla="*/ 0 w 3456"/>
                <a:gd name="T77" fmla="*/ 1671 h 2043"/>
                <a:gd name="T78" fmla="*/ 181 w 3456"/>
                <a:gd name="T79" fmla="*/ 1552 h 2043"/>
                <a:gd name="T80" fmla="*/ 216 w 3456"/>
                <a:gd name="T81" fmla="*/ 1322 h 2043"/>
                <a:gd name="T82" fmla="*/ 277 w 3456"/>
                <a:gd name="T83" fmla="*/ 1107 h 2043"/>
                <a:gd name="T84" fmla="*/ 365 w 3456"/>
                <a:gd name="T85" fmla="*/ 904 h 2043"/>
                <a:gd name="T86" fmla="*/ 477 w 3456"/>
                <a:gd name="T87" fmla="*/ 718 h 2043"/>
                <a:gd name="T88" fmla="*/ 618 w 3456"/>
                <a:gd name="T89" fmla="*/ 545 h 2043"/>
                <a:gd name="T90" fmla="*/ 785 w 3456"/>
                <a:gd name="T91" fmla="*/ 388 h 2043"/>
                <a:gd name="T92" fmla="*/ 977 w 3456"/>
                <a:gd name="T93" fmla="*/ 248 h 2043"/>
                <a:gd name="T94" fmla="*/ 1181 w 3456"/>
                <a:gd name="T95" fmla="*/ 139 h 2043"/>
                <a:gd name="T96" fmla="*/ 1393 w 3456"/>
                <a:gd name="T97" fmla="*/ 61 h 2043"/>
                <a:gd name="T98" fmla="*/ 1614 w 3456"/>
                <a:gd name="T99" fmla="*/ 16 h 2043"/>
                <a:gd name="T100" fmla="*/ 1844 w 3456"/>
                <a:gd name="T101" fmla="*/ 0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56" h="2043">
                  <a:moveTo>
                    <a:pt x="1844" y="0"/>
                  </a:moveTo>
                  <a:lnTo>
                    <a:pt x="1962" y="4"/>
                  </a:lnTo>
                  <a:lnTo>
                    <a:pt x="2075" y="16"/>
                  </a:lnTo>
                  <a:lnTo>
                    <a:pt x="2186" y="33"/>
                  </a:lnTo>
                  <a:lnTo>
                    <a:pt x="2291" y="58"/>
                  </a:lnTo>
                  <a:lnTo>
                    <a:pt x="2392" y="88"/>
                  </a:lnTo>
                  <a:lnTo>
                    <a:pt x="2490" y="125"/>
                  </a:lnTo>
                  <a:lnTo>
                    <a:pt x="2583" y="167"/>
                  </a:lnTo>
                  <a:lnTo>
                    <a:pt x="2672" y="213"/>
                  </a:lnTo>
                  <a:lnTo>
                    <a:pt x="2756" y="264"/>
                  </a:lnTo>
                  <a:lnTo>
                    <a:pt x="2836" y="320"/>
                  </a:lnTo>
                  <a:lnTo>
                    <a:pt x="2912" y="378"/>
                  </a:lnTo>
                  <a:lnTo>
                    <a:pt x="2983" y="439"/>
                  </a:lnTo>
                  <a:lnTo>
                    <a:pt x="3048" y="504"/>
                  </a:lnTo>
                  <a:lnTo>
                    <a:pt x="3111" y="571"/>
                  </a:lnTo>
                  <a:lnTo>
                    <a:pt x="3168" y="641"/>
                  </a:lnTo>
                  <a:lnTo>
                    <a:pt x="3221" y="712"/>
                  </a:lnTo>
                  <a:lnTo>
                    <a:pt x="3269" y="784"/>
                  </a:lnTo>
                  <a:lnTo>
                    <a:pt x="3312" y="856"/>
                  </a:lnTo>
                  <a:lnTo>
                    <a:pt x="3351" y="931"/>
                  </a:lnTo>
                  <a:lnTo>
                    <a:pt x="3384" y="1005"/>
                  </a:lnTo>
                  <a:lnTo>
                    <a:pt x="3413" y="1077"/>
                  </a:lnTo>
                  <a:lnTo>
                    <a:pt x="3437" y="1150"/>
                  </a:lnTo>
                  <a:lnTo>
                    <a:pt x="3456" y="1221"/>
                  </a:lnTo>
                  <a:lnTo>
                    <a:pt x="3425" y="1194"/>
                  </a:lnTo>
                  <a:lnTo>
                    <a:pt x="3396" y="1165"/>
                  </a:lnTo>
                  <a:lnTo>
                    <a:pt x="3364" y="1136"/>
                  </a:lnTo>
                  <a:lnTo>
                    <a:pt x="3331" y="1104"/>
                  </a:lnTo>
                  <a:lnTo>
                    <a:pt x="3275" y="1165"/>
                  </a:lnTo>
                  <a:lnTo>
                    <a:pt x="3220" y="1226"/>
                  </a:lnTo>
                  <a:lnTo>
                    <a:pt x="3162" y="1288"/>
                  </a:lnTo>
                  <a:lnTo>
                    <a:pt x="3101" y="1355"/>
                  </a:lnTo>
                  <a:lnTo>
                    <a:pt x="3067" y="1258"/>
                  </a:lnTo>
                  <a:lnTo>
                    <a:pt x="3029" y="1165"/>
                  </a:lnTo>
                  <a:lnTo>
                    <a:pt x="2987" y="1076"/>
                  </a:lnTo>
                  <a:lnTo>
                    <a:pt x="2939" y="993"/>
                  </a:lnTo>
                  <a:lnTo>
                    <a:pt x="2887" y="915"/>
                  </a:lnTo>
                  <a:lnTo>
                    <a:pt x="2830" y="842"/>
                  </a:lnTo>
                  <a:lnTo>
                    <a:pt x="2768" y="773"/>
                  </a:lnTo>
                  <a:lnTo>
                    <a:pt x="2699" y="709"/>
                  </a:lnTo>
                  <a:lnTo>
                    <a:pt x="2627" y="650"/>
                  </a:lnTo>
                  <a:lnTo>
                    <a:pt x="2548" y="596"/>
                  </a:lnTo>
                  <a:lnTo>
                    <a:pt x="2465" y="547"/>
                  </a:lnTo>
                  <a:lnTo>
                    <a:pt x="2376" y="503"/>
                  </a:lnTo>
                  <a:lnTo>
                    <a:pt x="2273" y="461"/>
                  </a:lnTo>
                  <a:lnTo>
                    <a:pt x="2168" y="429"/>
                  </a:lnTo>
                  <a:lnTo>
                    <a:pt x="2064" y="405"/>
                  </a:lnTo>
                  <a:lnTo>
                    <a:pt x="1957" y="392"/>
                  </a:lnTo>
                  <a:lnTo>
                    <a:pt x="1851" y="388"/>
                  </a:lnTo>
                  <a:lnTo>
                    <a:pt x="1744" y="394"/>
                  </a:lnTo>
                  <a:lnTo>
                    <a:pt x="1635" y="408"/>
                  </a:lnTo>
                  <a:lnTo>
                    <a:pt x="1525" y="432"/>
                  </a:lnTo>
                  <a:lnTo>
                    <a:pt x="1434" y="461"/>
                  </a:lnTo>
                  <a:lnTo>
                    <a:pt x="1345" y="494"/>
                  </a:lnTo>
                  <a:lnTo>
                    <a:pt x="1261" y="535"/>
                  </a:lnTo>
                  <a:lnTo>
                    <a:pt x="1181" y="580"/>
                  </a:lnTo>
                  <a:lnTo>
                    <a:pt x="1105" y="631"/>
                  </a:lnTo>
                  <a:lnTo>
                    <a:pt x="1032" y="686"/>
                  </a:lnTo>
                  <a:lnTo>
                    <a:pt x="967" y="746"/>
                  </a:lnTo>
                  <a:lnTo>
                    <a:pt x="904" y="808"/>
                  </a:lnTo>
                  <a:lnTo>
                    <a:pt x="848" y="877"/>
                  </a:lnTo>
                  <a:lnTo>
                    <a:pt x="795" y="947"/>
                  </a:lnTo>
                  <a:lnTo>
                    <a:pt x="749" y="1021"/>
                  </a:lnTo>
                  <a:lnTo>
                    <a:pt x="707" y="1096"/>
                  </a:lnTo>
                  <a:lnTo>
                    <a:pt x="670" y="1175"/>
                  </a:lnTo>
                  <a:lnTo>
                    <a:pt x="638" y="1255"/>
                  </a:lnTo>
                  <a:lnTo>
                    <a:pt x="613" y="1335"/>
                  </a:lnTo>
                  <a:lnTo>
                    <a:pt x="593" y="1418"/>
                  </a:lnTo>
                  <a:lnTo>
                    <a:pt x="580" y="1501"/>
                  </a:lnTo>
                  <a:lnTo>
                    <a:pt x="571" y="1585"/>
                  </a:lnTo>
                  <a:lnTo>
                    <a:pt x="570" y="1667"/>
                  </a:lnTo>
                  <a:lnTo>
                    <a:pt x="750" y="1667"/>
                  </a:lnTo>
                  <a:lnTo>
                    <a:pt x="621" y="1796"/>
                  </a:lnTo>
                  <a:lnTo>
                    <a:pt x="496" y="1921"/>
                  </a:lnTo>
                  <a:lnTo>
                    <a:pt x="372" y="2043"/>
                  </a:lnTo>
                  <a:lnTo>
                    <a:pt x="251" y="1923"/>
                  </a:lnTo>
                  <a:lnTo>
                    <a:pt x="126" y="1797"/>
                  </a:lnTo>
                  <a:lnTo>
                    <a:pt x="0" y="1671"/>
                  </a:lnTo>
                  <a:lnTo>
                    <a:pt x="173" y="1671"/>
                  </a:lnTo>
                  <a:lnTo>
                    <a:pt x="181" y="1552"/>
                  </a:lnTo>
                  <a:lnTo>
                    <a:pt x="196" y="1435"/>
                  </a:lnTo>
                  <a:lnTo>
                    <a:pt x="216" y="1322"/>
                  </a:lnTo>
                  <a:lnTo>
                    <a:pt x="244" y="1213"/>
                  </a:lnTo>
                  <a:lnTo>
                    <a:pt x="277" y="1107"/>
                  </a:lnTo>
                  <a:lnTo>
                    <a:pt x="317" y="1003"/>
                  </a:lnTo>
                  <a:lnTo>
                    <a:pt x="365" y="904"/>
                  </a:lnTo>
                  <a:lnTo>
                    <a:pt x="417" y="810"/>
                  </a:lnTo>
                  <a:lnTo>
                    <a:pt x="477" y="718"/>
                  </a:lnTo>
                  <a:lnTo>
                    <a:pt x="544" y="629"/>
                  </a:lnTo>
                  <a:lnTo>
                    <a:pt x="618" y="545"/>
                  </a:lnTo>
                  <a:lnTo>
                    <a:pt x="698" y="465"/>
                  </a:lnTo>
                  <a:lnTo>
                    <a:pt x="785" y="388"/>
                  </a:lnTo>
                  <a:lnTo>
                    <a:pt x="880" y="315"/>
                  </a:lnTo>
                  <a:lnTo>
                    <a:pt x="977" y="248"/>
                  </a:lnTo>
                  <a:lnTo>
                    <a:pt x="1077" y="190"/>
                  </a:lnTo>
                  <a:lnTo>
                    <a:pt x="1181" y="139"/>
                  </a:lnTo>
                  <a:lnTo>
                    <a:pt x="1285" y="96"/>
                  </a:lnTo>
                  <a:lnTo>
                    <a:pt x="1393" y="61"/>
                  </a:lnTo>
                  <a:lnTo>
                    <a:pt x="1502" y="35"/>
                  </a:lnTo>
                  <a:lnTo>
                    <a:pt x="1614" y="16"/>
                  </a:lnTo>
                  <a:lnTo>
                    <a:pt x="1728" y="4"/>
                  </a:lnTo>
                  <a:lnTo>
                    <a:pt x="18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C745CE4E-2D2F-41F7-A0B9-E6E2F9339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069" y="4545271"/>
              <a:ext cx="159349" cy="228815"/>
            </a:xfrm>
            <a:custGeom>
              <a:avLst/>
              <a:gdLst>
                <a:gd name="T0" fmla="*/ 932 w 1201"/>
                <a:gd name="T1" fmla="*/ 1399 h 1725"/>
                <a:gd name="T2" fmla="*/ 882 w 1201"/>
                <a:gd name="T3" fmla="*/ 1601 h 1725"/>
                <a:gd name="T4" fmla="*/ 1040 w 1201"/>
                <a:gd name="T5" fmla="*/ 1399 h 1725"/>
                <a:gd name="T6" fmla="*/ 234 w 1201"/>
                <a:gd name="T7" fmla="*/ 1387 h 1725"/>
                <a:gd name="T8" fmla="*/ 181 w 1201"/>
                <a:gd name="T9" fmla="*/ 1396 h 1725"/>
                <a:gd name="T10" fmla="*/ 158 w 1201"/>
                <a:gd name="T11" fmla="*/ 1421 h 1725"/>
                <a:gd name="T12" fmla="*/ 151 w 1201"/>
                <a:gd name="T13" fmla="*/ 1488 h 1725"/>
                <a:gd name="T14" fmla="*/ 151 w 1201"/>
                <a:gd name="T15" fmla="*/ 1600 h 1725"/>
                <a:gd name="T16" fmla="*/ 263 w 1201"/>
                <a:gd name="T17" fmla="*/ 1600 h 1725"/>
                <a:gd name="T18" fmla="*/ 315 w 1201"/>
                <a:gd name="T19" fmla="*/ 1389 h 1725"/>
                <a:gd name="T20" fmla="*/ 234 w 1201"/>
                <a:gd name="T21" fmla="*/ 1387 h 1725"/>
                <a:gd name="T22" fmla="*/ 884 w 1201"/>
                <a:gd name="T23" fmla="*/ 1233 h 1725"/>
                <a:gd name="T24" fmla="*/ 1041 w 1201"/>
                <a:gd name="T25" fmla="*/ 1034 h 1725"/>
                <a:gd name="T26" fmla="*/ 157 w 1201"/>
                <a:gd name="T27" fmla="*/ 1034 h 1725"/>
                <a:gd name="T28" fmla="*/ 314 w 1201"/>
                <a:gd name="T29" fmla="*/ 1232 h 1725"/>
                <a:gd name="T30" fmla="*/ 157 w 1201"/>
                <a:gd name="T31" fmla="*/ 1034 h 1725"/>
                <a:gd name="T32" fmla="*/ 522 w 1201"/>
                <a:gd name="T33" fmla="*/ 1232 h 1725"/>
                <a:gd name="T34" fmla="*/ 680 w 1201"/>
                <a:gd name="T35" fmla="*/ 1028 h 1725"/>
                <a:gd name="T36" fmla="*/ 155 w 1201"/>
                <a:gd name="T37" fmla="*/ 667 h 1725"/>
                <a:gd name="T38" fmla="*/ 317 w 1201"/>
                <a:gd name="T39" fmla="*/ 865 h 1725"/>
                <a:gd name="T40" fmla="*/ 155 w 1201"/>
                <a:gd name="T41" fmla="*/ 667 h 1725"/>
                <a:gd name="T42" fmla="*/ 884 w 1201"/>
                <a:gd name="T43" fmla="*/ 865 h 1725"/>
                <a:gd name="T44" fmla="*/ 1038 w 1201"/>
                <a:gd name="T45" fmla="*/ 664 h 1725"/>
                <a:gd name="T46" fmla="*/ 522 w 1201"/>
                <a:gd name="T47" fmla="*/ 659 h 1725"/>
                <a:gd name="T48" fmla="*/ 685 w 1201"/>
                <a:gd name="T49" fmla="*/ 864 h 1725"/>
                <a:gd name="T50" fmla="*/ 522 w 1201"/>
                <a:gd name="T51" fmla="*/ 659 h 1725"/>
                <a:gd name="T52" fmla="*/ 155 w 1201"/>
                <a:gd name="T53" fmla="*/ 500 h 1725"/>
                <a:gd name="T54" fmla="*/ 314 w 1201"/>
                <a:gd name="T55" fmla="*/ 299 h 1725"/>
                <a:gd name="T56" fmla="*/ 881 w 1201"/>
                <a:gd name="T57" fmla="*/ 299 h 1725"/>
                <a:gd name="T58" fmla="*/ 1040 w 1201"/>
                <a:gd name="T59" fmla="*/ 500 h 1725"/>
                <a:gd name="T60" fmla="*/ 881 w 1201"/>
                <a:gd name="T61" fmla="*/ 299 h 1725"/>
                <a:gd name="T62" fmla="*/ 520 w 1201"/>
                <a:gd name="T63" fmla="*/ 502 h 1725"/>
                <a:gd name="T64" fmla="*/ 682 w 1201"/>
                <a:gd name="T65" fmla="*/ 296 h 1725"/>
                <a:gd name="T66" fmla="*/ 0 w 1201"/>
                <a:gd name="T67" fmla="*/ 0 h 1725"/>
                <a:gd name="T68" fmla="*/ 1201 w 1201"/>
                <a:gd name="T69" fmla="*/ 1725 h 1725"/>
                <a:gd name="T70" fmla="*/ 689 w 1201"/>
                <a:gd name="T71" fmla="*/ 1393 h 1725"/>
                <a:gd name="T72" fmla="*/ 576 w 1201"/>
                <a:gd name="T73" fmla="*/ 1393 h 1725"/>
                <a:gd name="T74" fmla="*/ 519 w 1201"/>
                <a:gd name="T75" fmla="*/ 1725 h 1725"/>
                <a:gd name="T76" fmla="*/ 173 w 1201"/>
                <a:gd name="T77" fmla="*/ 1725 h 1725"/>
                <a:gd name="T78" fmla="*/ 0 w 1201"/>
                <a:gd name="T79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1" h="1725">
                  <a:moveTo>
                    <a:pt x="983" y="1399"/>
                  </a:moveTo>
                  <a:lnTo>
                    <a:pt x="932" y="1399"/>
                  </a:lnTo>
                  <a:lnTo>
                    <a:pt x="882" y="1399"/>
                  </a:lnTo>
                  <a:lnTo>
                    <a:pt x="882" y="1601"/>
                  </a:lnTo>
                  <a:lnTo>
                    <a:pt x="1040" y="1601"/>
                  </a:lnTo>
                  <a:lnTo>
                    <a:pt x="1040" y="1399"/>
                  </a:lnTo>
                  <a:lnTo>
                    <a:pt x="983" y="1399"/>
                  </a:lnTo>
                  <a:close/>
                  <a:moveTo>
                    <a:pt x="234" y="1387"/>
                  </a:moveTo>
                  <a:lnTo>
                    <a:pt x="194" y="1390"/>
                  </a:lnTo>
                  <a:lnTo>
                    <a:pt x="181" y="1396"/>
                  </a:lnTo>
                  <a:lnTo>
                    <a:pt x="168" y="1408"/>
                  </a:lnTo>
                  <a:lnTo>
                    <a:pt x="158" y="1421"/>
                  </a:lnTo>
                  <a:lnTo>
                    <a:pt x="152" y="1432"/>
                  </a:lnTo>
                  <a:lnTo>
                    <a:pt x="151" y="1488"/>
                  </a:lnTo>
                  <a:lnTo>
                    <a:pt x="151" y="1543"/>
                  </a:lnTo>
                  <a:lnTo>
                    <a:pt x="151" y="1600"/>
                  </a:lnTo>
                  <a:lnTo>
                    <a:pt x="209" y="1600"/>
                  </a:lnTo>
                  <a:lnTo>
                    <a:pt x="263" y="1600"/>
                  </a:lnTo>
                  <a:lnTo>
                    <a:pt x="315" y="1600"/>
                  </a:lnTo>
                  <a:lnTo>
                    <a:pt x="315" y="1389"/>
                  </a:lnTo>
                  <a:lnTo>
                    <a:pt x="273" y="1387"/>
                  </a:lnTo>
                  <a:lnTo>
                    <a:pt x="234" y="1387"/>
                  </a:lnTo>
                  <a:close/>
                  <a:moveTo>
                    <a:pt x="884" y="1034"/>
                  </a:moveTo>
                  <a:lnTo>
                    <a:pt x="884" y="1233"/>
                  </a:lnTo>
                  <a:lnTo>
                    <a:pt x="1041" y="1233"/>
                  </a:lnTo>
                  <a:lnTo>
                    <a:pt x="1041" y="1034"/>
                  </a:lnTo>
                  <a:lnTo>
                    <a:pt x="884" y="1034"/>
                  </a:lnTo>
                  <a:close/>
                  <a:moveTo>
                    <a:pt x="157" y="1034"/>
                  </a:moveTo>
                  <a:lnTo>
                    <a:pt x="157" y="1232"/>
                  </a:lnTo>
                  <a:lnTo>
                    <a:pt x="314" y="1232"/>
                  </a:lnTo>
                  <a:lnTo>
                    <a:pt x="314" y="1034"/>
                  </a:lnTo>
                  <a:lnTo>
                    <a:pt x="157" y="1034"/>
                  </a:lnTo>
                  <a:close/>
                  <a:moveTo>
                    <a:pt x="522" y="1028"/>
                  </a:moveTo>
                  <a:lnTo>
                    <a:pt x="522" y="1232"/>
                  </a:lnTo>
                  <a:lnTo>
                    <a:pt x="680" y="1232"/>
                  </a:lnTo>
                  <a:lnTo>
                    <a:pt x="680" y="1028"/>
                  </a:lnTo>
                  <a:lnTo>
                    <a:pt x="522" y="1028"/>
                  </a:lnTo>
                  <a:close/>
                  <a:moveTo>
                    <a:pt x="155" y="667"/>
                  </a:moveTo>
                  <a:lnTo>
                    <a:pt x="155" y="865"/>
                  </a:lnTo>
                  <a:lnTo>
                    <a:pt x="317" y="865"/>
                  </a:lnTo>
                  <a:lnTo>
                    <a:pt x="317" y="667"/>
                  </a:lnTo>
                  <a:lnTo>
                    <a:pt x="155" y="667"/>
                  </a:lnTo>
                  <a:close/>
                  <a:moveTo>
                    <a:pt x="884" y="664"/>
                  </a:moveTo>
                  <a:lnTo>
                    <a:pt x="884" y="865"/>
                  </a:lnTo>
                  <a:lnTo>
                    <a:pt x="1038" y="865"/>
                  </a:lnTo>
                  <a:lnTo>
                    <a:pt x="1038" y="664"/>
                  </a:lnTo>
                  <a:lnTo>
                    <a:pt x="884" y="664"/>
                  </a:lnTo>
                  <a:close/>
                  <a:moveTo>
                    <a:pt x="522" y="659"/>
                  </a:moveTo>
                  <a:lnTo>
                    <a:pt x="522" y="864"/>
                  </a:lnTo>
                  <a:lnTo>
                    <a:pt x="685" y="864"/>
                  </a:lnTo>
                  <a:lnTo>
                    <a:pt x="685" y="659"/>
                  </a:lnTo>
                  <a:lnTo>
                    <a:pt x="522" y="659"/>
                  </a:lnTo>
                  <a:close/>
                  <a:moveTo>
                    <a:pt x="155" y="299"/>
                  </a:moveTo>
                  <a:lnTo>
                    <a:pt x="155" y="500"/>
                  </a:lnTo>
                  <a:lnTo>
                    <a:pt x="314" y="500"/>
                  </a:lnTo>
                  <a:lnTo>
                    <a:pt x="314" y="299"/>
                  </a:lnTo>
                  <a:lnTo>
                    <a:pt x="155" y="299"/>
                  </a:lnTo>
                  <a:close/>
                  <a:moveTo>
                    <a:pt x="881" y="299"/>
                  </a:moveTo>
                  <a:lnTo>
                    <a:pt x="881" y="500"/>
                  </a:lnTo>
                  <a:lnTo>
                    <a:pt x="1040" y="500"/>
                  </a:lnTo>
                  <a:lnTo>
                    <a:pt x="1040" y="299"/>
                  </a:lnTo>
                  <a:lnTo>
                    <a:pt x="881" y="299"/>
                  </a:lnTo>
                  <a:close/>
                  <a:moveTo>
                    <a:pt x="520" y="296"/>
                  </a:moveTo>
                  <a:lnTo>
                    <a:pt x="520" y="502"/>
                  </a:lnTo>
                  <a:lnTo>
                    <a:pt x="682" y="502"/>
                  </a:lnTo>
                  <a:lnTo>
                    <a:pt x="682" y="296"/>
                  </a:lnTo>
                  <a:lnTo>
                    <a:pt x="520" y="296"/>
                  </a:lnTo>
                  <a:close/>
                  <a:moveTo>
                    <a:pt x="0" y="0"/>
                  </a:moveTo>
                  <a:lnTo>
                    <a:pt x="1201" y="0"/>
                  </a:lnTo>
                  <a:lnTo>
                    <a:pt x="1201" y="1725"/>
                  </a:lnTo>
                  <a:lnTo>
                    <a:pt x="689" y="1725"/>
                  </a:lnTo>
                  <a:lnTo>
                    <a:pt x="689" y="1393"/>
                  </a:lnTo>
                  <a:lnTo>
                    <a:pt x="631" y="1393"/>
                  </a:lnTo>
                  <a:lnTo>
                    <a:pt x="576" y="1393"/>
                  </a:lnTo>
                  <a:lnTo>
                    <a:pt x="519" y="1393"/>
                  </a:lnTo>
                  <a:lnTo>
                    <a:pt x="519" y="1725"/>
                  </a:lnTo>
                  <a:lnTo>
                    <a:pt x="344" y="1725"/>
                  </a:lnTo>
                  <a:lnTo>
                    <a:pt x="173" y="1725"/>
                  </a:lnTo>
                  <a:lnTo>
                    <a:pt x="0" y="17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3757B72A-DFEE-40FA-B0A3-3395A04D5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20" y="4729277"/>
              <a:ext cx="21741" cy="28105"/>
            </a:xfrm>
            <a:custGeom>
              <a:avLst/>
              <a:gdLst>
                <a:gd name="T0" fmla="*/ 83 w 164"/>
                <a:gd name="T1" fmla="*/ 0 h 213"/>
                <a:gd name="T2" fmla="*/ 122 w 164"/>
                <a:gd name="T3" fmla="*/ 0 h 213"/>
                <a:gd name="T4" fmla="*/ 164 w 164"/>
                <a:gd name="T5" fmla="*/ 2 h 213"/>
                <a:gd name="T6" fmla="*/ 164 w 164"/>
                <a:gd name="T7" fmla="*/ 213 h 213"/>
                <a:gd name="T8" fmla="*/ 112 w 164"/>
                <a:gd name="T9" fmla="*/ 213 h 213"/>
                <a:gd name="T10" fmla="*/ 58 w 164"/>
                <a:gd name="T11" fmla="*/ 213 h 213"/>
                <a:gd name="T12" fmla="*/ 0 w 164"/>
                <a:gd name="T13" fmla="*/ 213 h 213"/>
                <a:gd name="T14" fmla="*/ 0 w 164"/>
                <a:gd name="T15" fmla="*/ 156 h 213"/>
                <a:gd name="T16" fmla="*/ 0 w 164"/>
                <a:gd name="T17" fmla="*/ 101 h 213"/>
                <a:gd name="T18" fmla="*/ 1 w 164"/>
                <a:gd name="T19" fmla="*/ 45 h 213"/>
                <a:gd name="T20" fmla="*/ 7 w 164"/>
                <a:gd name="T21" fmla="*/ 34 h 213"/>
                <a:gd name="T22" fmla="*/ 17 w 164"/>
                <a:gd name="T23" fmla="*/ 21 h 213"/>
                <a:gd name="T24" fmla="*/ 30 w 164"/>
                <a:gd name="T25" fmla="*/ 9 h 213"/>
                <a:gd name="T26" fmla="*/ 43 w 164"/>
                <a:gd name="T27" fmla="*/ 3 h 213"/>
                <a:gd name="T28" fmla="*/ 83 w 164"/>
                <a:gd name="T2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213">
                  <a:moveTo>
                    <a:pt x="83" y="0"/>
                  </a:moveTo>
                  <a:lnTo>
                    <a:pt x="122" y="0"/>
                  </a:lnTo>
                  <a:lnTo>
                    <a:pt x="164" y="2"/>
                  </a:lnTo>
                  <a:lnTo>
                    <a:pt x="164" y="213"/>
                  </a:lnTo>
                  <a:lnTo>
                    <a:pt x="112" y="213"/>
                  </a:lnTo>
                  <a:lnTo>
                    <a:pt x="58" y="213"/>
                  </a:lnTo>
                  <a:lnTo>
                    <a:pt x="0" y="213"/>
                  </a:lnTo>
                  <a:lnTo>
                    <a:pt x="0" y="156"/>
                  </a:lnTo>
                  <a:lnTo>
                    <a:pt x="0" y="101"/>
                  </a:lnTo>
                  <a:lnTo>
                    <a:pt x="1" y="45"/>
                  </a:lnTo>
                  <a:lnTo>
                    <a:pt x="7" y="34"/>
                  </a:lnTo>
                  <a:lnTo>
                    <a:pt x="17" y="21"/>
                  </a:lnTo>
                  <a:lnTo>
                    <a:pt x="30" y="9"/>
                  </a:lnTo>
                  <a:lnTo>
                    <a:pt x="43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7D3154C6-95E6-4A24-AC72-97CC012A3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270" y="4632766"/>
              <a:ext cx="21741" cy="2704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1C178FCA-0D7E-43CF-B306-DE431D45A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270" y="4681817"/>
              <a:ext cx="21211" cy="2677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3AC9AA37-7FB7-4BC8-BE72-5D48F9330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750" y="4585041"/>
              <a:ext cx="20946" cy="2677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34">
              <a:extLst>
                <a:ext uri="{FF2B5EF4-FFF2-40B4-BE49-F238E27FC236}">
                  <a16:creationId xmlns:a16="http://schemas.microsoft.com/office/drawing/2014/main" id="{56CCC93E-5158-4B5C-AE14-EB0B9491B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270" y="4584776"/>
              <a:ext cx="21211" cy="2704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35">
              <a:extLst>
                <a:ext uri="{FF2B5EF4-FFF2-40B4-BE49-F238E27FC236}">
                  <a16:creationId xmlns:a16="http://schemas.microsoft.com/office/drawing/2014/main" id="{3FD06BD6-B1B9-464E-8A50-275881E60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750" y="4633827"/>
              <a:ext cx="21476" cy="2624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42773714-7931-42E7-88A7-11343F40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015" y="4682348"/>
              <a:ext cx="20681" cy="2624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D9EECE7A-7758-4409-BE96-7322D6DC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261" y="4730868"/>
              <a:ext cx="20681" cy="26779"/>
            </a:xfrm>
            <a:custGeom>
              <a:avLst/>
              <a:gdLst>
                <a:gd name="T0" fmla="*/ 50 w 158"/>
                <a:gd name="T1" fmla="*/ 0 h 202"/>
                <a:gd name="T2" fmla="*/ 101 w 158"/>
                <a:gd name="T3" fmla="*/ 0 h 202"/>
                <a:gd name="T4" fmla="*/ 158 w 158"/>
                <a:gd name="T5" fmla="*/ 0 h 202"/>
                <a:gd name="T6" fmla="*/ 158 w 158"/>
                <a:gd name="T7" fmla="*/ 202 h 202"/>
                <a:gd name="T8" fmla="*/ 0 w 158"/>
                <a:gd name="T9" fmla="*/ 202 h 202"/>
                <a:gd name="T10" fmla="*/ 0 w 158"/>
                <a:gd name="T11" fmla="*/ 0 h 202"/>
                <a:gd name="T12" fmla="*/ 50 w 158"/>
                <a:gd name="T1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02">
                  <a:moveTo>
                    <a:pt x="50" y="0"/>
                  </a:moveTo>
                  <a:lnTo>
                    <a:pt x="101" y="0"/>
                  </a:lnTo>
                  <a:lnTo>
                    <a:pt x="158" y="0"/>
                  </a:lnTo>
                  <a:lnTo>
                    <a:pt x="15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38">
              <a:extLst>
                <a:ext uri="{FF2B5EF4-FFF2-40B4-BE49-F238E27FC236}">
                  <a16:creationId xmlns:a16="http://schemas.microsoft.com/office/drawing/2014/main" id="{4AA1D932-C398-4D53-B19F-E970FDC71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995" y="4585041"/>
              <a:ext cx="20946" cy="2677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9">
              <a:extLst>
                <a:ext uri="{FF2B5EF4-FFF2-40B4-BE49-F238E27FC236}">
                  <a16:creationId xmlns:a16="http://schemas.microsoft.com/office/drawing/2014/main" id="{5B41ACF0-FC35-4F16-A60B-B1FFD0144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261" y="4633562"/>
              <a:ext cx="20681" cy="2651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40">
              <a:extLst>
                <a:ext uri="{FF2B5EF4-FFF2-40B4-BE49-F238E27FC236}">
                  <a16:creationId xmlns:a16="http://schemas.microsoft.com/office/drawing/2014/main" id="{CC71F78E-72FB-4DB0-8B36-D08903D21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261" y="4682348"/>
              <a:ext cx="20946" cy="2651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0" name="Graphic 49" descr="Factory">
            <a:extLst>
              <a:ext uri="{FF2B5EF4-FFF2-40B4-BE49-F238E27FC236}">
                <a16:creationId xmlns:a16="http://schemas.microsoft.com/office/drawing/2014/main" id="{40D77660-3964-4B78-8CEB-891EF776D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0564" y="2830210"/>
            <a:ext cx="487364" cy="487364"/>
          </a:xfrm>
          <a:prstGeom prst="rect">
            <a:avLst/>
          </a:prstGeom>
        </p:spPr>
      </p:pic>
      <p:pic>
        <p:nvPicPr>
          <p:cNvPr id="51" name="Graphic 50" descr="Snowflake">
            <a:extLst>
              <a:ext uri="{FF2B5EF4-FFF2-40B4-BE49-F238E27FC236}">
                <a16:creationId xmlns:a16="http://schemas.microsoft.com/office/drawing/2014/main" id="{BC1BB14B-D99A-4B0A-8CD3-E93D92D39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5127" y="3816153"/>
            <a:ext cx="554381" cy="55438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AD28701-57F4-49C0-A63A-630E7F321976}"/>
              </a:ext>
            </a:extLst>
          </p:cNvPr>
          <p:cNvGrpSpPr>
            <a:grpSpLocks noChangeAspect="1"/>
          </p:cNvGrpSpPr>
          <p:nvPr/>
        </p:nvGrpSpPr>
        <p:grpSpPr>
          <a:xfrm>
            <a:off x="5116702" y="2300173"/>
            <a:ext cx="300038" cy="403225"/>
            <a:chOff x="4845050" y="1330326"/>
            <a:chExt cx="300038" cy="403225"/>
          </a:xfrm>
          <a:solidFill>
            <a:srgbClr val="FFFFFF"/>
          </a:solidFill>
        </p:grpSpPr>
        <p:sp>
          <p:nvSpPr>
            <p:cNvPr id="53" name="Freeform 589">
              <a:extLst>
                <a:ext uri="{FF2B5EF4-FFF2-40B4-BE49-F238E27FC236}">
                  <a16:creationId xmlns:a16="http://schemas.microsoft.com/office/drawing/2014/main" id="{60F30E66-1CEB-4E6D-8E89-2ECAA416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5050" y="1330326"/>
              <a:ext cx="300038" cy="403225"/>
            </a:xfrm>
            <a:custGeom>
              <a:avLst/>
              <a:gdLst>
                <a:gd name="T0" fmla="*/ 124 w 189"/>
                <a:gd name="T1" fmla="*/ 132 h 254"/>
                <a:gd name="T2" fmla="*/ 106 w 189"/>
                <a:gd name="T3" fmla="*/ 136 h 254"/>
                <a:gd name="T4" fmla="*/ 91 w 189"/>
                <a:gd name="T5" fmla="*/ 143 h 254"/>
                <a:gd name="T6" fmla="*/ 79 w 189"/>
                <a:gd name="T7" fmla="*/ 155 h 254"/>
                <a:gd name="T8" fmla="*/ 72 w 189"/>
                <a:gd name="T9" fmla="*/ 170 h 254"/>
                <a:gd name="T10" fmla="*/ 68 w 189"/>
                <a:gd name="T11" fmla="*/ 187 h 254"/>
                <a:gd name="T12" fmla="*/ 72 w 189"/>
                <a:gd name="T13" fmla="*/ 205 h 254"/>
                <a:gd name="T14" fmla="*/ 79 w 189"/>
                <a:gd name="T15" fmla="*/ 220 h 254"/>
                <a:gd name="T16" fmla="*/ 91 w 189"/>
                <a:gd name="T17" fmla="*/ 232 h 254"/>
                <a:gd name="T18" fmla="*/ 106 w 189"/>
                <a:gd name="T19" fmla="*/ 239 h 254"/>
                <a:gd name="T20" fmla="*/ 124 w 189"/>
                <a:gd name="T21" fmla="*/ 243 h 254"/>
                <a:gd name="T22" fmla="*/ 141 w 189"/>
                <a:gd name="T23" fmla="*/ 239 h 254"/>
                <a:gd name="T24" fmla="*/ 157 w 189"/>
                <a:gd name="T25" fmla="*/ 232 h 254"/>
                <a:gd name="T26" fmla="*/ 168 w 189"/>
                <a:gd name="T27" fmla="*/ 220 h 254"/>
                <a:gd name="T28" fmla="*/ 176 w 189"/>
                <a:gd name="T29" fmla="*/ 205 h 254"/>
                <a:gd name="T30" fmla="*/ 179 w 189"/>
                <a:gd name="T31" fmla="*/ 187 h 254"/>
                <a:gd name="T32" fmla="*/ 176 w 189"/>
                <a:gd name="T33" fmla="*/ 170 h 254"/>
                <a:gd name="T34" fmla="*/ 168 w 189"/>
                <a:gd name="T35" fmla="*/ 155 h 254"/>
                <a:gd name="T36" fmla="*/ 157 w 189"/>
                <a:gd name="T37" fmla="*/ 143 h 254"/>
                <a:gd name="T38" fmla="*/ 141 w 189"/>
                <a:gd name="T39" fmla="*/ 136 h 254"/>
                <a:gd name="T40" fmla="*/ 124 w 189"/>
                <a:gd name="T41" fmla="*/ 132 h 254"/>
                <a:gd name="T42" fmla="*/ 145 w 189"/>
                <a:gd name="T43" fmla="*/ 0 h 254"/>
                <a:gd name="T44" fmla="*/ 145 w 189"/>
                <a:gd name="T45" fmla="*/ 0 h 254"/>
                <a:gd name="T46" fmla="*/ 107 w 189"/>
                <a:gd name="T47" fmla="*/ 109 h 254"/>
                <a:gd name="T48" fmla="*/ 160 w 189"/>
                <a:gd name="T49" fmla="*/ 109 h 254"/>
                <a:gd name="T50" fmla="*/ 145 w 189"/>
                <a:gd name="T51" fmla="*/ 124 h 254"/>
                <a:gd name="T52" fmla="*/ 163 w 189"/>
                <a:gd name="T53" fmla="*/ 134 h 254"/>
                <a:gd name="T54" fmla="*/ 177 w 189"/>
                <a:gd name="T55" fmla="*/ 148 h 254"/>
                <a:gd name="T56" fmla="*/ 187 w 189"/>
                <a:gd name="T57" fmla="*/ 166 h 254"/>
                <a:gd name="T58" fmla="*/ 189 w 189"/>
                <a:gd name="T59" fmla="*/ 187 h 254"/>
                <a:gd name="T60" fmla="*/ 187 w 189"/>
                <a:gd name="T61" fmla="*/ 209 h 254"/>
                <a:gd name="T62" fmla="*/ 177 w 189"/>
                <a:gd name="T63" fmla="*/ 227 h 254"/>
                <a:gd name="T64" fmla="*/ 163 w 189"/>
                <a:gd name="T65" fmla="*/ 241 h 254"/>
                <a:gd name="T66" fmla="*/ 145 w 189"/>
                <a:gd name="T67" fmla="*/ 251 h 254"/>
                <a:gd name="T68" fmla="*/ 124 w 189"/>
                <a:gd name="T69" fmla="*/ 254 h 254"/>
                <a:gd name="T70" fmla="*/ 102 w 189"/>
                <a:gd name="T71" fmla="*/ 251 h 254"/>
                <a:gd name="T72" fmla="*/ 83 w 189"/>
                <a:gd name="T73" fmla="*/ 241 h 254"/>
                <a:gd name="T74" fmla="*/ 69 w 189"/>
                <a:gd name="T75" fmla="*/ 225 h 254"/>
                <a:gd name="T76" fmla="*/ 60 w 189"/>
                <a:gd name="T77" fmla="*/ 208 h 254"/>
                <a:gd name="T78" fmla="*/ 12 w 189"/>
                <a:gd name="T79" fmla="*/ 254 h 254"/>
                <a:gd name="T80" fmla="*/ 53 w 189"/>
                <a:gd name="T81" fmla="*/ 144 h 254"/>
                <a:gd name="T82" fmla="*/ 0 w 189"/>
                <a:gd name="T83" fmla="*/ 144 h 254"/>
                <a:gd name="T84" fmla="*/ 145 w 189"/>
                <a:gd name="T8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9" h="254">
                  <a:moveTo>
                    <a:pt x="124" y="132"/>
                  </a:moveTo>
                  <a:lnTo>
                    <a:pt x="106" y="136"/>
                  </a:lnTo>
                  <a:lnTo>
                    <a:pt x="91" y="143"/>
                  </a:lnTo>
                  <a:lnTo>
                    <a:pt x="79" y="155"/>
                  </a:lnTo>
                  <a:lnTo>
                    <a:pt x="72" y="170"/>
                  </a:lnTo>
                  <a:lnTo>
                    <a:pt x="68" y="187"/>
                  </a:lnTo>
                  <a:lnTo>
                    <a:pt x="72" y="205"/>
                  </a:lnTo>
                  <a:lnTo>
                    <a:pt x="79" y="220"/>
                  </a:lnTo>
                  <a:lnTo>
                    <a:pt x="91" y="232"/>
                  </a:lnTo>
                  <a:lnTo>
                    <a:pt x="106" y="239"/>
                  </a:lnTo>
                  <a:lnTo>
                    <a:pt x="124" y="243"/>
                  </a:lnTo>
                  <a:lnTo>
                    <a:pt x="141" y="239"/>
                  </a:lnTo>
                  <a:lnTo>
                    <a:pt x="157" y="232"/>
                  </a:lnTo>
                  <a:lnTo>
                    <a:pt x="168" y="220"/>
                  </a:lnTo>
                  <a:lnTo>
                    <a:pt x="176" y="205"/>
                  </a:lnTo>
                  <a:lnTo>
                    <a:pt x="179" y="187"/>
                  </a:lnTo>
                  <a:lnTo>
                    <a:pt x="176" y="170"/>
                  </a:lnTo>
                  <a:lnTo>
                    <a:pt x="168" y="155"/>
                  </a:lnTo>
                  <a:lnTo>
                    <a:pt x="157" y="143"/>
                  </a:lnTo>
                  <a:lnTo>
                    <a:pt x="141" y="136"/>
                  </a:lnTo>
                  <a:lnTo>
                    <a:pt x="124" y="132"/>
                  </a:lnTo>
                  <a:close/>
                  <a:moveTo>
                    <a:pt x="145" y="0"/>
                  </a:moveTo>
                  <a:lnTo>
                    <a:pt x="145" y="0"/>
                  </a:lnTo>
                  <a:lnTo>
                    <a:pt x="107" y="109"/>
                  </a:lnTo>
                  <a:lnTo>
                    <a:pt x="160" y="109"/>
                  </a:lnTo>
                  <a:lnTo>
                    <a:pt x="145" y="124"/>
                  </a:lnTo>
                  <a:lnTo>
                    <a:pt x="163" y="134"/>
                  </a:lnTo>
                  <a:lnTo>
                    <a:pt x="177" y="148"/>
                  </a:lnTo>
                  <a:lnTo>
                    <a:pt x="187" y="166"/>
                  </a:lnTo>
                  <a:lnTo>
                    <a:pt x="189" y="187"/>
                  </a:lnTo>
                  <a:lnTo>
                    <a:pt x="187" y="209"/>
                  </a:lnTo>
                  <a:lnTo>
                    <a:pt x="177" y="227"/>
                  </a:lnTo>
                  <a:lnTo>
                    <a:pt x="163" y="241"/>
                  </a:lnTo>
                  <a:lnTo>
                    <a:pt x="145" y="251"/>
                  </a:lnTo>
                  <a:lnTo>
                    <a:pt x="124" y="254"/>
                  </a:lnTo>
                  <a:lnTo>
                    <a:pt x="102" y="251"/>
                  </a:lnTo>
                  <a:lnTo>
                    <a:pt x="83" y="241"/>
                  </a:lnTo>
                  <a:lnTo>
                    <a:pt x="69" y="225"/>
                  </a:lnTo>
                  <a:lnTo>
                    <a:pt x="60" y="208"/>
                  </a:lnTo>
                  <a:lnTo>
                    <a:pt x="12" y="254"/>
                  </a:lnTo>
                  <a:lnTo>
                    <a:pt x="53" y="144"/>
                  </a:lnTo>
                  <a:lnTo>
                    <a:pt x="0" y="144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90">
              <a:extLst>
                <a:ext uri="{FF2B5EF4-FFF2-40B4-BE49-F238E27FC236}">
                  <a16:creationId xmlns:a16="http://schemas.microsoft.com/office/drawing/2014/main" id="{49DA27C5-3254-4F19-A70E-20260283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75" y="1585913"/>
              <a:ext cx="138113" cy="100013"/>
            </a:xfrm>
            <a:custGeom>
              <a:avLst/>
              <a:gdLst>
                <a:gd name="T0" fmla="*/ 76 w 87"/>
                <a:gd name="T1" fmla="*/ 0 h 63"/>
                <a:gd name="T2" fmla="*/ 77 w 87"/>
                <a:gd name="T3" fmla="*/ 0 h 63"/>
                <a:gd name="T4" fmla="*/ 79 w 87"/>
                <a:gd name="T5" fmla="*/ 1 h 63"/>
                <a:gd name="T6" fmla="*/ 86 w 87"/>
                <a:gd name="T7" fmla="*/ 7 h 63"/>
                <a:gd name="T8" fmla="*/ 87 w 87"/>
                <a:gd name="T9" fmla="*/ 10 h 63"/>
                <a:gd name="T10" fmla="*/ 87 w 87"/>
                <a:gd name="T11" fmla="*/ 11 h 63"/>
                <a:gd name="T12" fmla="*/ 86 w 87"/>
                <a:gd name="T13" fmla="*/ 13 h 63"/>
                <a:gd name="T14" fmla="*/ 37 w 87"/>
                <a:gd name="T15" fmla="*/ 63 h 63"/>
                <a:gd name="T16" fmla="*/ 36 w 87"/>
                <a:gd name="T17" fmla="*/ 63 h 63"/>
                <a:gd name="T18" fmla="*/ 33 w 87"/>
                <a:gd name="T19" fmla="*/ 63 h 63"/>
                <a:gd name="T20" fmla="*/ 32 w 87"/>
                <a:gd name="T21" fmla="*/ 63 h 63"/>
                <a:gd name="T22" fmla="*/ 1 w 87"/>
                <a:gd name="T23" fmla="*/ 32 h 63"/>
                <a:gd name="T24" fmla="*/ 0 w 87"/>
                <a:gd name="T25" fmla="*/ 30 h 63"/>
                <a:gd name="T26" fmla="*/ 0 w 87"/>
                <a:gd name="T27" fmla="*/ 29 h 63"/>
                <a:gd name="T28" fmla="*/ 1 w 87"/>
                <a:gd name="T29" fmla="*/ 28 h 63"/>
                <a:gd name="T30" fmla="*/ 9 w 87"/>
                <a:gd name="T31" fmla="*/ 20 h 63"/>
                <a:gd name="T32" fmla="*/ 10 w 87"/>
                <a:gd name="T33" fmla="*/ 19 h 63"/>
                <a:gd name="T34" fmla="*/ 11 w 87"/>
                <a:gd name="T35" fmla="*/ 19 h 63"/>
                <a:gd name="T36" fmla="*/ 14 w 87"/>
                <a:gd name="T37" fmla="*/ 20 h 63"/>
                <a:gd name="T38" fmla="*/ 34 w 87"/>
                <a:gd name="T39" fmla="*/ 40 h 63"/>
                <a:gd name="T40" fmla="*/ 75 w 87"/>
                <a:gd name="T41" fmla="*/ 1 h 63"/>
                <a:gd name="T42" fmla="*/ 76 w 87"/>
                <a:gd name="T4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63">
                  <a:moveTo>
                    <a:pt x="76" y="0"/>
                  </a:moveTo>
                  <a:lnTo>
                    <a:pt x="77" y="0"/>
                  </a:lnTo>
                  <a:lnTo>
                    <a:pt x="79" y="1"/>
                  </a:lnTo>
                  <a:lnTo>
                    <a:pt x="86" y="7"/>
                  </a:lnTo>
                  <a:lnTo>
                    <a:pt x="87" y="10"/>
                  </a:lnTo>
                  <a:lnTo>
                    <a:pt x="87" y="11"/>
                  </a:lnTo>
                  <a:lnTo>
                    <a:pt x="86" y="13"/>
                  </a:lnTo>
                  <a:lnTo>
                    <a:pt x="37" y="63"/>
                  </a:lnTo>
                  <a:lnTo>
                    <a:pt x="36" y="63"/>
                  </a:lnTo>
                  <a:lnTo>
                    <a:pt x="33" y="63"/>
                  </a:lnTo>
                  <a:lnTo>
                    <a:pt x="32" y="63"/>
                  </a:lnTo>
                  <a:lnTo>
                    <a:pt x="1" y="32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9" y="20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4" y="20"/>
                  </a:lnTo>
                  <a:lnTo>
                    <a:pt x="34" y="40"/>
                  </a:lnTo>
                  <a:lnTo>
                    <a:pt x="75" y="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9B821A-2EA7-46F4-B76B-C7481F7A8F30}"/>
              </a:ext>
            </a:extLst>
          </p:cNvPr>
          <p:cNvGrpSpPr>
            <a:grpSpLocks noChangeAspect="1"/>
          </p:cNvGrpSpPr>
          <p:nvPr/>
        </p:nvGrpSpPr>
        <p:grpSpPr>
          <a:xfrm>
            <a:off x="6088896" y="5357103"/>
            <a:ext cx="409575" cy="333530"/>
            <a:chOff x="2798763" y="1465263"/>
            <a:chExt cx="487363" cy="396875"/>
          </a:xfrm>
          <a:solidFill>
            <a:srgbClr val="FFFFFF"/>
          </a:solidFill>
        </p:grpSpPr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39535D9F-A861-4C2A-B45C-69139144E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8763" y="1465263"/>
              <a:ext cx="487363" cy="396875"/>
            </a:xfrm>
            <a:custGeom>
              <a:avLst/>
              <a:gdLst>
                <a:gd name="T0" fmla="*/ 140 w 307"/>
                <a:gd name="T1" fmla="*/ 88 h 250"/>
                <a:gd name="T2" fmla="*/ 122 w 307"/>
                <a:gd name="T3" fmla="*/ 106 h 250"/>
                <a:gd name="T4" fmla="*/ 122 w 307"/>
                <a:gd name="T5" fmla="*/ 131 h 250"/>
                <a:gd name="T6" fmla="*/ 140 w 307"/>
                <a:gd name="T7" fmla="*/ 149 h 250"/>
                <a:gd name="T8" fmla="*/ 166 w 307"/>
                <a:gd name="T9" fmla="*/ 149 h 250"/>
                <a:gd name="T10" fmla="*/ 183 w 307"/>
                <a:gd name="T11" fmla="*/ 131 h 250"/>
                <a:gd name="T12" fmla="*/ 183 w 307"/>
                <a:gd name="T13" fmla="*/ 106 h 250"/>
                <a:gd name="T14" fmla="*/ 166 w 307"/>
                <a:gd name="T15" fmla="*/ 88 h 250"/>
                <a:gd name="T16" fmla="*/ 157 w 307"/>
                <a:gd name="T17" fmla="*/ 0 h 250"/>
                <a:gd name="T18" fmla="*/ 307 w 307"/>
                <a:gd name="T19" fmla="*/ 138 h 250"/>
                <a:gd name="T20" fmla="*/ 299 w 307"/>
                <a:gd name="T21" fmla="*/ 143 h 250"/>
                <a:gd name="T22" fmla="*/ 285 w 307"/>
                <a:gd name="T23" fmla="*/ 143 h 250"/>
                <a:gd name="T24" fmla="*/ 262 w 307"/>
                <a:gd name="T25" fmla="*/ 126 h 250"/>
                <a:gd name="T26" fmla="*/ 262 w 307"/>
                <a:gd name="T27" fmla="*/ 241 h 250"/>
                <a:gd name="T28" fmla="*/ 262 w 307"/>
                <a:gd name="T29" fmla="*/ 243 h 250"/>
                <a:gd name="T30" fmla="*/ 260 w 307"/>
                <a:gd name="T31" fmla="*/ 247 h 250"/>
                <a:gd name="T32" fmla="*/ 255 w 307"/>
                <a:gd name="T33" fmla="*/ 248 h 250"/>
                <a:gd name="T34" fmla="*/ 234 w 307"/>
                <a:gd name="T35" fmla="*/ 248 h 250"/>
                <a:gd name="T36" fmla="*/ 205 w 307"/>
                <a:gd name="T37" fmla="*/ 248 h 250"/>
                <a:gd name="T38" fmla="*/ 182 w 307"/>
                <a:gd name="T39" fmla="*/ 248 h 250"/>
                <a:gd name="T40" fmla="*/ 178 w 307"/>
                <a:gd name="T41" fmla="*/ 186 h 250"/>
                <a:gd name="T42" fmla="*/ 178 w 307"/>
                <a:gd name="T43" fmla="*/ 183 h 250"/>
                <a:gd name="T44" fmla="*/ 177 w 307"/>
                <a:gd name="T45" fmla="*/ 181 h 250"/>
                <a:gd name="T46" fmla="*/ 174 w 307"/>
                <a:gd name="T47" fmla="*/ 177 h 250"/>
                <a:gd name="T48" fmla="*/ 167 w 307"/>
                <a:gd name="T49" fmla="*/ 176 h 250"/>
                <a:gd name="T50" fmla="*/ 133 w 307"/>
                <a:gd name="T51" fmla="*/ 176 h 250"/>
                <a:gd name="T52" fmla="*/ 127 w 307"/>
                <a:gd name="T53" fmla="*/ 178 h 250"/>
                <a:gd name="T54" fmla="*/ 126 w 307"/>
                <a:gd name="T55" fmla="*/ 182 h 250"/>
                <a:gd name="T56" fmla="*/ 126 w 307"/>
                <a:gd name="T57" fmla="*/ 185 h 250"/>
                <a:gd name="T58" fmla="*/ 126 w 307"/>
                <a:gd name="T59" fmla="*/ 250 h 250"/>
                <a:gd name="T60" fmla="*/ 112 w 307"/>
                <a:gd name="T61" fmla="*/ 250 h 250"/>
                <a:gd name="T62" fmla="*/ 83 w 307"/>
                <a:gd name="T63" fmla="*/ 250 h 250"/>
                <a:gd name="T64" fmla="*/ 56 w 307"/>
                <a:gd name="T65" fmla="*/ 250 h 250"/>
                <a:gd name="T66" fmla="*/ 46 w 307"/>
                <a:gd name="T67" fmla="*/ 248 h 250"/>
                <a:gd name="T68" fmla="*/ 44 w 307"/>
                <a:gd name="T69" fmla="*/ 246 h 250"/>
                <a:gd name="T70" fmla="*/ 42 w 307"/>
                <a:gd name="T71" fmla="*/ 243 h 250"/>
                <a:gd name="T72" fmla="*/ 42 w 307"/>
                <a:gd name="T73" fmla="*/ 128 h 250"/>
                <a:gd name="T74" fmla="*/ 22 w 307"/>
                <a:gd name="T75" fmla="*/ 144 h 250"/>
                <a:gd name="T76" fmla="*/ 8 w 307"/>
                <a:gd name="T77" fmla="*/ 144 h 250"/>
                <a:gd name="T78" fmla="*/ 2 w 307"/>
                <a:gd name="T79" fmla="*/ 139 h 250"/>
                <a:gd name="T80" fmla="*/ 157 w 307"/>
                <a:gd name="T8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7" h="250">
                  <a:moveTo>
                    <a:pt x="153" y="86"/>
                  </a:moveTo>
                  <a:lnTo>
                    <a:pt x="140" y="88"/>
                  </a:lnTo>
                  <a:lnTo>
                    <a:pt x="130" y="96"/>
                  </a:lnTo>
                  <a:lnTo>
                    <a:pt x="122" y="106"/>
                  </a:lnTo>
                  <a:lnTo>
                    <a:pt x="120" y="119"/>
                  </a:lnTo>
                  <a:lnTo>
                    <a:pt x="122" y="131"/>
                  </a:lnTo>
                  <a:lnTo>
                    <a:pt x="130" y="141"/>
                  </a:lnTo>
                  <a:lnTo>
                    <a:pt x="140" y="149"/>
                  </a:lnTo>
                  <a:lnTo>
                    <a:pt x="153" y="152"/>
                  </a:lnTo>
                  <a:lnTo>
                    <a:pt x="166" y="149"/>
                  </a:lnTo>
                  <a:lnTo>
                    <a:pt x="176" y="141"/>
                  </a:lnTo>
                  <a:lnTo>
                    <a:pt x="183" y="131"/>
                  </a:lnTo>
                  <a:lnTo>
                    <a:pt x="186" y="119"/>
                  </a:lnTo>
                  <a:lnTo>
                    <a:pt x="183" y="106"/>
                  </a:lnTo>
                  <a:lnTo>
                    <a:pt x="176" y="96"/>
                  </a:lnTo>
                  <a:lnTo>
                    <a:pt x="166" y="88"/>
                  </a:lnTo>
                  <a:lnTo>
                    <a:pt x="153" y="86"/>
                  </a:lnTo>
                  <a:close/>
                  <a:moveTo>
                    <a:pt x="157" y="0"/>
                  </a:moveTo>
                  <a:lnTo>
                    <a:pt x="307" y="136"/>
                  </a:lnTo>
                  <a:lnTo>
                    <a:pt x="307" y="138"/>
                  </a:lnTo>
                  <a:lnTo>
                    <a:pt x="304" y="140"/>
                  </a:lnTo>
                  <a:lnTo>
                    <a:pt x="299" y="143"/>
                  </a:lnTo>
                  <a:lnTo>
                    <a:pt x="293" y="144"/>
                  </a:lnTo>
                  <a:lnTo>
                    <a:pt x="285" y="143"/>
                  </a:lnTo>
                  <a:lnTo>
                    <a:pt x="274" y="136"/>
                  </a:lnTo>
                  <a:lnTo>
                    <a:pt x="262" y="126"/>
                  </a:lnTo>
                  <a:lnTo>
                    <a:pt x="262" y="241"/>
                  </a:lnTo>
                  <a:lnTo>
                    <a:pt x="262" y="241"/>
                  </a:lnTo>
                  <a:lnTo>
                    <a:pt x="262" y="242"/>
                  </a:lnTo>
                  <a:lnTo>
                    <a:pt x="262" y="243"/>
                  </a:lnTo>
                  <a:lnTo>
                    <a:pt x="261" y="246"/>
                  </a:lnTo>
                  <a:lnTo>
                    <a:pt x="260" y="247"/>
                  </a:lnTo>
                  <a:lnTo>
                    <a:pt x="257" y="248"/>
                  </a:lnTo>
                  <a:lnTo>
                    <a:pt x="255" y="248"/>
                  </a:lnTo>
                  <a:lnTo>
                    <a:pt x="247" y="248"/>
                  </a:lnTo>
                  <a:lnTo>
                    <a:pt x="234" y="248"/>
                  </a:lnTo>
                  <a:lnTo>
                    <a:pt x="220" y="248"/>
                  </a:lnTo>
                  <a:lnTo>
                    <a:pt x="205" y="248"/>
                  </a:lnTo>
                  <a:lnTo>
                    <a:pt x="191" y="248"/>
                  </a:lnTo>
                  <a:lnTo>
                    <a:pt x="182" y="248"/>
                  </a:lnTo>
                  <a:lnTo>
                    <a:pt x="178" y="248"/>
                  </a:lnTo>
                  <a:lnTo>
                    <a:pt x="178" y="186"/>
                  </a:lnTo>
                  <a:lnTo>
                    <a:pt x="178" y="185"/>
                  </a:lnTo>
                  <a:lnTo>
                    <a:pt x="178" y="183"/>
                  </a:lnTo>
                  <a:lnTo>
                    <a:pt x="178" y="182"/>
                  </a:lnTo>
                  <a:lnTo>
                    <a:pt x="177" y="181"/>
                  </a:lnTo>
                  <a:lnTo>
                    <a:pt x="176" y="178"/>
                  </a:lnTo>
                  <a:lnTo>
                    <a:pt x="174" y="177"/>
                  </a:lnTo>
                  <a:lnTo>
                    <a:pt x="171" y="176"/>
                  </a:lnTo>
                  <a:lnTo>
                    <a:pt x="167" y="176"/>
                  </a:lnTo>
                  <a:lnTo>
                    <a:pt x="135" y="176"/>
                  </a:lnTo>
                  <a:lnTo>
                    <a:pt x="133" y="176"/>
                  </a:lnTo>
                  <a:lnTo>
                    <a:pt x="130" y="177"/>
                  </a:lnTo>
                  <a:lnTo>
                    <a:pt x="127" y="178"/>
                  </a:lnTo>
                  <a:lnTo>
                    <a:pt x="127" y="181"/>
                  </a:lnTo>
                  <a:lnTo>
                    <a:pt x="126" y="182"/>
                  </a:lnTo>
                  <a:lnTo>
                    <a:pt x="126" y="183"/>
                  </a:lnTo>
                  <a:lnTo>
                    <a:pt x="126" y="185"/>
                  </a:lnTo>
                  <a:lnTo>
                    <a:pt x="126" y="186"/>
                  </a:lnTo>
                  <a:lnTo>
                    <a:pt x="126" y="250"/>
                  </a:lnTo>
                  <a:lnTo>
                    <a:pt x="122" y="250"/>
                  </a:lnTo>
                  <a:lnTo>
                    <a:pt x="112" y="250"/>
                  </a:lnTo>
                  <a:lnTo>
                    <a:pt x="98" y="250"/>
                  </a:lnTo>
                  <a:lnTo>
                    <a:pt x="83" y="250"/>
                  </a:lnTo>
                  <a:lnTo>
                    <a:pt x="68" y="250"/>
                  </a:lnTo>
                  <a:lnTo>
                    <a:pt x="56" y="250"/>
                  </a:lnTo>
                  <a:lnTo>
                    <a:pt x="49" y="250"/>
                  </a:lnTo>
                  <a:lnTo>
                    <a:pt x="46" y="248"/>
                  </a:lnTo>
                  <a:lnTo>
                    <a:pt x="45" y="247"/>
                  </a:lnTo>
                  <a:lnTo>
                    <a:pt x="44" y="246"/>
                  </a:lnTo>
                  <a:lnTo>
                    <a:pt x="42" y="244"/>
                  </a:lnTo>
                  <a:lnTo>
                    <a:pt x="42" y="243"/>
                  </a:lnTo>
                  <a:lnTo>
                    <a:pt x="42" y="242"/>
                  </a:lnTo>
                  <a:lnTo>
                    <a:pt x="42" y="128"/>
                  </a:lnTo>
                  <a:lnTo>
                    <a:pt x="31" y="138"/>
                  </a:lnTo>
                  <a:lnTo>
                    <a:pt x="22" y="144"/>
                  </a:lnTo>
                  <a:lnTo>
                    <a:pt x="14" y="145"/>
                  </a:lnTo>
                  <a:lnTo>
                    <a:pt x="8" y="144"/>
                  </a:lnTo>
                  <a:lnTo>
                    <a:pt x="4" y="141"/>
                  </a:lnTo>
                  <a:lnTo>
                    <a:pt x="2" y="139"/>
                  </a:lnTo>
                  <a:lnTo>
                    <a:pt x="0" y="138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10B7E5EF-A860-43B5-8260-AFD133A07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1514476"/>
              <a:ext cx="47625" cy="98425"/>
            </a:xfrm>
            <a:custGeom>
              <a:avLst/>
              <a:gdLst>
                <a:gd name="T0" fmla="*/ 0 w 30"/>
                <a:gd name="T1" fmla="*/ 0 h 62"/>
                <a:gd name="T2" fmla="*/ 30 w 30"/>
                <a:gd name="T3" fmla="*/ 0 h 62"/>
                <a:gd name="T4" fmla="*/ 30 w 30"/>
                <a:gd name="T5" fmla="*/ 62 h 62"/>
                <a:gd name="T6" fmla="*/ 0 w 30"/>
                <a:gd name="T7" fmla="*/ 37 h 62"/>
                <a:gd name="T8" fmla="*/ 0 w 30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2">
                  <a:moveTo>
                    <a:pt x="0" y="0"/>
                  </a:moveTo>
                  <a:lnTo>
                    <a:pt x="30" y="0"/>
                  </a:lnTo>
                  <a:lnTo>
                    <a:pt x="30" y="62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8DFC5955-3A4E-4B92-9129-D16D1E8D7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1627188"/>
              <a:ext cx="52388" cy="52388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1 h 33"/>
                <a:gd name="T4" fmla="*/ 27 w 33"/>
                <a:gd name="T5" fmla="*/ 4 h 33"/>
                <a:gd name="T6" fmla="*/ 31 w 33"/>
                <a:gd name="T7" fmla="*/ 8 h 33"/>
                <a:gd name="T8" fmla="*/ 33 w 33"/>
                <a:gd name="T9" fmla="*/ 12 h 33"/>
                <a:gd name="T10" fmla="*/ 33 w 33"/>
                <a:gd name="T11" fmla="*/ 17 h 33"/>
                <a:gd name="T12" fmla="*/ 33 w 33"/>
                <a:gd name="T13" fmla="*/ 22 h 33"/>
                <a:gd name="T14" fmla="*/ 31 w 33"/>
                <a:gd name="T15" fmla="*/ 27 h 33"/>
                <a:gd name="T16" fmla="*/ 27 w 33"/>
                <a:gd name="T17" fmla="*/ 31 h 33"/>
                <a:gd name="T18" fmla="*/ 22 w 33"/>
                <a:gd name="T19" fmla="*/ 33 h 33"/>
                <a:gd name="T20" fmla="*/ 17 w 33"/>
                <a:gd name="T21" fmla="*/ 33 h 33"/>
                <a:gd name="T22" fmla="*/ 12 w 33"/>
                <a:gd name="T23" fmla="*/ 33 h 33"/>
                <a:gd name="T24" fmla="*/ 7 w 33"/>
                <a:gd name="T25" fmla="*/ 31 h 33"/>
                <a:gd name="T26" fmla="*/ 4 w 33"/>
                <a:gd name="T27" fmla="*/ 27 h 33"/>
                <a:gd name="T28" fmla="*/ 2 w 33"/>
                <a:gd name="T29" fmla="*/ 22 h 33"/>
                <a:gd name="T30" fmla="*/ 0 w 33"/>
                <a:gd name="T31" fmla="*/ 17 h 33"/>
                <a:gd name="T32" fmla="*/ 2 w 33"/>
                <a:gd name="T33" fmla="*/ 12 h 33"/>
                <a:gd name="T34" fmla="*/ 4 w 33"/>
                <a:gd name="T35" fmla="*/ 8 h 33"/>
                <a:gd name="T36" fmla="*/ 7 w 33"/>
                <a:gd name="T37" fmla="*/ 4 h 33"/>
                <a:gd name="T38" fmla="*/ 12 w 33"/>
                <a:gd name="T39" fmla="*/ 1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1"/>
                  </a:lnTo>
                  <a:lnTo>
                    <a:pt x="27" y="4"/>
                  </a:lnTo>
                  <a:lnTo>
                    <a:pt x="31" y="8"/>
                  </a:lnTo>
                  <a:lnTo>
                    <a:pt x="33" y="12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1" y="27"/>
                  </a:lnTo>
                  <a:lnTo>
                    <a:pt x="27" y="31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4" y="27"/>
                  </a:lnTo>
                  <a:lnTo>
                    <a:pt x="2" y="22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4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A3F5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Freeform 157">
            <a:extLst>
              <a:ext uri="{FF2B5EF4-FFF2-40B4-BE49-F238E27FC236}">
                <a16:creationId xmlns:a16="http://schemas.microsoft.com/office/drawing/2014/main" id="{FBE6C69A-09D1-4C39-965C-5BE3B971A1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00057" y="4837722"/>
            <a:ext cx="407988" cy="401638"/>
          </a:xfrm>
          <a:custGeom>
            <a:avLst/>
            <a:gdLst>
              <a:gd name="T0" fmla="*/ 110 w 257"/>
              <a:gd name="T1" fmla="*/ 189 h 253"/>
              <a:gd name="T2" fmla="*/ 96 w 257"/>
              <a:gd name="T3" fmla="*/ 230 h 253"/>
              <a:gd name="T4" fmla="*/ 158 w 257"/>
              <a:gd name="T5" fmla="*/ 231 h 253"/>
              <a:gd name="T6" fmla="*/ 233 w 257"/>
              <a:gd name="T7" fmla="*/ 201 h 253"/>
              <a:gd name="T8" fmla="*/ 185 w 257"/>
              <a:gd name="T9" fmla="*/ 241 h 253"/>
              <a:gd name="T10" fmla="*/ 220 w 257"/>
              <a:gd name="T11" fmla="*/ 240 h 253"/>
              <a:gd name="T12" fmla="*/ 246 w 257"/>
              <a:gd name="T13" fmla="*/ 208 h 253"/>
              <a:gd name="T14" fmla="*/ 17 w 257"/>
              <a:gd name="T15" fmla="*/ 184 h 253"/>
              <a:gd name="T16" fmla="*/ 30 w 257"/>
              <a:gd name="T17" fmla="*/ 229 h 253"/>
              <a:gd name="T18" fmla="*/ 74 w 257"/>
              <a:gd name="T19" fmla="*/ 240 h 253"/>
              <a:gd name="T20" fmla="*/ 28 w 257"/>
              <a:gd name="T21" fmla="*/ 201 h 253"/>
              <a:gd name="T22" fmla="*/ 19 w 257"/>
              <a:gd name="T23" fmla="*/ 118 h 253"/>
              <a:gd name="T24" fmla="*/ 69 w 257"/>
              <a:gd name="T25" fmla="*/ 150 h 253"/>
              <a:gd name="T26" fmla="*/ 68 w 257"/>
              <a:gd name="T27" fmla="*/ 104 h 253"/>
              <a:gd name="T28" fmla="*/ 192 w 257"/>
              <a:gd name="T29" fmla="*/ 103 h 253"/>
              <a:gd name="T30" fmla="*/ 191 w 257"/>
              <a:gd name="T31" fmla="*/ 155 h 253"/>
              <a:gd name="T32" fmla="*/ 238 w 257"/>
              <a:gd name="T33" fmla="*/ 113 h 253"/>
              <a:gd name="T34" fmla="*/ 124 w 257"/>
              <a:gd name="T35" fmla="*/ 79 h 253"/>
              <a:gd name="T36" fmla="*/ 87 w 257"/>
              <a:gd name="T37" fmla="*/ 104 h 253"/>
              <a:gd name="T38" fmla="*/ 87 w 257"/>
              <a:gd name="T39" fmla="*/ 149 h 253"/>
              <a:gd name="T40" fmla="*/ 124 w 257"/>
              <a:gd name="T41" fmla="*/ 174 h 253"/>
              <a:gd name="T42" fmla="*/ 166 w 257"/>
              <a:gd name="T43" fmla="*/ 160 h 253"/>
              <a:gd name="T44" fmla="*/ 178 w 257"/>
              <a:gd name="T45" fmla="*/ 118 h 253"/>
              <a:gd name="T46" fmla="*/ 152 w 257"/>
              <a:gd name="T47" fmla="*/ 82 h 253"/>
              <a:gd name="T48" fmla="*/ 94 w 257"/>
              <a:gd name="T49" fmla="*/ 23 h 253"/>
              <a:gd name="T50" fmla="*/ 136 w 257"/>
              <a:gd name="T51" fmla="*/ 60 h 253"/>
              <a:gd name="T52" fmla="*/ 163 w 257"/>
              <a:gd name="T53" fmla="*/ 28 h 253"/>
              <a:gd name="T54" fmla="*/ 117 w 257"/>
              <a:gd name="T55" fmla="*/ 18 h 253"/>
              <a:gd name="T56" fmla="*/ 33 w 257"/>
              <a:gd name="T57" fmla="*/ 18 h 253"/>
              <a:gd name="T58" fmla="*/ 8 w 257"/>
              <a:gd name="T59" fmla="*/ 52 h 253"/>
              <a:gd name="T60" fmla="*/ 25 w 257"/>
              <a:gd name="T61" fmla="*/ 56 h 253"/>
              <a:gd name="T62" fmla="*/ 69 w 257"/>
              <a:gd name="T63" fmla="*/ 15 h 253"/>
              <a:gd name="T64" fmla="*/ 185 w 257"/>
              <a:gd name="T65" fmla="*/ 11 h 253"/>
              <a:gd name="T66" fmla="*/ 233 w 257"/>
              <a:gd name="T67" fmla="*/ 51 h 253"/>
              <a:gd name="T68" fmla="*/ 246 w 257"/>
              <a:gd name="T69" fmla="*/ 44 h 253"/>
              <a:gd name="T70" fmla="*/ 220 w 257"/>
              <a:gd name="T71" fmla="*/ 13 h 253"/>
              <a:gd name="T72" fmla="*/ 199 w 257"/>
              <a:gd name="T73" fmla="*/ 0 h 253"/>
              <a:gd name="T74" fmla="*/ 237 w 257"/>
              <a:gd name="T75" fmla="*/ 16 h 253"/>
              <a:gd name="T76" fmla="*/ 253 w 257"/>
              <a:gd name="T77" fmla="*/ 62 h 253"/>
              <a:gd name="T78" fmla="*/ 257 w 257"/>
              <a:gd name="T79" fmla="*/ 126 h 253"/>
              <a:gd name="T80" fmla="*/ 253 w 257"/>
              <a:gd name="T81" fmla="*/ 189 h 253"/>
              <a:gd name="T82" fmla="*/ 237 w 257"/>
              <a:gd name="T83" fmla="*/ 236 h 253"/>
              <a:gd name="T84" fmla="*/ 199 w 257"/>
              <a:gd name="T85" fmla="*/ 253 h 253"/>
              <a:gd name="T86" fmla="*/ 145 w 257"/>
              <a:gd name="T87" fmla="*/ 253 h 253"/>
              <a:gd name="T88" fmla="*/ 69 w 257"/>
              <a:gd name="T89" fmla="*/ 249 h 253"/>
              <a:gd name="T90" fmla="*/ 25 w 257"/>
              <a:gd name="T91" fmla="*/ 232 h 253"/>
              <a:gd name="T92" fmla="*/ 8 w 257"/>
              <a:gd name="T93" fmla="*/ 188 h 253"/>
              <a:gd name="T94" fmla="*/ 4 w 257"/>
              <a:gd name="T95" fmla="*/ 116 h 253"/>
              <a:gd name="T96" fmla="*/ 0 w 257"/>
              <a:gd name="T97" fmla="*/ 62 h 253"/>
              <a:gd name="T98" fmla="*/ 17 w 257"/>
              <a:gd name="T99" fmla="*/ 21 h 253"/>
              <a:gd name="T100" fmla="*/ 64 w 257"/>
              <a:gd name="T101" fmla="*/ 5 h 253"/>
              <a:gd name="T102" fmla="*/ 126 w 257"/>
              <a:gd name="T103" fmla="*/ 0 h 253"/>
              <a:gd name="T104" fmla="*/ 186 w 257"/>
              <a:gd name="T105" fmla="*/ 1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7" h="253">
                <a:moveTo>
                  <a:pt x="153" y="189"/>
                </a:moveTo>
                <a:lnTo>
                  <a:pt x="131" y="193"/>
                </a:lnTo>
                <a:lnTo>
                  <a:pt x="110" y="189"/>
                </a:lnTo>
                <a:lnTo>
                  <a:pt x="97" y="225"/>
                </a:lnTo>
                <a:lnTo>
                  <a:pt x="97" y="227"/>
                </a:lnTo>
                <a:lnTo>
                  <a:pt x="96" y="230"/>
                </a:lnTo>
                <a:lnTo>
                  <a:pt x="116" y="235"/>
                </a:lnTo>
                <a:lnTo>
                  <a:pt x="138" y="235"/>
                </a:lnTo>
                <a:lnTo>
                  <a:pt x="158" y="231"/>
                </a:lnTo>
                <a:lnTo>
                  <a:pt x="153" y="189"/>
                </a:lnTo>
                <a:close/>
                <a:moveTo>
                  <a:pt x="243" y="185"/>
                </a:moveTo>
                <a:lnTo>
                  <a:pt x="233" y="201"/>
                </a:lnTo>
                <a:lnTo>
                  <a:pt x="220" y="216"/>
                </a:lnTo>
                <a:lnTo>
                  <a:pt x="204" y="230"/>
                </a:lnTo>
                <a:lnTo>
                  <a:pt x="185" y="241"/>
                </a:lnTo>
                <a:lnTo>
                  <a:pt x="195" y="245"/>
                </a:lnTo>
                <a:lnTo>
                  <a:pt x="208" y="245"/>
                </a:lnTo>
                <a:lnTo>
                  <a:pt x="220" y="240"/>
                </a:lnTo>
                <a:lnTo>
                  <a:pt x="233" y="231"/>
                </a:lnTo>
                <a:lnTo>
                  <a:pt x="241" y="220"/>
                </a:lnTo>
                <a:lnTo>
                  <a:pt x="246" y="208"/>
                </a:lnTo>
                <a:lnTo>
                  <a:pt x="246" y="196"/>
                </a:lnTo>
                <a:lnTo>
                  <a:pt x="243" y="185"/>
                </a:lnTo>
                <a:close/>
                <a:moveTo>
                  <a:pt x="17" y="184"/>
                </a:moveTo>
                <a:lnTo>
                  <a:pt x="16" y="198"/>
                </a:lnTo>
                <a:lnTo>
                  <a:pt x="19" y="213"/>
                </a:lnTo>
                <a:lnTo>
                  <a:pt x="30" y="229"/>
                </a:lnTo>
                <a:lnTo>
                  <a:pt x="44" y="239"/>
                </a:lnTo>
                <a:lnTo>
                  <a:pt x="59" y="243"/>
                </a:lnTo>
                <a:lnTo>
                  <a:pt x="74" y="240"/>
                </a:lnTo>
                <a:lnTo>
                  <a:pt x="56" y="230"/>
                </a:lnTo>
                <a:lnTo>
                  <a:pt x="41" y="216"/>
                </a:lnTo>
                <a:lnTo>
                  <a:pt x="28" y="201"/>
                </a:lnTo>
                <a:lnTo>
                  <a:pt x="17" y="184"/>
                </a:lnTo>
                <a:close/>
                <a:moveTo>
                  <a:pt x="23" y="96"/>
                </a:moveTo>
                <a:lnTo>
                  <a:pt x="19" y="118"/>
                </a:lnTo>
                <a:lnTo>
                  <a:pt x="21" y="140"/>
                </a:lnTo>
                <a:lnTo>
                  <a:pt x="25" y="161"/>
                </a:lnTo>
                <a:lnTo>
                  <a:pt x="69" y="150"/>
                </a:lnTo>
                <a:lnTo>
                  <a:pt x="65" y="135"/>
                </a:lnTo>
                <a:lnTo>
                  <a:pt x="64" y="119"/>
                </a:lnTo>
                <a:lnTo>
                  <a:pt x="68" y="104"/>
                </a:lnTo>
                <a:lnTo>
                  <a:pt x="23" y="96"/>
                </a:lnTo>
                <a:close/>
                <a:moveTo>
                  <a:pt x="232" y="89"/>
                </a:moveTo>
                <a:lnTo>
                  <a:pt x="192" y="103"/>
                </a:lnTo>
                <a:lnTo>
                  <a:pt x="196" y="119"/>
                </a:lnTo>
                <a:lnTo>
                  <a:pt x="196" y="137"/>
                </a:lnTo>
                <a:lnTo>
                  <a:pt x="191" y="155"/>
                </a:lnTo>
                <a:lnTo>
                  <a:pt x="233" y="160"/>
                </a:lnTo>
                <a:lnTo>
                  <a:pt x="238" y="136"/>
                </a:lnTo>
                <a:lnTo>
                  <a:pt x="238" y="113"/>
                </a:lnTo>
                <a:lnTo>
                  <a:pt x="232" y="89"/>
                </a:lnTo>
                <a:close/>
                <a:moveTo>
                  <a:pt x="138" y="79"/>
                </a:moveTo>
                <a:lnTo>
                  <a:pt x="124" y="79"/>
                </a:lnTo>
                <a:lnTo>
                  <a:pt x="108" y="82"/>
                </a:lnTo>
                <a:lnTo>
                  <a:pt x="96" y="91"/>
                </a:lnTo>
                <a:lnTo>
                  <a:pt x="87" y="104"/>
                </a:lnTo>
                <a:lnTo>
                  <a:pt x="83" y="119"/>
                </a:lnTo>
                <a:lnTo>
                  <a:pt x="83" y="133"/>
                </a:lnTo>
                <a:lnTo>
                  <a:pt x="87" y="149"/>
                </a:lnTo>
                <a:lnTo>
                  <a:pt x="96" y="160"/>
                </a:lnTo>
                <a:lnTo>
                  <a:pt x="108" y="170"/>
                </a:lnTo>
                <a:lnTo>
                  <a:pt x="124" y="174"/>
                </a:lnTo>
                <a:lnTo>
                  <a:pt x="138" y="174"/>
                </a:lnTo>
                <a:lnTo>
                  <a:pt x="153" y="170"/>
                </a:lnTo>
                <a:lnTo>
                  <a:pt x="166" y="160"/>
                </a:lnTo>
                <a:lnTo>
                  <a:pt x="174" y="147"/>
                </a:lnTo>
                <a:lnTo>
                  <a:pt x="178" y="133"/>
                </a:lnTo>
                <a:lnTo>
                  <a:pt x="178" y="118"/>
                </a:lnTo>
                <a:lnTo>
                  <a:pt x="174" y="104"/>
                </a:lnTo>
                <a:lnTo>
                  <a:pt x="164" y="91"/>
                </a:lnTo>
                <a:lnTo>
                  <a:pt x="152" y="82"/>
                </a:lnTo>
                <a:lnTo>
                  <a:pt x="138" y="79"/>
                </a:lnTo>
                <a:close/>
                <a:moveTo>
                  <a:pt x="117" y="18"/>
                </a:moveTo>
                <a:lnTo>
                  <a:pt x="94" y="23"/>
                </a:lnTo>
                <a:lnTo>
                  <a:pt x="102" y="66"/>
                </a:lnTo>
                <a:lnTo>
                  <a:pt x="119" y="61"/>
                </a:lnTo>
                <a:lnTo>
                  <a:pt x="136" y="60"/>
                </a:lnTo>
                <a:lnTo>
                  <a:pt x="153" y="63"/>
                </a:lnTo>
                <a:lnTo>
                  <a:pt x="163" y="33"/>
                </a:lnTo>
                <a:lnTo>
                  <a:pt x="163" y="28"/>
                </a:lnTo>
                <a:lnTo>
                  <a:pt x="164" y="23"/>
                </a:lnTo>
                <a:lnTo>
                  <a:pt x="141" y="18"/>
                </a:lnTo>
                <a:lnTo>
                  <a:pt x="117" y="18"/>
                </a:lnTo>
                <a:close/>
                <a:moveTo>
                  <a:pt x="58" y="13"/>
                </a:moveTo>
                <a:lnTo>
                  <a:pt x="45" y="13"/>
                </a:lnTo>
                <a:lnTo>
                  <a:pt x="33" y="18"/>
                </a:lnTo>
                <a:lnTo>
                  <a:pt x="22" y="26"/>
                </a:lnTo>
                <a:lnTo>
                  <a:pt x="13" y="38"/>
                </a:lnTo>
                <a:lnTo>
                  <a:pt x="8" y="52"/>
                </a:lnTo>
                <a:lnTo>
                  <a:pt x="9" y="65"/>
                </a:lnTo>
                <a:lnTo>
                  <a:pt x="14" y="76"/>
                </a:lnTo>
                <a:lnTo>
                  <a:pt x="25" y="56"/>
                </a:lnTo>
                <a:lnTo>
                  <a:pt x="41" y="37"/>
                </a:lnTo>
                <a:lnTo>
                  <a:pt x="54" y="25"/>
                </a:lnTo>
                <a:lnTo>
                  <a:pt x="69" y="15"/>
                </a:lnTo>
                <a:lnTo>
                  <a:pt x="58" y="13"/>
                </a:lnTo>
                <a:close/>
                <a:moveTo>
                  <a:pt x="195" y="7"/>
                </a:moveTo>
                <a:lnTo>
                  <a:pt x="185" y="11"/>
                </a:lnTo>
                <a:lnTo>
                  <a:pt x="202" y="21"/>
                </a:lnTo>
                <a:lnTo>
                  <a:pt x="220" y="37"/>
                </a:lnTo>
                <a:lnTo>
                  <a:pt x="233" y="51"/>
                </a:lnTo>
                <a:lnTo>
                  <a:pt x="243" y="67"/>
                </a:lnTo>
                <a:lnTo>
                  <a:pt x="246" y="57"/>
                </a:lnTo>
                <a:lnTo>
                  <a:pt x="246" y="44"/>
                </a:lnTo>
                <a:lnTo>
                  <a:pt x="241" y="32"/>
                </a:lnTo>
                <a:lnTo>
                  <a:pt x="233" y="21"/>
                </a:lnTo>
                <a:lnTo>
                  <a:pt x="220" y="13"/>
                </a:lnTo>
                <a:lnTo>
                  <a:pt x="208" y="7"/>
                </a:lnTo>
                <a:lnTo>
                  <a:pt x="195" y="7"/>
                </a:lnTo>
                <a:close/>
                <a:moveTo>
                  <a:pt x="199" y="0"/>
                </a:moveTo>
                <a:lnTo>
                  <a:pt x="213" y="1"/>
                </a:lnTo>
                <a:lnTo>
                  <a:pt x="225" y="7"/>
                </a:lnTo>
                <a:lnTo>
                  <a:pt x="237" y="16"/>
                </a:lnTo>
                <a:lnTo>
                  <a:pt x="248" y="30"/>
                </a:lnTo>
                <a:lnTo>
                  <a:pt x="253" y="47"/>
                </a:lnTo>
                <a:lnTo>
                  <a:pt x="253" y="62"/>
                </a:lnTo>
                <a:lnTo>
                  <a:pt x="247" y="76"/>
                </a:lnTo>
                <a:lnTo>
                  <a:pt x="255" y="100"/>
                </a:lnTo>
                <a:lnTo>
                  <a:pt x="257" y="126"/>
                </a:lnTo>
                <a:lnTo>
                  <a:pt x="255" y="151"/>
                </a:lnTo>
                <a:lnTo>
                  <a:pt x="247" y="177"/>
                </a:lnTo>
                <a:lnTo>
                  <a:pt x="253" y="189"/>
                </a:lnTo>
                <a:lnTo>
                  <a:pt x="253" y="206"/>
                </a:lnTo>
                <a:lnTo>
                  <a:pt x="248" y="221"/>
                </a:lnTo>
                <a:lnTo>
                  <a:pt x="237" y="236"/>
                </a:lnTo>
                <a:lnTo>
                  <a:pt x="225" y="245"/>
                </a:lnTo>
                <a:lnTo>
                  <a:pt x="213" y="252"/>
                </a:lnTo>
                <a:lnTo>
                  <a:pt x="199" y="253"/>
                </a:lnTo>
                <a:lnTo>
                  <a:pt x="186" y="250"/>
                </a:lnTo>
                <a:lnTo>
                  <a:pt x="176" y="245"/>
                </a:lnTo>
                <a:lnTo>
                  <a:pt x="145" y="253"/>
                </a:lnTo>
                <a:lnTo>
                  <a:pt x="113" y="252"/>
                </a:lnTo>
                <a:lnTo>
                  <a:pt x="83" y="244"/>
                </a:lnTo>
                <a:lnTo>
                  <a:pt x="69" y="249"/>
                </a:lnTo>
                <a:lnTo>
                  <a:pt x="54" y="249"/>
                </a:lnTo>
                <a:lnTo>
                  <a:pt x="39" y="244"/>
                </a:lnTo>
                <a:lnTo>
                  <a:pt x="25" y="232"/>
                </a:lnTo>
                <a:lnTo>
                  <a:pt x="14" y="219"/>
                </a:lnTo>
                <a:lnTo>
                  <a:pt x="8" y="203"/>
                </a:lnTo>
                <a:lnTo>
                  <a:pt x="8" y="188"/>
                </a:lnTo>
                <a:lnTo>
                  <a:pt x="13" y="174"/>
                </a:lnTo>
                <a:lnTo>
                  <a:pt x="5" y="145"/>
                </a:lnTo>
                <a:lnTo>
                  <a:pt x="4" y="116"/>
                </a:lnTo>
                <a:lnTo>
                  <a:pt x="11" y="85"/>
                </a:lnTo>
                <a:lnTo>
                  <a:pt x="3" y="75"/>
                </a:lnTo>
                <a:lnTo>
                  <a:pt x="0" y="62"/>
                </a:lnTo>
                <a:lnTo>
                  <a:pt x="2" y="48"/>
                </a:lnTo>
                <a:lnTo>
                  <a:pt x="8" y="34"/>
                </a:lnTo>
                <a:lnTo>
                  <a:pt x="17" y="21"/>
                </a:lnTo>
                <a:lnTo>
                  <a:pt x="32" y="11"/>
                </a:lnTo>
                <a:lnTo>
                  <a:pt x="47" y="5"/>
                </a:lnTo>
                <a:lnTo>
                  <a:pt x="64" y="5"/>
                </a:lnTo>
                <a:lnTo>
                  <a:pt x="77" y="11"/>
                </a:lnTo>
                <a:lnTo>
                  <a:pt x="101" y="2"/>
                </a:lnTo>
                <a:lnTo>
                  <a:pt x="126" y="0"/>
                </a:lnTo>
                <a:lnTo>
                  <a:pt x="152" y="1"/>
                </a:lnTo>
                <a:lnTo>
                  <a:pt x="176" y="7"/>
                </a:lnTo>
                <a:lnTo>
                  <a:pt x="186" y="1"/>
                </a:lnTo>
                <a:lnTo>
                  <a:pt x="19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62">
            <a:extLst>
              <a:ext uri="{FF2B5EF4-FFF2-40B4-BE49-F238E27FC236}">
                <a16:creationId xmlns:a16="http://schemas.microsoft.com/office/drawing/2014/main" id="{8457D0A4-405F-4FC0-9908-1B506E9C3BE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217456" y="2935405"/>
            <a:ext cx="420688" cy="371475"/>
          </a:xfrm>
          <a:custGeom>
            <a:avLst/>
            <a:gdLst>
              <a:gd name="T0" fmla="*/ 209 w 265"/>
              <a:gd name="T1" fmla="*/ 203 h 234"/>
              <a:gd name="T2" fmla="*/ 204 w 265"/>
              <a:gd name="T3" fmla="*/ 209 h 234"/>
              <a:gd name="T4" fmla="*/ 204 w 265"/>
              <a:gd name="T5" fmla="*/ 216 h 234"/>
              <a:gd name="T6" fmla="*/ 209 w 265"/>
              <a:gd name="T7" fmla="*/ 221 h 234"/>
              <a:gd name="T8" fmla="*/ 217 w 265"/>
              <a:gd name="T9" fmla="*/ 221 h 234"/>
              <a:gd name="T10" fmla="*/ 222 w 265"/>
              <a:gd name="T11" fmla="*/ 216 h 234"/>
              <a:gd name="T12" fmla="*/ 222 w 265"/>
              <a:gd name="T13" fmla="*/ 209 h 234"/>
              <a:gd name="T14" fmla="*/ 217 w 265"/>
              <a:gd name="T15" fmla="*/ 203 h 234"/>
              <a:gd name="T16" fmla="*/ 235 w 265"/>
              <a:gd name="T17" fmla="*/ 44 h 234"/>
              <a:gd name="T18" fmla="*/ 194 w 265"/>
              <a:gd name="T19" fmla="*/ 94 h 234"/>
              <a:gd name="T20" fmla="*/ 235 w 265"/>
              <a:gd name="T21" fmla="*/ 44 h 234"/>
              <a:gd name="T22" fmla="*/ 175 w 265"/>
              <a:gd name="T23" fmla="*/ 75 h 234"/>
              <a:gd name="T24" fmla="*/ 224 w 265"/>
              <a:gd name="T25" fmla="*/ 34 h 234"/>
              <a:gd name="T26" fmla="*/ 58 w 265"/>
              <a:gd name="T27" fmla="*/ 0 h 234"/>
              <a:gd name="T28" fmla="*/ 91 w 265"/>
              <a:gd name="T29" fmla="*/ 15 h 234"/>
              <a:gd name="T30" fmla="*/ 105 w 265"/>
              <a:gd name="T31" fmla="*/ 41 h 234"/>
              <a:gd name="T32" fmla="*/ 105 w 265"/>
              <a:gd name="T33" fmla="*/ 67 h 234"/>
              <a:gd name="T34" fmla="*/ 162 w 265"/>
              <a:gd name="T35" fmla="*/ 98 h 234"/>
              <a:gd name="T36" fmla="*/ 161 w 265"/>
              <a:gd name="T37" fmla="*/ 98 h 234"/>
              <a:gd name="T38" fmla="*/ 157 w 265"/>
              <a:gd name="T39" fmla="*/ 86 h 234"/>
              <a:gd name="T40" fmla="*/ 158 w 265"/>
              <a:gd name="T41" fmla="*/ 75 h 234"/>
              <a:gd name="T42" fmla="*/ 219 w 265"/>
              <a:gd name="T43" fmla="*/ 15 h 234"/>
              <a:gd name="T44" fmla="*/ 224 w 265"/>
              <a:gd name="T45" fmla="*/ 13 h 234"/>
              <a:gd name="T46" fmla="*/ 226 w 265"/>
              <a:gd name="T47" fmla="*/ 8 h 234"/>
              <a:gd name="T48" fmla="*/ 230 w 265"/>
              <a:gd name="T49" fmla="*/ 4 h 234"/>
              <a:gd name="T50" fmla="*/ 236 w 265"/>
              <a:gd name="T51" fmla="*/ 4 h 234"/>
              <a:gd name="T52" fmla="*/ 263 w 265"/>
              <a:gd name="T53" fmla="*/ 29 h 234"/>
              <a:gd name="T54" fmla="*/ 265 w 265"/>
              <a:gd name="T55" fmla="*/ 36 h 234"/>
              <a:gd name="T56" fmla="*/ 263 w 265"/>
              <a:gd name="T57" fmla="*/ 42 h 234"/>
              <a:gd name="T58" fmla="*/ 258 w 265"/>
              <a:gd name="T59" fmla="*/ 43 h 234"/>
              <a:gd name="T60" fmla="*/ 255 w 265"/>
              <a:gd name="T61" fmla="*/ 46 h 234"/>
              <a:gd name="T62" fmla="*/ 254 w 265"/>
              <a:gd name="T63" fmla="*/ 48 h 234"/>
              <a:gd name="T64" fmla="*/ 193 w 265"/>
              <a:gd name="T65" fmla="*/ 109 h 234"/>
              <a:gd name="T66" fmla="*/ 182 w 265"/>
              <a:gd name="T67" fmla="*/ 111 h 234"/>
              <a:gd name="T68" fmla="*/ 171 w 265"/>
              <a:gd name="T69" fmla="*/ 108 h 234"/>
              <a:gd name="T70" fmla="*/ 228 w 265"/>
              <a:gd name="T71" fmla="*/ 191 h 234"/>
              <a:gd name="T72" fmla="*/ 236 w 265"/>
              <a:gd name="T73" fmla="*/ 209 h 234"/>
              <a:gd name="T74" fmla="*/ 228 w 265"/>
              <a:gd name="T75" fmla="*/ 226 h 234"/>
              <a:gd name="T76" fmla="*/ 221 w 265"/>
              <a:gd name="T77" fmla="*/ 231 h 234"/>
              <a:gd name="T78" fmla="*/ 210 w 265"/>
              <a:gd name="T79" fmla="*/ 234 h 234"/>
              <a:gd name="T80" fmla="*/ 202 w 265"/>
              <a:gd name="T81" fmla="*/ 231 h 234"/>
              <a:gd name="T82" fmla="*/ 194 w 265"/>
              <a:gd name="T83" fmla="*/ 226 h 234"/>
              <a:gd name="T84" fmla="*/ 82 w 265"/>
              <a:gd name="T85" fmla="*/ 197 h 234"/>
              <a:gd name="T86" fmla="*/ 74 w 265"/>
              <a:gd name="T87" fmla="*/ 211 h 234"/>
              <a:gd name="T88" fmla="*/ 39 w 265"/>
              <a:gd name="T89" fmla="*/ 225 h 234"/>
              <a:gd name="T90" fmla="*/ 70 w 265"/>
              <a:gd name="T91" fmla="*/ 186 h 234"/>
              <a:gd name="T92" fmla="*/ 114 w 265"/>
              <a:gd name="T93" fmla="*/ 146 h 234"/>
              <a:gd name="T94" fmla="*/ 70 w 265"/>
              <a:gd name="T95" fmla="*/ 103 h 234"/>
              <a:gd name="T96" fmla="*/ 41 w 265"/>
              <a:gd name="T97" fmla="*/ 104 h 234"/>
              <a:gd name="T98" fmla="*/ 16 w 265"/>
              <a:gd name="T99" fmla="*/ 90 h 234"/>
              <a:gd name="T100" fmla="*/ 0 w 265"/>
              <a:gd name="T101" fmla="*/ 57 h 234"/>
              <a:gd name="T102" fmla="*/ 32 w 265"/>
              <a:gd name="T103" fmla="*/ 69 h 234"/>
              <a:gd name="T104" fmla="*/ 69 w 265"/>
              <a:gd name="T105" fmla="*/ 32 h 234"/>
              <a:gd name="T106" fmla="*/ 58 w 265"/>
              <a:gd name="T107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5" h="234">
                <a:moveTo>
                  <a:pt x="213" y="203"/>
                </a:moveTo>
                <a:lnTo>
                  <a:pt x="209" y="203"/>
                </a:lnTo>
                <a:lnTo>
                  <a:pt x="207" y="206"/>
                </a:lnTo>
                <a:lnTo>
                  <a:pt x="204" y="209"/>
                </a:lnTo>
                <a:lnTo>
                  <a:pt x="204" y="212"/>
                </a:lnTo>
                <a:lnTo>
                  <a:pt x="204" y="216"/>
                </a:lnTo>
                <a:lnTo>
                  <a:pt x="207" y="220"/>
                </a:lnTo>
                <a:lnTo>
                  <a:pt x="209" y="221"/>
                </a:lnTo>
                <a:lnTo>
                  <a:pt x="213" y="223"/>
                </a:lnTo>
                <a:lnTo>
                  <a:pt x="217" y="221"/>
                </a:lnTo>
                <a:lnTo>
                  <a:pt x="219" y="220"/>
                </a:lnTo>
                <a:lnTo>
                  <a:pt x="222" y="216"/>
                </a:lnTo>
                <a:lnTo>
                  <a:pt x="223" y="212"/>
                </a:lnTo>
                <a:lnTo>
                  <a:pt x="222" y="209"/>
                </a:lnTo>
                <a:lnTo>
                  <a:pt x="219" y="206"/>
                </a:lnTo>
                <a:lnTo>
                  <a:pt x="217" y="203"/>
                </a:lnTo>
                <a:lnTo>
                  <a:pt x="213" y="203"/>
                </a:lnTo>
                <a:close/>
                <a:moveTo>
                  <a:pt x="235" y="44"/>
                </a:moveTo>
                <a:lnTo>
                  <a:pt x="190" y="90"/>
                </a:lnTo>
                <a:lnTo>
                  <a:pt x="194" y="94"/>
                </a:lnTo>
                <a:lnTo>
                  <a:pt x="238" y="48"/>
                </a:lnTo>
                <a:lnTo>
                  <a:pt x="235" y="44"/>
                </a:lnTo>
                <a:close/>
                <a:moveTo>
                  <a:pt x="221" y="29"/>
                </a:moveTo>
                <a:lnTo>
                  <a:pt x="175" y="75"/>
                </a:lnTo>
                <a:lnTo>
                  <a:pt x="179" y="79"/>
                </a:lnTo>
                <a:lnTo>
                  <a:pt x="224" y="34"/>
                </a:lnTo>
                <a:lnTo>
                  <a:pt x="221" y="29"/>
                </a:lnTo>
                <a:close/>
                <a:moveTo>
                  <a:pt x="58" y="0"/>
                </a:moveTo>
                <a:lnTo>
                  <a:pt x="76" y="5"/>
                </a:lnTo>
                <a:lnTo>
                  <a:pt x="91" y="15"/>
                </a:lnTo>
                <a:lnTo>
                  <a:pt x="100" y="27"/>
                </a:lnTo>
                <a:lnTo>
                  <a:pt x="105" y="41"/>
                </a:lnTo>
                <a:lnTo>
                  <a:pt x="106" y="53"/>
                </a:lnTo>
                <a:lnTo>
                  <a:pt x="105" y="67"/>
                </a:lnTo>
                <a:lnTo>
                  <a:pt x="148" y="112"/>
                </a:lnTo>
                <a:lnTo>
                  <a:pt x="162" y="98"/>
                </a:lnTo>
                <a:lnTo>
                  <a:pt x="162" y="98"/>
                </a:lnTo>
                <a:lnTo>
                  <a:pt x="161" y="98"/>
                </a:lnTo>
                <a:lnTo>
                  <a:pt x="154" y="91"/>
                </a:lnTo>
                <a:lnTo>
                  <a:pt x="157" y="86"/>
                </a:lnTo>
                <a:lnTo>
                  <a:pt x="158" y="81"/>
                </a:lnTo>
                <a:lnTo>
                  <a:pt x="158" y="75"/>
                </a:lnTo>
                <a:lnTo>
                  <a:pt x="219" y="15"/>
                </a:lnTo>
                <a:lnTo>
                  <a:pt x="219" y="15"/>
                </a:lnTo>
                <a:lnTo>
                  <a:pt x="222" y="14"/>
                </a:lnTo>
                <a:lnTo>
                  <a:pt x="224" y="13"/>
                </a:lnTo>
                <a:lnTo>
                  <a:pt x="224" y="10"/>
                </a:lnTo>
                <a:lnTo>
                  <a:pt x="226" y="8"/>
                </a:lnTo>
                <a:lnTo>
                  <a:pt x="227" y="6"/>
                </a:lnTo>
                <a:lnTo>
                  <a:pt x="230" y="4"/>
                </a:lnTo>
                <a:lnTo>
                  <a:pt x="233" y="4"/>
                </a:lnTo>
                <a:lnTo>
                  <a:pt x="236" y="4"/>
                </a:lnTo>
                <a:lnTo>
                  <a:pt x="238" y="6"/>
                </a:lnTo>
                <a:lnTo>
                  <a:pt x="263" y="29"/>
                </a:lnTo>
                <a:lnTo>
                  <a:pt x="264" y="32"/>
                </a:lnTo>
                <a:lnTo>
                  <a:pt x="265" y="36"/>
                </a:lnTo>
                <a:lnTo>
                  <a:pt x="264" y="38"/>
                </a:lnTo>
                <a:lnTo>
                  <a:pt x="263" y="42"/>
                </a:lnTo>
                <a:lnTo>
                  <a:pt x="260" y="43"/>
                </a:lnTo>
                <a:lnTo>
                  <a:pt x="258" y="43"/>
                </a:lnTo>
                <a:lnTo>
                  <a:pt x="255" y="43"/>
                </a:lnTo>
                <a:lnTo>
                  <a:pt x="255" y="46"/>
                </a:lnTo>
                <a:lnTo>
                  <a:pt x="254" y="48"/>
                </a:lnTo>
                <a:lnTo>
                  <a:pt x="254" y="48"/>
                </a:lnTo>
                <a:lnTo>
                  <a:pt x="252" y="49"/>
                </a:lnTo>
                <a:lnTo>
                  <a:pt x="193" y="109"/>
                </a:lnTo>
                <a:lnTo>
                  <a:pt x="188" y="109"/>
                </a:lnTo>
                <a:lnTo>
                  <a:pt x="182" y="111"/>
                </a:lnTo>
                <a:lnTo>
                  <a:pt x="177" y="113"/>
                </a:lnTo>
                <a:lnTo>
                  <a:pt x="171" y="108"/>
                </a:lnTo>
                <a:lnTo>
                  <a:pt x="158" y="121"/>
                </a:lnTo>
                <a:lnTo>
                  <a:pt x="228" y="191"/>
                </a:lnTo>
                <a:lnTo>
                  <a:pt x="235" y="200"/>
                </a:lnTo>
                <a:lnTo>
                  <a:pt x="236" y="209"/>
                </a:lnTo>
                <a:lnTo>
                  <a:pt x="235" y="219"/>
                </a:lnTo>
                <a:lnTo>
                  <a:pt x="228" y="226"/>
                </a:lnTo>
                <a:lnTo>
                  <a:pt x="224" y="230"/>
                </a:lnTo>
                <a:lnTo>
                  <a:pt x="221" y="231"/>
                </a:lnTo>
                <a:lnTo>
                  <a:pt x="216" y="234"/>
                </a:lnTo>
                <a:lnTo>
                  <a:pt x="210" y="234"/>
                </a:lnTo>
                <a:lnTo>
                  <a:pt x="207" y="234"/>
                </a:lnTo>
                <a:lnTo>
                  <a:pt x="202" y="231"/>
                </a:lnTo>
                <a:lnTo>
                  <a:pt x="198" y="230"/>
                </a:lnTo>
                <a:lnTo>
                  <a:pt x="194" y="226"/>
                </a:lnTo>
                <a:lnTo>
                  <a:pt x="123" y="156"/>
                </a:lnTo>
                <a:lnTo>
                  <a:pt x="82" y="197"/>
                </a:lnTo>
                <a:lnTo>
                  <a:pt x="84" y="200"/>
                </a:lnTo>
                <a:lnTo>
                  <a:pt x="74" y="211"/>
                </a:lnTo>
                <a:lnTo>
                  <a:pt x="44" y="230"/>
                </a:lnTo>
                <a:lnTo>
                  <a:pt x="39" y="225"/>
                </a:lnTo>
                <a:lnTo>
                  <a:pt x="59" y="195"/>
                </a:lnTo>
                <a:lnTo>
                  <a:pt x="70" y="186"/>
                </a:lnTo>
                <a:lnTo>
                  <a:pt x="72" y="188"/>
                </a:lnTo>
                <a:lnTo>
                  <a:pt x="114" y="146"/>
                </a:lnTo>
                <a:lnTo>
                  <a:pt x="70" y="103"/>
                </a:lnTo>
                <a:lnTo>
                  <a:pt x="70" y="103"/>
                </a:lnTo>
                <a:lnTo>
                  <a:pt x="56" y="105"/>
                </a:lnTo>
                <a:lnTo>
                  <a:pt x="41" y="104"/>
                </a:lnTo>
                <a:lnTo>
                  <a:pt x="28" y="99"/>
                </a:lnTo>
                <a:lnTo>
                  <a:pt x="16" y="90"/>
                </a:lnTo>
                <a:lnTo>
                  <a:pt x="6" y="75"/>
                </a:lnTo>
                <a:lnTo>
                  <a:pt x="0" y="57"/>
                </a:lnTo>
                <a:lnTo>
                  <a:pt x="3" y="39"/>
                </a:lnTo>
                <a:lnTo>
                  <a:pt x="32" y="69"/>
                </a:lnTo>
                <a:lnTo>
                  <a:pt x="62" y="61"/>
                </a:lnTo>
                <a:lnTo>
                  <a:pt x="69" y="32"/>
                </a:lnTo>
                <a:lnTo>
                  <a:pt x="40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65B415-29A8-43F4-9117-2D98035868E6}"/>
              </a:ext>
            </a:extLst>
          </p:cNvPr>
          <p:cNvGrpSpPr>
            <a:grpSpLocks noChangeAspect="1"/>
          </p:cNvGrpSpPr>
          <p:nvPr/>
        </p:nvGrpSpPr>
        <p:grpSpPr>
          <a:xfrm>
            <a:off x="7239000" y="3926657"/>
            <a:ext cx="371475" cy="323850"/>
            <a:chOff x="8997951" y="4257676"/>
            <a:chExt cx="371475" cy="323850"/>
          </a:xfrm>
        </p:grpSpPr>
        <p:sp>
          <p:nvSpPr>
            <p:cNvPr id="75" name="Freeform 116">
              <a:extLst>
                <a:ext uri="{FF2B5EF4-FFF2-40B4-BE49-F238E27FC236}">
                  <a16:creationId xmlns:a16="http://schemas.microsoft.com/office/drawing/2014/main" id="{1F5F29DA-71BB-4F6D-8AC3-09E4493D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776" y="4356101"/>
              <a:ext cx="96838" cy="96838"/>
            </a:xfrm>
            <a:custGeom>
              <a:avLst/>
              <a:gdLst>
                <a:gd name="T0" fmla="*/ 56 w 61"/>
                <a:gd name="T1" fmla="*/ 0 h 61"/>
                <a:gd name="T2" fmla="*/ 61 w 61"/>
                <a:gd name="T3" fmla="*/ 4 h 61"/>
                <a:gd name="T4" fmla="*/ 3 w 61"/>
                <a:gd name="T5" fmla="*/ 61 h 61"/>
                <a:gd name="T6" fmla="*/ 0 w 61"/>
                <a:gd name="T7" fmla="*/ 58 h 61"/>
                <a:gd name="T8" fmla="*/ 56 w 6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56" y="0"/>
                  </a:moveTo>
                  <a:lnTo>
                    <a:pt x="61" y="4"/>
                  </a:lnTo>
                  <a:lnTo>
                    <a:pt x="3" y="61"/>
                  </a:lnTo>
                  <a:lnTo>
                    <a:pt x="0" y="5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7">
              <a:extLst>
                <a:ext uri="{FF2B5EF4-FFF2-40B4-BE49-F238E27FC236}">
                  <a16:creationId xmlns:a16="http://schemas.microsoft.com/office/drawing/2014/main" id="{F21977D9-8C9F-4F94-BB86-97169AE81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4332288"/>
              <a:ext cx="107950" cy="107950"/>
            </a:xfrm>
            <a:custGeom>
              <a:avLst/>
              <a:gdLst>
                <a:gd name="T0" fmla="*/ 58 w 68"/>
                <a:gd name="T1" fmla="*/ 0 h 68"/>
                <a:gd name="T2" fmla="*/ 68 w 68"/>
                <a:gd name="T3" fmla="*/ 10 h 68"/>
                <a:gd name="T4" fmla="*/ 10 w 68"/>
                <a:gd name="T5" fmla="*/ 68 h 68"/>
                <a:gd name="T6" fmla="*/ 0 w 68"/>
                <a:gd name="T7" fmla="*/ 56 h 68"/>
                <a:gd name="T8" fmla="*/ 58 w 68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58" y="0"/>
                  </a:moveTo>
                  <a:lnTo>
                    <a:pt x="68" y="10"/>
                  </a:lnTo>
                  <a:lnTo>
                    <a:pt x="10" y="68"/>
                  </a:lnTo>
                  <a:lnTo>
                    <a:pt x="0" y="5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8">
              <a:extLst>
                <a:ext uri="{FF2B5EF4-FFF2-40B4-BE49-F238E27FC236}">
                  <a16:creationId xmlns:a16="http://schemas.microsoft.com/office/drawing/2014/main" id="{AC80F850-3797-48F1-A6FB-3B2F3B6ED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5913" y="4314826"/>
              <a:ext cx="100013" cy="98425"/>
            </a:xfrm>
            <a:custGeom>
              <a:avLst/>
              <a:gdLst>
                <a:gd name="T0" fmla="*/ 58 w 63"/>
                <a:gd name="T1" fmla="*/ 0 h 62"/>
                <a:gd name="T2" fmla="*/ 63 w 63"/>
                <a:gd name="T3" fmla="*/ 5 h 62"/>
                <a:gd name="T4" fmla="*/ 5 w 63"/>
                <a:gd name="T5" fmla="*/ 62 h 62"/>
                <a:gd name="T6" fmla="*/ 0 w 63"/>
                <a:gd name="T7" fmla="*/ 57 h 62"/>
                <a:gd name="T8" fmla="*/ 58 w 6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58" y="0"/>
                  </a:moveTo>
                  <a:lnTo>
                    <a:pt x="63" y="5"/>
                  </a:lnTo>
                  <a:lnTo>
                    <a:pt x="5" y="62"/>
                  </a:lnTo>
                  <a:lnTo>
                    <a:pt x="0" y="5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9">
              <a:extLst>
                <a:ext uri="{FF2B5EF4-FFF2-40B4-BE49-F238E27FC236}">
                  <a16:creationId xmlns:a16="http://schemas.microsoft.com/office/drawing/2014/main" id="{05A2FEA6-3EFD-48A1-9FBB-844136AD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926" y="4411663"/>
              <a:ext cx="69850" cy="69850"/>
            </a:xfrm>
            <a:custGeom>
              <a:avLst/>
              <a:gdLst>
                <a:gd name="T0" fmla="*/ 14 w 44"/>
                <a:gd name="T1" fmla="*/ 0 h 44"/>
                <a:gd name="T2" fmla="*/ 44 w 44"/>
                <a:gd name="T3" fmla="*/ 30 h 44"/>
                <a:gd name="T4" fmla="*/ 14 w 44"/>
                <a:gd name="T5" fmla="*/ 44 h 44"/>
                <a:gd name="T6" fmla="*/ 0 w 44"/>
                <a:gd name="T7" fmla="*/ 30 h 44"/>
                <a:gd name="T8" fmla="*/ 14 w 4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14" y="0"/>
                  </a:moveTo>
                  <a:lnTo>
                    <a:pt x="44" y="30"/>
                  </a:lnTo>
                  <a:lnTo>
                    <a:pt x="14" y="44"/>
                  </a:lnTo>
                  <a:lnTo>
                    <a:pt x="0" y="3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0">
              <a:extLst>
                <a:ext uri="{FF2B5EF4-FFF2-40B4-BE49-F238E27FC236}">
                  <a16:creationId xmlns:a16="http://schemas.microsoft.com/office/drawing/2014/main" id="{4FB45C87-B935-4E10-B260-84E122817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3051" y="4465638"/>
              <a:ext cx="31750" cy="31750"/>
            </a:xfrm>
            <a:custGeom>
              <a:avLst/>
              <a:gdLst>
                <a:gd name="T0" fmla="*/ 8 w 20"/>
                <a:gd name="T1" fmla="*/ 0 h 20"/>
                <a:gd name="T2" fmla="*/ 20 w 20"/>
                <a:gd name="T3" fmla="*/ 11 h 20"/>
                <a:gd name="T4" fmla="*/ 0 w 20"/>
                <a:gd name="T5" fmla="*/ 20 h 20"/>
                <a:gd name="T6" fmla="*/ 8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8" y="0"/>
                  </a:moveTo>
                  <a:lnTo>
                    <a:pt x="20" y="11"/>
                  </a:lnTo>
                  <a:lnTo>
                    <a:pt x="0" y="2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21">
              <a:extLst>
                <a:ext uri="{FF2B5EF4-FFF2-40B4-BE49-F238E27FC236}">
                  <a16:creationId xmlns:a16="http://schemas.microsoft.com/office/drawing/2014/main" id="{EBDB53FE-E136-45A5-80B9-775DCA7F7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63" y="4291013"/>
              <a:ext cx="68263" cy="66675"/>
            </a:xfrm>
            <a:custGeom>
              <a:avLst/>
              <a:gdLst>
                <a:gd name="T0" fmla="*/ 12 w 43"/>
                <a:gd name="T1" fmla="*/ 0 h 42"/>
                <a:gd name="T2" fmla="*/ 43 w 43"/>
                <a:gd name="T3" fmla="*/ 31 h 42"/>
                <a:gd name="T4" fmla="*/ 30 w 43"/>
                <a:gd name="T5" fmla="*/ 42 h 42"/>
                <a:gd name="T6" fmla="*/ 0 w 43"/>
                <a:gd name="T7" fmla="*/ 12 h 42"/>
                <a:gd name="T8" fmla="*/ 12 w 43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2" y="0"/>
                  </a:moveTo>
                  <a:lnTo>
                    <a:pt x="43" y="31"/>
                  </a:lnTo>
                  <a:lnTo>
                    <a:pt x="30" y="42"/>
                  </a:lnTo>
                  <a:lnTo>
                    <a:pt x="0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2">
              <a:extLst>
                <a:ext uri="{FF2B5EF4-FFF2-40B4-BE49-F238E27FC236}">
                  <a16:creationId xmlns:a16="http://schemas.microsoft.com/office/drawing/2014/main" id="{D26C2A86-68B5-4FD4-91AC-34AD3E29A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7951" y="4257676"/>
              <a:ext cx="268288" cy="323850"/>
            </a:xfrm>
            <a:custGeom>
              <a:avLst/>
              <a:gdLst>
                <a:gd name="T0" fmla="*/ 26 w 169"/>
                <a:gd name="T1" fmla="*/ 0 h 204"/>
                <a:gd name="T2" fmla="*/ 34 w 169"/>
                <a:gd name="T3" fmla="*/ 0 h 204"/>
                <a:gd name="T4" fmla="*/ 34 w 169"/>
                <a:gd name="T5" fmla="*/ 29 h 204"/>
                <a:gd name="T6" fmla="*/ 37 w 169"/>
                <a:gd name="T7" fmla="*/ 29 h 204"/>
                <a:gd name="T8" fmla="*/ 37 w 169"/>
                <a:gd name="T9" fmla="*/ 9 h 204"/>
                <a:gd name="T10" fmla="*/ 49 w 169"/>
                <a:gd name="T11" fmla="*/ 9 h 204"/>
                <a:gd name="T12" fmla="*/ 49 w 169"/>
                <a:gd name="T13" fmla="*/ 29 h 204"/>
                <a:gd name="T14" fmla="*/ 52 w 169"/>
                <a:gd name="T15" fmla="*/ 29 h 204"/>
                <a:gd name="T16" fmla="*/ 52 w 169"/>
                <a:gd name="T17" fmla="*/ 0 h 204"/>
                <a:gd name="T18" fmla="*/ 60 w 169"/>
                <a:gd name="T19" fmla="*/ 0 h 204"/>
                <a:gd name="T20" fmla="*/ 60 w 169"/>
                <a:gd name="T21" fmla="*/ 29 h 204"/>
                <a:gd name="T22" fmla="*/ 64 w 169"/>
                <a:gd name="T23" fmla="*/ 29 h 204"/>
                <a:gd name="T24" fmla="*/ 64 w 169"/>
                <a:gd name="T25" fmla="*/ 9 h 204"/>
                <a:gd name="T26" fmla="*/ 76 w 169"/>
                <a:gd name="T27" fmla="*/ 9 h 204"/>
                <a:gd name="T28" fmla="*/ 76 w 169"/>
                <a:gd name="T29" fmla="*/ 29 h 204"/>
                <a:gd name="T30" fmla="*/ 80 w 169"/>
                <a:gd name="T31" fmla="*/ 29 h 204"/>
                <a:gd name="T32" fmla="*/ 80 w 169"/>
                <a:gd name="T33" fmla="*/ 0 h 204"/>
                <a:gd name="T34" fmla="*/ 87 w 169"/>
                <a:gd name="T35" fmla="*/ 0 h 204"/>
                <a:gd name="T36" fmla="*/ 87 w 169"/>
                <a:gd name="T37" fmla="*/ 29 h 204"/>
                <a:gd name="T38" fmla="*/ 91 w 169"/>
                <a:gd name="T39" fmla="*/ 29 h 204"/>
                <a:gd name="T40" fmla="*/ 91 w 169"/>
                <a:gd name="T41" fmla="*/ 9 h 204"/>
                <a:gd name="T42" fmla="*/ 104 w 169"/>
                <a:gd name="T43" fmla="*/ 9 h 204"/>
                <a:gd name="T44" fmla="*/ 104 w 169"/>
                <a:gd name="T45" fmla="*/ 29 h 204"/>
                <a:gd name="T46" fmla="*/ 107 w 169"/>
                <a:gd name="T47" fmla="*/ 29 h 204"/>
                <a:gd name="T48" fmla="*/ 107 w 169"/>
                <a:gd name="T49" fmla="*/ 0 h 204"/>
                <a:gd name="T50" fmla="*/ 115 w 169"/>
                <a:gd name="T51" fmla="*/ 0 h 204"/>
                <a:gd name="T52" fmla="*/ 115 w 169"/>
                <a:gd name="T53" fmla="*/ 29 h 204"/>
                <a:gd name="T54" fmla="*/ 119 w 169"/>
                <a:gd name="T55" fmla="*/ 29 h 204"/>
                <a:gd name="T56" fmla="*/ 119 w 169"/>
                <a:gd name="T57" fmla="*/ 9 h 204"/>
                <a:gd name="T58" fmla="*/ 131 w 169"/>
                <a:gd name="T59" fmla="*/ 9 h 204"/>
                <a:gd name="T60" fmla="*/ 131 w 169"/>
                <a:gd name="T61" fmla="*/ 29 h 204"/>
                <a:gd name="T62" fmla="*/ 135 w 169"/>
                <a:gd name="T63" fmla="*/ 29 h 204"/>
                <a:gd name="T64" fmla="*/ 135 w 169"/>
                <a:gd name="T65" fmla="*/ 0 h 204"/>
                <a:gd name="T66" fmla="*/ 143 w 169"/>
                <a:gd name="T67" fmla="*/ 0 h 204"/>
                <a:gd name="T68" fmla="*/ 143 w 169"/>
                <a:gd name="T69" fmla="*/ 29 h 204"/>
                <a:gd name="T70" fmla="*/ 146 w 169"/>
                <a:gd name="T71" fmla="*/ 29 h 204"/>
                <a:gd name="T72" fmla="*/ 146 w 169"/>
                <a:gd name="T73" fmla="*/ 9 h 204"/>
                <a:gd name="T74" fmla="*/ 169 w 169"/>
                <a:gd name="T75" fmla="*/ 9 h 204"/>
                <a:gd name="T76" fmla="*/ 169 w 169"/>
                <a:gd name="T77" fmla="*/ 47 h 204"/>
                <a:gd name="T78" fmla="*/ 156 w 169"/>
                <a:gd name="T79" fmla="*/ 59 h 204"/>
                <a:gd name="T80" fmla="*/ 156 w 169"/>
                <a:gd name="T81" fmla="*/ 47 h 204"/>
                <a:gd name="T82" fmla="*/ 11 w 169"/>
                <a:gd name="T83" fmla="*/ 47 h 204"/>
                <a:gd name="T84" fmla="*/ 11 w 169"/>
                <a:gd name="T85" fmla="*/ 192 h 204"/>
                <a:gd name="T86" fmla="*/ 124 w 169"/>
                <a:gd name="T87" fmla="*/ 192 h 204"/>
                <a:gd name="T88" fmla="*/ 124 w 169"/>
                <a:gd name="T89" fmla="*/ 152 h 204"/>
                <a:gd name="T90" fmla="*/ 156 w 169"/>
                <a:gd name="T91" fmla="*/ 152 h 204"/>
                <a:gd name="T92" fmla="*/ 156 w 169"/>
                <a:gd name="T93" fmla="*/ 138 h 204"/>
                <a:gd name="T94" fmla="*/ 169 w 169"/>
                <a:gd name="T95" fmla="*/ 126 h 204"/>
                <a:gd name="T96" fmla="*/ 169 w 169"/>
                <a:gd name="T97" fmla="*/ 165 h 204"/>
                <a:gd name="T98" fmla="*/ 134 w 169"/>
                <a:gd name="T99" fmla="*/ 204 h 204"/>
                <a:gd name="T100" fmla="*/ 0 w 169"/>
                <a:gd name="T101" fmla="*/ 204 h 204"/>
                <a:gd name="T102" fmla="*/ 0 w 169"/>
                <a:gd name="T103" fmla="*/ 9 h 204"/>
                <a:gd name="T104" fmla="*/ 22 w 169"/>
                <a:gd name="T105" fmla="*/ 9 h 204"/>
                <a:gd name="T106" fmla="*/ 22 w 169"/>
                <a:gd name="T107" fmla="*/ 29 h 204"/>
                <a:gd name="T108" fmla="*/ 26 w 169"/>
                <a:gd name="T109" fmla="*/ 29 h 204"/>
                <a:gd name="T110" fmla="*/ 26 w 169"/>
                <a:gd name="T1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" h="204">
                  <a:moveTo>
                    <a:pt x="26" y="0"/>
                  </a:moveTo>
                  <a:lnTo>
                    <a:pt x="34" y="0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9"/>
                  </a:lnTo>
                  <a:lnTo>
                    <a:pt x="49" y="9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0" y="29"/>
                  </a:lnTo>
                  <a:lnTo>
                    <a:pt x="64" y="29"/>
                  </a:lnTo>
                  <a:lnTo>
                    <a:pt x="64" y="9"/>
                  </a:lnTo>
                  <a:lnTo>
                    <a:pt x="76" y="9"/>
                  </a:lnTo>
                  <a:lnTo>
                    <a:pt x="76" y="29"/>
                  </a:lnTo>
                  <a:lnTo>
                    <a:pt x="80" y="29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1" y="9"/>
                  </a:lnTo>
                  <a:lnTo>
                    <a:pt x="104" y="9"/>
                  </a:lnTo>
                  <a:lnTo>
                    <a:pt x="104" y="29"/>
                  </a:lnTo>
                  <a:lnTo>
                    <a:pt x="107" y="29"/>
                  </a:lnTo>
                  <a:lnTo>
                    <a:pt x="107" y="0"/>
                  </a:lnTo>
                  <a:lnTo>
                    <a:pt x="115" y="0"/>
                  </a:lnTo>
                  <a:lnTo>
                    <a:pt x="115" y="29"/>
                  </a:lnTo>
                  <a:lnTo>
                    <a:pt x="119" y="29"/>
                  </a:lnTo>
                  <a:lnTo>
                    <a:pt x="119" y="9"/>
                  </a:lnTo>
                  <a:lnTo>
                    <a:pt x="131" y="9"/>
                  </a:lnTo>
                  <a:lnTo>
                    <a:pt x="131" y="29"/>
                  </a:lnTo>
                  <a:lnTo>
                    <a:pt x="135" y="29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146" y="29"/>
                  </a:lnTo>
                  <a:lnTo>
                    <a:pt x="146" y="9"/>
                  </a:lnTo>
                  <a:lnTo>
                    <a:pt x="169" y="9"/>
                  </a:lnTo>
                  <a:lnTo>
                    <a:pt x="169" y="47"/>
                  </a:lnTo>
                  <a:lnTo>
                    <a:pt x="156" y="59"/>
                  </a:lnTo>
                  <a:lnTo>
                    <a:pt x="156" y="47"/>
                  </a:lnTo>
                  <a:lnTo>
                    <a:pt x="11" y="47"/>
                  </a:lnTo>
                  <a:lnTo>
                    <a:pt x="11" y="192"/>
                  </a:lnTo>
                  <a:lnTo>
                    <a:pt x="124" y="192"/>
                  </a:lnTo>
                  <a:lnTo>
                    <a:pt x="124" y="152"/>
                  </a:lnTo>
                  <a:lnTo>
                    <a:pt x="156" y="152"/>
                  </a:lnTo>
                  <a:lnTo>
                    <a:pt x="156" y="138"/>
                  </a:lnTo>
                  <a:lnTo>
                    <a:pt x="169" y="126"/>
                  </a:lnTo>
                  <a:lnTo>
                    <a:pt x="169" y="165"/>
                  </a:lnTo>
                  <a:lnTo>
                    <a:pt x="134" y="204"/>
                  </a:lnTo>
                  <a:lnTo>
                    <a:pt x="0" y="204"/>
                  </a:lnTo>
                  <a:lnTo>
                    <a:pt x="0" y="9"/>
                  </a:lnTo>
                  <a:lnTo>
                    <a:pt x="22" y="9"/>
                  </a:lnTo>
                  <a:lnTo>
                    <a:pt x="22" y="29"/>
                  </a:lnTo>
                  <a:lnTo>
                    <a:pt x="26" y="2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123">
              <a:extLst>
                <a:ext uri="{FF2B5EF4-FFF2-40B4-BE49-F238E27FC236}">
                  <a16:creationId xmlns:a16="http://schemas.microsoft.com/office/drawing/2014/main" id="{27F0D521-4517-44C2-92A3-B63B7F57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367213"/>
              <a:ext cx="103188" cy="17463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124">
              <a:extLst>
                <a:ext uri="{FF2B5EF4-FFF2-40B4-BE49-F238E27FC236}">
                  <a16:creationId xmlns:a16="http://schemas.microsoft.com/office/drawing/2014/main" id="{DC77A141-402A-4C3D-9A8F-0CEBE48EA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408488"/>
              <a:ext cx="103188" cy="1587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125">
              <a:extLst>
                <a:ext uri="{FF2B5EF4-FFF2-40B4-BE49-F238E27FC236}">
                  <a16:creationId xmlns:a16="http://schemas.microsoft.com/office/drawing/2014/main" id="{6EEF59E2-FCD1-4E7D-82C8-734D5C7DD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448176"/>
              <a:ext cx="103188" cy="1587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126">
              <a:extLst>
                <a:ext uri="{FF2B5EF4-FFF2-40B4-BE49-F238E27FC236}">
                  <a16:creationId xmlns:a16="http://schemas.microsoft.com/office/drawing/2014/main" id="{F182C4C6-DDE9-4F25-9B2E-3B8F1B79E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163" y="4489451"/>
              <a:ext cx="103188" cy="1587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FD21FB9E-303A-46B0-BB9A-0E8A92913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377819"/>
              </p:ext>
            </p:extLst>
          </p:nvPr>
        </p:nvGraphicFramePr>
        <p:xfrm>
          <a:off x="-1855183" y="1982711"/>
          <a:ext cx="9593581" cy="4302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2" name="Rectangle 61">
            <a:extLst>
              <a:ext uri="{FF2B5EF4-FFF2-40B4-BE49-F238E27FC236}">
                <a16:creationId xmlns:a16="http://schemas.microsoft.com/office/drawing/2014/main" id="{5EB28117-59D4-40C0-A312-A7DA4C926A5E}"/>
              </a:ext>
            </a:extLst>
          </p:cNvPr>
          <p:cNvSpPr/>
          <p:nvPr/>
        </p:nvSpPr>
        <p:spPr>
          <a:xfrm>
            <a:off x="6279396" y="1728614"/>
            <a:ext cx="4739659" cy="446276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spcAft>
                <a:spcPts val="600"/>
              </a:spcAft>
              <a:defRPr/>
            </a:pPr>
            <a:r>
              <a:rPr lang="en-US" b="1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Utility Rebates</a:t>
            </a:r>
          </a:p>
          <a:p>
            <a:pPr marL="346075" lvl="1" indent="-17272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Maximize available utility incentives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US" b="1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Grants</a:t>
            </a:r>
          </a:p>
          <a:p>
            <a:pPr marL="346075" lvl="1" indent="-17272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Federal </a:t>
            </a:r>
          </a:p>
          <a:p>
            <a:pPr marL="346075" lvl="1" indent="-17272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State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US" b="1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Utility Savings</a:t>
            </a:r>
          </a:p>
          <a:p>
            <a:pPr marL="346075" lvl="1" indent="-17272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Guaranteed utility savings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US" b="1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Operational Savings</a:t>
            </a:r>
          </a:p>
          <a:p>
            <a:pPr marL="346075" lvl="1" indent="-17272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Guaranteed operation &amp; maintenance savings</a:t>
            </a:r>
          </a:p>
          <a:p>
            <a:pPr marL="0" lvl="1">
              <a:spcAft>
                <a:spcPts val="600"/>
              </a:spcAft>
              <a:defRPr/>
            </a:pPr>
            <a:r>
              <a:rPr lang="en-US" b="1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Capital Funding</a:t>
            </a:r>
          </a:p>
          <a:p>
            <a:pPr marL="346075" lvl="1" indent="-17272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A3F54"/>
                </a:solidFill>
                <a:latin typeface="Barlow"/>
                <a:ea typeface="Verdana"/>
                <a:cs typeface="Calibri"/>
              </a:rPr>
              <a:t>Leverage available capital: bonds, endowments, etc. 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D99C6A93-AFA2-4DC8-92C3-D2F30EAC3E8B}"/>
              </a:ext>
            </a:extLst>
          </p:cNvPr>
          <p:cNvSpPr txBox="1">
            <a:spLocks/>
          </p:cNvSpPr>
          <p:nvPr/>
        </p:nvSpPr>
        <p:spPr>
          <a:xfrm>
            <a:off x="299833" y="675751"/>
            <a:ext cx="4932239" cy="1726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solidFill>
                  <a:schemeClr val="bg2">
                    <a:lumMod val="25000"/>
                  </a:schemeClr>
                </a:solidFill>
                <a:latin typeface="Barlow"/>
                <a:ea typeface="Verdana"/>
                <a:cs typeface="Calibri"/>
              </a:rPr>
              <a:t>McKinstry has secured </a:t>
            </a:r>
            <a:r>
              <a:rPr lang="en-US" sz="2000" b="1" i="1" dirty="0">
                <a:solidFill>
                  <a:srgbClr val="3B3838"/>
                </a:solidFill>
                <a:latin typeface="Barlow"/>
                <a:ea typeface="Verdana"/>
                <a:cs typeface="Calibri"/>
              </a:rPr>
              <a:t>over</a:t>
            </a:r>
            <a:r>
              <a:rPr lang="en-US" sz="2000" b="1" i="1" dirty="0">
                <a:solidFill>
                  <a:schemeClr val="bg2">
                    <a:lumMod val="25000"/>
                  </a:schemeClr>
                </a:solidFill>
                <a:latin typeface="Barlow"/>
                <a:ea typeface="Verdana"/>
                <a:cs typeface="Calibri"/>
              </a:rPr>
              <a:t> $400 million </a:t>
            </a:r>
            <a:r>
              <a:rPr lang="en-US" sz="2000" i="1" dirty="0">
                <a:solidFill>
                  <a:schemeClr val="bg2">
                    <a:lumMod val="25000"/>
                  </a:schemeClr>
                </a:solidFill>
                <a:latin typeface="Barlow"/>
                <a:ea typeface="Verdana"/>
                <a:cs typeface="Calibri"/>
              </a:rPr>
              <a:t>in grants for our clients</a:t>
            </a:r>
            <a:r>
              <a:rPr lang="en-US" sz="2000" i="1" dirty="0">
                <a:solidFill>
                  <a:schemeClr val="accent5"/>
                </a:solidFill>
                <a:latin typeface="Barlow"/>
                <a:ea typeface="Verdana"/>
                <a:cs typeface="Calibri"/>
              </a:rPr>
              <a:t>!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0CE3C80-8959-41B3-A736-BAF439C2DB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14" y="352343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4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 Page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CE03B025-0A29-4EC7-9A6D-76BAE73C1EF9}"/>
    </a:ext>
  </a:extLst>
</a:theme>
</file>

<file path=ppt/theme/theme10.xml><?xml version="1.0" encoding="utf-8"?>
<a:theme xmlns:a="http://schemas.openxmlformats.org/drawingml/2006/main" name="Content 2 - Side Header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478273DF-2B02-490A-A288-7CDBC88E92F0}"/>
    </a:ext>
  </a:extLst>
</a:theme>
</file>

<file path=ppt/theme/theme11.xml><?xml version="1.0" encoding="utf-8"?>
<a:theme xmlns:a="http://schemas.openxmlformats.org/drawingml/2006/main" name="Content 2 - Side Header with Icons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1F7854C0-DCB1-404A-A38B-AF3644A22C94}"/>
    </a:ext>
  </a:extLst>
</a:theme>
</file>

<file path=ppt/theme/theme12.xml><?xml version="1.0" encoding="utf-8"?>
<a:theme xmlns:a="http://schemas.openxmlformats.org/drawingml/2006/main" name="Blank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3CD79D5F-673E-4B8C-818E-ED1B91C4DF6C}"/>
    </a:ext>
  </a:extLst>
</a:theme>
</file>

<file path=ppt/theme/theme13.xml><?xml version="1.0" encoding="utf-8"?>
<a:theme xmlns:a="http://schemas.openxmlformats.org/drawingml/2006/main" name="1_Main Content">
  <a:themeElements>
    <a:clrScheme name="McKinstry PPT">
      <a:dk1>
        <a:srgbClr val="003B5C"/>
      </a:dk1>
      <a:lt1>
        <a:srgbClr val="FFFFFF"/>
      </a:lt1>
      <a:dk2>
        <a:srgbClr val="00617F"/>
      </a:dk2>
      <a:lt2>
        <a:srgbClr val="D0D0CE"/>
      </a:lt2>
      <a:accent1>
        <a:srgbClr val="B15533"/>
      </a:accent1>
      <a:accent2>
        <a:srgbClr val="C6893F"/>
      </a:accent2>
      <a:accent3>
        <a:srgbClr val="4A7729"/>
      </a:accent3>
      <a:accent4>
        <a:srgbClr val="00617F"/>
      </a:accent4>
      <a:accent5>
        <a:srgbClr val="003B5C"/>
      </a:accent5>
      <a:accent6>
        <a:srgbClr val="B1B3B3"/>
      </a:accent6>
      <a:hlink>
        <a:srgbClr val="003B5C"/>
      </a:hlink>
      <a:folHlink>
        <a:srgbClr val="4399B1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Cover 2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F88F9974-84F5-40F9-A708-57A45C62F5DC}"/>
    </a:ext>
  </a:extLst>
</a:theme>
</file>

<file path=ppt/theme/theme3.xml><?xml version="1.0" encoding="utf-8"?>
<a:theme xmlns:a="http://schemas.openxmlformats.org/drawingml/2006/main" name="2_Body Slides">
  <a:themeElements>
    <a:clrScheme name="2021 McKinstry">
      <a:dk1>
        <a:srgbClr val="000000"/>
      </a:dk1>
      <a:lt1>
        <a:srgbClr val="FFFFFF"/>
      </a:lt1>
      <a:dk2>
        <a:srgbClr val="003A5D"/>
      </a:dk2>
      <a:lt2>
        <a:srgbClr val="E7E6E6"/>
      </a:lt2>
      <a:accent1>
        <a:srgbClr val="003A5D"/>
      </a:accent1>
      <a:accent2>
        <a:srgbClr val="C1592C"/>
      </a:accent2>
      <a:accent3>
        <a:srgbClr val="005776"/>
      </a:accent3>
      <a:accent4>
        <a:srgbClr val="D7934B"/>
      </a:accent4>
      <a:accent5>
        <a:srgbClr val="447D28"/>
      </a:accent5>
      <a:accent6>
        <a:srgbClr val="70AD47"/>
      </a:accent6>
      <a:hlink>
        <a:srgbClr val="0563C1"/>
      </a:hlink>
      <a:folHlink>
        <a:srgbClr val="793849"/>
      </a:folHlink>
    </a:clrScheme>
    <a:fontScheme name="McKinstry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19B88ECF-E760-4336-89BB-122342E673AE}"/>
    </a:ext>
  </a:extLst>
</a:theme>
</file>

<file path=ppt/theme/theme4.xml><?xml version="1.0" encoding="utf-8"?>
<a:theme xmlns:a="http://schemas.openxmlformats.org/drawingml/2006/main" name="3_Body Slides">
  <a:themeElements>
    <a:clrScheme name="2021 McKinstry">
      <a:dk1>
        <a:srgbClr val="000000"/>
      </a:dk1>
      <a:lt1>
        <a:srgbClr val="FFFFFF"/>
      </a:lt1>
      <a:dk2>
        <a:srgbClr val="003A5D"/>
      </a:dk2>
      <a:lt2>
        <a:srgbClr val="E7E6E6"/>
      </a:lt2>
      <a:accent1>
        <a:srgbClr val="003A5D"/>
      </a:accent1>
      <a:accent2>
        <a:srgbClr val="C1592C"/>
      </a:accent2>
      <a:accent3>
        <a:srgbClr val="005776"/>
      </a:accent3>
      <a:accent4>
        <a:srgbClr val="D7934B"/>
      </a:accent4>
      <a:accent5>
        <a:srgbClr val="447D28"/>
      </a:accent5>
      <a:accent6>
        <a:srgbClr val="70AD47"/>
      </a:accent6>
      <a:hlink>
        <a:srgbClr val="0563C1"/>
      </a:hlink>
      <a:folHlink>
        <a:srgbClr val="793849"/>
      </a:folHlink>
    </a:clrScheme>
    <a:fontScheme name="McKinstry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32635D19-D748-44FF-8E5F-B8AA80C5B49A}"/>
    </a:ext>
  </a:extLst>
</a:theme>
</file>

<file path=ppt/theme/theme5.xml><?xml version="1.0" encoding="utf-8"?>
<a:theme xmlns:a="http://schemas.openxmlformats.org/drawingml/2006/main" name="4_Body Slides">
  <a:themeElements>
    <a:clrScheme name="2021 McKinstry">
      <a:dk1>
        <a:srgbClr val="000000"/>
      </a:dk1>
      <a:lt1>
        <a:srgbClr val="FFFFFF"/>
      </a:lt1>
      <a:dk2>
        <a:srgbClr val="003A5D"/>
      </a:dk2>
      <a:lt2>
        <a:srgbClr val="E7E6E6"/>
      </a:lt2>
      <a:accent1>
        <a:srgbClr val="003A5D"/>
      </a:accent1>
      <a:accent2>
        <a:srgbClr val="C1592C"/>
      </a:accent2>
      <a:accent3>
        <a:srgbClr val="005776"/>
      </a:accent3>
      <a:accent4>
        <a:srgbClr val="D7934B"/>
      </a:accent4>
      <a:accent5>
        <a:srgbClr val="447D28"/>
      </a:accent5>
      <a:accent6>
        <a:srgbClr val="70AD47"/>
      </a:accent6>
      <a:hlink>
        <a:srgbClr val="0563C1"/>
      </a:hlink>
      <a:folHlink>
        <a:srgbClr val="793849"/>
      </a:folHlink>
    </a:clrScheme>
    <a:fontScheme name="McKinstry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95E89EE7-4C8D-4DB2-BAA9-B632BA130B12}"/>
    </a:ext>
  </a:extLst>
</a:theme>
</file>

<file path=ppt/theme/theme6.xml><?xml version="1.0" encoding="utf-8"?>
<a:theme xmlns:a="http://schemas.openxmlformats.org/drawingml/2006/main" name="5_Body Slides">
  <a:themeElements>
    <a:clrScheme name="2021 McKinstry">
      <a:dk1>
        <a:srgbClr val="000000"/>
      </a:dk1>
      <a:lt1>
        <a:srgbClr val="FFFFFF"/>
      </a:lt1>
      <a:dk2>
        <a:srgbClr val="003A5D"/>
      </a:dk2>
      <a:lt2>
        <a:srgbClr val="E7E6E6"/>
      </a:lt2>
      <a:accent1>
        <a:srgbClr val="003A5D"/>
      </a:accent1>
      <a:accent2>
        <a:srgbClr val="C1592C"/>
      </a:accent2>
      <a:accent3>
        <a:srgbClr val="005776"/>
      </a:accent3>
      <a:accent4>
        <a:srgbClr val="D7934B"/>
      </a:accent4>
      <a:accent5>
        <a:srgbClr val="447D28"/>
      </a:accent5>
      <a:accent6>
        <a:srgbClr val="70AD47"/>
      </a:accent6>
      <a:hlink>
        <a:srgbClr val="0563C1"/>
      </a:hlink>
      <a:folHlink>
        <a:srgbClr val="793849"/>
      </a:folHlink>
    </a:clrScheme>
    <a:fontScheme name="McKinstry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EE18EF64-98A6-4B5B-9CB8-DEAAD3E195B7}"/>
    </a:ext>
  </a:extLst>
</a:theme>
</file>

<file path=ppt/theme/theme7.xml><?xml version="1.0" encoding="utf-8"?>
<a:theme xmlns:a="http://schemas.openxmlformats.org/drawingml/2006/main" name="6_Body Slides">
  <a:themeElements>
    <a:clrScheme name="2021 McKinstry">
      <a:dk1>
        <a:srgbClr val="000000"/>
      </a:dk1>
      <a:lt1>
        <a:srgbClr val="FFFFFF"/>
      </a:lt1>
      <a:dk2>
        <a:srgbClr val="003A5D"/>
      </a:dk2>
      <a:lt2>
        <a:srgbClr val="E7E6E6"/>
      </a:lt2>
      <a:accent1>
        <a:srgbClr val="003A5D"/>
      </a:accent1>
      <a:accent2>
        <a:srgbClr val="C1592C"/>
      </a:accent2>
      <a:accent3>
        <a:srgbClr val="005776"/>
      </a:accent3>
      <a:accent4>
        <a:srgbClr val="D7934B"/>
      </a:accent4>
      <a:accent5>
        <a:srgbClr val="447D28"/>
      </a:accent5>
      <a:accent6>
        <a:srgbClr val="70AD47"/>
      </a:accent6>
      <a:hlink>
        <a:srgbClr val="0563C1"/>
      </a:hlink>
      <a:folHlink>
        <a:srgbClr val="793849"/>
      </a:folHlink>
    </a:clrScheme>
    <a:fontScheme name="McKinstry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7A76C037-D2AF-4A3B-BE5A-65A1260F524D}"/>
    </a:ext>
  </a:extLst>
</a:theme>
</file>

<file path=ppt/theme/theme8.xml><?xml version="1.0" encoding="utf-8"?>
<a:theme xmlns:a="http://schemas.openxmlformats.org/drawingml/2006/main" name="Main Content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AA4FCA08-BA0D-41CE-B706-40B449758DE7}"/>
    </a:ext>
  </a:extLst>
</a:theme>
</file>

<file path=ppt/theme/theme9.xml><?xml version="1.0" encoding="utf-8"?>
<a:theme xmlns:a="http://schemas.openxmlformats.org/drawingml/2006/main" name="Main Content - 2 Line Headline">
  <a:themeElements>
    <a:clrScheme name="McKinstry Brand">
      <a:dk1>
        <a:srgbClr val="005776"/>
      </a:dk1>
      <a:lt1>
        <a:srgbClr val="FFFFFF"/>
      </a:lt1>
      <a:dk2>
        <a:srgbClr val="005776"/>
      </a:dk2>
      <a:lt2>
        <a:srgbClr val="D7D8D6"/>
      </a:lt2>
      <a:accent1>
        <a:srgbClr val="C15A2D"/>
      </a:accent1>
      <a:accent2>
        <a:srgbClr val="D7944B"/>
      </a:accent2>
      <a:accent3>
        <a:srgbClr val="447D29"/>
      </a:accent3>
      <a:accent4>
        <a:srgbClr val="005776"/>
      </a:accent4>
      <a:accent5>
        <a:srgbClr val="003A5D"/>
      </a:accent5>
      <a:accent6>
        <a:srgbClr val="B6B9BF"/>
      </a:accent6>
      <a:hlink>
        <a:srgbClr val="003A5D"/>
      </a:hlink>
      <a:folHlink>
        <a:srgbClr val="D7D8D6"/>
      </a:folHlink>
    </a:clrScheme>
    <a:fontScheme name="McKinstry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M_Presentation Template_04.09.21  -  backup version  -  Read-Only" id="{55BACB0E-0144-4050-90CC-835B4AE4DEF0}" vid="{A1D85C33-F987-434E-8428-4F3FAFE910B7}"/>
    </a:ext>
  </a:extLst>
</a:theme>
</file>

<file path=ppt/theme/themeOverride1.xml><?xml version="1.0" encoding="utf-8"?>
<a:themeOverride xmlns:a="http://schemas.openxmlformats.org/drawingml/2006/main">
  <a:clrScheme name="McKinstry Color Palette">
    <a:dk1>
      <a:srgbClr val="0A3F54"/>
    </a:dk1>
    <a:lt1>
      <a:srgbClr val="ACC2DF"/>
    </a:lt1>
    <a:dk2>
      <a:srgbClr val="4F6476"/>
    </a:dk2>
    <a:lt2>
      <a:srgbClr val="CF6733"/>
    </a:lt2>
    <a:accent1>
      <a:srgbClr val="9A963C"/>
    </a:accent1>
    <a:accent2>
      <a:srgbClr val="00848E"/>
    </a:accent2>
    <a:accent3>
      <a:srgbClr val="6B383B"/>
    </a:accent3>
    <a:accent4>
      <a:srgbClr val="EBBF1E"/>
    </a:accent4>
    <a:accent5>
      <a:srgbClr val="B1C656"/>
    </a:accent5>
    <a:accent6>
      <a:srgbClr val="73B795"/>
    </a:accent6>
    <a:hlink>
      <a:srgbClr val="0A3F54"/>
    </a:hlink>
    <a:folHlink>
      <a:srgbClr val="4F6476"/>
    </a:folHlink>
  </a:clrScheme>
  <a:fontScheme name="McKinstry - Verdana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8ECDA07AC18541B58882F1AA1553F5" ma:contentTypeVersion="19" ma:contentTypeDescription="Create a new document." ma:contentTypeScope="" ma:versionID="c51b0e6dd2f360310c0a8e19f2eba01b">
  <xsd:schema xmlns:xsd="http://www.w3.org/2001/XMLSchema" xmlns:xs="http://www.w3.org/2001/XMLSchema" xmlns:p="http://schemas.microsoft.com/office/2006/metadata/properties" xmlns:ns2="5b1b0f78-1980-45eb-87e6-01d47d0feb3f" xmlns:ns3="cee41f76-c6e9-4b2e-87eb-36162964c0a6" targetNamespace="http://schemas.microsoft.com/office/2006/metadata/properties" ma:root="true" ma:fieldsID="94a33405f5fe48dee3b075e463cc3970" ns2:_="" ns3:_="">
    <xsd:import namespace="5b1b0f78-1980-45eb-87e6-01d47d0feb3f"/>
    <xsd:import namespace="cee41f76-c6e9-4b2e-87eb-36162964c0a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b0f78-1980-45eb-87e6-01d47d0feb3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e41f76-c6e9-4b2e-87eb-36162964c0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7526E43D-82F7-4E72-92CD-6F7309BF61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9E8BA2-A47E-4E9E-A47F-C431615BF7E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96ca722-74c1-4b5c-9bb9-ef15db92c7f9"/>
    <ds:schemaRef ds:uri="958d9d60-7a0c-46af-81cc-65a389f8a315"/>
  </ds:schemaRefs>
</ds:datastoreItem>
</file>

<file path=customXml/itemProps3.xml><?xml version="1.0" encoding="utf-8"?>
<ds:datastoreItem xmlns:ds="http://schemas.openxmlformats.org/officeDocument/2006/customXml" ds:itemID="{C58C67D7-E954-4F5A-B975-2C31DC95FC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1b0f78-1980-45eb-87e6-01d47d0feb3f"/>
    <ds:schemaRef ds:uri="cee41f76-c6e9-4b2e-87eb-36162964c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F8A75BC-DA0E-49EF-8C1A-A96F743CE784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ESM_Presentation Template_04.09.21</Template>
  <TotalTime>1713</TotalTime>
  <Words>785</Words>
  <Application>Microsoft Office PowerPoint</Application>
  <PresentationFormat>Widescreen</PresentationFormat>
  <Paragraphs>203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Barlow</vt:lpstr>
      <vt:lpstr>Barlow Condensed Medium</vt:lpstr>
      <vt:lpstr>Calibri</vt:lpstr>
      <vt:lpstr>Stag Sans Light</vt:lpstr>
      <vt:lpstr>urw-din</vt:lpstr>
      <vt:lpstr>Verdana</vt:lpstr>
      <vt:lpstr>Cover Page</vt:lpstr>
      <vt:lpstr>Section Cover 2</vt:lpstr>
      <vt:lpstr>2_Body Slides</vt:lpstr>
      <vt:lpstr>3_Body Slides</vt:lpstr>
      <vt:lpstr>4_Body Slides</vt:lpstr>
      <vt:lpstr>5_Body Slides</vt:lpstr>
      <vt:lpstr>6_Body Slides</vt:lpstr>
      <vt:lpstr>Main Content</vt:lpstr>
      <vt:lpstr>Main Content - 2 Line Headline</vt:lpstr>
      <vt:lpstr>Content 2 - Side Header</vt:lpstr>
      <vt:lpstr>Content 2 - Side Header with Icons</vt:lpstr>
      <vt:lpstr>Blank</vt:lpstr>
      <vt:lpstr>1_Main Content</vt:lpstr>
      <vt:lpstr>PowerPoint Presentation</vt:lpstr>
      <vt:lpstr>PowerPoint Presentation</vt:lpstr>
      <vt:lpstr>Introductions - McKinstry Montana</vt:lpstr>
      <vt:lpstr>What is Design-Build? </vt:lpstr>
      <vt:lpstr>How does Design-Build Work?</vt:lpstr>
      <vt:lpstr>How does Design-Build Work?</vt:lpstr>
      <vt:lpstr>Design-Build &amp; ESSER Integration </vt:lpstr>
      <vt:lpstr>Design-Build &amp; ESSER Integration </vt:lpstr>
      <vt:lpstr>Client Funding Sources </vt:lpstr>
      <vt:lpstr>PowerPoint Presentation</vt:lpstr>
      <vt:lpstr>Escalating Material Costs</vt:lpstr>
      <vt:lpstr>Escalating Material Costs</vt:lpstr>
      <vt:lpstr>Labor Constraints</vt:lpstr>
      <vt:lpstr>Current Delivery Timelines </vt:lpstr>
      <vt:lpstr>Design-Build vs. Design-Bid-Build</vt:lpstr>
      <vt:lpstr>How Design-Build Maximizes ESSER Dollars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Shephard</dc:creator>
  <cp:keywords>McKinstry;PPT;Template</cp:keywords>
  <cp:lastModifiedBy>Halvor Kamrud</cp:lastModifiedBy>
  <cp:revision>54</cp:revision>
  <dcterms:created xsi:type="dcterms:W3CDTF">2022-03-30T16:24:23Z</dcterms:created>
  <dcterms:modified xsi:type="dcterms:W3CDTF">2022-06-01T21:40:36Z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0x0101009F8ECDA07AC18541B58882F1AA1553F5</vt:lpwstr>
  </property>
  <property fmtid="{D5CDD505-2E9C-101B-9397-08002B2CF9AE}" pid="3" name="Blue Ribbon">
    <vt:bool>true</vt:bool>
  </property>
  <property fmtid="{D5CDD505-2E9C-101B-9397-08002B2CF9AE}" pid="4" name="Order">
    <vt:r8>300</vt:r8>
  </property>
  <property fmtid="{D5CDD505-2E9C-101B-9397-08002B2CF9AE}" pid="5" name="xd_ProgID">
    <vt:lpwstr/>
  </property>
  <property fmtid="{D5CDD505-2E9C-101B-9397-08002B2CF9AE}" pid="6" name="Proposal Component">
    <vt:lpwstr>Cover</vt:lpwstr>
  </property>
  <property fmtid="{D5CDD505-2E9C-101B-9397-08002B2CF9AE}" pid="7" name="Collateral Type">
    <vt:lpwstr>00 General McKinstry</vt:lpwstr>
  </property>
  <property fmtid="{D5CDD505-2E9C-101B-9397-08002B2CF9AE}" pid="8" name="Section Template">
    <vt:lpwstr>Closeout and O&amp;M</vt:lpwstr>
  </property>
  <property fmtid="{D5CDD505-2E9C-101B-9397-08002B2CF9AE}" pid="9" name="Proposal Tools Category">
    <vt:lpwstr>Covers and Labels</vt:lpwstr>
  </property>
  <property fmtid="{D5CDD505-2E9C-101B-9397-08002B2CF9AE}" pid="10" name="TemplateUrl">
    <vt:lpwstr/>
  </property>
  <property fmtid="{D5CDD505-2E9C-101B-9397-08002B2CF9AE}" pid="11" name="Report Type">
    <vt:lpwstr>Commissioning</vt:lpwstr>
  </property>
  <property fmtid="{D5CDD505-2E9C-101B-9397-08002B2CF9AE}" pid="12" name="Business UnitTaxHTField0">
    <vt:lpwstr/>
  </property>
  <property fmtid="{D5CDD505-2E9C-101B-9397-08002B2CF9AE}" pid="13" name="RegionsTaxHTField5">
    <vt:lpwstr/>
  </property>
  <property fmtid="{D5CDD505-2E9C-101B-9397-08002B2CF9AE}" pid="14" name="Service OfferingsTaxHTField8">
    <vt:lpwstr/>
  </property>
  <property fmtid="{D5CDD505-2E9C-101B-9397-08002B2CF9AE}" pid="15" name="Business Unit">
    <vt:lpwstr/>
  </property>
  <property fmtid="{D5CDD505-2E9C-101B-9397-08002B2CF9AE}" pid="16" name="Licenses">
    <vt:lpwstr/>
  </property>
  <property fmtid="{D5CDD505-2E9C-101B-9397-08002B2CF9AE}" pid="17" name="Capabilities">
    <vt:lpwstr/>
  </property>
  <property fmtid="{D5CDD505-2E9C-101B-9397-08002B2CF9AE}" pid="18" name="Year">
    <vt:lpwstr/>
  </property>
  <property fmtid="{D5CDD505-2E9C-101B-9397-08002B2CF9AE}" pid="19" name="LocationsTaxHTField7">
    <vt:lpwstr/>
  </property>
  <property fmtid="{D5CDD505-2E9C-101B-9397-08002B2CF9AE}" pid="20" name="TaxCatchAll">
    <vt:lpwstr/>
  </property>
  <property fmtid="{D5CDD505-2E9C-101B-9397-08002B2CF9AE}" pid="21" name="Designated Historical">
    <vt:bool>false</vt:bool>
  </property>
  <property fmtid="{D5CDD505-2E9C-101B-9397-08002B2CF9AE}" pid="22" name="Detailed ECM">
    <vt:bool>false</vt:bool>
  </property>
  <property fmtid="{D5CDD505-2E9C-101B-9397-08002B2CF9AE}" pid="23" name="Corporate Document Category">
    <vt:lpwstr/>
  </property>
  <property fmtid="{D5CDD505-2E9C-101B-9397-08002B2CF9AE}" pid="24" name="Written By">
    <vt:lpwstr/>
  </property>
  <property fmtid="{D5CDD505-2E9C-101B-9397-08002B2CF9AE}" pid="25" name="Vertical MarketsTaxHTField8">
    <vt:lpwstr/>
  </property>
  <property fmtid="{D5CDD505-2E9C-101B-9397-08002B2CF9AE}" pid="26" name="High Perf Bldg">
    <vt:bool>false</vt:bool>
  </property>
  <property fmtid="{D5CDD505-2E9C-101B-9397-08002B2CF9AE}" pid="27" name="RoutingRuleDescription">
    <vt:lpwstr/>
  </property>
  <property fmtid="{D5CDD505-2E9C-101B-9397-08002B2CF9AE}" pid="28" name="Issued From">
    <vt:lpwstr/>
  </property>
  <property fmtid="{D5CDD505-2E9C-101B-9397-08002B2CF9AE}" pid="29" name="JobTitle">
    <vt:lpwstr/>
  </property>
  <property fmtid="{D5CDD505-2E9C-101B-9397-08002B2CF9AE}" pid="30" name="Certification">
    <vt:lpwstr/>
  </property>
  <property fmtid="{D5CDD505-2E9C-101B-9397-08002B2CF9AE}" pid="31" name="Categorys">
    <vt:lpwstr/>
  </property>
  <property fmtid="{D5CDD505-2E9C-101B-9397-08002B2CF9AE}" pid="32" name="Vertical Markets">
    <vt:lpwstr/>
  </property>
  <property fmtid="{D5CDD505-2E9C-101B-9397-08002B2CF9AE}" pid="33" name="Regions">
    <vt:lpwstr/>
  </property>
  <property fmtid="{D5CDD505-2E9C-101B-9397-08002B2CF9AE}" pid="34" name="StateTaxHTField2">
    <vt:lpwstr/>
  </property>
  <property fmtid="{D5CDD505-2E9C-101B-9397-08002B2CF9AE}" pid="35" name="Notes1">
    <vt:lpwstr/>
  </property>
  <property fmtid="{D5CDD505-2E9C-101B-9397-08002B2CF9AE}" pid="36" name="Service Offerings">
    <vt:lpwstr/>
  </property>
  <property fmtid="{D5CDD505-2E9C-101B-9397-08002B2CF9AE}" pid="37" name="Press Type">
    <vt:lpwstr/>
  </property>
  <property fmtid="{D5CDD505-2E9C-101B-9397-08002B2CF9AE}" pid="38" name="Locations">
    <vt:lpwstr/>
  </property>
</Properties>
</file>