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354" r:id="rId2"/>
    <p:sldId id="357" r:id="rId3"/>
    <p:sldId id="258" r:id="rId4"/>
    <p:sldId id="323" r:id="rId5"/>
    <p:sldId id="374" r:id="rId6"/>
    <p:sldId id="283" r:id="rId7"/>
    <p:sldId id="361" r:id="rId8"/>
    <p:sldId id="380" r:id="rId9"/>
    <p:sldId id="379" r:id="rId10"/>
    <p:sldId id="375" r:id="rId11"/>
    <p:sldId id="381" r:id="rId12"/>
    <p:sldId id="369" r:id="rId13"/>
    <p:sldId id="383" r:id="rId14"/>
    <p:sldId id="351" r:id="rId15"/>
    <p:sldId id="343" r:id="rId16"/>
    <p:sldId id="344" r:id="rId17"/>
    <p:sldId id="342" r:id="rId18"/>
    <p:sldId id="346" r:id="rId19"/>
    <p:sldId id="345" r:id="rId20"/>
    <p:sldId id="382" r:id="rId21"/>
    <p:sldId id="271" r:id="rId22"/>
    <p:sldId id="272" r:id="rId23"/>
    <p:sldId id="273" r:id="rId24"/>
    <p:sldId id="274" r:id="rId25"/>
    <p:sldId id="275" r:id="rId26"/>
    <p:sldId id="276" r:id="rId27"/>
    <p:sldId id="300" r:id="rId28"/>
    <p:sldId id="370" r:id="rId29"/>
    <p:sldId id="384" r:id="rId30"/>
    <p:sldId id="303" r:id="rId31"/>
    <p:sldId id="377" r:id="rId32"/>
    <p:sldId id="378" r:id="rId33"/>
    <p:sldId id="304" r:id="rId34"/>
    <p:sldId id="305" r:id="rId35"/>
    <p:sldId id="385" r:id="rId36"/>
    <p:sldId id="386" r:id="rId37"/>
    <p:sldId id="309" r:id="rId38"/>
    <p:sldId id="308" r:id="rId39"/>
    <p:sldId id="262" r:id="rId40"/>
    <p:sldId id="387" r:id="rId41"/>
    <p:sldId id="322" r:id="rId42"/>
    <p:sldId id="324"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E3F1D0"/>
    <a:srgbClr val="E8FFA7"/>
    <a:srgbClr val="EA5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09" autoAdjust="0"/>
  </p:normalViewPr>
  <p:slideViewPr>
    <p:cSldViewPr snapToGrid="0">
      <p:cViewPr varScale="1">
        <p:scale>
          <a:sx n="82" d="100"/>
          <a:sy n="82" d="100"/>
        </p:scale>
        <p:origin x="16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54B64-BEF7-4671-93CE-000ECEB1EA11}" type="doc">
      <dgm:prSet loTypeId="urn:microsoft.com/office/officeart/2005/8/layout/hProcess9" loCatId="process" qsTypeId="urn:microsoft.com/office/officeart/2005/8/quickstyle/simple5" qsCatId="simple" csTypeId="urn:microsoft.com/office/officeart/2005/8/colors/accent2_2" csCatId="accent2" phldr="1"/>
      <dgm:spPr/>
      <dgm:t>
        <a:bodyPr/>
        <a:lstStyle/>
        <a:p>
          <a:endParaRPr lang="en-US"/>
        </a:p>
      </dgm:t>
    </dgm:pt>
    <dgm:pt modelId="{2A4AB102-A15F-4805-A5CD-85B327CDCE28}">
      <dgm:prSet/>
      <dgm:spPr/>
      <dgm:t>
        <a:bodyPr/>
        <a:lstStyle/>
        <a:p>
          <a:r>
            <a:rPr lang="en-US" b="1" dirty="0"/>
            <a:t>What is this?</a:t>
          </a:r>
        </a:p>
      </dgm:t>
    </dgm:pt>
    <dgm:pt modelId="{D2EC147C-DED1-4CE1-B5D3-431C3FD5ED85}" type="parTrans" cxnId="{BB9B4988-85B1-48AA-96F6-ED8731C020C9}">
      <dgm:prSet/>
      <dgm:spPr/>
      <dgm:t>
        <a:bodyPr/>
        <a:lstStyle/>
        <a:p>
          <a:endParaRPr lang="en-US"/>
        </a:p>
      </dgm:t>
    </dgm:pt>
    <dgm:pt modelId="{4066ECBB-E754-4A1C-8C18-EFB9C0A9B2A0}" type="sibTrans" cxnId="{BB9B4988-85B1-48AA-96F6-ED8731C020C9}">
      <dgm:prSet/>
      <dgm:spPr/>
      <dgm:t>
        <a:bodyPr/>
        <a:lstStyle/>
        <a:p>
          <a:endParaRPr lang="en-US"/>
        </a:p>
      </dgm:t>
    </dgm:pt>
    <dgm:pt modelId="{9A52221A-5FE9-479D-8F9C-C36E4A6E82BA}">
      <dgm:prSet/>
      <dgm:spPr/>
      <dgm:t>
        <a:bodyPr/>
        <a:lstStyle/>
        <a:p>
          <a:r>
            <a:rPr lang="en-US" b="1" dirty="0"/>
            <a:t>Contributing Factors</a:t>
          </a:r>
        </a:p>
      </dgm:t>
    </dgm:pt>
    <dgm:pt modelId="{DA5DA83C-B980-4CFA-9CC5-8515F139793B}" type="parTrans" cxnId="{F8AE5E37-2B7C-4763-8885-88AFEC3CD2D9}">
      <dgm:prSet/>
      <dgm:spPr/>
      <dgm:t>
        <a:bodyPr/>
        <a:lstStyle/>
        <a:p>
          <a:endParaRPr lang="en-US"/>
        </a:p>
      </dgm:t>
    </dgm:pt>
    <dgm:pt modelId="{6D5BE424-0C67-4033-B8D5-1D33207BB9AB}" type="sibTrans" cxnId="{F8AE5E37-2B7C-4763-8885-88AFEC3CD2D9}">
      <dgm:prSet/>
      <dgm:spPr/>
      <dgm:t>
        <a:bodyPr/>
        <a:lstStyle/>
        <a:p>
          <a:endParaRPr lang="en-US"/>
        </a:p>
      </dgm:t>
    </dgm:pt>
    <dgm:pt modelId="{C2F71D9C-864F-4EE1-A0BB-1E428B2AED87}">
      <dgm:prSet/>
      <dgm:spPr/>
      <dgm:t>
        <a:bodyPr/>
        <a:lstStyle/>
        <a:p>
          <a:r>
            <a:rPr lang="en-US" b="1" dirty="0"/>
            <a:t>What happens?</a:t>
          </a:r>
        </a:p>
      </dgm:t>
    </dgm:pt>
    <dgm:pt modelId="{66D7BED8-5A7F-4026-A413-BA1B3DE6ED11}" type="parTrans" cxnId="{CE85DF7B-BA78-4A27-AAE7-C980196DA01B}">
      <dgm:prSet/>
      <dgm:spPr/>
      <dgm:t>
        <a:bodyPr/>
        <a:lstStyle/>
        <a:p>
          <a:endParaRPr lang="en-US"/>
        </a:p>
      </dgm:t>
    </dgm:pt>
    <dgm:pt modelId="{7FACB453-9F5F-4139-B533-8AE26254D841}" type="sibTrans" cxnId="{CE85DF7B-BA78-4A27-AAE7-C980196DA01B}">
      <dgm:prSet/>
      <dgm:spPr/>
      <dgm:t>
        <a:bodyPr/>
        <a:lstStyle/>
        <a:p>
          <a:endParaRPr lang="en-US"/>
        </a:p>
      </dgm:t>
    </dgm:pt>
    <dgm:pt modelId="{BB4277BD-D68B-4C22-A75A-D5348A5540F4}" type="pres">
      <dgm:prSet presAssocID="{F7054B64-BEF7-4671-93CE-000ECEB1EA11}" presName="CompostProcess" presStyleCnt="0">
        <dgm:presLayoutVars>
          <dgm:dir/>
          <dgm:resizeHandles val="exact"/>
        </dgm:presLayoutVars>
      </dgm:prSet>
      <dgm:spPr/>
    </dgm:pt>
    <dgm:pt modelId="{27BBCE7C-2E67-4235-8377-F62303C40B65}" type="pres">
      <dgm:prSet presAssocID="{F7054B64-BEF7-4671-93CE-000ECEB1EA11}" presName="arrow" presStyleLbl="bgShp" presStyleIdx="0" presStyleCnt="1"/>
      <dgm:spPr/>
    </dgm:pt>
    <dgm:pt modelId="{C209FB42-0F0C-48EA-BDAA-35E9003ABC06}" type="pres">
      <dgm:prSet presAssocID="{F7054B64-BEF7-4671-93CE-000ECEB1EA11}" presName="linearProcess" presStyleCnt="0"/>
      <dgm:spPr/>
    </dgm:pt>
    <dgm:pt modelId="{A11F4F39-53DE-4BDF-A768-BA351F4C1D5F}" type="pres">
      <dgm:prSet presAssocID="{2A4AB102-A15F-4805-A5CD-85B327CDCE28}" presName="textNode" presStyleLbl="node1" presStyleIdx="0" presStyleCnt="3">
        <dgm:presLayoutVars>
          <dgm:bulletEnabled val="1"/>
        </dgm:presLayoutVars>
      </dgm:prSet>
      <dgm:spPr/>
    </dgm:pt>
    <dgm:pt modelId="{689F5629-BC6C-4C9F-A9E3-8A2514789EEA}" type="pres">
      <dgm:prSet presAssocID="{4066ECBB-E754-4A1C-8C18-EFB9C0A9B2A0}" presName="sibTrans" presStyleCnt="0"/>
      <dgm:spPr/>
    </dgm:pt>
    <dgm:pt modelId="{60965430-468D-40A6-BF04-5EFBE3A3EB13}" type="pres">
      <dgm:prSet presAssocID="{9A52221A-5FE9-479D-8F9C-C36E4A6E82BA}" presName="textNode" presStyleLbl="node1" presStyleIdx="1" presStyleCnt="3">
        <dgm:presLayoutVars>
          <dgm:bulletEnabled val="1"/>
        </dgm:presLayoutVars>
      </dgm:prSet>
      <dgm:spPr/>
    </dgm:pt>
    <dgm:pt modelId="{19C627A7-FA8E-484C-9964-B4EB398B68DC}" type="pres">
      <dgm:prSet presAssocID="{6D5BE424-0C67-4033-B8D5-1D33207BB9AB}" presName="sibTrans" presStyleCnt="0"/>
      <dgm:spPr/>
    </dgm:pt>
    <dgm:pt modelId="{7B707081-34A5-4036-96C2-5B19295BAD66}" type="pres">
      <dgm:prSet presAssocID="{C2F71D9C-864F-4EE1-A0BB-1E428B2AED87}" presName="textNode" presStyleLbl="node1" presStyleIdx="2" presStyleCnt="3">
        <dgm:presLayoutVars>
          <dgm:bulletEnabled val="1"/>
        </dgm:presLayoutVars>
      </dgm:prSet>
      <dgm:spPr/>
    </dgm:pt>
  </dgm:ptLst>
  <dgm:cxnLst>
    <dgm:cxn modelId="{C8C66B0A-2B10-41CC-9892-2A2168982481}" type="presOf" srcId="{F7054B64-BEF7-4671-93CE-000ECEB1EA11}" destId="{BB4277BD-D68B-4C22-A75A-D5348A5540F4}" srcOrd="0" destOrd="0" presId="urn:microsoft.com/office/officeart/2005/8/layout/hProcess9"/>
    <dgm:cxn modelId="{F8AE5E37-2B7C-4763-8885-88AFEC3CD2D9}" srcId="{F7054B64-BEF7-4671-93CE-000ECEB1EA11}" destId="{9A52221A-5FE9-479D-8F9C-C36E4A6E82BA}" srcOrd="1" destOrd="0" parTransId="{DA5DA83C-B980-4CFA-9CC5-8515F139793B}" sibTransId="{6D5BE424-0C67-4033-B8D5-1D33207BB9AB}"/>
    <dgm:cxn modelId="{CE85DF7B-BA78-4A27-AAE7-C980196DA01B}" srcId="{F7054B64-BEF7-4671-93CE-000ECEB1EA11}" destId="{C2F71D9C-864F-4EE1-A0BB-1E428B2AED87}" srcOrd="2" destOrd="0" parTransId="{66D7BED8-5A7F-4026-A413-BA1B3DE6ED11}" sibTransId="{7FACB453-9F5F-4139-B533-8AE26254D841}"/>
    <dgm:cxn modelId="{BB9B4988-85B1-48AA-96F6-ED8731C020C9}" srcId="{F7054B64-BEF7-4671-93CE-000ECEB1EA11}" destId="{2A4AB102-A15F-4805-A5CD-85B327CDCE28}" srcOrd="0" destOrd="0" parTransId="{D2EC147C-DED1-4CE1-B5D3-431C3FD5ED85}" sibTransId="{4066ECBB-E754-4A1C-8C18-EFB9C0A9B2A0}"/>
    <dgm:cxn modelId="{615703B1-BC22-4DDD-96D1-6B507C9AF6AA}" type="presOf" srcId="{C2F71D9C-864F-4EE1-A0BB-1E428B2AED87}" destId="{7B707081-34A5-4036-96C2-5B19295BAD66}" srcOrd="0" destOrd="0" presId="urn:microsoft.com/office/officeart/2005/8/layout/hProcess9"/>
    <dgm:cxn modelId="{551D0ECF-529B-4405-B843-409B7DC37DF7}" type="presOf" srcId="{2A4AB102-A15F-4805-A5CD-85B327CDCE28}" destId="{A11F4F39-53DE-4BDF-A768-BA351F4C1D5F}" srcOrd="0" destOrd="0" presId="urn:microsoft.com/office/officeart/2005/8/layout/hProcess9"/>
    <dgm:cxn modelId="{34D8B6DB-0E97-4E68-A2D2-FF7E6DB086AE}" type="presOf" srcId="{9A52221A-5FE9-479D-8F9C-C36E4A6E82BA}" destId="{60965430-468D-40A6-BF04-5EFBE3A3EB13}" srcOrd="0" destOrd="0" presId="urn:microsoft.com/office/officeart/2005/8/layout/hProcess9"/>
    <dgm:cxn modelId="{B72C082E-2ED5-4487-835F-96C2C431657E}" type="presParOf" srcId="{BB4277BD-D68B-4C22-A75A-D5348A5540F4}" destId="{27BBCE7C-2E67-4235-8377-F62303C40B65}" srcOrd="0" destOrd="0" presId="urn:microsoft.com/office/officeart/2005/8/layout/hProcess9"/>
    <dgm:cxn modelId="{E1DB5831-D7EA-4387-B24B-F0D783692931}" type="presParOf" srcId="{BB4277BD-D68B-4C22-A75A-D5348A5540F4}" destId="{C209FB42-0F0C-48EA-BDAA-35E9003ABC06}" srcOrd="1" destOrd="0" presId="urn:microsoft.com/office/officeart/2005/8/layout/hProcess9"/>
    <dgm:cxn modelId="{A3E21EF5-6F9F-479B-BEEE-72BD0A1634F8}" type="presParOf" srcId="{C209FB42-0F0C-48EA-BDAA-35E9003ABC06}" destId="{A11F4F39-53DE-4BDF-A768-BA351F4C1D5F}" srcOrd="0" destOrd="0" presId="urn:microsoft.com/office/officeart/2005/8/layout/hProcess9"/>
    <dgm:cxn modelId="{94698CEC-184E-4FF5-BFAF-7CFD89CCB22D}" type="presParOf" srcId="{C209FB42-0F0C-48EA-BDAA-35E9003ABC06}" destId="{689F5629-BC6C-4C9F-A9E3-8A2514789EEA}" srcOrd="1" destOrd="0" presId="urn:microsoft.com/office/officeart/2005/8/layout/hProcess9"/>
    <dgm:cxn modelId="{E1FC9ADA-6F7C-420A-BAEB-2177F0C22A6B}" type="presParOf" srcId="{C209FB42-0F0C-48EA-BDAA-35E9003ABC06}" destId="{60965430-468D-40A6-BF04-5EFBE3A3EB13}" srcOrd="2" destOrd="0" presId="urn:microsoft.com/office/officeart/2005/8/layout/hProcess9"/>
    <dgm:cxn modelId="{938BE159-55E7-4332-B048-0C763F8B2F4F}" type="presParOf" srcId="{C209FB42-0F0C-48EA-BDAA-35E9003ABC06}" destId="{19C627A7-FA8E-484C-9964-B4EB398B68DC}" srcOrd="3" destOrd="0" presId="urn:microsoft.com/office/officeart/2005/8/layout/hProcess9"/>
    <dgm:cxn modelId="{0090ED86-21CB-459F-836E-6261723A07B8}" type="presParOf" srcId="{C209FB42-0F0C-48EA-BDAA-35E9003ABC06}" destId="{7B707081-34A5-4036-96C2-5B19295BAD6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BCE7C-2E67-4235-8377-F62303C40B65}">
      <dsp:nvSpPr>
        <dsp:cNvPr id="0" name=""/>
        <dsp:cNvSpPr/>
      </dsp:nvSpPr>
      <dsp:spPr>
        <a:xfrm>
          <a:off x="807928" y="0"/>
          <a:ext cx="9156525" cy="3152050"/>
        </a:xfrm>
        <a:prstGeom prst="rightArrow">
          <a:avLst/>
        </a:prstGeom>
        <a:solidFill>
          <a:schemeClr val="accent2">
            <a:tint val="40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A11F4F39-53DE-4BDF-A768-BA351F4C1D5F}">
      <dsp:nvSpPr>
        <dsp:cNvPr id="0" name=""/>
        <dsp:cNvSpPr/>
      </dsp:nvSpPr>
      <dsp:spPr>
        <a:xfrm>
          <a:off x="288508" y="945615"/>
          <a:ext cx="3231714" cy="1260820"/>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What is this?</a:t>
          </a:r>
        </a:p>
      </dsp:txBody>
      <dsp:txXfrm>
        <a:off x="350056" y="1007163"/>
        <a:ext cx="3108618" cy="1137724"/>
      </dsp:txXfrm>
    </dsp:sp>
    <dsp:sp modelId="{60965430-468D-40A6-BF04-5EFBE3A3EB13}">
      <dsp:nvSpPr>
        <dsp:cNvPr id="0" name=""/>
        <dsp:cNvSpPr/>
      </dsp:nvSpPr>
      <dsp:spPr>
        <a:xfrm>
          <a:off x="3770334" y="945615"/>
          <a:ext cx="3231714" cy="1260820"/>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Contributing Factors</a:t>
          </a:r>
        </a:p>
      </dsp:txBody>
      <dsp:txXfrm>
        <a:off x="3831882" y="1007163"/>
        <a:ext cx="3108618" cy="1137724"/>
      </dsp:txXfrm>
    </dsp:sp>
    <dsp:sp modelId="{7B707081-34A5-4036-96C2-5B19295BAD66}">
      <dsp:nvSpPr>
        <dsp:cNvPr id="0" name=""/>
        <dsp:cNvSpPr/>
      </dsp:nvSpPr>
      <dsp:spPr>
        <a:xfrm>
          <a:off x="7252159" y="945615"/>
          <a:ext cx="3231714" cy="1260820"/>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What happens?</a:t>
          </a:r>
        </a:p>
      </dsp:txBody>
      <dsp:txXfrm>
        <a:off x="7313707" y="1007163"/>
        <a:ext cx="3108618" cy="11377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55C862-3365-443B-BFC6-84EB83C0129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5F05094-0E22-4C7D-8F12-B5A15BB6D5B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6B2A881-0A8F-42F5-A863-2BE4840D30FC}" type="datetimeFigureOut">
              <a:rPr lang="en-US" smtClean="0"/>
              <a:t>6/15/2022</a:t>
            </a:fld>
            <a:endParaRPr lang="en-US"/>
          </a:p>
        </p:txBody>
      </p:sp>
      <p:sp>
        <p:nvSpPr>
          <p:cNvPr id="4" name="Footer Placeholder 3">
            <a:extLst>
              <a:ext uri="{FF2B5EF4-FFF2-40B4-BE49-F238E27FC236}">
                <a16:creationId xmlns:a16="http://schemas.microsoft.com/office/drawing/2014/main" id="{F65CDC66-749F-403F-B539-B1AFB72B37B0}"/>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F5C8F8-2B06-4938-983C-A3CF213C397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06A4BC1-F35C-4ACB-B713-76DBBD358641}" type="slidenum">
              <a:rPr lang="en-US" smtClean="0"/>
              <a:t>‹#›</a:t>
            </a:fld>
            <a:endParaRPr lang="en-US"/>
          </a:p>
        </p:txBody>
      </p:sp>
    </p:spTree>
    <p:extLst>
      <p:ext uri="{BB962C8B-B14F-4D97-AF65-F5344CB8AC3E}">
        <p14:creationId xmlns:p14="http://schemas.microsoft.com/office/powerpoint/2010/main" val="29128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3C87B4-A63B-40E5-A3FE-EA5CB6E8502D}" type="datetimeFigureOut">
              <a:rPr lang="en-US" smtClean="0"/>
              <a:t>6/15/2022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ABF2EB-3E98-4E36-A486-DF66904AA76C}" type="slidenum">
              <a:rPr lang="en-US" smtClean="0"/>
              <a:t>‹#›</a:t>
            </a:fld>
            <a:endParaRPr lang="en-US"/>
          </a:p>
        </p:txBody>
      </p:sp>
    </p:spTree>
    <p:extLst>
      <p:ext uri="{BB962C8B-B14F-4D97-AF65-F5344CB8AC3E}">
        <p14:creationId xmlns:p14="http://schemas.microsoft.com/office/powerpoint/2010/main" val="185107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BF2EB-3E98-4E36-A486-DF66904AA76C}" type="slidenum">
              <a:rPr lang="en-US" smtClean="0"/>
              <a:t>1</a:t>
            </a:fld>
            <a:endParaRPr lang="en-US"/>
          </a:p>
        </p:txBody>
      </p:sp>
    </p:spTree>
    <p:extLst>
      <p:ext uri="{BB962C8B-B14F-4D97-AF65-F5344CB8AC3E}">
        <p14:creationId xmlns:p14="http://schemas.microsoft.com/office/powerpoint/2010/main" val="1908291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baseline="0" dirty="0"/>
              <a:t>Adult Meal Prices</a:t>
            </a:r>
          </a:p>
          <a:p>
            <a:r>
              <a:rPr lang="en-US" baseline="0" dirty="0"/>
              <a:t>Revenue from NSLP and SBP cannot be used to subsidize adult meals. If SFA decide to subsidize meals for teachers, admin, custodians and other adults, the subsidy should be identified as an employee benefit and as a source of revenue in the School food Service budget. </a:t>
            </a:r>
          </a:p>
          <a:p>
            <a:pPr marL="174708" indent="-174708">
              <a:buFont typeface="Arial" panose="020B0604020202020204" pitchFamily="34" charset="0"/>
              <a:buChar char="•"/>
            </a:pPr>
            <a:r>
              <a:rPr lang="en-US" baseline="0" dirty="0"/>
              <a:t>$3.98 lunch; $1.97 breakfast [lunch = free reimbursement, value of commodities ($.26), state match (.0564)</a:t>
            </a:r>
          </a:p>
          <a:p>
            <a:pPr marL="174708" indent="-174708">
              <a:buFont typeface="Arial" panose="020B0604020202020204" pitchFamily="34" charset="0"/>
              <a:buChar char="•"/>
            </a:pPr>
            <a:r>
              <a:rPr lang="en-US" baseline="0" dirty="0"/>
              <a:t>Annual Adult Meal Price Memo for SY 22-23 will be updated in July or Aug when the new reimbursement rates are released by USDA.</a:t>
            </a:r>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8219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Meal Charge</a:t>
            </a:r>
            <a:r>
              <a:rPr lang="en-US" b="1" baseline="0" dirty="0"/>
              <a:t> Policy: </a:t>
            </a:r>
          </a:p>
          <a:p>
            <a:pPr marL="174708" indent="-174708">
              <a:buFont typeface="Arial" panose="020B0604020202020204" pitchFamily="34" charset="0"/>
              <a:buChar char="•"/>
            </a:pPr>
            <a:r>
              <a:rPr lang="en-US" baseline="0" dirty="0"/>
              <a:t>Must develop and implement an SFA-level policy.</a:t>
            </a:r>
          </a:p>
          <a:p>
            <a:pPr marL="174708" indent="-174708">
              <a:buFont typeface="Arial" panose="020B0604020202020204" pitchFamily="34" charset="0"/>
              <a:buChar char="•"/>
            </a:pPr>
            <a:r>
              <a:rPr lang="en-US" baseline="0" dirty="0"/>
              <a:t>Policy must be provided in writing to all household at the start of each school year and to transfer students.</a:t>
            </a:r>
          </a:p>
          <a:p>
            <a:pPr marL="174708" indent="-174708">
              <a:buFont typeface="Arial" panose="020B0604020202020204" pitchFamily="34" charset="0"/>
              <a:buChar char="•"/>
            </a:pPr>
            <a:r>
              <a:rPr lang="en-US" baseline="0" dirty="0"/>
              <a:t>Work with families. Do not punish the child. Alternate meals may single children out with unpaid meal charges. </a:t>
            </a:r>
          </a:p>
          <a:p>
            <a:pPr marL="640594" lvl="1" indent="-174708">
              <a:buFont typeface="Arial" panose="020B0604020202020204" pitchFamily="34" charset="0"/>
              <a:buChar char="•"/>
            </a:pPr>
            <a:r>
              <a:rPr lang="en-US" baseline="0" dirty="0"/>
              <a:t>Charge all available reimbursable meals to the child’s account</a:t>
            </a:r>
          </a:p>
          <a:p>
            <a:pPr marL="640594" lvl="1" indent="-174708">
              <a:buFont typeface="Arial" panose="020B0604020202020204" pitchFamily="34" charset="0"/>
              <a:buChar char="•"/>
            </a:pPr>
            <a:r>
              <a:rPr lang="en-US" baseline="0" dirty="0"/>
              <a:t>Charge a limited number or type of meals to the child’s account</a:t>
            </a:r>
          </a:p>
          <a:p>
            <a:pPr marL="640594" lvl="1" indent="-174708">
              <a:buFont typeface="Arial" panose="020B0604020202020204" pitchFamily="34" charset="0"/>
              <a:buChar char="•"/>
            </a:pPr>
            <a:r>
              <a:rPr lang="en-US" baseline="0" dirty="0"/>
              <a:t>Receive an alternate meal</a:t>
            </a:r>
          </a:p>
          <a:p>
            <a:pPr marL="640594" lvl="1" indent="-174708">
              <a:buFont typeface="Arial" panose="020B0604020202020204" pitchFamily="34" charset="0"/>
              <a:buChar char="•"/>
            </a:pPr>
            <a:r>
              <a:rPr lang="en-US" baseline="0" dirty="0"/>
              <a:t>Neither charge a meal nor receive an alternate meal (p 11 of overcoming doc)</a:t>
            </a:r>
          </a:p>
          <a:p>
            <a:pPr marL="174708" indent="-174708">
              <a:buFont typeface="Arial" panose="020B0604020202020204" pitchFamily="34" charset="0"/>
              <a:buChar char="•"/>
            </a:pPr>
            <a:r>
              <a:rPr lang="en-US" baseline="0" dirty="0"/>
              <a:t>Policies must include process SFA follows for delinquent and bad debt (uncollectable). </a:t>
            </a:r>
          </a:p>
          <a:p>
            <a:pPr marL="640594" lvl="1" indent="-174708">
              <a:buFont typeface="Arial" panose="020B0604020202020204" pitchFamily="34" charset="0"/>
              <a:buChar char="•"/>
            </a:pPr>
            <a:r>
              <a:rPr lang="en-US" baseline="0" dirty="0"/>
              <a:t>“Delinquent”- when payment is overdue as defined by local policy. It is considered delinquent as long as it is considered collectable and efforts are being made to collect it. Must make reasonable effort to collect. Cost of collect efforts is an allowable us of NSFSA funds. A debt owed to the NSFSA remains on accounting docs until it is either collected or is determined uncollectable and written off. Can be carried over to next school year. </a:t>
            </a:r>
          </a:p>
          <a:p>
            <a:pPr marL="640594" lvl="1" indent="-174708">
              <a:buFont typeface="Arial" panose="020B0604020202020204" pitchFamily="34" charset="0"/>
              <a:buChar char="•"/>
            </a:pPr>
            <a:r>
              <a:rPr lang="en-US" baseline="0" dirty="0"/>
              <a:t>“Bad” Debt: When further collection for delinquent debt are useless or too costly, the debt must be re-classified as “bad” debt.  Once considered “bad” debt, it must be written off as an operating loss. NSFSA resources may not be used to cover costs related to the bad debt, such as continued legal and collection costs. MUST BE RESORED using NON-FEDERAL funds- General fund, local contributions from community orgs, revenue from catering or contracting services that operate using an account other than the NSFSA. </a:t>
            </a:r>
          </a:p>
          <a:p>
            <a:pPr marL="640594" lvl="1" indent="-174708">
              <a:buFont typeface="Arial" panose="020B0604020202020204" pitchFamily="34" charset="0"/>
              <a:buChar char="•"/>
            </a:pPr>
            <a:r>
              <a:rPr lang="en-US" baseline="0" dirty="0"/>
              <a:t>If child has $ to buy meal but has outstanding meal charge debt, the SFA cannot require payment and refuse to provide the child a meal. </a:t>
            </a:r>
          </a:p>
          <a:p>
            <a:pPr marL="174708" indent="-174708">
              <a:buFont typeface="Arial" panose="020B0604020202020204" pitchFamily="34" charset="0"/>
              <a:buChar char="•"/>
            </a:pPr>
            <a:r>
              <a:rPr lang="en-US" b="0" baseline="0" dirty="0"/>
              <a:t>Good Practices- </a:t>
            </a:r>
            <a:r>
              <a:rPr lang="en-US" baseline="0" dirty="0"/>
              <a:t>pre-payment, payment plans, online payment, </a:t>
            </a:r>
            <a:r>
              <a:rPr lang="en-US" i="1" baseline="0" dirty="0"/>
              <a:t>online applications</a:t>
            </a:r>
            <a:r>
              <a:rPr lang="en-US" baseline="0" dirty="0"/>
              <a:t>. </a:t>
            </a:r>
          </a:p>
          <a:p>
            <a:pPr marL="640594" lvl="1" indent="-174708">
              <a:buFont typeface="Arial" panose="020B0604020202020204" pitchFamily="34" charset="0"/>
              <a:buChar char="•"/>
            </a:pPr>
            <a:r>
              <a:rPr lang="en-US" baseline="0" dirty="0"/>
              <a:t>Resources</a:t>
            </a:r>
          </a:p>
          <a:p>
            <a:pPr marL="1106481" lvl="2" indent="-174708">
              <a:buFont typeface="Arial" panose="020B0604020202020204" pitchFamily="34" charset="0"/>
              <a:buChar char="•"/>
            </a:pPr>
            <a:r>
              <a:rPr lang="en-US" baseline="0" dirty="0"/>
              <a:t>MTSBA policy (hard copies)- </a:t>
            </a:r>
          </a:p>
          <a:p>
            <a:pPr marL="1106481" lvl="2" indent="-174708">
              <a:buFont typeface="Arial" panose="020B0604020202020204" pitchFamily="34" charset="0"/>
              <a:buChar char="•"/>
            </a:pPr>
            <a:r>
              <a:rPr lang="en-US" baseline="0" dirty="0"/>
              <a:t>Overcoming the Unpaid Meal Challenge</a:t>
            </a:r>
          </a:p>
          <a:p>
            <a:pPr marL="1106481" lvl="2"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Show checklist in Overcoming the Unpaid Meal Challenge Document (</a:t>
            </a:r>
            <a:r>
              <a:rPr lang="en-US" baseline="0" dirty="0" err="1"/>
              <a:t>pg</a:t>
            </a:r>
            <a:r>
              <a:rPr lang="en-US" baseline="0" dirty="0"/>
              <a:t> 52-57)</a:t>
            </a:r>
          </a:p>
          <a:p>
            <a:pPr marL="1106481" lvl="2"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20430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75871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411384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ABF2EB-3E98-4E36-A486-DF66904AA76C}" type="slidenum">
              <a:rPr lang="en-US" smtClean="0"/>
              <a:t>20</a:t>
            </a:fld>
            <a:endParaRPr lang="en-US"/>
          </a:p>
        </p:txBody>
      </p:sp>
    </p:spTree>
    <p:extLst>
      <p:ext uri="{BB962C8B-B14F-4D97-AF65-F5344CB8AC3E}">
        <p14:creationId xmlns:p14="http://schemas.microsoft.com/office/powerpoint/2010/main" val="170483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6545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First</a:t>
            </a:r>
            <a:r>
              <a:rPr lang="en-US" b="0" baseline="0" dirty="0"/>
              <a:t> and foremost, please know that </a:t>
            </a:r>
            <a:r>
              <a:rPr lang="en-US" b="1" baseline="0" dirty="0"/>
              <a:t>y</a:t>
            </a:r>
            <a:r>
              <a:rPr lang="en-US" b="1" dirty="0"/>
              <a:t>our login information will</a:t>
            </a:r>
            <a:r>
              <a:rPr lang="en-US" b="1" baseline="0" dirty="0"/>
              <a:t> be the same (common login) for both the MAPS and DCA systems</a:t>
            </a:r>
            <a:r>
              <a:rPr lang="en-US" b="0" baseline="0" dirty="0"/>
              <a:t>. </a:t>
            </a:r>
          </a:p>
          <a:p>
            <a:endParaRPr lang="en-US" b="0" baseline="0" dirty="0"/>
          </a:p>
          <a:p>
            <a:r>
              <a:rPr lang="en-US" b="0" baseline="0" dirty="0"/>
              <a:t>MAPS is the new CNP Web for Montana. </a:t>
            </a:r>
          </a:p>
          <a:p>
            <a:endParaRPr lang="en-US" b="0" baseline="0" dirty="0"/>
          </a:p>
          <a:p>
            <a:r>
              <a:rPr lang="en-US" b="0" baseline="0" dirty="0"/>
              <a:t>Note: as the login information is the same for MAPS and DCA, if one password expires, both are expired.</a:t>
            </a:r>
          </a:p>
          <a:p>
            <a:endParaRPr lang="en-US" b="0" baseline="0" dirty="0"/>
          </a:p>
          <a:p>
            <a:r>
              <a:rPr lang="en-US" b="0" baseline="0" dirty="0"/>
              <a:t>Gaining access to the system is the first step. You can find user access forms located on the main page of the OPI School Nutrition Programs website. </a:t>
            </a:r>
          </a:p>
          <a:p>
            <a:endParaRPr lang="en-US" b="0" baseline="0" dirty="0"/>
          </a:p>
          <a:p>
            <a:r>
              <a:rPr lang="en-US" b="0" baseline="0" dirty="0"/>
              <a:t>*NEW DCA*</a:t>
            </a:r>
            <a:endParaRPr lang="en-US" b="0"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5198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cs typeface="Calibri" panose="020F0502020204030204" pitchFamily="34" charset="0"/>
              </a:rPr>
              <a:t>In Montana, we use the Direct Certification Application (DCA) to conduct direct certification to identify eligible students in the following categories: </a:t>
            </a:r>
            <a:r>
              <a:rPr lang="en-US" b="1" dirty="0">
                <a:latin typeface="Calibri" panose="020F0502020204030204" pitchFamily="34" charset="0"/>
                <a:cs typeface="Calibri" panose="020F0502020204030204" pitchFamily="34" charset="0"/>
              </a:rPr>
              <a:t>SNAP, TANF, FDPIR, Foster Care, Homeless, Migrant, Runaway. </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7917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ebdings" panose="05030102010509060703" pitchFamily="18" charset="2"/>
              <a:buNone/>
            </a:pPr>
            <a:r>
              <a:rPr lang="en-US" dirty="0">
                <a:latin typeface="Calibri" panose="020F0502020204030204" pitchFamily="34" charset="0"/>
                <a:cs typeface="Calibri" panose="020F0502020204030204" pitchFamily="34" charset="0"/>
              </a:rPr>
              <a:t>Direct certification improves student access to school meals</a:t>
            </a:r>
          </a:p>
          <a:p>
            <a:endParaRPr lang="en-US" dirty="0">
              <a:latin typeface="Calibri" panose="020F0502020204030204" pitchFamily="34" charset="0"/>
              <a:cs typeface="Calibri" panose="020F0502020204030204" pitchFamily="34" charset="0"/>
            </a:endParaRPr>
          </a:p>
          <a:p>
            <a:pPr>
              <a:buFont typeface="Webdings" panose="05030102010509060703" pitchFamily="18" charset="2"/>
              <a:buNone/>
            </a:pPr>
            <a:r>
              <a:rPr lang="en-US" dirty="0">
                <a:latin typeface="Calibri" panose="020F0502020204030204" pitchFamily="34" charset="0"/>
                <a:cs typeface="Calibri" panose="020F0502020204030204" pitchFamily="34" charset="0"/>
              </a:rPr>
              <a:t>It</a:t>
            </a:r>
            <a:r>
              <a:rPr lang="en-US" baseline="0" dirty="0">
                <a:latin typeface="Calibri" panose="020F0502020204030204" pitchFamily="34" charset="0"/>
                <a:cs typeface="Calibri" panose="020F0502020204030204" pitchFamily="34" charset="0"/>
              </a:rPr>
              <a:t> h</a:t>
            </a:r>
            <a:r>
              <a:rPr lang="en-US" dirty="0">
                <a:latin typeface="Calibri" panose="020F0502020204030204" pitchFamily="34" charset="0"/>
                <a:cs typeface="Calibri" panose="020F0502020204030204" pitchFamily="34" charset="0"/>
              </a:rPr>
              <a:t>elps Montana families balance tight budgets </a:t>
            </a:r>
            <a:r>
              <a:rPr lang="en-US" b="0"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if they already</a:t>
            </a:r>
            <a:r>
              <a:rPr lang="en-US" b="1" baseline="0" dirty="0">
                <a:latin typeface="Calibri" panose="020F0502020204030204" pitchFamily="34" charset="0"/>
                <a:cs typeface="Calibri" panose="020F0502020204030204" pitchFamily="34" charset="0"/>
              </a:rPr>
              <a:t> qualify for assistance in some way, DCA streamlines that assistance for school meals</a:t>
            </a:r>
            <a:endParaRPr lang="en-US" b="1" dirty="0">
              <a:latin typeface="Calibri" panose="020F0502020204030204" pitchFamily="34" charset="0"/>
              <a:cs typeface="Calibri" panose="020F0502020204030204" pitchFamily="34" charset="0"/>
            </a:endParaRPr>
          </a:p>
          <a:p>
            <a:pPr>
              <a:buFont typeface="Webdings" panose="05030102010509060703" pitchFamily="18" charset="2"/>
              <a:buChar char=""/>
            </a:pPr>
            <a:endParaRPr lang="en-US" b="1" dirty="0">
              <a:latin typeface="Calibri" panose="020F0502020204030204" pitchFamily="34" charset="0"/>
              <a:cs typeface="Calibri" panose="020F0502020204030204" pitchFamily="34" charset="0"/>
            </a:endParaRPr>
          </a:p>
          <a:p>
            <a:pPr defTabSz="931774">
              <a:defRPr/>
            </a:pPr>
            <a:r>
              <a:rPr lang="en-US" dirty="0">
                <a:latin typeface="Calibri" panose="020F0502020204030204" pitchFamily="34" charset="0"/>
                <a:cs typeface="Calibri" panose="020F0502020204030204" pitchFamily="34" charset="0"/>
              </a:rPr>
              <a:t>Direct</a:t>
            </a:r>
            <a:r>
              <a:rPr lang="en-US" baseline="0" dirty="0">
                <a:latin typeface="Calibri" panose="020F0502020204030204" pitchFamily="34" charset="0"/>
                <a:cs typeface="Calibri" panose="020F0502020204030204" pitchFamily="34" charset="0"/>
              </a:rPr>
              <a:t> cert r</a:t>
            </a:r>
            <a:r>
              <a:rPr lang="en-US" dirty="0">
                <a:latin typeface="Calibri" panose="020F0502020204030204" pitchFamily="34" charset="0"/>
                <a:cs typeface="Calibri" panose="020F0502020204030204" pitchFamily="34" charset="0"/>
              </a:rPr>
              <a:t>educes the pool of applications subject to </a:t>
            </a:r>
            <a:r>
              <a:rPr lang="en-US" b="1" dirty="0">
                <a:latin typeface="Calibri" panose="020F0502020204030204" pitchFamily="34" charset="0"/>
                <a:cs typeface="Calibri" panose="020F0502020204030204" pitchFamily="34" charset="0"/>
              </a:rPr>
              <a:t>verification </a:t>
            </a:r>
            <a:r>
              <a:rPr lang="en-US" b="0" i="1" dirty="0">
                <a:latin typeface="Calibri" panose="020F0502020204030204" pitchFamily="34" charset="0"/>
                <a:cs typeface="Calibri" panose="020F0502020204030204" pitchFamily="34" charset="0"/>
              </a:rPr>
              <a:t>(there</a:t>
            </a:r>
            <a:r>
              <a:rPr lang="en-US" b="0" i="1" baseline="0" dirty="0">
                <a:latin typeface="Calibri" panose="020F0502020204030204" pitchFamily="34" charset="0"/>
                <a:cs typeface="Calibri" panose="020F0502020204030204" pitchFamily="34" charset="0"/>
              </a:rPr>
              <a:t> will be another in-depth webinar about verification alone October 4) </a:t>
            </a:r>
            <a:endParaRPr lang="en-US" b="0" i="1" dirty="0">
              <a:latin typeface="Calibri" panose="020F0502020204030204" pitchFamily="34" charset="0"/>
              <a:cs typeface="Calibri" panose="020F0502020204030204" pitchFamily="34" charset="0"/>
            </a:endParaRPr>
          </a:p>
          <a:p>
            <a:pPr>
              <a:buFont typeface="Webdings" panose="05030102010509060703" pitchFamily="18" charset="2"/>
              <a:buNone/>
            </a:pPr>
            <a:endParaRPr lang="en-US" b="1" dirty="0">
              <a:latin typeface="+mn-lt"/>
              <a:cs typeface="+mn-cs"/>
            </a:endParaRPr>
          </a:p>
          <a:p>
            <a:pPr>
              <a:buFont typeface="Webdings" panose="05030102010509060703" pitchFamily="18" charset="2"/>
              <a:buNone/>
            </a:pPr>
            <a:r>
              <a:rPr lang="en-US" dirty="0">
                <a:latin typeface="Calibri" panose="020F0502020204030204" pitchFamily="34" charset="0"/>
                <a:cs typeface="Calibri" panose="020F0502020204030204" pitchFamily="34" charset="0"/>
              </a:rPr>
              <a:t>It</a:t>
            </a:r>
            <a:r>
              <a:rPr lang="en-US" baseline="0" dirty="0">
                <a:latin typeface="Calibri" panose="020F0502020204030204" pitchFamily="34" charset="0"/>
                <a:cs typeface="Calibri" panose="020F0502020204030204" pitchFamily="34" charset="0"/>
              </a:rPr>
              <a:t> also is the system we use to identify schools that might qu</a:t>
            </a:r>
            <a:r>
              <a:rPr lang="en-US" dirty="0">
                <a:latin typeface="Calibri" panose="020F0502020204030204" pitchFamily="34" charset="0"/>
                <a:cs typeface="Calibri" panose="020F0502020204030204" pitchFamily="34" charset="0"/>
              </a:rPr>
              <a:t>alify for </a:t>
            </a:r>
            <a:r>
              <a:rPr lang="en-US" b="1" dirty="0">
                <a:latin typeface="Calibri" panose="020F0502020204030204" pitchFamily="34" charset="0"/>
                <a:cs typeface="Calibri" panose="020F0502020204030204" pitchFamily="34" charset="0"/>
              </a:rPr>
              <a:t>Community Eligibility Provision (CEP) </a:t>
            </a:r>
            <a:r>
              <a:rPr lang="en-US" b="0" dirty="0">
                <a:latin typeface="Calibri" panose="020F0502020204030204" pitchFamily="34" charset="0"/>
                <a:cs typeface="Calibri" panose="020F0502020204030204" pitchFamily="34" charset="0"/>
              </a:rPr>
              <a:t>– because direct</a:t>
            </a:r>
            <a:r>
              <a:rPr lang="en-US" b="0" baseline="0" dirty="0">
                <a:latin typeface="Calibri" panose="020F0502020204030204" pitchFamily="34" charset="0"/>
                <a:cs typeface="Calibri" panose="020F0502020204030204" pitchFamily="34" charset="0"/>
              </a:rPr>
              <a:t> certification (by way of the DCA system) are what we use to find schools eligible for CEP, it is </a:t>
            </a:r>
            <a:r>
              <a:rPr lang="en-US" b="0" u="sng" baseline="0" dirty="0">
                <a:latin typeface="Calibri" panose="020F0502020204030204" pitchFamily="34" charset="0"/>
                <a:cs typeface="Calibri" panose="020F0502020204030204" pitchFamily="34" charset="0"/>
              </a:rPr>
              <a:t>vital</a:t>
            </a:r>
            <a:r>
              <a:rPr lang="en-US" b="0" baseline="0" dirty="0">
                <a:latin typeface="Calibri" panose="020F0502020204030204" pitchFamily="34" charset="0"/>
                <a:cs typeface="Calibri" panose="020F0502020204030204" pitchFamily="34" charset="0"/>
              </a:rPr>
              <a:t> your information in the DCA system is up-to-date and accurate throughout the school year</a:t>
            </a:r>
            <a:endParaRPr lang="en-US" dirty="0">
              <a:latin typeface="Calibri" panose="020F0502020204030204" pitchFamily="34" charset="0"/>
              <a:cs typeface="Calibri" panose="020F0502020204030204" pitchFamily="34" charset="0"/>
            </a:endParaRPr>
          </a:p>
          <a:p>
            <a:pPr>
              <a:buFont typeface="Webdings" panose="05030102010509060703" pitchFamily="18" charset="2"/>
              <a:buNone/>
            </a:pPr>
            <a:endParaRPr lang="en-US" b="1"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590533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How DCA works:</a:t>
            </a:r>
            <a:r>
              <a:rPr lang="en-US" b="0" baseline="0" dirty="0"/>
              <a:t> </a:t>
            </a:r>
          </a:p>
          <a:p>
            <a:endParaRPr lang="en-US" b="0" baseline="0" dirty="0"/>
          </a:p>
          <a:p>
            <a:r>
              <a:rPr lang="en-US" b="0" baseline="0" dirty="0"/>
              <a:t>1) Student information is uploaded from the school to the state level AIM system – Do you know how often this is done at your school? DCA runs a match every night, but it won’t affect your data if AIM isn’t current at the state level with OPI. </a:t>
            </a:r>
          </a:p>
          <a:p>
            <a:r>
              <a:rPr lang="en-US" b="0" baseline="0" dirty="0"/>
              <a:t>2) State assistance program data from DPHHS is collected </a:t>
            </a:r>
          </a:p>
          <a:p>
            <a:r>
              <a:rPr lang="en-US" b="0" baseline="0" dirty="0"/>
              <a:t>3) In DCA the two sets of information are combined and matched </a:t>
            </a:r>
          </a:p>
          <a:p>
            <a:r>
              <a:rPr lang="en-US" b="0" baseline="0" dirty="0"/>
              <a:t>4) The direct certification report from DCA can be exported </a:t>
            </a:r>
          </a:p>
          <a:p>
            <a:r>
              <a:rPr lang="en-US" b="0" baseline="0" dirty="0"/>
              <a:t>5) Update school meals point of service (POS) to ensure students eligible are receiving free school meal benefits – This can be done by an export/import from DCA to the schools POS system if one is used. Otherwise, the information from DCA needs to be transferred accurately by hand. </a:t>
            </a:r>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608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C5E66-C39C-463F-B9E3-190E43BDF17B}" type="slidenum">
              <a:rPr lang="en-US" smtClean="0"/>
              <a:t>2</a:t>
            </a:fld>
            <a:endParaRPr lang="en-US" dirty="0"/>
          </a:p>
        </p:txBody>
      </p:sp>
    </p:spTree>
    <p:extLst>
      <p:ext uri="{BB962C8B-B14F-4D97-AF65-F5344CB8AC3E}">
        <p14:creationId xmlns:p14="http://schemas.microsoft.com/office/powerpoint/2010/main" val="722473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Calibri" panose="020F0502020204030204" pitchFamily="34" charset="0"/>
                <a:cs typeface="Calibri" panose="020F0502020204030204" pitchFamily="34" charset="0"/>
              </a:rPr>
              <a:t>Conduct Direct Certification – we walked through this process on the previous slide (ensure AIM data is uploaded before you conduct direct cert, after you get your direct cert list, update the POS system).</a:t>
            </a:r>
          </a:p>
          <a:p>
            <a:endParaRPr lang="en-US" sz="2400" dirty="0">
              <a:latin typeface="Calibri" panose="020F0502020204030204" pitchFamily="34" charset="0"/>
              <a:cs typeface="Calibri" panose="020F0502020204030204" pitchFamily="34" charset="0"/>
            </a:endParaRPr>
          </a:p>
          <a:p>
            <a:pPr defTabSz="931774">
              <a:defRPr/>
            </a:pPr>
            <a:r>
              <a:rPr lang="en-US" sz="2400" dirty="0">
                <a:latin typeface="Calibri" panose="020F0502020204030204" pitchFamily="34" charset="0"/>
                <a:cs typeface="Calibri" panose="020F0502020204030204" pitchFamily="34" charset="0"/>
              </a:rPr>
              <a:t>Notify Households – let families know they are already approved for free meals – they do NOT need to submit a paper application – this reduced duplication of efforts on behalf of the school and the household. Letters for households can be generated from the DCA system to reduce your workload. </a:t>
            </a:r>
          </a:p>
          <a:p>
            <a:pPr defTabSz="931774">
              <a:defRPr/>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Distribute F/R Applications to Households NOT Directly Certified – schools </a:t>
            </a:r>
            <a:r>
              <a:rPr lang="en-US" sz="2400" u="sng" dirty="0">
                <a:latin typeface="Calibri" panose="020F0502020204030204" pitchFamily="34" charset="0"/>
                <a:cs typeface="Calibri" panose="020F0502020204030204" pitchFamily="34" charset="0"/>
              </a:rPr>
              <a:t>cannot require</a:t>
            </a:r>
            <a:r>
              <a:rPr lang="en-US" sz="2400" dirty="0">
                <a:latin typeface="Calibri" panose="020F0502020204030204" pitchFamily="34" charset="0"/>
                <a:cs typeface="Calibri" panose="020F0502020204030204" pitchFamily="34" charset="0"/>
              </a:rPr>
              <a:t> students/families/households to complete F/R applications. </a:t>
            </a:r>
          </a:p>
          <a:p>
            <a:endParaRPr lang="en-US" sz="2400" dirty="0">
              <a:latin typeface="Calibri" panose="020F0502020204030204" pitchFamily="34" charset="0"/>
              <a:cs typeface="Calibri" panose="020F0502020204030204" pitchFamily="34" charset="0"/>
            </a:endParaRPr>
          </a:p>
          <a:p>
            <a:r>
              <a:rPr lang="en-US" sz="2400" i="1" dirty="0">
                <a:latin typeface="Calibri" panose="020F0502020204030204" pitchFamily="34" charset="0"/>
                <a:cs typeface="Calibri" panose="020F0502020204030204" pitchFamily="34" charset="0"/>
              </a:rPr>
              <a:t>Schools are </a:t>
            </a:r>
            <a:r>
              <a:rPr lang="en-US" sz="2400" i="1" u="sng" dirty="0">
                <a:latin typeface="Calibri" panose="020F0502020204030204" pitchFamily="34" charset="0"/>
                <a:cs typeface="Calibri" panose="020F0502020204030204" pitchFamily="34" charset="0"/>
              </a:rPr>
              <a:t>required</a:t>
            </a:r>
            <a:r>
              <a:rPr lang="en-US" sz="2400" i="1" dirty="0">
                <a:latin typeface="Calibri" panose="020F0502020204030204" pitchFamily="34" charset="0"/>
                <a:cs typeface="Calibri" panose="020F0502020204030204" pitchFamily="34" charset="0"/>
              </a:rPr>
              <a:t> to conduct Direct Certification 3 times per year. </a:t>
            </a:r>
            <a:r>
              <a:rPr lang="en-US" sz="2400" dirty="0">
                <a:latin typeface="Calibri" panose="020F0502020204030204" pitchFamily="34" charset="0"/>
                <a:cs typeface="Calibri" panose="020F0502020204030204" pitchFamily="34" charset="0"/>
              </a:rPr>
              <a:t> Feel free to do </a:t>
            </a:r>
            <a:r>
              <a:rPr lang="en-US" dirty="0">
                <a:latin typeface="Calibri" panose="020F0502020204030204" pitchFamily="34" charset="0"/>
                <a:cs typeface="Calibri" panose="020F0502020204030204" pitchFamily="34" charset="0"/>
              </a:rPr>
              <a:t>this process as often as needed</a:t>
            </a:r>
            <a:r>
              <a:rPr lang="en-US" dirty="0"/>
              <a:t>, especially if students are moving in and out of district often. </a:t>
            </a:r>
            <a:endParaRPr lang="en-US" b="0" i="0"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4224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SURVEY ROOM</a:t>
            </a:r>
          </a:p>
          <a:p>
            <a:endParaRPr lang="en-US" dirty="0"/>
          </a:p>
          <a:p>
            <a:r>
              <a:rPr lang="en-US" dirty="0"/>
              <a:t>+ HOW MANY DO F/R applications?</a:t>
            </a:r>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492217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baseline="0" dirty="0"/>
              <a:t>Timeframe – USDA requires applications are processed within 10 days</a:t>
            </a:r>
          </a:p>
          <a:p>
            <a:endParaRPr lang="en-US" dirty="0"/>
          </a:p>
          <a:p>
            <a:r>
              <a:rPr lang="en-US" dirty="0"/>
              <a:t>Zero Income </a:t>
            </a:r>
            <a:r>
              <a:rPr lang="en-US" b="0" dirty="0"/>
              <a:t>– OK! $0 or nothing written </a:t>
            </a:r>
          </a:p>
          <a:p>
            <a:endParaRPr lang="en-US" b="0" dirty="0"/>
          </a:p>
          <a:p>
            <a:pPr defTabSz="931774">
              <a:defRPr/>
            </a:pPr>
            <a:r>
              <a:rPr lang="en-US" b="0" dirty="0"/>
              <a:t>Edits to Application – Make</a:t>
            </a:r>
            <a:r>
              <a:rPr lang="en-US" b="0" baseline="0" dirty="0"/>
              <a:t> these with a different color ink and initial/date on application itself</a:t>
            </a:r>
          </a:p>
          <a:p>
            <a:pPr defTabSz="931774">
              <a:defRPr/>
            </a:pPr>
            <a:endParaRPr lang="en-US" b="0" baseline="0" dirty="0"/>
          </a:p>
          <a:p>
            <a:r>
              <a:rPr lang="en-US" b="0" dirty="0"/>
              <a:t>Error Prone – within</a:t>
            </a:r>
            <a:r>
              <a:rPr lang="en-US" b="0" baseline="0" dirty="0"/>
              <a:t> $100 monthly of income guidelines or $1,200 annually</a:t>
            </a:r>
          </a:p>
          <a:p>
            <a:endParaRPr lang="en-US" b="0" baseline="0" dirty="0"/>
          </a:p>
          <a:p>
            <a:r>
              <a:rPr lang="en-US" b="0" baseline="0" dirty="0"/>
              <a:t>Error prone applications must be used during verification if less than 80% of HH responded during verification the previous school year – it’s a good practice to note an “error prone application” when you come across them so you don’t have to go back and figure that out twice. OPI SNP will let you know if you need to use error prone applications. </a:t>
            </a:r>
            <a:endParaRPr lang="en-US" b="1" dirty="0"/>
          </a:p>
          <a:p>
            <a:endParaRPr lang="en-US" b="1" dirty="0"/>
          </a:p>
          <a:p>
            <a:r>
              <a:rPr lang="en-US" dirty="0"/>
              <a:t>Signatures </a:t>
            </a:r>
            <a:r>
              <a:rPr lang="en-US" b="1" dirty="0"/>
              <a:t>– </a:t>
            </a:r>
            <a:r>
              <a:rPr lang="en-US" b="0" dirty="0"/>
              <a:t>required,</a:t>
            </a:r>
            <a:r>
              <a:rPr lang="en-US" b="0" baseline="0" dirty="0"/>
              <a:t> plain and simple</a:t>
            </a:r>
          </a:p>
          <a:p>
            <a:endParaRPr lang="en-US" b="1" dirty="0"/>
          </a:p>
          <a:p>
            <a:r>
              <a:rPr lang="en-US" dirty="0"/>
              <a:t>SSN </a:t>
            </a:r>
            <a:r>
              <a:rPr lang="en-US" b="1" dirty="0"/>
              <a:t>– </a:t>
            </a:r>
            <a:r>
              <a:rPr lang="en-US" b="0" dirty="0"/>
              <a:t>required,</a:t>
            </a:r>
            <a:r>
              <a:rPr lang="en-US" b="0" baseline="0" dirty="0"/>
              <a:t> call and get this information</a:t>
            </a:r>
          </a:p>
          <a:p>
            <a:endParaRPr lang="en-US" b="0" baseline="0" dirty="0"/>
          </a:p>
          <a:p>
            <a:r>
              <a:rPr lang="en-US" b="0" baseline="0" dirty="0"/>
              <a:t>30 Day Drop – don’t forget after 30 days of the school year, any student with a Free or Reduced status from the previous school year must be moved back to Paid status if a current application is not received by the district. Students that were approved for free meals through DCA but are no longer on the direct cert list must also be moved to Paid status if a current application is not received or they do not show up on the DCA list. Run 30 day report to see which students these are. </a:t>
            </a:r>
          </a:p>
          <a:p>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5AABF2EB-3E98-4E36-A486-DF66904AA76C}" type="slidenum">
              <a:rPr lang="en-US" smtClean="0"/>
              <a:t>28</a:t>
            </a:fld>
            <a:endParaRPr lang="en-US"/>
          </a:p>
        </p:txBody>
      </p:sp>
    </p:spTree>
    <p:extLst>
      <p:ext uri="{BB962C8B-B14F-4D97-AF65-F5344CB8AC3E}">
        <p14:creationId xmlns:p14="http://schemas.microsoft.com/office/powerpoint/2010/main" val="3729234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Benefit Issuance Roster List should be maintained or as an available report if using an operating system to track f/r eligibility.</a:t>
            </a:r>
          </a:p>
          <a:p>
            <a:endParaRPr lang="en-US" dirty="0"/>
          </a:p>
          <a:p>
            <a:r>
              <a:rPr lang="en-US" dirty="0"/>
              <a:t>It’s recommended to file F/R applications within these categories for the verification report.   Your district may not have applications on file for direct certifications which is perfectly fine.  Just be sure to update the Benefit Issuance Roster List or software system with the most current determination to track paid/free/reduced meals served and report on the monthly reimbursement claim.</a:t>
            </a:r>
          </a:p>
          <a:p>
            <a:endParaRPr lang="en-US" dirty="0"/>
          </a:p>
          <a:p>
            <a:r>
              <a:rPr lang="en-US" dirty="0"/>
              <a:t>Direct Certifications override all other determinations and SNAP direct certs supersede all types.  </a:t>
            </a:r>
          </a:p>
          <a:p>
            <a:r>
              <a:rPr lang="en-US" dirty="0"/>
              <a:t>When an application is received that lists a case number, check DCA to determine if directly certified and if so there’s no need to process the application any further or indicate the direct cert status in the ‘School Use Only’ section but keep on file.</a:t>
            </a:r>
          </a:p>
          <a:p>
            <a:endParaRPr lang="en-US" dirty="0"/>
          </a:p>
          <a:p>
            <a:endParaRPr lang="en-US" dirty="0"/>
          </a:p>
        </p:txBody>
      </p:sp>
      <p:sp>
        <p:nvSpPr>
          <p:cNvPr id="4" name="Slide Number Placeholder 3"/>
          <p:cNvSpPr>
            <a:spLocks noGrp="1"/>
          </p:cNvSpPr>
          <p:nvPr>
            <p:ph type="sldNum" sz="quarter" idx="5"/>
          </p:nvPr>
        </p:nvSpPr>
        <p:spPr/>
        <p:txBody>
          <a:bodyPr/>
          <a:lstStyle/>
          <a:p>
            <a:fld id="{5AABF2EB-3E98-4E36-A486-DF66904AA76C}" type="slidenum">
              <a:rPr lang="en-US" smtClean="0"/>
              <a:t>29</a:t>
            </a:fld>
            <a:endParaRPr lang="en-US"/>
          </a:p>
        </p:txBody>
      </p:sp>
    </p:spTree>
    <p:extLst>
      <p:ext uri="{BB962C8B-B14F-4D97-AF65-F5344CB8AC3E}">
        <p14:creationId xmlns:p14="http://schemas.microsoft.com/office/powerpoint/2010/main" val="1607264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BF2EB-3E98-4E36-A486-DF66904AA76C}" type="slidenum">
              <a:rPr lang="en-US" smtClean="0"/>
              <a:t>30</a:t>
            </a:fld>
            <a:endParaRPr lang="en-US"/>
          </a:p>
        </p:txBody>
      </p:sp>
    </p:spTree>
    <p:extLst>
      <p:ext uri="{BB962C8B-B14F-4D97-AF65-F5344CB8AC3E}">
        <p14:creationId xmlns:p14="http://schemas.microsoft.com/office/powerpoint/2010/main" val="2944979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ABF2EB-3E98-4E36-A486-DF66904AA76C}" type="slidenum">
              <a:rPr lang="en-US" smtClean="0"/>
              <a:t>31</a:t>
            </a:fld>
            <a:endParaRPr lang="en-US"/>
          </a:p>
        </p:txBody>
      </p:sp>
    </p:spTree>
    <p:extLst>
      <p:ext uri="{BB962C8B-B14F-4D97-AF65-F5344CB8AC3E}">
        <p14:creationId xmlns:p14="http://schemas.microsoft.com/office/powerpoint/2010/main" val="911136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BF2EB-3E98-4E36-A486-DF66904AA76C}" type="slidenum">
              <a:rPr lang="en-US" smtClean="0"/>
              <a:t>33</a:t>
            </a:fld>
            <a:endParaRPr lang="en-US"/>
          </a:p>
        </p:txBody>
      </p:sp>
    </p:spTree>
    <p:extLst>
      <p:ext uri="{BB962C8B-B14F-4D97-AF65-F5344CB8AC3E}">
        <p14:creationId xmlns:p14="http://schemas.microsoft.com/office/powerpoint/2010/main" val="159678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PASS OUT FNS 742 FORM</a:t>
            </a:r>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747548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School meal program integrity. </a:t>
            </a:r>
          </a:p>
          <a:p>
            <a:r>
              <a:rPr lang="en-US" b="0" baseline="0" dirty="0"/>
              <a:t>Reported to USDA. </a:t>
            </a:r>
          </a:p>
          <a:p>
            <a:endParaRPr lang="en-US" b="0" dirty="0"/>
          </a:p>
          <a:p>
            <a:r>
              <a:rPr lang="en-US" b="0" dirty="0"/>
              <a:t>Districts operating CEP district-wide are exempt from the verification process but should still complete and submit sections 1-2 of the verification report in MAPS</a:t>
            </a:r>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154059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Do not include directly certified applications in the pool of applications subject to verification. Their eligibility has already been confirmed.  Therefore, the number of categorical applications listed in 4-1 should be very few to none as most will be confirmed as directly certified in DCA and counted in section 3.</a:t>
            </a:r>
          </a:p>
          <a:p>
            <a:endParaRPr lang="en-US" dirty="0"/>
          </a:p>
        </p:txBody>
      </p:sp>
      <p:sp>
        <p:nvSpPr>
          <p:cNvPr id="4" name="Slide Number Placeholder 3"/>
          <p:cNvSpPr>
            <a:spLocks noGrp="1"/>
          </p:cNvSpPr>
          <p:nvPr>
            <p:ph type="sldNum" sz="quarter" idx="10"/>
          </p:nvPr>
        </p:nvSpPr>
        <p:spPr/>
        <p:txBody>
          <a:bodyPr/>
          <a:lstStyle/>
          <a:p>
            <a:fld id="{5AABF2EB-3E98-4E36-A486-DF66904AA76C}" type="slidenum">
              <a:rPr lang="en-US" smtClean="0"/>
              <a:t>37</a:t>
            </a:fld>
            <a:endParaRPr lang="en-US"/>
          </a:p>
        </p:txBody>
      </p:sp>
    </p:spTree>
    <p:extLst>
      <p:ext uri="{BB962C8B-B14F-4D97-AF65-F5344CB8AC3E}">
        <p14:creationId xmlns:p14="http://schemas.microsoft.com/office/powerpoint/2010/main" val="245152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lvl="2"/>
            <a:endParaRPr lang="en-US" baseline="0"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8975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300" b="1" dirty="0">
                <a:latin typeface="Calibri" panose="020F0502020204030204" pitchFamily="34" charset="0"/>
                <a:cs typeface="Calibri" panose="020F0502020204030204" pitchFamily="34" charset="0"/>
              </a:rPr>
              <a:t>Random</a:t>
            </a:r>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pPr marL="177037" lvl="1"/>
            <a:r>
              <a:rPr lang="en-US" sz="2400" i="1" dirty="0">
                <a:latin typeface="Calibri" panose="020F0502020204030204" pitchFamily="34" charset="0"/>
                <a:cs typeface="Calibri" panose="020F0502020204030204" pitchFamily="34" charset="0"/>
              </a:rPr>
              <a:t>Equal to or greater than an 80% response rate from households in the previous year. </a:t>
            </a:r>
          </a:p>
          <a:p>
            <a:pPr marL="177037" lvl="1"/>
            <a:endParaRPr lang="en-US" sz="2400" i="1" dirty="0">
              <a:latin typeface="Calibri" panose="020F0502020204030204" pitchFamily="34" charset="0"/>
              <a:cs typeface="Calibri" panose="020F0502020204030204" pitchFamily="34" charset="0"/>
            </a:endParaRPr>
          </a:p>
          <a:p>
            <a:pPr marL="177037" lvl="1"/>
            <a:r>
              <a:rPr lang="en-US" sz="2400" i="1" dirty="0">
                <a:latin typeface="Calibri" panose="020F0502020204030204" pitchFamily="34" charset="0"/>
                <a:cs typeface="Calibri" panose="020F0502020204030204" pitchFamily="34" charset="0"/>
              </a:rPr>
              <a:t>Applications for verification chosen at random from </a:t>
            </a:r>
            <a:r>
              <a:rPr lang="en-US" sz="2400" b="1" i="1" dirty="0">
                <a:latin typeface="Calibri" panose="020F0502020204030204" pitchFamily="34" charset="0"/>
                <a:cs typeface="Calibri" panose="020F0502020204030204" pitchFamily="34" charset="0"/>
              </a:rPr>
              <a:t>entire pool </a:t>
            </a:r>
            <a:r>
              <a:rPr lang="en-US" sz="2400" i="1" dirty="0">
                <a:latin typeface="Calibri" panose="020F0502020204030204" pitchFamily="34" charset="0"/>
                <a:cs typeface="Calibri" panose="020F0502020204030204" pitchFamily="34" charset="0"/>
              </a:rPr>
              <a:t>subject to verification. </a:t>
            </a:r>
          </a:p>
          <a:p>
            <a:endParaRPr lang="en-US" sz="2400" i="1" dirty="0">
              <a:latin typeface="Calibri" panose="020F0502020204030204" pitchFamily="34" charset="0"/>
              <a:cs typeface="Calibri" panose="020F0502020204030204" pitchFamily="34" charset="0"/>
            </a:endParaRPr>
          </a:p>
          <a:p>
            <a:pPr>
              <a:buClr>
                <a:srgbClr val="1B2F36"/>
              </a:buClr>
            </a:pPr>
            <a:r>
              <a:rPr lang="en-US" sz="3300" b="1" dirty="0">
                <a:latin typeface="Calibri" panose="020F0502020204030204" pitchFamily="34" charset="0"/>
                <a:cs typeface="Calibri" panose="020F0502020204030204" pitchFamily="34" charset="0"/>
              </a:rPr>
              <a:t>Error Prone </a:t>
            </a:r>
          </a:p>
          <a:p>
            <a:pPr marL="177037" lvl="1">
              <a:buClr>
                <a:srgbClr val="1B2F36"/>
              </a:buClr>
            </a:pPr>
            <a:br>
              <a:rPr lang="en-US" b="1" dirty="0">
                <a:latin typeface="Calibri" panose="020F0502020204030204" pitchFamily="34" charset="0"/>
                <a:cs typeface="Calibri" panose="020F0502020204030204" pitchFamily="34" charset="0"/>
              </a:rPr>
            </a:br>
            <a:r>
              <a:rPr lang="en-US" sz="2400" i="1" dirty="0">
                <a:latin typeface="Calibri" panose="020F0502020204030204" pitchFamily="34" charset="0"/>
                <a:cs typeface="Calibri" panose="020F0502020204030204" pitchFamily="34" charset="0"/>
              </a:rPr>
              <a:t>Less than an 80% response rate from households in the previous year. </a:t>
            </a:r>
          </a:p>
          <a:p>
            <a:pPr marL="177037" lvl="1">
              <a:buClr>
                <a:srgbClr val="1B2F36"/>
              </a:buClr>
            </a:pPr>
            <a:endParaRPr lang="en-US" sz="2400" i="1" dirty="0">
              <a:latin typeface="Calibri" panose="020F0502020204030204" pitchFamily="34" charset="0"/>
              <a:cs typeface="Calibri" panose="020F0502020204030204" pitchFamily="34" charset="0"/>
            </a:endParaRPr>
          </a:p>
          <a:p>
            <a:pPr marL="177037" lvl="1">
              <a:buClr>
                <a:srgbClr val="1B2F36"/>
              </a:buClr>
            </a:pPr>
            <a:r>
              <a:rPr lang="en-US" sz="2400" i="1" dirty="0">
                <a:latin typeface="Calibri" panose="020F0502020204030204" pitchFamily="34" charset="0"/>
                <a:cs typeface="Calibri" panose="020F0502020204030204" pitchFamily="34" charset="0"/>
              </a:rPr>
              <a:t>Applications for verification chosen at random from </a:t>
            </a:r>
            <a:r>
              <a:rPr lang="en-US" sz="2400" b="1" i="1" dirty="0">
                <a:latin typeface="Calibri" panose="020F0502020204030204" pitchFamily="34" charset="0"/>
                <a:cs typeface="Calibri" panose="020F0502020204030204" pitchFamily="34" charset="0"/>
              </a:rPr>
              <a:t>error prone applications</a:t>
            </a:r>
            <a:r>
              <a:rPr lang="en-US" sz="2400" i="1" dirty="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708456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004169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29803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 programs administered by OPI SNP currently. Not all are available to all sponsors – please contact us if you have questions about some of these. </a:t>
            </a:r>
          </a:p>
        </p:txBody>
      </p:sp>
      <p:sp>
        <p:nvSpPr>
          <p:cNvPr id="4" name="Slide Number Placeholder 3"/>
          <p:cNvSpPr>
            <a:spLocks noGrp="1"/>
          </p:cNvSpPr>
          <p:nvPr>
            <p:ph type="sldNum" sz="quarter" idx="5"/>
          </p:nvPr>
        </p:nvSpPr>
        <p:spPr/>
        <p:txBody>
          <a:bodyPr/>
          <a:lstStyle/>
          <a:p>
            <a:fld id="{5AABF2EB-3E98-4E36-A486-DF66904AA76C}" type="slidenum">
              <a:rPr lang="en-US" smtClean="0"/>
              <a:t>6</a:t>
            </a:fld>
            <a:endParaRPr lang="en-US"/>
          </a:p>
        </p:txBody>
      </p:sp>
    </p:spTree>
    <p:extLst>
      <p:ext uri="{BB962C8B-B14F-4D97-AF65-F5344CB8AC3E}">
        <p14:creationId xmlns:p14="http://schemas.microsoft.com/office/powerpoint/2010/main" val="57281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C5E66-C39C-463F-B9E3-190E43BDF17B}" type="slidenum">
              <a:rPr lang="en-US" smtClean="0"/>
              <a:t>7</a:t>
            </a:fld>
            <a:endParaRPr lang="en-US"/>
          </a:p>
        </p:txBody>
      </p:sp>
    </p:spTree>
    <p:extLst>
      <p:ext uri="{BB962C8B-B14F-4D97-AF65-F5344CB8AC3E}">
        <p14:creationId xmlns:p14="http://schemas.microsoft.com/office/powerpoint/2010/main" val="225321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ABF2EB-3E98-4E36-A486-DF66904AA76C}" type="slidenum">
              <a:rPr lang="en-US" smtClean="0"/>
              <a:t>9</a:t>
            </a:fld>
            <a:endParaRPr lang="en-US"/>
          </a:p>
        </p:txBody>
      </p:sp>
    </p:spTree>
    <p:extLst>
      <p:ext uri="{BB962C8B-B14F-4D97-AF65-F5344CB8AC3E}">
        <p14:creationId xmlns:p14="http://schemas.microsoft.com/office/powerpoint/2010/main" val="28001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0F7B33B-7BDC-45FB-BF53-400EBFD7843A}" type="slidenum">
              <a:rPr lang="en-US" smtClean="0"/>
              <a:t>13</a:t>
            </a:fld>
            <a:endParaRPr lang="en-US"/>
          </a:p>
        </p:txBody>
      </p:sp>
    </p:spTree>
    <p:extLst>
      <p:ext uri="{BB962C8B-B14F-4D97-AF65-F5344CB8AC3E}">
        <p14:creationId xmlns:p14="http://schemas.microsoft.com/office/powerpoint/2010/main" val="300111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4390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1" baseline="0" dirty="0"/>
          </a:p>
          <a:p>
            <a:r>
              <a:rPr lang="en-US" baseline="0" dirty="0"/>
              <a:t>Ensure sufficient funds are provided to the nonprofit school food service account for meals served to students not eligible for F/R. Two ways to do this- either though price charged for “paid” meals or through other non-Federal sources provided to the NSFSA.</a:t>
            </a:r>
          </a:p>
          <a:p>
            <a:endParaRPr lang="en-US" dirty="0"/>
          </a:p>
          <a:p>
            <a:r>
              <a:rPr lang="en-US" sz="1600" i="1" dirty="0">
                <a:effectLst/>
                <a:latin typeface="Calibri" panose="020F0502020204030204" pitchFamily="34" charset="0"/>
                <a:ea typeface="Calibri" panose="020F0502020204030204" pitchFamily="34" charset="0"/>
              </a:rPr>
              <a:t>“Under Section 752, of Division A of the Appropriations Act, for SY 2022-2023, only an SFA that had a negative balance in the nonprofit school food service account as of December 31, 2021, shall be required to establish a price for paid lunches served through the National School Lunch Program (NSLP) in accordance with section 12(p) of the Richard B. Russell National School Lunch Act (42 U.S.C. 1760(p)). FNS will be providing additional guidance for SFAs that are required to comply with the paid lunch equity provision during SY 2022-2023.”</a:t>
            </a:r>
            <a:endParaRPr lang="en-US" sz="1100" dirty="0"/>
          </a:p>
        </p:txBody>
      </p:sp>
      <p:sp>
        <p:nvSpPr>
          <p:cNvPr id="4" name="Slide Number Placeholder 3"/>
          <p:cNvSpPr>
            <a:spLocks noGrp="1"/>
          </p:cNvSpPr>
          <p:nvPr>
            <p:ph type="sldNum" sz="quarter" idx="10"/>
          </p:nvPr>
        </p:nvSpPr>
        <p:spPr/>
        <p:txBody>
          <a:bodyPr/>
          <a:lstStyle/>
          <a:p>
            <a:fld id="{10F7B33B-7BDC-45FB-BF53-400EBFD7843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169544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solidFill>
                  <a:prstClr val="white">
                    <a:lumMod val="65000"/>
                  </a:prstClr>
                </a:solidFill>
              </a:rPr>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45765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solidFill>
                <a:prstClr val="white">
                  <a:lumMod val="65000"/>
                </a:prstClr>
              </a:solidFill>
            </a:endParaRPr>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50920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solidFill>
                <a:prstClr val="white">
                  <a:lumMod val="65000"/>
                </a:prstClr>
              </a:solidFill>
            </a:endParaRPr>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287943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prstClr val="white"/>
              </a:solidFill>
            </a:endParaRPr>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solidFill>
                  <a:prstClr val="white">
                    <a:lumMod val="65000"/>
                  </a:prstClr>
                </a:solidFill>
              </a:rPr>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1283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a:t>Click to edit Master title style</a:t>
            </a:r>
            <a:endParaRPr lang="en-US" dirty="0"/>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97831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82581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solidFill>
                <a:prstClr val="white">
                  <a:lumMod val="65000"/>
                </a:prstClr>
              </a:solidFill>
            </a:endParaRPr>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55758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solidFill>
                <a:prstClr val="white">
                  <a:lumMod val="65000"/>
                </a:prstClr>
              </a:solidFill>
            </a:endParaRPr>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1859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solidFill>
                <a:prstClr val="white">
                  <a:lumMod val="65000"/>
                </a:prstClr>
              </a:solidFill>
            </a:endParaRPr>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23700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68810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solidFill>
                <a:prstClr val="white">
                  <a:lumMod val="65000"/>
                </a:prstClr>
              </a:solidFill>
            </a:endParaRPr>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58349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51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solidFill>
                  <a:prstClr val="white">
                    <a:lumMod val="65000"/>
                  </a:prstClr>
                </a:solidFill>
              </a:rPr>
              <a:pPr/>
              <a:t>6/15/2022</a:t>
            </a:fld>
            <a:endParaRPr lang="en-US" dirty="0">
              <a:solidFill>
                <a:prstClr val="white">
                  <a:lumMod val="6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solidFill>
                <a:prstClr val="white">
                  <a:lumMod val="6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solidFill>
                  <a:prstClr val="white">
                    <a:lumMod val="65000"/>
                  </a:prstClr>
                </a:solidFill>
              </a:rPr>
              <a:pPr/>
              <a:t>‹#›</a:t>
            </a:fld>
            <a:endParaRPr lang="en-US" dirty="0">
              <a:solidFill>
                <a:prstClr val="white">
                  <a:lumMod val="65000"/>
                </a:prstClr>
              </a:solidFill>
            </a:endParaRPr>
          </a:p>
        </p:txBody>
      </p:sp>
      <p:cxnSp>
        <p:nvCxnSpPr>
          <p:cNvPr id="7" name="Straight Connector 6"/>
          <p:cNvCxnSpPr/>
          <p:nvPr/>
        </p:nvCxnSpPr>
        <p:spPr>
          <a:xfrm flipV="1">
            <a:off x="762000" y="826324"/>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1764415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hyperlink" Target="https://opi.mt.gov/Portals/182/Page%20Files/School%20Nutrition/Home%20SNP%20Page/SNP%20Checklist.pdf?ver=2021-08-20-161509-653" TargetMode="Externa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opi.mt.gov/Portals/182/Page%20Files/School%20Nutrition/Meal%20Eligibility/8205-meal%20charge%20policy.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s://fns-prod.azureedge.us/sites/default/files/cn/SP29-2017a2.pdf" TargetMode="External"/><Relationship Id="rId4" Type="http://schemas.openxmlformats.org/officeDocument/2006/relationships/hyperlink" Target="https://fns-prod.azureedge.us/sites/default/files/cn/SP23-2017o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opi.mt.gov/Portals/182/Page%20Files/School%20Nutrition/Meal%20Eligibility/Forms%20and%20Policy/2017eligibilitymanual.pd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fns-prod.azureedge.us/sites/default/files/cn/SP38-2013a.pd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opi.mt.gov/Leadership/Management-Operations/School-Nutrition/SystemsLog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161F19-D375-403C-A737-3367B2F21929}"/>
              </a:ext>
            </a:extLst>
          </p:cNvPr>
          <p:cNvSpPr/>
          <p:nvPr/>
        </p:nvSpPr>
        <p:spPr>
          <a:xfrm>
            <a:off x="0" y="2964758"/>
            <a:ext cx="12192000" cy="3893241"/>
          </a:xfrm>
          <a:prstGeom prst="rect">
            <a:avLst/>
          </a:prstGeom>
          <a:solidFill>
            <a:srgbClr val="216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7962DD-AB12-45B2-A195-920BCDC20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805" y="5233812"/>
            <a:ext cx="1408146" cy="1458799"/>
          </a:xfrm>
          <a:prstGeom prst="rect">
            <a:avLst/>
          </a:prstGeom>
        </p:spPr>
      </p:pic>
      <p:pic>
        <p:nvPicPr>
          <p:cNvPr id="7" name="Picture 6">
            <a:extLst>
              <a:ext uri="{FF2B5EF4-FFF2-40B4-BE49-F238E27FC236}">
                <a16:creationId xmlns:a16="http://schemas.microsoft.com/office/drawing/2014/main" id="{A136C2B2-F5E3-40D9-853C-FC5DB2362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40" y="6087922"/>
            <a:ext cx="3753807" cy="564509"/>
          </a:xfrm>
          <a:prstGeom prst="rect">
            <a:avLst/>
          </a:prstGeom>
        </p:spPr>
      </p:pic>
      <p:pic>
        <p:nvPicPr>
          <p:cNvPr id="8" name="Picture 7">
            <a:extLst>
              <a:ext uri="{FF2B5EF4-FFF2-40B4-BE49-F238E27FC236}">
                <a16:creationId xmlns:a16="http://schemas.microsoft.com/office/drawing/2014/main" id="{DE862341-9A74-41A9-9FED-EEBB1B274F49}"/>
              </a:ext>
            </a:extLst>
          </p:cNvPr>
          <p:cNvPicPr>
            <a:picLocks noChangeAspect="1"/>
          </p:cNvPicPr>
          <p:nvPr/>
        </p:nvPicPr>
        <p:blipFill>
          <a:blip r:embed="rId5"/>
          <a:stretch>
            <a:fillRect/>
          </a:stretch>
        </p:blipFill>
        <p:spPr>
          <a:xfrm>
            <a:off x="8403780" y="353569"/>
            <a:ext cx="3616080" cy="1682263"/>
          </a:xfrm>
          <a:prstGeom prst="rect">
            <a:avLst/>
          </a:prstGeom>
        </p:spPr>
      </p:pic>
      <p:sp>
        <p:nvSpPr>
          <p:cNvPr id="9" name="Oval 8">
            <a:extLst>
              <a:ext uri="{FF2B5EF4-FFF2-40B4-BE49-F238E27FC236}">
                <a16:creationId xmlns:a16="http://schemas.microsoft.com/office/drawing/2014/main" id="{2D3107F1-EF3C-4DDE-94B3-8E3588166635}"/>
              </a:ext>
            </a:extLst>
          </p:cNvPr>
          <p:cNvSpPr/>
          <p:nvPr/>
        </p:nvSpPr>
        <p:spPr>
          <a:xfrm>
            <a:off x="2586902" y="337037"/>
            <a:ext cx="5607725" cy="5935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7A4C696-4100-45E2-85E8-257810979B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267" y="938784"/>
            <a:ext cx="8740256" cy="5334000"/>
          </a:xfrm>
          <a:prstGeom prst="rect">
            <a:avLst/>
          </a:prstGeom>
        </p:spPr>
      </p:pic>
    </p:spTree>
    <p:extLst>
      <p:ext uri="{BB962C8B-B14F-4D97-AF65-F5344CB8AC3E}">
        <p14:creationId xmlns:p14="http://schemas.microsoft.com/office/powerpoint/2010/main" val="355673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7C7-AE13-4477-8CCD-FDDBD28CB80A}"/>
              </a:ext>
            </a:extLst>
          </p:cNvPr>
          <p:cNvSpPr>
            <a:spLocks noGrp="1"/>
          </p:cNvSpPr>
          <p:nvPr>
            <p:ph type="title"/>
          </p:nvPr>
        </p:nvSpPr>
        <p:spPr>
          <a:xfrm>
            <a:off x="807865" y="-26126"/>
            <a:ext cx="9720072" cy="1499616"/>
          </a:xfrm>
        </p:spPr>
        <p:txBody>
          <a:bodyPr/>
          <a:lstStyle/>
          <a:p>
            <a:r>
              <a:rPr lang="en-US" dirty="0"/>
              <a:t>SNP Checklist</a:t>
            </a:r>
          </a:p>
        </p:txBody>
      </p:sp>
      <p:pic>
        <p:nvPicPr>
          <p:cNvPr id="4" name="Content Placeholder 3">
            <a:extLst>
              <a:ext uri="{FF2B5EF4-FFF2-40B4-BE49-F238E27FC236}">
                <a16:creationId xmlns:a16="http://schemas.microsoft.com/office/drawing/2014/main" id="{254F5793-3445-473B-9239-823937C24F9D}"/>
              </a:ext>
            </a:extLst>
          </p:cNvPr>
          <p:cNvPicPr>
            <a:picLocks noGrp="1" noChangeAspect="1"/>
          </p:cNvPicPr>
          <p:nvPr>
            <p:ph idx="1"/>
          </p:nvPr>
        </p:nvPicPr>
        <p:blipFill>
          <a:blip r:embed="rId2"/>
          <a:stretch>
            <a:fillRect/>
          </a:stretch>
        </p:blipFill>
        <p:spPr>
          <a:xfrm>
            <a:off x="1783733" y="1150263"/>
            <a:ext cx="5916903" cy="5210714"/>
          </a:xfrm>
          <a:prstGeom prst="rect">
            <a:avLst/>
          </a:prstGeom>
        </p:spPr>
      </p:pic>
      <p:sp>
        <p:nvSpPr>
          <p:cNvPr id="5" name="TextBox 4">
            <a:extLst>
              <a:ext uri="{FF2B5EF4-FFF2-40B4-BE49-F238E27FC236}">
                <a16:creationId xmlns:a16="http://schemas.microsoft.com/office/drawing/2014/main" id="{93B35B71-BB45-4E98-956F-A2A72546A8EE}"/>
              </a:ext>
            </a:extLst>
          </p:cNvPr>
          <p:cNvSpPr txBox="1"/>
          <p:nvPr/>
        </p:nvSpPr>
        <p:spPr>
          <a:xfrm>
            <a:off x="8333186" y="2832290"/>
            <a:ext cx="2586445" cy="923330"/>
          </a:xfrm>
          <a:prstGeom prst="rect">
            <a:avLst/>
          </a:prstGeom>
          <a:noFill/>
        </p:spPr>
        <p:txBody>
          <a:bodyPr wrap="square" rtlCol="0">
            <a:spAutoFit/>
          </a:bodyPr>
          <a:lstStyle/>
          <a:p>
            <a:pPr algn="ctr"/>
            <a:r>
              <a:rPr lang="en-US" dirty="0"/>
              <a:t>This is your roadmap to success over the school year!</a:t>
            </a:r>
          </a:p>
        </p:txBody>
      </p:sp>
      <p:pic>
        <p:nvPicPr>
          <p:cNvPr id="7" name="Graphic 6" descr="Exclamation mark with solid fill">
            <a:extLst>
              <a:ext uri="{FF2B5EF4-FFF2-40B4-BE49-F238E27FC236}">
                <a16:creationId xmlns:a16="http://schemas.microsoft.com/office/drawing/2014/main" id="{F08483CB-8E02-48C3-95C8-C7590829C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53412">
            <a:off x="10642832" y="2797959"/>
            <a:ext cx="914400" cy="1157564"/>
          </a:xfrm>
          <a:prstGeom prst="rect">
            <a:avLst/>
          </a:prstGeom>
        </p:spPr>
      </p:pic>
      <p:sp>
        <p:nvSpPr>
          <p:cNvPr id="8" name="Text Placeholder 3">
            <a:extLst>
              <a:ext uri="{FF2B5EF4-FFF2-40B4-BE49-F238E27FC236}">
                <a16:creationId xmlns:a16="http://schemas.microsoft.com/office/drawing/2014/main" id="{8D4E1C89-63E5-43EE-B8AF-DE5E77D44916}"/>
              </a:ext>
            </a:extLst>
          </p:cNvPr>
          <p:cNvSpPr txBox="1">
            <a:spLocks/>
          </p:cNvSpPr>
          <p:nvPr/>
        </p:nvSpPr>
        <p:spPr>
          <a:xfrm>
            <a:off x="8471729" y="5436539"/>
            <a:ext cx="3200400" cy="75775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3200" b="1" dirty="0">
                <a:solidFill>
                  <a:schemeClr val="accent6">
                    <a:lumMod val="75000"/>
                  </a:schemeClr>
                </a:solidFill>
                <a:latin typeface="Calibri" panose="020F0502020204030204" pitchFamily="34" charset="0"/>
                <a:hlinkClick r:id="rId5">
                  <a:extLst>
                    <a:ext uri="{A12FA001-AC4F-418D-AE19-62706E023703}">
                      <ahyp:hlinkClr xmlns:ahyp="http://schemas.microsoft.com/office/drawing/2018/hyperlinkcolor" val="tx"/>
                    </a:ext>
                  </a:extLst>
                </a:hlinkClick>
              </a:rPr>
              <a:t>SNP Checklist</a:t>
            </a:r>
            <a:endParaRPr lang="en-US" sz="3200" b="1" dirty="0">
              <a:solidFill>
                <a:schemeClr val="accent6">
                  <a:lumMod val="75000"/>
                </a:schemeClr>
              </a:solidFill>
              <a:latin typeface="Calibri" panose="020F0502020204030204" pitchFamily="34" charset="0"/>
            </a:endParaRPr>
          </a:p>
          <a:p>
            <a:endParaRPr lang="en-US" dirty="0"/>
          </a:p>
        </p:txBody>
      </p:sp>
    </p:spTree>
    <p:extLst>
      <p:ext uri="{BB962C8B-B14F-4D97-AF65-F5344CB8AC3E}">
        <p14:creationId xmlns:p14="http://schemas.microsoft.com/office/powerpoint/2010/main" val="400176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5B7C-1EA4-4DFE-A28A-A397651D00EC}"/>
              </a:ext>
            </a:extLst>
          </p:cNvPr>
          <p:cNvSpPr>
            <a:spLocks noGrp="1"/>
          </p:cNvSpPr>
          <p:nvPr>
            <p:ph type="title"/>
          </p:nvPr>
        </p:nvSpPr>
        <p:spPr>
          <a:xfrm>
            <a:off x="1034532" y="388447"/>
            <a:ext cx="10122935" cy="1499616"/>
          </a:xfrm>
        </p:spPr>
        <p:txBody>
          <a:bodyPr/>
          <a:lstStyle/>
          <a:p>
            <a:r>
              <a:rPr lang="en-US" dirty="0"/>
              <a:t>Other updates for SY22-23</a:t>
            </a:r>
          </a:p>
        </p:txBody>
      </p:sp>
      <p:sp>
        <p:nvSpPr>
          <p:cNvPr id="3" name="Content Placeholder 2">
            <a:extLst>
              <a:ext uri="{FF2B5EF4-FFF2-40B4-BE49-F238E27FC236}">
                <a16:creationId xmlns:a16="http://schemas.microsoft.com/office/drawing/2014/main" id="{0FF7EE91-5A19-4BA0-8060-22F8E0D8CBA7}"/>
              </a:ext>
            </a:extLst>
          </p:cNvPr>
          <p:cNvSpPr>
            <a:spLocks noGrp="1"/>
          </p:cNvSpPr>
          <p:nvPr>
            <p:ph idx="1"/>
          </p:nvPr>
        </p:nvSpPr>
        <p:spPr>
          <a:xfrm>
            <a:off x="902192" y="1888063"/>
            <a:ext cx="3243713" cy="4059934"/>
          </a:xfrm>
        </p:spPr>
        <p:txBody>
          <a:bodyPr/>
          <a:lstStyle/>
          <a:p>
            <a:pPr marL="0" indent="0">
              <a:lnSpc>
                <a:spcPct val="100000"/>
              </a:lnSpc>
            </a:pPr>
            <a:r>
              <a:rPr lang="en-US" b="1" dirty="0"/>
              <a:t>Meal pattern changes:</a:t>
            </a:r>
          </a:p>
          <a:p>
            <a:pPr marL="0" indent="0">
              <a:lnSpc>
                <a:spcPct val="100000"/>
              </a:lnSpc>
              <a:spcAft>
                <a:spcPts val="0"/>
              </a:spcAft>
              <a:buClr>
                <a:srgbClr val="C00000"/>
              </a:buClr>
              <a:buFont typeface="Wingdings" panose="05000000000000000000" pitchFamily="2" charset="2"/>
              <a:buChar char="§"/>
            </a:pPr>
            <a:r>
              <a:rPr lang="en-US" dirty="0"/>
              <a:t>  Whole grain/whole grain-rich requirement: 80%</a:t>
            </a:r>
          </a:p>
          <a:p>
            <a:pPr marL="0" indent="0">
              <a:lnSpc>
                <a:spcPct val="100000"/>
              </a:lnSpc>
              <a:spcAft>
                <a:spcPts val="0"/>
              </a:spcAft>
              <a:buClr>
                <a:srgbClr val="C00000"/>
              </a:buClr>
              <a:buFont typeface="Wingdings" panose="05000000000000000000" pitchFamily="2" charset="2"/>
              <a:buChar char="§"/>
            </a:pPr>
            <a:r>
              <a:rPr lang="en-US" dirty="0"/>
              <a:t>  Flavored low-fat milk allowed permanently</a:t>
            </a:r>
          </a:p>
          <a:p>
            <a:pPr marL="0" indent="0">
              <a:lnSpc>
                <a:spcPct val="100000"/>
              </a:lnSpc>
              <a:spcAft>
                <a:spcPts val="0"/>
              </a:spcAft>
              <a:buClr>
                <a:srgbClr val="C00000"/>
              </a:buClr>
              <a:buFont typeface="Wingdings" panose="05000000000000000000" pitchFamily="2" charset="2"/>
              <a:buChar char="§"/>
            </a:pPr>
            <a:r>
              <a:rPr lang="en-US" dirty="0"/>
              <a:t>  Sodium targets changed slightly</a:t>
            </a:r>
          </a:p>
        </p:txBody>
      </p:sp>
      <p:sp>
        <p:nvSpPr>
          <p:cNvPr id="4" name="TextBox 3">
            <a:extLst>
              <a:ext uri="{FF2B5EF4-FFF2-40B4-BE49-F238E27FC236}">
                <a16:creationId xmlns:a16="http://schemas.microsoft.com/office/drawing/2014/main" id="{C3472955-DCAF-41C0-BF3E-94CA20D468D9}"/>
              </a:ext>
            </a:extLst>
          </p:cNvPr>
          <p:cNvSpPr txBox="1"/>
          <p:nvPr/>
        </p:nvSpPr>
        <p:spPr>
          <a:xfrm>
            <a:off x="6180882" y="1750762"/>
            <a:ext cx="4849792" cy="1446550"/>
          </a:xfrm>
          <a:prstGeom prst="rect">
            <a:avLst/>
          </a:prstGeom>
          <a:noFill/>
        </p:spPr>
        <p:txBody>
          <a:bodyPr wrap="square" rtlCol="0">
            <a:spAutoFit/>
          </a:bodyPr>
          <a:lstStyle/>
          <a:p>
            <a:r>
              <a:rPr lang="en-US" sz="2200" b="1" dirty="0"/>
              <a:t>More communication via Broadcast Email function in MAPS</a:t>
            </a:r>
          </a:p>
          <a:p>
            <a:r>
              <a:rPr lang="en-US" sz="2200" dirty="0"/>
              <a:t>*Add to safe senders list to avoid missing information</a:t>
            </a:r>
          </a:p>
        </p:txBody>
      </p:sp>
      <p:grpSp>
        <p:nvGrpSpPr>
          <p:cNvPr id="20" name="Group 19">
            <a:extLst>
              <a:ext uri="{FF2B5EF4-FFF2-40B4-BE49-F238E27FC236}">
                <a16:creationId xmlns:a16="http://schemas.microsoft.com/office/drawing/2014/main" id="{B1BD8214-4EC2-4641-AA8A-7A9037A512A9}"/>
              </a:ext>
            </a:extLst>
          </p:cNvPr>
          <p:cNvGrpSpPr/>
          <p:nvPr/>
        </p:nvGrpSpPr>
        <p:grpSpPr>
          <a:xfrm>
            <a:off x="6511024" y="3197312"/>
            <a:ext cx="4189508" cy="369332"/>
            <a:chOff x="7373073" y="3345745"/>
            <a:chExt cx="4189508" cy="369332"/>
          </a:xfrm>
        </p:grpSpPr>
        <p:sp>
          <p:nvSpPr>
            <p:cNvPr id="5" name="TextBox 4">
              <a:extLst>
                <a:ext uri="{FF2B5EF4-FFF2-40B4-BE49-F238E27FC236}">
                  <a16:creationId xmlns:a16="http://schemas.microsoft.com/office/drawing/2014/main" id="{4114BFD7-6670-41B6-B910-C26382A5FAA5}"/>
                </a:ext>
              </a:extLst>
            </p:cNvPr>
            <p:cNvSpPr txBox="1"/>
            <p:nvPr/>
          </p:nvSpPr>
          <p:spPr>
            <a:xfrm>
              <a:off x="7674015" y="3345745"/>
              <a:ext cx="3888566" cy="369332"/>
            </a:xfrm>
            <a:prstGeom prst="rect">
              <a:avLst/>
            </a:prstGeom>
            <a:noFill/>
          </p:spPr>
          <p:txBody>
            <a:bodyPr wrap="square" rtlCol="0">
              <a:spAutoFit/>
            </a:bodyPr>
            <a:lstStyle/>
            <a:p>
              <a:r>
                <a:rPr lang="en-US" b="0" i="0" dirty="0">
                  <a:solidFill>
                    <a:srgbClr val="323130"/>
                  </a:solidFill>
                  <a:effectLst/>
                  <a:latin typeface="Calibri" panose="020F0502020204030204" pitchFamily="34" charset="0"/>
                </a:rPr>
                <a:t>mtopihelpdesknoreply@cnpus.com</a:t>
              </a:r>
              <a:endParaRPr lang="en-US" dirty="0"/>
            </a:p>
          </p:txBody>
        </p:sp>
        <p:sp>
          <p:nvSpPr>
            <p:cNvPr id="8" name="Arrow: Right 7">
              <a:extLst>
                <a:ext uri="{FF2B5EF4-FFF2-40B4-BE49-F238E27FC236}">
                  <a16:creationId xmlns:a16="http://schemas.microsoft.com/office/drawing/2014/main" id="{B6602252-33B0-469A-9B1A-DE109017C8E1}"/>
                </a:ext>
              </a:extLst>
            </p:cNvPr>
            <p:cNvSpPr/>
            <p:nvPr/>
          </p:nvSpPr>
          <p:spPr>
            <a:xfrm>
              <a:off x="7373073" y="3423991"/>
              <a:ext cx="300942" cy="24346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87866A97-80B7-403C-86EB-D39F13C4B1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192" y="5125324"/>
            <a:ext cx="2336549" cy="1425948"/>
          </a:xfrm>
          <a:prstGeom prst="rect">
            <a:avLst/>
          </a:prstGeom>
        </p:spPr>
      </p:pic>
      <p:pic>
        <p:nvPicPr>
          <p:cNvPr id="22" name="Graphic 21" descr="Email outline">
            <a:extLst>
              <a:ext uri="{FF2B5EF4-FFF2-40B4-BE49-F238E27FC236}">
                <a16:creationId xmlns:a16="http://schemas.microsoft.com/office/drawing/2014/main" id="{B9D0D256-DB74-46EE-A7C3-C10C9B8F5D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3474" y="2485227"/>
            <a:ext cx="914400" cy="914400"/>
          </a:xfrm>
          <a:prstGeom prst="rect">
            <a:avLst/>
          </a:prstGeom>
        </p:spPr>
      </p:pic>
      <p:sp>
        <p:nvSpPr>
          <p:cNvPr id="23" name="TextBox 22">
            <a:extLst>
              <a:ext uri="{FF2B5EF4-FFF2-40B4-BE49-F238E27FC236}">
                <a16:creationId xmlns:a16="http://schemas.microsoft.com/office/drawing/2014/main" id="{3F086402-2F6A-42CD-AF85-E5CAE88FDAA4}"/>
              </a:ext>
            </a:extLst>
          </p:cNvPr>
          <p:cNvSpPr txBox="1"/>
          <p:nvPr/>
        </p:nvSpPr>
        <p:spPr>
          <a:xfrm>
            <a:off x="5984111" y="4190035"/>
            <a:ext cx="5775767" cy="1446550"/>
          </a:xfrm>
          <a:prstGeom prst="rect">
            <a:avLst/>
          </a:prstGeom>
          <a:noFill/>
        </p:spPr>
        <p:txBody>
          <a:bodyPr wrap="square" rtlCol="0">
            <a:spAutoFit/>
          </a:bodyPr>
          <a:lstStyle/>
          <a:p>
            <a:r>
              <a:rPr lang="en-US" sz="2200" b="1" dirty="0"/>
              <a:t>Procurement:</a:t>
            </a:r>
          </a:p>
          <a:p>
            <a:r>
              <a:rPr lang="en-US" sz="2200" dirty="0"/>
              <a:t>“Micro” purchase threshold</a:t>
            </a:r>
          </a:p>
          <a:p>
            <a:r>
              <a:rPr lang="en-US" sz="2200" dirty="0"/>
              <a:t>$0-10,000              $0-50,000</a:t>
            </a:r>
          </a:p>
          <a:p>
            <a:r>
              <a:rPr lang="en-US" sz="2200" dirty="0"/>
              <a:t>“Must”         “Should” be equitably distributed</a:t>
            </a:r>
          </a:p>
        </p:txBody>
      </p:sp>
      <p:sp>
        <p:nvSpPr>
          <p:cNvPr id="24" name="Arrow: Right 23">
            <a:extLst>
              <a:ext uri="{FF2B5EF4-FFF2-40B4-BE49-F238E27FC236}">
                <a16:creationId xmlns:a16="http://schemas.microsoft.com/office/drawing/2014/main" id="{869D1799-19A4-4905-8FF5-F58AE656352D}"/>
              </a:ext>
            </a:extLst>
          </p:cNvPr>
          <p:cNvSpPr/>
          <p:nvPr/>
        </p:nvSpPr>
        <p:spPr>
          <a:xfrm>
            <a:off x="7628248" y="4959388"/>
            <a:ext cx="439838" cy="24639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30E8BA5C-81BA-4087-A2C5-531492A66AA2}"/>
              </a:ext>
            </a:extLst>
          </p:cNvPr>
          <p:cNvSpPr/>
          <p:nvPr/>
        </p:nvSpPr>
        <p:spPr>
          <a:xfrm>
            <a:off x="6985587" y="5252886"/>
            <a:ext cx="439838" cy="24639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curement - Free business and finance icons">
            <a:extLst>
              <a:ext uri="{FF2B5EF4-FFF2-40B4-BE49-F238E27FC236}">
                <a16:creationId xmlns:a16="http://schemas.microsoft.com/office/drawing/2014/main" id="{9843B8FB-4696-4F3F-AC00-DA7445073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9938" y="3954764"/>
            <a:ext cx="1209206" cy="120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16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867FD-0335-4E81-9B76-2C973EF538C0}"/>
              </a:ext>
            </a:extLst>
          </p:cNvPr>
          <p:cNvSpPr>
            <a:spLocks noGrp="1"/>
          </p:cNvSpPr>
          <p:nvPr>
            <p:ph type="title"/>
          </p:nvPr>
        </p:nvSpPr>
        <p:spPr>
          <a:xfrm>
            <a:off x="800456" y="171841"/>
            <a:ext cx="9720072" cy="1499616"/>
          </a:xfrm>
        </p:spPr>
        <p:txBody>
          <a:bodyPr/>
          <a:lstStyle/>
          <a:p>
            <a:r>
              <a:rPr lang="en-US" dirty="0">
                <a:solidFill>
                  <a:srgbClr val="C1272D"/>
                </a:solidFill>
              </a:rPr>
              <a:t>Nondiscrimination statement update</a:t>
            </a:r>
          </a:p>
        </p:txBody>
      </p:sp>
      <p:pic>
        <p:nvPicPr>
          <p:cNvPr id="5" name="Content Placeholder 4">
            <a:extLst>
              <a:ext uri="{FF2B5EF4-FFF2-40B4-BE49-F238E27FC236}">
                <a16:creationId xmlns:a16="http://schemas.microsoft.com/office/drawing/2014/main" id="{58DC32D2-FBBE-40F3-88C7-98B8C9E03626}"/>
              </a:ext>
            </a:extLst>
          </p:cNvPr>
          <p:cNvPicPr>
            <a:picLocks noGrp="1" noChangeAspect="1"/>
          </p:cNvPicPr>
          <p:nvPr>
            <p:ph idx="1"/>
          </p:nvPr>
        </p:nvPicPr>
        <p:blipFill>
          <a:blip r:embed="rId2"/>
          <a:stretch>
            <a:fillRect/>
          </a:stretch>
        </p:blipFill>
        <p:spPr>
          <a:xfrm>
            <a:off x="104421" y="1761736"/>
            <a:ext cx="6291734" cy="4924424"/>
          </a:xfrm>
          <a:prstGeom prst="rect">
            <a:avLst/>
          </a:prstGeom>
        </p:spPr>
      </p:pic>
      <p:pic>
        <p:nvPicPr>
          <p:cNvPr id="4" name="Picture 2" descr="image">
            <a:extLst>
              <a:ext uri="{FF2B5EF4-FFF2-40B4-BE49-F238E27FC236}">
                <a16:creationId xmlns:a16="http://schemas.microsoft.com/office/drawing/2014/main" id="{87F69BCD-564E-4888-8E4D-4D8910FC4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871" y="1761735"/>
            <a:ext cx="5371270" cy="492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4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278F-68C0-47D7-9FFD-3B2CAAFE4B51}"/>
              </a:ext>
            </a:extLst>
          </p:cNvPr>
          <p:cNvSpPr>
            <a:spLocks noGrp="1"/>
          </p:cNvSpPr>
          <p:nvPr>
            <p:ph type="title"/>
          </p:nvPr>
        </p:nvSpPr>
        <p:spPr>
          <a:xfrm>
            <a:off x="861712" y="179361"/>
            <a:ext cx="7167472" cy="1921994"/>
          </a:xfrm>
        </p:spPr>
        <p:txBody>
          <a:bodyPr/>
          <a:lstStyle/>
          <a:p>
            <a:r>
              <a:rPr lang="en-US" dirty="0">
                <a:solidFill>
                  <a:srgbClr val="C00000"/>
                </a:solidFill>
              </a:rPr>
              <a:t>Daily Meal Counts</a:t>
            </a:r>
          </a:p>
        </p:txBody>
      </p:sp>
      <p:sp>
        <p:nvSpPr>
          <p:cNvPr id="6" name="Content Placeholder 5">
            <a:extLst>
              <a:ext uri="{FF2B5EF4-FFF2-40B4-BE49-F238E27FC236}">
                <a16:creationId xmlns:a16="http://schemas.microsoft.com/office/drawing/2014/main" id="{104DF1D8-ABC9-4CE3-8053-1439F0F043DB}"/>
              </a:ext>
            </a:extLst>
          </p:cNvPr>
          <p:cNvSpPr>
            <a:spLocks noGrp="1"/>
          </p:cNvSpPr>
          <p:nvPr>
            <p:ph idx="1"/>
          </p:nvPr>
        </p:nvSpPr>
        <p:spPr>
          <a:xfrm>
            <a:off x="5388510" y="2286000"/>
            <a:ext cx="6019316" cy="4023360"/>
          </a:xfrm>
        </p:spPr>
        <p:txBody>
          <a:bodyPr/>
          <a:lstStyle/>
          <a:p>
            <a:pPr marL="342900" indent="-342900">
              <a:buClr>
                <a:schemeClr val="accent2"/>
              </a:buClr>
              <a:buFont typeface="Wingdings"/>
              <a:buChar char="§"/>
            </a:pPr>
            <a:r>
              <a:rPr lang="en-US" sz="2200" dirty="0">
                <a:solidFill>
                  <a:srgbClr val="000000"/>
                </a:solidFill>
              </a:rPr>
              <a:t>Recommend schools use their normal Point of Service (POS) software to accurately track daily meal counts.</a:t>
            </a:r>
            <a:endParaRPr lang="en-US" sz="2200" dirty="0">
              <a:solidFill>
                <a:srgbClr val="000000"/>
              </a:solidFill>
              <a:cs typeface="Arial" panose="020B0604020202020204"/>
            </a:endParaRPr>
          </a:p>
          <a:p>
            <a:pPr marL="342900" indent="-342900">
              <a:buClr>
                <a:schemeClr val="accent2"/>
              </a:buClr>
              <a:buFont typeface="Wingdings"/>
              <a:buChar char="§"/>
            </a:pPr>
            <a:r>
              <a:rPr lang="en-US" sz="2200" dirty="0">
                <a:solidFill>
                  <a:srgbClr val="000000"/>
                </a:solidFill>
              </a:rPr>
              <a:t>If no POS software, ensure daily paper meal count forms are completed and maintained on file for 3 years plus current year. Also consolidate correctly for the monthly claim based on students benefit status (F/R/P). </a:t>
            </a:r>
            <a:endParaRPr lang="en-US" sz="2200" dirty="0">
              <a:solidFill>
                <a:srgbClr val="000000"/>
              </a:solidFill>
              <a:cs typeface="Arial"/>
            </a:endParaRPr>
          </a:p>
          <a:p>
            <a:pPr marL="342900" indent="-342900">
              <a:buClr>
                <a:schemeClr val="accent2"/>
              </a:buClr>
              <a:buFont typeface="Wingdings"/>
              <a:buChar char="§"/>
            </a:pPr>
            <a:r>
              <a:rPr lang="en-US" sz="2200" dirty="0">
                <a:solidFill>
                  <a:srgbClr val="000000"/>
                </a:solidFill>
                <a:cs typeface="Arial"/>
              </a:rPr>
              <a:t>Ensure privacy: that students are not identified based on their benefit status that others may see.</a:t>
            </a:r>
          </a:p>
          <a:p>
            <a:endParaRPr lang="en-US" dirty="0"/>
          </a:p>
        </p:txBody>
      </p:sp>
      <p:sp>
        <p:nvSpPr>
          <p:cNvPr id="14" name="Rectangle 13">
            <a:extLst>
              <a:ext uri="{FF2B5EF4-FFF2-40B4-BE49-F238E27FC236}">
                <a16:creationId xmlns:a16="http://schemas.microsoft.com/office/drawing/2014/main" id="{53CB8775-5B22-414A-9AD6-2BC3EC1FD623}"/>
              </a:ext>
            </a:extLst>
          </p:cNvPr>
          <p:cNvSpPr/>
          <p:nvPr/>
        </p:nvSpPr>
        <p:spPr>
          <a:xfrm>
            <a:off x="861712" y="2283144"/>
            <a:ext cx="4110361" cy="137603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3F59AC-32A8-4EF3-A9F4-45C503F78DD3}"/>
              </a:ext>
            </a:extLst>
          </p:cNvPr>
          <p:cNvSpPr txBox="1"/>
          <p:nvPr/>
        </p:nvSpPr>
        <p:spPr>
          <a:xfrm>
            <a:off x="-595565" y="2413801"/>
            <a:ext cx="702491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t>Meals counts are taken at the </a:t>
            </a:r>
          </a:p>
          <a:p>
            <a:pPr algn="ctr"/>
            <a:r>
              <a:rPr lang="en-US" sz="2200" b="1" dirty="0"/>
              <a:t>Point of Service. </a:t>
            </a:r>
            <a:endParaRPr lang="en-US" sz="2200" b="1" dirty="0">
              <a:cs typeface="Arial"/>
            </a:endParaRPr>
          </a:p>
          <a:p>
            <a:pPr algn="ctr"/>
            <a:r>
              <a:rPr lang="en-US" sz="2200" b="1" dirty="0"/>
              <a:t>No exceptions. </a:t>
            </a:r>
            <a:endParaRPr lang="en-US" sz="2200" b="1" dirty="0">
              <a:cs typeface="Arial"/>
            </a:endParaRPr>
          </a:p>
          <a:p>
            <a:pPr algn="ctr"/>
            <a:endParaRPr lang="en-US" sz="2200" dirty="0"/>
          </a:p>
        </p:txBody>
      </p:sp>
      <p:pic>
        <p:nvPicPr>
          <p:cNvPr id="16" name="Picture 5">
            <a:extLst>
              <a:ext uri="{FF2B5EF4-FFF2-40B4-BE49-F238E27FC236}">
                <a16:creationId xmlns:a16="http://schemas.microsoft.com/office/drawing/2014/main" id="{7E90A265-F73D-41CE-8159-BED5FC58E429}"/>
              </a:ext>
            </a:extLst>
          </p:cNvPr>
          <p:cNvPicPr>
            <a:picLocks noChangeAspect="1"/>
          </p:cNvPicPr>
          <p:nvPr/>
        </p:nvPicPr>
        <p:blipFill>
          <a:blip r:embed="rId3"/>
          <a:stretch>
            <a:fillRect/>
          </a:stretch>
        </p:blipFill>
        <p:spPr>
          <a:xfrm>
            <a:off x="1545291" y="3860351"/>
            <a:ext cx="2743200" cy="2740275"/>
          </a:xfrm>
          <a:prstGeom prst="rect">
            <a:avLst/>
          </a:prstGeom>
        </p:spPr>
      </p:pic>
      <p:sp>
        <p:nvSpPr>
          <p:cNvPr id="3" name="TextBox 2">
            <a:extLst>
              <a:ext uri="{FF2B5EF4-FFF2-40B4-BE49-F238E27FC236}">
                <a16:creationId xmlns:a16="http://schemas.microsoft.com/office/drawing/2014/main" id="{8FD7FD8D-3139-4327-BC8B-4E2A472E867D}"/>
              </a:ext>
            </a:extLst>
          </p:cNvPr>
          <p:cNvSpPr txBox="1"/>
          <p:nvPr/>
        </p:nvSpPr>
        <p:spPr>
          <a:xfrm rot="459491">
            <a:off x="8374862" y="1234636"/>
            <a:ext cx="2943617" cy="461665"/>
          </a:xfrm>
          <a:prstGeom prst="rect">
            <a:avLst/>
          </a:prstGeom>
          <a:noFill/>
        </p:spPr>
        <p:txBody>
          <a:bodyPr wrap="square" rtlCol="0">
            <a:spAutoFit/>
          </a:bodyPr>
          <a:lstStyle/>
          <a:p>
            <a:r>
              <a:rPr lang="en-US" sz="2400" dirty="0"/>
              <a:t>Friendly Reminder:</a:t>
            </a:r>
          </a:p>
        </p:txBody>
      </p:sp>
    </p:spTree>
    <p:extLst>
      <p:ext uri="{BB962C8B-B14F-4D97-AF65-F5344CB8AC3E}">
        <p14:creationId xmlns:p14="http://schemas.microsoft.com/office/powerpoint/2010/main" val="191274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latin typeface="Calibri" panose="020F0502020204030204" pitchFamily="34" charset="0"/>
              </a:rPr>
              <a:t>Nonprofit School Food service Account</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24437" b="24437"/>
          <a:stretch>
            <a:fillRect/>
          </a:stretch>
        </p:blipFill>
        <p:spPr>
          <a:solidFill>
            <a:srgbClr val="0070C0"/>
          </a:solidFill>
        </p:spPr>
      </p:pic>
      <p:sp>
        <p:nvSpPr>
          <p:cNvPr id="6" name="Text Placeholder 5"/>
          <p:cNvSpPr>
            <a:spLocks noGrp="1"/>
          </p:cNvSpPr>
          <p:nvPr>
            <p:ph type="body" sz="half" idx="2"/>
          </p:nvPr>
        </p:nvSpPr>
        <p:spPr>
          <a:xfrm>
            <a:off x="8563708" y="4809743"/>
            <a:ext cx="3200400" cy="1463040"/>
          </a:xfrm>
        </p:spPr>
        <p:txBody>
          <a:bodyPr>
            <a:normAutofit/>
          </a:bodyPr>
          <a:lstStyle/>
          <a:p>
            <a:pPr marL="285750" indent="-285750">
              <a:buClrTx/>
              <a:buFont typeface="Arial" panose="020B0604020202020204" pitchFamily="34" charset="0"/>
              <a:buChar char="•"/>
            </a:pPr>
            <a:r>
              <a:rPr lang="en-US" sz="1600" dirty="0"/>
              <a:t>A La Carte Sales</a:t>
            </a:r>
          </a:p>
          <a:p>
            <a:pPr marL="285750" indent="-285750">
              <a:buClrTx/>
              <a:buFont typeface="Arial" panose="020B0604020202020204" pitchFamily="34" charset="0"/>
              <a:buChar char="•"/>
            </a:pPr>
            <a:r>
              <a:rPr lang="en-US" sz="1600" dirty="0"/>
              <a:t>Nonprogram Revenue</a:t>
            </a:r>
          </a:p>
        </p:txBody>
      </p:sp>
    </p:spTree>
    <p:extLst>
      <p:ext uri="{BB962C8B-B14F-4D97-AF65-F5344CB8AC3E}">
        <p14:creationId xmlns:p14="http://schemas.microsoft.com/office/powerpoint/2010/main" val="215556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latin typeface="Calibri" panose="020F0502020204030204" pitchFamily="34" charset="0"/>
              </a:rPr>
              <a:t>Paid Lunch Prices</a:t>
            </a:r>
          </a:p>
        </p:txBody>
      </p:sp>
      <p:sp>
        <p:nvSpPr>
          <p:cNvPr id="4" name="Content Placeholder 2"/>
          <p:cNvSpPr txBox="1">
            <a:spLocks/>
          </p:cNvSpPr>
          <p:nvPr/>
        </p:nvSpPr>
        <p:spPr>
          <a:xfrm>
            <a:off x="1000664" y="1671927"/>
            <a:ext cx="6058504" cy="450783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128016" lvl="1" indent="0">
              <a:buClr>
                <a:prstClr val="white">
                  <a:lumMod val="50000"/>
                </a:prstClr>
              </a:buClr>
              <a:buFont typeface="Arial" charset="0"/>
              <a:buNone/>
            </a:pPr>
            <a:endParaRPr lang="en-US" sz="3200" dirty="0">
              <a:solidFill>
                <a:prstClr val="black"/>
              </a:solidFill>
              <a:cs typeface="Arial" panose="020B0604020202020204" pitchFamily="34" charset="0"/>
            </a:endParaRPr>
          </a:p>
          <a:p>
            <a:pPr lvl="1">
              <a:buClr>
                <a:prstClr val="white">
                  <a:lumMod val="50000"/>
                </a:prstClr>
              </a:buClr>
              <a:buFont typeface="Wingdings" panose="05000000000000000000" pitchFamily="2" charset="2"/>
              <a:buChar char="§"/>
            </a:pPr>
            <a:r>
              <a:rPr lang="en-US" sz="2800" dirty="0">
                <a:solidFill>
                  <a:prstClr val="black"/>
                </a:solidFill>
                <a:latin typeface="Calibri" panose="020F0502020204030204" pitchFamily="34" charset="0"/>
                <a:cs typeface="Calibri" panose="020F0502020204030204" pitchFamily="34" charset="0"/>
              </a:rPr>
              <a:t> </a:t>
            </a:r>
            <a:r>
              <a:rPr lang="en-US" sz="3200" b="1" u="sng" dirty="0">
                <a:solidFill>
                  <a:srgbClr val="C00000"/>
                </a:solidFill>
                <a:latin typeface="Calibri" panose="020F0502020204030204" pitchFamily="34" charset="0"/>
                <a:cs typeface="Calibri" panose="020F0502020204030204" pitchFamily="34" charset="0"/>
              </a:rPr>
              <a:t>NOTE</a:t>
            </a:r>
            <a:r>
              <a:rPr lang="en-US" sz="3200" b="1" dirty="0">
                <a:solidFill>
                  <a:srgbClr val="C00000"/>
                </a:solidFill>
                <a:latin typeface="Calibri" panose="020F0502020204030204" pitchFamily="34" charset="0"/>
                <a:cs typeface="Calibri" panose="020F0502020204030204" pitchFamily="34" charset="0"/>
              </a:rPr>
              <a:t>: Paid Lunch Equity Tool not required unless nonprofit school foodservice account is negative.</a:t>
            </a:r>
          </a:p>
          <a:p>
            <a:pPr marL="128016" lvl="1" indent="0">
              <a:buClr>
                <a:prstClr val="white">
                  <a:lumMod val="50000"/>
                </a:prstClr>
              </a:buClr>
              <a:buFont typeface="Arial" charset="0"/>
              <a:buNone/>
            </a:pPr>
            <a:endParaRPr lang="en-US" sz="3200" dirty="0">
              <a:solidFill>
                <a:prstClr val="black"/>
              </a:solidFill>
              <a:latin typeface="Calibri" panose="020F0502020204030204" pitchFamily="34" charset="0"/>
              <a:cs typeface="Calibri" panose="020F0502020204030204" pitchFamily="34" charset="0"/>
            </a:endParaRPr>
          </a:p>
          <a:p>
            <a:pPr lvl="1">
              <a:buClr>
                <a:prstClr val="white">
                  <a:lumMod val="50000"/>
                </a:prstClr>
              </a:buClr>
              <a:buFont typeface="Wingdings" panose="05000000000000000000" pitchFamily="2" charset="2"/>
              <a:buChar char="§"/>
            </a:pPr>
            <a:r>
              <a:rPr lang="en-US" sz="3200" dirty="0">
                <a:solidFill>
                  <a:prstClr val="black"/>
                </a:solidFill>
                <a:latin typeface="Calibri" panose="020F0502020204030204" pitchFamily="34" charset="0"/>
                <a:cs typeface="Calibri" panose="020F0502020204030204" pitchFamily="34" charset="0"/>
              </a:rPr>
              <a:t> Annual USDA Memo</a:t>
            </a:r>
          </a:p>
          <a:p>
            <a:pPr lvl="2">
              <a:buClr>
                <a:prstClr val="white">
                  <a:lumMod val="50000"/>
                </a:prstClr>
              </a:buClr>
              <a:buFont typeface="Wingdings" panose="05000000000000000000" pitchFamily="2" charset="2"/>
              <a:buChar char="§"/>
            </a:pPr>
            <a:endParaRPr lang="en-US" sz="3200" dirty="0">
              <a:solidFill>
                <a:prstClr val="black"/>
              </a:solidFill>
              <a:latin typeface="Calibri" panose="020F0502020204030204" pitchFamily="34" charset="0"/>
              <a:cs typeface="Calibri" panose="020F0502020204030204" pitchFamily="34" charset="0"/>
            </a:endParaRPr>
          </a:p>
          <a:p>
            <a:pPr lvl="1">
              <a:buClr>
                <a:prstClr val="white">
                  <a:lumMod val="50000"/>
                </a:prstClr>
              </a:buClr>
              <a:buFont typeface="Wingdings" panose="05000000000000000000" pitchFamily="2" charset="2"/>
              <a:buChar char="§"/>
            </a:pPr>
            <a:r>
              <a:rPr lang="en-US" sz="3200" dirty="0">
                <a:solidFill>
                  <a:prstClr val="black"/>
                </a:solidFill>
                <a:latin typeface="Calibri" panose="020F0502020204030204" pitchFamily="34" charset="0"/>
                <a:cs typeface="Calibri" panose="020F0502020204030204" pitchFamily="34" charset="0"/>
              </a:rPr>
              <a:t> $3.31 ($3.75-$0.44) – SY 21-22</a:t>
            </a:r>
          </a:p>
          <a:p>
            <a:pPr marL="128016" lvl="1" indent="0">
              <a:buClr>
                <a:prstClr val="white">
                  <a:lumMod val="50000"/>
                </a:prstClr>
              </a:buClr>
              <a:buNone/>
            </a:pPr>
            <a:endParaRPr lang="en-US" sz="3200" dirty="0">
              <a:solidFill>
                <a:prstClr val="black"/>
              </a:solidFill>
              <a:latin typeface="Calibri" panose="020F0502020204030204" pitchFamily="34" charset="0"/>
              <a:cs typeface="Calibri" panose="020F0502020204030204" pitchFamily="34" charset="0"/>
            </a:endParaRPr>
          </a:p>
          <a:p>
            <a:pPr marL="128016" lvl="1" indent="0">
              <a:buClr>
                <a:prstClr val="white">
                  <a:lumMod val="50000"/>
                </a:prstClr>
              </a:buClr>
              <a:buNone/>
            </a:pPr>
            <a:endParaRPr lang="en-US" sz="3200" dirty="0">
              <a:solidFill>
                <a:prstClr val="black"/>
              </a:solidFill>
              <a:latin typeface="Calibri" panose="020F0502020204030204" pitchFamily="34" charset="0"/>
              <a:cs typeface="Calibri" panose="020F0502020204030204" pitchFamily="34" charset="0"/>
            </a:endParaRPr>
          </a:p>
          <a:p>
            <a:pPr lvl="1">
              <a:buClr>
                <a:prstClr val="white">
                  <a:lumMod val="50000"/>
                </a:prstClr>
              </a:buClr>
              <a:buFont typeface="Wingdings" charset="2"/>
              <a:buChar char="§"/>
            </a:pPr>
            <a:endParaRPr lang="en-US" sz="2800" dirty="0">
              <a:solidFill>
                <a:prstClr val="black"/>
              </a:solidFill>
              <a:cs typeface="Arial" panose="020B0604020202020204" pitchFamily="34" charset="0"/>
            </a:endParaRPr>
          </a:p>
          <a:p>
            <a:pPr marL="0" indent="0">
              <a:buClr>
                <a:srgbClr val="F3A447"/>
              </a:buClr>
              <a:buFont typeface="Tw Cen MT" panose="020B0602020104020603" pitchFamily="34" charset="0"/>
              <a:buNone/>
            </a:pPr>
            <a:endParaRPr lang="en-US" sz="2400" dirty="0">
              <a:solidFill>
                <a:prstClr val="black"/>
              </a:solidFill>
              <a:cs typeface="Arial" panose="020B0604020202020204" pitchFamily="34" charset="0"/>
            </a:endParaRPr>
          </a:p>
        </p:txBody>
      </p:sp>
      <p:pic>
        <p:nvPicPr>
          <p:cNvPr id="5" name="Picture 4" descr="iStock_000012072245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496" y="1576969"/>
            <a:ext cx="4622934" cy="3083496"/>
          </a:xfrm>
          <a:prstGeom prst="rect">
            <a:avLst/>
          </a:prstGeom>
        </p:spPr>
      </p:pic>
    </p:spTree>
    <p:extLst>
      <p:ext uri="{BB962C8B-B14F-4D97-AF65-F5344CB8AC3E}">
        <p14:creationId xmlns:p14="http://schemas.microsoft.com/office/powerpoint/2010/main" val="45182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latin typeface="Calibri" panose="020F0502020204030204" pitchFamily="34" charset="0"/>
              </a:rPr>
              <a:t>Adult meal Prices</a:t>
            </a:r>
          </a:p>
        </p:txBody>
      </p:sp>
      <p:sp>
        <p:nvSpPr>
          <p:cNvPr id="4" name="Content Placeholder 2"/>
          <p:cNvSpPr txBox="1">
            <a:spLocks/>
          </p:cNvSpPr>
          <p:nvPr/>
        </p:nvSpPr>
        <p:spPr>
          <a:xfrm>
            <a:off x="1149541" y="2217500"/>
            <a:ext cx="10298176" cy="450783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lvl="1">
              <a:buClr>
                <a:prstClr val="white">
                  <a:lumMod val="50000"/>
                </a:prstClr>
              </a:buClr>
              <a:buFont typeface="Wingdings" panose="05000000000000000000" pitchFamily="2" charset="2"/>
              <a:buChar char="§"/>
            </a:pPr>
            <a:r>
              <a:rPr lang="en-US" sz="3200" b="1" dirty="0">
                <a:solidFill>
                  <a:srgbClr val="C00000"/>
                </a:solidFill>
                <a:latin typeface="Calibri" panose="020F0502020204030204" pitchFamily="34" charset="0"/>
                <a:cs typeface="Calibri" panose="020F0502020204030204" pitchFamily="34" charset="0"/>
              </a:rPr>
              <a:t> It’s Required!</a:t>
            </a:r>
            <a:endParaRPr lang="en-US" sz="3200" dirty="0">
              <a:solidFill>
                <a:prstClr val="black"/>
              </a:solidFill>
              <a:latin typeface="Calibri" panose="020F0502020204030204" pitchFamily="34" charset="0"/>
              <a:cs typeface="Calibri" panose="020F0502020204030204" pitchFamily="34" charset="0"/>
            </a:endParaRPr>
          </a:p>
          <a:p>
            <a:pPr lvl="1">
              <a:buClr>
                <a:prstClr val="white">
                  <a:lumMod val="50000"/>
                </a:prstClr>
              </a:buClr>
              <a:buFont typeface="Wingdings" panose="05000000000000000000" pitchFamily="2" charset="2"/>
              <a:buChar char="§"/>
            </a:pPr>
            <a:r>
              <a:rPr lang="en-US" sz="3200" dirty="0">
                <a:solidFill>
                  <a:prstClr val="black"/>
                </a:solidFill>
                <a:latin typeface="Calibri" panose="020F0502020204030204" pitchFamily="34" charset="0"/>
                <a:cs typeface="Calibri" panose="020F0502020204030204" pitchFamily="34" charset="0"/>
              </a:rPr>
              <a:t> Annual Adult Meal Price Memo</a:t>
            </a:r>
          </a:p>
          <a:p>
            <a:pPr marL="571500" lvl="2" indent="-228600">
              <a:buClr>
                <a:prstClr val="white">
                  <a:lumMod val="50000"/>
                </a:prstClr>
              </a:buClr>
              <a:buFont typeface="Wingdings" panose="05000000000000000000" pitchFamily="2" charset="2"/>
              <a:buChar char="§"/>
            </a:pPr>
            <a:r>
              <a:rPr lang="en-US" sz="2400" dirty="0">
                <a:solidFill>
                  <a:prstClr val="black"/>
                </a:solidFill>
                <a:latin typeface="Calibri" panose="020F0502020204030204" pitchFamily="34" charset="0"/>
                <a:cs typeface="Calibri" panose="020F0502020204030204" pitchFamily="34" charset="0"/>
              </a:rPr>
              <a:t>Updated July/Aug when the new SY Reimbursement Rates are released</a:t>
            </a:r>
          </a:p>
          <a:p>
            <a:pPr marL="310896" lvl="2" indent="0">
              <a:spcBef>
                <a:spcPts val="1600"/>
              </a:spcBef>
              <a:buClr>
                <a:prstClr val="white">
                  <a:lumMod val="50000"/>
                </a:prstClr>
              </a:buClr>
              <a:buNone/>
            </a:pPr>
            <a:r>
              <a:rPr lang="en-US" sz="2800" b="1" dirty="0">
                <a:solidFill>
                  <a:prstClr val="black"/>
                </a:solidFill>
                <a:latin typeface="Calibri" panose="020F0502020204030204" pitchFamily="34" charset="0"/>
                <a:cs typeface="Calibri" panose="020F0502020204030204" pitchFamily="34" charset="0"/>
              </a:rPr>
              <a:t>   </a:t>
            </a:r>
          </a:p>
          <a:p>
            <a:pPr marL="310896" lvl="2" indent="0">
              <a:spcBef>
                <a:spcPts val="1600"/>
              </a:spcBef>
              <a:buClr>
                <a:prstClr val="white">
                  <a:lumMod val="50000"/>
                </a:prstClr>
              </a:buClr>
              <a:buNone/>
            </a:pPr>
            <a:endParaRPr lang="en-US" sz="2800" b="1" dirty="0">
              <a:solidFill>
                <a:prstClr val="black"/>
              </a:solidFill>
              <a:latin typeface="Calibri" panose="020F0502020204030204" pitchFamily="34" charset="0"/>
              <a:cs typeface="Calibri" panose="020F0502020204030204" pitchFamily="34" charset="0"/>
            </a:endParaRPr>
          </a:p>
          <a:p>
            <a:pPr marL="310896" lvl="2" indent="0">
              <a:spcBef>
                <a:spcPts val="1600"/>
              </a:spcBef>
              <a:buClr>
                <a:prstClr val="white">
                  <a:lumMod val="50000"/>
                </a:prstClr>
              </a:buClr>
              <a:buNone/>
            </a:pPr>
            <a:endParaRPr lang="en-US" dirty="0">
              <a:solidFill>
                <a:prstClr val="black"/>
              </a:solidFill>
              <a:latin typeface="Calibri" panose="020F0502020204030204" pitchFamily="34" charset="0"/>
              <a:cs typeface="Calibri" panose="020F0502020204030204" pitchFamily="34" charset="0"/>
            </a:endParaRPr>
          </a:p>
          <a:p>
            <a:pPr lvl="1">
              <a:buClr>
                <a:prstClr val="white">
                  <a:lumMod val="50000"/>
                </a:prstClr>
              </a:buClr>
              <a:buFont typeface="Wingdings" panose="05000000000000000000" pitchFamily="2" charset="2"/>
              <a:buChar char="§"/>
            </a:pPr>
            <a:r>
              <a:rPr lang="en-US" sz="3200" dirty="0">
                <a:solidFill>
                  <a:prstClr val="black"/>
                </a:solidFill>
                <a:latin typeface="Calibri" panose="020F0502020204030204" pitchFamily="34" charset="0"/>
                <a:cs typeface="Calibri" panose="020F0502020204030204" pitchFamily="34" charset="0"/>
              </a:rPr>
              <a:t> Factor in serving size</a:t>
            </a:r>
          </a:p>
        </p:txBody>
      </p:sp>
      <p:pic>
        <p:nvPicPr>
          <p:cNvPr id="5" name="Picture 4" descr="iStock_000016687508Medium-p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270" y="404693"/>
            <a:ext cx="4631403" cy="3024307"/>
          </a:xfrm>
          <a:prstGeom prst="rect">
            <a:avLst/>
          </a:prstGeom>
        </p:spPr>
      </p:pic>
      <p:sp>
        <p:nvSpPr>
          <p:cNvPr id="3" name="TextBox 2">
            <a:extLst>
              <a:ext uri="{FF2B5EF4-FFF2-40B4-BE49-F238E27FC236}">
                <a16:creationId xmlns:a16="http://schemas.microsoft.com/office/drawing/2014/main" id="{93982638-5F9A-C680-3FD9-FC534597AE81}"/>
              </a:ext>
            </a:extLst>
          </p:cNvPr>
          <p:cNvSpPr txBox="1"/>
          <p:nvPr/>
        </p:nvSpPr>
        <p:spPr>
          <a:xfrm>
            <a:off x="1591134" y="3897639"/>
            <a:ext cx="3209466" cy="1384995"/>
          </a:xfrm>
          <a:prstGeom prst="rect">
            <a:avLst/>
          </a:prstGeom>
          <a:solidFill>
            <a:srgbClr val="E3F1D0"/>
          </a:solidFill>
        </p:spPr>
        <p:txBody>
          <a:bodyPr wrap="square" rtlCol="0">
            <a:spAutoFit/>
          </a:bodyPr>
          <a:lstStyle/>
          <a:p>
            <a:pPr marL="310896" lvl="2" indent="0">
              <a:spcBef>
                <a:spcPts val="1600"/>
              </a:spcBef>
              <a:buClr>
                <a:prstClr val="white">
                  <a:lumMod val="50000"/>
                </a:prstClr>
              </a:buClr>
              <a:buNone/>
            </a:pPr>
            <a:r>
              <a:rPr lang="en-US" sz="2800" b="1" dirty="0">
                <a:solidFill>
                  <a:prstClr val="black"/>
                </a:solidFill>
                <a:latin typeface="Calibri" panose="020F0502020204030204" pitchFamily="34" charset="0"/>
                <a:cs typeface="Calibri" panose="020F0502020204030204" pitchFamily="34" charset="0"/>
              </a:rPr>
              <a:t>SY 2021-2022 </a:t>
            </a:r>
          </a:p>
          <a:p>
            <a:pPr marL="310896" lvl="2" indent="0">
              <a:buClr>
                <a:prstClr val="white">
                  <a:lumMod val="50000"/>
                </a:prstClr>
              </a:buClr>
              <a:buNone/>
            </a:pPr>
            <a:r>
              <a:rPr lang="en-US" sz="2800" dirty="0">
                <a:solidFill>
                  <a:prstClr val="black"/>
                </a:solidFill>
                <a:latin typeface="Calibri" panose="020F0502020204030204" pitchFamily="34" charset="0"/>
                <a:cs typeface="Calibri" panose="020F0502020204030204" pitchFamily="34" charset="0"/>
              </a:rPr>
              <a:t>Breakfast $1.97</a:t>
            </a:r>
          </a:p>
          <a:p>
            <a:pPr marL="310896" lvl="2" indent="0">
              <a:spcAft>
                <a:spcPts val="200"/>
              </a:spcAft>
              <a:buClr>
                <a:prstClr val="white">
                  <a:lumMod val="50000"/>
                </a:prstClr>
              </a:buClr>
              <a:buNone/>
            </a:pPr>
            <a:r>
              <a:rPr lang="en-US" sz="2800" dirty="0">
                <a:solidFill>
                  <a:prstClr val="black"/>
                </a:solidFill>
                <a:latin typeface="Calibri" panose="020F0502020204030204" pitchFamily="34" charset="0"/>
                <a:cs typeface="Calibri" panose="020F0502020204030204" pitchFamily="34" charset="0"/>
              </a:rPr>
              <a:t>Lunch $3.98</a:t>
            </a:r>
            <a:endParaRPr lang="en-US" dirty="0"/>
          </a:p>
        </p:txBody>
      </p:sp>
    </p:spTree>
    <p:extLst>
      <p:ext uri="{BB962C8B-B14F-4D97-AF65-F5344CB8AC3E}">
        <p14:creationId xmlns:p14="http://schemas.microsoft.com/office/powerpoint/2010/main" val="385389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latin typeface="Calibri" panose="020F0502020204030204" pitchFamily="34" charset="0"/>
                <a:cs typeface="Arial" panose="020B0604020202020204" pitchFamily="34" charset="0"/>
              </a:rPr>
              <a:t>Meal Charge Policy</a:t>
            </a:r>
          </a:p>
        </p:txBody>
      </p:sp>
      <p:sp>
        <p:nvSpPr>
          <p:cNvPr id="3" name="Content Placeholder 2"/>
          <p:cNvSpPr>
            <a:spLocks noGrp="1"/>
          </p:cNvSpPr>
          <p:nvPr>
            <p:ph idx="1"/>
          </p:nvPr>
        </p:nvSpPr>
        <p:spPr>
          <a:xfrm>
            <a:off x="666226" y="1828800"/>
            <a:ext cx="10247646" cy="5029200"/>
          </a:xfrm>
        </p:spPr>
        <p:txBody>
          <a:bodyPr>
            <a:noAutofit/>
          </a:bodyPr>
          <a:lstStyle/>
          <a:p>
            <a:pPr lvl="2">
              <a:spcBef>
                <a:spcPts val="1200"/>
              </a:spcBef>
              <a:spcAft>
                <a:spcPts val="600"/>
              </a:spcAft>
              <a:buFont typeface="Wingdings" charset="2"/>
              <a:buChar char="§"/>
            </a:pPr>
            <a:r>
              <a:rPr lang="en-US" sz="2800" dirty="0">
                <a:solidFill>
                  <a:srgbClr val="C00000"/>
                </a:solidFill>
                <a:latin typeface="Calibri" panose="020F0502020204030204" pitchFamily="34" charset="0"/>
                <a:cs typeface="Calibri" panose="020F0502020204030204" pitchFamily="34" charset="0"/>
              </a:rPr>
              <a:t> </a:t>
            </a:r>
            <a:r>
              <a:rPr lang="en-US" sz="2800" b="1" dirty="0">
                <a:solidFill>
                  <a:srgbClr val="C00000"/>
                </a:solidFill>
                <a:latin typeface="Calibri" panose="020F0502020204030204" pitchFamily="34" charset="0"/>
                <a:cs typeface="Calibri" panose="020F0502020204030204" pitchFamily="34" charset="0"/>
              </a:rPr>
              <a:t>Required at schools charging students Paid/Reduced meal costs </a:t>
            </a:r>
          </a:p>
          <a:p>
            <a:pPr marL="573088" lvl="2" indent="-261938">
              <a:spcBef>
                <a:spcPts val="1200"/>
              </a:spcBef>
              <a:spcAft>
                <a:spcPts val="600"/>
              </a:spcAft>
              <a:buFont typeface="Wingdings" charset="2"/>
              <a:buChar char="§"/>
            </a:pPr>
            <a:r>
              <a:rPr lang="en-US" sz="2800" dirty="0">
                <a:latin typeface="Calibri" panose="020F0502020204030204" pitchFamily="34" charset="0"/>
                <a:cs typeface="Calibri" panose="020F0502020204030204" pitchFamily="34" charset="0"/>
              </a:rPr>
              <a:t>Define process for </a:t>
            </a:r>
            <a:r>
              <a:rPr lang="en-US" sz="2800" b="1" dirty="0">
                <a:latin typeface="Calibri" panose="020F0502020204030204" pitchFamily="34" charset="0"/>
                <a:cs typeface="Calibri" panose="020F0502020204030204" pitchFamily="34" charset="0"/>
              </a:rPr>
              <a:t>delinquent </a:t>
            </a:r>
            <a:r>
              <a:rPr lang="en-US" sz="2800" dirty="0">
                <a:latin typeface="Calibri" panose="020F0502020204030204" pitchFamily="34" charset="0"/>
                <a:cs typeface="Calibri" panose="020F0502020204030204" pitchFamily="34" charset="0"/>
              </a:rPr>
              <a:t>and </a:t>
            </a:r>
            <a:r>
              <a:rPr lang="en-US" sz="2800" b="1" dirty="0">
                <a:latin typeface="Calibri" panose="020F0502020204030204" pitchFamily="34" charset="0"/>
                <a:cs typeface="Calibri" panose="020F0502020204030204" pitchFamily="34" charset="0"/>
              </a:rPr>
              <a:t>bad</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debt</a:t>
            </a:r>
            <a:r>
              <a:rPr lang="en-US" sz="2800" dirty="0">
                <a:latin typeface="Calibri" panose="020F0502020204030204" pitchFamily="34" charset="0"/>
                <a:cs typeface="Calibri" panose="020F0502020204030204" pitchFamily="34" charset="0"/>
              </a:rPr>
              <a:t>.</a:t>
            </a:r>
          </a:p>
          <a:p>
            <a:pPr marL="573088" lvl="2" indent="-261938">
              <a:spcBef>
                <a:spcPts val="1200"/>
              </a:spcBef>
              <a:spcAft>
                <a:spcPts val="600"/>
              </a:spcAft>
              <a:buFont typeface="Wingdings" charset="2"/>
              <a:buChar char="§"/>
            </a:pPr>
            <a:r>
              <a:rPr lang="en-US" sz="2800" dirty="0">
                <a:latin typeface="Calibri" panose="020F0502020204030204" pitchFamily="34" charset="0"/>
                <a:cs typeface="Calibri" panose="020F0502020204030204" pitchFamily="34" charset="0"/>
              </a:rPr>
              <a:t>Communicate </a:t>
            </a:r>
            <a:r>
              <a:rPr lang="en-US" sz="2800" b="1" dirty="0">
                <a:latin typeface="Calibri" panose="020F0502020204030204" pitchFamily="34" charset="0"/>
                <a:cs typeface="Calibri" panose="020F0502020204030204" pitchFamily="34" charset="0"/>
              </a:rPr>
              <a:t>in writing.</a:t>
            </a:r>
            <a:endParaRPr lang="en-US" sz="2800" dirty="0">
              <a:latin typeface="Calibri" panose="020F0502020204030204" pitchFamily="34" charset="0"/>
              <a:cs typeface="Calibri" panose="020F0502020204030204" pitchFamily="34" charset="0"/>
            </a:endParaRPr>
          </a:p>
          <a:p>
            <a:pPr marL="310896" lvl="2" indent="0">
              <a:spcBef>
                <a:spcPts val="1200"/>
              </a:spcBef>
              <a:spcAft>
                <a:spcPts val="200"/>
              </a:spcAft>
              <a:buNone/>
            </a:pPr>
            <a:r>
              <a:rPr lang="en-US" sz="2800" b="1" dirty="0">
                <a:latin typeface="Calibri" panose="020F0502020204030204" pitchFamily="34" charset="0"/>
                <a:cs typeface="Calibri" panose="020F0502020204030204" pitchFamily="34" charset="0"/>
              </a:rPr>
              <a:t>Resources</a:t>
            </a:r>
          </a:p>
          <a:p>
            <a:pPr lvl="2">
              <a:spcBef>
                <a:spcPts val="600"/>
              </a:spcBef>
              <a:spcAft>
                <a:spcPts val="600"/>
              </a:spcAft>
              <a:buFont typeface="Wingdings" charset="2"/>
              <a:buChar char="§"/>
            </a:pPr>
            <a:r>
              <a:rPr lang="en-US" sz="2800" dirty="0">
                <a:latin typeface="Calibri" panose="020F0502020204030204" pitchFamily="34" charset="0"/>
                <a:cs typeface="Calibri" panose="020F0502020204030204" pitchFamily="34" charset="0"/>
              </a:rPr>
              <a:t> </a:t>
            </a:r>
            <a:r>
              <a:rPr lang="en-US" sz="2800" dirty="0">
                <a:solidFill>
                  <a:schemeClr val="accent6">
                    <a:lumMod val="7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Montana School Board Association Policy Template</a:t>
            </a:r>
            <a:endParaRPr lang="en-US" sz="2800" dirty="0">
              <a:latin typeface="Calibri" panose="020F0502020204030204" pitchFamily="34" charset="0"/>
              <a:cs typeface="Calibri" panose="020F0502020204030204" pitchFamily="34" charset="0"/>
            </a:endParaRPr>
          </a:p>
          <a:p>
            <a:pPr lvl="2">
              <a:spcBef>
                <a:spcPts val="600"/>
              </a:spcBef>
              <a:spcAft>
                <a:spcPts val="600"/>
              </a:spcAft>
              <a:buFont typeface="Wingdings" charset="2"/>
              <a:buChar char="§"/>
            </a:pPr>
            <a:r>
              <a:rPr lang="en-US" sz="2800" dirty="0">
                <a:latin typeface="Calibri" panose="020F0502020204030204" pitchFamily="34" charset="0"/>
                <a:cs typeface="Calibri" panose="020F0502020204030204" pitchFamily="34" charset="0"/>
              </a:rPr>
              <a:t> </a:t>
            </a:r>
            <a:r>
              <a:rPr lang="en-US" sz="2800" dirty="0">
                <a:solidFill>
                  <a:schemeClr val="accent6">
                    <a:lumMod val="75000"/>
                  </a:schemeClr>
                </a:solidFill>
                <a:latin typeface="Calibri" panose="020F0502020204030204" pitchFamily="34" charset="0"/>
                <a:cs typeface="Calibri" panose="020F0502020204030204" pitchFamily="34" charset="0"/>
              </a:rPr>
              <a:t>USDA-</a:t>
            </a:r>
            <a:r>
              <a:rPr lang="en-US" sz="2800" dirty="0">
                <a:solidFill>
                  <a:schemeClr val="accent6">
                    <a:lumMod val="7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SP 23-2017 Unpaid Meal Charges: Guidance Q&amp;A</a:t>
            </a:r>
            <a:endParaRPr lang="en-US" sz="2800" dirty="0">
              <a:solidFill>
                <a:schemeClr val="accent6">
                  <a:lumMod val="75000"/>
                </a:schemeClr>
              </a:solidFill>
              <a:latin typeface="Calibri" panose="020F0502020204030204" pitchFamily="34" charset="0"/>
              <a:cs typeface="Calibri" panose="020F0502020204030204" pitchFamily="34" charset="0"/>
            </a:endParaRPr>
          </a:p>
          <a:p>
            <a:pPr marL="573088" lvl="2" indent="-261938">
              <a:spcBef>
                <a:spcPts val="600"/>
              </a:spcBef>
              <a:spcAft>
                <a:spcPts val="600"/>
              </a:spcAft>
              <a:buFont typeface="Wingdings" charset="2"/>
              <a:buChar char="§"/>
            </a:pPr>
            <a:r>
              <a:rPr lang="en-US" sz="2800" dirty="0">
                <a:solidFill>
                  <a:schemeClr val="accent6">
                    <a:lumMod val="75000"/>
                  </a:schemeClr>
                </a:solidFill>
                <a:latin typeface="Calibri" panose="020F0502020204030204" pitchFamily="34" charset="0"/>
                <a:cs typeface="Calibri" panose="020F0502020204030204" pitchFamily="34" charset="0"/>
              </a:rPr>
              <a:t>USDA-</a:t>
            </a:r>
            <a:r>
              <a:rPr lang="en-US" sz="2800" dirty="0">
                <a:solidFill>
                  <a:schemeClr val="accent6">
                    <a:lumMod val="75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Overcoming the Unpaid Meal Challenge</a:t>
            </a:r>
            <a:endParaRPr lang="en-US" sz="2800" dirty="0">
              <a:solidFill>
                <a:schemeClr val="accent6">
                  <a:lumMod val="75000"/>
                </a:schemeClr>
              </a:solidFill>
              <a:latin typeface="Calibri" panose="020F0502020204030204" pitchFamily="34" charset="0"/>
              <a:cs typeface="Calibri" panose="020F0502020204030204" pitchFamily="34" charset="0"/>
            </a:endParaRPr>
          </a:p>
          <a:p>
            <a:pPr marL="310896" lvl="2" indent="0">
              <a:buNone/>
            </a:pPr>
            <a:endParaRPr lang="en-US" sz="2400" dirty="0">
              <a:latin typeface="Calibri" panose="020F0502020204030204" pitchFamily="34" charset="0"/>
              <a:cs typeface="Calibri" panose="020F0502020204030204" pitchFamily="34" charset="0"/>
            </a:endParaRPr>
          </a:p>
        </p:txBody>
      </p:sp>
      <p:pic>
        <p:nvPicPr>
          <p:cNvPr id="4" name="Picture 3" descr="iStock_000017173205M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8187" y="3202013"/>
            <a:ext cx="3818965" cy="3084755"/>
          </a:xfrm>
          <a:prstGeom prst="rect">
            <a:avLst/>
          </a:prstGeom>
        </p:spPr>
      </p:pic>
    </p:spTree>
    <p:extLst>
      <p:ext uri="{BB962C8B-B14F-4D97-AF65-F5344CB8AC3E}">
        <p14:creationId xmlns:p14="http://schemas.microsoft.com/office/powerpoint/2010/main" val="288660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C00000"/>
                </a:solidFill>
                <a:latin typeface="Calibri" panose="020F0502020204030204" pitchFamily="34" charset="0"/>
                <a:cs typeface="Arial" panose="020B0604020202020204" pitchFamily="34" charset="0"/>
              </a:rPr>
              <a:t>Revenue from Nonprogram Foods</a:t>
            </a:r>
          </a:p>
        </p:txBody>
      </p:sp>
      <p:pic>
        <p:nvPicPr>
          <p:cNvPr id="5" name="Picture 4">
            <a:extLst>
              <a:ext uri="{FF2B5EF4-FFF2-40B4-BE49-F238E27FC236}">
                <a16:creationId xmlns:a16="http://schemas.microsoft.com/office/drawing/2014/main" id="{16946BF1-F670-4CD3-8B90-0DE4DE272914}"/>
              </a:ext>
            </a:extLst>
          </p:cNvPr>
          <p:cNvPicPr>
            <a:picLocks noChangeAspect="1"/>
          </p:cNvPicPr>
          <p:nvPr/>
        </p:nvPicPr>
        <p:blipFill rotWithShape="1">
          <a:blip r:embed="rId3"/>
          <a:srcRect b="6487"/>
          <a:stretch/>
        </p:blipFill>
        <p:spPr>
          <a:xfrm>
            <a:off x="1193800" y="2084833"/>
            <a:ext cx="6086676" cy="3945577"/>
          </a:xfrm>
          <a:prstGeom prst="rect">
            <a:avLst/>
          </a:prstGeom>
        </p:spPr>
      </p:pic>
      <p:sp>
        <p:nvSpPr>
          <p:cNvPr id="3" name="TextBox 2">
            <a:extLst>
              <a:ext uri="{FF2B5EF4-FFF2-40B4-BE49-F238E27FC236}">
                <a16:creationId xmlns:a16="http://schemas.microsoft.com/office/drawing/2014/main" id="{1E7EAD9D-7417-4B5A-A29D-457DD635551A}"/>
              </a:ext>
            </a:extLst>
          </p:cNvPr>
          <p:cNvSpPr txBox="1"/>
          <p:nvPr/>
        </p:nvSpPr>
        <p:spPr>
          <a:xfrm>
            <a:off x="8310623" y="2639028"/>
            <a:ext cx="3310359" cy="3139321"/>
          </a:xfrm>
          <a:prstGeom prst="rect">
            <a:avLst/>
          </a:prstGeom>
          <a:noFill/>
        </p:spPr>
        <p:txBody>
          <a:bodyPr wrap="square" rtlCol="0">
            <a:spAutoFit/>
          </a:bodyPr>
          <a:lstStyle/>
          <a:p>
            <a:r>
              <a:rPr lang="en-US" b="1" dirty="0"/>
              <a:t>Examples of Nonprogram Revenue:</a:t>
            </a:r>
          </a:p>
          <a:p>
            <a:pPr marL="285750" indent="-285750">
              <a:buClr>
                <a:srgbClr val="C00000"/>
              </a:buClr>
              <a:buFont typeface="Wingdings" panose="05000000000000000000" pitchFamily="2" charset="2"/>
              <a:buChar char="§"/>
            </a:pPr>
            <a:r>
              <a:rPr lang="en-US" dirty="0"/>
              <a:t>A la carte </a:t>
            </a:r>
          </a:p>
          <a:p>
            <a:pPr marL="285750" indent="-285750">
              <a:buClr>
                <a:srgbClr val="C00000"/>
              </a:buClr>
              <a:buFont typeface="Wingdings" panose="05000000000000000000" pitchFamily="2" charset="2"/>
              <a:buChar char="§"/>
            </a:pPr>
            <a:r>
              <a:rPr lang="en-US" dirty="0"/>
              <a:t>Adult meals</a:t>
            </a:r>
          </a:p>
          <a:p>
            <a:pPr marL="285750" indent="-285750">
              <a:buClr>
                <a:srgbClr val="C00000"/>
              </a:buClr>
              <a:buFont typeface="Wingdings" panose="05000000000000000000" pitchFamily="2" charset="2"/>
              <a:buChar char="§"/>
            </a:pPr>
            <a:r>
              <a:rPr lang="en-US" dirty="0"/>
              <a:t>Catering</a:t>
            </a:r>
          </a:p>
          <a:p>
            <a:pPr marL="285750" indent="-285750">
              <a:buClr>
                <a:srgbClr val="C00000"/>
              </a:buClr>
              <a:buFont typeface="Wingdings" panose="05000000000000000000" pitchFamily="2" charset="2"/>
              <a:buChar char="§"/>
            </a:pPr>
            <a:r>
              <a:rPr lang="en-US" dirty="0"/>
              <a:t>Vended meals (to other schools)</a:t>
            </a:r>
          </a:p>
          <a:p>
            <a:pPr marL="285750" indent="-285750">
              <a:buClr>
                <a:srgbClr val="C00000"/>
              </a:buClr>
              <a:buFont typeface="Wingdings" panose="05000000000000000000" pitchFamily="2" charset="2"/>
              <a:buChar char="§"/>
            </a:pPr>
            <a:r>
              <a:rPr lang="en-US" dirty="0"/>
              <a:t>Vending machines</a:t>
            </a:r>
          </a:p>
          <a:p>
            <a:pPr marL="285750" indent="-285750">
              <a:buClr>
                <a:srgbClr val="C00000"/>
              </a:buClr>
              <a:buFont typeface="Wingdings" panose="05000000000000000000" pitchFamily="2" charset="2"/>
              <a:buChar char="§"/>
            </a:pPr>
            <a:r>
              <a:rPr lang="en-US" dirty="0"/>
              <a:t>Fundraisers</a:t>
            </a:r>
          </a:p>
          <a:p>
            <a:pPr marL="285750" indent="-285750">
              <a:buClr>
                <a:srgbClr val="C00000"/>
              </a:buClr>
              <a:buFont typeface="Wingdings" panose="05000000000000000000" pitchFamily="2" charset="2"/>
              <a:buChar char="§"/>
            </a:pPr>
            <a:r>
              <a:rPr lang="en-US" dirty="0"/>
              <a:t>School stores</a:t>
            </a:r>
          </a:p>
          <a:p>
            <a:endParaRPr lang="en-US" dirty="0"/>
          </a:p>
        </p:txBody>
      </p:sp>
    </p:spTree>
    <p:extLst>
      <p:ext uri="{BB962C8B-B14F-4D97-AF65-F5344CB8AC3E}">
        <p14:creationId xmlns:p14="http://schemas.microsoft.com/office/powerpoint/2010/main" val="272611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A la carte</a:t>
            </a:r>
          </a:p>
        </p:txBody>
      </p:sp>
      <p:sp>
        <p:nvSpPr>
          <p:cNvPr id="4" name="Content Placeholder 2"/>
          <p:cNvSpPr>
            <a:spLocks noGrp="1"/>
          </p:cNvSpPr>
          <p:nvPr>
            <p:ph idx="1"/>
          </p:nvPr>
        </p:nvSpPr>
        <p:spPr>
          <a:xfrm>
            <a:off x="1278128" y="2084832"/>
            <a:ext cx="6104805" cy="4022718"/>
          </a:xfrm>
        </p:spPr>
        <p:txBody>
          <a:bodyPr>
            <a:noAutofit/>
          </a:bodyPr>
          <a:lstStyle/>
          <a:p>
            <a:pPr>
              <a:buClr>
                <a:schemeClr val="bg1">
                  <a:lumMod val="50000"/>
                </a:schemeClr>
              </a:buClr>
              <a:buFont typeface="Wingdings" charset="2"/>
              <a:buChar char="§"/>
            </a:pPr>
            <a:r>
              <a:rPr lang="en-US" sz="3200"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Minimum</a:t>
            </a:r>
            <a:endParaRPr lang="en-US" sz="3200" dirty="0">
              <a:latin typeface="Calibri" panose="020F0502020204030204" pitchFamily="34" charset="0"/>
              <a:cs typeface="Calibri" panose="020F0502020204030204" pitchFamily="34" charset="0"/>
            </a:endParaRPr>
          </a:p>
          <a:p>
            <a:pPr lvl="1">
              <a:buFont typeface="Wingdings" charset="2"/>
              <a:buChar char="§"/>
            </a:pPr>
            <a:r>
              <a:rPr lang="en-US" sz="2800" dirty="0">
                <a:latin typeface="Calibri" panose="020F0502020204030204" pitchFamily="34" charset="0"/>
                <a:cs typeface="Calibri" panose="020F0502020204030204" pitchFamily="34" charset="0"/>
              </a:rPr>
              <a:t> Track a la carte milks and second entrees. </a:t>
            </a:r>
          </a:p>
          <a:p>
            <a:pPr marL="128016" lvl="1" indent="0">
              <a:buNone/>
            </a:pPr>
            <a:endParaRPr lang="en-US" sz="2800" dirty="0">
              <a:latin typeface="Calibri" panose="020F0502020204030204" pitchFamily="34" charset="0"/>
              <a:cs typeface="Calibri" panose="020F0502020204030204" pitchFamily="34" charset="0"/>
            </a:endParaRPr>
          </a:p>
          <a:p>
            <a:pPr>
              <a:buClr>
                <a:schemeClr val="bg1">
                  <a:lumMod val="50000"/>
                </a:schemeClr>
              </a:buClr>
              <a:buFont typeface="Wingdings" charset="2"/>
              <a:buChar char="§"/>
            </a:pPr>
            <a:r>
              <a:rPr lang="en-US" sz="3200"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Best Practice</a:t>
            </a:r>
          </a:p>
          <a:p>
            <a:pPr lvl="1">
              <a:buFont typeface="Wingdings" charset="2"/>
              <a:buChar char="§"/>
            </a:pPr>
            <a:r>
              <a:rPr lang="en-US" sz="2800" b="1" dirty="0">
                <a:solidFill>
                  <a:srgbClr val="C00000"/>
                </a:solidFill>
                <a:latin typeface="Calibri" panose="020F0502020204030204" pitchFamily="34" charset="0"/>
                <a:cs typeface="Calibri" panose="020F0502020204030204" pitchFamily="34" charset="0"/>
              </a:rPr>
              <a:t>Charge for a la carte items. </a:t>
            </a:r>
          </a:p>
        </p:txBody>
      </p:sp>
      <p:pic>
        <p:nvPicPr>
          <p:cNvPr id="5" name="Picture 4" descr="iStock_000024022465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932" y="2290742"/>
            <a:ext cx="5592068" cy="3816808"/>
          </a:xfrm>
          <a:prstGeom prst="rect">
            <a:avLst/>
          </a:prstGeom>
        </p:spPr>
      </p:pic>
    </p:spTree>
    <p:extLst>
      <p:ext uri="{BB962C8B-B14F-4D97-AF65-F5344CB8AC3E}">
        <p14:creationId xmlns:p14="http://schemas.microsoft.com/office/powerpoint/2010/main" val="310753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57946"/>
            <a:ext cx="12192000" cy="4200053"/>
          </a:xfrm>
          <a:prstGeom prst="rect">
            <a:avLst/>
          </a:prstGeom>
          <a:solidFill>
            <a:srgbClr val="216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507682" y="3111998"/>
            <a:ext cx="8796338" cy="1463675"/>
          </a:xfrm>
        </p:spPr>
        <p:txBody>
          <a:bodyPr>
            <a:normAutofit/>
          </a:bodyPr>
          <a:lstStyle/>
          <a:p>
            <a:r>
              <a:rPr lang="en-US" sz="6600" b="1" dirty="0">
                <a:solidFill>
                  <a:schemeClr val="bg1"/>
                </a:solidFill>
                <a:latin typeface="Calibri Light" panose="020F0302020204030204" pitchFamily="34" charset="0"/>
                <a:cs typeface="Calibri Light" panose="020F0302020204030204" pitchFamily="34" charset="0"/>
              </a:rPr>
              <a:t>MASBO</a:t>
            </a:r>
          </a:p>
        </p:txBody>
      </p:sp>
      <p:sp>
        <p:nvSpPr>
          <p:cNvPr id="3" name="Text Placeholder 2"/>
          <p:cNvSpPr>
            <a:spLocks noGrp="1"/>
          </p:cNvSpPr>
          <p:nvPr>
            <p:ph type="body" idx="4294967295"/>
          </p:nvPr>
        </p:nvSpPr>
        <p:spPr>
          <a:xfrm>
            <a:off x="484308" y="4688597"/>
            <a:ext cx="5102860" cy="1727192"/>
          </a:xfrm>
        </p:spPr>
        <p:txBody>
          <a:bodyPr>
            <a:normAutofit/>
          </a:bodyPr>
          <a:lstStyle/>
          <a:p>
            <a:r>
              <a:rPr lang="en-US" sz="3600" dirty="0">
                <a:solidFill>
                  <a:schemeClr val="bg1"/>
                </a:solidFill>
              </a:rPr>
              <a:t>June 16, 2022</a:t>
            </a:r>
          </a:p>
          <a:p>
            <a:r>
              <a:rPr lang="en-US" sz="2400" dirty="0">
                <a:solidFill>
                  <a:schemeClr val="bg1"/>
                </a:solidFill>
              </a:rPr>
              <a:t>11:00 - 12:00</a:t>
            </a:r>
          </a:p>
          <a:p>
            <a:r>
              <a:rPr lang="en-US" sz="2400" dirty="0">
                <a:solidFill>
                  <a:schemeClr val="bg1"/>
                </a:solidFill>
              </a:rPr>
              <a:t>1:40 - 2:40</a:t>
            </a:r>
          </a:p>
        </p:txBody>
      </p:sp>
      <p:sp>
        <p:nvSpPr>
          <p:cNvPr id="7" name="Oval 6"/>
          <p:cNvSpPr/>
          <p:nvPr/>
        </p:nvSpPr>
        <p:spPr>
          <a:xfrm>
            <a:off x="10332400" y="2564284"/>
            <a:ext cx="4337051" cy="42000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1701" y="2112880"/>
            <a:ext cx="5102860" cy="5102860"/>
          </a:xfrm>
          <a:prstGeom prst="rect">
            <a:avLst/>
          </a:prstGeom>
        </p:spPr>
      </p:pic>
      <p:sp>
        <p:nvSpPr>
          <p:cNvPr id="9" name="TextBox 8"/>
          <p:cNvSpPr txBox="1"/>
          <p:nvPr/>
        </p:nvSpPr>
        <p:spPr>
          <a:xfrm>
            <a:off x="1" y="349623"/>
            <a:ext cx="12192000" cy="1200329"/>
          </a:xfrm>
          <a:prstGeom prst="rect">
            <a:avLst/>
          </a:prstGeom>
          <a:noFill/>
        </p:spPr>
        <p:txBody>
          <a:bodyPr wrap="square" rtlCol="0">
            <a:spAutoFit/>
          </a:bodyPr>
          <a:lstStyle/>
          <a:p>
            <a:pPr algn="ctr"/>
            <a:r>
              <a:rPr lang="en-US" sz="7200" dirty="0">
                <a:solidFill>
                  <a:srgbClr val="FF8D2B"/>
                </a:solidFill>
                <a:latin typeface="Calibri" panose="020F0502020204030204" pitchFamily="34" charset="0"/>
                <a:cs typeface="Calibri" panose="020F0502020204030204" pitchFamily="34" charset="0"/>
              </a:rPr>
              <a:t>School Nutrition Programs</a:t>
            </a:r>
          </a:p>
        </p:txBody>
      </p:sp>
      <p:sp>
        <p:nvSpPr>
          <p:cNvPr id="5" name="TextBox 4">
            <a:extLst>
              <a:ext uri="{FF2B5EF4-FFF2-40B4-BE49-F238E27FC236}">
                <a16:creationId xmlns:a16="http://schemas.microsoft.com/office/drawing/2014/main" id="{B42098EF-E70F-8B9B-2492-FFBF918A4B5A}"/>
              </a:ext>
            </a:extLst>
          </p:cNvPr>
          <p:cNvSpPr txBox="1"/>
          <p:nvPr/>
        </p:nvSpPr>
        <p:spPr>
          <a:xfrm>
            <a:off x="1362635" y="1549952"/>
            <a:ext cx="9753600" cy="923330"/>
          </a:xfrm>
          <a:prstGeom prst="rect">
            <a:avLst/>
          </a:prstGeom>
          <a:noFill/>
        </p:spPr>
        <p:txBody>
          <a:bodyPr wrap="square" rtlCol="0">
            <a:spAutoFit/>
          </a:bodyPr>
          <a:lstStyle/>
          <a:p>
            <a:pPr algn="ctr"/>
            <a:r>
              <a:rPr lang="en-US" sz="5400" dirty="0">
                <a:solidFill>
                  <a:schemeClr val="accent1">
                    <a:lumMod val="75000"/>
                  </a:schemeClr>
                </a:solidFill>
              </a:rPr>
              <a:t>Back to Basics</a:t>
            </a:r>
          </a:p>
        </p:txBody>
      </p:sp>
    </p:spTree>
    <p:extLst>
      <p:ext uri="{BB962C8B-B14F-4D97-AF65-F5344CB8AC3E}">
        <p14:creationId xmlns:p14="http://schemas.microsoft.com/office/powerpoint/2010/main" val="3263664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F13C-6B64-46C2-96B9-F2D2D15C4CCE}"/>
              </a:ext>
            </a:extLst>
          </p:cNvPr>
          <p:cNvSpPr>
            <a:spLocks noGrp="1"/>
          </p:cNvSpPr>
          <p:nvPr>
            <p:ph type="title"/>
          </p:nvPr>
        </p:nvSpPr>
        <p:spPr>
          <a:xfrm>
            <a:off x="889349" y="247013"/>
            <a:ext cx="9920614" cy="1907463"/>
          </a:xfrm>
        </p:spPr>
        <p:txBody>
          <a:bodyPr/>
          <a:lstStyle/>
          <a:p>
            <a:r>
              <a:rPr lang="en-US" dirty="0">
                <a:solidFill>
                  <a:srgbClr val="C00000"/>
                </a:solidFill>
              </a:rPr>
              <a:t>3-Month operating expenditures limit</a:t>
            </a:r>
          </a:p>
        </p:txBody>
      </p:sp>
      <p:graphicFrame>
        <p:nvGraphicFramePr>
          <p:cNvPr id="4" name="Content Placeholder 3">
            <a:extLst>
              <a:ext uri="{FF2B5EF4-FFF2-40B4-BE49-F238E27FC236}">
                <a16:creationId xmlns:a16="http://schemas.microsoft.com/office/drawing/2014/main" id="{11BF35D5-E2A2-4A5A-BAD0-9C17126C62AC}"/>
              </a:ext>
            </a:extLst>
          </p:cNvPr>
          <p:cNvGraphicFramePr>
            <a:graphicFrameLocks noGrp="1"/>
          </p:cNvGraphicFramePr>
          <p:nvPr>
            <p:ph idx="1"/>
            <p:extLst>
              <p:ext uri="{D42A27DB-BD31-4B8C-83A1-F6EECF244321}">
                <p14:modId xmlns:p14="http://schemas.microsoft.com/office/powerpoint/2010/main" val="2074070712"/>
              </p:ext>
            </p:extLst>
          </p:nvPr>
        </p:nvGraphicFramePr>
        <p:xfrm>
          <a:off x="889349" y="1746630"/>
          <a:ext cx="10772383" cy="315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C5C819A-2F07-4923-B584-54B2C1F77D8C}"/>
              </a:ext>
            </a:extLst>
          </p:cNvPr>
          <p:cNvSpPr txBox="1"/>
          <p:nvPr/>
        </p:nvSpPr>
        <p:spPr>
          <a:xfrm>
            <a:off x="7323550" y="5243041"/>
            <a:ext cx="1482247" cy="1200329"/>
          </a:xfrm>
          <a:prstGeom prst="rect">
            <a:avLst/>
          </a:prstGeom>
          <a:noFill/>
        </p:spPr>
        <p:txBody>
          <a:bodyPr wrap="square" rtlCol="0">
            <a:spAutoFit/>
          </a:bodyPr>
          <a:lstStyle/>
          <a:p>
            <a:pPr algn="ctr"/>
            <a:r>
              <a:rPr lang="en-US" dirty="0"/>
              <a:t>Covid-19</a:t>
            </a:r>
          </a:p>
          <a:p>
            <a:pPr algn="ctr"/>
            <a:r>
              <a:rPr lang="en-US" dirty="0"/>
              <a:t>Emergency Operations Funds </a:t>
            </a:r>
          </a:p>
        </p:txBody>
      </p:sp>
      <p:sp>
        <p:nvSpPr>
          <p:cNvPr id="6" name="TextBox 5">
            <a:extLst>
              <a:ext uri="{FF2B5EF4-FFF2-40B4-BE49-F238E27FC236}">
                <a16:creationId xmlns:a16="http://schemas.microsoft.com/office/drawing/2014/main" id="{6E9C0EDE-CA5E-40C5-A766-4AE241FA85CC}"/>
              </a:ext>
            </a:extLst>
          </p:cNvPr>
          <p:cNvSpPr txBox="1"/>
          <p:nvPr/>
        </p:nvSpPr>
        <p:spPr>
          <a:xfrm>
            <a:off x="5534416" y="5104542"/>
            <a:ext cx="1482248" cy="1200328"/>
          </a:xfrm>
          <a:prstGeom prst="rect">
            <a:avLst/>
          </a:prstGeom>
          <a:noFill/>
        </p:spPr>
        <p:txBody>
          <a:bodyPr wrap="square" rtlCol="0">
            <a:spAutoFit/>
          </a:bodyPr>
          <a:lstStyle/>
          <a:p>
            <a:pPr algn="ctr"/>
            <a:r>
              <a:rPr lang="en-US" dirty="0"/>
              <a:t>Supply Chain Assistance Funds</a:t>
            </a:r>
          </a:p>
        </p:txBody>
      </p:sp>
      <p:sp>
        <p:nvSpPr>
          <p:cNvPr id="7" name="TextBox 6">
            <a:extLst>
              <a:ext uri="{FF2B5EF4-FFF2-40B4-BE49-F238E27FC236}">
                <a16:creationId xmlns:a16="http://schemas.microsoft.com/office/drawing/2014/main" id="{16AFBB9A-71D1-45F5-BA62-9D82733E7196}"/>
              </a:ext>
            </a:extLst>
          </p:cNvPr>
          <p:cNvSpPr txBox="1"/>
          <p:nvPr/>
        </p:nvSpPr>
        <p:spPr>
          <a:xfrm>
            <a:off x="3369501" y="5104542"/>
            <a:ext cx="1954060" cy="1200329"/>
          </a:xfrm>
          <a:prstGeom prst="rect">
            <a:avLst/>
          </a:prstGeom>
          <a:noFill/>
        </p:spPr>
        <p:txBody>
          <a:bodyPr wrap="square" rtlCol="0">
            <a:spAutoFit/>
          </a:bodyPr>
          <a:lstStyle/>
          <a:p>
            <a:pPr algn="ctr"/>
            <a:r>
              <a:rPr lang="en-US" dirty="0"/>
              <a:t>Higher Reimbursement SY20-21 &amp;</a:t>
            </a:r>
          </a:p>
          <a:p>
            <a:pPr algn="ctr"/>
            <a:r>
              <a:rPr lang="en-US" dirty="0"/>
              <a:t>SY21-22</a:t>
            </a:r>
          </a:p>
        </p:txBody>
      </p:sp>
      <p:sp>
        <p:nvSpPr>
          <p:cNvPr id="8" name="Arrow: Up 7">
            <a:extLst>
              <a:ext uri="{FF2B5EF4-FFF2-40B4-BE49-F238E27FC236}">
                <a16:creationId xmlns:a16="http://schemas.microsoft.com/office/drawing/2014/main" id="{4E8E46E7-1CE8-486C-AF84-EF19760C963F}"/>
              </a:ext>
            </a:extLst>
          </p:cNvPr>
          <p:cNvSpPr/>
          <p:nvPr/>
        </p:nvSpPr>
        <p:spPr>
          <a:xfrm rot="934114" flipH="1">
            <a:off x="2500559" y="2066541"/>
            <a:ext cx="291014" cy="835224"/>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D69F9E2C-6B5B-435E-952D-B9ED6061BA92}"/>
              </a:ext>
            </a:extLst>
          </p:cNvPr>
          <p:cNvSpPr/>
          <p:nvPr/>
        </p:nvSpPr>
        <p:spPr>
          <a:xfrm rot="10800000" flipH="1">
            <a:off x="6162806" y="3801283"/>
            <a:ext cx="225468" cy="120032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EB302A49-B3B7-47D3-812C-C3849E84A654}"/>
              </a:ext>
            </a:extLst>
          </p:cNvPr>
          <p:cNvSpPr/>
          <p:nvPr/>
        </p:nvSpPr>
        <p:spPr>
          <a:xfrm rot="9507144" flipH="1">
            <a:off x="7370770" y="3739403"/>
            <a:ext cx="235807" cy="145943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4B876278-94FD-4EE5-B00B-0E3DFB724413}"/>
              </a:ext>
            </a:extLst>
          </p:cNvPr>
          <p:cNvSpPr/>
          <p:nvPr/>
        </p:nvSpPr>
        <p:spPr>
          <a:xfrm rot="12159233" flipH="1">
            <a:off x="5055150" y="3742595"/>
            <a:ext cx="235807" cy="145943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2863B0C-CB2B-4037-B384-B1456C70D544}"/>
              </a:ext>
            </a:extLst>
          </p:cNvPr>
          <p:cNvSpPr txBox="1"/>
          <p:nvPr/>
        </p:nvSpPr>
        <p:spPr>
          <a:xfrm rot="20989891">
            <a:off x="9888420" y="4692543"/>
            <a:ext cx="1963466" cy="1200329"/>
          </a:xfrm>
          <a:prstGeom prst="rect">
            <a:avLst/>
          </a:prstGeom>
          <a:noFill/>
        </p:spPr>
        <p:txBody>
          <a:bodyPr wrap="square" rtlCol="0">
            <a:spAutoFit/>
          </a:bodyPr>
          <a:lstStyle/>
          <a:p>
            <a:pPr algn="ctr"/>
            <a:r>
              <a:rPr lang="en-US" sz="2400" dirty="0"/>
              <a:t>Spend </a:t>
            </a:r>
          </a:p>
          <a:p>
            <a:pPr algn="ctr"/>
            <a:r>
              <a:rPr lang="en-US" sz="2400" dirty="0"/>
              <a:t>Down </a:t>
            </a:r>
          </a:p>
          <a:p>
            <a:pPr algn="ctr"/>
            <a:r>
              <a:rPr lang="en-US" sz="2400" dirty="0"/>
              <a:t>Plan</a:t>
            </a:r>
          </a:p>
        </p:txBody>
      </p:sp>
      <p:sp>
        <p:nvSpPr>
          <p:cNvPr id="14" name="Arrow: Up 13">
            <a:extLst>
              <a:ext uri="{FF2B5EF4-FFF2-40B4-BE49-F238E27FC236}">
                <a16:creationId xmlns:a16="http://schemas.microsoft.com/office/drawing/2014/main" id="{B94E4A64-2B85-4EEE-A65D-8DC379B567BD}"/>
              </a:ext>
            </a:extLst>
          </p:cNvPr>
          <p:cNvSpPr/>
          <p:nvPr/>
        </p:nvSpPr>
        <p:spPr>
          <a:xfrm rot="9332357" flipH="1">
            <a:off x="10078382" y="3889099"/>
            <a:ext cx="291014" cy="835224"/>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Exclamation mark with solid fill">
            <a:extLst>
              <a:ext uri="{FF2B5EF4-FFF2-40B4-BE49-F238E27FC236}">
                <a16:creationId xmlns:a16="http://schemas.microsoft.com/office/drawing/2014/main" id="{BC7A229D-FBDD-4982-8E3E-F1B5506C4A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17481" y="4809448"/>
            <a:ext cx="584595" cy="740055"/>
          </a:xfrm>
          <a:prstGeom prst="rect">
            <a:avLst/>
          </a:prstGeom>
        </p:spPr>
      </p:pic>
    </p:spTree>
    <p:extLst>
      <p:ext uri="{BB962C8B-B14F-4D97-AF65-F5344CB8AC3E}">
        <p14:creationId xmlns:p14="http://schemas.microsoft.com/office/powerpoint/2010/main" val="2760650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67" y="4713794"/>
            <a:ext cx="8393723" cy="2086708"/>
          </a:xfrm>
        </p:spPr>
        <p:txBody>
          <a:bodyPr>
            <a:noAutofit/>
          </a:bodyPr>
          <a:lstStyle/>
          <a:p>
            <a:r>
              <a:rPr lang="en-US" sz="3600" dirty="0">
                <a:solidFill>
                  <a:schemeClr val="accent4"/>
                </a:solidFill>
                <a:latin typeface="Calibri" panose="020F0502020204030204" pitchFamily="34" charset="0"/>
              </a:rPr>
              <a:t>  </a:t>
            </a:r>
            <a:br>
              <a:rPr lang="en-US" sz="3600" dirty="0">
                <a:solidFill>
                  <a:schemeClr val="accent4"/>
                </a:solidFill>
                <a:latin typeface="Calibri" panose="020F0502020204030204" pitchFamily="34" charset="0"/>
              </a:rPr>
            </a:br>
            <a:r>
              <a:rPr lang="en-US" sz="3600" dirty="0">
                <a:solidFill>
                  <a:schemeClr val="tx1"/>
                </a:solidFill>
                <a:latin typeface="Calibri" panose="020F0502020204030204" pitchFamily="34" charset="0"/>
              </a:rPr>
              <a:t>Benefit Issuance </a:t>
            </a:r>
            <a:br>
              <a:rPr lang="en-US" sz="3600" dirty="0">
                <a:solidFill>
                  <a:schemeClr val="accent4"/>
                </a:solidFill>
                <a:latin typeface="Calibri" panose="020F0502020204030204" pitchFamily="34" charset="0"/>
              </a:rPr>
            </a:br>
            <a:endParaRPr lang="en-US" sz="3600" dirty="0">
              <a:solidFill>
                <a:schemeClr val="accent4"/>
              </a:solidFill>
              <a:latin typeface="Calibri" panose="020F0502020204030204" pitchFamily="34" charset="0"/>
            </a:endParaRP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31245" b="31245"/>
          <a:stretch>
            <a:fillRect/>
          </a:stretch>
        </p:blipFill>
        <p:spPr/>
      </p:pic>
      <p:sp>
        <p:nvSpPr>
          <p:cNvPr id="3" name="TextBox 2">
            <a:extLst>
              <a:ext uri="{FF2B5EF4-FFF2-40B4-BE49-F238E27FC236}">
                <a16:creationId xmlns:a16="http://schemas.microsoft.com/office/drawing/2014/main" id="{F3D809AF-6F75-4D08-83F1-B75C7684E51F}"/>
              </a:ext>
            </a:extLst>
          </p:cNvPr>
          <p:cNvSpPr txBox="1"/>
          <p:nvPr/>
        </p:nvSpPr>
        <p:spPr>
          <a:xfrm>
            <a:off x="8631936" y="5413248"/>
            <a:ext cx="3218688" cy="923330"/>
          </a:xfrm>
          <a:prstGeom prst="rect">
            <a:avLst/>
          </a:prstGeom>
          <a:noFill/>
        </p:spPr>
        <p:txBody>
          <a:bodyPr wrap="square" rtlCol="0">
            <a:spAutoFit/>
          </a:bodyPr>
          <a:lstStyle/>
          <a:p>
            <a:r>
              <a:rPr lang="en-US" dirty="0"/>
              <a:t>DCA</a:t>
            </a:r>
          </a:p>
          <a:p>
            <a:r>
              <a:rPr lang="en-US" dirty="0"/>
              <a:t>F/R Applications</a:t>
            </a:r>
          </a:p>
          <a:p>
            <a:r>
              <a:rPr lang="en-US" dirty="0"/>
              <a:t>CEP</a:t>
            </a:r>
          </a:p>
        </p:txBody>
      </p:sp>
    </p:spTree>
    <p:extLst>
      <p:ext uri="{BB962C8B-B14F-4D97-AF65-F5344CB8AC3E}">
        <p14:creationId xmlns:p14="http://schemas.microsoft.com/office/powerpoint/2010/main" val="1532729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descr="image006">
            <a:extLst>
              <a:ext uri="{FF2B5EF4-FFF2-40B4-BE49-F238E27FC236}">
                <a16:creationId xmlns:a16="http://schemas.microsoft.com/office/drawing/2014/main" id="{B6F70C87-A560-476F-B45B-22AA3CEE8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213" y="185767"/>
            <a:ext cx="9336405" cy="64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3A9E0B0-75FC-4EF8-B94F-5B96028507BB}"/>
              </a:ext>
            </a:extLst>
          </p:cNvPr>
          <p:cNvSpPr txBox="1"/>
          <p:nvPr/>
        </p:nvSpPr>
        <p:spPr>
          <a:xfrm>
            <a:off x="201168" y="2705725"/>
            <a:ext cx="2084832" cy="769441"/>
          </a:xfrm>
          <a:prstGeom prst="rect">
            <a:avLst/>
          </a:prstGeom>
          <a:noFill/>
        </p:spPr>
        <p:txBody>
          <a:bodyPr wrap="square" rtlCol="0">
            <a:spAutoFit/>
          </a:bodyPr>
          <a:lstStyle/>
          <a:p>
            <a:pPr algn="ctr"/>
            <a:r>
              <a:rPr lang="en-US" sz="4400" dirty="0">
                <a:solidFill>
                  <a:schemeClr val="accent6">
                    <a:lumMod val="75000"/>
                  </a:schemeClr>
                </a:solidFill>
              </a:rPr>
              <a:t>DCA</a:t>
            </a:r>
          </a:p>
        </p:txBody>
      </p:sp>
    </p:spTree>
    <p:extLst>
      <p:ext uri="{BB962C8B-B14F-4D97-AF65-F5344CB8AC3E}">
        <p14:creationId xmlns:p14="http://schemas.microsoft.com/office/powerpoint/2010/main" val="2149121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972" y="585216"/>
            <a:ext cx="11047228" cy="1151213"/>
          </a:xfrm>
        </p:spPr>
        <p:txBody>
          <a:bodyPr>
            <a:normAutofit/>
          </a:bodyPr>
          <a:lstStyle/>
          <a:p>
            <a:r>
              <a:rPr lang="en-US" dirty="0">
                <a:solidFill>
                  <a:schemeClr val="accent6">
                    <a:lumMod val="50000"/>
                  </a:schemeClr>
                </a:solidFill>
                <a:latin typeface="Calibri" panose="020F0502020204030204" pitchFamily="34" charset="0"/>
              </a:rPr>
              <a:t>What is Direct Certification? </a:t>
            </a:r>
          </a:p>
        </p:txBody>
      </p:sp>
      <p:sp>
        <p:nvSpPr>
          <p:cNvPr id="3" name="Content Placeholder 2"/>
          <p:cNvSpPr>
            <a:spLocks noGrp="1"/>
          </p:cNvSpPr>
          <p:nvPr>
            <p:ph idx="1"/>
          </p:nvPr>
        </p:nvSpPr>
        <p:spPr>
          <a:xfrm>
            <a:off x="525887" y="1847088"/>
            <a:ext cx="11140225" cy="4626864"/>
          </a:xfrm>
        </p:spPr>
        <p:txBody>
          <a:bodyPr>
            <a:normAutofit/>
          </a:bodyPr>
          <a:lstStyle/>
          <a:p>
            <a:pPr marL="0" indent="0" algn="ctr">
              <a:buNone/>
            </a:pPr>
            <a:r>
              <a:rPr lang="en-US" dirty="0">
                <a:latin typeface="Calibri" panose="020F0502020204030204" pitchFamily="34" charset="0"/>
                <a:cs typeface="Calibri" panose="020F0502020204030204" pitchFamily="34" charset="0"/>
              </a:rPr>
              <a:t>Data obtained directly from the State or Local Agency to ensure students enrolled in assistance programs and other categorically eligible programs are automatically approved to receive school </a:t>
            </a:r>
            <a:r>
              <a:rPr lang="en-US" b="1" dirty="0">
                <a:latin typeface="Calibri" panose="020F0502020204030204" pitchFamily="34" charset="0"/>
                <a:cs typeface="Calibri" panose="020F0502020204030204" pitchFamily="34" charset="0"/>
              </a:rPr>
              <a:t>meals at no cost </a:t>
            </a:r>
            <a:r>
              <a:rPr lang="en-US" dirty="0">
                <a:latin typeface="Calibri" panose="020F0502020204030204" pitchFamily="34" charset="0"/>
                <a:cs typeface="Calibri" panose="020F0502020204030204" pitchFamily="34" charset="0"/>
              </a:rPr>
              <a:t>without an application.</a:t>
            </a:r>
          </a:p>
          <a:p>
            <a:pPr marL="0" indent="0" algn="ctr">
              <a:buNone/>
            </a:pPr>
            <a:endParaRPr lang="en-US" sz="2400" b="1"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E94B3E00-2FCB-C0B0-80A2-9C6FCE48B705}"/>
              </a:ext>
            </a:extLst>
          </p:cNvPr>
          <p:cNvSpPr txBox="1">
            <a:spLocks/>
          </p:cNvSpPr>
          <p:nvPr/>
        </p:nvSpPr>
        <p:spPr>
          <a:xfrm>
            <a:off x="1361223" y="3651162"/>
            <a:ext cx="5544145" cy="308086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400" b="1" dirty="0"/>
              <a:t>SNAP </a:t>
            </a:r>
          </a:p>
          <a:p>
            <a:pPr marL="0" indent="0">
              <a:spcBef>
                <a:spcPts val="600"/>
              </a:spcBef>
              <a:buFont typeface="Tw Cen MT" panose="020B0602020104020603" pitchFamily="34" charset="0"/>
              <a:buNone/>
            </a:pPr>
            <a:r>
              <a:rPr lang="en-US" sz="1800" dirty="0"/>
              <a:t>Supplemental Nutrition Assistance Program</a:t>
            </a:r>
          </a:p>
          <a:p>
            <a:pPr marL="0" indent="0">
              <a:spcBef>
                <a:spcPts val="1800"/>
              </a:spcBef>
              <a:buFont typeface="Tw Cen MT" panose="020B0602020104020603" pitchFamily="34" charset="0"/>
              <a:buNone/>
            </a:pPr>
            <a:r>
              <a:rPr lang="en-US" sz="2400" b="1" dirty="0"/>
              <a:t>TANF </a:t>
            </a:r>
          </a:p>
          <a:p>
            <a:pPr marL="0" indent="0">
              <a:spcBef>
                <a:spcPts val="600"/>
              </a:spcBef>
              <a:buFont typeface="Tw Cen MT" panose="020B0602020104020603" pitchFamily="34" charset="0"/>
              <a:buNone/>
            </a:pPr>
            <a:r>
              <a:rPr lang="en-US" sz="1800" dirty="0"/>
              <a:t>Temporary Assistance for Needy Families</a:t>
            </a:r>
          </a:p>
          <a:p>
            <a:pPr marL="0" indent="0">
              <a:spcBef>
                <a:spcPts val="1800"/>
              </a:spcBef>
              <a:buFont typeface="Tw Cen MT" panose="020B0602020104020603" pitchFamily="34" charset="0"/>
              <a:buNone/>
            </a:pPr>
            <a:r>
              <a:rPr lang="en-US" sz="2400" b="1" dirty="0"/>
              <a:t>FDPIR</a:t>
            </a:r>
          </a:p>
          <a:p>
            <a:pPr marL="0" indent="0">
              <a:spcBef>
                <a:spcPts val="600"/>
              </a:spcBef>
              <a:buFont typeface="Tw Cen MT" panose="020B0602020104020603" pitchFamily="34" charset="0"/>
              <a:buNone/>
            </a:pPr>
            <a:r>
              <a:rPr lang="en-US" sz="1800" dirty="0"/>
              <a:t>Food Distribution Programs on Indian Reservations</a:t>
            </a:r>
          </a:p>
          <a:p>
            <a:endParaRPr lang="en-US" dirty="0"/>
          </a:p>
        </p:txBody>
      </p:sp>
      <p:sp>
        <p:nvSpPr>
          <p:cNvPr id="5" name="Content Placeholder 2">
            <a:extLst>
              <a:ext uri="{FF2B5EF4-FFF2-40B4-BE49-F238E27FC236}">
                <a16:creationId xmlns:a16="http://schemas.microsoft.com/office/drawing/2014/main" id="{718360FA-C9DE-EAE9-C061-5881DE4932F7}"/>
              </a:ext>
            </a:extLst>
          </p:cNvPr>
          <p:cNvSpPr txBox="1">
            <a:spLocks/>
          </p:cNvSpPr>
          <p:nvPr/>
        </p:nvSpPr>
        <p:spPr>
          <a:xfrm>
            <a:off x="1157285" y="3101686"/>
            <a:ext cx="4938714" cy="66564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spcBef>
                <a:spcPts val="1800"/>
              </a:spcBef>
            </a:pPr>
            <a:r>
              <a:rPr lang="en-US" sz="2800" b="1" u="sng" dirty="0">
                <a:ln w="0"/>
                <a:solidFill>
                  <a:schemeClr val="accent6">
                    <a:lumMod val="50000"/>
                  </a:schemeClr>
                </a:solidFill>
              </a:rPr>
              <a:t>Assistance Programs</a:t>
            </a:r>
          </a:p>
        </p:txBody>
      </p:sp>
      <p:sp>
        <p:nvSpPr>
          <p:cNvPr id="6" name="Text Placeholder 4">
            <a:extLst>
              <a:ext uri="{FF2B5EF4-FFF2-40B4-BE49-F238E27FC236}">
                <a16:creationId xmlns:a16="http://schemas.microsoft.com/office/drawing/2014/main" id="{8F76FC2C-55EA-D7BE-0F6E-58233FC1C066}"/>
              </a:ext>
            </a:extLst>
          </p:cNvPr>
          <p:cNvSpPr txBox="1">
            <a:spLocks/>
          </p:cNvSpPr>
          <p:nvPr/>
        </p:nvSpPr>
        <p:spPr>
          <a:xfrm>
            <a:off x="7379329" y="3096179"/>
            <a:ext cx="4507871" cy="665641"/>
          </a:xfrm>
          <a:prstGeom prst="rect">
            <a:avLst/>
          </a:prstGeom>
          <a:noFill/>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800" b="1" u="sng" dirty="0">
                <a:ln w="0"/>
                <a:solidFill>
                  <a:schemeClr val="accent6">
                    <a:lumMod val="50000"/>
                  </a:schemeClr>
                </a:solidFill>
              </a:rPr>
              <a:t>Other Categorical Sources</a:t>
            </a:r>
          </a:p>
        </p:txBody>
      </p:sp>
      <p:sp>
        <p:nvSpPr>
          <p:cNvPr id="7" name="Content Placeholder 5">
            <a:extLst>
              <a:ext uri="{FF2B5EF4-FFF2-40B4-BE49-F238E27FC236}">
                <a16:creationId xmlns:a16="http://schemas.microsoft.com/office/drawing/2014/main" id="{F25EF7BA-42B1-42AB-06F8-23299A965BE5}"/>
              </a:ext>
            </a:extLst>
          </p:cNvPr>
          <p:cNvSpPr txBox="1">
            <a:spLocks/>
          </p:cNvSpPr>
          <p:nvPr/>
        </p:nvSpPr>
        <p:spPr>
          <a:xfrm>
            <a:off x="7740704" y="3607217"/>
            <a:ext cx="2434626" cy="293344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spcBef>
                <a:spcPts val="4800"/>
              </a:spcBef>
              <a:buFont typeface="Tw Cen MT" panose="020B0602020104020603" pitchFamily="34" charset="0"/>
              <a:buNone/>
            </a:pPr>
            <a:r>
              <a:rPr lang="en-US" sz="2400" b="1" dirty="0"/>
              <a:t>Foster Care</a:t>
            </a:r>
          </a:p>
          <a:p>
            <a:pPr marL="0" indent="0">
              <a:spcBef>
                <a:spcPts val="4800"/>
              </a:spcBef>
              <a:buFont typeface="Tw Cen MT" panose="020B0602020104020603" pitchFamily="34" charset="0"/>
              <a:buNone/>
            </a:pPr>
            <a:r>
              <a:rPr lang="en-US" sz="2400" b="1" dirty="0"/>
              <a:t>Homeless</a:t>
            </a:r>
          </a:p>
          <a:p>
            <a:pPr marL="0" indent="0">
              <a:spcBef>
                <a:spcPts val="4800"/>
              </a:spcBef>
              <a:buFont typeface="Tw Cen MT" panose="020B0602020104020603" pitchFamily="34" charset="0"/>
              <a:buNone/>
            </a:pPr>
            <a:r>
              <a:rPr lang="en-US" sz="2400" b="1" dirty="0"/>
              <a:t>Migrant</a:t>
            </a:r>
          </a:p>
          <a:p>
            <a:pPr marL="0" indent="0">
              <a:buFont typeface="Tw Cen MT" panose="020B0602020104020603" pitchFamily="34" charset="0"/>
              <a:buNone/>
            </a:pPr>
            <a:endParaRPr lang="en-US" dirty="0"/>
          </a:p>
        </p:txBody>
      </p:sp>
    </p:spTree>
    <p:extLst>
      <p:ext uri="{BB962C8B-B14F-4D97-AF65-F5344CB8AC3E}">
        <p14:creationId xmlns:p14="http://schemas.microsoft.com/office/powerpoint/2010/main" val="67016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70" y="548640"/>
            <a:ext cx="11739860" cy="1499616"/>
          </a:xfrm>
          <a:solidFill>
            <a:srgbClr val="006600"/>
          </a:solidFill>
        </p:spPr>
        <p:txBody>
          <a:bodyPr>
            <a:normAutofit/>
          </a:bodyPr>
          <a:lstStyle/>
          <a:p>
            <a:pPr algn="ctr"/>
            <a:r>
              <a:rPr lang="en-US" sz="4800" cap="none" dirty="0">
                <a:solidFill>
                  <a:schemeClr val="bg1"/>
                </a:solidFill>
              </a:rPr>
              <a:t>Why is Direct Certification Important?</a:t>
            </a:r>
          </a:p>
        </p:txBody>
      </p:sp>
      <p:sp>
        <p:nvSpPr>
          <p:cNvPr id="3" name="Content Placeholder 2"/>
          <p:cNvSpPr>
            <a:spLocks noGrp="1"/>
          </p:cNvSpPr>
          <p:nvPr>
            <p:ph idx="1"/>
          </p:nvPr>
        </p:nvSpPr>
        <p:spPr>
          <a:xfrm>
            <a:off x="1004139" y="2286000"/>
            <a:ext cx="10936889" cy="4023360"/>
          </a:xfrm>
        </p:spPr>
        <p:txBody>
          <a:bodyPr>
            <a:normAutofit/>
          </a:bodyPr>
          <a:lstStyle/>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Improves student access to school meals</a:t>
            </a:r>
          </a:p>
          <a:p>
            <a:pPr marL="223838" indent="-223838">
              <a:buFont typeface="Arial" panose="020B0604020202020204" pitchFamily="34" charset="0"/>
              <a:buChar char="•"/>
            </a:pPr>
            <a:r>
              <a:rPr lang="en-US" sz="2800" dirty="0">
                <a:latin typeface="Calibri" panose="020F0502020204030204" pitchFamily="34" charset="0"/>
                <a:cs typeface="Calibri" panose="020F0502020204030204" pitchFamily="34" charset="0"/>
              </a:rPr>
              <a:t>Reduces application processing paperwork</a:t>
            </a:r>
          </a:p>
          <a:p>
            <a:pPr marL="223838" indent="-223838">
              <a:buFont typeface="Arial" panose="020B0604020202020204" pitchFamily="34" charset="0"/>
              <a:buChar char="•"/>
            </a:pPr>
            <a:r>
              <a:rPr lang="en-US" sz="2800" dirty="0">
                <a:latin typeface="Calibri" panose="020F0502020204030204" pitchFamily="34" charset="0"/>
                <a:cs typeface="Calibri" panose="020F0502020204030204" pitchFamily="34" charset="0"/>
              </a:rPr>
              <a:t>Decreases meal charges for students that are eligible</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 Helps Montana families balance tight budgets</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 Reduces the pool of household applications subject to </a:t>
            </a:r>
            <a:r>
              <a:rPr lang="en-US" sz="2800" b="1" dirty="0">
                <a:latin typeface="Calibri" panose="020F0502020204030204" pitchFamily="34" charset="0"/>
                <a:cs typeface="Calibri" panose="020F0502020204030204" pitchFamily="34" charset="0"/>
              </a:rPr>
              <a:t>verification</a:t>
            </a:r>
            <a:endParaRPr lang="en-US" sz="2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 Helps schools qualify for </a:t>
            </a:r>
            <a:r>
              <a:rPr lang="en-US" sz="2800" b="1" dirty="0">
                <a:latin typeface="Calibri" panose="020F0502020204030204" pitchFamily="34" charset="0"/>
                <a:cs typeface="Calibri" panose="020F0502020204030204" pitchFamily="34" charset="0"/>
              </a:rPr>
              <a:t>Community Eligibility Provision </a:t>
            </a:r>
            <a:endParaRPr lang="en-US" sz="2800"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*It’s required*</a:t>
            </a:r>
          </a:p>
        </p:txBody>
      </p:sp>
    </p:spTree>
    <p:extLst>
      <p:ext uri="{BB962C8B-B14F-4D97-AF65-F5344CB8AC3E}">
        <p14:creationId xmlns:p14="http://schemas.microsoft.com/office/powerpoint/2010/main" val="1212304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767" y="585216"/>
            <a:ext cx="10094433" cy="1499616"/>
          </a:xfrm>
        </p:spPr>
        <p:txBody>
          <a:bodyPr>
            <a:normAutofit/>
          </a:bodyPr>
          <a:lstStyle/>
          <a:p>
            <a:r>
              <a:rPr lang="en-US" dirty="0">
                <a:solidFill>
                  <a:schemeClr val="accent6">
                    <a:lumMod val="50000"/>
                  </a:schemeClr>
                </a:solidFill>
                <a:latin typeface="Calibri" panose="020F0502020204030204" pitchFamily="34" charset="0"/>
              </a:rPr>
              <a:t>DCA Map</a:t>
            </a:r>
          </a:p>
        </p:txBody>
      </p:sp>
      <p:sp>
        <p:nvSpPr>
          <p:cNvPr id="4" name="Oval 3"/>
          <p:cNvSpPr/>
          <p:nvPr/>
        </p:nvSpPr>
        <p:spPr>
          <a:xfrm>
            <a:off x="4668894" y="245096"/>
            <a:ext cx="2337847" cy="148943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State Level AIM</a:t>
            </a:r>
          </a:p>
        </p:txBody>
      </p:sp>
      <p:sp>
        <p:nvSpPr>
          <p:cNvPr id="6" name="Oval 5"/>
          <p:cNvSpPr/>
          <p:nvPr/>
        </p:nvSpPr>
        <p:spPr>
          <a:xfrm>
            <a:off x="7223810" y="2042851"/>
            <a:ext cx="2337847" cy="148943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DCA</a:t>
            </a:r>
          </a:p>
        </p:txBody>
      </p:sp>
      <p:sp>
        <p:nvSpPr>
          <p:cNvPr id="7" name="Action Button: Home 6">
            <a:hlinkClick r:id="" action="ppaction://hlinkshowjump?jump=firstslide" highlightClick="1"/>
          </p:cNvPr>
          <p:cNvSpPr/>
          <p:nvPr/>
        </p:nvSpPr>
        <p:spPr>
          <a:xfrm>
            <a:off x="1251677" y="4430957"/>
            <a:ext cx="2021875" cy="1841827"/>
          </a:xfrm>
          <a:prstGeom prst="actionButtonHom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School District</a:t>
            </a:r>
            <a:br>
              <a:rPr lang="en-US" b="1" dirty="0">
                <a:solidFill>
                  <a:schemeClr val="bg1"/>
                </a:solidFill>
              </a:rPr>
            </a:br>
            <a:r>
              <a:rPr lang="en-US" sz="1400" b="1" i="1" dirty="0">
                <a:solidFill>
                  <a:schemeClr val="bg1"/>
                </a:solidFill>
              </a:rPr>
              <a:t>Student Data</a:t>
            </a:r>
          </a:p>
        </p:txBody>
      </p:sp>
      <p:cxnSp>
        <p:nvCxnSpPr>
          <p:cNvPr id="9" name="Straight Arrow Connector 8"/>
          <p:cNvCxnSpPr/>
          <p:nvPr/>
        </p:nvCxnSpPr>
        <p:spPr>
          <a:xfrm flipV="1">
            <a:off x="2696066" y="1861086"/>
            <a:ext cx="2215299" cy="23631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993780" y="2866863"/>
            <a:ext cx="1482526" cy="369332"/>
          </a:xfrm>
          <a:prstGeom prst="rect">
            <a:avLst/>
          </a:prstGeom>
          <a:solidFill>
            <a:schemeClr val="bg1"/>
          </a:solidFill>
        </p:spPr>
        <p:txBody>
          <a:bodyPr wrap="square" rtlCol="0">
            <a:spAutoFit/>
          </a:bodyPr>
          <a:lstStyle/>
          <a:p>
            <a:r>
              <a:rPr lang="en-US" b="1" dirty="0">
                <a:solidFill>
                  <a:prstClr val="black"/>
                </a:solidFill>
                <a:latin typeface="Calibri" panose="020F0502020204030204" pitchFamily="34" charset="0"/>
                <a:cs typeface="Calibri" panose="020F0502020204030204" pitchFamily="34" charset="0"/>
              </a:rPr>
              <a:t>Student Data</a:t>
            </a:r>
          </a:p>
        </p:txBody>
      </p:sp>
      <p:cxnSp>
        <p:nvCxnSpPr>
          <p:cNvPr id="14" name="Straight Arrow Connector 13"/>
          <p:cNvCxnSpPr/>
          <p:nvPr/>
        </p:nvCxnSpPr>
        <p:spPr>
          <a:xfrm>
            <a:off x="8587819" y="3808429"/>
            <a:ext cx="0" cy="744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Flowchart: Multidocument 15"/>
          <p:cNvSpPr/>
          <p:nvPr/>
        </p:nvSpPr>
        <p:spPr>
          <a:xfrm>
            <a:off x="7946795" y="4712408"/>
            <a:ext cx="2711637" cy="1499616"/>
          </a:xfrm>
          <a:prstGeom prst="flowChartMultidocumen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Export  DCA Report</a:t>
            </a:r>
          </a:p>
        </p:txBody>
      </p:sp>
      <p:cxnSp>
        <p:nvCxnSpPr>
          <p:cNvPr id="18" name="Straight Arrow Connector 17"/>
          <p:cNvCxnSpPr/>
          <p:nvPr/>
        </p:nvCxnSpPr>
        <p:spPr>
          <a:xfrm flipH="1">
            <a:off x="3704203" y="5578244"/>
            <a:ext cx="3992525" cy="144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4344645" y="5758537"/>
            <a:ext cx="2711639" cy="369332"/>
          </a:xfrm>
          <a:prstGeom prst="rect">
            <a:avLst/>
          </a:prstGeom>
          <a:solidFill>
            <a:schemeClr val="bg1"/>
          </a:solidFill>
        </p:spPr>
        <p:txBody>
          <a:bodyPr wrap="square" rtlCol="0">
            <a:spAutoFit/>
          </a:bodyPr>
          <a:lstStyle/>
          <a:p>
            <a:r>
              <a:rPr lang="en-US" b="1" dirty="0">
                <a:solidFill>
                  <a:prstClr val="black"/>
                </a:solidFill>
                <a:latin typeface="Calibri" panose="020F0502020204030204" pitchFamily="34" charset="0"/>
                <a:cs typeface="Calibri" panose="020F0502020204030204" pitchFamily="34" charset="0"/>
              </a:rPr>
              <a:t>Directly Certified Students </a:t>
            </a:r>
          </a:p>
        </p:txBody>
      </p:sp>
      <p:sp>
        <p:nvSpPr>
          <p:cNvPr id="21" name="Oval 20"/>
          <p:cNvSpPr/>
          <p:nvPr/>
        </p:nvSpPr>
        <p:spPr>
          <a:xfrm>
            <a:off x="9379670" y="214051"/>
            <a:ext cx="2432116" cy="1357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State Assistance Program Data </a:t>
            </a:r>
          </a:p>
        </p:txBody>
      </p:sp>
      <p:cxnSp>
        <p:nvCxnSpPr>
          <p:cNvPr id="25" name="Straight Arrow Connector 24"/>
          <p:cNvCxnSpPr/>
          <p:nvPr/>
        </p:nvCxnSpPr>
        <p:spPr>
          <a:xfrm flipH="1">
            <a:off x="9440947" y="1736860"/>
            <a:ext cx="311084" cy="3030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7023310" y="1757022"/>
            <a:ext cx="322261" cy="32781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5" name="Oval 4"/>
          <p:cNvSpPr/>
          <p:nvPr/>
        </p:nvSpPr>
        <p:spPr>
          <a:xfrm>
            <a:off x="3704203" y="3808429"/>
            <a:ext cx="1626005" cy="141933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Update POS</a:t>
            </a:r>
          </a:p>
        </p:txBody>
      </p:sp>
    </p:spTree>
    <p:extLst>
      <p:ext uri="{BB962C8B-B14F-4D97-AF65-F5344CB8AC3E}">
        <p14:creationId xmlns:p14="http://schemas.microsoft.com/office/powerpoint/2010/main" val="355166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6" grpId="0" animBg="1"/>
      <p:bldP spid="20" grpId="0" animBg="1"/>
      <p:bldP spid="21"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65" y="585216"/>
            <a:ext cx="10062535" cy="1499616"/>
          </a:xfrm>
        </p:spPr>
        <p:txBody>
          <a:bodyPr>
            <a:normAutofit/>
          </a:bodyPr>
          <a:lstStyle/>
          <a:p>
            <a:r>
              <a:rPr lang="en-US" dirty="0">
                <a:solidFill>
                  <a:schemeClr val="accent6">
                    <a:lumMod val="50000"/>
                  </a:schemeClr>
                </a:solidFill>
                <a:latin typeface="Calibri" panose="020F0502020204030204" pitchFamily="34" charset="0"/>
              </a:rPr>
              <a:t>Direct Certification Activities</a:t>
            </a:r>
          </a:p>
        </p:txBody>
      </p:sp>
      <p:sp>
        <p:nvSpPr>
          <p:cNvPr id="3" name="Content Placeholder 2"/>
          <p:cNvSpPr>
            <a:spLocks noGrp="1"/>
          </p:cNvSpPr>
          <p:nvPr>
            <p:ph idx="1"/>
          </p:nvPr>
        </p:nvSpPr>
        <p:spPr>
          <a:xfrm>
            <a:off x="805751" y="2084832"/>
            <a:ext cx="10580497" cy="4023360"/>
          </a:xfrm>
        </p:spPr>
        <p:txBody>
          <a:bodyPr>
            <a:normAutofit/>
          </a:bodyPr>
          <a:lstStyle/>
          <a:p>
            <a:pPr marL="0" indent="0">
              <a:buNone/>
            </a:pPr>
            <a:r>
              <a:rPr lang="en-US" sz="3000" b="1" dirty="0">
                <a:latin typeface="Calibri" panose="020F0502020204030204" pitchFamily="34" charset="0"/>
                <a:ea typeface="STXihei" panose="02010600040101010101" pitchFamily="2" charset="-122"/>
                <a:cs typeface="Calibri" panose="020F0502020204030204" pitchFamily="34" charset="0"/>
              </a:rPr>
              <a:t>Best Practices - Before School Starts</a:t>
            </a:r>
          </a:p>
          <a:p>
            <a:pPr marL="566738" lvl="1" indent="-233363">
              <a:lnSpc>
                <a:spcPct val="110000"/>
              </a:lnSpc>
            </a:pPr>
            <a:r>
              <a:rPr lang="en-US" sz="2400" dirty="0">
                <a:latin typeface="Calibri" panose="020F0502020204030204" pitchFamily="34" charset="0"/>
                <a:ea typeface="STXihei" panose="02010600040101010101" pitchFamily="2" charset="-122"/>
                <a:cs typeface="Calibri" panose="020F0502020204030204" pitchFamily="34" charset="0"/>
              </a:rPr>
              <a:t>Conduct Direct Certification</a:t>
            </a:r>
          </a:p>
          <a:p>
            <a:pPr marL="566738" lvl="1" indent="-233363">
              <a:lnSpc>
                <a:spcPct val="110000"/>
              </a:lnSpc>
            </a:pPr>
            <a:r>
              <a:rPr lang="en-US" sz="2400" dirty="0">
                <a:latin typeface="Calibri" panose="020F0502020204030204" pitchFamily="34" charset="0"/>
                <a:ea typeface="STXihei" panose="02010600040101010101" pitchFamily="2" charset="-122"/>
                <a:cs typeface="Calibri" panose="020F0502020204030204" pitchFamily="34" charset="0"/>
              </a:rPr>
              <a:t>Notify Directly Certified Households of their Eligibility</a:t>
            </a:r>
          </a:p>
          <a:p>
            <a:pPr marL="566738" lvl="1" indent="-233363">
              <a:lnSpc>
                <a:spcPct val="110000"/>
              </a:lnSpc>
            </a:pPr>
            <a:r>
              <a:rPr lang="en-US" sz="2400" dirty="0">
                <a:latin typeface="Calibri" panose="020F0502020204030204" pitchFamily="34" charset="0"/>
                <a:ea typeface="STXihei" panose="02010600040101010101" pitchFamily="2" charset="-122"/>
                <a:cs typeface="Calibri" panose="020F0502020204030204" pitchFamily="34" charset="0"/>
              </a:rPr>
              <a:t>Mail F/R Applications to Households </a:t>
            </a:r>
            <a:r>
              <a:rPr lang="en-US" sz="2400" b="1" u="sng" dirty="0">
                <a:latin typeface="Calibri" panose="020F0502020204030204" pitchFamily="34" charset="0"/>
                <a:ea typeface="STXihei" panose="02010600040101010101" pitchFamily="2" charset="-122"/>
                <a:cs typeface="Calibri" panose="020F0502020204030204" pitchFamily="34" charset="0"/>
              </a:rPr>
              <a:t>not already</a:t>
            </a:r>
            <a:r>
              <a:rPr lang="en-US" sz="2400" b="1" dirty="0">
                <a:latin typeface="Calibri" panose="020F0502020204030204" pitchFamily="34" charset="0"/>
                <a:ea typeface="STXihei" panose="02010600040101010101" pitchFamily="2" charset="-122"/>
                <a:cs typeface="Calibri" panose="020F0502020204030204" pitchFamily="34" charset="0"/>
              </a:rPr>
              <a:t> </a:t>
            </a:r>
            <a:r>
              <a:rPr lang="en-US" sz="2400" dirty="0">
                <a:latin typeface="Calibri" panose="020F0502020204030204" pitchFamily="34" charset="0"/>
                <a:ea typeface="STXihei" panose="02010600040101010101" pitchFamily="2" charset="-122"/>
                <a:cs typeface="Calibri" panose="020F0502020204030204" pitchFamily="34" charset="0"/>
              </a:rPr>
              <a:t>Directly Certified</a:t>
            </a:r>
          </a:p>
          <a:p>
            <a:pPr marL="804863" lvl="2" indent="-233363"/>
            <a:r>
              <a:rPr lang="en-US" sz="2200" dirty="0">
                <a:latin typeface="Calibri" panose="020F0502020204030204" pitchFamily="34" charset="0"/>
                <a:ea typeface="STXihei" panose="02010600040101010101" pitchFamily="2" charset="-122"/>
                <a:cs typeface="Calibri" panose="020F0502020204030204" pitchFamily="34" charset="0"/>
              </a:rPr>
              <a:t>This reduces the number of applications needing processed and verified</a:t>
            </a:r>
          </a:p>
          <a:p>
            <a:pPr marL="457200" lvl="1" indent="0">
              <a:buNone/>
            </a:pPr>
            <a:endParaRPr lang="en-US" sz="2800" dirty="0">
              <a:latin typeface="Calibri" panose="020F0502020204030204" pitchFamily="34" charset="0"/>
              <a:ea typeface="STXihei" panose="02010600040101010101" pitchFamily="2" charset="-122"/>
              <a:cs typeface="Calibri" panose="020F0502020204030204" pitchFamily="34" charset="0"/>
            </a:endParaRPr>
          </a:p>
          <a:p>
            <a:pPr marL="0" lvl="1" indent="0">
              <a:spcAft>
                <a:spcPts val="0"/>
              </a:spcAft>
              <a:buNone/>
            </a:pPr>
            <a:r>
              <a:rPr lang="en-US" sz="3000" b="1" dirty="0">
                <a:latin typeface="Calibri" panose="020F0502020204030204" pitchFamily="34" charset="0"/>
                <a:ea typeface="STXihei" panose="02010600040101010101" pitchFamily="2" charset="-122"/>
                <a:cs typeface="Calibri" panose="020F0502020204030204" pitchFamily="34" charset="0"/>
              </a:rPr>
              <a:t>USDA Frequency Requirement</a:t>
            </a:r>
          </a:p>
          <a:p>
            <a:pPr marL="347663" indent="219075">
              <a:lnSpc>
                <a:spcPct val="100000"/>
              </a:lnSpc>
              <a:spcBef>
                <a:spcPts val="300"/>
              </a:spcBef>
              <a:buClr>
                <a:schemeClr val="bg1">
                  <a:lumMod val="50000"/>
                </a:schemeClr>
              </a:buClr>
              <a:buFont typeface="Arial" panose="020B0604020202020204" pitchFamily="34" charset="0"/>
              <a:buChar char="•"/>
            </a:pPr>
            <a:r>
              <a:rPr lang="en-US" sz="2400" dirty="0">
                <a:latin typeface="Calibri" panose="020F0502020204030204" pitchFamily="34" charset="0"/>
                <a:ea typeface="STXihei" panose="02010600040101010101" pitchFamily="2" charset="-122"/>
                <a:cs typeface="Calibri" panose="020F0502020204030204" pitchFamily="34" charset="0"/>
              </a:rPr>
              <a:t>Conduct Direct Certification Activities a Minimum of 3 Times During the SY</a:t>
            </a:r>
            <a:endParaRPr lang="en-US" sz="2800" b="1" i="1" dirty="0">
              <a:latin typeface="Calibri" panose="020F0502020204030204" pitchFamily="34" charset="0"/>
              <a:ea typeface="STXihei" panose="02010600040101010101" pitchFamily="2" charset="-122"/>
              <a:cs typeface="Calibri" panose="020F0502020204030204" pitchFamily="34" charset="0"/>
            </a:endParaRPr>
          </a:p>
        </p:txBody>
      </p:sp>
    </p:spTree>
    <p:extLst>
      <p:ext uri="{BB962C8B-B14F-4D97-AF65-F5344CB8AC3E}">
        <p14:creationId xmlns:p14="http://schemas.microsoft.com/office/powerpoint/2010/main" val="148993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6">
                    <a:lumMod val="50000"/>
                  </a:schemeClr>
                </a:solidFill>
                <a:latin typeface="Calibri" panose="020F0502020204030204" pitchFamily="34" charset="0"/>
              </a:rPr>
              <a:t>Free &amp; Reduced-Price  Meal Applications</a:t>
            </a:r>
          </a:p>
        </p:txBody>
      </p:sp>
      <p:sp>
        <p:nvSpPr>
          <p:cNvPr id="4" name="Picture Placeholder 3">
            <a:extLst>
              <a:ext uri="{FF2B5EF4-FFF2-40B4-BE49-F238E27FC236}">
                <a16:creationId xmlns:a16="http://schemas.microsoft.com/office/drawing/2014/main" id="{8DB846B2-0485-42F9-8F70-9628393B3A56}"/>
              </a:ext>
            </a:extLst>
          </p:cNvPr>
          <p:cNvSpPr>
            <a:spLocks noGrp="1"/>
          </p:cNvSpPr>
          <p:nvPr>
            <p:ph type="pic" idx="1"/>
          </p:nvPr>
        </p:nvSpPr>
        <p:spPr/>
      </p:sp>
      <p:pic>
        <p:nvPicPr>
          <p:cNvPr id="6" name="Picture Placeholder 5">
            <a:extLst>
              <a:ext uri="{FF2B5EF4-FFF2-40B4-BE49-F238E27FC236}">
                <a16:creationId xmlns:a16="http://schemas.microsoft.com/office/drawing/2014/main" id="{EC12A6D0-0080-4323-8827-378F9D387085}"/>
              </a:ext>
            </a:extLst>
          </p:cNvPr>
          <p:cNvPicPr>
            <a:picLocks noChangeAspect="1"/>
          </p:cNvPicPr>
          <p:nvPr/>
        </p:nvPicPr>
        <p:blipFill>
          <a:blip r:embed="rId3">
            <a:extLst>
              <a:ext uri="{28A0092B-C50C-407E-A947-70E740481C1C}">
                <a14:useLocalDpi xmlns:a14="http://schemas.microsoft.com/office/drawing/2010/main" val="0"/>
              </a:ext>
            </a:extLst>
          </a:blip>
          <a:srcRect t="25729" b="25729"/>
          <a:stretch>
            <a:fillRect/>
          </a:stretch>
        </p:blipFill>
        <p:spPr>
          <a:xfrm>
            <a:off x="0" y="-1"/>
            <a:ext cx="12188952" cy="4572000"/>
          </a:xfrm>
          <a:prstGeom prst="rect">
            <a:avLst/>
          </a:prstGeom>
          <a:solidFill>
            <a:schemeClr val="accent6">
              <a:lumMod val="60000"/>
              <a:lumOff val="40000"/>
            </a:schemeClr>
          </a:solidFill>
        </p:spPr>
      </p:pic>
    </p:spTree>
    <p:extLst>
      <p:ext uri="{BB962C8B-B14F-4D97-AF65-F5344CB8AC3E}">
        <p14:creationId xmlns:p14="http://schemas.microsoft.com/office/powerpoint/2010/main" val="3060047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19BD99-41DB-425E-C9D0-6AF1C30FF75B}"/>
              </a:ext>
            </a:extLst>
          </p:cNvPr>
          <p:cNvSpPr txBox="1"/>
          <p:nvPr/>
        </p:nvSpPr>
        <p:spPr>
          <a:xfrm>
            <a:off x="3012186" y="0"/>
            <a:ext cx="6167628" cy="707886"/>
          </a:xfrm>
          <a:prstGeom prst="rect">
            <a:avLst/>
          </a:prstGeom>
          <a:noFill/>
        </p:spPr>
        <p:txBody>
          <a:bodyPr wrap="square">
            <a:spAutoFit/>
          </a:bodyPr>
          <a:lstStyle/>
          <a:p>
            <a:pPr algn="ctr"/>
            <a:r>
              <a:rPr lang="en-US" sz="4000" cap="all" dirty="0">
                <a:solidFill>
                  <a:schemeClr val="accent6">
                    <a:lumMod val="50000"/>
                  </a:schemeClr>
                </a:solidFill>
                <a:latin typeface="Calibri" panose="020F0502020204030204" pitchFamily="34" charset="0"/>
              </a:rPr>
              <a:t>Application Highlights</a:t>
            </a:r>
            <a:endParaRPr lang="en-US" sz="4000" cap="all" dirty="0"/>
          </a:p>
        </p:txBody>
      </p:sp>
      <p:pic>
        <p:nvPicPr>
          <p:cNvPr id="5" name="Picture 4">
            <a:extLst>
              <a:ext uri="{FF2B5EF4-FFF2-40B4-BE49-F238E27FC236}">
                <a16:creationId xmlns:a16="http://schemas.microsoft.com/office/drawing/2014/main" id="{F9590EB7-DCD4-FCF4-BE24-30C2A1B383ED}"/>
              </a:ext>
            </a:extLst>
          </p:cNvPr>
          <p:cNvPicPr>
            <a:picLocks noChangeAspect="1"/>
          </p:cNvPicPr>
          <p:nvPr/>
        </p:nvPicPr>
        <p:blipFill>
          <a:blip r:embed="rId3"/>
          <a:stretch>
            <a:fillRect/>
          </a:stretch>
        </p:blipFill>
        <p:spPr>
          <a:xfrm>
            <a:off x="1078993" y="707886"/>
            <a:ext cx="8430767" cy="5943820"/>
          </a:xfrm>
          <a:prstGeom prst="rect">
            <a:avLst/>
          </a:prstGeom>
        </p:spPr>
      </p:pic>
      <p:sp>
        <p:nvSpPr>
          <p:cNvPr id="6" name="Content Placeholder 2">
            <a:extLst>
              <a:ext uri="{FF2B5EF4-FFF2-40B4-BE49-F238E27FC236}">
                <a16:creationId xmlns:a16="http://schemas.microsoft.com/office/drawing/2014/main" id="{8DF1BF9C-54E8-3AC5-7E4B-F0B110AE2014}"/>
              </a:ext>
            </a:extLst>
          </p:cNvPr>
          <p:cNvSpPr txBox="1">
            <a:spLocks/>
          </p:cNvSpPr>
          <p:nvPr/>
        </p:nvSpPr>
        <p:spPr>
          <a:xfrm>
            <a:off x="9509760" y="1632204"/>
            <a:ext cx="2623120" cy="3593591"/>
          </a:xfrm>
          <a:prstGeom prst="rect">
            <a:avLst/>
          </a:prstGeom>
        </p:spPr>
        <p:txBody>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indent="-119063">
              <a:buClr>
                <a:srgbClr val="444D26"/>
              </a:buClr>
            </a:pPr>
            <a:r>
              <a:rPr lang="en-US" dirty="0">
                <a:solidFill>
                  <a:prstClr val="black">
                    <a:lumMod val="65000"/>
                    <a:lumOff val="35000"/>
                  </a:prstClr>
                </a:solidFill>
              </a:rPr>
              <a:t>Timeframe</a:t>
            </a:r>
          </a:p>
          <a:p>
            <a:pPr indent="-119063">
              <a:buClr>
                <a:srgbClr val="444D26"/>
              </a:buClr>
            </a:pPr>
            <a:r>
              <a:rPr lang="en-US" dirty="0">
                <a:solidFill>
                  <a:prstClr val="black">
                    <a:lumMod val="65000"/>
                    <a:lumOff val="35000"/>
                  </a:prstClr>
                </a:solidFill>
              </a:rPr>
              <a:t>Zero Income</a:t>
            </a:r>
          </a:p>
          <a:p>
            <a:pPr indent="-119063">
              <a:buClr>
                <a:srgbClr val="444D26"/>
              </a:buClr>
            </a:pPr>
            <a:r>
              <a:rPr lang="en-US" dirty="0">
                <a:solidFill>
                  <a:prstClr val="black">
                    <a:lumMod val="65000"/>
                    <a:lumOff val="35000"/>
                  </a:prstClr>
                </a:solidFill>
              </a:rPr>
              <a:t>Edits to Application</a:t>
            </a:r>
          </a:p>
          <a:p>
            <a:pPr indent="-119063">
              <a:buClr>
                <a:srgbClr val="444D26"/>
              </a:buClr>
            </a:pPr>
            <a:r>
              <a:rPr lang="en-US" dirty="0">
                <a:solidFill>
                  <a:prstClr val="black">
                    <a:lumMod val="65000"/>
                    <a:lumOff val="35000"/>
                  </a:prstClr>
                </a:solidFill>
              </a:rPr>
              <a:t>Error Prone</a:t>
            </a:r>
          </a:p>
          <a:p>
            <a:pPr indent="-119063">
              <a:buClr>
                <a:srgbClr val="444D26"/>
              </a:buClr>
            </a:pPr>
            <a:r>
              <a:rPr lang="en-US" dirty="0">
                <a:solidFill>
                  <a:prstClr val="black">
                    <a:lumMod val="65000"/>
                    <a:lumOff val="35000"/>
                  </a:prstClr>
                </a:solidFill>
              </a:rPr>
              <a:t>Signatures</a:t>
            </a:r>
          </a:p>
          <a:p>
            <a:pPr indent="-119063">
              <a:buClr>
                <a:srgbClr val="444D26"/>
              </a:buClr>
            </a:pPr>
            <a:r>
              <a:rPr lang="en-US" dirty="0">
                <a:solidFill>
                  <a:prstClr val="black">
                    <a:lumMod val="65000"/>
                    <a:lumOff val="35000"/>
                  </a:prstClr>
                </a:solidFill>
              </a:rPr>
              <a:t>SSN</a:t>
            </a:r>
          </a:p>
          <a:p>
            <a:pPr indent="-119063">
              <a:buClr>
                <a:srgbClr val="444D26"/>
              </a:buClr>
            </a:pPr>
            <a:r>
              <a:rPr lang="en-US" dirty="0">
                <a:solidFill>
                  <a:prstClr val="black">
                    <a:lumMod val="65000"/>
                    <a:lumOff val="35000"/>
                  </a:prstClr>
                </a:solidFill>
              </a:rPr>
              <a:t>30 Day Drop</a:t>
            </a:r>
          </a:p>
          <a:p>
            <a:pPr>
              <a:buClr>
                <a:srgbClr val="444D26"/>
              </a:buClr>
            </a:pPr>
            <a:endParaRPr lang="en-US" dirty="0">
              <a:solidFill>
                <a:prstClr val="black">
                  <a:lumMod val="65000"/>
                  <a:lumOff val="35000"/>
                </a:prstClr>
              </a:solidFill>
            </a:endParaRPr>
          </a:p>
        </p:txBody>
      </p:sp>
    </p:spTree>
    <p:extLst>
      <p:ext uri="{BB962C8B-B14F-4D97-AF65-F5344CB8AC3E}">
        <p14:creationId xmlns:p14="http://schemas.microsoft.com/office/powerpoint/2010/main" val="2596122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4B884F-8287-9244-11BC-6076FD0AA0FC}"/>
              </a:ext>
            </a:extLst>
          </p:cNvPr>
          <p:cNvSpPr txBox="1"/>
          <p:nvPr/>
        </p:nvSpPr>
        <p:spPr>
          <a:xfrm>
            <a:off x="618442" y="325422"/>
            <a:ext cx="10955115" cy="707886"/>
          </a:xfrm>
          <a:prstGeom prst="rect">
            <a:avLst/>
          </a:prstGeom>
          <a:noFill/>
        </p:spPr>
        <p:txBody>
          <a:bodyPr wrap="square">
            <a:spAutoFit/>
          </a:bodyPr>
          <a:lstStyle/>
          <a:p>
            <a:r>
              <a:rPr lang="en-US" sz="4000" dirty="0">
                <a:latin typeface="Calibri" panose="020F0502020204030204" pitchFamily="34" charset="0"/>
              </a:rPr>
              <a:t> Documenting Categories of Eligibility Benefits </a:t>
            </a:r>
            <a:endParaRPr lang="en-US" sz="4000" dirty="0"/>
          </a:p>
        </p:txBody>
      </p:sp>
      <p:sp>
        <p:nvSpPr>
          <p:cNvPr id="4" name="TextBox 3">
            <a:extLst>
              <a:ext uri="{FF2B5EF4-FFF2-40B4-BE49-F238E27FC236}">
                <a16:creationId xmlns:a16="http://schemas.microsoft.com/office/drawing/2014/main" id="{E370D1FF-0732-CD1D-D094-C9B3DA9DBFB4}"/>
              </a:ext>
            </a:extLst>
          </p:cNvPr>
          <p:cNvSpPr txBox="1"/>
          <p:nvPr/>
        </p:nvSpPr>
        <p:spPr>
          <a:xfrm>
            <a:off x="490728" y="1336827"/>
            <a:ext cx="11515742" cy="4701287"/>
          </a:xfrm>
          <a:prstGeom prst="rect">
            <a:avLst/>
          </a:prstGeom>
          <a:noFill/>
        </p:spPr>
        <p:txBody>
          <a:bodyPr wrap="square" rtlCol="0">
            <a:spAutoFit/>
          </a:bodyPr>
          <a:lstStyle/>
          <a:p>
            <a:r>
              <a:rPr lang="en-US" sz="2200" b="1" dirty="0">
                <a:solidFill>
                  <a:srgbClr val="5980AF"/>
                </a:solidFill>
              </a:rPr>
              <a:t>Free Eligible Program Certifications (Exempt from Verification)</a:t>
            </a:r>
          </a:p>
          <a:p>
            <a:pPr marL="238125" indent="-238125">
              <a:buFont typeface="Arial" panose="020B0604020202020204" pitchFamily="34" charset="0"/>
              <a:buChar char="•"/>
            </a:pPr>
            <a:r>
              <a:rPr lang="en-US" sz="2000" dirty="0"/>
              <a:t>SNAP Directly Certified in DCA (Supersedes all categories)</a:t>
            </a:r>
          </a:p>
          <a:p>
            <a:pPr marL="238125" indent="-238125">
              <a:buFont typeface="Arial" panose="020B0604020202020204" pitchFamily="34" charset="0"/>
              <a:buChar char="•"/>
            </a:pPr>
            <a:r>
              <a:rPr lang="en-US" sz="2000" dirty="0"/>
              <a:t>Other Source Categorical Direct Cert Programs in DCA:TANF, FDPIR, Foster, Homeless &amp; Migrant</a:t>
            </a:r>
          </a:p>
          <a:p>
            <a:pPr marL="238125" indent="-238125">
              <a:buFont typeface="Arial" panose="020B0604020202020204" pitchFamily="34" charset="0"/>
              <a:buChar char="•"/>
            </a:pPr>
            <a:r>
              <a:rPr lang="en-US" sz="2000" dirty="0"/>
              <a:t>SNAP Agency Letter Only - Not in DCA (If active in DCA, override as SNAP DC)</a:t>
            </a:r>
          </a:p>
          <a:p>
            <a:pPr marL="238125" indent="-238125">
              <a:buFont typeface="Arial" panose="020B0604020202020204" pitchFamily="34" charset="0"/>
              <a:buChar char="•"/>
            </a:pPr>
            <a:endParaRPr lang="en-US" sz="2000" dirty="0"/>
          </a:p>
          <a:p>
            <a:r>
              <a:rPr lang="en-US" sz="2200" b="1" dirty="0">
                <a:solidFill>
                  <a:srgbClr val="5980AF"/>
                </a:solidFill>
              </a:rPr>
              <a:t>Free &amp; Reduced Eligible per Household App (Subject to Verification)</a:t>
            </a:r>
          </a:p>
          <a:p>
            <a:pPr marL="285750" indent="-285750">
              <a:spcBef>
                <a:spcPts val="300"/>
              </a:spcBef>
              <a:buFont typeface="Arial" panose="020B0604020202020204" pitchFamily="34" charset="0"/>
              <a:buChar char="•"/>
            </a:pPr>
            <a:r>
              <a:rPr lang="en-US" sz="2000" dirty="0"/>
              <a:t>Free Categorical Program - Non-Direct Cert/Not in DCA - Case# or Prog listed on App</a:t>
            </a:r>
          </a:p>
          <a:p>
            <a:pPr marL="285750" indent="-285750">
              <a:spcBef>
                <a:spcPts val="300"/>
              </a:spcBef>
              <a:buFont typeface="Arial" panose="020B0604020202020204" pitchFamily="34" charset="0"/>
              <a:buChar char="•"/>
            </a:pPr>
            <a:r>
              <a:rPr lang="en-US" sz="2000" dirty="0"/>
              <a:t>Free Income/Household Eligible</a:t>
            </a:r>
          </a:p>
          <a:p>
            <a:pPr marL="285750" indent="-285750">
              <a:spcBef>
                <a:spcPts val="300"/>
              </a:spcBef>
              <a:buFont typeface="Arial" panose="020B0604020202020204" pitchFamily="34" charset="0"/>
              <a:buChar char="•"/>
            </a:pPr>
            <a:r>
              <a:rPr lang="en-US" sz="2000" dirty="0"/>
              <a:t>Reduced Income/Household Eligible</a:t>
            </a:r>
          </a:p>
          <a:p>
            <a:pPr marL="285750" indent="-285750">
              <a:spcBef>
                <a:spcPts val="300"/>
              </a:spcBef>
              <a:buFont typeface="Arial" panose="020B0604020202020204" pitchFamily="34" charset="0"/>
              <a:buChar char="•"/>
            </a:pPr>
            <a:endParaRPr lang="en-US" dirty="0"/>
          </a:p>
          <a:p>
            <a:pPr>
              <a:spcBef>
                <a:spcPts val="300"/>
              </a:spcBef>
            </a:pPr>
            <a:r>
              <a:rPr lang="en-US" sz="2200" b="1" dirty="0">
                <a:solidFill>
                  <a:srgbClr val="5980AF"/>
                </a:solidFill>
              </a:rPr>
              <a:t>Paid / Denied / Incomplete</a:t>
            </a:r>
          </a:p>
          <a:p>
            <a:pPr marL="285750" indent="-285750">
              <a:spcBef>
                <a:spcPts val="300"/>
              </a:spcBef>
              <a:buFont typeface="Arial" panose="020B0604020202020204" pitchFamily="34" charset="0"/>
              <a:buChar char="•"/>
            </a:pPr>
            <a:r>
              <a:rPr lang="en-US" sz="2000" dirty="0"/>
              <a:t>No current SY application received (or)</a:t>
            </a:r>
          </a:p>
          <a:p>
            <a:pPr marL="285750" indent="-285750">
              <a:spcBef>
                <a:spcPts val="300"/>
              </a:spcBef>
              <a:buFont typeface="Arial" panose="020B0604020202020204" pitchFamily="34" charset="0"/>
              <a:buChar char="•"/>
            </a:pPr>
            <a:r>
              <a:rPr lang="en-US" sz="2000" dirty="0"/>
              <a:t>Didn’t qualify or was incomplete (Keep on file)</a:t>
            </a:r>
          </a:p>
          <a:p>
            <a:endParaRPr lang="en-US" dirty="0"/>
          </a:p>
        </p:txBody>
      </p:sp>
    </p:spTree>
    <p:extLst>
      <p:ext uri="{BB962C8B-B14F-4D97-AF65-F5344CB8AC3E}">
        <p14:creationId xmlns:p14="http://schemas.microsoft.com/office/powerpoint/2010/main" val="172135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77" y="585216"/>
            <a:ext cx="10222023" cy="1499616"/>
          </a:xfrm>
        </p:spPr>
        <p:txBody>
          <a:bodyPr/>
          <a:lstStyle/>
          <a:p>
            <a:r>
              <a:rPr lang="en-US" dirty="0">
                <a:latin typeface="Calibri" panose="020F0502020204030204" pitchFamily="34" charset="0"/>
                <a:cs typeface="Calibri" panose="020F0502020204030204" pitchFamily="34" charset="0"/>
              </a:rPr>
              <a:t>AGENDA</a:t>
            </a:r>
          </a:p>
        </p:txBody>
      </p:sp>
      <p:sp>
        <p:nvSpPr>
          <p:cNvPr id="3" name="Content Placeholder 2"/>
          <p:cNvSpPr>
            <a:spLocks noGrp="1"/>
          </p:cNvSpPr>
          <p:nvPr>
            <p:ph idx="1"/>
          </p:nvPr>
        </p:nvSpPr>
        <p:spPr>
          <a:xfrm>
            <a:off x="1278128" y="2084832"/>
            <a:ext cx="10298176" cy="4507831"/>
          </a:xfrm>
        </p:spPr>
        <p:txBody>
          <a:bodyPr>
            <a:noAutofit/>
          </a:bodyPr>
          <a:lstStyle/>
          <a:p>
            <a:pPr marL="0" indent="0">
              <a:buClr>
                <a:schemeClr val="bg1">
                  <a:lumMod val="50000"/>
                </a:schemeClr>
              </a:buClr>
              <a:buNone/>
            </a:pPr>
            <a:endParaRPr lang="en-US" sz="3600" b="1" dirty="0">
              <a:latin typeface="Arial" panose="020B0604020202020204" pitchFamily="34" charset="0"/>
              <a:cs typeface="Arial" panose="020B0604020202020204" pitchFamily="34" charset="0"/>
            </a:endParaRPr>
          </a:p>
          <a:p>
            <a:pPr marL="128016" lvl="1" indent="0">
              <a:buNone/>
            </a:pPr>
            <a:endParaRPr lang="en-US"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17748765"/>
              </p:ext>
            </p:extLst>
          </p:nvPr>
        </p:nvGraphicFramePr>
        <p:xfrm>
          <a:off x="2309076" y="2643491"/>
          <a:ext cx="6383384" cy="3088348"/>
        </p:xfrm>
        <a:graphic>
          <a:graphicData uri="http://schemas.openxmlformats.org/drawingml/2006/table">
            <a:tbl>
              <a:tblPr firstRow="1" bandRow="1">
                <a:tableStyleId>{5C22544A-7EE6-4342-B048-85BDC9FD1C3A}</a:tableStyleId>
              </a:tblPr>
              <a:tblGrid>
                <a:gridCol w="6383384">
                  <a:extLst>
                    <a:ext uri="{9D8B030D-6E8A-4147-A177-3AD203B41FA5}">
                      <a16:colId xmlns:a16="http://schemas.microsoft.com/office/drawing/2014/main" val="2101229320"/>
                    </a:ext>
                  </a:extLst>
                </a:gridCol>
              </a:tblGrid>
              <a:tr h="452047">
                <a:tc>
                  <a:txBody>
                    <a:bodyPr/>
                    <a:lstStyle/>
                    <a:p>
                      <a:pPr algn="ctr"/>
                      <a:r>
                        <a:rPr lang="en-US" dirty="0"/>
                        <a:t>School Nutrition Programs Refresher</a:t>
                      </a:r>
                    </a:p>
                  </a:txBody>
                  <a:tcPr>
                    <a:lnB w="38100" cmpd="sng">
                      <a:noFill/>
                    </a:lnB>
                    <a:solidFill>
                      <a:srgbClr val="C1272D"/>
                    </a:solidFill>
                  </a:tcPr>
                </a:tc>
                <a:extLst>
                  <a:ext uri="{0D108BD9-81ED-4DB2-BD59-A6C34878D82A}">
                    <a16:rowId xmlns:a16="http://schemas.microsoft.com/office/drawing/2014/main" val="1426893072"/>
                  </a:ext>
                </a:extLst>
              </a:tr>
              <a:tr h="452047">
                <a:tc>
                  <a:txBody>
                    <a:bodyPr/>
                    <a:lstStyle/>
                    <a:p>
                      <a:pPr algn="ctr"/>
                      <a:r>
                        <a:rPr lang="en-US" dirty="0">
                          <a:latin typeface="Calibri" panose="020F0502020204030204" pitchFamily="34" charset="0"/>
                          <a:cs typeface="Calibri" panose="020F0502020204030204" pitchFamily="34" charset="0"/>
                        </a:rPr>
                        <a:t>Introduction and Overview of SNP</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634440"/>
                  </a:ext>
                </a:extLst>
              </a:tr>
              <a:tr h="452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What to Expect in SY22-23</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609222"/>
                  </a:ext>
                </a:extLst>
              </a:tr>
              <a:tr h="452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Nonprofit School Food Service Account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432487"/>
                  </a:ext>
                </a:extLst>
              </a:tr>
              <a:tr h="4520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CEP and DCA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9056622"/>
                  </a:ext>
                </a:extLst>
              </a:tr>
              <a:tr h="4520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Free/Reduced Applications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6300528"/>
                  </a:ext>
                </a:extLst>
              </a:tr>
            </a:tbl>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4669"/>
          <a:stretch/>
        </p:blipFill>
        <p:spPr>
          <a:xfrm flipH="1">
            <a:off x="9044543" y="754913"/>
            <a:ext cx="3147456" cy="5688418"/>
          </a:xfrm>
          <a:prstGeom prst="rect">
            <a:avLst/>
          </a:prstGeom>
        </p:spPr>
      </p:pic>
    </p:spTree>
    <p:extLst>
      <p:ext uri="{BB962C8B-B14F-4D97-AF65-F5344CB8AC3E}">
        <p14:creationId xmlns:p14="http://schemas.microsoft.com/office/powerpoint/2010/main" val="58240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457200"/>
            <a:ext cx="9720072" cy="1499616"/>
          </a:xfrm>
        </p:spPr>
        <p:txBody>
          <a:bodyPr/>
          <a:lstStyle/>
          <a:p>
            <a:r>
              <a:rPr lang="en-US" dirty="0">
                <a:solidFill>
                  <a:schemeClr val="tx1"/>
                </a:solidFill>
                <a:latin typeface="Calibri" panose="020F0502020204030204" pitchFamily="34" charset="0"/>
              </a:rPr>
              <a:t>F/R process overview</a:t>
            </a:r>
          </a:p>
        </p:txBody>
      </p:sp>
      <p:sp>
        <p:nvSpPr>
          <p:cNvPr id="4" name="Content Placeholder 3"/>
          <p:cNvSpPr>
            <a:spLocks noGrp="1"/>
          </p:cNvSpPr>
          <p:nvPr>
            <p:ph idx="1"/>
          </p:nvPr>
        </p:nvSpPr>
        <p:spPr>
          <a:xfrm>
            <a:off x="1099820" y="1956816"/>
            <a:ext cx="10076688" cy="4023360"/>
          </a:xfrm>
        </p:spPr>
        <p:txBody>
          <a:bodyPr>
            <a:normAutofit fontScale="92500" lnSpcReduction="10000"/>
          </a:bodyPr>
          <a:lstStyle/>
          <a:p>
            <a:pPr marL="457200" indent="-457200">
              <a:buClr>
                <a:schemeClr val="bg1">
                  <a:lumMod val="50000"/>
                </a:schemeClr>
              </a:buClr>
              <a:buFont typeface="+mj-lt"/>
              <a:buAutoNum type="arabicPeriod"/>
            </a:pPr>
            <a:r>
              <a:rPr lang="en-US" sz="3000" dirty="0"/>
              <a:t>Conduct Direct Certification </a:t>
            </a:r>
          </a:p>
          <a:p>
            <a:pPr marL="457200" indent="-457200">
              <a:buClr>
                <a:schemeClr val="bg1">
                  <a:lumMod val="50000"/>
                </a:schemeClr>
              </a:buClr>
              <a:buFont typeface="+mj-lt"/>
              <a:buAutoNum type="arabicPeriod"/>
            </a:pPr>
            <a:r>
              <a:rPr lang="en-US" sz="3000" dirty="0"/>
              <a:t>Send Direct Cert Household Notifications</a:t>
            </a:r>
          </a:p>
          <a:p>
            <a:pPr marL="457200" indent="-457200">
              <a:buClr>
                <a:schemeClr val="bg1">
                  <a:lumMod val="50000"/>
                </a:schemeClr>
              </a:buClr>
              <a:buFont typeface="+mj-lt"/>
              <a:buAutoNum type="arabicPeriod"/>
            </a:pPr>
            <a:r>
              <a:rPr lang="en-US" sz="3000" dirty="0"/>
              <a:t>Send Applications</a:t>
            </a:r>
          </a:p>
          <a:p>
            <a:pPr marL="457200" indent="-457200">
              <a:buClr>
                <a:schemeClr val="bg1">
                  <a:lumMod val="50000"/>
                </a:schemeClr>
              </a:buClr>
              <a:buFont typeface="+mj-lt"/>
              <a:buAutoNum type="arabicPeriod"/>
            </a:pPr>
            <a:r>
              <a:rPr lang="en-US" sz="3000" dirty="0"/>
              <a:t>Process Applications</a:t>
            </a:r>
          </a:p>
          <a:p>
            <a:pPr marL="812800" lvl="2" indent="-355600"/>
            <a:r>
              <a:rPr lang="en-US" sz="2400" dirty="0"/>
              <a:t>Best Practice – Date Stamp the day received</a:t>
            </a:r>
          </a:p>
          <a:p>
            <a:pPr marL="812800" lvl="2" indent="-355600"/>
            <a:r>
              <a:rPr lang="en-US" sz="2400" dirty="0"/>
              <a:t>Determine Eligibility within 10 days</a:t>
            </a:r>
          </a:p>
          <a:p>
            <a:pPr marL="514350" indent="-514350">
              <a:buClr>
                <a:schemeClr val="bg1">
                  <a:lumMod val="50000"/>
                </a:schemeClr>
              </a:buClr>
              <a:buFont typeface="+mj-lt"/>
              <a:buAutoNum type="arabicPeriod" startAt="5"/>
            </a:pPr>
            <a:r>
              <a:rPr lang="en-US" sz="3000" dirty="0"/>
              <a:t>Send Household Notifications</a:t>
            </a:r>
          </a:p>
          <a:p>
            <a:pPr marL="514350" indent="-514350">
              <a:buClr>
                <a:schemeClr val="bg1">
                  <a:lumMod val="50000"/>
                </a:schemeClr>
              </a:buClr>
              <a:buFont typeface="+mj-lt"/>
              <a:buAutoNum type="arabicPeriod" startAt="5"/>
            </a:pPr>
            <a:r>
              <a:rPr lang="en-US" sz="3000" dirty="0"/>
              <a:t>Repeat – Ongoing </a:t>
            </a:r>
          </a:p>
        </p:txBody>
      </p:sp>
    </p:spTree>
    <p:extLst>
      <p:ext uri="{BB962C8B-B14F-4D97-AF65-F5344CB8AC3E}">
        <p14:creationId xmlns:p14="http://schemas.microsoft.com/office/powerpoint/2010/main" val="2523426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DAFC-D739-46A3-B5B8-5A47F103E016}"/>
              </a:ext>
            </a:extLst>
          </p:cNvPr>
          <p:cNvSpPr>
            <a:spLocks noGrp="1"/>
          </p:cNvSpPr>
          <p:nvPr>
            <p:ph type="title"/>
          </p:nvPr>
        </p:nvSpPr>
        <p:spPr>
          <a:xfrm>
            <a:off x="875204" y="585216"/>
            <a:ext cx="10883042" cy="1499616"/>
          </a:xfrm>
        </p:spPr>
        <p:txBody>
          <a:bodyPr/>
          <a:lstStyle/>
          <a:p>
            <a:r>
              <a:rPr lang="en-US" dirty="0"/>
              <a:t>OPI Electronic application</a:t>
            </a:r>
          </a:p>
        </p:txBody>
      </p:sp>
      <p:pic>
        <p:nvPicPr>
          <p:cNvPr id="4" name="Content Placeholder 3">
            <a:extLst>
              <a:ext uri="{FF2B5EF4-FFF2-40B4-BE49-F238E27FC236}">
                <a16:creationId xmlns:a16="http://schemas.microsoft.com/office/drawing/2014/main" id="{B6C368E8-9847-4E66-9044-22A7F02B25B7}"/>
              </a:ext>
            </a:extLst>
          </p:cNvPr>
          <p:cNvPicPr>
            <a:picLocks noGrp="1" noChangeAspect="1"/>
          </p:cNvPicPr>
          <p:nvPr>
            <p:ph idx="1"/>
          </p:nvPr>
        </p:nvPicPr>
        <p:blipFill>
          <a:blip r:embed="rId3"/>
          <a:stretch>
            <a:fillRect/>
          </a:stretch>
        </p:blipFill>
        <p:spPr>
          <a:xfrm>
            <a:off x="1034502" y="1910862"/>
            <a:ext cx="10122996" cy="4086347"/>
          </a:xfrm>
          <a:prstGeom prst="rect">
            <a:avLst/>
          </a:prstGeom>
        </p:spPr>
      </p:pic>
      <p:sp>
        <p:nvSpPr>
          <p:cNvPr id="5" name="TextBox 4">
            <a:extLst>
              <a:ext uri="{FF2B5EF4-FFF2-40B4-BE49-F238E27FC236}">
                <a16:creationId xmlns:a16="http://schemas.microsoft.com/office/drawing/2014/main" id="{51EC61EE-561A-44AA-8CA0-37A6183E71DE}"/>
              </a:ext>
            </a:extLst>
          </p:cNvPr>
          <p:cNvSpPr txBox="1"/>
          <p:nvPr/>
        </p:nvSpPr>
        <p:spPr>
          <a:xfrm>
            <a:off x="3856892" y="6066335"/>
            <a:ext cx="4665785" cy="461665"/>
          </a:xfrm>
          <a:prstGeom prst="rect">
            <a:avLst/>
          </a:prstGeom>
          <a:noFill/>
        </p:spPr>
        <p:txBody>
          <a:bodyPr wrap="square" rtlCol="0">
            <a:spAutoFit/>
          </a:bodyPr>
          <a:lstStyle/>
          <a:p>
            <a:r>
              <a:rPr lang="en-US" sz="2400" dirty="0"/>
              <a:t>FREE for schools to use! </a:t>
            </a:r>
          </a:p>
        </p:txBody>
      </p:sp>
    </p:spTree>
    <p:extLst>
      <p:ext uri="{BB962C8B-B14F-4D97-AF65-F5344CB8AC3E}">
        <p14:creationId xmlns:p14="http://schemas.microsoft.com/office/powerpoint/2010/main" val="2071342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44C4-BBA4-4D92-AF06-B4BEFBF5124C}"/>
              </a:ext>
            </a:extLst>
          </p:cNvPr>
          <p:cNvSpPr>
            <a:spLocks noGrp="1"/>
          </p:cNvSpPr>
          <p:nvPr>
            <p:ph type="title"/>
          </p:nvPr>
        </p:nvSpPr>
        <p:spPr/>
        <p:txBody>
          <a:bodyPr/>
          <a:lstStyle/>
          <a:p>
            <a:r>
              <a:rPr lang="en-US" dirty="0"/>
              <a:t>Applications: tips for success</a:t>
            </a:r>
          </a:p>
        </p:txBody>
      </p:sp>
      <p:sp>
        <p:nvSpPr>
          <p:cNvPr id="3" name="Content Placeholder 2">
            <a:extLst>
              <a:ext uri="{FF2B5EF4-FFF2-40B4-BE49-F238E27FC236}">
                <a16:creationId xmlns:a16="http://schemas.microsoft.com/office/drawing/2014/main" id="{08D23C26-ACA6-4A29-AAC6-4748E597113C}"/>
              </a:ext>
            </a:extLst>
          </p:cNvPr>
          <p:cNvSpPr>
            <a:spLocks noGrp="1"/>
          </p:cNvSpPr>
          <p:nvPr>
            <p:ph idx="1"/>
          </p:nvPr>
        </p:nvSpPr>
        <p:spPr>
          <a:xfrm>
            <a:off x="1278128" y="2286000"/>
            <a:ext cx="9720071" cy="3268639"/>
          </a:xfrm>
        </p:spPr>
        <p:txBody>
          <a:bodyPr/>
          <a:lstStyle/>
          <a:p>
            <a:r>
              <a:rPr lang="en-US" dirty="0"/>
              <a:t>Communicate </a:t>
            </a:r>
            <a:r>
              <a:rPr lang="en-US" b="1" dirty="0">
                <a:solidFill>
                  <a:srgbClr val="C00000"/>
                </a:solidFill>
              </a:rPr>
              <a:t>EARLY</a:t>
            </a:r>
            <a:r>
              <a:rPr lang="en-US" dirty="0"/>
              <a:t> and </a:t>
            </a:r>
            <a:r>
              <a:rPr lang="en-US" b="1" dirty="0">
                <a:solidFill>
                  <a:srgbClr val="C00000"/>
                </a:solidFill>
              </a:rPr>
              <a:t>OFTEN</a:t>
            </a:r>
            <a:r>
              <a:rPr lang="en-US" dirty="0"/>
              <a:t>! </a:t>
            </a:r>
          </a:p>
          <a:p>
            <a:r>
              <a:rPr lang="en-US" dirty="0"/>
              <a:t>Reiterate how information is </a:t>
            </a:r>
            <a:r>
              <a:rPr lang="en-US" b="1" dirty="0">
                <a:solidFill>
                  <a:srgbClr val="C00000"/>
                </a:solidFill>
              </a:rPr>
              <a:t>CONFIDENTIAL</a:t>
            </a:r>
          </a:p>
          <a:p>
            <a:r>
              <a:rPr lang="en-US" dirty="0"/>
              <a:t>Consider sending an accessory letter detailing the </a:t>
            </a:r>
            <a:r>
              <a:rPr lang="en-US" b="1" dirty="0">
                <a:solidFill>
                  <a:srgbClr val="C00000"/>
                </a:solidFill>
              </a:rPr>
              <a:t>OTHER</a:t>
            </a:r>
            <a:r>
              <a:rPr lang="en-US" dirty="0"/>
              <a:t> </a:t>
            </a:r>
            <a:r>
              <a:rPr lang="en-US" b="1" dirty="0">
                <a:solidFill>
                  <a:srgbClr val="C00000"/>
                </a:solidFill>
              </a:rPr>
              <a:t>IMPACTS</a:t>
            </a:r>
            <a:r>
              <a:rPr lang="en-US" dirty="0"/>
              <a:t> of your F/R rate</a:t>
            </a:r>
          </a:p>
          <a:p>
            <a:r>
              <a:rPr lang="en-US" dirty="0"/>
              <a:t>Send </a:t>
            </a:r>
            <a:r>
              <a:rPr lang="en-US" b="1" dirty="0">
                <a:solidFill>
                  <a:srgbClr val="C00000"/>
                </a:solidFill>
              </a:rPr>
              <a:t>PAPER</a:t>
            </a:r>
            <a:r>
              <a:rPr lang="en-US" dirty="0"/>
              <a:t> and </a:t>
            </a:r>
            <a:r>
              <a:rPr lang="en-US" b="1" dirty="0">
                <a:solidFill>
                  <a:srgbClr val="C00000"/>
                </a:solidFill>
              </a:rPr>
              <a:t>ELECTRONIC</a:t>
            </a:r>
            <a:r>
              <a:rPr lang="en-US" dirty="0"/>
              <a:t> versions</a:t>
            </a:r>
          </a:p>
          <a:p>
            <a:r>
              <a:rPr lang="en-US" dirty="0"/>
              <a:t>Remind families they can </a:t>
            </a:r>
            <a:r>
              <a:rPr lang="en-US" b="1" dirty="0">
                <a:solidFill>
                  <a:srgbClr val="C00000"/>
                </a:solidFill>
              </a:rPr>
              <a:t>SUBMIT AGAIN </a:t>
            </a:r>
            <a:r>
              <a:rPr lang="en-US" dirty="0"/>
              <a:t>if their situation changes</a:t>
            </a:r>
          </a:p>
          <a:p>
            <a:r>
              <a:rPr lang="en-US" dirty="0"/>
              <a:t>Remind about the </a:t>
            </a:r>
            <a:r>
              <a:rPr lang="en-US" b="1" dirty="0">
                <a:solidFill>
                  <a:srgbClr val="C00000"/>
                </a:solidFill>
              </a:rPr>
              <a:t>INCOME ELIGIBILITY GUIDELINES</a:t>
            </a:r>
          </a:p>
          <a:p>
            <a:endParaRPr lang="en-US" dirty="0"/>
          </a:p>
          <a:p>
            <a:endParaRPr lang="en-US" dirty="0"/>
          </a:p>
        </p:txBody>
      </p:sp>
      <p:sp>
        <p:nvSpPr>
          <p:cNvPr id="4" name="TextBox 3">
            <a:extLst>
              <a:ext uri="{FF2B5EF4-FFF2-40B4-BE49-F238E27FC236}">
                <a16:creationId xmlns:a16="http://schemas.microsoft.com/office/drawing/2014/main" id="{6A4C12B4-6C17-4B66-B171-2E8EC90225F5}"/>
              </a:ext>
            </a:extLst>
          </p:cNvPr>
          <p:cNvSpPr txBox="1"/>
          <p:nvPr/>
        </p:nvSpPr>
        <p:spPr>
          <a:xfrm>
            <a:off x="2415654" y="6041951"/>
            <a:ext cx="6496335" cy="461665"/>
          </a:xfrm>
          <a:prstGeom prst="rect">
            <a:avLst/>
          </a:prstGeom>
          <a:noFill/>
        </p:spPr>
        <p:txBody>
          <a:bodyPr wrap="square" rtlCol="0">
            <a:spAutoFit/>
          </a:bodyPr>
          <a:lstStyle/>
          <a:p>
            <a:r>
              <a:rPr lang="en-US" sz="2400" dirty="0"/>
              <a:t>Peer sharing: What are your tips for success?</a:t>
            </a:r>
          </a:p>
        </p:txBody>
      </p:sp>
      <p:sp>
        <p:nvSpPr>
          <p:cNvPr id="5" name="TextBox 4">
            <a:extLst>
              <a:ext uri="{FF2B5EF4-FFF2-40B4-BE49-F238E27FC236}">
                <a16:creationId xmlns:a16="http://schemas.microsoft.com/office/drawing/2014/main" id="{AF35503B-B2CE-4D14-AD2B-D5D7F84773E9}"/>
              </a:ext>
            </a:extLst>
          </p:cNvPr>
          <p:cNvSpPr txBox="1"/>
          <p:nvPr/>
        </p:nvSpPr>
        <p:spPr>
          <a:xfrm>
            <a:off x="9026769" y="1688123"/>
            <a:ext cx="2168769" cy="646331"/>
          </a:xfrm>
          <a:prstGeom prst="rect">
            <a:avLst/>
          </a:prstGeom>
          <a:noFill/>
        </p:spPr>
        <p:txBody>
          <a:bodyPr wrap="square" rtlCol="0">
            <a:spAutoFit/>
          </a:bodyPr>
          <a:lstStyle/>
          <a:p>
            <a:pPr algn="ctr"/>
            <a:r>
              <a:rPr lang="en-US" dirty="0"/>
              <a:t>Don’t start until July 1</a:t>
            </a:r>
          </a:p>
        </p:txBody>
      </p:sp>
      <p:pic>
        <p:nvPicPr>
          <p:cNvPr id="6" name="Graphic 5" descr="Exclamation mark with solid fill">
            <a:extLst>
              <a:ext uri="{FF2B5EF4-FFF2-40B4-BE49-F238E27FC236}">
                <a16:creationId xmlns:a16="http://schemas.microsoft.com/office/drawing/2014/main" id="{BA74FDF0-0FD9-4EDF-8C93-1655A28F92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13836">
            <a:off x="10804570" y="1641260"/>
            <a:ext cx="584595" cy="740055"/>
          </a:xfrm>
          <a:prstGeom prst="rect">
            <a:avLst/>
          </a:prstGeom>
        </p:spPr>
      </p:pic>
    </p:spTree>
    <p:extLst>
      <p:ext uri="{BB962C8B-B14F-4D97-AF65-F5344CB8AC3E}">
        <p14:creationId xmlns:p14="http://schemas.microsoft.com/office/powerpoint/2010/main" val="1118387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282" y="174908"/>
            <a:ext cx="9720072" cy="1499616"/>
          </a:xfrm>
        </p:spPr>
        <p:txBody>
          <a:bodyPr>
            <a:normAutofit/>
          </a:bodyPr>
          <a:lstStyle/>
          <a:p>
            <a:r>
              <a:rPr lang="en-US" sz="4400" dirty="0">
                <a:solidFill>
                  <a:schemeClr val="tx1"/>
                </a:solidFill>
                <a:latin typeface="Calibri" panose="020F0502020204030204" pitchFamily="34" charset="0"/>
              </a:rPr>
              <a:t>Resource: </a:t>
            </a:r>
            <a:r>
              <a:rPr lang="en-US" sz="4400" dirty="0">
                <a:solidFill>
                  <a:schemeClr val="accent6">
                    <a:lumMod val="75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Eligibility manual for school meals </a:t>
            </a:r>
            <a:endParaRPr lang="en-US" sz="4400" dirty="0">
              <a:solidFill>
                <a:schemeClr val="accent6">
                  <a:lumMod val="75000"/>
                </a:schemeClr>
              </a:solidFill>
              <a:latin typeface="Calibri" panose="020F0502020204030204" pitchFamily="34" charset="0"/>
            </a:endParaRPr>
          </a:p>
        </p:txBody>
      </p:sp>
      <p:pic>
        <p:nvPicPr>
          <p:cNvPr id="5" name="Picture 4">
            <a:extLst>
              <a:ext uri="{FF2B5EF4-FFF2-40B4-BE49-F238E27FC236}">
                <a16:creationId xmlns:a16="http://schemas.microsoft.com/office/drawing/2014/main" id="{EE845472-A742-15D6-F06B-C33B7BDAC8AB}"/>
              </a:ext>
            </a:extLst>
          </p:cNvPr>
          <p:cNvPicPr>
            <a:picLocks noChangeAspect="1"/>
          </p:cNvPicPr>
          <p:nvPr/>
        </p:nvPicPr>
        <p:blipFill>
          <a:blip r:embed="rId4"/>
          <a:stretch>
            <a:fillRect/>
          </a:stretch>
        </p:blipFill>
        <p:spPr>
          <a:xfrm>
            <a:off x="3744528" y="1500554"/>
            <a:ext cx="4140678" cy="5275383"/>
          </a:xfrm>
          <a:prstGeom prst="rect">
            <a:avLst/>
          </a:prstGeom>
        </p:spPr>
      </p:pic>
    </p:spTree>
    <p:extLst>
      <p:ext uri="{BB962C8B-B14F-4D97-AF65-F5344CB8AC3E}">
        <p14:creationId xmlns:p14="http://schemas.microsoft.com/office/powerpoint/2010/main" val="2799334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Calibri" panose="020F0502020204030204" pitchFamily="34" charset="0"/>
              </a:rPr>
              <a:t>Verification</a:t>
            </a:r>
            <a:endParaRPr lang="en-US" sz="4400" b="1" dirty="0">
              <a:solidFill>
                <a:schemeClr val="tx1"/>
              </a:solidFill>
              <a:latin typeface="Calibri" panose="020F0502020204030204" pitchFamily="34" charset="0"/>
            </a:endParaRP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4681" r="4681"/>
          <a:stretch>
            <a:fillRect/>
          </a:stretch>
        </p:blipFill>
        <p:spPr/>
      </p:pic>
      <p:sp>
        <p:nvSpPr>
          <p:cNvPr id="3" name="Text Placeholder 2"/>
          <p:cNvSpPr>
            <a:spLocks noGrp="1"/>
          </p:cNvSpPr>
          <p:nvPr>
            <p:ph type="body" sz="half" idx="2"/>
          </p:nvPr>
        </p:nvSpPr>
        <p:spPr/>
        <p:txBody>
          <a:bodyPr>
            <a:normAutofit/>
          </a:bodyPr>
          <a:lstStyle/>
          <a:p>
            <a:r>
              <a:rPr lang="en-US" sz="2000" dirty="0"/>
              <a:t>Free and Reduced-Price Applications </a:t>
            </a:r>
          </a:p>
        </p:txBody>
      </p:sp>
    </p:spTree>
    <p:extLst>
      <p:ext uri="{BB962C8B-B14F-4D97-AF65-F5344CB8AC3E}">
        <p14:creationId xmlns:p14="http://schemas.microsoft.com/office/powerpoint/2010/main" val="2712842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74" y="585216"/>
            <a:ext cx="10190126" cy="1499616"/>
          </a:xfrm>
        </p:spPr>
        <p:txBody>
          <a:bodyPr/>
          <a:lstStyle/>
          <a:p>
            <a:r>
              <a:rPr lang="en-US" dirty="0">
                <a:solidFill>
                  <a:schemeClr val="accent6">
                    <a:lumMod val="75000"/>
                  </a:schemeClr>
                </a:solidFill>
                <a:latin typeface="Calibri" panose="020F0502020204030204" pitchFamily="34" charset="0"/>
                <a:cs typeface="Calibri" panose="020F0502020204030204" pitchFamily="34" charset="0"/>
              </a:rPr>
              <a:t>What is verification?</a:t>
            </a:r>
          </a:p>
        </p:txBody>
      </p:sp>
      <p:sp>
        <p:nvSpPr>
          <p:cNvPr id="3" name="Content Placeholder 2"/>
          <p:cNvSpPr>
            <a:spLocks noGrp="1"/>
          </p:cNvSpPr>
          <p:nvPr>
            <p:ph idx="1"/>
          </p:nvPr>
        </p:nvSpPr>
        <p:spPr>
          <a:xfrm>
            <a:off x="810768" y="2084832"/>
            <a:ext cx="10570464" cy="3717735"/>
          </a:xfrm>
        </p:spPr>
        <p:txBody>
          <a:bodyPr>
            <a:normAutofit/>
          </a:bodyPr>
          <a:lstStyle/>
          <a:p>
            <a:pPr marL="0" indent="0" algn="ctr">
              <a:buNone/>
            </a:pPr>
            <a:endParaRPr lang="en-US" sz="3200" dirty="0">
              <a:latin typeface="Calibri" panose="020F0502020204030204" pitchFamily="34" charset="0"/>
              <a:cs typeface="Calibri" panose="020F0502020204030204" pitchFamily="34" charset="0"/>
            </a:endParaRPr>
          </a:p>
          <a:p>
            <a:pPr marL="0" indent="0" algn="ctr">
              <a:buNone/>
            </a:pPr>
            <a:r>
              <a:rPr lang="en-US" sz="3200" dirty="0">
                <a:latin typeface="Calibri" panose="020F0502020204030204" pitchFamily="34" charset="0"/>
                <a:cs typeface="Calibri" panose="020F0502020204030204" pitchFamily="34" charset="0"/>
              </a:rPr>
              <a:t>Process of validating household eligibility information for 3% of the approved applications on file as of Oct 1</a:t>
            </a:r>
            <a:r>
              <a:rPr lang="en-US" sz="3200" baseline="30000" dirty="0">
                <a:latin typeface="Calibri" panose="020F0502020204030204" pitchFamily="34" charset="0"/>
                <a:cs typeface="Calibri" panose="020F0502020204030204" pitchFamily="34" charset="0"/>
              </a:rPr>
              <a:t>st</a:t>
            </a:r>
            <a:r>
              <a:rPr lang="en-US" sz="3200" dirty="0">
                <a:latin typeface="Calibri" panose="020F0502020204030204" pitchFamily="34" charset="0"/>
                <a:cs typeface="Calibri" panose="020F0502020204030204" pitchFamily="34" charset="0"/>
              </a:rPr>
              <a:t>.</a:t>
            </a:r>
          </a:p>
          <a:p>
            <a:pPr marL="0" indent="0" algn="ctr">
              <a:buNone/>
            </a:pPr>
            <a:endParaRPr lang="en-US" sz="3200" dirty="0">
              <a:latin typeface="Calibri" panose="020F0502020204030204" pitchFamily="34" charset="0"/>
              <a:cs typeface="Calibri" panose="020F0502020204030204" pitchFamily="34" charset="0"/>
            </a:endParaRPr>
          </a:p>
          <a:p>
            <a:pPr marL="0" indent="0" algn="ctr">
              <a:buNone/>
            </a:pPr>
            <a:endParaRPr lang="en-US" sz="3200" dirty="0">
              <a:latin typeface="Calibri" panose="020F0502020204030204" pitchFamily="34" charset="0"/>
              <a:cs typeface="Calibri" panose="020F0502020204030204" pitchFamily="34" charset="0"/>
            </a:endParaRPr>
          </a:p>
          <a:p>
            <a:pPr marL="0" indent="0" algn="ctr">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0409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0B1A72-9F22-5CDF-70B7-5E2203A18F47}"/>
              </a:ext>
            </a:extLst>
          </p:cNvPr>
          <p:cNvGraphicFramePr>
            <a:graphicFrameLocks noGrp="1"/>
          </p:cNvGraphicFramePr>
          <p:nvPr/>
        </p:nvGraphicFramePr>
        <p:xfrm>
          <a:off x="628802" y="564796"/>
          <a:ext cx="10934396" cy="5150555"/>
        </p:xfrm>
        <a:graphic>
          <a:graphicData uri="http://schemas.openxmlformats.org/drawingml/2006/table">
            <a:tbl>
              <a:tblPr firstRow="1" firstCol="1" bandRow="1">
                <a:tableStyleId>{93296810-A885-4BE3-A3E7-6D5BEEA58F35}</a:tableStyleId>
              </a:tblPr>
              <a:tblGrid>
                <a:gridCol w="1050877">
                  <a:extLst>
                    <a:ext uri="{9D8B030D-6E8A-4147-A177-3AD203B41FA5}">
                      <a16:colId xmlns:a16="http://schemas.microsoft.com/office/drawing/2014/main" val="900370925"/>
                    </a:ext>
                  </a:extLst>
                </a:gridCol>
                <a:gridCol w="9883519">
                  <a:extLst>
                    <a:ext uri="{9D8B030D-6E8A-4147-A177-3AD203B41FA5}">
                      <a16:colId xmlns:a16="http://schemas.microsoft.com/office/drawing/2014/main" val="2244869774"/>
                    </a:ext>
                  </a:extLst>
                </a:gridCol>
              </a:tblGrid>
              <a:tr h="478465">
                <a:tc>
                  <a:txBody>
                    <a:bodyPr/>
                    <a:lstStyle/>
                    <a:p>
                      <a:pPr marL="0" marR="0" algn="ctr">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0AACA"/>
                    </a:solidFill>
                  </a:tcPr>
                </a:tc>
                <a:tc>
                  <a:txBody>
                    <a:bodyPr/>
                    <a:lstStyle/>
                    <a:p>
                      <a:pPr marL="0" marR="0">
                        <a:lnSpc>
                          <a:spcPct val="107000"/>
                        </a:lnSpc>
                        <a:spcBef>
                          <a:spcPts val="0"/>
                        </a:spcBef>
                        <a:spcAft>
                          <a:spcPts val="0"/>
                        </a:spcAft>
                      </a:pPr>
                      <a:r>
                        <a:rPr lang="en-US" sz="2800" dirty="0">
                          <a:solidFill>
                            <a:schemeClr val="tx1"/>
                          </a:solidFill>
                          <a:effectLst/>
                        </a:rPr>
                        <a:t>Summary and Timeline of Verification Activities</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0AACA"/>
                    </a:solidFill>
                  </a:tcPr>
                </a:tc>
                <a:extLst>
                  <a:ext uri="{0D108BD9-81ED-4DB2-BD59-A6C34878D82A}">
                    <a16:rowId xmlns:a16="http://schemas.microsoft.com/office/drawing/2014/main" val="1136180781"/>
                  </a:ext>
                </a:extLst>
              </a:tr>
              <a:tr h="485721">
                <a:tc>
                  <a:txBody>
                    <a:bodyPr/>
                    <a:lstStyle/>
                    <a:p>
                      <a:pPr marL="0" marR="0" algn="ctr">
                        <a:lnSpc>
                          <a:spcPct val="107000"/>
                        </a:lnSpc>
                        <a:spcBef>
                          <a:spcPts val="0"/>
                        </a:spcBef>
                        <a:spcAft>
                          <a:spcPts val="0"/>
                        </a:spcAft>
                      </a:pPr>
                      <a:r>
                        <a:rPr lang="en-US" sz="1800" dirty="0">
                          <a:solidFill>
                            <a:schemeClr val="tx1"/>
                          </a:solidFill>
                          <a:effectLst/>
                        </a:rPr>
                        <a:t>Oct 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0AACA"/>
                    </a:solidFill>
                  </a:tcPr>
                </a:tc>
                <a:tc>
                  <a:txBody>
                    <a:bodyPr/>
                    <a:lstStyle/>
                    <a:p>
                      <a:pPr marL="171450" marR="0" lvl="0" indent="-171450" algn="l" defTabSz="914400" rtl="0" eaLnBrk="1" fontAlgn="auto" latinLnBrk="0" hangingPunct="1">
                        <a:lnSpc>
                          <a:spcPct val="105000"/>
                        </a:lnSpc>
                        <a:spcBef>
                          <a:spcPts val="600"/>
                        </a:spcBef>
                        <a:spcAft>
                          <a:spcPts val="0"/>
                        </a:spcAft>
                        <a:buClrTx/>
                        <a:buSzTx/>
                        <a:buFont typeface="Arial" panose="020B0604020202020204" pitchFamily="34" charset="0"/>
                        <a:buChar char="•"/>
                        <a:tabLst/>
                        <a:defRPr/>
                      </a:pPr>
                      <a:r>
                        <a:rPr lang="en-US" sz="1700" dirty="0">
                          <a:effectLst/>
                        </a:rPr>
                        <a:t>Record approved application counts in each category as of Oct 1 (Sect 4) of the </a:t>
                      </a:r>
                      <a:r>
                        <a:rPr lang="en-US" sz="1800" dirty="0">
                          <a:latin typeface="Calibri" panose="020F0502020204030204" pitchFamily="34" charset="0"/>
                          <a:cs typeface="Calibri" panose="020F0502020204030204" pitchFamily="34" charset="0"/>
                          <a:hlinkClick r:id="rId2"/>
                        </a:rPr>
                        <a:t>verification report</a:t>
                      </a:r>
                      <a:endParaRPr lang="en-US" sz="1800" dirty="0">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6445864"/>
                  </a:ext>
                </a:extLst>
              </a:tr>
              <a:tr h="2682781">
                <a:tc>
                  <a:txBody>
                    <a:bodyPr/>
                    <a:lstStyle/>
                    <a:p>
                      <a:pPr marL="0" marR="0" algn="ctr">
                        <a:lnSpc>
                          <a:spcPct val="107000"/>
                        </a:lnSpc>
                        <a:spcBef>
                          <a:spcPts val="0"/>
                        </a:spcBef>
                        <a:spcAft>
                          <a:spcPts val="0"/>
                        </a:spcAft>
                      </a:pPr>
                      <a:r>
                        <a:rPr lang="en-US" sz="1800" dirty="0">
                          <a:solidFill>
                            <a:schemeClr val="tx1"/>
                          </a:solidFill>
                          <a:effectLst/>
                        </a:rPr>
                        <a:t>Oct 1 </a:t>
                      </a:r>
                    </a:p>
                    <a:p>
                      <a:pPr marL="0" marR="0" algn="ctr">
                        <a:lnSpc>
                          <a:spcPct val="107000"/>
                        </a:lnSpc>
                        <a:spcBef>
                          <a:spcPts val="0"/>
                        </a:spcBef>
                        <a:spcAft>
                          <a:spcPts val="0"/>
                        </a:spcAft>
                      </a:pPr>
                      <a:r>
                        <a:rPr lang="en-US" sz="1800" dirty="0">
                          <a:solidFill>
                            <a:schemeClr val="tx1"/>
                          </a:solidFill>
                          <a:effectLst/>
                        </a:rPr>
                        <a:t>thru</a:t>
                      </a:r>
                    </a:p>
                    <a:p>
                      <a:pPr marL="0" marR="0" algn="ctr">
                        <a:lnSpc>
                          <a:spcPct val="107000"/>
                        </a:lnSpc>
                        <a:spcBef>
                          <a:spcPts val="0"/>
                        </a:spcBef>
                        <a:spcAft>
                          <a:spcPts val="0"/>
                        </a:spcAft>
                      </a:pPr>
                      <a:r>
                        <a:rPr lang="en-US" sz="1800" dirty="0">
                          <a:solidFill>
                            <a:schemeClr val="tx1"/>
                          </a:solidFill>
                          <a:effectLst/>
                        </a:rPr>
                        <a:t>Nov 15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0AACA"/>
                    </a:solidFill>
                  </a:tcPr>
                </a:tc>
                <a:tc>
                  <a:txBody>
                    <a:bodyPr/>
                    <a:lstStyle/>
                    <a:p>
                      <a:pPr marL="169863" marR="0" lvl="0" indent="-169863">
                        <a:lnSpc>
                          <a:spcPct val="105000"/>
                        </a:lnSpc>
                        <a:spcBef>
                          <a:spcPts val="0"/>
                        </a:spcBef>
                        <a:spcAft>
                          <a:spcPts val="200"/>
                        </a:spcAft>
                        <a:buFont typeface="Arial" panose="020B0604020202020204" pitchFamily="34" charset="0"/>
                        <a:buChar char="•"/>
                      </a:pPr>
                      <a:r>
                        <a:rPr lang="en-US" sz="1700" dirty="0">
                          <a:effectLst/>
                        </a:rPr>
                        <a:t>Calculate the 3% - Number of apps to verify (Round </a:t>
                      </a:r>
                      <a:r>
                        <a:rPr lang="en-US" sz="1700" u="sng" dirty="0">
                          <a:effectLst/>
                        </a:rPr>
                        <a:t>all</a:t>
                      </a:r>
                      <a:r>
                        <a:rPr lang="en-US" sz="1700" dirty="0">
                          <a:effectLst/>
                        </a:rPr>
                        <a:t> decimals up)</a:t>
                      </a:r>
                    </a:p>
                    <a:p>
                      <a:pPr marL="169863" marR="0" lvl="0" indent="-169863">
                        <a:lnSpc>
                          <a:spcPct val="105000"/>
                        </a:lnSpc>
                        <a:spcBef>
                          <a:spcPts val="0"/>
                        </a:spcBef>
                        <a:spcAft>
                          <a:spcPts val="200"/>
                        </a:spcAft>
                        <a:buFont typeface="Arial" panose="020B0604020202020204" pitchFamily="34" charset="0"/>
                        <a:buChar char="•"/>
                      </a:pPr>
                      <a:r>
                        <a:rPr lang="en-US" sz="1700" dirty="0">
                          <a:effectLst/>
                        </a:rPr>
                        <a:t>Randomly select applications for verification</a:t>
                      </a:r>
                    </a:p>
                    <a:p>
                      <a:pPr marL="169863" marR="0" lvl="0" indent="-169863">
                        <a:lnSpc>
                          <a:spcPct val="105000"/>
                        </a:lnSpc>
                        <a:spcBef>
                          <a:spcPts val="0"/>
                        </a:spcBef>
                        <a:spcAft>
                          <a:spcPts val="200"/>
                        </a:spcAft>
                        <a:buFont typeface="Arial" panose="020B0604020202020204" pitchFamily="34" charset="0"/>
                        <a:buChar char="•"/>
                      </a:pPr>
                      <a:r>
                        <a:rPr lang="en-US" sz="1700" dirty="0">
                          <a:effectLst/>
                        </a:rPr>
                        <a:t>Conduct confirmation review of selected apps (double check/document)</a:t>
                      </a:r>
                    </a:p>
                    <a:p>
                      <a:pPr marL="169863" marR="0" lvl="0" indent="-169863">
                        <a:lnSpc>
                          <a:spcPct val="105000"/>
                        </a:lnSpc>
                        <a:spcBef>
                          <a:spcPts val="0"/>
                        </a:spcBef>
                        <a:spcAft>
                          <a:spcPts val="200"/>
                        </a:spcAft>
                        <a:buFont typeface="Arial" panose="020B0604020202020204" pitchFamily="34" charset="0"/>
                        <a:buChar char="•"/>
                      </a:pPr>
                      <a:r>
                        <a:rPr lang="en-US" sz="1700" dirty="0">
                          <a:effectLst/>
                        </a:rPr>
                        <a:t>Attempt to Directly Verify selected apps using DCA</a:t>
                      </a:r>
                    </a:p>
                    <a:p>
                      <a:pPr marL="169863" marR="0" lvl="0" indent="-169863">
                        <a:lnSpc>
                          <a:spcPct val="105000"/>
                        </a:lnSpc>
                        <a:spcBef>
                          <a:spcPts val="0"/>
                        </a:spcBef>
                        <a:spcAft>
                          <a:spcPts val="200"/>
                        </a:spcAft>
                        <a:buFont typeface="Arial" panose="020B0604020202020204" pitchFamily="34" charset="0"/>
                        <a:buChar char="•"/>
                      </a:pPr>
                      <a:r>
                        <a:rPr lang="en-US" sz="1700" dirty="0">
                          <a:effectLst/>
                        </a:rPr>
                        <a:t>Send household notification of selection – allow at least 10 days</a:t>
                      </a:r>
                    </a:p>
                    <a:p>
                      <a:pPr marL="169863" marR="0" lvl="0" indent="-169863">
                        <a:lnSpc>
                          <a:spcPct val="105000"/>
                        </a:lnSpc>
                        <a:spcBef>
                          <a:spcPts val="0"/>
                        </a:spcBef>
                        <a:spcAft>
                          <a:spcPts val="200"/>
                        </a:spcAft>
                        <a:buFont typeface="Arial" panose="020B0604020202020204" pitchFamily="34" charset="0"/>
                        <a:buChar char="•"/>
                      </a:pPr>
                      <a:r>
                        <a:rPr lang="en-US" sz="1700" dirty="0">
                          <a:effectLst/>
                        </a:rPr>
                        <a:t>Collect information from households…follow up multiple ways (call, email, mail)</a:t>
                      </a:r>
                    </a:p>
                    <a:p>
                      <a:pPr marL="169863" marR="0" lvl="0" indent="-169863">
                        <a:lnSpc>
                          <a:spcPct val="105000"/>
                        </a:lnSpc>
                        <a:spcBef>
                          <a:spcPts val="0"/>
                        </a:spcBef>
                        <a:spcAft>
                          <a:spcPts val="200"/>
                        </a:spcAft>
                        <a:buFont typeface="Arial" panose="020B0604020202020204" pitchFamily="34" charset="0"/>
                        <a:buChar char="•"/>
                      </a:pPr>
                      <a:r>
                        <a:rPr lang="en-US" sz="1700" dirty="0">
                          <a:effectLst/>
                        </a:rPr>
                        <a:t>Review documentation returned from households</a:t>
                      </a:r>
                    </a:p>
                    <a:p>
                      <a:pPr marL="169863" marR="0" lvl="0" indent="-169863">
                        <a:lnSpc>
                          <a:spcPct val="105000"/>
                        </a:lnSpc>
                        <a:spcBef>
                          <a:spcPts val="0"/>
                        </a:spcBef>
                        <a:spcAft>
                          <a:spcPts val="200"/>
                        </a:spcAft>
                        <a:buFont typeface="Arial" panose="020B0604020202020204" pitchFamily="34" charset="0"/>
                        <a:buChar char="•"/>
                      </a:pPr>
                      <a:r>
                        <a:rPr lang="en-US" sz="1700" dirty="0">
                          <a:effectLst/>
                        </a:rPr>
                        <a:t>Send household notification of results, update POS if needed</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9748601"/>
                  </a:ext>
                </a:extLst>
              </a:tr>
              <a:tr h="501196">
                <a:tc>
                  <a:txBody>
                    <a:bodyPr/>
                    <a:lstStyle/>
                    <a:p>
                      <a:pPr marL="0" marR="0" algn="ctr">
                        <a:lnSpc>
                          <a:spcPct val="107000"/>
                        </a:lnSpc>
                        <a:spcBef>
                          <a:spcPts val="0"/>
                        </a:spcBef>
                        <a:spcAft>
                          <a:spcPts val="0"/>
                        </a:spcAft>
                      </a:pPr>
                      <a:r>
                        <a:rPr lang="en-US" sz="1800" dirty="0">
                          <a:solidFill>
                            <a:schemeClr val="tx1"/>
                          </a:solidFill>
                          <a:effectLst/>
                        </a:rPr>
                        <a:t>Oct 31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0AACA"/>
                    </a:solidFill>
                  </a:tcPr>
                </a:tc>
                <a:tc>
                  <a:txBody>
                    <a:bodyPr/>
                    <a:lstStyle/>
                    <a:p>
                      <a:pPr marL="171450" marR="0" indent="-171450">
                        <a:lnSpc>
                          <a:spcPct val="105000"/>
                        </a:lnSpc>
                        <a:spcBef>
                          <a:spcPts val="0"/>
                        </a:spcBef>
                        <a:spcAft>
                          <a:spcPts val="0"/>
                        </a:spcAft>
                        <a:buFont typeface="Arial" panose="020B0604020202020204" pitchFamily="34" charset="0"/>
                        <a:buChar char="•"/>
                      </a:pPr>
                      <a:r>
                        <a:rPr lang="en-US" sz="1700" dirty="0">
                          <a:effectLst/>
                        </a:rPr>
                        <a:t>Record approved student counts in each category as of Oct 31 (Sect 1-4)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9375290"/>
                  </a:ext>
                </a:extLst>
              </a:tr>
              <a:tr h="501196">
                <a:tc>
                  <a:txBody>
                    <a:bodyPr/>
                    <a:lstStyle/>
                    <a:p>
                      <a:pPr marL="0" marR="0" algn="ctr">
                        <a:lnSpc>
                          <a:spcPct val="107000"/>
                        </a:lnSpc>
                        <a:spcBef>
                          <a:spcPts val="0"/>
                        </a:spcBef>
                        <a:spcAft>
                          <a:spcPts val="0"/>
                        </a:spcAft>
                      </a:pPr>
                      <a:r>
                        <a:rPr lang="en-US" sz="1800" dirty="0">
                          <a:solidFill>
                            <a:schemeClr val="tx1"/>
                          </a:solidFill>
                          <a:effectLst/>
                        </a:rPr>
                        <a:t>Nov 15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0AACA"/>
                    </a:solidFill>
                  </a:tcPr>
                </a:tc>
                <a:tc>
                  <a:txBody>
                    <a:bodyPr/>
                    <a:lstStyle/>
                    <a:p>
                      <a:pPr marL="171450" marR="0" indent="-171450">
                        <a:lnSpc>
                          <a:spcPct val="105000"/>
                        </a:lnSpc>
                        <a:spcBef>
                          <a:spcPts val="0"/>
                        </a:spcBef>
                        <a:spcAft>
                          <a:spcPts val="0"/>
                        </a:spcAft>
                        <a:buFont typeface="Arial" panose="020B0604020202020204" pitchFamily="34" charset="0"/>
                        <a:buChar char="•"/>
                      </a:pPr>
                      <a:r>
                        <a:rPr lang="en-US" sz="1700" dirty="0">
                          <a:effectLst/>
                        </a:rPr>
                        <a:t>USDA Deadline to confirm household’s documentation and send notification results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2570323"/>
                  </a:ext>
                </a:extLst>
              </a:tr>
              <a:tr h="501196">
                <a:tc>
                  <a:txBody>
                    <a:bodyPr/>
                    <a:lstStyle/>
                    <a:p>
                      <a:pPr marL="0" marR="0" algn="ctr">
                        <a:lnSpc>
                          <a:spcPct val="107000"/>
                        </a:lnSpc>
                        <a:spcBef>
                          <a:spcPts val="0"/>
                        </a:spcBef>
                        <a:spcAft>
                          <a:spcPts val="0"/>
                        </a:spcAft>
                      </a:pPr>
                      <a:r>
                        <a:rPr lang="en-US" sz="1800" dirty="0">
                          <a:solidFill>
                            <a:schemeClr val="tx1"/>
                          </a:solidFill>
                          <a:effectLst/>
                        </a:rPr>
                        <a:t>Nov 30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0AACA"/>
                    </a:solidFill>
                  </a:tcPr>
                </a:tc>
                <a:tc>
                  <a:txBody>
                    <a:bodyPr/>
                    <a:lstStyle/>
                    <a:p>
                      <a:pPr marL="171450" marR="0" indent="-171450">
                        <a:lnSpc>
                          <a:spcPct val="105000"/>
                        </a:lnSpc>
                        <a:spcBef>
                          <a:spcPts val="0"/>
                        </a:spcBef>
                        <a:spcAft>
                          <a:spcPts val="0"/>
                        </a:spcAft>
                        <a:buFont typeface="Arial" panose="020B0604020202020204" pitchFamily="34" charset="0"/>
                        <a:buChar char="•"/>
                      </a:pPr>
                      <a:r>
                        <a:rPr lang="en-US" sz="1700" dirty="0">
                          <a:effectLst/>
                        </a:rPr>
                        <a:t>Deadline to submit the Verification Report in MAPS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8521812"/>
                  </a:ext>
                </a:extLst>
              </a:tr>
            </a:tbl>
          </a:graphicData>
        </a:graphic>
      </p:graphicFrame>
    </p:spTree>
    <p:extLst>
      <p:ext uri="{BB962C8B-B14F-4D97-AF65-F5344CB8AC3E}">
        <p14:creationId xmlns:p14="http://schemas.microsoft.com/office/powerpoint/2010/main" val="1569925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704" y="468941"/>
            <a:ext cx="11014257" cy="1396435"/>
          </a:xfrm>
        </p:spPr>
        <p:txBody>
          <a:bodyPr>
            <a:normAutofit/>
          </a:bodyPr>
          <a:lstStyle/>
          <a:p>
            <a:r>
              <a:rPr lang="en-US" sz="4200" dirty="0">
                <a:solidFill>
                  <a:schemeClr val="accent6">
                    <a:lumMod val="75000"/>
                  </a:schemeClr>
                </a:solidFill>
                <a:latin typeface="Calibri" panose="020F0502020204030204" pitchFamily="34" charset="0"/>
              </a:rPr>
              <a:t>Example of How to Calculate 3% of the Applications to Verify</a:t>
            </a:r>
          </a:p>
        </p:txBody>
      </p:sp>
      <p:pic>
        <p:nvPicPr>
          <p:cNvPr id="4" name="image1.jpeg">
            <a:extLst>
              <a:ext uri="{FF2B5EF4-FFF2-40B4-BE49-F238E27FC236}">
                <a16:creationId xmlns:a16="http://schemas.microsoft.com/office/drawing/2014/main" id="{3FC81D69-2697-D913-D65A-A9E0CDED80A5}"/>
              </a:ext>
              <a:ext uri="{C183D7F6-B498-43B3-948B-1728B52AA6E4}">
                <adec:decorative xmlns:adec="http://schemas.microsoft.com/office/drawing/2017/decorative" val="1"/>
              </a:ext>
            </a:extLst>
          </p:cNvPr>
          <p:cNvPicPr>
            <a:picLocks noGrp="1" noChangeAspect="1"/>
          </p:cNvPicPr>
          <p:nvPr>
            <p:ph idx="1"/>
          </p:nvPr>
        </p:nvPicPr>
        <p:blipFill>
          <a:blip r:embed="rId3" cstate="print"/>
          <a:stretch>
            <a:fillRect/>
          </a:stretch>
        </p:blipFill>
        <p:spPr>
          <a:xfrm>
            <a:off x="277612" y="1865376"/>
            <a:ext cx="11636775" cy="2395728"/>
          </a:xfrm>
          <a:prstGeom prst="rect">
            <a:avLst/>
          </a:prstGeom>
        </p:spPr>
      </p:pic>
      <p:sp>
        <p:nvSpPr>
          <p:cNvPr id="6" name="TextBox 5">
            <a:extLst>
              <a:ext uri="{FF2B5EF4-FFF2-40B4-BE49-F238E27FC236}">
                <a16:creationId xmlns:a16="http://schemas.microsoft.com/office/drawing/2014/main" id="{83D75CB1-F485-7D30-6E99-90EB3DD7A39B}"/>
              </a:ext>
            </a:extLst>
          </p:cNvPr>
          <p:cNvSpPr txBox="1"/>
          <p:nvPr/>
        </p:nvSpPr>
        <p:spPr>
          <a:xfrm>
            <a:off x="277612" y="4261104"/>
            <a:ext cx="11693672" cy="2127955"/>
          </a:xfrm>
          <a:prstGeom prst="rect">
            <a:avLst/>
          </a:prstGeom>
          <a:noFill/>
        </p:spPr>
        <p:txBody>
          <a:bodyPr wrap="square">
            <a:spAutoFit/>
          </a:bodyPr>
          <a:lstStyle/>
          <a:p>
            <a:pPr marL="603250" marR="0" indent="-493713">
              <a:spcBef>
                <a:spcPts val="200"/>
              </a:spcBef>
              <a:spcAft>
                <a:spcPts val="600"/>
              </a:spcAft>
            </a:pPr>
            <a:r>
              <a:rPr lang="en-US" sz="2200" b="1" dirty="0">
                <a:effectLst/>
                <a:latin typeface="Gill Sans MT" panose="020B0502020104020203" pitchFamily="34" charset="0"/>
                <a:ea typeface="Calibri" panose="020F0502020204030204" pitchFamily="34" charset="0"/>
              </a:rPr>
              <a:t>				          Total Applications in section 4 (Column A)   =    42                                                                                                                   </a:t>
            </a:r>
            <a:endParaRPr lang="en-US" sz="2200" dirty="0">
              <a:effectLst/>
              <a:latin typeface="Calibri" panose="020F0502020204030204" pitchFamily="34" charset="0"/>
              <a:ea typeface="Calibri" panose="020F0502020204030204" pitchFamily="34" charset="0"/>
            </a:endParaRPr>
          </a:p>
          <a:p>
            <a:pPr marL="142240" marR="0">
              <a:lnSpc>
                <a:spcPts val="1145"/>
              </a:lnSpc>
              <a:spcBef>
                <a:spcPts val="1200"/>
              </a:spcBef>
              <a:spcAft>
                <a:spcPts val="600"/>
              </a:spcAft>
            </a:pPr>
            <a:r>
              <a:rPr lang="en-US" sz="2400" b="1" dirty="0">
                <a:effectLst/>
                <a:latin typeface="Calibri" panose="020F0502020204030204" pitchFamily="34" charset="0"/>
                <a:ea typeface="Calibri" panose="020F0502020204030204" pitchFamily="34" charset="0"/>
              </a:rPr>
              <a:t>						 </a:t>
            </a:r>
            <a:r>
              <a:rPr lang="en-US" sz="2400" b="1" dirty="0">
                <a:effectLst/>
                <a:latin typeface="Gill Sans MT" panose="020B0502020104020203" pitchFamily="34" charset="0"/>
                <a:ea typeface="Calibri" panose="020F0502020204030204" pitchFamily="34" charset="0"/>
              </a:rPr>
              <a:t> Multiplied by 3% </a:t>
            </a:r>
            <a:r>
              <a:rPr lang="en-US" sz="2400" b="1" dirty="0">
                <a:effectLst/>
                <a:latin typeface="Calibri" panose="020F0502020204030204" pitchFamily="34" charset="0"/>
                <a:ea typeface="Calibri" panose="020F0502020204030204" pitchFamily="34" charset="0"/>
              </a:rPr>
              <a:t>	              X    </a:t>
            </a:r>
            <a:r>
              <a:rPr lang="en-US" sz="2400" b="1" u="sng" dirty="0">
                <a:effectLst/>
                <a:latin typeface="Calibri" panose="020F0502020204030204" pitchFamily="34" charset="0"/>
                <a:ea typeface="Calibri" panose="020F0502020204030204" pitchFamily="34" charset="0"/>
              </a:rPr>
              <a:t>00.03 (3%)</a:t>
            </a:r>
          </a:p>
          <a:p>
            <a:pPr marL="142240" marR="0">
              <a:lnSpc>
                <a:spcPts val="1145"/>
              </a:lnSpc>
              <a:spcBef>
                <a:spcPts val="0"/>
              </a:spcBef>
              <a:spcAft>
                <a:spcPts val="0"/>
              </a:spcAft>
            </a:pPr>
            <a:endParaRPr lang="en-US" sz="2400" b="1" dirty="0">
              <a:effectLst/>
              <a:latin typeface="Calibri" panose="020F0502020204030204" pitchFamily="34" charset="0"/>
              <a:ea typeface="Calibri" panose="020F0502020204030204" pitchFamily="34" charset="0"/>
            </a:endParaRPr>
          </a:p>
          <a:p>
            <a:pPr marL="142240">
              <a:lnSpc>
                <a:spcPts val="1185"/>
              </a:lnSpc>
              <a:spcBef>
                <a:spcPts val="600"/>
              </a:spcBef>
            </a:pPr>
            <a:r>
              <a:rPr lang="en-US" sz="2400" b="1" dirty="0">
                <a:effectLst/>
                <a:latin typeface="Calibri" panose="020F0502020204030204" pitchFamily="34" charset="0"/>
                <a:ea typeface="Calibri" panose="020F0502020204030204" pitchFamily="34" charset="0"/>
              </a:rPr>
              <a:t>                                                                               </a:t>
            </a:r>
            <a:r>
              <a:rPr lang="en-US" sz="2400" b="1" dirty="0">
                <a:solidFill>
                  <a:srgbClr val="C00000"/>
                </a:solidFill>
                <a:latin typeface="Calibri" panose="020F0502020204030204" pitchFamily="34" charset="0"/>
                <a:ea typeface="Calibri" panose="020F0502020204030204" pitchFamily="34" charset="0"/>
              </a:rPr>
              <a:t>Round </a:t>
            </a:r>
            <a:r>
              <a:rPr lang="en-US" sz="2400" b="1" u="sng" dirty="0">
                <a:solidFill>
                  <a:srgbClr val="C00000"/>
                </a:solidFill>
                <a:latin typeface="Calibri" panose="020F0502020204030204" pitchFamily="34" charset="0"/>
                <a:ea typeface="Calibri" panose="020F0502020204030204" pitchFamily="34" charset="0"/>
              </a:rPr>
              <a:t>all</a:t>
            </a:r>
            <a:r>
              <a:rPr lang="en-US" sz="2400" b="1" dirty="0">
                <a:solidFill>
                  <a:srgbClr val="C00000"/>
                </a:solidFill>
                <a:latin typeface="Calibri" panose="020F0502020204030204" pitchFamily="34" charset="0"/>
                <a:ea typeface="Calibri" panose="020F0502020204030204" pitchFamily="34" charset="0"/>
              </a:rPr>
              <a:t> decimals up</a:t>
            </a:r>
            <a:r>
              <a:rPr lang="en-US" sz="2400" b="1" dirty="0">
                <a:latin typeface="Calibri" panose="020F0502020204030204" pitchFamily="34" charset="0"/>
                <a:ea typeface="Calibri" panose="020F0502020204030204" pitchFamily="34" charset="0"/>
              </a:rPr>
              <a:t>	   </a:t>
            </a:r>
            <a:r>
              <a:rPr lang="en-US" sz="2400" b="1" dirty="0">
                <a:effectLst/>
                <a:latin typeface="Calibri" panose="020F0502020204030204" pitchFamily="34" charset="0"/>
                <a:ea typeface="Calibri" panose="020F0502020204030204" pitchFamily="34" charset="0"/>
              </a:rPr>
              <a:t>=   1.26 ( 2 )  </a:t>
            </a:r>
          </a:p>
          <a:p>
            <a:pPr marL="142240" marR="0">
              <a:lnSpc>
                <a:spcPts val="1185"/>
              </a:lnSpc>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142240" marR="0">
              <a:lnSpc>
                <a:spcPts val="1185"/>
              </a:lnSpc>
              <a:spcBef>
                <a:spcPts val="0"/>
              </a:spcBef>
              <a:spcAft>
                <a:spcPts val="0"/>
              </a:spcAft>
            </a:pPr>
            <a:r>
              <a:rPr lang="en-US" b="1"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142240" marR="0" algn="ctr">
              <a:lnSpc>
                <a:spcPts val="1185"/>
              </a:lnSpc>
              <a:spcBef>
                <a:spcPts val="0"/>
              </a:spcBef>
              <a:spcAft>
                <a:spcPts val="0"/>
              </a:spcAft>
            </a:pPr>
            <a:r>
              <a:rPr lang="en-US" sz="2200" b="1" dirty="0">
                <a:solidFill>
                  <a:srgbClr val="0070C0"/>
                </a:solidFill>
                <a:effectLst/>
                <a:latin typeface="Calibri" panose="020F0502020204030204" pitchFamily="34" charset="0"/>
                <a:ea typeface="Calibri" panose="020F0502020204030204" pitchFamily="34" charset="0"/>
              </a:rPr>
              <a:t>In</a:t>
            </a:r>
            <a:r>
              <a:rPr lang="en-US" sz="2200" b="1" spc="-20" dirty="0">
                <a:solidFill>
                  <a:srgbClr val="0070C0"/>
                </a:solidFill>
                <a:effectLst/>
                <a:latin typeface="Calibri" panose="020F0502020204030204" pitchFamily="34" charset="0"/>
                <a:ea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rPr>
              <a:t>this</a:t>
            </a:r>
            <a:r>
              <a:rPr lang="en-US" sz="2200" b="1" spc="-25" dirty="0">
                <a:solidFill>
                  <a:srgbClr val="0070C0"/>
                </a:solidFill>
                <a:effectLst/>
                <a:latin typeface="Calibri" panose="020F0502020204030204" pitchFamily="34" charset="0"/>
                <a:ea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rPr>
              <a:t>example</a:t>
            </a:r>
            <a:r>
              <a:rPr lang="en-US" sz="2200" b="1" spc="-20" dirty="0">
                <a:solidFill>
                  <a:srgbClr val="0070C0"/>
                </a:solidFill>
                <a:effectLst/>
                <a:latin typeface="Calibri" panose="020F0502020204030204" pitchFamily="34" charset="0"/>
                <a:ea typeface="Calibri" panose="020F0502020204030204" pitchFamily="34" charset="0"/>
              </a:rPr>
              <a:t> </a:t>
            </a:r>
            <a:r>
              <a:rPr lang="en-US" sz="2400" b="1" u="sng" dirty="0">
                <a:solidFill>
                  <a:srgbClr val="0070C0"/>
                </a:solidFill>
                <a:effectLst/>
                <a:latin typeface="Calibri" panose="020F0502020204030204" pitchFamily="34" charset="0"/>
                <a:ea typeface="Calibri" panose="020F0502020204030204" pitchFamily="34" charset="0"/>
              </a:rPr>
              <a:t>2</a:t>
            </a:r>
            <a:r>
              <a:rPr lang="en-US" sz="2400" b="1" u="sng" spc="-25" dirty="0">
                <a:solidFill>
                  <a:srgbClr val="0070C0"/>
                </a:solidFill>
                <a:effectLst/>
                <a:latin typeface="Calibri" panose="020F0502020204030204" pitchFamily="34" charset="0"/>
                <a:ea typeface="Calibri" panose="020F0502020204030204" pitchFamily="34" charset="0"/>
              </a:rPr>
              <a:t> </a:t>
            </a:r>
            <a:r>
              <a:rPr lang="en-US" sz="2400" b="1" u="sng" spc="-25" dirty="0">
                <a:solidFill>
                  <a:srgbClr val="0070C0"/>
                </a:solidFill>
                <a:latin typeface="Calibri" panose="020F0502020204030204" pitchFamily="34" charset="0"/>
                <a:ea typeface="Calibri" panose="020F0502020204030204" pitchFamily="34" charset="0"/>
              </a:rPr>
              <a:t>A</a:t>
            </a:r>
            <a:r>
              <a:rPr lang="en-US" sz="2400" b="1" u="sng" dirty="0">
                <a:solidFill>
                  <a:srgbClr val="0070C0"/>
                </a:solidFill>
                <a:effectLst/>
                <a:latin typeface="Calibri" panose="020F0502020204030204" pitchFamily="34" charset="0"/>
                <a:ea typeface="Calibri" panose="020F0502020204030204" pitchFamily="34" charset="0"/>
              </a:rPr>
              <a:t>pplications</a:t>
            </a:r>
            <a:r>
              <a:rPr lang="en-US" sz="2400" b="1" spc="-35" dirty="0">
                <a:solidFill>
                  <a:srgbClr val="0070C0"/>
                </a:solidFill>
                <a:effectLst/>
                <a:latin typeface="Calibri" panose="020F0502020204030204" pitchFamily="34" charset="0"/>
                <a:ea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rPr>
              <a:t>should</a:t>
            </a:r>
            <a:r>
              <a:rPr lang="en-US" sz="2200" b="1" spc="-20" dirty="0">
                <a:solidFill>
                  <a:srgbClr val="0070C0"/>
                </a:solidFill>
                <a:effectLst/>
                <a:latin typeface="Calibri" panose="020F0502020204030204" pitchFamily="34" charset="0"/>
                <a:ea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rPr>
              <a:t>be</a:t>
            </a:r>
            <a:r>
              <a:rPr lang="en-US" sz="2200" b="1" spc="-20" dirty="0">
                <a:solidFill>
                  <a:srgbClr val="0070C0"/>
                </a:solidFill>
                <a:effectLst/>
                <a:latin typeface="Calibri" panose="020F0502020204030204" pitchFamily="34" charset="0"/>
                <a:ea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rPr>
              <a:t>randomly</a:t>
            </a:r>
            <a:r>
              <a:rPr lang="en-US" sz="2200" b="1" spc="-25" dirty="0">
                <a:solidFill>
                  <a:srgbClr val="0070C0"/>
                </a:solidFill>
                <a:effectLst/>
                <a:latin typeface="Calibri" panose="020F0502020204030204" pitchFamily="34" charset="0"/>
                <a:ea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rPr>
              <a:t>selected</a:t>
            </a:r>
            <a:r>
              <a:rPr lang="en-US" sz="2200" b="1" spc="-25" dirty="0">
                <a:solidFill>
                  <a:srgbClr val="0070C0"/>
                </a:solidFill>
                <a:effectLst/>
                <a:latin typeface="Calibri" panose="020F0502020204030204" pitchFamily="34" charset="0"/>
                <a:ea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rPr>
              <a:t>for</a:t>
            </a:r>
            <a:r>
              <a:rPr lang="en-US" sz="2200" b="1" spc="-25" dirty="0">
                <a:solidFill>
                  <a:srgbClr val="0070C0"/>
                </a:solidFill>
                <a:effectLst/>
                <a:latin typeface="Calibri" panose="020F0502020204030204" pitchFamily="34" charset="0"/>
                <a:ea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rPr>
              <a:t>the</a:t>
            </a:r>
            <a:r>
              <a:rPr lang="en-US" sz="2200" b="1" spc="-20" dirty="0">
                <a:solidFill>
                  <a:srgbClr val="0070C0"/>
                </a:solidFill>
                <a:effectLst/>
                <a:latin typeface="Calibri" panose="020F0502020204030204" pitchFamily="34" charset="0"/>
                <a:ea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rPr>
              <a:t>verification</a:t>
            </a:r>
            <a:r>
              <a:rPr lang="en-US" sz="2200" b="1" spc="-20" dirty="0">
                <a:solidFill>
                  <a:srgbClr val="0070C0"/>
                </a:solidFill>
                <a:effectLst/>
                <a:latin typeface="Calibri" panose="020F0502020204030204" pitchFamily="34" charset="0"/>
                <a:ea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rPr>
              <a:t>process</a:t>
            </a:r>
          </a:p>
          <a:p>
            <a:pPr marL="700405" marR="1176655" algn="ctr">
              <a:lnSpc>
                <a:spcPts val="1185"/>
              </a:lnSpc>
              <a:spcBef>
                <a:spcPts val="495"/>
              </a:spcBef>
              <a:spcAft>
                <a:spcPts val="0"/>
              </a:spcAft>
            </a:pPr>
            <a:br>
              <a:rPr lang="en-US" sz="2400" dirty="0">
                <a:effectLst/>
                <a:latin typeface="Calibri" panose="020F0502020204030204" pitchFamily="34" charset="0"/>
                <a:ea typeface="Calibri" panose="020F0502020204030204" pitchFamily="34" charset="0"/>
              </a:rPr>
            </a:b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45638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928136" cy="1335024"/>
          </a:xfrm>
        </p:spPr>
        <p:txBody>
          <a:bodyPr>
            <a:noAutofit/>
          </a:bodyPr>
          <a:lstStyle/>
          <a:p>
            <a:r>
              <a:rPr lang="en-US" dirty="0">
                <a:solidFill>
                  <a:schemeClr val="accent6">
                    <a:lumMod val="75000"/>
                  </a:schemeClr>
                </a:solidFill>
                <a:latin typeface="Calibri" panose="020F0502020204030204" pitchFamily="34" charset="0"/>
                <a:cs typeface="Calibri" panose="020F0502020204030204" pitchFamily="34" charset="0"/>
              </a:rPr>
              <a:t>Verification Method</a:t>
            </a:r>
            <a:endParaRPr lang="en-US" dirty="0">
              <a:solidFill>
                <a:schemeClr val="accent6">
                  <a:lumMod val="75000"/>
                </a:schemeClr>
              </a:solidFill>
            </a:endParaRPr>
          </a:p>
        </p:txBody>
      </p:sp>
      <p:sp>
        <p:nvSpPr>
          <p:cNvPr id="3" name="Content Placeholder 2"/>
          <p:cNvSpPr>
            <a:spLocks noGrp="1"/>
          </p:cNvSpPr>
          <p:nvPr>
            <p:ph idx="1"/>
          </p:nvPr>
        </p:nvSpPr>
        <p:spPr>
          <a:xfrm>
            <a:off x="470105" y="2177415"/>
            <a:ext cx="11251790" cy="3723323"/>
          </a:xfrm>
        </p:spPr>
        <p:txBody>
          <a:bodyPr>
            <a:normAutofit/>
          </a:bodyPr>
          <a:lstStyle/>
          <a:p>
            <a:pPr marL="0" indent="0" algn="ctr">
              <a:spcBef>
                <a:spcPts val="0"/>
              </a:spcBef>
              <a:spcAft>
                <a:spcPts val="0"/>
              </a:spcAft>
              <a:buNone/>
            </a:pPr>
            <a:r>
              <a:rPr lang="en-US" b="1" dirty="0">
                <a:solidFill>
                  <a:srgbClr val="006600"/>
                </a:solidFill>
                <a:latin typeface="Calibri" panose="020F0502020204030204" pitchFamily="34" charset="0"/>
                <a:cs typeface="Calibri" panose="020F0502020204030204" pitchFamily="34" charset="0"/>
              </a:rPr>
              <a:t>Dependent on the percent of households that responded to last year’s verification process</a:t>
            </a:r>
          </a:p>
          <a:p>
            <a:pPr marL="0" indent="0">
              <a:spcBef>
                <a:spcPts val="0"/>
              </a:spcBef>
              <a:spcAft>
                <a:spcPts val="0"/>
              </a:spcAft>
              <a:buNone/>
            </a:pPr>
            <a:endParaRPr lang="en-US" sz="1600" b="1" dirty="0">
              <a:latin typeface="Calibri" panose="020F0502020204030204" pitchFamily="34" charset="0"/>
              <a:cs typeface="Calibri" panose="020F0502020204030204" pitchFamily="34" charset="0"/>
            </a:endParaRPr>
          </a:p>
          <a:p>
            <a:pPr marL="0" indent="0">
              <a:spcBef>
                <a:spcPts val="0"/>
              </a:spcBef>
              <a:spcAft>
                <a:spcPts val="0"/>
              </a:spcAft>
              <a:buNone/>
            </a:pPr>
            <a:r>
              <a:rPr lang="en-US" sz="2800" b="1" dirty="0">
                <a:solidFill>
                  <a:schemeClr val="accent6">
                    <a:lumMod val="50000"/>
                  </a:schemeClr>
                </a:solidFill>
                <a:latin typeface="Calibri" panose="020F0502020204030204" pitchFamily="34" charset="0"/>
                <a:cs typeface="Calibri" panose="020F0502020204030204" pitchFamily="34" charset="0"/>
              </a:rPr>
              <a:t>3% Random (Alternate One)</a:t>
            </a:r>
          </a:p>
          <a:p>
            <a:pPr marL="516636" lvl="1" indent="-342900">
              <a:lnSpc>
                <a:spcPct val="80000"/>
              </a:lnSpc>
              <a:spcBef>
                <a:spcPts val="600"/>
              </a:spcBef>
              <a:spcAft>
                <a:spcPts val="0"/>
              </a:spcAft>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At least 80% household applications responded to verification in the previous year</a:t>
            </a:r>
          </a:p>
          <a:p>
            <a:pPr marL="516636" lvl="1" indent="-342900">
              <a:lnSpc>
                <a:spcPct val="80000"/>
              </a:lnSpc>
              <a:spcBef>
                <a:spcPts val="600"/>
              </a:spcBef>
              <a:spcAft>
                <a:spcPts val="0"/>
              </a:spcAft>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Applications selected randomly from </a:t>
            </a:r>
            <a:r>
              <a:rPr lang="en-US" sz="2000" b="1" dirty="0">
                <a:latin typeface="Calibri" panose="020F0502020204030204" pitchFamily="34" charset="0"/>
                <a:cs typeface="Calibri" panose="020F0502020204030204" pitchFamily="34" charset="0"/>
              </a:rPr>
              <a:t>entire pool </a:t>
            </a:r>
            <a:r>
              <a:rPr lang="en-US" sz="2000" dirty="0">
                <a:latin typeface="Calibri" panose="020F0502020204030204" pitchFamily="34" charset="0"/>
                <a:cs typeface="Calibri" panose="020F0502020204030204" pitchFamily="34" charset="0"/>
              </a:rPr>
              <a:t>of those subject to verification</a:t>
            </a:r>
          </a:p>
          <a:p>
            <a:pPr marL="516636" lvl="1" indent="-342900">
              <a:lnSpc>
                <a:spcPct val="80000"/>
              </a:lnSpc>
              <a:spcBef>
                <a:spcPts val="600"/>
              </a:spcBef>
              <a:spcAft>
                <a:spcPts val="0"/>
              </a:spcAft>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Most common method of verification</a:t>
            </a:r>
          </a:p>
          <a:p>
            <a:pPr marL="0" indent="0">
              <a:spcBef>
                <a:spcPts val="0"/>
              </a:spcBef>
              <a:spcAft>
                <a:spcPts val="0"/>
              </a:spcAft>
              <a:buNone/>
            </a:pPr>
            <a:endParaRPr lang="en-US" sz="1800" i="1" dirty="0">
              <a:latin typeface="Calibri" panose="020F0502020204030204" pitchFamily="34" charset="0"/>
              <a:cs typeface="Calibri" panose="020F0502020204030204" pitchFamily="34" charset="0"/>
            </a:endParaRPr>
          </a:p>
          <a:p>
            <a:pPr marL="0" lvl="0" indent="0">
              <a:spcBef>
                <a:spcPts val="0"/>
              </a:spcBef>
              <a:spcAft>
                <a:spcPts val="0"/>
              </a:spcAft>
              <a:buClr>
                <a:srgbClr val="1B2F36"/>
              </a:buClr>
              <a:buNone/>
            </a:pPr>
            <a:r>
              <a:rPr lang="en-US" sz="2800" b="1" dirty="0">
                <a:solidFill>
                  <a:schemeClr val="accent6">
                    <a:lumMod val="50000"/>
                  </a:schemeClr>
                </a:solidFill>
                <a:latin typeface="Calibri" panose="020F0502020204030204" pitchFamily="34" charset="0"/>
                <a:cs typeface="Calibri" panose="020F0502020204030204" pitchFamily="34" charset="0"/>
              </a:rPr>
              <a:t>3% Error-Prone (Standard)</a:t>
            </a:r>
          </a:p>
          <a:p>
            <a:pPr marL="515938" lvl="1" indent="-342900">
              <a:lnSpc>
                <a:spcPct val="100000"/>
              </a:lnSpc>
              <a:spcBef>
                <a:spcPts val="0"/>
              </a:spcBef>
              <a:spcAft>
                <a:spcPts val="0"/>
              </a:spcAft>
              <a:buClr>
                <a:srgbClr val="1B2F36"/>
              </a:buClr>
            </a:pPr>
            <a:r>
              <a:rPr lang="en-US" sz="2000" dirty="0">
                <a:latin typeface="Calibri" panose="020F0502020204030204" pitchFamily="34" charset="0"/>
                <a:cs typeface="Calibri" panose="020F0502020204030204" pitchFamily="34" charset="0"/>
              </a:rPr>
              <a:t>Required if less than an 80% of the household applications responded to verification</a:t>
            </a:r>
          </a:p>
          <a:p>
            <a:pPr marL="515938" lvl="1" indent="-342900">
              <a:lnSpc>
                <a:spcPct val="100000"/>
              </a:lnSpc>
              <a:spcBef>
                <a:spcPts val="0"/>
              </a:spcBef>
              <a:spcAft>
                <a:spcPts val="0"/>
              </a:spcAft>
              <a:buClr>
                <a:srgbClr val="1B2F36"/>
              </a:buClr>
            </a:pPr>
            <a:r>
              <a:rPr lang="en-US" sz="2000" dirty="0">
                <a:latin typeface="Calibri" panose="020F0502020204030204" pitchFamily="34" charset="0"/>
                <a:cs typeface="Calibri" panose="020F0502020204030204" pitchFamily="34" charset="0"/>
              </a:rPr>
              <a:t>Applications selected randomly from </a:t>
            </a:r>
            <a:r>
              <a:rPr lang="en-US" sz="2000" b="1" dirty="0">
                <a:latin typeface="Calibri" panose="020F0502020204030204" pitchFamily="34" charset="0"/>
                <a:cs typeface="Calibri" panose="020F0502020204030204" pitchFamily="34" charset="0"/>
              </a:rPr>
              <a:t>error prone applications</a:t>
            </a:r>
            <a:endParaRPr lang="en-US" sz="2000" dirty="0">
              <a:latin typeface="Calibri" panose="020F0502020204030204" pitchFamily="34" charset="0"/>
              <a:cs typeface="Calibri" panose="020F0502020204030204" pitchFamily="34" charset="0"/>
            </a:endParaRPr>
          </a:p>
          <a:p>
            <a:pPr marL="457200" lvl="1" indent="-284163">
              <a:lnSpc>
                <a:spcPct val="100000"/>
              </a:lnSpc>
              <a:spcBef>
                <a:spcPts val="0"/>
              </a:spcBef>
              <a:spcAft>
                <a:spcPts val="0"/>
              </a:spcAft>
              <a:buClr>
                <a:srgbClr val="1B2F36"/>
              </a:buClr>
            </a:pPr>
            <a:r>
              <a:rPr lang="en-US" sz="2000" dirty="0">
                <a:latin typeface="Calibri" panose="020F0502020204030204" pitchFamily="34" charset="0"/>
                <a:cs typeface="Calibri" panose="020F0502020204030204" pitchFamily="34" charset="0"/>
              </a:rPr>
              <a:t> Less common method</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6789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10162504" cy="1499616"/>
          </a:xfrm>
        </p:spPr>
        <p:txBody>
          <a:bodyPr/>
          <a:lstStyle/>
          <a:p>
            <a:r>
              <a:rPr lang="en-US" dirty="0">
                <a:solidFill>
                  <a:srgbClr val="C00000"/>
                </a:solidFill>
                <a:latin typeface="Calibri" panose="020F0502020204030204" pitchFamily="34" charset="0"/>
              </a:rPr>
              <a:t>Community Eligibility Provision</a:t>
            </a:r>
          </a:p>
        </p:txBody>
      </p:sp>
      <p:sp>
        <p:nvSpPr>
          <p:cNvPr id="3" name="Content Placeholder 2"/>
          <p:cNvSpPr>
            <a:spLocks noGrp="1"/>
          </p:cNvSpPr>
          <p:nvPr>
            <p:ph idx="1"/>
          </p:nvPr>
        </p:nvSpPr>
        <p:spPr>
          <a:xfrm>
            <a:off x="1041991" y="2213273"/>
            <a:ext cx="10398641" cy="3587000"/>
          </a:xfrm>
        </p:spPr>
        <p:txBody>
          <a:bodyPr>
            <a:normAutofit/>
          </a:bodyPr>
          <a:lstStyle/>
          <a:p>
            <a:pPr marL="276225" indent="-276225">
              <a:buFont typeface="Arial" panose="020B0604020202020204" pitchFamily="34" charset="0"/>
              <a:buChar char="•"/>
            </a:pPr>
            <a:r>
              <a:rPr lang="en-US" sz="2800" dirty="0"/>
              <a:t>School Meals FREE for </a:t>
            </a:r>
            <a:r>
              <a:rPr lang="en-US" sz="2800" b="1" dirty="0"/>
              <a:t>all</a:t>
            </a:r>
            <a:r>
              <a:rPr lang="en-US" sz="2800" dirty="0"/>
              <a:t> enrolled students</a:t>
            </a:r>
          </a:p>
          <a:p>
            <a:pPr marL="276225" indent="-276225">
              <a:buFont typeface="Arial" panose="020B0604020202020204" pitchFamily="34" charset="0"/>
              <a:buChar char="•"/>
            </a:pPr>
            <a:r>
              <a:rPr lang="en-US" sz="2800" dirty="0"/>
              <a:t>Eliminates Free and Reduced-Price Applications</a:t>
            </a:r>
          </a:p>
          <a:p>
            <a:pPr marL="276225" indent="-276225">
              <a:buFont typeface="Arial" panose="020B0604020202020204" pitchFamily="34" charset="0"/>
              <a:buChar char="•"/>
            </a:pPr>
            <a:r>
              <a:rPr lang="en-US" sz="2800" dirty="0"/>
              <a:t>Omits counting by Free, Reduced &amp; Paid categories </a:t>
            </a:r>
          </a:p>
          <a:p>
            <a:pPr marL="276225" lvl="1" indent="-276225">
              <a:buFont typeface="Arial" panose="020B0604020202020204" pitchFamily="34" charset="0"/>
              <a:buChar char="•"/>
            </a:pPr>
            <a:r>
              <a:rPr lang="en-US" sz="2800" dirty="0"/>
              <a:t>Simplifies process - count and claim total meals served </a:t>
            </a:r>
          </a:p>
          <a:p>
            <a:pPr marL="276225" indent="-276225">
              <a:buFont typeface="Arial" panose="020B0604020202020204" pitchFamily="34" charset="0"/>
              <a:buChar char="•"/>
            </a:pPr>
            <a:r>
              <a:rPr lang="en-US" sz="2800" dirty="0"/>
              <a:t>Meal charges and money handling are eliminated</a:t>
            </a:r>
          </a:p>
          <a:p>
            <a:pPr marL="276225" indent="-276225">
              <a:buFont typeface="Arial" panose="020B0604020202020204" pitchFamily="34" charset="0"/>
              <a:buChar char="•"/>
            </a:pPr>
            <a:r>
              <a:rPr lang="en-US" sz="2800" dirty="0"/>
              <a:t>Simplifies meal reimbursement claiming</a:t>
            </a:r>
          </a:p>
        </p:txBody>
      </p:sp>
    </p:spTree>
    <p:extLst>
      <p:ext uri="{BB962C8B-B14F-4D97-AF65-F5344CB8AC3E}">
        <p14:creationId xmlns:p14="http://schemas.microsoft.com/office/powerpoint/2010/main" val="322143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6BF65A-7983-4ED3-9C1B-408BD5727BCC}"/>
              </a:ext>
            </a:extLst>
          </p:cNvPr>
          <p:cNvSpPr txBox="1"/>
          <p:nvPr/>
        </p:nvSpPr>
        <p:spPr>
          <a:xfrm>
            <a:off x="1445623" y="2659559"/>
            <a:ext cx="9300754" cy="769441"/>
          </a:xfrm>
          <a:prstGeom prst="rect">
            <a:avLst/>
          </a:prstGeom>
          <a:noFill/>
        </p:spPr>
        <p:txBody>
          <a:bodyPr wrap="square" rtlCol="0">
            <a:spAutoFit/>
          </a:bodyPr>
          <a:lstStyle/>
          <a:p>
            <a:pPr algn="ctr"/>
            <a:r>
              <a:rPr lang="en-US" sz="4400" dirty="0">
                <a:solidFill>
                  <a:srgbClr val="C00000"/>
                </a:solidFill>
              </a:rPr>
              <a:t>Introduction</a:t>
            </a:r>
          </a:p>
        </p:txBody>
      </p:sp>
    </p:spTree>
    <p:extLst>
      <p:ext uri="{BB962C8B-B14F-4D97-AF65-F5344CB8AC3E}">
        <p14:creationId xmlns:p14="http://schemas.microsoft.com/office/powerpoint/2010/main" val="1631304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787" y="585216"/>
            <a:ext cx="10228520" cy="1413705"/>
          </a:xfrm>
        </p:spPr>
        <p:txBody>
          <a:bodyPr>
            <a:normAutofit/>
          </a:bodyPr>
          <a:lstStyle/>
          <a:p>
            <a:r>
              <a:rPr lang="en-US" sz="4500" dirty="0">
                <a:solidFill>
                  <a:srgbClr val="C00000"/>
                </a:solidFill>
                <a:latin typeface="Calibri" panose="020F0502020204030204" pitchFamily="34" charset="0"/>
              </a:rPr>
              <a:t>CEP - What data is used to Qualify </a:t>
            </a:r>
          </a:p>
        </p:txBody>
      </p:sp>
      <p:sp>
        <p:nvSpPr>
          <p:cNvPr id="3" name="Content Placeholder 2"/>
          <p:cNvSpPr>
            <a:spLocks noGrp="1"/>
          </p:cNvSpPr>
          <p:nvPr>
            <p:ph idx="1"/>
          </p:nvPr>
        </p:nvSpPr>
        <p:spPr>
          <a:xfrm>
            <a:off x="1105787" y="2445488"/>
            <a:ext cx="10228520" cy="2955852"/>
          </a:xfrm>
        </p:spPr>
        <p:txBody>
          <a:bodyPr>
            <a:normAutofit/>
          </a:bodyPr>
          <a:lstStyle/>
          <a:p>
            <a:pPr marL="282575" indent="-282575">
              <a:spcAft>
                <a:spcPts val="600"/>
              </a:spcAft>
              <a:buFont typeface="Arial" panose="020B0604020202020204" pitchFamily="34" charset="0"/>
              <a:buChar char="•"/>
            </a:pPr>
            <a:r>
              <a:rPr lang="en-US" sz="2800" dirty="0"/>
              <a:t>School Percentages of Directly Certified Students determine CEP eligibility</a:t>
            </a:r>
          </a:p>
          <a:p>
            <a:pPr marL="282575" indent="-282575">
              <a:spcAft>
                <a:spcPts val="600"/>
              </a:spcAft>
              <a:buFont typeface="Arial" panose="020B0604020202020204" pitchFamily="34" charset="0"/>
              <a:buChar char="•"/>
            </a:pPr>
            <a:r>
              <a:rPr lang="en-US" sz="2800" dirty="0"/>
              <a:t>Must have a direct certification percent of 40% or higher</a:t>
            </a:r>
          </a:p>
          <a:p>
            <a:pPr marL="173736" lvl="1" indent="0">
              <a:spcAft>
                <a:spcPts val="600"/>
              </a:spcAft>
              <a:buNone/>
            </a:pPr>
            <a:endParaRPr lang="en-US" sz="2800" dirty="0"/>
          </a:p>
        </p:txBody>
      </p:sp>
    </p:spTree>
    <p:extLst>
      <p:ext uri="{BB962C8B-B14F-4D97-AF65-F5344CB8AC3E}">
        <p14:creationId xmlns:p14="http://schemas.microsoft.com/office/powerpoint/2010/main" val="514628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B7CB-5834-4EB8-AA58-9EA34D309DC3}"/>
              </a:ext>
            </a:extLst>
          </p:cNvPr>
          <p:cNvSpPr>
            <a:spLocks noGrp="1"/>
          </p:cNvSpPr>
          <p:nvPr>
            <p:ph type="title"/>
          </p:nvPr>
        </p:nvSpPr>
        <p:spPr/>
        <p:txBody>
          <a:bodyPr>
            <a:normAutofit/>
          </a:bodyPr>
          <a:lstStyle/>
          <a:p>
            <a:r>
              <a:rPr lang="en-US" sz="4400" dirty="0">
                <a:solidFill>
                  <a:srgbClr val="C00000"/>
                </a:solidFill>
              </a:rPr>
              <a:t>Questions? </a:t>
            </a:r>
          </a:p>
        </p:txBody>
      </p:sp>
      <p:pic>
        <p:nvPicPr>
          <p:cNvPr id="4" name="Picture 3">
            <a:extLst>
              <a:ext uri="{FF2B5EF4-FFF2-40B4-BE49-F238E27FC236}">
                <a16:creationId xmlns:a16="http://schemas.microsoft.com/office/drawing/2014/main" id="{717A08F6-4EA6-49C7-ADA3-E8BD1D93DDB0}"/>
              </a:ext>
            </a:extLst>
          </p:cNvPr>
          <p:cNvPicPr>
            <a:picLocks noChangeAspect="1"/>
          </p:cNvPicPr>
          <p:nvPr/>
        </p:nvPicPr>
        <p:blipFill>
          <a:blip r:embed="rId2"/>
          <a:stretch>
            <a:fillRect/>
          </a:stretch>
        </p:blipFill>
        <p:spPr>
          <a:xfrm>
            <a:off x="4031600" y="1895113"/>
            <a:ext cx="4128800" cy="4128800"/>
          </a:xfrm>
          <a:prstGeom prst="rect">
            <a:avLst/>
          </a:prstGeom>
        </p:spPr>
      </p:pic>
    </p:spTree>
    <p:extLst>
      <p:ext uri="{BB962C8B-B14F-4D97-AF65-F5344CB8AC3E}">
        <p14:creationId xmlns:p14="http://schemas.microsoft.com/office/powerpoint/2010/main" val="1631442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151F-5D7A-4E43-9458-F818F6C5BB3B}"/>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Who is on review 2022-2023</a:t>
            </a:r>
          </a:p>
        </p:txBody>
      </p:sp>
      <p:pic>
        <p:nvPicPr>
          <p:cNvPr id="4" name="Picture 3">
            <a:extLst>
              <a:ext uri="{FF2B5EF4-FFF2-40B4-BE49-F238E27FC236}">
                <a16:creationId xmlns:a16="http://schemas.microsoft.com/office/drawing/2014/main" id="{55D2BF28-4701-4E13-A226-20114BEC7F13}"/>
              </a:ext>
            </a:extLst>
          </p:cNvPr>
          <p:cNvPicPr>
            <a:picLocks noChangeAspect="1"/>
          </p:cNvPicPr>
          <p:nvPr/>
        </p:nvPicPr>
        <p:blipFill>
          <a:blip r:embed="rId2"/>
          <a:stretch>
            <a:fillRect/>
          </a:stretch>
        </p:blipFill>
        <p:spPr>
          <a:xfrm>
            <a:off x="1608727" y="1754261"/>
            <a:ext cx="7858125" cy="4752975"/>
          </a:xfrm>
          <a:prstGeom prst="rect">
            <a:avLst/>
          </a:prstGeom>
        </p:spPr>
      </p:pic>
    </p:spTree>
    <p:extLst>
      <p:ext uri="{BB962C8B-B14F-4D97-AF65-F5344CB8AC3E}">
        <p14:creationId xmlns:p14="http://schemas.microsoft.com/office/powerpoint/2010/main" val="206921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4D126D-21C9-40BE-9FAE-FF1DF0D60075}"/>
              </a:ext>
            </a:extLst>
          </p:cNvPr>
          <p:cNvPicPr>
            <a:picLocks noChangeAspect="1"/>
          </p:cNvPicPr>
          <p:nvPr/>
        </p:nvPicPr>
        <p:blipFill rotWithShape="1">
          <a:blip r:embed="rId2"/>
          <a:srcRect l="1249" b="2827"/>
          <a:stretch/>
        </p:blipFill>
        <p:spPr>
          <a:xfrm>
            <a:off x="3999540" y="1141596"/>
            <a:ext cx="7945818" cy="4501558"/>
          </a:xfrm>
          <a:prstGeom prst="rect">
            <a:avLst/>
          </a:prstGeom>
        </p:spPr>
      </p:pic>
      <p:sp>
        <p:nvSpPr>
          <p:cNvPr id="2" name="Title 1">
            <a:extLst>
              <a:ext uri="{FF2B5EF4-FFF2-40B4-BE49-F238E27FC236}">
                <a16:creationId xmlns:a16="http://schemas.microsoft.com/office/drawing/2014/main" id="{A6813F8A-E69F-4959-8B0F-503A2132175A}"/>
              </a:ext>
            </a:extLst>
          </p:cNvPr>
          <p:cNvSpPr>
            <a:spLocks noGrp="1"/>
          </p:cNvSpPr>
          <p:nvPr>
            <p:ph type="title"/>
          </p:nvPr>
        </p:nvSpPr>
        <p:spPr>
          <a:xfrm>
            <a:off x="951557" y="219456"/>
            <a:ext cx="9720072" cy="1499616"/>
          </a:xfrm>
        </p:spPr>
        <p:txBody>
          <a:bodyPr/>
          <a:lstStyle/>
          <a:p>
            <a:r>
              <a:rPr lang="en-US" dirty="0"/>
              <a:t>Who is MT OPI SNP?</a:t>
            </a:r>
          </a:p>
        </p:txBody>
      </p:sp>
      <p:pic>
        <p:nvPicPr>
          <p:cNvPr id="4" name="Content Placeholder 3">
            <a:extLst>
              <a:ext uri="{FF2B5EF4-FFF2-40B4-BE49-F238E27FC236}">
                <a16:creationId xmlns:a16="http://schemas.microsoft.com/office/drawing/2014/main" id="{58046DB3-7CA1-4E87-9797-01261BA2B5D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406"/>
          <a:stretch/>
        </p:blipFill>
        <p:spPr>
          <a:xfrm>
            <a:off x="86254" y="3982097"/>
            <a:ext cx="4778590" cy="2828115"/>
          </a:xfrm>
          <a:prstGeom prst="rect">
            <a:avLst/>
          </a:prstGeom>
        </p:spPr>
      </p:pic>
      <p:sp>
        <p:nvSpPr>
          <p:cNvPr id="7" name="TextBox 6">
            <a:extLst>
              <a:ext uri="{FF2B5EF4-FFF2-40B4-BE49-F238E27FC236}">
                <a16:creationId xmlns:a16="http://schemas.microsoft.com/office/drawing/2014/main" id="{21019C6E-84F0-47FE-932F-4569AD44F9B1}"/>
              </a:ext>
            </a:extLst>
          </p:cNvPr>
          <p:cNvSpPr txBox="1"/>
          <p:nvPr/>
        </p:nvSpPr>
        <p:spPr>
          <a:xfrm>
            <a:off x="6230983" y="5878286"/>
            <a:ext cx="2847703" cy="378823"/>
          </a:xfrm>
          <a:prstGeom prst="rect">
            <a:avLst/>
          </a:prstGeom>
          <a:noFill/>
        </p:spPr>
        <p:txBody>
          <a:bodyPr wrap="square" rtlCol="0">
            <a:spAutoFit/>
          </a:bodyPr>
          <a:lstStyle/>
          <a:p>
            <a:r>
              <a:rPr lang="en-US" dirty="0">
                <a:hlinkClick r:id="rId4"/>
              </a:rPr>
              <a:t>OPI SNP Contact Info</a:t>
            </a:r>
            <a:endParaRPr lang="en-US" dirty="0"/>
          </a:p>
        </p:txBody>
      </p:sp>
      <p:sp>
        <p:nvSpPr>
          <p:cNvPr id="3" name="TextBox 2">
            <a:extLst>
              <a:ext uri="{FF2B5EF4-FFF2-40B4-BE49-F238E27FC236}">
                <a16:creationId xmlns:a16="http://schemas.microsoft.com/office/drawing/2014/main" id="{816143F5-273E-4757-BB27-602620875356}"/>
              </a:ext>
            </a:extLst>
          </p:cNvPr>
          <p:cNvSpPr txBox="1"/>
          <p:nvPr/>
        </p:nvSpPr>
        <p:spPr>
          <a:xfrm>
            <a:off x="894388" y="1979271"/>
            <a:ext cx="2939970" cy="1287532"/>
          </a:xfrm>
          <a:prstGeom prst="rect">
            <a:avLst/>
          </a:prstGeom>
          <a:noFill/>
        </p:spPr>
        <p:txBody>
          <a:bodyPr wrap="square" rtlCol="0">
            <a:spAutoFit/>
          </a:bodyPr>
          <a:lstStyle/>
          <a:p>
            <a:pPr algn="ctr">
              <a:lnSpc>
                <a:spcPct val="150000"/>
              </a:lnSpc>
            </a:pPr>
            <a:r>
              <a:rPr lang="en-US" dirty="0"/>
              <a:t>Montana </a:t>
            </a:r>
          </a:p>
          <a:p>
            <a:pPr algn="ctr">
              <a:lnSpc>
                <a:spcPct val="150000"/>
              </a:lnSpc>
            </a:pPr>
            <a:r>
              <a:rPr lang="en-US" dirty="0"/>
              <a:t>Office of Public Instruction</a:t>
            </a:r>
          </a:p>
          <a:p>
            <a:pPr algn="ctr">
              <a:lnSpc>
                <a:spcPct val="150000"/>
              </a:lnSpc>
            </a:pPr>
            <a:r>
              <a:rPr lang="en-US" dirty="0"/>
              <a:t>School Nutrition Programs</a:t>
            </a:r>
          </a:p>
        </p:txBody>
      </p:sp>
    </p:spTree>
    <p:extLst>
      <p:ext uri="{BB962C8B-B14F-4D97-AF65-F5344CB8AC3E}">
        <p14:creationId xmlns:p14="http://schemas.microsoft.com/office/powerpoint/2010/main" val="329671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347" y="376210"/>
            <a:ext cx="10700512" cy="1499616"/>
          </a:xfrm>
        </p:spPr>
        <p:txBody>
          <a:bodyPr>
            <a:normAutofit/>
          </a:bodyPr>
          <a:lstStyle/>
          <a:p>
            <a:r>
              <a:rPr lang="en-US" sz="5400" dirty="0">
                <a:latin typeface="Calibri" panose="020F0502020204030204" pitchFamily="34" charset="0"/>
              </a:rPr>
              <a:t>MT SCHOOL NUTRITION PROGRAMS</a:t>
            </a:r>
          </a:p>
        </p:txBody>
      </p:sp>
      <p:sp>
        <p:nvSpPr>
          <p:cNvPr id="4" name="Rectangle 3"/>
          <p:cNvSpPr/>
          <p:nvPr/>
        </p:nvSpPr>
        <p:spPr>
          <a:xfrm>
            <a:off x="0" y="6176963"/>
            <a:ext cx="12192000" cy="681037"/>
          </a:xfrm>
          <a:prstGeom prst="rect">
            <a:avLst/>
          </a:prstGeom>
          <a:solidFill>
            <a:srgbClr val="216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347" y="6159746"/>
            <a:ext cx="1675810" cy="698254"/>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78102"/>
          <a:stretch/>
        </p:blipFill>
        <p:spPr>
          <a:xfrm>
            <a:off x="106533" y="6259460"/>
            <a:ext cx="769266" cy="528289"/>
          </a:xfrm>
          <a:prstGeom prst="rect">
            <a:avLst/>
          </a:prstGeom>
        </p:spPr>
      </p:pic>
      <p:cxnSp>
        <p:nvCxnSpPr>
          <p:cNvPr id="12" name="Straight Connector 11"/>
          <p:cNvCxnSpPr/>
          <p:nvPr/>
        </p:nvCxnSpPr>
        <p:spPr>
          <a:xfrm flipH="1">
            <a:off x="976539" y="6239109"/>
            <a:ext cx="0" cy="5486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3605348" y="1528354"/>
            <a:ext cx="7040881" cy="4648609"/>
          </a:xfrm>
        </p:spPr>
        <p:txBody>
          <a:bodyPr>
            <a:normAutofit/>
          </a:bodyPr>
          <a:lstStyle/>
          <a:p>
            <a:pPr marL="0" indent="0" algn="ctr">
              <a:buNone/>
            </a:pPr>
            <a:r>
              <a:rPr lang="en-US" sz="2000" dirty="0"/>
              <a:t>National School Lunch Program</a:t>
            </a:r>
          </a:p>
          <a:p>
            <a:pPr marL="0" indent="0" algn="ctr">
              <a:buNone/>
            </a:pPr>
            <a:r>
              <a:rPr lang="en-US" sz="2000" dirty="0"/>
              <a:t>School Breakfast Program</a:t>
            </a:r>
          </a:p>
          <a:p>
            <a:pPr marL="0" indent="0" algn="ctr">
              <a:buNone/>
            </a:pPr>
            <a:r>
              <a:rPr lang="en-US" sz="2000" dirty="0"/>
              <a:t>Fresh Fruit and Vegetable Program</a:t>
            </a:r>
          </a:p>
          <a:p>
            <a:pPr marL="0" indent="0" algn="ctr">
              <a:buNone/>
            </a:pPr>
            <a:r>
              <a:rPr lang="en-US" sz="2000" dirty="0"/>
              <a:t>Afterschool Snack Program</a:t>
            </a:r>
          </a:p>
          <a:p>
            <a:pPr marL="0" indent="0" algn="ctr">
              <a:buNone/>
            </a:pPr>
            <a:r>
              <a:rPr lang="en-US" sz="2000" dirty="0"/>
              <a:t>Special Milk Program</a:t>
            </a:r>
          </a:p>
          <a:p>
            <a:pPr marL="0" indent="0" algn="ctr">
              <a:buNone/>
            </a:pPr>
            <a:r>
              <a:rPr lang="en-US" sz="2000" dirty="0"/>
              <a:t>USDA Foods</a:t>
            </a:r>
          </a:p>
          <a:p>
            <a:pPr marL="0" indent="0" algn="ctr">
              <a:buNone/>
            </a:pPr>
            <a:r>
              <a:rPr lang="en-US" sz="2000" dirty="0"/>
              <a:t>DOD Fresh</a:t>
            </a:r>
          </a:p>
          <a:p>
            <a:pPr marL="0" indent="0" algn="ctr">
              <a:buNone/>
            </a:pPr>
            <a:r>
              <a:rPr lang="en-US" sz="2000" dirty="0"/>
              <a:t>Seamless Summer Option </a:t>
            </a:r>
          </a:p>
          <a:p>
            <a:pPr marL="0" indent="0" algn="ctr">
              <a:buNone/>
            </a:pPr>
            <a:r>
              <a:rPr lang="en-US" sz="2000" dirty="0"/>
              <a:t>Montana Team Nutrition</a:t>
            </a:r>
          </a:p>
          <a:p>
            <a:pPr marL="0" indent="0" algn="ctr">
              <a:buNone/>
            </a:pPr>
            <a:r>
              <a:rPr lang="en-US" sz="2000" dirty="0"/>
              <a:t>Summer Food Service Program</a:t>
            </a:r>
          </a:p>
          <a:p>
            <a:pPr algn="ctr"/>
            <a:endParaRPr lang="en-US" dirty="0"/>
          </a:p>
        </p:txBody>
      </p:sp>
      <p:pic>
        <p:nvPicPr>
          <p:cNvPr id="8" name="Picture 7">
            <a:extLst>
              <a:ext uri="{FF2B5EF4-FFF2-40B4-BE49-F238E27FC236}">
                <a16:creationId xmlns:a16="http://schemas.microsoft.com/office/drawing/2014/main" id="{73C16A8B-2C86-4D4C-A98C-8C848FA9E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4536" y="6207871"/>
            <a:ext cx="626558" cy="649096"/>
          </a:xfrm>
          <a:prstGeom prst="rect">
            <a:avLst/>
          </a:prstGeom>
        </p:spPr>
      </p:pic>
      <p:sp>
        <p:nvSpPr>
          <p:cNvPr id="6" name="TextBox 5">
            <a:extLst>
              <a:ext uri="{FF2B5EF4-FFF2-40B4-BE49-F238E27FC236}">
                <a16:creationId xmlns:a16="http://schemas.microsoft.com/office/drawing/2014/main" id="{F3471A99-80B8-4131-BDBB-B6AF708E74F2}"/>
              </a:ext>
            </a:extLst>
          </p:cNvPr>
          <p:cNvSpPr txBox="1"/>
          <p:nvPr/>
        </p:nvSpPr>
        <p:spPr>
          <a:xfrm>
            <a:off x="1049062" y="2944171"/>
            <a:ext cx="3278190" cy="400110"/>
          </a:xfrm>
          <a:prstGeom prst="rect">
            <a:avLst/>
          </a:prstGeom>
          <a:noFill/>
        </p:spPr>
        <p:txBody>
          <a:bodyPr wrap="square" rtlCol="0">
            <a:spAutoFit/>
          </a:bodyPr>
          <a:lstStyle/>
          <a:p>
            <a:r>
              <a:rPr lang="en-US" sz="2000" dirty="0"/>
              <a:t>Programs Administered:</a:t>
            </a:r>
          </a:p>
        </p:txBody>
      </p:sp>
      <p:sp>
        <p:nvSpPr>
          <p:cNvPr id="17" name="Arrow: Right 16">
            <a:extLst>
              <a:ext uri="{FF2B5EF4-FFF2-40B4-BE49-F238E27FC236}">
                <a16:creationId xmlns:a16="http://schemas.microsoft.com/office/drawing/2014/main" id="{F79483F5-9B5E-4693-B090-62EDDEE04D49}"/>
              </a:ext>
            </a:extLst>
          </p:cNvPr>
          <p:cNvSpPr/>
          <p:nvPr/>
        </p:nvSpPr>
        <p:spPr>
          <a:xfrm>
            <a:off x="2688157" y="3352889"/>
            <a:ext cx="1675810" cy="16083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47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7" y="585216"/>
            <a:ext cx="10677017" cy="1499616"/>
          </a:xfrm>
        </p:spPr>
        <p:txBody>
          <a:bodyPr>
            <a:normAutofit/>
          </a:bodyPr>
          <a:lstStyle/>
          <a:p>
            <a:r>
              <a:rPr lang="en-US" sz="5400" dirty="0">
                <a:latin typeface="Calibri" panose="020F0502020204030204" pitchFamily="34" charset="0"/>
              </a:rPr>
              <a:t>PROGRAM STRUCTURE + FUNDING</a:t>
            </a:r>
          </a:p>
        </p:txBody>
      </p:sp>
      <p:cxnSp>
        <p:nvCxnSpPr>
          <p:cNvPr id="12" name="Straight Connector 11"/>
          <p:cNvCxnSpPr/>
          <p:nvPr/>
        </p:nvCxnSpPr>
        <p:spPr>
          <a:xfrm flipH="1">
            <a:off x="976539" y="6239109"/>
            <a:ext cx="0" cy="5486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p:txBody>
          <a:bodyPr>
            <a:normAutofit/>
          </a:bodyPr>
          <a:lstStyle/>
          <a:p>
            <a:pPr marL="0" indent="0" algn="ctr">
              <a:buNone/>
            </a:pPr>
            <a:endParaRPr lang="en-US" sz="3600" b="1" dirty="0"/>
          </a:p>
          <a:p>
            <a:pPr marL="0" indent="0" algn="ctr">
              <a:buNone/>
            </a:pPr>
            <a:endParaRPr lang="en-US" dirty="0"/>
          </a:p>
        </p:txBody>
      </p:sp>
      <p:cxnSp>
        <p:nvCxnSpPr>
          <p:cNvPr id="18" name="Straight Arrow Connector 17"/>
          <p:cNvCxnSpPr/>
          <p:nvPr/>
        </p:nvCxnSpPr>
        <p:spPr>
          <a:xfrm>
            <a:off x="3210899" y="3123907"/>
            <a:ext cx="381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603583" y="3123907"/>
            <a:ext cx="381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462174" y="3117379"/>
            <a:ext cx="381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57" y="2650711"/>
            <a:ext cx="2156242" cy="15565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512" y="2555757"/>
            <a:ext cx="1594186" cy="16515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0773" y="2187101"/>
            <a:ext cx="2388841" cy="2388841"/>
          </a:xfrm>
          <a:prstGeom prst="rect">
            <a:avLst/>
          </a:prstGeom>
        </p:spPr>
      </p:pic>
      <p:pic>
        <p:nvPicPr>
          <p:cNvPr id="9" name="Picture 8">
            <a:extLst>
              <a:ext uri="{FF2B5EF4-FFF2-40B4-BE49-F238E27FC236}">
                <a16:creationId xmlns:a16="http://schemas.microsoft.com/office/drawing/2014/main" id="{8D01C3CF-798A-489D-AE3A-BDA85B0751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7695" y="2555757"/>
            <a:ext cx="3276600" cy="1999642"/>
          </a:xfrm>
          <a:prstGeom prst="rect">
            <a:avLst/>
          </a:prstGeom>
        </p:spPr>
      </p:pic>
    </p:spTree>
    <p:extLst>
      <p:ext uri="{BB962C8B-B14F-4D97-AF65-F5344CB8AC3E}">
        <p14:creationId xmlns:p14="http://schemas.microsoft.com/office/powerpoint/2010/main" val="406911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6BF65A-7983-4ED3-9C1B-408BD5727BCC}"/>
              </a:ext>
            </a:extLst>
          </p:cNvPr>
          <p:cNvSpPr txBox="1"/>
          <p:nvPr/>
        </p:nvSpPr>
        <p:spPr>
          <a:xfrm>
            <a:off x="1445623" y="2659559"/>
            <a:ext cx="9300754" cy="769441"/>
          </a:xfrm>
          <a:prstGeom prst="rect">
            <a:avLst/>
          </a:prstGeom>
          <a:noFill/>
        </p:spPr>
        <p:txBody>
          <a:bodyPr wrap="square" rtlCol="0">
            <a:spAutoFit/>
          </a:bodyPr>
          <a:lstStyle/>
          <a:p>
            <a:pPr algn="ctr"/>
            <a:r>
              <a:rPr lang="en-US" sz="4400" dirty="0">
                <a:solidFill>
                  <a:srgbClr val="C00000"/>
                </a:solidFill>
              </a:rPr>
              <a:t>What to Expect SY22-23</a:t>
            </a:r>
          </a:p>
        </p:txBody>
      </p:sp>
    </p:spTree>
    <p:extLst>
      <p:ext uri="{BB962C8B-B14F-4D97-AF65-F5344CB8AC3E}">
        <p14:creationId xmlns:p14="http://schemas.microsoft.com/office/powerpoint/2010/main" val="323977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DCFC-66D5-4F19-83E3-8D983521F935}"/>
              </a:ext>
            </a:extLst>
          </p:cNvPr>
          <p:cNvSpPr>
            <a:spLocks noGrp="1"/>
          </p:cNvSpPr>
          <p:nvPr>
            <p:ph type="title"/>
          </p:nvPr>
        </p:nvSpPr>
        <p:spPr/>
        <p:txBody>
          <a:bodyPr/>
          <a:lstStyle/>
          <a:p>
            <a:r>
              <a:rPr lang="en-US" dirty="0"/>
              <a:t>Back to “normal”</a:t>
            </a:r>
          </a:p>
        </p:txBody>
      </p:sp>
      <p:pic>
        <p:nvPicPr>
          <p:cNvPr id="1026" name="Picture 2" descr="Watch Saturday Night Live Highlight: Weekend Update Segment - Chris Farley  as Bennett Brauer - NBC.com">
            <a:extLst>
              <a:ext uri="{FF2B5EF4-FFF2-40B4-BE49-F238E27FC236}">
                <a16:creationId xmlns:a16="http://schemas.microsoft.com/office/drawing/2014/main" id="{82EE8F68-A0B4-433B-A097-519245574F9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806" r="2795"/>
          <a:stretch/>
        </p:blipFill>
        <p:spPr bwMode="auto">
          <a:xfrm>
            <a:off x="1273215" y="2250582"/>
            <a:ext cx="4143738" cy="2522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5E7B4C-977D-4762-863F-93F092DC0AD2}"/>
              </a:ext>
            </a:extLst>
          </p:cNvPr>
          <p:cNvSpPr txBox="1"/>
          <p:nvPr/>
        </p:nvSpPr>
        <p:spPr>
          <a:xfrm>
            <a:off x="7315200" y="2419109"/>
            <a:ext cx="4143737" cy="2862322"/>
          </a:xfrm>
          <a:prstGeom prst="rect">
            <a:avLst/>
          </a:prstGeom>
          <a:noFill/>
        </p:spPr>
        <p:txBody>
          <a:bodyPr wrap="square" rtlCol="0">
            <a:spAutoFit/>
          </a:bodyPr>
          <a:lstStyle/>
          <a:p>
            <a:pPr marL="285750" indent="-285750">
              <a:lnSpc>
                <a:spcPct val="150000"/>
              </a:lnSpc>
              <a:buClr>
                <a:srgbClr val="C00000"/>
              </a:buClr>
              <a:buSzPct val="103000"/>
              <a:buFont typeface="Wingdings" panose="05000000000000000000" pitchFamily="2" charset="2"/>
              <a:buChar char="§"/>
            </a:pPr>
            <a:r>
              <a:rPr lang="en-US" dirty="0"/>
              <a:t>Charging paid/reduced prices</a:t>
            </a:r>
          </a:p>
          <a:p>
            <a:pPr marL="285750" indent="-285750">
              <a:lnSpc>
                <a:spcPct val="150000"/>
              </a:lnSpc>
              <a:buClr>
                <a:srgbClr val="C00000"/>
              </a:buClr>
              <a:buSzPct val="103000"/>
              <a:buFont typeface="Wingdings" panose="05000000000000000000" pitchFamily="2" charset="2"/>
              <a:buChar char="§"/>
            </a:pPr>
            <a:r>
              <a:rPr lang="en-US" dirty="0"/>
              <a:t>Collecting free/reduced applications</a:t>
            </a:r>
          </a:p>
          <a:p>
            <a:pPr marL="285750" indent="-285750">
              <a:lnSpc>
                <a:spcPct val="150000"/>
              </a:lnSpc>
              <a:buClr>
                <a:srgbClr val="C00000"/>
              </a:buClr>
              <a:buSzPct val="103000"/>
              <a:buFont typeface="Wingdings" panose="05000000000000000000" pitchFamily="2" charset="2"/>
              <a:buChar char="§"/>
            </a:pPr>
            <a:r>
              <a:rPr lang="en-US" dirty="0"/>
              <a:t>Conducting verification</a:t>
            </a:r>
          </a:p>
          <a:p>
            <a:pPr marL="285750" indent="-285750">
              <a:lnSpc>
                <a:spcPct val="150000"/>
              </a:lnSpc>
              <a:buClr>
                <a:srgbClr val="C00000"/>
              </a:buClr>
              <a:buSzPct val="103000"/>
              <a:buFont typeface="Wingdings" panose="05000000000000000000" pitchFamily="2" charset="2"/>
              <a:buChar char="§"/>
            </a:pPr>
            <a:r>
              <a:rPr lang="en-US" dirty="0"/>
              <a:t>Waivers expiring</a:t>
            </a:r>
          </a:p>
          <a:p>
            <a:pPr marL="285750" indent="-285750">
              <a:lnSpc>
                <a:spcPct val="150000"/>
              </a:lnSpc>
              <a:buClr>
                <a:srgbClr val="C00000"/>
              </a:buClr>
              <a:buSzPct val="103000"/>
              <a:buFont typeface="Wingdings" panose="05000000000000000000" pitchFamily="2" charset="2"/>
              <a:buChar char="§"/>
            </a:pPr>
            <a:r>
              <a:rPr lang="en-US" dirty="0"/>
              <a:t>Adding some new waivers</a:t>
            </a:r>
          </a:p>
          <a:p>
            <a:pPr marL="285750" indent="-285750">
              <a:lnSpc>
                <a:spcPct val="150000"/>
              </a:lnSpc>
              <a:buClr>
                <a:srgbClr val="C00000"/>
              </a:buClr>
              <a:buSzPct val="103000"/>
              <a:buFont typeface="Wingdings" panose="05000000000000000000" pitchFamily="2" charset="2"/>
              <a:buChar char="§"/>
            </a:pPr>
            <a:r>
              <a:rPr lang="en-US" dirty="0"/>
              <a:t>Back to NSLP reimbursement rates </a:t>
            </a:r>
          </a:p>
          <a:p>
            <a:endParaRPr lang="en-US" dirty="0"/>
          </a:p>
        </p:txBody>
      </p:sp>
      <p:sp>
        <p:nvSpPr>
          <p:cNvPr id="5" name="TextBox 4">
            <a:extLst>
              <a:ext uri="{FF2B5EF4-FFF2-40B4-BE49-F238E27FC236}">
                <a16:creationId xmlns:a16="http://schemas.microsoft.com/office/drawing/2014/main" id="{730315F9-6B06-47DF-88F3-3858D7F99EB3}"/>
              </a:ext>
            </a:extLst>
          </p:cNvPr>
          <p:cNvSpPr txBox="1"/>
          <p:nvPr/>
        </p:nvSpPr>
        <p:spPr>
          <a:xfrm>
            <a:off x="2731625" y="5752519"/>
            <a:ext cx="6030410" cy="646331"/>
          </a:xfrm>
          <a:prstGeom prst="rect">
            <a:avLst/>
          </a:prstGeom>
          <a:noFill/>
        </p:spPr>
        <p:txBody>
          <a:bodyPr wrap="square" rtlCol="0">
            <a:spAutoFit/>
          </a:bodyPr>
          <a:lstStyle/>
          <a:p>
            <a:r>
              <a:rPr lang="en-US" dirty="0"/>
              <a:t>Why? – Congressional waiver authority for USDA is expiring June 30</a:t>
            </a:r>
            <a:r>
              <a:rPr lang="en-US" baseline="30000" dirty="0"/>
              <a:t>th</a:t>
            </a:r>
            <a:r>
              <a:rPr lang="en-US" dirty="0"/>
              <a:t>. Conditional state waivers granted.</a:t>
            </a:r>
          </a:p>
        </p:txBody>
      </p:sp>
    </p:spTree>
    <p:extLst>
      <p:ext uri="{BB962C8B-B14F-4D97-AF65-F5344CB8AC3E}">
        <p14:creationId xmlns:p14="http://schemas.microsoft.com/office/powerpoint/2010/main" val="15917122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5" id="{68E00E3D-A77C-1741-BC9E-8A73079B037E}" vid="{8C512E34-964D-B84D-9C0B-BE53207C5D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4355</TotalTime>
  <Words>3241</Words>
  <Application>Microsoft Office PowerPoint</Application>
  <PresentationFormat>Widescreen</PresentationFormat>
  <Paragraphs>401</Paragraphs>
  <Slides>42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Calibri Light</vt:lpstr>
      <vt:lpstr>Courier New</vt:lpstr>
      <vt:lpstr>Gill Sans MT</vt:lpstr>
      <vt:lpstr>Tw Cen MT</vt:lpstr>
      <vt:lpstr>Webdings</vt:lpstr>
      <vt:lpstr>Wingdings</vt:lpstr>
      <vt:lpstr>Wingdings 3</vt:lpstr>
      <vt:lpstr>Integral</vt:lpstr>
      <vt:lpstr>PowerPoint Presentation</vt:lpstr>
      <vt:lpstr>MASBO</vt:lpstr>
      <vt:lpstr>AGENDA</vt:lpstr>
      <vt:lpstr>PowerPoint Presentation</vt:lpstr>
      <vt:lpstr>Who is MT OPI SNP?</vt:lpstr>
      <vt:lpstr>MT SCHOOL NUTRITION PROGRAMS</vt:lpstr>
      <vt:lpstr>PROGRAM STRUCTURE + FUNDING</vt:lpstr>
      <vt:lpstr>PowerPoint Presentation</vt:lpstr>
      <vt:lpstr>Back to “normal”</vt:lpstr>
      <vt:lpstr>SNP Checklist</vt:lpstr>
      <vt:lpstr>Other updates for SY22-23</vt:lpstr>
      <vt:lpstr>Nondiscrimination statement update</vt:lpstr>
      <vt:lpstr>Daily Meal Counts</vt:lpstr>
      <vt:lpstr>Nonprofit School Food service Account</vt:lpstr>
      <vt:lpstr>Paid Lunch Prices</vt:lpstr>
      <vt:lpstr>Adult meal Prices</vt:lpstr>
      <vt:lpstr>Meal Charge Policy</vt:lpstr>
      <vt:lpstr>Revenue from Nonprogram Foods</vt:lpstr>
      <vt:lpstr>A la carte</vt:lpstr>
      <vt:lpstr>3-Month operating expenditures limit</vt:lpstr>
      <vt:lpstr>   Benefit Issuance  </vt:lpstr>
      <vt:lpstr>PowerPoint Presentation</vt:lpstr>
      <vt:lpstr>What is Direct Certification? </vt:lpstr>
      <vt:lpstr>Why is Direct Certification Important?</vt:lpstr>
      <vt:lpstr>DCA Map</vt:lpstr>
      <vt:lpstr>Direct Certification Activities</vt:lpstr>
      <vt:lpstr>Free &amp; Reduced-Price  Meal Applications</vt:lpstr>
      <vt:lpstr>PowerPoint Presentation</vt:lpstr>
      <vt:lpstr>PowerPoint Presentation</vt:lpstr>
      <vt:lpstr>F/R process overview</vt:lpstr>
      <vt:lpstr>OPI Electronic application</vt:lpstr>
      <vt:lpstr>Applications: tips for success</vt:lpstr>
      <vt:lpstr>Resource: Eligibility manual for school meals </vt:lpstr>
      <vt:lpstr>Verification</vt:lpstr>
      <vt:lpstr>What is verification?</vt:lpstr>
      <vt:lpstr>PowerPoint Presentation</vt:lpstr>
      <vt:lpstr>Example of How to Calculate 3% of the Applications to Verify</vt:lpstr>
      <vt:lpstr>Verification Method</vt:lpstr>
      <vt:lpstr>Community Eligibility Provision</vt:lpstr>
      <vt:lpstr>CEP - What data is used to Qualify </vt:lpstr>
      <vt:lpstr>Questions? </vt:lpstr>
      <vt:lpstr>Who is on review 2022-2023</vt:lpstr>
    </vt:vector>
  </TitlesOfParts>
  <Company>OPI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McGoven, Camille</dc:creator>
  <cp:lastModifiedBy>Davies, Rochelle</cp:lastModifiedBy>
  <cp:revision>94</cp:revision>
  <cp:lastPrinted>2019-06-13T14:29:28Z</cp:lastPrinted>
  <dcterms:created xsi:type="dcterms:W3CDTF">2018-01-05T21:31:13Z</dcterms:created>
  <dcterms:modified xsi:type="dcterms:W3CDTF">2022-06-15T23:29:07Z</dcterms:modified>
</cp:coreProperties>
</file>