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9" r:id="rId3"/>
    <p:sldId id="258" r:id="rId4"/>
    <p:sldId id="257" r:id="rId5"/>
    <p:sldId id="259" r:id="rId6"/>
    <p:sldId id="287" r:id="rId7"/>
    <p:sldId id="260" r:id="rId8"/>
    <p:sldId id="261" r:id="rId9"/>
    <p:sldId id="262" r:id="rId10"/>
    <p:sldId id="263" r:id="rId11"/>
    <p:sldId id="264" r:id="rId12"/>
    <p:sldId id="265" r:id="rId13"/>
    <p:sldId id="266" r:id="rId14"/>
    <p:sldId id="267" r:id="rId15"/>
    <p:sldId id="268" r:id="rId16"/>
    <p:sldId id="269" r:id="rId17"/>
    <p:sldId id="271" r:id="rId18"/>
    <p:sldId id="270" r:id="rId19"/>
    <p:sldId id="272" r:id="rId20"/>
    <p:sldId id="273" r:id="rId21"/>
    <p:sldId id="290" r:id="rId22"/>
    <p:sldId id="274" r:id="rId23"/>
    <p:sldId id="275" r:id="rId24"/>
    <p:sldId id="276" r:id="rId25"/>
    <p:sldId id="277" r:id="rId26"/>
    <p:sldId id="278" r:id="rId27"/>
    <p:sldId id="285" r:id="rId28"/>
    <p:sldId id="280" r:id="rId29"/>
    <p:sldId id="281" r:id="rId30"/>
    <p:sldId id="282" r:id="rId31"/>
    <p:sldId id="283" r:id="rId32"/>
    <p:sldId id="286" r:id="rId33"/>
    <p:sldId id="288"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FF"/>
    <a:srgbClr val="FFFB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1D8F3-67FB-4851-BEA2-4BCA91CF20FE}"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78F2A-4A92-4D05-BBC7-BA63D8D3A27C}" type="slidenum">
              <a:rPr lang="en-US" smtClean="0"/>
              <a:t>‹#›</a:t>
            </a:fld>
            <a:endParaRPr lang="en-US"/>
          </a:p>
        </p:txBody>
      </p:sp>
    </p:spTree>
    <p:extLst>
      <p:ext uri="{BB962C8B-B14F-4D97-AF65-F5344CB8AC3E}">
        <p14:creationId xmlns:p14="http://schemas.microsoft.com/office/powerpoint/2010/main" val="44741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91C4-11EA-43E5-94C6-197E4E447C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244D1-0430-4087-B980-5615110D0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7AE96-194B-460F-B8CC-AB6B687B902E}"/>
              </a:ext>
            </a:extLst>
          </p:cNvPr>
          <p:cNvSpPr>
            <a:spLocks noGrp="1"/>
          </p:cNvSpPr>
          <p:nvPr>
            <p:ph type="dt" sz="half" idx="10"/>
          </p:nvPr>
        </p:nvSpPr>
        <p:spPr/>
        <p:txBody>
          <a:bodyPr/>
          <a:lstStyle/>
          <a:p>
            <a:fld id="{656A3456-013B-4B85-99E9-93724E8FBB60}" type="datetime1">
              <a:rPr lang="en-US" smtClean="0"/>
              <a:t>6/13/2022</a:t>
            </a:fld>
            <a:endParaRPr lang="en-US"/>
          </a:p>
        </p:txBody>
      </p:sp>
      <p:sp>
        <p:nvSpPr>
          <p:cNvPr id="5" name="Footer Placeholder 4">
            <a:extLst>
              <a:ext uri="{FF2B5EF4-FFF2-40B4-BE49-F238E27FC236}">
                <a16:creationId xmlns:a16="http://schemas.microsoft.com/office/drawing/2014/main" id="{6CB4CDFF-0518-4DCA-810F-2D4657B5F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74117-2E33-4AEF-B06C-59EFC21EFE0B}"/>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388341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1AD8-E723-4C27-9141-A5BC9E3FB3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CC0D47-0619-49A8-AE15-D37F35DF2D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D68EE-EC78-4DD8-A855-13BA840769D0}"/>
              </a:ext>
            </a:extLst>
          </p:cNvPr>
          <p:cNvSpPr>
            <a:spLocks noGrp="1"/>
          </p:cNvSpPr>
          <p:nvPr>
            <p:ph type="dt" sz="half" idx="10"/>
          </p:nvPr>
        </p:nvSpPr>
        <p:spPr/>
        <p:txBody>
          <a:bodyPr/>
          <a:lstStyle/>
          <a:p>
            <a:fld id="{74D146C5-4A39-4989-9AF1-BC39D060F36E}" type="datetime1">
              <a:rPr lang="en-US" smtClean="0"/>
              <a:t>6/13/2022</a:t>
            </a:fld>
            <a:endParaRPr lang="en-US"/>
          </a:p>
        </p:txBody>
      </p:sp>
      <p:sp>
        <p:nvSpPr>
          <p:cNvPr id="5" name="Footer Placeholder 4">
            <a:extLst>
              <a:ext uri="{FF2B5EF4-FFF2-40B4-BE49-F238E27FC236}">
                <a16:creationId xmlns:a16="http://schemas.microsoft.com/office/drawing/2014/main" id="{178F8E8E-0B3F-420D-A239-7AC7846AC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AC6DE-2932-4F74-AE5E-E25D7583BE3D}"/>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34602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1819F-58F7-41A4-9248-A2A21DAA87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8C931-CBA1-4B6B-8F58-A6E569341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F2638-D813-4000-9B2C-D7C6946E2A45}"/>
              </a:ext>
            </a:extLst>
          </p:cNvPr>
          <p:cNvSpPr>
            <a:spLocks noGrp="1"/>
          </p:cNvSpPr>
          <p:nvPr>
            <p:ph type="dt" sz="half" idx="10"/>
          </p:nvPr>
        </p:nvSpPr>
        <p:spPr/>
        <p:txBody>
          <a:bodyPr/>
          <a:lstStyle/>
          <a:p>
            <a:fld id="{CF6D0022-A481-4B22-B8D2-3A7737CF6A32}" type="datetime1">
              <a:rPr lang="en-US" smtClean="0"/>
              <a:t>6/13/2022</a:t>
            </a:fld>
            <a:endParaRPr lang="en-US"/>
          </a:p>
        </p:txBody>
      </p:sp>
      <p:sp>
        <p:nvSpPr>
          <p:cNvPr id="5" name="Footer Placeholder 4">
            <a:extLst>
              <a:ext uri="{FF2B5EF4-FFF2-40B4-BE49-F238E27FC236}">
                <a16:creationId xmlns:a16="http://schemas.microsoft.com/office/drawing/2014/main" id="{B95BAF6B-C6A0-4F88-A765-3ADA52F54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100C5-999E-42AD-A34B-1DE346B210AD}"/>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147202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C249-BAD7-4AC1-835F-DB00A93DE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041F4-B1DB-4B70-A19B-B0D84E376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5D9A0-DBF5-44AF-B2E1-CCB234B14B24}"/>
              </a:ext>
            </a:extLst>
          </p:cNvPr>
          <p:cNvSpPr>
            <a:spLocks noGrp="1"/>
          </p:cNvSpPr>
          <p:nvPr>
            <p:ph type="dt" sz="half" idx="10"/>
          </p:nvPr>
        </p:nvSpPr>
        <p:spPr/>
        <p:txBody>
          <a:bodyPr/>
          <a:lstStyle/>
          <a:p>
            <a:fld id="{4D0AF91F-CD0C-4890-B98D-889519BB7A46}" type="datetime1">
              <a:rPr lang="en-US" smtClean="0"/>
              <a:t>6/13/2022</a:t>
            </a:fld>
            <a:endParaRPr lang="en-US"/>
          </a:p>
        </p:txBody>
      </p:sp>
      <p:sp>
        <p:nvSpPr>
          <p:cNvPr id="5" name="Footer Placeholder 4">
            <a:extLst>
              <a:ext uri="{FF2B5EF4-FFF2-40B4-BE49-F238E27FC236}">
                <a16:creationId xmlns:a16="http://schemas.microsoft.com/office/drawing/2014/main" id="{6ED6D92C-E78E-46E7-A6C5-B0CAF07F7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474F6-F5BA-468F-A561-3F1B195E0B48}"/>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395729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4CE7-6AD9-4077-BE42-D618C5685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306EE6-5EBA-4194-AC03-E1A914134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92C77A-81CF-47E3-941E-8447757308FA}"/>
              </a:ext>
            </a:extLst>
          </p:cNvPr>
          <p:cNvSpPr>
            <a:spLocks noGrp="1"/>
          </p:cNvSpPr>
          <p:nvPr>
            <p:ph type="dt" sz="half" idx="10"/>
          </p:nvPr>
        </p:nvSpPr>
        <p:spPr/>
        <p:txBody>
          <a:bodyPr/>
          <a:lstStyle/>
          <a:p>
            <a:fld id="{DE4F4999-71B6-44D6-9203-2B39FEBCA506}" type="datetime1">
              <a:rPr lang="en-US" smtClean="0"/>
              <a:t>6/13/2022</a:t>
            </a:fld>
            <a:endParaRPr lang="en-US"/>
          </a:p>
        </p:txBody>
      </p:sp>
      <p:sp>
        <p:nvSpPr>
          <p:cNvPr id="5" name="Footer Placeholder 4">
            <a:extLst>
              <a:ext uri="{FF2B5EF4-FFF2-40B4-BE49-F238E27FC236}">
                <a16:creationId xmlns:a16="http://schemas.microsoft.com/office/drawing/2014/main" id="{76CC0A72-08C6-4F38-A73C-9255A7777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CC57C-2BD9-48D6-B661-E0F826924146}"/>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283727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94CA-B353-49A0-8E65-F0B0CCC41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14C78-94E8-4B9E-A88D-BF385F9B07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D6193-30BA-4943-BE72-4DCDF2480F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57BFD-2A1F-450D-BC0F-B3859FC0B66B}"/>
              </a:ext>
            </a:extLst>
          </p:cNvPr>
          <p:cNvSpPr>
            <a:spLocks noGrp="1"/>
          </p:cNvSpPr>
          <p:nvPr>
            <p:ph type="dt" sz="half" idx="10"/>
          </p:nvPr>
        </p:nvSpPr>
        <p:spPr/>
        <p:txBody>
          <a:bodyPr/>
          <a:lstStyle/>
          <a:p>
            <a:fld id="{927C586C-EB6A-460B-A736-524D560ED1F3}" type="datetime1">
              <a:rPr lang="en-US" smtClean="0"/>
              <a:t>6/13/2022</a:t>
            </a:fld>
            <a:endParaRPr lang="en-US"/>
          </a:p>
        </p:txBody>
      </p:sp>
      <p:sp>
        <p:nvSpPr>
          <p:cNvPr id="6" name="Footer Placeholder 5">
            <a:extLst>
              <a:ext uri="{FF2B5EF4-FFF2-40B4-BE49-F238E27FC236}">
                <a16:creationId xmlns:a16="http://schemas.microsoft.com/office/drawing/2014/main" id="{CF12B5FB-42EE-4FB9-9E40-BBD503E20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AF7A6-3E77-4A5B-BFFC-1A2D7CC7AB74}"/>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111113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BD35-0447-4345-A337-FA5FD8E032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452C9-CA29-46CD-B2DA-56EFFD256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8CA1EC-CFE8-43FB-9BB3-974D35C93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AFD435-D88B-4F8E-8A14-021839110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24416-7061-41AC-AB94-071FC925C2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C5929-DB5E-4D99-8700-494FA084171F}"/>
              </a:ext>
            </a:extLst>
          </p:cNvPr>
          <p:cNvSpPr>
            <a:spLocks noGrp="1"/>
          </p:cNvSpPr>
          <p:nvPr>
            <p:ph type="dt" sz="half" idx="10"/>
          </p:nvPr>
        </p:nvSpPr>
        <p:spPr/>
        <p:txBody>
          <a:bodyPr/>
          <a:lstStyle/>
          <a:p>
            <a:fld id="{1E949FF7-F88B-4220-8860-3D698E50E970}" type="datetime1">
              <a:rPr lang="en-US" smtClean="0"/>
              <a:t>6/13/2022</a:t>
            </a:fld>
            <a:endParaRPr lang="en-US"/>
          </a:p>
        </p:txBody>
      </p:sp>
      <p:sp>
        <p:nvSpPr>
          <p:cNvPr id="8" name="Footer Placeholder 7">
            <a:extLst>
              <a:ext uri="{FF2B5EF4-FFF2-40B4-BE49-F238E27FC236}">
                <a16:creationId xmlns:a16="http://schemas.microsoft.com/office/drawing/2014/main" id="{1EF04E16-1E81-482A-B0B3-F3E208705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DA276-3F40-40EA-AABA-846B1197B276}"/>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175727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8238-22C2-45C7-A9B1-862F4C8FC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15DAC-41F4-4C61-9035-9C15281AFFFF}"/>
              </a:ext>
            </a:extLst>
          </p:cNvPr>
          <p:cNvSpPr>
            <a:spLocks noGrp="1"/>
          </p:cNvSpPr>
          <p:nvPr>
            <p:ph type="dt" sz="half" idx="10"/>
          </p:nvPr>
        </p:nvSpPr>
        <p:spPr/>
        <p:txBody>
          <a:bodyPr/>
          <a:lstStyle/>
          <a:p>
            <a:fld id="{AE7B81A2-73C5-4C2F-94DE-D070C420C623}" type="datetime1">
              <a:rPr lang="en-US" smtClean="0"/>
              <a:t>6/13/2022</a:t>
            </a:fld>
            <a:endParaRPr lang="en-US"/>
          </a:p>
        </p:txBody>
      </p:sp>
      <p:sp>
        <p:nvSpPr>
          <p:cNvPr id="4" name="Footer Placeholder 3">
            <a:extLst>
              <a:ext uri="{FF2B5EF4-FFF2-40B4-BE49-F238E27FC236}">
                <a16:creationId xmlns:a16="http://schemas.microsoft.com/office/drawing/2014/main" id="{0563912D-0911-40E0-B5F0-1F856717E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98F902-0DAA-4EF7-942C-1617EF6CB460}"/>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25990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04CD1-136D-40B7-88DD-FE872218F463}"/>
              </a:ext>
            </a:extLst>
          </p:cNvPr>
          <p:cNvSpPr>
            <a:spLocks noGrp="1"/>
          </p:cNvSpPr>
          <p:nvPr>
            <p:ph type="dt" sz="half" idx="10"/>
          </p:nvPr>
        </p:nvSpPr>
        <p:spPr/>
        <p:txBody>
          <a:bodyPr/>
          <a:lstStyle/>
          <a:p>
            <a:fld id="{E9980F97-3E1F-4351-90C0-390A2278D100}" type="datetime1">
              <a:rPr lang="en-US" smtClean="0"/>
              <a:t>6/13/2022</a:t>
            </a:fld>
            <a:endParaRPr lang="en-US"/>
          </a:p>
        </p:txBody>
      </p:sp>
      <p:sp>
        <p:nvSpPr>
          <p:cNvPr id="3" name="Footer Placeholder 2">
            <a:extLst>
              <a:ext uri="{FF2B5EF4-FFF2-40B4-BE49-F238E27FC236}">
                <a16:creationId xmlns:a16="http://schemas.microsoft.com/office/drawing/2014/main" id="{C772C7E1-744C-4343-BC7A-0414FCB2E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B2C95A-AC2E-49F5-B10F-BD05892C1D46}"/>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391227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C878-7B31-44BD-A56A-E3446BB0C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5781-A4E7-40B5-8AF8-E1EAD8543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8F7871-18C6-4ADE-A10E-0A611B8EE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299BA-0FE0-4C35-B7F6-DCB3B919D312}"/>
              </a:ext>
            </a:extLst>
          </p:cNvPr>
          <p:cNvSpPr>
            <a:spLocks noGrp="1"/>
          </p:cNvSpPr>
          <p:nvPr>
            <p:ph type="dt" sz="half" idx="10"/>
          </p:nvPr>
        </p:nvSpPr>
        <p:spPr/>
        <p:txBody>
          <a:bodyPr/>
          <a:lstStyle/>
          <a:p>
            <a:fld id="{473D2D02-5FB0-46AB-A551-F6D7DEFDD80C}" type="datetime1">
              <a:rPr lang="en-US" smtClean="0"/>
              <a:t>6/13/2022</a:t>
            </a:fld>
            <a:endParaRPr lang="en-US"/>
          </a:p>
        </p:txBody>
      </p:sp>
      <p:sp>
        <p:nvSpPr>
          <p:cNvPr id="6" name="Footer Placeholder 5">
            <a:extLst>
              <a:ext uri="{FF2B5EF4-FFF2-40B4-BE49-F238E27FC236}">
                <a16:creationId xmlns:a16="http://schemas.microsoft.com/office/drawing/2014/main" id="{F87106A6-BF01-4B16-B4EE-21BE0B57D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2BC4F-B873-41E4-99B2-F2A2219BDD62}"/>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382872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ECAF-C51F-4CCD-88E6-C269C82A6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CFB309-E58C-46DD-A072-AF0E03056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57FDA-4CD9-44A1-8DAE-46D7D19C4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D6AD1-F8EA-484B-864C-B59DF2451E7C}"/>
              </a:ext>
            </a:extLst>
          </p:cNvPr>
          <p:cNvSpPr>
            <a:spLocks noGrp="1"/>
          </p:cNvSpPr>
          <p:nvPr>
            <p:ph type="dt" sz="half" idx="10"/>
          </p:nvPr>
        </p:nvSpPr>
        <p:spPr/>
        <p:txBody>
          <a:bodyPr/>
          <a:lstStyle/>
          <a:p>
            <a:fld id="{3FF9110E-AA19-490A-99DF-016EDE85E7EF}" type="datetime1">
              <a:rPr lang="en-US" smtClean="0"/>
              <a:t>6/13/2022</a:t>
            </a:fld>
            <a:endParaRPr lang="en-US"/>
          </a:p>
        </p:txBody>
      </p:sp>
      <p:sp>
        <p:nvSpPr>
          <p:cNvPr id="6" name="Footer Placeholder 5">
            <a:extLst>
              <a:ext uri="{FF2B5EF4-FFF2-40B4-BE49-F238E27FC236}">
                <a16:creationId xmlns:a16="http://schemas.microsoft.com/office/drawing/2014/main" id="{F6EDEB1A-C027-41B8-905D-D53E17E3A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9EFE5-F3AF-4A52-AB15-79F7ECDF7BDF}"/>
              </a:ext>
            </a:extLst>
          </p:cNvPr>
          <p:cNvSpPr>
            <a:spLocks noGrp="1"/>
          </p:cNvSpPr>
          <p:nvPr>
            <p:ph type="sldNum" sz="quarter" idx="12"/>
          </p:nvPr>
        </p:nvSpPr>
        <p:spPr/>
        <p:txBody>
          <a:bodyPr/>
          <a:lstStyle/>
          <a:p>
            <a:fld id="{6F590329-6E2B-4169-8E13-E5A2C40AB34A}" type="slidenum">
              <a:rPr lang="en-US" smtClean="0"/>
              <a:t>‹#›</a:t>
            </a:fld>
            <a:endParaRPr lang="en-US"/>
          </a:p>
        </p:txBody>
      </p:sp>
    </p:spTree>
    <p:extLst>
      <p:ext uri="{BB962C8B-B14F-4D97-AF65-F5344CB8AC3E}">
        <p14:creationId xmlns:p14="http://schemas.microsoft.com/office/powerpoint/2010/main" val="142923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7FE-9912-4695-B7D4-08B492427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5088B-8F6B-4525-8360-247BB9A03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AEA9B-EEEB-442C-B9C8-3472EC196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2CF03-9B26-4916-95CC-ED802EDACA76}" type="datetime1">
              <a:rPr lang="en-US" smtClean="0"/>
              <a:t>6/13/2022</a:t>
            </a:fld>
            <a:endParaRPr lang="en-US"/>
          </a:p>
        </p:txBody>
      </p:sp>
      <p:sp>
        <p:nvSpPr>
          <p:cNvPr id="5" name="Footer Placeholder 4">
            <a:extLst>
              <a:ext uri="{FF2B5EF4-FFF2-40B4-BE49-F238E27FC236}">
                <a16:creationId xmlns:a16="http://schemas.microsoft.com/office/drawing/2014/main" id="{74A4C849-93C1-4C35-B9F0-C0064F4E3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940047-F9D5-4144-8143-4C7D0A34B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90329-6E2B-4169-8E13-E5A2C40AB34A}" type="slidenum">
              <a:rPr lang="en-US" smtClean="0"/>
              <a:t>‹#›</a:t>
            </a:fld>
            <a:endParaRPr lang="en-US"/>
          </a:p>
        </p:txBody>
      </p:sp>
    </p:spTree>
    <p:extLst>
      <p:ext uri="{BB962C8B-B14F-4D97-AF65-F5344CB8AC3E}">
        <p14:creationId xmlns:p14="http://schemas.microsoft.com/office/powerpoint/2010/main" val="49997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phhs.mt.gov/schoolhealth/schoolrule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phhs.mt.gov/schoolhealth/schoolrule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hyperlink" Target="https://leg.mt.gov/bills/mca/title_0200/chapter_0090/part_0030/section_0210/0200-0090-0030-0210.html" TargetMode="External"/><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opi.mt.gov/"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g.mt.gov/bills/mca/title_0170/chapter_0070/part_0010/section_0120/0170-0070-0010-0120.html" TargetMode="External"/><Relationship Id="rId7" Type="http://schemas.openxmlformats.org/officeDocument/2006/relationships/image" Target="../media/image2.png"/><Relationship Id="rId2" Type="http://schemas.openxmlformats.org/officeDocument/2006/relationships/hyperlink" Target="https://leg.mt.gov/bills/mca/title_0170/chapter_0070/part_0010/section_0110/0170-0070-0010-0110.html" TargetMode="External"/><Relationship Id="rId1" Type="http://schemas.openxmlformats.org/officeDocument/2006/relationships/slideLayout" Target="../slideLayouts/slideLayout2.xml"/><Relationship Id="rId6" Type="http://schemas.openxmlformats.org/officeDocument/2006/relationships/hyperlink" Target="https://leg.mt.gov/bills/mca/title_0200/chapter_0090/part_0030/section_0300/0200-0090-0030-0300.html" TargetMode="External"/><Relationship Id="rId5" Type="http://schemas.openxmlformats.org/officeDocument/2006/relationships/hyperlink" Target="https://leg.mt.gov/bills/mca/title_0200/chapter_0090/part_0030/section_0270/0200-0090-0030-0270.html" TargetMode="External"/><Relationship Id="rId4" Type="http://schemas.openxmlformats.org/officeDocument/2006/relationships/hyperlink" Target="https://leg.mt.gov/bills/mca/title_0200/chapter_0090/part_0030/section_0060/0200-0090-0030-0060.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pi.mt.gov/Portals/182/Page%20Files/School%20Finance/Elections/Guidance/FY2022/District%20Classification%20Report.pdf?ver=2021-10-05-054627-80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6516A1-1739-FE34-140B-714BB380191F}"/>
              </a:ext>
            </a:extLst>
          </p:cNvPr>
          <p:cNvPicPr>
            <a:picLocks noChangeAspect="1"/>
          </p:cNvPicPr>
          <p:nvPr/>
        </p:nvPicPr>
        <p:blipFill>
          <a:blip r:embed="rId2"/>
          <a:stretch>
            <a:fillRect/>
          </a:stretch>
        </p:blipFill>
        <p:spPr>
          <a:xfrm>
            <a:off x="0" y="2967"/>
            <a:ext cx="12192000" cy="6852065"/>
          </a:xfrm>
          <a:prstGeom prst="rect">
            <a:avLst/>
          </a:prstGeom>
        </p:spPr>
      </p:pic>
      <p:sp>
        <p:nvSpPr>
          <p:cNvPr id="2" name="Title 1">
            <a:extLst>
              <a:ext uri="{FF2B5EF4-FFF2-40B4-BE49-F238E27FC236}">
                <a16:creationId xmlns:a16="http://schemas.microsoft.com/office/drawing/2014/main" id="{0C7723A5-3A2E-45C7-BC4F-E188B4E38A6C}"/>
              </a:ext>
            </a:extLst>
          </p:cNvPr>
          <p:cNvSpPr>
            <a:spLocks noGrp="1"/>
          </p:cNvSpPr>
          <p:nvPr>
            <p:ph type="ctrTitle"/>
          </p:nvPr>
        </p:nvSpPr>
        <p:spPr>
          <a:xfrm>
            <a:off x="4594370" y="3655918"/>
            <a:ext cx="5497585" cy="875820"/>
          </a:xfrm>
        </p:spPr>
        <p:txBody>
          <a:bodyPr>
            <a:normAutofit fontScale="90000"/>
          </a:bodyPr>
          <a:lstStyle/>
          <a:p>
            <a:r>
              <a:rPr lang="en-US" b="1" dirty="0">
                <a:solidFill>
                  <a:schemeClr val="accent4">
                    <a:lumMod val="60000"/>
                    <a:lumOff val="40000"/>
                  </a:schemeClr>
                </a:solidFill>
                <a:effectLst>
                  <a:outerShdw blurRad="50800" dist="50800" dir="5400000" algn="ctr" rotWithShape="0">
                    <a:schemeClr val="tx1"/>
                  </a:outerShdw>
                </a:effectLst>
              </a:rPr>
              <a:t>Let’s Review Things</a:t>
            </a:r>
          </a:p>
        </p:txBody>
      </p:sp>
      <p:sp>
        <p:nvSpPr>
          <p:cNvPr id="3" name="Subtitle 2">
            <a:extLst>
              <a:ext uri="{FF2B5EF4-FFF2-40B4-BE49-F238E27FC236}">
                <a16:creationId xmlns:a16="http://schemas.microsoft.com/office/drawing/2014/main" id="{709ED42F-0F16-4C9C-B114-0EA1B79C11A1}"/>
              </a:ext>
            </a:extLst>
          </p:cNvPr>
          <p:cNvSpPr>
            <a:spLocks noGrp="1"/>
          </p:cNvSpPr>
          <p:nvPr>
            <p:ph type="subTitle" idx="1"/>
          </p:nvPr>
        </p:nvSpPr>
        <p:spPr>
          <a:xfrm>
            <a:off x="5410200" y="4640795"/>
            <a:ext cx="4572000" cy="491790"/>
          </a:xfrm>
          <a:effectLst>
            <a:outerShdw blurRad="50800" dist="50800" dir="5400000" algn="ctr" rotWithShape="0">
              <a:schemeClr val="tx1"/>
            </a:outerShdw>
          </a:effectLst>
        </p:spPr>
        <p:txBody>
          <a:bodyPr/>
          <a:lstStyle/>
          <a:p>
            <a:r>
              <a:rPr lang="en-US" b="1" dirty="0">
                <a:solidFill>
                  <a:schemeClr val="accent4">
                    <a:lumMod val="60000"/>
                    <a:lumOff val="40000"/>
                  </a:schemeClr>
                </a:solidFill>
              </a:rPr>
              <a:t>MASBO Summer Conference 2022</a:t>
            </a:r>
          </a:p>
        </p:txBody>
      </p:sp>
      <p:sp>
        <p:nvSpPr>
          <p:cNvPr id="4" name="Slide Number Placeholder 3">
            <a:extLst>
              <a:ext uri="{FF2B5EF4-FFF2-40B4-BE49-F238E27FC236}">
                <a16:creationId xmlns:a16="http://schemas.microsoft.com/office/drawing/2014/main" id="{C70D454E-FB99-431A-B303-E95D210A44DC}"/>
              </a:ext>
            </a:extLst>
          </p:cNvPr>
          <p:cNvSpPr>
            <a:spLocks noGrp="1"/>
          </p:cNvSpPr>
          <p:nvPr>
            <p:ph type="sldNum" sz="quarter" idx="12"/>
          </p:nvPr>
        </p:nvSpPr>
        <p:spPr/>
        <p:txBody>
          <a:bodyPr/>
          <a:lstStyle/>
          <a:p>
            <a:fld id="{6F590329-6E2B-4169-8E13-E5A2C40AB34A}" type="slidenum">
              <a:rPr lang="en-US" smtClean="0"/>
              <a:t>1</a:t>
            </a:fld>
            <a:endParaRPr lang="en-US"/>
          </a:p>
        </p:txBody>
      </p:sp>
      <p:pic>
        <p:nvPicPr>
          <p:cNvPr id="3074" name="Picture 2" descr="OPI Banner in Red">
            <a:extLst>
              <a:ext uri="{FF2B5EF4-FFF2-40B4-BE49-F238E27FC236}">
                <a16:creationId xmlns:a16="http://schemas.microsoft.com/office/drawing/2014/main" id="{3FD6068B-F83A-45A9-986C-218BB3581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87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02DA-E9E5-4B78-95C3-CCAC19AF121F}"/>
              </a:ext>
            </a:extLst>
          </p:cNvPr>
          <p:cNvSpPr>
            <a:spLocks noGrp="1"/>
          </p:cNvSpPr>
          <p:nvPr>
            <p:ph type="title"/>
          </p:nvPr>
        </p:nvSpPr>
        <p:spPr/>
        <p:txBody>
          <a:bodyPr>
            <a:normAutofit/>
          </a:bodyPr>
          <a:lstStyle/>
          <a:p>
            <a:r>
              <a:rPr lang="en-US" sz="3200" b="1" dirty="0"/>
              <a:t>Enter your adjusted FTE counts (Jones HB143) 20-9-324, MCA</a:t>
            </a:r>
          </a:p>
        </p:txBody>
      </p:sp>
      <p:sp>
        <p:nvSpPr>
          <p:cNvPr id="3" name="Content Placeholder 2">
            <a:extLst>
              <a:ext uri="{FF2B5EF4-FFF2-40B4-BE49-F238E27FC236}">
                <a16:creationId xmlns:a16="http://schemas.microsoft.com/office/drawing/2014/main" id="{FB297C27-9696-44DA-B2FF-73787E1B6A9C}"/>
              </a:ext>
            </a:extLst>
          </p:cNvPr>
          <p:cNvSpPr>
            <a:spLocks noGrp="1"/>
          </p:cNvSpPr>
          <p:nvPr>
            <p:ph idx="1"/>
          </p:nvPr>
        </p:nvSpPr>
        <p:spPr>
          <a:xfrm>
            <a:off x="838200" y="1471062"/>
            <a:ext cx="10515600" cy="4873754"/>
          </a:xfrm>
        </p:spPr>
        <p:txBody>
          <a:bodyPr>
            <a:normAutofit/>
          </a:bodyPr>
          <a:lstStyle/>
          <a:p>
            <a:pPr marL="0" indent="0">
              <a:buNone/>
            </a:pPr>
            <a:r>
              <a:rPr lang="en-US" dirty="0">
                <a:latin typeface="+mj-lt"/>
              </a:rPr>
              <a:t>Example: </a:t>
            </a:r>
          </a:p>
          <a:p>
            <a:pPr marL="0" indent="0">
              <a:buNone/>
            </a:pPr>
            <a:r>
              <a:rPr lang="en-US" dirty="0">
                <a:latin typeface="+mj-lt"/>
              </a:rPr>
              <a:t>-Hire 1 new teacher in FY2023 that is in one of there first 3 years of there teaching career. </a:t>
            </a:r>
          </a:p>
          <a:p>
            <a:pPr marL="0" indent="0">
              <a:buNone/>
            </a:pPr>
            <a:r>
              <a:rPr lang="en-US" dirty="0">
                <a:latin typeface="+mj-lt"/>
              </a:rPr>
              <a:t>-Your district is a class 2 district, and the district steps and lanes starts at $34,800. </a:t>
            </a:r>
          </a:p>
          <a:p>
            <a:pPr marL="0" indent="0">
              <a:buNone/>
            </a:pPr>
            <a:r>
              <a:rPr lang="en-US" dirty="0">
                <a:latin typeface="+mj-lt"/>
              </a:rPr>
              <a:t>-Enter data into TEAMS the requested information for the TEACH Act before December 1. </a:t>
            </a:r>
          </a:p>
          <a:p>
            <a:pPr marL="0" indent="0">
              <a:buNone/>
            </a:pPr>
            <a:r>
              <a:rPr lang="en-US" dirty="0">
                <a:latin typeface="+mj-lt"/>
              </a:rPr>
              <a:t>-The total FTE of the district is 10. </a:t>
            </a:r>
          </a:p>
          <a:p>
            <a:pPr marL="0" indent="0">
              <a:buNone/>
            </a:pPr>
            <a:r>
              <a:rPr lang="en-US" dirty="0">
                <a:latin typeface="+mj-lt"/>
              </a:rPr>
              <a:t>-Assuming a 2.8% increase In FY2024 the QEC entitlement will be:</a:t>
            </a:r>
          </a:p>
          <a:p>
            <a:pPr marL="0" indent="0">
              <a:buNone/>
            </a:pPr>
            <a:r>
              <a:rPr lang="en-US" dirty="0">
                <a:latin typeface="+mj-lt"/>
              </a:rPr>
              <a:t>			(10 X $3,566) + 3,566 = $39,226 </a:t>
            </a:r>
          </a:p>
        </p:txBody>
      </p:sp>
      <p:sp>
        <p:nvSpPr>
          <p:cNvPr id="4" name="Slide Number Placeholder 3">
            <a:extLst>
              <a:ext uri="{FF2B5EF4-FFF2-40B4-BE49-F238E27FC236}">
                <a16:creationId xmlns:a16="http://schemas.microsoft.com/office/drawing/2014/main" id="{4766151D-257E-4FF7-9409-397E91D8FC5E}"/>
              </a:ext>
            </a:extLst>
          </p:cNvPr>
          <p:cNvSpPr>
            <a:spLocks noGrp="1"/>
          </p:cNvSpPr>
          <p:nvPr>
            <p:ph type="sldNum" sz="quarter" idx="12"/>
          </p:nvPr>
        </p:nvSpPr>
        <p:spPr/>
        <p:txBody>
          <a:bodyPr/>
          <a:lstStyle/>
          <a:p>
            <a:fld id="{6F590329-6E2B-4169-8E13-E5A2C40AB34A}" type="slidenum">
              <a:rPr lang="en-US" smtClean="0"/>
              <a:t>10</a:t>
            </a:fld>
            <a:endParaRPr lang="en-US"/>
          </a:p>
        </p:txBody>
      </p:sp>
      <p:pic>
        <p:nvPicPr>
          <p:cNvPr id="5" name="Picture 2" descr="OPI Banner in Red">
            <a:extLst>
              <a:ext uri="{FF2B5EF4-FFF2-40B4-BE49-F238E27FC236}">
                <a16:creationId xmlns:a16="http://schemas.microsoft.com/office/drawing/2014/main" id="{806A8D4D-4783-40BC-B367-D86BEBE3A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0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952C-8CFA-42A2-A554-8B7E76443F2A}"/>
              </a:ext>
            </a:extLst>
          </p:cNvPr>
          <p:cNvSpPr>
            <a:spLocks noGrp="1"/>
          </p:cNvSpPr>
          <p:nvPr>
            <p:ph type="title"/>
          </p:nvPr>
        </p:nvSpPr>
        <p:spPr/>
        <p:txBody>
          <a:bodyPr>
            <a:normAutofit/>
          </a:bodyPr>
          <a:lstStyle/>
          <a:p>
            <a:r>
              <a:rPr lang="en-US" sz="3200" b="1" dirty="0"/>
              <a:t>Rates for SMMA are different (Reksten HB192)</a:t>
            </a:r>
          </a:p>
        </p:txBody>
      </p:sp>
      <p:sp>
        <p:nvSpPr>
          <p:cNvPr id="3" name="Content Placeholder 2">
            <a:extLst>
              <a:ext uri="{FF2B5EF4-FFF2-40B4-BE49-F238E27FC236}">
                <a16:creationId xmlns:a16="http://schemas.microsoft.com/office/drawing/2014/main" id="{000CC0F7-9463-49F3-B850-12A38D6AE1B7}"/>
              </a:ext>
            </a:extLst>
          </p:cNvPr>
          <p:cNvSpPr>
            <a:spLocks noGrp="1"/>
          </p:cNvSpPr>
          <p:nvPr>
            <p:ph idx="1"/>
          </p:nvPr>
        </p:nvSpPr>
        <p:spPr>
          <a:xfrm>
            <a:off x="838200" y="1825625"/>
            <a:ext cx="7130143" cy="4351338"/>
          </a:xfrm>
        </p:spPr>
        <p:txBody>
          <a:bodyPr/>
          <a:lstStyle/>
          <a:p>
            <a:pPr marL="0" indent="0">
              <a:buNone/>
            </a:pPr>
            <a:r>
              <a:rPr lang="en-US" dirty="0">
                <a:latin typeface="+mj-lt"/>
              </a:rPr>
              <a:t>Section 20-9-502, MCA, is modified to increase the “school major maintenance amount” from </a:t>
            </a:r>
            <a:r>
              <a:rPr lang="en-US" b="1" dirty="0">
                <a:latin typeface="+mj-lt"/>
              </a:rPr>
              <a:t>$100 to $110 </a:t>
            </a:r>
            <a:r>
              <a:rPr lang="en-US" dirty="0">
                <a:latin typeface="+mj-lt"/>
              </a:rPr>
              <a:t>per budget limitation ANB, beginning budget year FY 2023.</a:t>
            </a:r>
          </a:p>
          <a:p>
            <a:pPr marL="0" indent="0">
              <a:buNone/>
            </a:pPr>
            <a:endParaRPr lang="en-US" dirty="0">
              <a:latin typeface="+mj-lt"/>
            </a:endParaRPr>
          </a:p>
          <a:p>
            <a:pPr marL="0" indent="0">
              <a:buNone/>
            </a:pPr>
            <a:r>
              <a:rPr lang="en-US" dirty="0">
                <a:latin typeface="+mj-lt"/>
              </a:rPr>
              <a:t>The amount of state support per dollar of local effort of the applicable elementary and high school program by adjusting the school major maintenance amount multiplier from </a:t>
            </a:r>
            <a:r>
              <a:rPr lang="en-US" b="1" dirty="0">
                <a:latin typeface="+mj-lt"/>
              </a:rPr>
              <a:t>171% to 187%</a:t>
            </a:r>
            <a:r>
              <a:rPr lang="en-US" dirty="0">
                <a:latin typeface="+mj-lt"/>
              </a:rPr>
              <a:t>, beginning budget year FY 2023.</a:t>
            </a:r>
          </a:p>
        </p:txBody>
      </p:sp>
      <p:sp>
        <p:nvSpPr>
          <p:cNvPr id="7" name="Cylinder 6">
            <a:extLst>
              <a:ext uri="{FF2B5EF4-FFF2-40B4-BE49-F238E27FC236}">
                <a16:creationId xmlns:a16="http://schemas.microsoft.com/office/drawing/2014/main" id="{04102DEB-4AB3-412A-AC12-CC19BC5F9EF1}"/>
              </a:ext>
            </a:extLst>
          </p:cNvPr>
          <p:cNvSpPr/>
          <p:nvPr/>
        </p:nvSpPr>
        <p:spPr>
          <a:xfrm>
            <a:off x="8874287" y="2476235"/>
            <a:ext cx="2306715" cy="2695129"/>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Effort</a:t>
            </a:r>
          </a:p>
          <a:p>
            <a:pPr algn="ctr"/>
            <a:r>
              <a:rPr lang="en-US" dirty="0"/>
              <a:t>$12,000,000</a:t>
            </a:r>
          </a:p>
        </p:txBody>
      </p:sp>
      <p:sp>
        <p:nvSpPr>
          <p:cNvPr id="8" name="Cylinder 7">
            <a:extLst>
              <a:ext uri="{FF2B5EF4-FFF2-40B4-BE49-F238E27FC236}">
                <a16:creationId xmlns:a16="http://schemas.microsoft.com/office/drawing/2014/main" id="{E911457B-B1B7-4591-AC47-4A039884409F}"/>
              </a:ext>
            </a:extLst>
          </p:cNvPr>
          <p:cNvSpPr/>
          <p:nvPr/>
        </p:nvSpPr>
        <p:spPr>
          <a:xfrm>
            <a:off x="8874287" y="1149780"/>
            <a:ext cx="2306715" cy="2013317"/>
          </a:xfrm>
          <a:prstGeom prst="can">
            <a:avLst>
              <a:gd name="adj" fmla="val 2940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spcBef>
                <a:spcPts val="6000"/>
              </a:spcBef>
            </a:pPr>
            <a:r>
              <a:rPr lang="en-US" dirty="0"/>
              <a:t>State Aid </a:t>
            </a:r>
          </a:p>
          <a:p>
            <a:pPr algn="ctr"/>
            <a:r>
              <a:rPr lang="en-US" dirty="0"/>
              <a:t>$10,000,000</a:t>
            </a:r>
          </a:p>
        </p:txBody>
      </p:sp>
      <p:sp>
        <p:nvSpPr>
          <p:cNvPr id="9" name="TextBox 8">
            <a:extLst>
              <a:ext uri="{FF2B5EF4-FFF2-40B4-BE49-F238E27FC236}">
                <a16:creationId xmlns:a16="http://schemas.microsoft.com/office/drawing/2014/main" id="{BF994E77-5F60-4F1A-83A6-548979DD29B3}"/>
              </a:ext>
            </a:extLst>
          </p:cNvPr>
          <p:cNvSpPr txBox="1"/>
          <p:nvPr/>
        </p:nvSpPr>
        <p:spPr>
          <a:xfrm>
            <a:off x="8874287" y="5171364"/>
            <a:ext cx="2306715" cy="523220"/>
          </a:xfrm>
          <a:prstGeom prst="rect">
            <a:avLst/>
          </a:prstGeom>
          <a:noFill/>
        </p:spPr>
        <p:txBody>
          <a:bodyPr wrap="square" rtlCol="0">
            <a:spAutoFit/>
          </a:bodyPr>
          <a:lstStyle/>
          <a:p>
            <a:pPr algn="ctr"/>
            <a:r>
              <a:rPr lang="en-US" sz="2800" dirty="0"/>
              <a:t>$22,000,000</a:t>
            </a:r>
          </a:p>
        </p:txBody>
      </p:sp>
      <p:sp>
        <p:nvSpPr>
          <p:cNvPr id="4" name="Slide Number Placeholder 3">
            <a:extLst>
              <a:ext uri="{FF2B5EF4-FFF2-40B4-BE49-F238E27FC236}">
                <a16:creationId xmlns:a16="http://schemas.microsoft.com/office/drawing/2014/main" id="{62902442-8278-4FE6-BCFB-2C9D333EEF33}"/>
              </a:ext>
            </a:extLst>
          </p:cNvPr>
          <p:cNvSpPr>
            <a:spLocks noGrp="1"/>
          </p:cNvSpPr>
          <p:nvPr>
            <p:ph type="sldNum" sz="quarter" idx="12"/>
          </p:nvPr>
        </p:nvSpPr>
        <p:spPr/>
        <p:txBody>
          <a:bodyPr/>
          <a:lstStyle/>
          <a:p>
            <a:fld id="{6F590329-6E2B-4169-8E13-E5A2C40AB34A}" type="slidenum">
              <a:rPr lang="en-US" smtClean="0"/>
              <a:t>11</a:t>
            </a:fld>
            <a:endParaRPr lang="en-US"/>
          </a:p>
        </p:txBody>
      </p:sp>
      <p:pic>
        <p:nvPicPr>
          <p:cNvPr id="10" name="Picture 2" descr="OPI Banner in Red">
            <a:extLst>
              <a:ext uri="{FF2B5EF4-FFF2-40B4-BE49-F238E27FC236}">
                <a16:creationId xmlns:a16="http://schemas.microsoft.com/office/drawing/2014/main" id="{E3F50F7F-44DB-4192-9DD1-E6DC7C54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7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952C-8CFA-42A2-A554-8B7E76443F2A}"/>
              </a:ext>
            </a:extLst>
          </p:cNvPr>
          <p:cNvSpPr>
            <a:spLocks noGrp="1"/>
          </p:cNvSpPr>
          <p:nvPr>
            <p:ph type="title"/>
          </p:nvPr>
        </p:nvSpPr>
        <p:spPr/>
        <p:txBody>
          <a:bodyPr>
            <a:normAutofit/>
          </a:bodyPr>
          <a:lstStyle/>
          <a:p>
            <a:r>
              <a:rPr lang="en-US" sz="3200" b="1" dirty="0"/>
              <a:t>Rates for SMMA are different (Reksten HB192)</a:t>
            </a:r>
          </a:p>
        </p:txBody>
      </p:sp>
      <p:sp>
        <p:nvSpPr>
          <p:cNvPr id="3" name="Content Placeholder 2">
            <a:extLst>
              <a:ext uri="{FF2B5EF4-FFF2-40B4-BE49-F238E27FC236}">
                <a16:creationId xmlns:a16="http://schemas.microsoft.com/office/drawing/2014/main" id="{000CC0F7-9463-49F3-B850-12A38D6AE1B7}"/>
              </a:ext>
            </a:extLst>
          </p:cNvPr>
          <p:cNvSpPr>
            <a:spLocks noGrp="1"/>
          </p:cNvSpPr>
          <p:nvPr>
            <p:ph idx="1"/>
          </p:nvPr>
        </p:nvSpPr>
        <p:spPr>
          <a:xfrm>
            <a:off x="838200" y="1825625"/>
            <a:ext cx="7130143" cy="4351338"/>
          </a:xfrm>
        </p:spPr>
        <p:txBody>
          <a:bodyPr/>
          <a:lstStyle/>
          <a:p>
            <a:pPr marL="0" indent="0">
              <a:buNone/>
            </a:pPr>
            <a:r>
              <a:rPr lang="en-US" dirty="0">
                <a:latin typeface="+mj-lt"/>
              </a:rPr>
              <a:t>Section 20-9-502, MCA, is modified to increase the “school major maintenance amount” from </a:t>
            </a:r>
            <a:r>
              <a:rPr lang="en-US" b="1" dirty="0">
                <a:latin typeface="+mj-lt"/>
              </a:rPr>
              <a:t>$100 to $110 </a:t>
            </a:r>
            <a:r>
              <a:rPr lang="en-US" dirty="0">
                <a:latin typeface="+mj-lt"/>
              </a:rPr>
              <a:t>per budget limitation ANB, beginning budget year FY 2023.</a:t>
            </a:r>
          </a:p>
          <a:p>
            <a:pPr marL="0" indent="0">
              <a:buNone/>
            </a:pPr>
            <a:endParaRPr lang="en-US" dirty="0">
              <a:latin typeface="+mj-lt"/>
            </a:endParaRPr>
          </a:p>
          <a:p>
            <a:pPr marL="0" indent="0">
              <a:buNone/>
            </a:pPr>
            <a:r>
              <a:rPr lang="en-US" dirty="0">
                <a:latin typeface="+mj-lt"/>
              </a:rPr>
              <a:t>The amount of state support per dollar of local effort of the applicable elementary and high school program by adjusting the school major maintenance amount multiplier from </a:t>
            </a:r>
            <a:r>
              <a:rPr lang="en-US" b="1" dirty="0">
                <a:latin typeface="+mj-lt"/>
              </a:rPr>
              <a:t>171% to 187%</a:t>
            </a:r>
            <a:r>
              <a:rPr lang="en-US" dirty="0">
                <a:latin typeface="+mj-lt"/>
              </a:rPr>
              <a:t>,</a:t>
            </a:r>
            <a:r>
              <a:rPr lang="en-US" b="1" dirty="0">
                <a:latin typeface="+mj-lt"/>
              </a:rPr>
              <a:t> </a:t>
            </a:r>
            <a:r>
              <a:rPr lang="en-US" dirty="0">
                <a:latin typeface="+mj-lt"/>
              </a:rPr>
              <a:t>beginning budget year FY 2023.</a:t>
            </a:r>
          </a:p>
        </p:txBody>
      </p:sp>
      <p:sp>
        <p:nvSpPr>
          <p:cNvPr id="7" name="Cylinder 6">
            <a:extLst>
              <a:ext uri="{FF2B5EF4-FFF2-40B4-BE49-F238E27FC236}">
                <a16:creationId xmlns:a16="http://schemas.microsoft.com/office/drawing/2014/main" id="{04102DEB-4AB3-412A-AC12-CC19BC5F9EF1}"/>
              </a:ext>
            </a:extLst>
          </p:cNvPr>
          <p:cNvSpPr/>
          <p:nvPr/>
        </p:nvSpPr>
        <p:spPr>
          <a:xfrm>
            <a:off x="8397381" y="2476235"/>
            <a:ext cx="2783622" cy="3060499"/>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Effort</a:t>
            </a:r>
          </a:p>
          <a:p>
            <a:pPr algn="ctr"/>
            <a:r>
              <a:rPr lang="en-US" dirty="0"/>
              <a:t>$12,000,000</a:t>
            </a:r>
          </a:p>
        </p:txBody>
      </p:sp>
      <p:sp>
        <p:nvSpPr>
          <p:cNvPr id="8" name="Cylinder 7">
            <a:extLst>
              <a:ext uri="{FF2B5EF4-FFF2-40B4-BE49-F238E27FC236}">
                <a16:creationId xmlns:a16="http://schemas.microsoft.com/office/drawing/2014/main" id="{E911457B-B1B7-4591-AC47-4A039884409F}"/>
              </a:ext>
            </a:extLst>
          </p:cNvPr>
          <p:cNvSpPr/>
          <p:nvPr/>
        </p:nvSpPr>
        <p:spPr>
          <a:xfrm>
            <a:off x="8397381" y="864066"/>
            <a:ext cx="2783622" cy="2676088"/>
          </a:xfrm>
          <a:prstGeom prst="can">
            <a:avLst>
              <a:gd name="adj" fmla="val 2940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spcBef>
                <a:spcPts val="6000"/>
              </a:spcBef>
            </a:pPr>
            <a:r>
              <a:rPr lang="en-US" dirty="0"/>
              <a:t>State Aid </a:t>
            </a:r>
          </a:p>
          <a:p>
            <a:pPr algn="ctr"/>
            <a:r>
              <a:rPr lang="en-US" dirty="0"/>
              <a:t>$12,000,000</a:t>
            </a:r>
          </a:p>
        </p:txBody>
      </p:sp>
      <p:sp>
        <p:nvSpPr>
          <p:cNvPr id="9" name="TextBox 8">
            <a:extLst>
              <a:ext uri="{FF2B5EF4-FFF2-40B4-BE49-F238E27FC236}">
                <a16:creationId xmlns:a16="http://schemas.microsoft.com/office/drawing/2014/main" id="{BF994E77-5F60-4F1A-83A6-548979DD29B3}"/>
              </a:ext>
            </a:extLst>
          </p:cNvPr>
          <p:cNvSpPr txBox="1"/>
          <p:nvPr/>
        </p:nvSpPr>
        <p:spPr>
          <a:xfrm>
            <a:off x="8731675" y="5653743"/>
            <a:ext cx="2306715" cy="523220"/>
          </a:xfrm>
          <a:prstGeom prst="rect">
            <a:avLst/>
          </a:prstGeom>
          <a:noFill/>
        </p:spPr>
        <p:txBody>
          <a:bodyPr wrap="square" rtlCol="0">
            <a:spAutoFit/>
          </a:bodyPr>
          <a:lstStyle/>
          <a:p>
            <a:pPr algn="ctr"/>
            <a:r>
              <a:rPr lang="en-US" sz="2800" dirty="0"/>
              <a:t>$24,000,000</a:t>
            </a:r>
          </a:p>
        </p:txBody>
      </p:sp>
      <p:sp>
        <p:nvSpPr>
          <p:cNvPr id="4" name="Slide Number Placeholder 3">
            <a:extLst>
              <a:ext uri="{FF2B5EF4-FFF2-40B4-BE49-F238E27FC236}">
                <a16:creationId xmlns:a16="http://schemas.microsoft.com/office/drawing/2014/main" id="{90527E88-7C9B-417F-BB77-1450C87DEFA2}"/>
              </a:ext>
            </a:extLst>
          </p:cNvPr>
          <p:cNvSpPr>
            <a:spLocks noGrp="1"/>
          </p:cNvSpPr>
          <p:nvPr>
            <p:ph type="sldNum" sz="quarter" idx="12"/>
          </p:nvPr>
        </p:nvSpPr>
        <p:spPr/>
        <p:txBody>
          <a:bodyPr/>
          <a:lstStyle/>
          <a:p>
            <a:fld id="{6F590329-6E2B-4169-8E13-E5A2C40AB34A}" type="slidenum">
              <a:rPr lang="en-US" smtClean="0"/>
              <a:t>12</a:t>
            </a:fld>
            <a:endParaRPr lang="en-US"/>
          </a:p>
        </p:txBody>
      </p:sp>
      <p:pic>
        <p:nvPicPr>
          <p:cNvPr id="10" name="Picture 2" descr="OPI Banner in Red">
            <a:extLst>
              <a:ext uri="{FF2B5EF4-FFF2-40B4-BE49-F238E27FC236}">
                <a16:creationId xmlns:a16="http://schemas.microsoft.com/office/drawing/2014/main" id="{EB5E9920-95C7-4A34-8BCB-C3DC811F1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7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CD7B-4F00-44A5-9B1E-691E5CA06254}"/>
              </a:ext>
            </a:extLst>
          </p:cNvPr>
          <p:cNvSpPr>
            <a:spLocks noGrp="1"/>
          </p:cNvSpPr>
          <p:nvPr>
            <p:ph type="title"/>
          </p:nvPr>
        </p:nvSpPr>
        <p:spPr/>
        <p:txBody>
          <a:bodyPr>
            <a:normAutofit/>
          </a:bodyPr>
          <a:lstStyle/>
          <a:p>
            <a:r>
              <a:rPr lang="en-US" sz="3200" b="1" dirty="0"/>
              <a:t>Rates for SMMA are different (Reksten HB192)</a:t>
            </a:r>
          </a:p>
        </p:txBody>
      </p:sp>
      <p:sp>
        <p:nvSpPr>
          <p:cNvPr id="3" name="Content Placeholder 2">
            <a:extLst>
              <a:ext uri="{FF2B5EF4-FFF2-40B4-BE49-F238E27FC236}">
                <a16:creationId xmlns:a16="http://schemas.microsoft.com/office/drawing/2014/main" id="{AB54B089-00B4-4C71-9276-9ABAFF8DFA37}"/>
              </a:ext>
            </a:extLst>
          </p:cNvPr>
          <p:cNvSpPr>
            <a:spLocks noGrp="1"/>
          </p:cNvSpPr>
          <p:nvPr>
            <p:ph idx="1"/>
          </p:nvPr>
        </p:nvSpPr>
        <p:spPr/>
        <p:txBody>
          <a:bodyPr/>
          <a:lstStyle/>
          <a:p>
            <a:pPr marL="0" indent="0">
              <a:buNone/>
            </a:pPr>
            <a:r>
              <a:rPr lang="en-US" dirty="0">
                <a:latin typeface="+mj-lt"/>
              </a:rPr>
              <a:t>Appropriation Information (20-9-635, MCA)</a:t>
            </a:r>
          </a:p>
          <a:p>
            <a:pPr marL="0" indent="0">
              <a:buNone/>
            </a:pPr>
            <a:endParaRPr lang="en-US" dirty="0">
              <a:latin typeface="+mj-lt"/>
            </a:endParaRPr>
          </a:p>
        </p:txBody>
      </p:sp>
      <p:graphicFrame>
        <p:nvGraphicFramePr>
          <p:cNvPr id="4" name="Table 4">
            <a:extLst>
              <a:ext uri="{FF2B5EF4-FFF2-40B4-BE49-F238E27FC236}">
                <a16:creationId xmlns:a16="http://schemas.microsoft.com/office/drawing/2014/main" id="{F4EDE794-F214-440E-8D5B-BFABE832920C}"/>
              </a:ext>
            </a:extLst>
          </p:cNvPr>
          <p:cNvGraphicFramePr>
            <a:graphicFrameLocks noGrp="1"/>
          </p:cNvGraphicFramePr>
          <p:nvPr>
            <p:extLst>
              <p:ext uri="{D42A27DB-BD31-4B8C-83A1-F6EECF244321}">
                <p14:modId xmlns:p14="http://schemas.microsoft.com/office/powerpoint/2010/main" val="3774464392"/>
              </p:ext>
            </p:extLst>
          </p:nvPr>
        </p:nvGraphicFramePr>
        <p:xfrm>
          <a:off x="1702965" y="2288540"/>
          <a:ext cx="8515758" cy="4023360"/>
        </p:xfrm>
        <a:graphic>
          <a:graphicData uri="http://schemas.openxmlformats.org/drawingml/2006/table">
            <a:tbl>
              <a:tblPr firstRow="1" bandRow="1">
                <a:tableStyleId>{5C22544A-7EE6-4342-B048-85BDC9FD1C3A}</a:tableStyleId>
              </a:tblPr>
              <a:tblGrid>
                <a:gridCol w="922789">
                  <a:extLst>
                    <a:ext uri="{9D8B030D-6E8A-4147-A177-3AD203B41FA5}">
                      <a16:colId xmlns:a16="http://schemas.microsoft.com/office/drawing/2014/main" val="1223521638"/>
                    </a:ext>
                  </a:extLst>
                </a:gridCol>
                <a:gridCol w="1031846">
                  <a:extLst>
                    <a:ext uri="{9D8B030D-6E8A-4147-A177-3AD203B41FA5}">
                      <a16:colId xmlns:a16="http://schemas.microsoft.com/office/drawing/2014/main" val="3917567035"/>
                    </a:ext>
                  </a:extLst>
                </a:gridCol>
                <a:gridCol w="1300293">
                  <a:extLst>
                    <a:ext uri="{9D8B030D-6E8A-4147-A177-3AD203B41FA5}">
                      <a16:colId xmlns:a16="http://schemas.microsoft.com/office/drawing/2014/main" val="36049494"/>
                    </a:ext>
                  </a:extLst>
                </a:gridCol>
                <a:gridCol w="1211231">
                  <a:extLst>
                    <a:ext uri="{9D8B030D-6E8A-4147-A177-3AD203B41FA5}">
                      <a16:colId xmlns:a16="http://schemas.microsoft.com/office/drawing/2014/main" val="2053136948"/>
                    </a:ext>
                  </a:extLst>
                </a:gridCol>
                <a:gridCol w="1221577">
                  <a:extLst>
                    <a:ext uri="{9D8B030D-6E8A-4147-A177-3AD203B41FA5}">
                      <a16:colId xmlns:a16="http://schemas.microsoft.com/office/drawing/2014/main" val="393294047"/>
                    </a:ext>
                  </a:extLst>
                </a:gridCol>
                <a:gridCol w="2828022">
                  <a:extLst>
                    <a:ext uri="{9D8B030D-6E8A-4147-A177-3AD203B41FA5}">
                      <a16:colId xmlns:a16="http://schemas.microsoft.com/office/drawing/2014/main" val="1406175424"/>
                    </a:ext>
                  </a:extLst>
                </a:gridCol>
              </a:tblGrid>
              <a:tr h="121044">
                <a:tc>
                  <a:txBody>
                    <a:bodyPr/>
                    <a:lstStyle/>
                    <a:p>
                      <a:pPr algn="ctr"/>
                      <a:endParaRPr lang="en-US"/>
                    </a:p>
                  </a:txBody>
                  <a:tcPr/>
                </a:tc>
                <a:tc>
                  <a:txBody>
                    <a:bodyPr/>
                    <a:lstStyle/>
                    <a:p>
                      <a:pPr algn="ctr"/>
                      <a:r>
                        <a:rPr lang="en-US" dirty="0"/>
                        <a:t>Source</a:t>
                      </a:r>
                    </a:p>
                  </a:txBody>
                  <a:tcPr/>
                </a:tc>
                <a:tc>
                  <a:txBody>
                    <a:bodyPr/>
                    <a:lstStyle/>
                    <a:p>
                      <a:pPr algn="ctr"/>
                      <a:r>
                        <a:rPr lang="en-US" dirty="0" err="1"/>
                        <a:t>Approp</a:t>
                      </a:r>
                      <a:r>
                        <a:rPr lang="en-US" dirty="0"/>
                        <a:t>.</a:t>
                      </a:r>
                    </a:p>
                  </a:txBody>
                  <a:tcPr/>
                </a:tc>
                <a:tc>
                  <a:txBody>
                    <a:bodyPr/>
                    <a:lstStyle/>
                    <a:p>
                      <a:pPr algn="ctr"/>
                      <a:r>
                        <a:rPr lang="en-US" dirty="0"/>
                        <a:t>Request</a:t>
                      </a:r>
                    </a:p>
                  </a:txBody>
                  <a:tcPr/>
                </a:tc>
                <a:tc>
                  <a:txBody>
                    <a:bodyPr/>
                    <a:lstStyle/>
                    <a:p>
                      <a:pPr algn="ctr"/>
                      <a:r>
                        <a:rPr lang="en-US" dirty="0"/>
                        <a:t>Revenue</a:t>
                      </a:r>
                    </a:p>
                  </a:txBody>
                  <a:tcPr/>
                </a:tc>
                <a:tc>
                  <a:txBody>
                    <a:bodyPr/>
                    <a:lstStyle/>
                    <a:p>
                      <a:endParaRPr lang="en-US"/>
                    </a:p>
                  </a:txBody>
                  <a:tcPr/>
                </a:tc>
                <a:extLst>
                  <a:ext uri="{0D108BD9-81ED-4DB2-BD59-A6C34878D82A}">
                    <a16:rowId xmlns:a16="http://schemas.microsoft.com/office/drawing/2014/main" val="954848911"/>
                  </a:ext>
                </a:extLst>
              </a:tr>
              <a:tr h="121044">
                <a:tc>
                  <a:txBody>
                    <a:bodyPr/>
                    <a:lstStyle/>
                    <a:p>
                      <a:r>
                        <a:rPr lang="en-US" dirty="0"/>
                        <a:t>FY 2022</a:t>
                      </a:r>
                    </a:p>
                  </a:txBody>
                  <a:tcPr/>
                </a:tc>
                <a:tc>
                  <a:txBody>
                    <a:bodyPr/>
                    <a:lstStyle/>
                    <a:p>
                      <a:r>
                        <a:rPr lang="en-US" dirty="0"/>
                        <a:t>State GF </a:t>
                      </a:r>
                    </a:p>
                  </a:txBody>
                  <a:tcPr/>
                </a:tc>
                <a:tc>
                  <a:txBody>
                    <a:bodyPr/>
                    <a:lstStyle/>
                    <a:p>
                      <a:pPr marL="0" algn="r" defTabSz="914400" rtl="0" eaLnBrk="1" fontAlgn="b" latinLnBrk="0" hangingPunct="1"/>
                      <a:r>
                        <a:rPr lang="en-US" sz="1800" kern="1200" dirty="0">
                          <a:solidFill>
                            <a:schemeClr val="dk1"/>
                          </a:solidFill>
                          <a:latin typeface="+mn-lt"/>
                          <a:ea typeface="+mn-ea"/>
                          <a:cs typeface="+mn-cs"/>
                        </a:rPr>
                        <a:t>7,727,000</a:t>
                      </a:r>
                    </a:p>
                  </a:txBody>
                  <a:tcPr marL="9525" marR="9525" marT="9525" marB="0" anchor="b"/>
                </a:tc>
                <a:tc>
                  <a:txBody>
                    <a:bodyPr/>
                    <a:lstStyle/>
                    <a:p>
                      <a:pPr algn="r"/>
                      <a:endParaRPr lang="en-US" dirty="0"/>
                    </a:p>
                  </a:txBody>
                  <a:tcPr/>
                </a:tc>
                <a:tc>
                  <a:txBody>
                    <a:bodyPr/>
                    <a:lstStyle/>
                    <a:p>
                      <a:pPr algn="r"/>
                      <a:r>
                        <a:rPr lang="en-US" dirty="0"/>
                        <a:t>5,419,847</a:t>
                      </a:r>
                    </a:p>
                  </a:txBody>
                  <a:tcPr/>
                </a:tc>
                <a:tc>
                  <a:txBody>
                    <a:bodyPr/>
                    <a:lstStyle/>
                    <a:p>
                      <a:r>
                        <a:rPr lang="en-US" dirty="0"/>
                        <a:t>Remainder 2,307,153</a:t>
                      </a:r>
                    </a:p>
                  </a:txBody>
                  <a:tcPr/>
                </a:tc>
                <a:extLst>
                  <a:ext uri="{0D108BD9-81ED-4DB2-BD59-A6C34878D82A}">
                    <a16:rowId xmlns:a16="http://schemas.microsoft.com/office/drawing/2014/main" val="1920708282"/>
                  </a:ext>
                </a:extLst>
              </a:tr>
              <a:tr h="121044">
                <a:tc>
                  <a:txBody>
                    <a:bodyPr/>
                    <a:lstStyle/>
                    <a:p>
                      <a:endParaRPr lang="en-US" dirty="0"/>
                    </a:p>
                  </a:txBody>
                  <a:tcPr/>
                </a:tc>
                <a:tc>
                  <a:txBody>
                    <a:bodyPr/>
                    <a:lstStyle/>
                    <a:p>
                      <a:r>
                        <a:rPr lang="en-US" dirty="0"/>
                        <a:t>Coal SSR</a:t>
                      </a:r>
                    </a:p>
                  </a:txBody>
                  <a:tcPr/>
                </a:tc>
                <a:tc>
                  <a:txBody>
                    <a:bodyPr/>
                    <a:lstStyle/>
                    <a:p>
                      <a:pPr marL="0" algn="r" defTabSz="914400" rtl="0" eaLnBrk="1" fontAlgn="b" latinLnBrk="0" hangingPunct="1"/>
                      <a:r>
                        <a:rPr lang="en-US" sz="1800" kern="1200" dirty="0">
                          <a:solidFill>
                            <a:schemeClr val="dk1"/>
                          </a:solidFill>
                          <a:latin typeface="+mn-lt"/>
                          <a:ea typeface="+mn-ea"/>
                          <a:cs typeface="+mn-cs"/>
                        </a:rPr>
                        <a:t>2,273,000 </a:t>
                      </a:r>
                    </a:p>
                  </a:txBody>
                  <a:tcPr marL="9525" marR="9525" marT="9525" marB="0" anchor="b"/>
                </a:tc>
                <a:tc>
                  <a:txBody>
                    <a:bodyPr/>
                    <a:lstStyle/>
                    <a:p>
                      <a:pPr algn="r"/>
                      <a:endParaRPr lang="en-US"/>
                    </a:p>
                  </a:txBody>
                  <a:tcPr/>
                </a:tc>
                <a:tc>
                  <a:txBody>
                    <a:bodyPr/>
                    <a:lstStyle/>
                    <a:p>
                      <a:pPr algn="r"/>
                      <a:r>
                        <a:rPr lang="en-US" dirty="0"/>
                        <a:t>2,273,000</a:t>
                      </a:r>
                    </a:p>
                  </a:txBody>
                  <a:tcPr/>
                </a:tc>
                <a:tc>
                  <a:txBody>
                    <a:bodyPr/>
                    <a:lstStyle/>
                    <a:p>
                      <a:endParaRPr lang="en-US" dirty="0"/>
                    </a:p>
                  </a:txBody>
                  <a:tcPr/>
                </a:tc>
                <a:extLst>
                  <a:ext uri="{0D108BD9-81ED-4DB2-BD59-A6C34878D82A}">
                    <a16:rowId xmlns:a16="http://schemas.microsoft.com/office/drawing/2014/main" val="24074813"/>
                  </a:ext>
                </a:extLst>
              </a:tr>
              <a:tr h="121044">
                <a:tc>
                  <a:txBody>
                    <a:bodyPr/>
                    <a:lstStyle/>
                    <a:p>
                      <a:endParaRPr lang="en-US" dirty="0"/>
                    </a:p>
                  </a:txBody>
                  <a:tcPr/>
                </a:tc>
                <a:tc>
                  <a:txBody>
                    <a:bodyPr/>
                    <a:lstStyle/>
                    <a:p>
                      <a:r>
                        <a:rPr lang="en-US" dirty="0"/>
                        <a:t>Total</a:t>
                      </a:r>
                    </a:p>
                  </a:txBody>
                  <a:tcPr/>
                </a:tc>
                <a:tc>
                  <a:txBody>
                    <a:bodyPr/>
                    <a:lstStyle/>
                    <a:p>
                      <a:pPr marL="0" algn="r" defTabSz="914400" rtl="0" eaLnBrk="1" fontAlgn="b" latinLnBrk="0" hangingPunct="1"/>
                      <a:r>
                        <a:rPr lang="en-US" sz="1800" kern="1200" dirty="0">
                          <a:solidFill>
                            <a:schemeClr val="dk1"/>
                          </a:solidFill>
                          <a:latin typeface="+mn-lt"/>
                          <a:ea typeface="+mn-ea"/>
                          <a:cs typeface="+mn-cs"/>
                        </a:rPr>
                        <a:t>10,000,000 </a:t>
                      </a:r>
                    </a:p>
                  </a:txBody>
                  <a:tcPr marL="9525" marR="9525" marT="9525"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7,692,847</a:t>
                      </a:r>
                    </a:p>
                  </a:txBody>
                  <a:tcPr/>
                </a:tc>
                <a:tc>
                  <a:txBody>
                    <a:bodyPr/>
                    <a:lstStyle/>
                    <a:p>
                      <a:pPr algn="r"/>
                      <a:endParaRPr lang="en-US" dirty="0"/>
                    </a:p>
                  </a:txBody>
                  <a:tcPr/>
                </a:tc>
                <a:tc>
                  <a:txBody>
                    <a:bodyPr/>
                    <a:lstStyle/>
                    <a:p>
                      <a:endParaRPr lang="en-US" dirty="0"/>
                    </a:p>
                  </a:txBody>
                  <a:tcPr/>
                </a:tc>
                <a:extLst>
                  <a:ext uri="{0D108BD9-81ED-4DB2-BD59-A6C34878D82A}">
                    <a16:rowId xmlns:a16="http://schemas.microsoft.com/office/drawing/2014/main" val="3916023080"/>
                  </a:ext>
                </a:extLst>
              </a:tr>
              <a:tr h="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060945"/>
                  </a:ext>
                </a:extLst>
              </a:tr>
              <a:tr h="121044">
                <a:tc>
                  <a:txBody>
                    <a:bodyPr/>
                    <a:lstStyle/>
                    <a:p>
                      <a:r>
                        <a:rPr lang="en-US" dirty="0"/>
                        <a:t>FY 2023</a:t>
                      </a:r>
                    </a:p>
                  </a:txBody>
                  <a:tcPr/>
                </a:tc>
                <a:tc>
                  <a:txBody>
                    <a:bodyPr/>
                    <a:lstStyle/>
                    <a:p>
                      <a:r>
                        <a:rPr lang="en-US" dirty="0"/>
                        <a:t>State GF </a:t>
                      </a:r>
                    </a:p>
                  </a:txBody>
                  <a:tcPr/>
                </a:tc>
                <a:tc>
                  <a:txBody>
                    <a:bodyPr/>
                    <a:lstStyle/>
                    <a:p>
                      <a:pPr algn="r"/>
                      <a:r>
                        <a:rPr lang="en-US" dirty="0"/>
                        <a:t>7,461,000</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257489826"/>
                  </a:ext>
                </a:extLst>
              </a:tr>
              <a:tr h="121044">
                <a:tc>
                  <a:txBody>
                    <a:bodyPr/>
                    <a:lstStyle/>
                    <a:p>
                      <a:endParaRPr lang="en-US" dirty="0"/>
                    </a:p>
                  </a:txBody>
                  <a:tcPr/>
                </a:tc>
                <a:tc>
                  <a:txBody>
                    <a:bodyPr/>
                    <a:lstStyle/>
                    <a:p>
                      <a:r>
                        <a:rPr lang="en-US" dirty="0"/>
                        <a:t>Coal SSR</a:t>
                      </a:r>
                    </a:p>
                  </a:txBody>
                  <a:tcPr/>
                </a:tc>
                <a:tc>
                  <a:txBody>
                    <a:bodyPr/>
                    <a:lstStyle/>
                    <a:p>
                      <a:pPr algn="r"/>
                      <a:r>
                        <a:rPr lang="en-US" dirty="0"/>
                        <a:t>2,539,000</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21593071"/>
                  </a:ext>
                </a:extLst>
              </a:tr>
              <a:tr h="121044">
                <a:tc>
                  <a:txBody>
                    <a:bodyPr/>
                    <a:lstStyle/>
                    <a:p>
                      <a:endParaRPr lang="en-US" dirty="0"/>
                    </a:p>
                  </a:txBody>
                  <a:tcPr/>
                </a:tc>
                <a:tc>
                  <a:txBody>
                    <a:bodyPr/>
                    <a:lstStyle/>
                    <a:p>
                      <a:r>
                        <a:rPr lang="en-US" dirty="0"/>
                        <a:t>Total</a:t>
                      </a:r>
                    </a:p>
                  </a:txBody>
                  <a:tcPr/>
                </a:tc>
                <a:tc>
                  <a:txBody>
                    <a:bodyPr/>
                    <a:lstStyle/>
                    <a:p>
                      <a:pPr algn="r"/>
                      <a:r>
                        <a:rPr lang="en-US" dirty="0"/>
                        <a:t>10,000,000</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18154856"/>
                  </a:ext>
                </a:extLst>
              </a:tr>
              <a:tr h="121044">
                <a:tc>
                  <a:txBody>
                    <a:bodyPr/>
                    <a:lstStyle/>
                    <a:p>
                      <a:endParaRPr lang="en-US" dirty="0"/>
                    </a:p>
                  </a:txBody>
                  <a:tcPr/>
                </a:tc>
                <a:tc>
                  <a:txBody>
                    <a:bodyPr/>
                    <a:lstStyle/>
                    <a:p>
                      <a:endParaRPr lang="en-US" dirty="0"/>
                    </a:p>
                  </a:txBody>
                  <a:tcPr/>
                </a:tc>
                <a:tc>
                  <a:txBody>
                    <a:bodyPr/>
                    <a:lstStyle/>
                    <a:p>
                      <a:pPr algn="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72699021"/>
                  </a:ext>
                </a:extLst>
              </a:tr>
              <a:tr h="121044">
                <a:tc>
                  <a:txBody>
                    <a:bodyPr/>
                    <a:lstStyle/>
                    <a:p>
                      <a:r>
                        <a:rPr lang="en-US" dirty="0"/>
                        <a:t>FY 2024</a:t>
                      </a:r>
                    </a:p>
                  </a:txBody>
                  <a:tcPr/>
                </a:tc>
                <a:tc>
                  <a:txBody>
                    <a:bodyPr/>
                    <a:lstStyle/>
                    <a:p>
                      <a:r>
                        <a:rPr lang="en-US" dirty="0"/>
                        <a:t>20-9-635</a:t>
                      </a:r>
                    </a:p>
                  </a:txBody>
                  <a:tcPr/>
                </a:tc>
                <a:tc>
                  <a:txBody>
                    <a:bodyPr/>
                    <a:lstStyle/>
                    <a:p>
                      <a:pPr algn="r"/>
                      <a:r>
                        <a:rPr lang="en-US" dirty="0"/>
                        <a:t>10,270,000</a:t>
                      </a:r>
                    </a:p>
                  </a:txBody>
                  <a:tcPr/>
                </a:tc>
                <a:tc>
                  <a:txBody>
                    <a:bodyPr/>
                    <a:lstStyle/>
                    <a:p>
                      <a:endParaRPr lang="en-US" dirty="0"/>
                    </a:p>
                  </a:txBody>
                  <a:tcPr/>
                </a:tc>
                <a:tc>
                  <a:txBody>
                    <a:bodyPr/>
                    <a:lstStyle/>
                    <a:p>
                      <a:endParaRPr lang="en-US" dirty="0"/>
                    </a:p>
                  </a:txBody>
                  <a:tcPr/>
                </a:tc>
                <a:tc>
                  <a:txBody>
                    <a:bodyPr/>
                    <a:lstStyle/>
                    <a:p>
                      <a:r>
                        <a:rPr lang="en-US" dirty="0" err="1"/>
                        <a:t>Approp</a:t>
                      </a:r>
                      <a:r>
                        <a:rPr lang="en-US" dirty="0"/>
                        <a:t> over $10M adds CPI</a:t>
                      </a:r>
                    </a:p>
                  </a:txBody>
                  <a:tcPr/>
                </a:tc>
                <a:extLst>
                  <a:ext uri="{0D108BD9-81ED-4DB2-BD59-A6C34878D82A}">
                    <a16:rowId xmlns:a16="http://schemas.microsoft.com/office/drawing/2014/main" val="823652899"/>
                  </a:ext>
                </a:extLst>
              </a:tr>
              <a:tr h="121044">
                <a:tc>
                  <a:txBody>
                    <a:bodyPr/>
                    <a:lstStyle/>
                    <a:p>
                      <a:r>
                        <a:rPr lang="en-US" dirty="0"/>
                        <a:t>FY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20-9-635</a:t>
                      </a:r>
                    </a:p>
                  </a:txBody>
                  <a:tcPr/>
                </a:tc>
                <a:tc>
                  <a:txBody>
                    <a:bodyPr/>
                    <a:lstStyle/>
                    <a:p>
                      <a:pPr algn="r"/>
                      <a:r>
                        <a:rPr lang="en-US" dirty="0"/>
                        <a:t>10,564,749</a:t>
                      </a:r>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Approp</a:t>
                      </a:r>
                      <a:r>
                        <a:rPr lang="en-US" dirty="0"/>
                        <a:t> over $10M adds CPI</a:t>
                      </a:r>
                    </a:p>
                  </a:txBody>
                  <a:tcPr/>
                </a:tc>
                <a:extLst>
                  <a:ext uri="{0D108BD9-81ED-4DB2-BD59-A6C34878D82A}">
                    <a16:rowId xmlns:a16="http://schemas.microsoft.com/office/drawing/2014/main" val="3881324878"/>
                  </a:ext>
                </a:extLst>
              </a:tr>
            </a:tbl>
          </a:graphicData>
        </a:graphic>
      </p:graphicFrame>
      <p:sp>
        <p:nvSpPr>
          <p:cNvPr id="5" name="Slide Number Placeholder 4">
            <a:extLst>
              <a:ext uri="{FF2B5EF4-FFF2-40B4-BE49-F238E27FC236}">
                <a16:creationId xmlns:a16="http://schemas.microsoft.com/office/drawing/2014/main" id="{DCD86794-4FA3-4572-B0C2-BE85C856FE2D}"/>
              </a:ext>
            </a:extLst>
          </p:cNvPr>
          <p:cNvSpPr>
            <a:spLocks noGrp="1"/>
          </p:cNvSpPr>
          <p:nvPr>
            <p:ph type="sldNum" sz="quarter" idx="12"/>
          </p:nvPr>
        </p:nvSpPr>
        <p:spPr/>
        <p:txBody>
          <a:bodyPr/>
          <a:lstStyle/>
          <a:p>
            <a:fld id="{6F590329-6E2B-4169-8E13-E5A2C40AB34A}" type="slidenum">
              <a:rPr lang="en-US" smtClean="0"/>
              <a:t>13</a:t>
            </a:fld>
            <a:endParaRPr lang="en-US"/>
          </a:p>
        </p:txBody>
      </p:sp>
      <p:pic>
        <p:nvPicPr>
          <p:cNvPr id="6" name="Picture 2" descr="OPI Banner in Red">
            <a:extLst>
              <a:ext uri="{FF2B5EF4-FFF2-40B4-BE49-F238E27FC236}">
                <a16:creationId xmlns:a16="http://schemas.microsoft.com/office/drawing/2014/main" id="{289C8F6E-717E-44DC-8AD3-DD47C6C78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9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CD7B-4F00-44A5-9B1E-691E5CA06254}"/>
              </a:ext>
            </a:extLst>
          </p:cNvPr>
          <p:cNvSpPr>
            <a:spLocks noGrp="1"/>
          </p:cNvSpPr>
          <p:nvPr>
            <p:ph type="title"/>
          </p:nvPr>
        </p:nvSpPr>
        <p:spPr/>
        <p:txBody>
          <a:bodyPr>
            <a:normAutofit/>
          </a:bodyPr>
          <a:lstStyle/>
          <a:p>
            <a:r>
              <a:rPr lang="en-US" sz="3200" b="1" dirty="0"/>
              <a:t>Rates for SMMA are different (Reksten HB192)</a:t>
            </a:r>
          </a:p>
        </p:txBody>
      </p:sp>
      <p:sp>
        <p:nvSpPr>
          <p:cNvPr id="3" name="Content Placeholder 2">
            <a:extLst>
              <a:ext uri="{FF2B5EF4-FFF2-40B4-BE49-F238E27FC236}">
                <a16:creationId xmlns:a16="http://schemas.microsoft.com/office/drawing/2014/main" id="{AB54B089-00B4-4C71-9276-9ABAFF8DFA37}"/>
              </a:ext>
            </a:extLst>
          </p:cNvPr>
          <p:cNvSpPr>
            <a:spLocks noGrp="1"/>
          </p:cNvSpPr>
          <p:nvPr>
            <p:ph idx="1"/>
          </p:nvPr>
        </p:nvSpPr>
        <p:spPr/>
        <p:txBody>
          <a:bodyPr/>
          <a:lstStyle/>
          <a:p>
            <a:pPr marL="0" indent="0">
              <a:buNone/>
            </a:pPr>
            <a:r>
              <a:rPr lang="en-US" dirty="0">
                <a:latin typeface="+mj-lt"/>
              </a:rPr>
              <a:t>What occurred for FY 2022 SMMA</a:t>
            </a:r>
          </a:p>
          <a:p>
            <a:pPr marL="0" indent="0">
              <a:buNone/>
            </a:pPr>
            <a:endParaRPr lang="en-US" dirty="0">
              <a:latin typeface="+mj-lt"/>
            </a:endParaRPr>
          </a:p>
        </p:txBody>
      </p:sp>
      <p:graphicFrame>
        <p:nvGraphicFramePr>
          <p:cNvPr id="5" name="Table 5">
            <a:extLst>
              <a:ext uri="{FF2B5EF4-FFF2-40B4-BE49-F238E27FC236}">
                <a16:creationId xmlns:a16="http://schemas.microsoft.com/office/drawing/2014/main" id="{1AA2637E-ABAF-42A2-AD8C-39294C1F6C9F}"/>
              </a:ext>
            </a:extLst>
          </p:cNvPr>
          <p:cNvGraphicFramePr>
            <a:graphicFrameLocks noGrp="1"/>
          </p:cNvGraphicFramePr>
          <p:nvPr>
            <p:extLst>
              <p:ext uri="{D42A27DB-BD31-4B8C-83A1-F6EECF244321}">
                <p14:modId xmlns:p14="http://schemas.microsoft.com/office/powerpoint/2010/main" val="836097939"/>
              </p:ext>
            </p:extLst>
          </p:nvPr>
        </p:nvGraphicFramePr>
        <p:xfrm>
          <a:off x="2719897" y="2586575"/>
          <a:ext cx="6096000" cy="2225040"/>
        </p:xfrm>
        <a:graphic>
          <a:graphicData uri="http://schemas.openxmlformats.org/drawingml/2006/table">
            <a:tbl>
              <a:tblPr firstRow="1" bandRow="1">
                <a:tableStyleId>{5C22544A-7EE6-4342-B048-85BDC9FD1C3A}</a:tableStyleId>
              </a:tblPr>
              <a:tblGrid>
                <a:gridCol w="2800059">
                  <a:extLst>
                    <a:ext uri="{9D8B030D-6E8A-4147-A177-3AD203B41FA5}">
                      <a16:colId xmlns:a16="http://schemas.microsoft.com/office/drawing/2014/main" val="1656682329"/>
                    </a:ext>
                  </a:extLst>
                </a:gridCol>
                <a:gridCol w="1912690">
                  <a:extLst>
                    <a:ext uri="{9D8B030D-6E8A-4147-A177-3AD203B41FA5}">
                      <a16:colId xmlns:a16="http://schemas.microsoft.com/office/drawing/2014/main" val="3196769051"/>
                    </a:ext>
                  </a:extLst>
                </a:gridCol>
                <a:gridCol w="1383251">
                  <a:extLst>
                    <a:ext uri="{9D8B030D-6E8A-4147-A177-3AD203B41FA5}">
                      <a16:colId xmlns:a16="http://schemas.microsoft.com/office/drawing/2014/main" val="609012399"/>
                    </a:ext>
                  </a:extLst>
                </a:gridCol>
              </a:tblGrid>
              <a:tr h="370840">
                <a:tc>
                  <a:txBody>
                    <a:bodyPr/>
                    <a:lstStyle/>
                    <a:p>
                      <a:endParaRPr lang="en-US" dirty="0"/>
                    </a:p>
                  </a:txBody>
                  <a:tcPr/>
                </a:tc>
                <a:tc>
                  <a:txBody>
                    <a:bodyPr/>
                    <a:lstStyle/>
                    <a:p>
                      <a:pPr algn="ctr"/>
                      <a:r>
                        <a:rPr lang="en-US" dirty="0"/>
                        <a:t>LE Count</a:t>
                      </a:r>
                    </a:p>
                  </a:txBody>
                  <a:tcPr/>
                </a:tc>
                <a:tc>
                  <a:txBody>
                    <a:bodyPr/>
                    <a:lstStyle/>
                    <a:p>
                      <a:pPr algn="ctr"/>
                      <a:r>
                        <a:rPr lang="en-US" dirty="0"/>
                        <a:t>%</a:t>
                      </a:r>
                    </a:p>
                  </a:txBody>
                  <a:tcPr/>
                </a:tc>
                <a:extLst>
                  <a:ext uri="{0D108BD9-81ED-4DB2-BD59-A6C34878D82A}">
                    <a16:rowId xmlns:a16="http://schemas.microsoft.com/office/drawing/2014/main" val="1391329294"/>
                  </a:ext>
                </a:extLst>
              </a:tr>
              <a:tr h="370840">
                <a:tc>
                  <a:txBody>
                    <a:bodyPr/>
                    <a:lstStyle/>
                    <a:p>
                      <a:pPr marL="0" algn="l" defTabSz="914400" rtl="0" eaLnBrk="1" fontAlgn="b" latinLnBrk="0" hangingPunct="1"/>
                      <a:r>
                        <a:rPr lang="en-US" sz="1800" kern="1200" dirty="0">
                          <a:solidFill>
                            <a:schemeClr val="dk1"/>
                          </a:solidFill>
                          <a:latin typeface="+mn-lt"/>
                          <a:ea typeface="+mn-ea"/>
                          <a:cs typeface="+mn-cs"/>
                        </a:rPr>
                        <a:t>Filled Box With Levy Only</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3</a:t>
                      </a:r>
                    </a:p>
                  </a:txBody>
                  <a:tcPr marL="9525" marR="9525" marT="9525" marB="0" anchor="b"/>
                </a:tc>
                <a:tc>
                  <a:txBody>
                    <a:bodyPr/>
                    <a:lstStyle/>
                    <a:p>
                      <a:pPr marL="0" algn="ctr" defTabSz="914400" rtl="0" eaLnBrk="1" fontAlgn="b" latinLnBrk="0" hangingPunct="1"/>
                      <a:r>
                        <a:rPr lang="en-US" sz="1800" kern="1200">
                          <a:solidFill>
                            <a:schemeClr val="dk1"/>
                          </a:solidFill>
                          <a:latin typeface="+mn-lt"/>
                          <a:ea typeface="+mn-ea"/>
                          <a:cs typeface="+mn-cs"/>
                        </a:rPr>
                        <a:t>1%</a:t>
                      </a:r>
                    </a:p>
                  </a:txBody>
                  <a:tcPr marL="9525" marR="9525" marT="9525" marB="0" anchor="b"/>
                </a:tc>
                <a:extLst>
                  <a:ext uri="{0D108BD9-81ED-4DB2-BD59-A6C34878D82A}">
                    <a16:rowId xmlns:a16="http://schemas.microsoft.com/office/drawing/2014/main" val="872236711"/>
                  </a:ext>
                </a:extLst>
              </a:tr>
              <a:tr h="370840">
                <a:tc>
                  <a:txBody>
                    <a:bodyPr/>
                    <a:lstStyle/>
                    <a:p>
                      <a:pPr marL="0" algn="l" defTabSz="914400" rtl="0" eaLnBrk="1" fontAlgn="b" latinLnBrk="0" hangingPunct="1"/>
                      <a:r>
                        <a:rPr lang="en-US" sz="1800" kern="1200">
                          <a:solidFill>
                            <a:schemeClr val="dk1"/>
                          </a:solidFill>
                          <a:latin typeface="+mn-lt"/>
                          <a:ea typeface="+mn-ea"/>
                          <a:cs typeface="+mn-cs"/>
                        </a:rPr>
                        <a:t>Over-Levied</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42</a:t>
                      </a:r>
                    </a:p>
                  </a:txBody>
                  <a:tcPr marL="9525" marR="9525" marT="9525" marB="0" anchor="b"/>
                </a:tc>
                <a:tc>
                  <a:txBody>
                    <a:bodyPr/>
                    <a:lstStyle/>
                    <a:p>
                      <a:pPr marL="0" algn="ctr" defTabSz="914400" rtl="0" eaLnBrk="1" fontAlgn="b" latinLnBrk="0" hangingPunct="1"/>
                      <a:r>
                        <a:rPr lang="en-US" sz="1800" kern="1200">
                          <a:solidFill>
                            <a:schemeClr val="dk1"/>
                          </a:solidFill>
                          <a:latin typeface="+mn-lt"/>
                          <a:ea typeface="+mn-ea"/>
                          <a:cs typeface="+mn-cs"/>
                        </a:rPr>
                        <a:t>11%</a:t>
                      </a:r>
                    </a:p>
                  </a:txBody>
                  <a:tcPr marL="9525" marR="9525" marT="9525" marB="0" anchor="b"/>
                </a:tc>
                <a:extLst>
                  <a:ext uri="{0D108BD9-81ED-4DB2-BD59-A6C34878D82A}">
                    <a16:rowId xmlns:a16="http://schemas.microsoft.com/office/drawing/2014/main" val="2382078834"/>
                  </a:ext>
                </a:extLst>
              </a:tr>
              <a:tr h="370840">
                <a:tc>
                  <a:txBody>
                    <a:bodyPr/>
                    <a:lstStyle/>
                    <a:p>
                      <a:pPr marL="0" algn="l" defTabSz="914400" rtl="0" eaLnBrk="1" fontAlgn="b" latinLnBrk="0" hangingPunct="1"/>
                      <a:r>
                        <a:rPr lang="en-US" sz="1800" kern="1200">
                          <a:solidFill>
                            <a:schemeClr val="dk1"/>
                          </a:solidFill>
                          <a:latin typeface="+mn-lt"/>
                          <a:ea typeface="+mn-ea"/>
                          <a:cs typeface="+mn-cs"/>
                        </a:rPr>
                        <a:t>Maximized</a:t>
                      </a:r>
                    </a:p>
                  </a:txBody>
                  <a:tcPr marL="9525" marR="9525" marT="9525" marB="0" anchor="b"/>
                </a:tc>
                <a:tc>
                  <a:txBody>
                    <a:bodyPr/>
                    <a:lstStyle/>
                    <a:p>
                      <a:pPr marL="0" algn="ctr" defTabSz="914400" rtl="0" eaLnBrk="1" fontAlgn="b" latinLnBrk="0" hangingPunct="1"/>
                      <a:r>
                        <a:rPr lang="en-US" sz="1800" kern="1200">
                          <a:solidFill>
                            <a:schemeClr val="dk1"/>
                          </a:solidFill>
                          <a:latin typeface="+mn-lt"/>
                          <a:ea typeface="+mn-ea"/>
                          <a:cs typeface="+mn-cs"/>
                        </a:rPr>
                        <a:t>181</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45%</a:t>
                      </a:r>
                    </a:p>
                  </a:txBody>
                  <a:tcPr marL="9525" marR="9525" marT="9525" marB="0" anchor="b"/>
                </a:tc>
                <a:extLst>
                  <a:ext uri="{0D108BD9-81ED-4DB2-BD59-A6C34878D82A}">
                    <a16:rowId xmlns:a16="http://schemas.microsoft.com/office/drawing/2014/main" val="2416094935"/>
                  </a:ext>
                </a:extLst>
              </a:tr>
              <a:tr h="370840">
                <a:tc>
                  <a:txBody>
                    <a:bodyPr/>
                    <a:lstStyle/>
                    <a:p>
                      <a:pPr marL="0" algn="l" defTabSz="914400" rtl="0" eaLnBrk="1" fontAlgn="b" latinLnBrk="0" hangingPunct="1"/>
                      <a:r>
                        <a:rPr lang="en-US" sz="1800" kern="1200">
                          <a:solidFill>
                            <a:schemeClr val="dk1"/>
                          </a:solidFill>
                          <a:latin typeface="+mn-lt"/>
                          <a:ea typeface="+mn-ea"/>
                          <a:cs typeface="+mn-cs"/>
                        </a:rPr>
                        <a:t>Under Filled the Box</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32</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8%</a:t>
                      </a:r>
                    </a:p>
                  </a:txBody>
                  <a:tcPr marL="9525" marR="9525" marT="9525" marB="0" anchor="b"/>
                </a:tc>
                <a:extLst>
                  <a:ext uri="{0D108BD9-81ED-4DB2-BD59-A6C34878D82A}">
                    <a16:rowId xmlns:a16="http://schemas.microsoft.com/office/drawing/2014/main" val="1181009271"/>
                  </a:ext>
                </a:extLst>
              </a:tr>
              <a:tr h="370840">
                <a:tc>
                  <a:txBody>
                    <a:bodyPr/>
                    <a:lstStyle/>
                    <a:p>
                      <a:pPr marL="0" algn="l" defTabSz="914400" rtl="0" eaLnBrk="1" fontAlgn="b" latinLnBrk="0" hangingPunct="1"/>
                      <a:r>
                        <a:rPr lang="en-US" sz="1800" kern="1200">
                          <a:solidFill>
                            <a:schemeClr val="dk1"/>
                          </a:solidFill>
                          <a:latin typeface="+mn-lt"/>
                          <a:ea typeface="+mn-ea"/>
                          <a:cs typeface="+mn-cs"/>
                        </a:rPr>
                        <a:t>Not Participating </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142</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36%</a:t>
                      </a:r>
                    </a:p>
                  </a:txBody>
                  <a:tcPr marL="9525" marR="9525" marT="9525" marB="0" anchor="b"/>
                </a:tc>
                <a:extLst>
                  <a:ext uri="{0D108BD9-81ED-4DB2-BD59-A6C34878D82A}">
                    <a16:rowId xmlns:a16="http://schemas.microsoft.com/office/drawing/2014/main" val="1481553845"/>
                  </a:ext>
                </a:extLst>
              </a:tr>
            </a:tbl>
          </a:graphicData>
        </a:graphic>
      </p:graphicFrame>
      <p:sp>
        <p:nvSpPr>
          <p:cNvPr id="4" name="Slide Number Placeholder 3">
            <a:extLst>
              <a:ext uri="{FF2B5EF4-FFF2-40B4-BE49-F238E27FC236}">
                <a16:creationId xmlns:a16="http://schemas.microsoft.com/office/drawing/2014/main" id="{EFE8ECB8-C3BC-46C7-B5DF-93FAF770B85B}"/>
              </a:ext>
            </a:extLst>
          </p:cNvPr>
          <p:cNvSpPr>
            <a:spLocks noGrp="1"/>
          </p:cNvSpPr>
          <p:nvPr>
            <p:ph type="sldNum" sz="quarter" idx="12"/>
          </p:nvPr>
        </p:nvSpPr>
        <p:spPr/>
        <p:txBody>
          <a:bodyPr/>
          <a:lstStyle/>
          <a:p>
            <a:fld id="{6F590329-6E2B-4169-8E13-E5A2C40AB34A}" type="slidenum">
              <a:rPr lang="en-US" smtClean="0"/>
              <a:t>14</a:t>
            </a:fld>
            <a:endParaRPr lang="en-US"/>
          </a:p>
        </p:txBody>
      </p:sp>
      <p:pic>
        <p:nvPicPr>
          <p:cNvPr id="6" name="Picture 2" descr="OPI Banner in Red">
            <a:extLst>
              <a:ext uri="{FF2B5EF4-FFF2-40B4-BE49-F238E27FC236}">
                <a16:creationId xmlns:a16="http://schemas.microsoft.com/office/drawing/2014/main" id="{5E8A73C9-CEB9-4AA9-97A6-57880DA0E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9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0CD7B-4F00-44A5-9B1E-691E5CA06254}"/>
              </a:ext>
            </a:extLst>
          </p:cNvPr>
          <p:cNvSpPr>
            <a:spLocks noGrp="1"/>
          </p:cNvSpPr>
          <p:nvPr>
            <p:ph type="title"/>
          </p:nvPr>
        </p:nvSpPr>
        <p:spPr/>
        <p:txBody>
          <a:bodyPr>
            <a:normAutofit/>
          </a:bodyPr>
          <a:lstStyle/>
          <a:p>
            <a:r>
              <a:rPr lang="en-US" sz="3200" b="1" dirty="0"/>
              <a:t>Noticing Permissive Levy Increases (Reksten HB192)</a:t>
            </a:r>
          </a:p>
        </p:txBody>
      </p:sp>
      <p:sp>
        <p:nvSpPr>
          <p:cNvPr id="3" name="Content Placeholder 2">
            <a:extLst>
              <a:ext uri="{FF2B5EF4-FFF2-40B4-BE49-F238E27FC236}">
                <a16:creationId xmlns:a16="http://schemas.microsoft.com/office/drawing/2014/main" id="{AB54B089-00B4-4C71-9276-9ABAFF8DFA37}"/>
              </a:ext>
            </a:extLst>
          </p:cNvPr>
          <p:cNvSpPr>
            <a:spLocks noGrp="1"/>
          </p:cNvSpPr>
          <p:nvPr>
            <p:ph idx="1"/>
          </p:nvPr>
        </p:nvSpPr>
        <p:spPr/>
        <p:txBody>
          <a:bodyPr/>
          <a:lstStyle/>
          <a:p>
            <a:pPr marL="0" indent="0">
              <a:buNone/>
            </a:pPr>
            <a:r>
              <a:rPr lang="en-US" dirty="0">
                <a:latin typeface="+mj-lt"/>
              </a:rPr>
              <a:t>Section 20-9-116, MCA, the requirement to notice a resolution of intent to increase non-voted levies is modified to specify that a resolution for the permissively levied sub-fund of the building reserve fund is to include the following under 20-9-502(3)(a)(</a:t>
            </a:r>
            <a:r>
              <a:rPr lang="en-US" dirty="0" err="1">
                <a:latin typeface="+mj-lt"/>
              </a:rPr>
              <a:t>i</a:t>
            </a:r>
            <a:r>
              <a:rPr lang="en-US" dirty="0">
                <a:latin typeface="+mj-lt"/>
              </a:rPr>
              <a:t>), MCA: </a:t>
            </a:r>
          </a:p>
          <a:p>
            <a:pPr marL="514350" indent="-514350">
              <a:buAutoNum type="alphaUcParenBoth"/>
            </a:pPr>
            <a:r>
              <a:rPr lang="en-US" dirty="0">
                <a:latin typeface="+mj-lt"/>
              </a:rPr>
              <a:t>Identify the anticipated improvements or projects for which the proceeds of the levy will be used; and</a:t>
            </a:r>
          </a:p>
          <a:p>
            <a:pPr marL="514350" indent="-514350">
              <a:buAutoNum type="alphaUcParenBoth"/>
            </a:pPr>
            <a:r>
              <a:rPr lang="en-US" dirty="0">
                <a:latin typeface="+mj-lt"/>
              </a:rPr>
              <a:t>Estimate a total dollar amount of money to be raised by the levy, and the resulting estimated number of mills to be levied using the district's taxable valuation most recently certified by the department of revenue under 15-10-202.</a:t>
            </a:r>
          </a:p>
        </p:txBody>
      </p:sp>
      <p:sp>
        <p:nvSpPr>
          <p:cNvPr id="4" name="Slide Number Placeholder 3">
            <a:extLst>
              <a:ext uri="{FF2B5EF4-FFF2-40B4-BE49-F238E27FC236}">
                <a16:creationId xmlns:a16="http://schemas.microsoft.com/office/drawing/2014/main" id="{DCAD170C-3593-4013-BB60-54D34A7A3F77}"/>
              </a:ext>
            </a:extLst>
          </p:cNvPr>
          <p:cNvSpPr>
            <a:spLocks noGrp="1"/>
          </p:cNvSpPr>
          <p:nvPr>
            <p:ph type="sldNum" sz="quarter" idx="12"/>
          </p:nvPr>
        </p:nvSpPr>
        <p:spPr/>
        <p:txBody>
          <a:bodyPr/>
          <a:lstStyle/>
          <a:p>
            <a:fld id="{6F590329-6E2B-4169-8E13-E5A2C40AB34A}" type="slidenum">
              <a:rPr lang="en-US" smtClean="0"/>
              <a:t>15</a:t>
            </a:fld>
            <a:endParaRPr lang="en-US"/>
          </a:p>
        </p:txBody>
      </p:sp>
      <p:pic>
        <p:nvPicPr>
          <p:cNvPr id="5" name="Picture 2" descr="OPI Banner in Red">
            <a:extLst>
              <a:ext uri="{FF2B5EF4-FFF2-40B4-BE49-F238E27FC236}">
                <a16:creationId xmlns:a16="http://schemas.microsoft.com/office/drawing/2014/main" id="{304284DA-487A-46AD-9257-7AD0AB863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707D-32F8-4BE9-90D2-60BAE17FBBAE}"/>
              </a:ext>
            </a:extLst>
          </p:cNvPr>
          <p:cNvSpPr>
            <a:spLocks noGrp="1"/>
          </p:cNvSpPr>
          <p:nvPr>
            <p:ph type="title"/>
          </p:nvPr>
        </p:nvSpPr>
        <p:spPr/>
        <p:txBody>
          <a:bodyPr>
            <a:normAutofit/>
          </a:bodyPr>
          <a:lstStyle/>
          <a:p>
            <a:r>
              <a:rPr lang="en-US" sz="3200" b="1" dirty="0"/>
              <a:t>ANB Calculation (Anderson HB233 &amp; Regier SB72)</a:t>
            </a:r>
          </a:p>
        </p:txBody>
      </p:sp>
      <p:sp>
        <p:nvSpPr>
          <p:cNvPr id="3" name="Content Placeholder 2">
            <a:extLst>
              <a:ext uri="{FF2B5EF4-FFF2-40B4-BE49-F238E27FC236}">
                <a16:creationId xmlns:a16="http://schemas.microsoft.com/office/drawing/2014/main" id="{6DDF310D-12FF-4244-A8B6-23E39E12AC80}"/>
              </a:ext>
            </a:extLst>
          </p:cNvPr>
          <p:cNvSpPr>
            <a:spLocks noGrp="1"/>
          </p:cNvSpPr>
          <p:nvPr>
            <p:ph idx="1"/>
          </p:nvPr>
        </p:nvSpPr>
        <p:spPr/>
        <p:txBody>
          <a:bodyPr/>
          <a:lstStyle/>
          <a:p>
            <a:pPr marL="514350" indent="-514350">
              <a:buAutoNum type="arabicPeriod"/>
            </a:pPr>
            <a:r>
              <a:rPr lang="en-US" dirty="0">
                <a:latin typeface="+mj-lt"/>
              </a:rPr>
              <a:t>Revise funding for students with disabilities, </a:t>
            </a:r>
            <a:r>
              <a:rPr lang="en-US" sz="2800" dirty="0">
                <a:latin typeface="+mj-lt"/>
              </a:rPr>
              <a:t>Anderson HB233 </a:t>
            </a:r>
            <a:br>
              <a:rPr lang="en-US" sz="2800" b="1" dirty="0">
                <a:latin typeface="+mj-lt"/>
              </a:rPr>
            </a:br>
            <a:r>
              <a:rPr lang="en-US" dirty="0">
                <a:latin typeface="+mj-lt"/>
              </a:rPr>
              <a:t>amends sections 20-1-101 &amp; </a:t>
            </a:r>
            <a:r>
              <a:rPr lang="en-US" b="1" u="sng" dirty="0">
                <a:latin typeface="+mj-lt"/>
              </a:rPr>
              <a:t>20-9-311</a:t>
            </a:r>
            <a:r>
              <a:rPr lang="en-US" dirty="0">
                <a:latin typeface="+mj-lt"/>
              </a:rPr>
              <a:t>, MCA</a:t>
            </a:r>
          </a:p>
          <a:p>
            <a:pPr marL="514350" indent="-514350">
              <a:buAutoNum type="arabicPeriod"/>
            </a:pPr>
            <a:endParaRPr lang="en-US" dirty="0">
              <a:latin typeface="+mj-lt"/>
            </a:endParaRPr>
          </a:p>
          <a:p>
            <a:pPr marL="514350" indent="-514350">
              <a:buAutoNum type="arabicPeriod"/>
            </a:pPr>
            <a:r>
              <a:rPr lang="en-US" dirty="0">
                <a:latin typeface="+mj-lt"/>
              </a:rPr>
              <a:t>Revise school laws related to participation in extracurricular activities, Regier SB72 amends section</a:t>
            </a:r>
            <a:r>
              <a:rPr lang="en-US" b="1" dirty="0">
                <a:latin typeface="+mj-lt"/>
              </a:rPr>
              <a:t> </a:t>
            </a:r>
            <a:r>
              <a:rPr lang="en-US" b="1" u="sng" dirty="0">
                <a:latin typeface="+mj-lt"/>
              </a:rPr>
              <a:t>20-9-311</a:t>
            </a:r>
            <a:r>
              <a:rPr lang="en-US" dirty="0">
                <a:latin typeface="+mj-lt"/>
              </a:rPr>
              <a:t>, MCA</a:t>
            </a:r>
          </a:p>
        </p:txBody>
      </p:sp>
      <p:sp>
        <p:nvSpPr>
          <p:cNvPr id="4" name="Slide Number Placeholder 3">
            <a:extLst>
              <a:ext uri="{FF2B5EF4-FFF2-40B4-BE49-F238E27FC236}">
                <a16:creationId xmlns:a16="http://schemas.microsoft.com/office/drawing/2014/main" id="{40A39F53-50B2-4129-A004-2A259594A844}"/>
              </a:ext>
            </a:extLst>
          </p:cNvPr>
          <p:cNvSpPr>
            <a:spLocks noGrp="1"/>
          </p:cNvSpPr>
          <p:nvPr>
            <p:ph type="sldNum" sz="quarter" idx="12"/>
          </p:nvPr>
        </p:nvSpPr>
        <p:spPr/>
        <p:txBody>
          <a:bodyPr/>
          <a:lstStyle/>
          <a:p>
            <a:fld id="{6F590329-6E2B-4169-8E13-E5A2C40AB34A}" type="slidenum">
              <a:rPr lang="en-US" smtClean="0"/>
              <a:t>16</a:t>
            </a:fld>
            <a:endParaRPr lang="en-US"/>
          </a:p>
        </p:txBody>
      </p:sp>
      <p:pic>
        <p:nvPicPr>
          <p:cNvPr id="5" name="Picture 2" descr="OPI Banner in Red">
            <a:extLst>
              <a:ext uri="{FF2B5EF4-FFF2-40B4-BE49-F238E27FC236}">
                <a16:creationId xmlns:a16="http://schemas.microsoft.com/office/drawing/2014/main" id="{32EC385C-11A7-4100-8E3D-1EE152B58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1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707D-32F8-4BE9-90D2-60BAE17FBBAE}"/>
              </a:ext>
            </a:extLst>
          </p:cNvPr>
          <p:cNvSpPr>
            <a:spLocks noGrp="1"/>
          </p:cNvSpPr>
          <p:nvPr>
            <p:ph type="title"/>
          </p:nvPr>
        </p:nvSpPr>
        <p:spPr/>
        <p:txBody>
          <a:bodyPr>
            <a:normAutofit/>
          </a:bodyPr>
          <a:lstStyle/>
          <a:p>
            <a:r>
              <a:rPr lang="en-US" sz="3200" b="1" dirty="0"/>
              <a:t>ANB Calculation (Anderson HB233) 		      20-9-311, MCA</a:t>
            </a:r>
          </a:p>
        </p:txBody>
      </p:sp>
      <p:sp>
        <p:nvSpPr>
          <p:cNvPr id="3" name="Content Placeholder 2">
            <a:extLst>
              <a:ext uri="{FF2B5EF4-FFF2-40B4-BE49-F238E27FC236}">
                <a16:creationId xmlns:a16="http://schemas.microsoft.com/office/drawing/2014/main" id="{6DDF310D-12FF-4244-A8B6-23E39E12AC80}"/>
              </a:ext>
            </a:extLst>
          </p:cNvPr>
          <p:cNvSpPr>
            <a:spLocks noGrp="1"/>
          </p:cNvSpPr>
          <p:nvPr>
            <p:ph idx="1"/>
          </p:nvPr>
        </p:nvSpPr>
        <p:spPr/>
        <p:txBody>
          <a:bodyPr>
            <a:normAutofit/>
          </a:bodyPr>
          <a:lstStyle/>
          <a:p>
            <a:pPr marL="0" indent="0">
              <a:buNone/>
            </a:pPr>
            <a:r>
              <a:rPr lang="en-US" dirty="0">
                <a:latin typeface="+mj-lt"/>
              </a:rPr>
              <a:t>Section 20-9-311, MCA, the calculation of average number belonging (ANB), is modified to include a pupil with disabilities who is over 19 years of age and has not yet reached 21 years of age by September 10 of the school year and who is receiving special education services from a school district pursuant to 20-7-411(4)(a) may be included in the ANB calculations if:</a:t>
            </a:r>
          </a:p>
        </p:txBody>
      </p:sp>
      <p:sp>
        <p:nvSpPr>
          <p:cNvPr id="4" name="Slide Number Placeholder 3">
            <a:extLst>
              <a:ext uri="{FF2B5EF4-FFF2-40B4-BE49-F238E27FC236}">
                <a16:creationId xmlns:a16="http://schemas.microsoft.com/office/drawing/2014/main" id="{0E4F5F8B-D4D6-4F61-80AE-215A003D19D3}"/>
              </a:ext>
            </a:extLst>
          </p:cNvPr>
          <p:cNvSpPr>
            <a:spLocks noGrp="1"/>
          </p:cNvSpPr>
          <p:nvPr>
            <p:ph type="sldNum" sz="quarter" idx="12"/>
          </p:nvPr>
        </p:nvSpPr>
        <p:spPr/>
        <p:txBody>
          <a:bodyPr/>
          <a:lstStyle/>
          <a:p>
            <a:fld id="{6F590329-6E2B-4169-8E13-E5A2C40AB34A}" type="slidenum">
              <a:rPr lang="en-US" smtClean="0"/>
              <a:t>17</a:t>
            </a:fld>
            <a:endParaRPr lang="en-US"/>
          </a:p>
        </p:txBody>
      </p:sp>
      <p:pic>
        <p:nvPicPr>
          <p:cNvPr id="5" name="Picture 2" descr="OPI Banner in Red">
            <a:extLst>
              <a:ext uri="{FF2B5EF4-FFF2-40B4-BE49-F238E27FC236}">
                <a16:creationId xmlns:a16="http://schemas.microsoft.com/office/drawing/2014/main" id="{C7CD7DE5-4396-46EA-86AD-7D8794E65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96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707D-32F8-4BE9-90D2-60BAE17FBBAE}"/>
              </a:ext>
            </a:extLst>
          </p:cNvPr>
          <p:cNvSpPr>
            <a:spLocks noGrp="1"/>
          </p:cNvSpPr>
          <p:nvPr>
            <p:ph type="title"/>
          </p:nvPr>
        </p:nvSpPr>
        <p:spPr/>
        <p:txBody>
          <a:bodyPr>
            <a:normAutofit/>
          </a:bodyPr>
          <a:lstStyle/>
          <a:p>
            <a:r>
              <a:rPr lang="en-US" sz="3200" b="1" dirty="0"/>
              <a:t>ANB Calculation (Anderson HB233)  		      20-9-311, MCA</a:t>
            </a:r>
          </a:p>
        </p:txBody>
      </p:sp>
      <p:sp>
        <p:nvSpPr>
          <p:cNvPr id="3" name="Content Placeholder 2">
            <a:extLst>
              <a:ext uri="{FF2B5EF4-FFF2-40B4-BE49-F238E27FC236}">
                <a16:creationId xmlns:a16="http://schemas.microsoft.com/office/drawing/2014/main" id="{6DDF310D-12FF-4244-A8B6-23E39E12AC80}"/>
              </a:ext>
            </a:extLst>
          </p:cNvPr>
          <p:cNvSpPr>
            <a:spLocks noGrp="1"/>
          </p:cNvSpPr>
          <p:nvPr>
            <p:ph idx="1"/>
          </p:nvPr>
        </p:nvSpPr>
        <p:spPr/>
        <p:txBody>
          <a:bodyPr>
            <a:normAutofit/>
          </a:bodyPr>
          <a:lstStyle/>
          <a:p>
            <a:pPr marL="0" indent="0">
              <a:buNone/>
            </a:pPr>
            <a:r>
              <a:rPr lang="en-US" dirty="0">
                <a:latin typeface="+mj-lt"/>
              </a:rPr>
              <a:t>(</a:t>
            </a:r>
            <a:r>
              <a:rPr lang="en-US" dirty="0" err="1">
                <a:latin typeface="+mj-lt"/>
              </a:rPr>
              <a:t>i</a:t>
            </a:r>
            <a:r>
              <a:rPr lang="en-US" dirty="0">
                <a:latin typeface="+mj-lt"/>
              </a:rPr>
              <a:t>) the student has not graduated.</a:t>
            </a:r>
          </a:p>
          <a:p>
            <a:pPr marL="0" indent="0">
              <a:buNone/>
            </a:pPr>
            <a:endParaRPr lang="en-US" dirty="0">
              <a:latin typeface="+mj-lt"/>
            </a:endParaRPr>
          </a:p>
          <a:p>
            <a:pPr marL="0" indent="0">
              <a:buNone/>
            </a:pPr>
            <a:r>
              <a:rPr lang="en-US" dirty="0">
                <a:latin typeface="+mj-lt"/>
              </a:rPr>
              <a:t>(ii) the student is eligible for special education services and is likely to be eligible for adult services for individuals with developmental disabilities due to the significance of the student's disability. </a:t>
            </a:r>
          </a:p>
          <a:p>
            <a:pPr marL="0" indent="0">
              <a:buNone/>
            </a:pPr>
            <a:br>
              <a:rPr lang="en-US" dirty="0">
                <a:latin typeface="+mj-lt"/>
              </a:rPr>
            </a:br>
            <a:r>
              <a:rPr lang="en-US" dirty="0">
                <a:latin typeface="+mj-lt"/>
              </a:rPr>
              <a:t>(iii) the student's individualized education program has identified transition goals that focus on preparation for living and working in the community following high school graduation since age or the student's disability has increased in significance after age 16.</a:t>
            </a:r>
          </a:p>
        </p:txBody>
      </p:sp>
      <p:sp>
        <p:nvSpPr>
          <p:cNvPr id="4" name="Slide Number Placeholder 3">
            <a:extLst>
              <a:ext uri="{FF2B5EF4-FFF2-40B4-BE49-F238E27FC236}">
                <a16:creationId xmlns:a16="http://schemas.microsoft.com/office/drawing/2014/main" id="{D7C48BEF-A2C8-403C-BF04-390495312226}"/>
              </a:ext>
            </a:extLst>
          </p:cNvPr>
          <p:cNvSpPr>
            <a:spLocks noGrp="1"/>
          </p:cNvSpPr>
          <p:nvPr>
            <p:ph type="sldNum" sz="quarter" idx="12"/>
          </p:nvPr>
        </p:nvSpPr>
        <p:spPr/>
        <p:txBody>
          <a:bodyPr/>
          <a:lstStyle/>
          <a:p>
            <a:fld id="{6F590329-6E2B-4169-8E13-E5A2C40AB34A}" type="slidenum">
              <a:rPr lang="en-US" smtClean="0"/>
              <a:t>18</a:t>
            </a:fld>
            <a:endParaRPr lang="en-US"/>
          </a:p>
        </p:txBody>
      </p:sp>
      <p:pic>
        <p:nvPicPr>
          <p:cNvPr id="5" name="Picture 2" descr="OPI Banner in Red">
            <a:extLst>
              <a:ext uri="{FF2B5EF4-FFF2-40B4-BE49-F238E27FC236}">
                <a16:creationId xmlns:a16="http://schemas.microsoft.com/office/drawing/2014/main" id="{997584CA-FE4E-48AB-9750-43C132EAD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2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707D-32F8-4BE9-90D2-60BAE17FBBAE}"/>
              </a:ext>
            </a:extLst>
          </p:cNvPr>
          <p:cNvSpPr>
            <a:spLocks noGrp="1"/>
          </p:cNvSpPr>
          <p:nvPr>
            <p:ph type="title"/>
          </p:nvPr>
        </p:nvSpPr>
        <p:spPr/>
        <p:txBody>
          <a:bodyPr>
            <a:normAutofit/>
          </a:bodyPr>
          <a:lstStyle/>
          <a:p>
            <a:r>
              <a:rPr lang="en-US" sz="3200" b="1" dirty="0"/>
              <a:t>ANB Calculation (Regier SB72)   			 20-9-311, MCA</a:t>
            </a:r>
          </a:p>
        </p:txBody>
      </p:sp>
      <p:sp>
        <p:nvSpPr>
          <p:cNvPr id="3" name="Content Placeholder 2">
            <a:extLst>
              <a:ext uri="{FF2B5EF4-FFF2-40B4-BE49-F238E27FC236}">
                <a16:creationId xmlns:a16="http://schemas.microsoft.com/office/drawing/2014/main" id="{6DDF310D-12FF-4244-A8B6-23E39E12AC80}"/>
              </a:ext>
            </a:extLst>
          </p:cNvPr>
          <p:cNvSpPr>
            <a:spLocks noGrp="1"/>
          </p:cNvSpPr>
          <p:nvPr>
            <p:ph idx="1"/>
          </p:nvPr>
        </p:nvSpPr>
        <p:spPr/>
        <p:txBody>
          <a:bodyPr>
            <a:normAutofit lnSpcReduction="10000"/>
          </a:bodyPr>
          <a:lstStyle/>
          <a:p>
            <a:pPr marL="0" indent="0">
              <a:buNone/>
            </a:pPr>
            <a:r>
              <a:rPr lang="en-US" dirty="0">
                <a:latin typeface="+mj-lt"/>
              </a:rPr>
              <a:t>Revises the calculation of average number belonging (ANB) to include allowing certain students who participate in extracurricular activities to be included as partial enrollment for ANB calculations.</a:t>
            </a:r>
          </a:p>
          <a:p>
            <a:pPr marL="0" indent="0">
              <a:buNone/>
            </a:pPr>
            <a:r>
              <a:rPr lang="en-US" dirty="0">
                <a:latin typeface="+mj-lt"/>
              </a:rPr>
              <a:t>A district may, for ANB purposes, include in the October and February enrollment counts an individual who during the prior school year met the following criteria: </a:t>
            </a:r>
          </a:p>
          <a:p>
            <a:pPr marL="571500" indent="-571500">
              <a:buAutoNum type="romanLcParenBoth"/>
            </a:pPr>
            <a:r>
              <a:rPr lang="en-US" dirty="0">
                <a:latin typeface="+mj-lt"/>
              </a:rPr>
              <a:t>Resided in the district. </a:t>
            </a:r>
          </a:p>
          <a:p>
            <a:pPr marL="571500" indent="-571500">
              <a:buAutoNum type="romanLcParenBoth"/>
            </a:pPr>
            <a:r>
              <a:rPr lang="en-US" dirty="0">
                <a:latin typeface="+mj-lt"/>
              </a:rPr>
              <a:t>Was not enrolled in the district or was not enrolled full time. </a:t>
            </a:r>
          </a:p>
          <a:p>
            <a:pPr marL="571500" indent="-571500">
              <a:buAutoNum type="romanLcParenBoth"/>
            </a:pPr>
            <a:r>
              <a:rPr lang="en-US" dirty="0">
                <a:latin typeface="+mj-lt"/>
              </a:rPr>
              <a:t>Completed an extracurricular activity with a duration of at least 6 weeks.</a:t>
            </a:r>
          </a:p>
        </p:txBody>
      </p:sp>
      <p:sp>
        <p:nvSpPr>
          <p:cNvPr id="4" name="Slide Number Placeholder 3">
            <a:extLst>
              <a:ext uri="{FF2B5EF4-FFF2-40B4-BE49-F238E27FC236}">
                <a16:creationId xmlns:a16="http://schemas.microsoft.com/office/drawing/2014/main" id="{EFBBB603-78BD-434D-8C0D-2B145AF5F5D8}"/>
              </a:ext>
            </a:extLst>
          </p:cNvPr>
          <p:cNvSpPr>
            <a:spLocks noGrp="1"/>
          </p:cNvSpPr>
          <p:nvPr>
            <p:ph type="sldNum" sz="quarter" idx="12"/>
          </p:nvPr>
        </p:nvSpPr>
        <p:spPr/>
        <p:txBody>
          <a:bodyPr/>
          <a:lstStyle/>
          <a:p>
            <a:fld id="{6F590329-6E2B-4169-8E13-E5A2C40AB34A}" type="slidenum">
              <a:rPr lang="en-US" smtClean="0"/>
              <a:t>19</a:t>
            </a:fld>
            <a:endParaRPr lang="en-US"/>
          </a:p>
        </p:txBody>
      </p:sp>
      <p:pic>
        <p:nvPicPr>
          <p:cNvPr id="5" name="Picture 2" descr="OPI Banner in Red">
            <a:extLst>
              <a:ext uri="{FF2B5EF4-FFF2-40B4-BE49-F238E27FC236}">
                <a16:creationId xmlns:a16="http://schemas.microsoft.com/office/drawing/2014/main" id="{D3C3E220-C12D-4895-845D-B2A52A5EB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9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55D983-52A9-838F-ACA3-7770074A342A}"/>
              </a:ext>
            </a:extLst>
          </p:cNvPr>
          <p:cNvPicPr>
            <a:picLocks noChangeAspect="1"/>
          </p:cNvPicPr>
          <p:nvPr/>
        </p:nvPicPr>
        <p:blipFill>
          <a:blip r:embed="rId2">
            <a:alphaModFix amt="18000"/>
          </a:blip>
          <a:stretch>
            <a:fillRect/>
          </a:stretch>
        </p:blipFill>
        <p:spPr>
          <a:xfrm>
            <a:off x="0" y="-15695"/>
            <a:ext cx="12192000" cy="6852065"/>
          </a:xfrm>
          <a:prstGeom prst="rect">
            <a:avLst/>
          </a:prstGeom>
        </p:spPr>
      </p:pic>
      <p:sp>
        <p:nvSpPr>
          <p:cNvPr id="2" name="Title 1">
            <a:extLst>
              <a:ext uri="{FF2B5EF4-FFF2-40B4-BE49-F238E27FC236}">
                <a16:creationId xmlns:a16="http://schemas.microsoft.com/office/drawing/2014/main" id="{F91F0BF8-84F2-4356-9D5B-448ABF87CC24}"/>
              </a:ext>
            </a:extLst>
          </p:cNvPr>
          <p:cNvSpPr>
            <a:spLocks noGrp="1"/>
          </p:cNvSpPr>
          <p:nvPr>
            <p:ph type="title"/>
          </p:nvPr>
        </p:nvSpPr>
        <p:spPr/>
        <p:txBody>
          <a:bodyPr>
            <a:normAutofit/>
          </a:bodyPr>
          <a:lstStyle/>
          <a:p>
            <a:r>
              <a:rPr lang="en-US" sz="3200" b="1" dirty="0"/>
              <a:t>		     	</a:t>
            </a:r>
          </a:p>
        </p:txBody>
      </p:sp>
      <p:sp>
        <p:nvSpPr>
          <p:cNvPr id="3" name="Content Placeholder 2">
            <a:extLst>
              <a:ext uri="{FF2B5EF4-FFF2-40B4-BE49-F238E27FC236}">
                <a16:creationId xmlns:a16="http://schemas.microsoft.com/office/drawing/2014/main" id="{81D3C9B6-99CF-49F4-B883-03F933DD1A78}"/>
              </a:ext>
            </a:extLst>
          </p:cNvPr>
          <p:cNvSpPr>
            <a:spLocks noGrp="1"/>
          </p:cNvSpPr>
          <p:nvPr>
            <p:ph idx="1"/>
          </p:nvPr>
        </p:nvSpPr>
        <p:spPr/>
        <p:txBody>
          <a:bodyPr/>
          <a:lstStyle/>
          <a:p>
            <a:pPr marL="0" indent="0">
              <a:buNone/>
            </a:pPr>
            <a:r>
              <a:rPr lang="en-US" dirty="0"/>
              <a:t>Before we begin! </a:t>
            </a:r>
          </a:p>
          <a:p>
            <a:pPr marL="0" indent="0">
              <a:buNone/>
            </a:pPr>
            <a:endParaRPr lang="en-US" dirty="0"/>
          </a:p>
          <a:p>
            <a:pPr marL="0" indent="0" algn="ctr">
              <a:buNone/>
            </a:pPr>
            <a:r>
              <a:rPr lang="en-US" dirty="0"/>
              <a:t>Lead levels need to be tested in school drinking water. </a:t>
            </a:r>
          </a:p>
          <a:p>
            <a:pPr marL="0" indent="0">
              <a:buNone/>
            </a:pPr>
            <a:endParaRPr lang="en-US" dirty="0"/>
          </a:p>
          <a:p>
            <a:pPr marL="0" indent="0">
              <a:buNone/>
            </a:pPr>
            <a:r>
              <a:rPr lang="en-US" dirty="0"/>
              <a:t>		</a:t>
            </a:r>
            <a:r>
              <a:rPr lang="en-US" dirty="0">
                <a:hlinkClick r:id="rId3"/>
              </a:rPr>
              <a:t>DPHHS School Administrative Rules (mt.gov)</a:t>
            </a:r>
            <a:endParaRPr lang="en-US" dirty="0"/>
          </a:p>
        </p:txBody>
      </p:sp>
      <p:sp>
        <p:nvSpPr>
          <p:cNvPr id="4" name="Slide Number Placeholder 3">
            <a:extLst>
              <a:ext uri="{FF2B5EF4-FFF2-40B4-BE49-F238E27FC236}">
                <a16:creationId xmlns:a16="http://schemas.microsoft.com/office/drawing/2014/main" id="{50E2EA96-4A8B-4C42-AF09-38D00EA894EF}"/>
              </a:ext>
            </a:extLst>
          </p:cNvPr>
          <p:cNvSpPr>
            <a:spLocks noGrp="1"/>
          </p:cNvSpPr>
          <p:nvPr>
            <p:ph type="sldNum" sz="quarter" idx="12"/>
          </p:nvPr>
        </p:nvSpPr>
        <p:spPr/>
        <p:txBody>
          <a:bodyPr/>
          <a:lstStyle/>
          <a:p>
            <a:fld id="{6F590329-6E2B-4169-8E13-E5A2C40AB34A}" type="slidenum">
              <a:rPr lang="en-US" smtClean="0"/>
              <a:t>2</a:t>
            </a:fld>
            <a:endParaRPr lang="en-US"/>
          </a:p>
        </p:txBody>
      </p:sp>
      <p:pic>
        <p:nvPicPr>
          <p:cNvPr id="5" name="Picture 2" descr="OPI Banner in Red">
            <a:extLst>
              <a:ext uri="{FF2B5EF4-FFF2-40B4-BE49-F238E27FC236}">
                <a16:creationId xmlns:a16="http://schemas.microsoft.com/office/drawing/2014/main" id="{B3FCF290-0F6D-4F3D-8BFD-9DB03B5DB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94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707D-32F8-4BE9-90D2-60BAE17FBBAE}"/>
              </a:ext>
            </a:extLst>
          </p:cNvPr>
          <p:cNvSpPr>
            <a:spLocks noGrp="1"/>
          </p:cNvSpPr>
          <p:nvPr>
            <p:ph type="title"/>
          </p:nvPr>
        </p:nvSpPr>
        <p:spPr/>
        <p:txBody>
          <a:bodyPr>
            <a:normAutofit/>
          </a:bodyPr>
          <a:lstStyle/>
          <a:p>
            <a:r>
              <a:rPr lang="en-US" sz="3200" b="1" dirty="0"/>
              <a:t>ANB Calculation (Regier SB72)  			     20-9-311, MCA</a:t>
            </a:r>
          </a:p>
        </p:txBody>
      </p:sp>
      <p:sp>
        <p:nvSpPr>
          <p:cNvPr id="3" name="Content Placeholder 2">
            <a:extLst>
              <a:ext uri="{FF2B5EF4-FFF2-40B4-BE49-F238E27FC236}">
                <a16:creationId xmlns:a16="http://schemas.microsoft.com/office/drawing/2014/main" id="{6DDF310D-12FF-4244-A8B6-23E39E12AC80}"/>
              </a:ext>
            </a:extLst>
          </p:cNvPr>
          <p:cNvSpPr>
            <a:spLocks noGrp="1"/>
          </p:cNvSpPr>
          <p:nvPr>
            <p:ph idx="1"/>
          </p:nvPr>
        </p:nvSpPr>
        <p:spPr/>
        <p:txBody>
          <a:bodyPr>
            <a:normAutofit lnSpcReduction="10000"/>
          </a:bodyPr>
          <a:lstStyle/>
          <a:p>
            <a:pPr marL="0" indent="0">
              <a:buNone/>
            </a:pPr>
            <a:r>
              <a:rPr lang="en-US" dirty="0">
                <a:latin typeface="+mj-lt"/>
              </a:rPr>
              <a:t>Each completed extracurricular activity may be counted as one-sixteenth enrollment for the individual, but the individual may not be counted as more than one full-time enrollment for ANB purposes. Additionally, each completed extracurricular activity lasting longer than 18 weeks may be counted as one-eighth enrollment. SB 72 defines "extracurricular activity" as the following: </a:t>
            </a:r>
          </a:p>
          <a:p>
            <a:pPr marL="571500" indent="-571500">
              <a:buAutoNum type="romanLcParenBoth"/>
            </a:pPr>
            <a:r>
              <a:rPr lang="en-US" dirty="0">
                <a:latin typeface="+mj-lt"/>
              </a:rPr>
              <a:t>A sport or activity sanctioned by an organization having jurisdiction over interscholastic activities, contests, and tournaments. </a:t>
            </a:r>
          </a:p>
          <a:p>
            <a:pPr marL="571500" indent="-571500">
              <a:buAutoNum type="romanLcParenBoth"/>
            </a:pPr>
            <a:r>
              <a:rPr lang="en-US" dirty="0">
                <a:latin typeface="+mj-lt"/>
              </a:rPr>
              <a:t>An approved career and technical student organization, pursuant to 20-7-306, MCA. </a:t>
            </a:r>
          </a:p>
          <a:p>
            <a:pPr marL="571500" indent="-571500">
              <a:buAutoNum type="romanLcParenBoth"/>
            </a:pPr>
            <a:r>
              <a:rPr lang="en-US" dirty="0">
                <a:latin typeface="+mj-lt"/>
              </a:rPr>
              <a:t>A school theater production.</a:t>
            </a:r>
          </a:p>
        </p:txBody>
      </p:sp>
      <p:sp>
        <p:nvSpPr>
          <p:cNvPr id="4" name="Slide Number Placeholder 3">
            <a:extLst>
              <a:ext uri="{FF2B5EF4-FFF2-40B4-BE49-F238E27FC236}">
                <a16:creationId xmlns:a16="http://schemas.microsoft.com/office/drawing/2014/main" id="{27322EA7-4A4E-4053-8B6D-16590C7159E9}"/>
              </a:ext>
            </a:extLst>
          </p:cNvPr>
          <p:cNvSpPr>
            <a:spLocks noGrp="1"/>
          </p:cNvSpPr>
          <p:nvPr>
            <p:ph type="sldNum" sz="quarter" idx="12"/>
          </p:nvPr>
        </p:nvSpPr>
        <p:spPr/>
        <p:txBody>
          <a:bodyPr/>
          <a:lstStyle/>
          <a:p>
            <a:fld id="{6F590329-6E2B-4169-8E13-E5A2C40AB34A}" type="slidenum">
              <a:rPr lang="en-US" smtClean="0"/>
              <a:t>20</a:t>
            </a:fld>
            <a:endParaRPr lang="en-US"/>
          </a:p>
        </p:txBody>
      </p:sp>
      <p:pic>
        <p:nvPicPr>
          <p:cNvPr id="5" name="Picture 2" descr="OPI Banner in Red">
            <a:extLst>
              <a:ext uri="{FF2B5EF4-FFF2-40B4-BE49-F238E27FC236}">
                <a16:creationId xmlns:a16="http://schemas.microsoft.com/office/drawing/2014/main" id="{687CD192-0704-4316-820F-45E2002AC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0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E5B690-A05F-5207-0729-F7F280EF3E2B}"/>
              </a:ext>
            </a:extLst>
          </p:cNvPr>
          <p:cNvPicPr>
            <a:picLocks noChangeAspect="1"/>
          </p:cNvPicPr>
          <p:nvPr/>
        </p:nvPicPr>
        <p:blipFill>
          <a:blip r:embed="rId2">
            <a:alphaModFix amt="18000"/>
          </a:blip>
          <a:stretch>
            <a:fillRect/>
          </a:stretch>
        </p:blipFill>
        <p:spPr>
          <a:xfrm>
            <a:off x="0" y="2967"/>
            <a:ext cx="12192000" cy="6852065"/>
          </a:xfrm>
          <a:prstGeom prst="rect">
            <a:avLst/>
          </a:prstGeom>
        </p:spPr>
      </p:pic>
      <p:sp>
        <p:nvSpPr>
          <p:cNvPr id="3" name="Content Placeholder 2">
            <a:extLst>
              <a:ext uri="{FF2B5EF4-FFF2-40B4-BE49-F238E27FC236}">
                <a16:creationId xmlns:a16="http://schemas.microsoft.com/office/drawing/2014/main" id="{81D3C9B6-99CF-49F4-B883-03F933DD1A78}"/>
              </a:ext>
            </a:extLst>
          </p:cNvPr>
          <p:cNvSpPr>
            <a:spLocks noGrp="1"/>
          </p:cNvSpPr>
          <p:nvPr>
            <p:ph idx="1"/>
          </p:nvPr>
        </p:nvSpPr>
        <p:spPr/>
        <p:txBody>
          <a:bodyPr/>
          <a:lstStyle/>
          <a:p>
            <a:pPr marL="0" indent="0">
              <a:buNone/>
            </a:pPr>
            <a:r>
              <a:rPr lang="en-US" dirty="0"/>
              <a:t>Before we begin! </a:t>
            </a:r>
          </a:p>
          <a:p>
            <a:pPr marL="0" indent="0">
              <a:buNone/>
            </a:pPr>
            <a:endParaRPr lang="en-US" dirty="0"/>
          </a:p>
          <a:p>
            <a:pPr marL="0" indent="0" algn="ctr">
              <a:buNone/>
            </a:pPr>
            <a:r>
              <a:rPr lang="en-US" dirty="0"/>
              <a:t>Lead levels need to be tested in school drinking water. </a:t>
            </a:r>
          </a:p>
          <a:p>
            <a:pPr marL="0" indent="0">
              <a:buNone/>
            </a:pPr>
            <a:endParaRPr lang="en-US" dirty="0"/>
          </a:p>
          <a:p>
            <a:pPr marL="0" indent="0">
              <a:buNone/>
            </a:pPr>
            <a:r>
              <a:rPr lang="en-US" dirty="0"/>
              <a:t>		</a:t>
            </a:r>
            <a:r>
              <a:rPr lang="en-US" dirty="0">
                <a:hlinkClick r:id="rId3"/>
              </a:rPr>
              <a:t>DPHHS School Administrative Rules (mt.gov)</a:t>
            </a:r>
            <a:endParaRPr lang="en-US" dirty="0"/>
          </a:p>
        </p:txBody>
      </p:sp>
      <p:sp>
        <p:nvSpPr>
          <p:cNvPr id="4" name="Slide Number Placeholder 3">
            <a:extLst>
              <a:ext uri="{FF2B5EF4-FFF2-40B4-BE49-F238E27FC236}">
                <a16:creationId xmlns:a16="http://schemas.microsoft.com/office/drawing/2014/main" id="{50E2EA96-4A8B-4C42-AF09-38D00EA894EF}"/>
              </a:ext>
            </a:extLst>
          </p:cNvPr>
          <p:cNvSpPr>
            <a:spLocks noGrp="1"/>
          </p:cNvSpPr>
          <p:nvPr>
            <p:ph type="sldNum" sz="quarter" idx="12"/>
          </p:nvPr>
        </p:nvSpPr>
        <p:spPr/>
        <p:txBody>
          <a:bodyPr/>
          <a:lstStyle/>
          <a:p>
            <a:fld id="{6F590329-6E2B-4169-8E13-E5A2C40AB34A}" type="slidenum">
              <a:rPr lang="en-US" smtClean="0"/>
              <a:t>21</a:t>
            </a:fld>
            <a:endParaRPr lang="en-US"/>
          </a:p>
        </p:txBody>
      </p:sp>
      <p:pic>
        <p:nvPicPr>
          <p:cNvPr id="5" name="Picture 2" descr="OPI Banner in Red">
            <a:extLst>
              <a:ext uri="{FF2B5EF4-FFF2-40B4-BE49-F238E27FC236}">
                <a16:creationId xmlns:a16="http://schemas.microsoft.com/office/drawing/2014/main" id="{B3FCF290-0F6D-4F3D-8BFD-9DB03B5DB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61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C52644-D7FD-1662-82AC-7A7814C954C1}"/>
              </a:ext>
            </a:extLst>
          </p:cNvPr>
          <p:cNvPicPr>
            <a:picLocks noChangeAspect="1"/>
          </p:cNvPicPr>
          <p:nvPr/>
        </p:nvPicPr>
        <p:blipFill>
          <a:blip r:embed="rId2">
            <a:alphaModFix amt="18000"/>
          </a:blip>
          <a:stretch>
            <a:fillRect/>
          </a:stretch>
        </p:blipFill>
        <p:spPr>
          <a:xfrm>
            <a:off x="0" y="2967"/>
            <a:ext cx="12192000" cy="6852065"/>
          </a:xfrm>
          <a:prstGeom prst="rect">
            <a:avLst/>
          </a:prstGeom>
        </p:spPr>
      </p:pic>
      <p:sp>
        <p:nvSpPr>
          <p:cNvPr id="2" name="Title 1">
            <a:extLst>
              <a:ext uri="{FF2B5EF4-FFF2-40B4-BE49-F238E27FC236}">
                <a16:creationId xmlns:a16="http://schemas.microsoft.com/office/drawing/2014/main" id="{6C34CFB2-45AB-4B71-83DD-E018D3F3209C}"/>
              </a:ext>
            </a:extLst>
          </p:cNvPr>
          <p:cNvSpPr>
            <a:spLocks noGrp="1"/>
          </p:cNvSpPr>
          <p:nvPr>
            <p:ph type="title"/>
          </p:nvPr>
        </p:nvSpPr>
        <p:spPr/>
        <p:txBody>
          <a:bodyPr>
            <a:normAutofit/>
          </a:bodyPr>
          <a:lstStyle/>
          <a:p>
            <a:r>
              <a:rPr lang="en-US" sz="3200" b="1" dirty="0"/>
              <a:t>Other Things 							        (Hour 2)</a:t>
            </a:r>
          </a:p>
        </p:txBody>
      </p:sp>
      <p:sp>
        <p:nvSpPr>
          <p:cNvPr id="3" name="Content Placeholder 2">
            <a:extLst>
              <a:ext uri="{FF2B5EF4-FFF2-40B4-BE49-F238E27FC236}">
                <a16:creationId xmlns:a16="http://schemas.microsoft.com/office/drawing/2014/main" id="{7179C38B-59AA-470C-A862-18E1518E5A80}"/>
              </a:ext>
            </a:extLst>
          </p:cNvPr>
          <p:cNvSpPr>
            <a:spLocks noGrp="1"/>
          </p:cNvSpPr>
          <p:nvPr>
            <p:ph idx="1"/>
          </p:nvPr>
        </p:nvSpPr>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My General Fund GTB keeps growing.  (</a:t>
            </a:r>
            <a:r>
              <a:rPr lang="en-US" dirty="0" err="1">
                <a:effectLst/>
                <a:latin typeface="Calibri" panose="020F0502020204030204" pitchFamily="34" charset="0"/>
                <a:ea typeface="Calibri" panose="020F0502020204030204" pitchFamily="34" charset="0"/>
                <a:cs typeface="Times New Roman" panose="02020603050405020304" pitchFamily="18" charset="0"/>
              </a:rPr>
              <a:t>Kassmier</a:t>
            </a:r>
            <a:r>
              <a:rPr lang="en-US" dirty="0">
                <a:effectLst/>
                <a:latin typeface="Calibri" panose="020F0502020204030204" pitchFamily="34" charset="0"/>
                <a:ea typeface="Calibri" panose="020F0502020204030204" pitchFamily="34" charset="0"/>
                <a:cs typeface="Times New Roman" panose="02020603050405020304" pitchFamily="18" charset="0"/>
              </a:rPr>
              <a:t> HB303 &amp; </a:t>
            </a:r>
            <a:r>
              <a:rPr lang="en-US" dirty="0" err="1">
                <a:effectLst/>
                <a:latin typeface="Calibri" panose="020F0502020204030204" pitchFamily="34" charset="0"/>
                <a:ea typeface="Calibri" panose="020F0502020204030204" pitchFamily="34" charset="0"/>
                <a:cs typeface="Times New Roman" panose="02020603050405020304" pitchFamily="18" charset="0"/>
              </a:rPr>
              <a:t>Ler</a:t>
            </a:r>
            <a:r>
              <a:rPr lang="en-US" dirty="0">
                <a:effectLst/>
                <a:latin typeface="Calibri" panose="020F0502020204030204" pitchFamily="34" charset="0"/>
                <a:ea typeface="Calibri" panose="020F0502020204030204" pitchFamily="34" charset="0"/>
                <a:cs typeface="Times New Roman" panose="02020603050405020304" pitchFamily="18" charset="0"/>
              </a:rPr>
              <a:t> HB663)</a:t>
            </a:r>
          </a:p>
          <a:p>
            <a:r>
              <a:rPr lang="en-US" dirty="0">
                <a:effectLst/>
                <a:latin typeface="Calibri" panose="020F0502020204030204" pitchFamily="34" charset="0"/>
                <a:ea typeface="Calibri" panose="020F0502020204030204" pitchFamily="34" charset="0"/>
                <a:cs typeface="Times New Roman" panose="02020603050405020304" pitchFamily="18" charset="0"/>
              </a:rPr>
              <a:t>State Technology Aid payment wiggled, why? (</a:t>
            </a:r>
            <a:r>
              <a:rPr lang="en-US" dirty="0" err="1">
                <a:effectLst/>
                <a:latin typeface="Calibri" panose="020F0502020204030204" pitchFamily="34" charset="0"/>
                <a:ea typeface="Calibri" panose="020F0502020204030204" pitchFamily="34" charset="0"/>
                <a:cs typeface="Times New Roman" panose="02020603050405020304" pitchFamily="18" charset="0"/>
              </a:rPr>
              <a:t>Zolnikov</a:t>
            </a:r>
            <a:r>
              <a:rPr lang="en-US" dirty="0">
                <a:effectLst/>
                <a:latin typeface="Calibri" panose="020F0502020204030204" pitchFamily="34" charset="0"/>
                <a:ea typeface="Calibri" panose="020F0502020204030204" pitchFamily="34" charset="0"/>
                <a:cs typeface="Times New Roman" panose="02020603050405020304" pitchFamily="18" charset="0"/>
              </a:rPr>
              <a:t> HB181)</a:t>
            </a:r>
          </a:p>
          <a:p>
            <a:r>
              <a:rPr lang="en-US" dirty="0">
                <a:effectLst/>
                <a:latin typeface="Calibri" panose="020F0502020204030204" pitchFamily="34" charset="0"/>
                <a:ea typeface="Calibri" panose="020F0502020204030204" pitchFamily="34" charset="0"/>
                <a:cs typeface="Times New Roman" panose="02020603050405020304" pitchFamily="18" charset="0"/>
              </a:rPr>
              <a:t>Catching up on the SPED allowable cost payment. 	(Bedey HB46)</a:t>
            </a:r>
          </a:p>
          <a:p>
            <a:r>
              <a:rPr lang="en-US" dirty="0">
                <a:effectLst/>
                <a:latin typeface="Calibri" panose="020F0502020204030204" pitchFamily="34" charset="0"/>
                <a:ea typeface="Calibri" panose="020F0502020204030204" pitchFamily="34" charset="0"/>
                <a:cs typeface="Times New Roman" panose="02020603050405020304" pitchFamily="18" charset="0"/>
              </a:rPr>
              <a:t>A discussion about the Mill Calculator Tab. Let’s make this what you need it to be.</a:t>
            </a:r>
          </a:p>
          <a:p>
            <a:r>
              <a:rPr lang="en-US" dirty="0">
                <a:effectLst/>
                <a:latin typeface="Calibri" panose="020F0502020204030204" pitchFamily="34" charset="0"/>
                <a:ea typeface="Calibri" panose="020F0502020204030204" pitchFamily="34" charset="0"/>
                <a:cs typeface="Times New Roman" panose="02020603050405020304" pitchFamily="18" charset="0"/>
              </a:rPr>
              <a:t>A reminder that the Miscellaneous Programs Fund (15) spreadsheet still exists.</a:t>
            </a:r>
          </a:p>
          <a:p>
            <a:r>
              <a:rPr lang="en-US" dirty="0">
                <a:effectLst/>
                <a:latin typeface="Calibri" panose="020F0502020204030204" pitchFamily="34" charset="0"/>
                <a:ea typeface="Calibri" panose="020F0502020204030204" pitchFamily="34" charset="0"/>
                <a:cs typeface="Times New Roman" panose="02020603050405020304" pitchFamily="18" charset="0"/>
              </a:rPr>
              <a:t>A long time ask made especially for Gwyn. </a:t>
            </a:r>
            <a:endParaRPr lang="en-US" b="1" dirty="0"/>
          </a:p>
        </p:txBody>
      </p:sp>
      <p:sp>
        <p:nvSpPr>
          <p:cNvPr id="4" name="Slide Number Placeholder 3">
            <a:extLst>
              <a:ext uri="{FF2B5EF4-FFF2-40B4-BE49-F238E27FC236}">
                <a16:creationId xmlns:a16="http://schemas.microsoft.com/office/drawing/2014/main" id="{0A2EA8D0-0880-4369-803A-5B68BD7B6A39}"/>
              </a:ext>
            </a:extLst>
          </p:cNvPr>
          <p:cNvSpPr>
            <a:spLocks noGrp="1"/>
          </p:cNvSpPr>
          <p:nvPr>
            <p:ph type="sldNum" sz="quarter" idx="12"/>
          </p:nvPr>
        </p:nvSpPr>
        <p:spPr/>
        <p:txBody>
          <a:bodyPr/>
          <a:lstStyle/>
          <a:p>
            <a:fld id="{6F590329-6E2B-4169-8E13-E5A2C40AB34A}" type="slidenum">
              <a:rPr lang="en-US" smtClean="0"/>
              <a:t>22</a:t>
            </a:fld>
            <a:endParaRPr lang="en-US"/>
          </a:p>
        </p:txBody>
      </p:sp>
      <p:pic>
        <p:nvPicPr>
          <p:cNvPr id="5" name="Picture 2" descr="OPI Banner in Red">
            <a:extLst>
              <a:ext uri="{FF2B5EF4-FFF2-40B4-BE49-F238E27FC236}">
                <a16:creationId xmlns:a16="http://schemas.microsoft.com/office/drawing/2014/main" id="{DD9985FC-359E-41F5-AD32-5327150EF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7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5FA-AE3B-484D-A6B9-540FF5B03EA7}"/>
              </a:ext>
            </a:extLst>
          </p:cNvPr>
          <p:cNvSpPr>
            <a:spLocks noGrp="1"/>
          </p:cNvSpPr>
          <p:nvPr>
            <p:ph type="title"/>
          </p:nvPr>
        </p:nvSpPr>
        <p:spPr/>
        <p:txBody>
          <a:bodyPr>
            <a:normAutofit/>
          </a:bodyPr>
          <a:lstStyle/>
          <a:p>
            <a:r>
              <a:rPr lang="en-US" sz="3200" b="1" dirty="0"/>
              <a:t>GF GTB (</a:t>
            </a:r>
            <a:r>
              <a:rPr lang="en-US" sz="3200" b="1" u="sng" dirty="0" err="1">
                <a:highlight>
                  <a:srgbClr val="FFFF00"/>
                </a:highlight>
              </a:rPr>
              <a:t>Kassmier</a:t>
            </a:r>
            <a:r>
              <a:rPr lang="en-US" sz="3200" b="1" u="sng" dirty="0">
                <a:highlight>
                  <a:srgbClr val="FFFF00"/>
                </a:highlight>
              </a:rPr>
              <a:t> HB303</a:t>
            </a:r>
            <a:r>
              <a:rPr lang="en-US" sz="3200" b="1" dirty="0">
                <a:highlight>
                  <a:srgbClr val="FFFF00"/>
                </a:highlight>
              </a:rPr>
              <a:t> </a:t>
            </a:r>
            <a:r>
              <a:rPr lang="en-US" sz="3200" b="1" dirty="0"/>
              <a:t>&amp; </a:t>
            </a:r>
            <a:r>
              <a:rPr lang="en-US" sz="3200" b="1" dirty="0" err="1"/>
              <a:t>Ler</a:t>
            </a:r>
            <a:r>
              <a:rPr lang="en-US" sz="3200" b="1" dirty="0"/>
              <a:t> HB663)</a:t>
            </a:r>
          </a:p>
        </p:txBody>
      </p:sp>
      <p:sp>
        <p:nvSpPr>
          <p:cNvPr id="3" name="Content Placeholder 2">
            <a:extLst>
              <a:ext uri="{FF2B5EF4-FFF2-40B4-BE49-F238E27FC236}">
                <a16:creationId xmlns:a16="http://schemas.microsoft.com/office/drawing/2014/main" id="{3E268ED4-9FAE-4E7B-A77A-33C2B5677393}"/>
              </a:ext>
            </a:extLst>
          </p:cNvPr>
          <p:cNvSpPr>
            <a:spLocks noGrp="1"/>
          </p:cNvSpPr>
          <p:nvPr>
            <p:ph idx="1"/>
          </p:nvPr>
        </p:nvSpPr>
        <p:spPr/>
        <p:txBody>
          <a:bodyPr/>
          <a:lstStyle/>
          <a:p>
            <a:pPr marL="0" indent="0">
              <a:buNone/>
            </a:pPr>
            <a:r>
              <a:rPr lang="en-US" dirty="0"/>
              <a:t>As a general overview, HB 303 increases the class eight business equipment tax exemption from $100,000 to $300,000 provided for in 15-6-138(4), MCA. Additionally, HB 303 provides a reimbursement to school districts by increasing the district general fund guaranteed tax base aid (GTB) multiplier in 20-9-366, MCA from </a:t>
            </a:r>
            <a:r>
              <a:rPr lang="en-US" dirty="0">
                <a:highlight>
                  <a:srgbClr val="FFFF00"/>
                </a:highlight>
              </a:rPr>
              <a:t>232% to 236% </a:t>
            </a:r>
            <a:r>
              <a:rPr lang="en-US" dirty="0"/>
              <a:t>beginning in </a:t>
            </a:r>
            <a:r>
              <a:rPr lang="en-US" dirty="0">
                <a:highlight>
                  <a:srgbClr val="FFFF00"/>
                </a:highlight>
              </a:rPr>
              <a:t>FY 2023</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941B3899-1244-48E7-BBAF-9689CCAAD2DB}"/>
              </a:ext>
            </a:extLst>
          </p:cNvPr>
          <p:cNvSpPr>
            <a:spLocks noGrp="1"/>
          </p:cNvSpPr>
          <p:nvPr>
            <p:ph type="sldNum" sz="quarter" idx="12"/>
          </p:nvPr>
        </p:nvSpPr>
        <p:spPr/>
        <p:txBody>
          <a:bodyPr/>
          <a:lstStyle/>
          <a:p>
            <a:fld id="{6F590329-6E2B-4169-8E13-E5A2C40AB34A}" type="slidenum">
              <a:rPr lang="en-US" smtClean="0"/>
              <a:t>23</a:t>
            </a:fld>
            <a:endParaRPr lang="en-US"/>
          </a:p>
        </p:txBody>
      </p:sp>
      <p:pic>
        <p:nvPicPr>
          <p:cNvPr id="5" name="Picture 2" descr="OPI Banner in Red">
            <a:extLst>
              <a:ext uri="{FF2B5EF4-FFF2-40B4-BE49-F238E27FC236}">
                <a16:creationId xmlns:a16="http://schemas.microsoft.com/office/drawing/2014/main" id="{62741D12-02AC-409F-9227-DF989C766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9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5FA-AE3B-484D-A6B9-540FF5B03EA7}"/>
              </a:ext>
            </a:extLst>
          </p:cNvPr>
          <p:cNvSpPr>
            <a:spLocks noGrp="1"/>
          </p:cNvSpPr>
          <p:nvPr>
            <p:ph type="title"/>
          </p:nvPr>
        </p:nvSpPr>
        <p:spPr/>
        <p:txBody>
          <a:bodyPr>
            <a:normAutofit/>
          </a:bodyPr>
          <a:lstStyle/>
          <a:p>
            <a:r>
              <a:rPr lang="en-US" sz="3200" b="1" dirty="0"/>
              <a:t>GF GTB (</a:t>
            </a:r>
            <a:r>
              <a:rPr lang="en-US" sz="3200" b="1" dirty="0" err="1"/>
              <a:t>Kassmier</a:t>
            </a:r>
            <a:r>
              <a:rPr lang="en-US" sz="3200" b="1" dirty="0"/>
              <a:t> HB303 &amp; </a:t>
            </a:r>
            <a:r>
              <a:rPr lang="en-US" sz="3200" b="1" u="sng" dirty="0" err="1">
                <a:highlight>
                  <a:srgbClr val="FFFF00"/>
                </a:highlight>
              </a:rPr>
              <a:t>Ler</a:t>
            </a:r>
            <a:r>
              <a:rPr lang="en-US" sz="3200" b="1" u="sng" dirty="0">
                <a:highlight>
                  <a:srgbClr val="FFFF00"/>
                </a:highlight>
              </a:rPr>
              <a:t> HB663</a:t>
            </a:r>
            <a:r>
              <a:rPr lang="en-US" sz="3200" b="1" dirty="0"/>
              <a:t>)</a:t>
            </a:r>
          </a:p>
        </p:txBody>
      </p:sp>
      <p:sp>
        <p:nvSpPr>
          <p:cNvPr id="3" name="Content Placeholder 2">
            <a:extLst>
              <a:ext uri="{FF2B5EF4-FFF2-40B4-BE49-F238E27FC236}">
                <a16:creationId xmlns:a16="http://schemas.microsoft.com/office/drawing/2014/main" id="{3E268ED4-9FAE-4E7B-A77A-33C2B5677393}"/>
              </a:ext>
            </a:extLst>
          </p:cNvPr>
          <p:cNvSpPr>
            <a:spLocks noGrp="1"/>
          </p:cNvSpPr>
          <p:nvPr>
            <p:ph idx="1"/>
          </p:nvPr>
        </p:nvSpPr>
        <p:spPr/>
        <p:txBody>
          <a:bodyPr>
            <a:normAutofit/>
          </a:bodyPr>
          <a:lstStyle/>
          <a:p>
            <a:pPr marL="0" indent="0">
              <a:buNone/>
            </a:pPr>
            <a:r>
              <a:rPr lang="en-US" dirty="0"/>
              <a:t>HB 663 amends section 20-9-366, MCA by increasing the district general fund guarantee tax base aid (GTB) multiplier from </a:t>
            </a:r>
            <a:r>
              <a:rPr lang="en-US" dirty="0">
                <a:highlight>
                  <a:srgbClr val="FFFF00"/>
                </a:highlight>
              </a:rPr>
              <a:t>232% to 250% </a:t>
            </a:r>
            <a:r>
              <a:rPr lang="en-US" dirty="0"/>
              <a:t>beginning in </a:t>
            </a:r>
            <a:r>
              <a:rPr lang="en-US" dirty="0">
                <a:highlight>
                  <a:srgbClr val="FFFF00"/>
                </a:highlight>
              </a:rPr>
              <a:t>FY 2022 </a:t>
            </a:r>
            <a:r>
              <a:rPr lang="en-US" dirty="0"/>
              <a:t>and linking additional increases to revenue generated by marijuana taxes </a:t>
            </a:r>
            <a:r>
              <a:rPr lang="en-US" dirty="0">
                <a:highlight>
                  <a:srgbClr val="00FF00"/>
                </a:highlight>
              </a:rPr>
              <a:t>beginning in FY 2024</a:t>
            </a:r>
            <a:r>
              <a:rPr lang="en-US" dirty="0"/>
              <a:t> and beyond by further increasing the GTB multiplier. These subsequential increases are based on a measure that is the difference in marijuana revenue transferred to the state general fund when compared to the same revenue transferred in the prior year. </a:t>
            </a:r>
          </a:p>
        </p:txBody>
      </p:sp>
      <p:sp>
        <p:nvSpPr>
          <p:cNvPr id="4" name="Slide Number Placeholder 3">
            <a:extLst>
              <a:ext uri="{FF2B5EF4-FFF2-40B4-BE49-F238E27FC236}">
                <a16:creationId xmlns:a16="http://schemas.microsoft.com/office/drawing/2014/main" id="{1696084E-72A2-47C5-BF48-6328CF651F36}"/>
              </a:ext>
            </a:extLst>
          </p:cNvPr>
          <p:cNvSpPr>
            <a:spLocks noGrp="1"/>
          </p:cNvSpPr>
          <p:nvPr>
            <p:ph type="sldNum" sz="quarter" idx="12"/>
          </p:nvPr>
        </p:nvSpPr>
        <p:spPr/>
        <p:txBody>
          <a:bodyPr/>
          <a:lstStyle/>
          <a:p>
            <a:fld id="{6F590329-6E2B-4169-8E13-E5A2C40AB34A}" type="slidenum">
              <a:rPr lang="en-US" smtClean="0"/>
              <a:t>24</a:t>
            </a:fld>
            <a:endParaRPr lang="en-US"/>
          </a:p>
        </p:txBody>
      </p:sp>
      <p:pic>
        <p:nvPicPr>
          <p:cNvPr id="5" name="Picture 2" descr="OPI Banner in Red">
            <a:extLst>
              <a:ext uri="{FF2B5EF4-FFF2-40B4-BE49-F238E27FC236}">
                <a16:creationId xmlns:a16="http://schemas.microsoft.com/office/drawing/2014/main" id="{616160F9-C81B-4B1B-A47C-20158E558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7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5FA-AE3B-484D-A6B9-540FF5B03EA7}"/>
              </a:ext>
            </a:extLst>
          </p:cNvPr>
          <p:cNvSpPr>
            <a:spLocks noGrp="1"/>
          </p:cNvSpPr>
          <p:nvPr>
            <p:ph type="title"/>
          </p:nvPr>
        </p:nvSpPr>
        <p:spPr/>
        <p:txBody>
          <a:bodyPr>
            <a:normAutofit/>
          </a:bodyPr>
          <a:lstStyle/>
          <a:p>
            <a:r>
              <a:rPr lang="en-US" sz="3200" b="1" dirty="0"/>
              <a:t>GF GTB (</a:t>
            </a:r>
            <a:r>
              <a:rPr lang="en-US" sz="3200" b="1" dirty="0" err="1"/>
              <a:t>Kassmier</a:t>
            </a:r>
            <a:r>
              <a:rPr lang="en-US" sz="3200" b="1" dirty="0"/>
              <a:t> HB303 &amp; </a:t>
            </a:r>
            <a:r>
              <a:rPr lang="en-US" sz="3200" b="1" u="sng" dirty="0" err="1">
                <a:highlight>
                  <a:srgbClr val="FFFF00"/>
                </a:highlight>
              </a:rPr>
              <a:t>Ler</a:t>
            </a:r>
            <a:r>
              <a:rPr lang="en-US" sz="3200" b="1" u="sng" dirty="0">
                <a:highlight>
                  <a:srgbClr val="FFFF00"/>
                </a:highlight>
              </a:rPr>
              <a:t> HB663</a:t>
            </a:r>
            <a:r>
              <a:rPr lang="en-US" sz="3200" b="1" dirty="0"/>
              <a:t>)</a:t>
            </a:r>
          </a:p>
        </p:txBody>
      </p:sp>
      <p:sp>
        <p:nvSpPr>
          <p:cNvPr id="3" name="Content Placeholder 2">
            <a:extLst>
              <a:ext uri="{FF2B5EF4-FFF2-40B4-BE49-F238E27FC236}">
                <a16:creationId xmlns:a16="http://schemas.microsoft.com/office/drawing/2014/main" id="{3E268ED4-9FAE-4E7B-A77A-33C2B5677393}"/>
              </a:ext>
            </a:extLst>
          </p:cNvPr>
          <p:cNvSpPr>
            <a:spLocks noGrp="1"/>
          </p:cNvSpPr>
          <p:nvPr>
            <p:ph idx="1"/>
          </p:nvPr>
        </p:nvSpPr>
        <p:spPr/>
        <p:txBody>
          <a:bodyPr>
            <a:normAutofit/>
          </a:bodyPr>
          <a:lstStyle/>
          <a:p>
            <a:pPr marL="0" indent="0">
              <a:buNone/>
            </a:pPr>
            <a:r>
              <a:rPr lang="en-US" dirty="0"/>
              <a:t>General Fund GTB multiplier:</a:t>
            </a:r>
          </a:p>
          <a:p>
            <a:pPr marL="0" indent="0">
              <a:buNone/>
            </a:pPr>
            <a:endParaRPr lang="en-US" dirty="0"/>
          </a:p>
          <a:p>
            <a:pPr marL="0" indent="0">
              <a:buNone/>
            </a:pPr>
            <a:r>
              <a:rPr lang="en-US" dirty="0"/>
              <a:t>					FY 2022 = 232%</a:t>
            </a:r>
            <a:br>
              <a:rPr lang="en-US" dirty="0"/>
            </a:br>
            <a:r>
              <a:rPr lang="en-US" dirty="0"/>
              <a:t>					FY 2023 = 250%</a:t>
            </a:r>
            <a:br>
              <a:rPr lang="en-US" dirty="0"/>
            </a:br>
            <a:r>
              <a:rPr lang="en-US" dirty="0"/>
              <a:t>		  				       </a:t>
            </a:r>
            <a:r>
              <a:rPr lang="en-US" u="sng" dirty="0"/>
              <a:t>+  4%</a:t>
            </a:r>
            <a:br>
              <a:rPr lang="en-US" dirty="0"/>
            </a:br>
            <a:r>
              <a:rPr lang="en-US" dirty="0"/>
              <a:t>						       254%</a:t>
            </a:r>
            <a:br>
              <a:rPr lang="en-US" dirty="0"/>
            </a:br>
            <a:r>
              <a:rPr lang="en-US" dirty="0"/>
              <a:t>					</a:t>
            </a:r>
          </a:p>
          <a:p>
            <a:pPr marL="0" indent="0">
              <a:buNone/>
            </a:pPr>
            <a:r>
              <a:rPr lang="en-US" dirty="0"/>
              <a:t>					FY 2024 = Add Annually %</a:t>
            </a:r>
          </a:p>
        </p:txBody>
      </p:sp>
      <p:sp>
        <p:nvSpPr>
          <p:cNvPr id="4" name="Slide Number Placeholder 3">
            <a:extLst>
              <a:ext uri="{FF2B5EF4-FFF2-40B4-BE49-F238E27FC236}">
                <a16:creationId xmlns:a16="http://schemas.microsoft.com/office/drawing/2014/main" id="{076EB1B5-71B6-41AB-825A-358320F61BA6}"/>
              </a:ext>
            </a:extLst>
          </p:cNvPr>
          <p:cNvSpPr>
            <a:spLocks noGrp="1"/>
          </p:cNvSpPr>
          <p:nvPr>
            <p:ph type="sldNum" sz="quarter" idx="12"/>
          </p:nvPr>
        </p:nvSpPr>
        <p:spPr/>
        <p:txBody>
          <a:bodyPr/>
          <a:lstStyle/>
          <a:p>
            <a:fld id="{6F590329-6E2B-4169-8E13-E5A2C40AB34A}" type="slidenum">
              <a:rPr lang="en-US" smtClean="0"/>
              <a:t>25</a:t>
            </a:fld>
            <a:endParaRPr lang="en-US"/>
          </a:p>
        </p:txBody>
      </p:sp>
      <p:pic>
        <p:nvPicPr>
          <p:cNvPr id="5" name="Picture 2" descr="OPI Banner in Red">
            <a:extLst>
              <a:ext uri="{FF2B5EF4-FFF2-40B4-BE49-F238E27FC236}">
                <a16:creationId xmlns:a16="http://schemas.microsoft.com/office/drawing/2014/main" id="{B0F36D92-2835-4D27-AFE5-54CCEF7DF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0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2C1CA3-CF4C-44AD-A58E-791F2572C4A9}"/>
              </a:ext>
            </a:extLst>
          </p:cNvPr>
          <p:cNvSpPr>
            <a:spLocks noGrp="1"/>
          </p:cNvSpPr>
          <p:nvPr>
            <p:ph idx="1"/>
          </p:nvPr>
        </p:nvSpPr>
        <p:spPr/>
        <p:txBody>
          <a:bodyPr>
            <a:normAutofit fontScale="77500" lnSpcReduction="20000"/>
          </a:bodyPr>
          <a:lstStyle/>
          <a:p>
            <a:pPr marL="0" indent="0">
              <a:buNone/>
            </a:pPr>
            <a:r>
              <a:rPr lang="en-US" dirty="0"/>
              <a:t>(</a:t>
            </a:r>
            <a:r>
              <a:rPr lang="en-US" dirty="0" err="1"/>
              <a:t>i</a:t>
            </a:r>
            <a:r>
              <a:rPr lang="en-US" dirty="0"/>
              <a:t>) for fiscal years 2024 through 2031, if the revenue transferred to the state general fund pursuant to 16-12-111 in the prior fiscal year is at least $1 million more than the revenue transferred in the fiscal year 2 years prior, then: </a:t>
            </a:r>
          </a:p>
          <a:p>
            <a:pPr marL="0" indent="0">
              <a:buNone/>
            </a:pPr>
            <a:r>
              <a:rPr lang="en-US" dirty="0"/>
              <a:t>	(A) multiply the amount of increased revenue transferred to the state general fund 	pursuant </a:t>
            </a:r>
            <a:r>
              <a:rPr lang="en-US"/>
              <a:t>to 16-12-111 </a:t>
            </a:r>
            <a:r>
              <a:rPr lang="en-US" dirty="0"/>
              <a:t>in the prior fiscal year above the amount of revenue 	transferred in the fiscal year 2 years prior by 0.25, divide the resulting product by 	$500,000, and round to the nearest whole number; and </a:t>
            </a:r>
          </a:p>
          <a:p>
            <a:pPr marL="0" indent="0">
              <a:buNone/>
            </a:pPr>
            <a:r>
              <a:rPr lang="en-US" dirty="0"/>
              <a:t>	(B) increase the multiplier for the prior fiscal year by the number derived in 	subsection (5)(a)(</a:t>
            </a:r>
            <a:r>
              <a:rPr lang="en-US" dirty="0" err="1"/>
              <a:t>i</a:t>
            </a:r>
            <a:r>
              <a:rPr lang="en-US" dirty="0"/>
              <a:t>)(A) as a percentage point increase; </a:t>
            </a:r>
          </a:p>
          <a:p>
            <a:pPr marL="0" indent="0">
              <a:buNone/>
            </a:pPr>
            <a:r>
              <a:rPr lang="en-US" dirty="0"/>
              <a:t>(ii) for fiscal years 2024 through 2031, if the revenue transferred to the state general fund pursuant to in the prior fiscal year is less than $1 million more than the revenue transferred in the fiscal year 2 years prior, then the multiplier is equal to the multiplier used for the prior fiscal year; and </a:t>
            </a:r>
          </a:p>
          <a:p>
            <a:pPr marL="0" indent="0">
              <a:buNone/>
            </a:pPr>
            <a:r>
              <a:rPr lang="en-US" dirty="0"/>
              <a:t>(iii) for fiscal years 2032 and subsequent fiscal years, the multiplier is equal to the multiplier used for fiscal year 2031.</a:t>
            </a:r>
          </a:p>
        </p:txBody>
      </p:sp>
      <p:sp>
        <p:nvSpPr>
          <p:cNvPr id="4" name="Title 1">
            <a:extLst>
              <a:ext uri="{FF2B5EF4-FFF2-40B4-BE49-F238E27FC236}">
                <a16:creationId xmlns:a16="http://schemas.microsoft.com/office/drawing/2014/main" id="{7130C2A6-22B1-439D-9A36-D2F4B7F66E76}"/>
              </a:ext>
            </a:extLst>
          </p:cNvPr>
          <p:cNvSpPr>
            <a:spLocks noGrp="1"/>
          </p:cNvSpPr>
          <p:nvPr>
            <p:ph type="title"/>
          </p:nvPr>
        </p:nvSpPr>
        <p:spPr>
          <a:xfrm>
            <a:off x="838200" y="365125"/>
            <a:ext cx="10515600" cy="1325563"/>
          </a:xfrm>
        </p:spPr>
        <p:txBody>
          <a:bodyPr>
            <a:normAutofit/>
          </a:bodyPr>
          <a:lstStyle/>
          <a:p>
            <a:r>
              <a:rPr lang="en-US" sz="3200" b="1" dirty="0"/>
              <a:t>GF GTB (</a:t>
            </a:r>
            <a:r>
              <a:rPr lang="en-US" sz="3200" b="1" dirty="0" err="1"/>
              <a:t>Kassmier</a:t>
            </a:r>
            <a:r>
              <a:rPr lang="en-US" sz="3200" b="1" dirty="0"/>
              <a:t> HB303 &amp; </a:t>
            </a:r>
            <a:r>
              <a:rPr lang="en-US" sz="3200" b="1" u="sng" dirty="0" err="1">
                <a:highlight>
                  <a:srgbClr val="FFFF00"/>
                </a:highlight>
              </a:rPr>
              <a:t>Ler</a:t>
            </a:r>
            <a:r>
              <a:rPr lang="en-US" sz="3200" b="1" u="sng" dirty="0">
                <a:highlight>
                  <a:srgbClr val="FFFF00"/>
                </a:highlight>
              </a:rPr>
              <a:t> HB663</a:t>
            </a:r>
            <a:r>
              <a:rPr lang="en-US" sz="3200" b="1" dirty="0"/>
              <a:t>)</a:t>
            </a:r>
          </a:p>
        </p:txBody>
      </p:sp>
      <p:sp>
        <p:nvSpPr>
          <p:cNvPr id="2" name="Slide Number Placeholder 1">
            <a:extLst>
              <a:ext uri="{FF2B5EF4-FFF2-40B4-BE49-F238E27FC236}">
                <a16:creationId xmlns:a16="http://schemas.microsoft.com/office/drawing/2014/main" id="{84D313EC-CDDA-4105-931D-5469AC68AD75}"/>
              </a:ext>
            </a:extLst>
          </p:cNvPr>
          <p:cNvSpPr>
            <a:spLocks noGrp="1"/>
          </p:cNvSpPr>
          <p:nvPr>
            <p:ph type="sldNum" sz="quarter" idx="12"/>
          </p:nvPr>
        </p:nvSpPr>
        <p:spPr/>
        <p:txBody>
          <a:bodyPr/>
          <a:lstStyle/>
          <a:p>
            <a:fld id="{6F590329-6E2B-4169-8E13-E5A2C40AB34A}" type="slidenum">
              <a:rPr lang="en-US" smtClean="0"/>
              <a:t>26</a:t>
            </a:fld>
            <a:endParaRPr lang="en-US"/>
          </a:p>
        </p:txBody>
      </p:sp>
      <p:pic>
        <p:nvPicPr>
          <p:cNvPr id="5" name="Picture 2" descr="OPI Banner in Red">
            <a:extLst>
              <a:ext uri="{FF2B5EF4-FFF2-40B4-BE49-F238E27FC236}">
                <a16:creationId xmlns:a16="http://schemas.microsoft.com/office/drawing/2014/main" id="{995C65BE-2422-40DB-AF0F-9170FA1F8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026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E589-5B73-4C33-97B2-E7792BEF20AB}"/>
              </a:ext>
            </a:extLst>
          </p:cNvPr>
          <p:cNvSpPr>
            <a:spLocks noGrp="1"/>
          </p:cNvSpPr>
          <p:nvPr>
            <p:ph type="title"/>
          </p:nvPr>
        </p:nvSpPr>
        <p:spPr/>
        <p:txBody>
          <a:bodyPr>
            <a:normAutofit/>
          </a:bodyPr>
          <a:lstStyle/>
          <a:p>
            <a:r>
              <a:rPr lang="en-US" sz="3200" b="1" dirty="0"/>
              <a:t>GF GTB (</a:t>
            </a:r>
            <a:r>
              <a:rPr lang="en-US" sz="3200" b="1" dirty="0" err="1"/>
              <a:t>Kassmier</a:t>
            </a:r>
            <a:r>
              <a:rPr lang="en-US" sz="3200" b="1" dirty="0"/>
              <a:t> HB303 &amp; </a:t>
            </a:r>
            <a:r>
              <a:rPr lang="en-US" sz="3200" b="1" u="sng" dirty="0" err="1"/>
              <a:t>Ler</a:t>
            </a:r>
            <a:r>
              <a:rPr lang="en-US" sz="3200" b="1" u="sng" dirty="0"/>
              <a:t> HB663</a:t>
            </a:r>
            <a:r>
              <a:rPr lang="en-US" sz="3200" b="1" dirty="0"/>
              <a:t>)</a:t>
            </a:r>
            <a:endParaRPr lang="en-US" sz="3200" dirty="0"/>
          </a:p>
        </p:txBody>
      </p:sp>
      <p:pic>
        <p:nvPicPr>
          <p:cNvPr id="5" name="Picture 4">
            <a:extLst>
              <a:ext uri="{FF2B5EF4-FFF2-40B4-BE49-F238E27FC236}">
                <a16:creationId xmlns:a16="http://schemas.microsoft.com/office/drawing/2014/main" id="{3FBEB1DB-923A-4703-A6AC-7001D8EB3D80}"/>
              </a:ext>
            </a:extLst>
          </p:cNvPr>
          <p:cNvPicPr>
            <a:picLocks noChangeAspect="1"/>
          </p:cNvPicPr>
          <p:nvPr/>
        </p:nvPicPr>
        <p:blipFill>
          <a:blip r:embed="rId2"/>
          <a:stretch>
            <a:fillRect/>
          </a:stretch>
        </p:blipFill>
        <p:spPr>
          <a:xfrm>
            <a:off x="2297884" y="1539686"/>
            <a:ext cx="7164897" cy="4710886"/>
          </a:xfrm>
          <a:prstGeom prst="rect">
            <a:avLst/>
          </a:prstGeom>
        </p:spPr>
      </p:pic>
      <p:sp>
        <p:nvSpPr>
          <p:cNvPr id="3" name="Slide Number Placeholder 2">
            <a:extLst>
              <a:ext uri="{FF2B5EF4-FFF2-40B4-BE49-F238E27FC236}">
                <a16:creationId xmlns:a16="http://schemas.microsoft.com/office/drawing/2014/main" id="{DC939743-FC3F-49B1-B7C6-B10BBF192F97}"/>
              </a:ext>
            </a:extLst>
          </p:cNvPr>
          <p:cNvSpPr>
            <a:spLocks noGrp="1"/>
          </p:cNvSpPr>
          <p:nvPr>
            <p:ph type="sldNum" sz="quarter" idx="12"/>
          </p:nvPr>
        </p:nvSpPr>
        <p:spPr/>
        <p:txBody>
          <a:bodyPr/>
          <a:lstStyle/>
          <a:p>
            <a:fld id="{6F590329-6E2B-4169-8E13-E5A2C40AB34A}" type="slidenum">
              <a:rPr lang="en-US" smtClean="0"/>
              <a:t>27</a:t>
            </a:fld>
            <a:endParaRPr lang="en-US"/>
          </a:p>
        </p:txBody>
      </p:sp>
      <p:pic>
        <p:nvPicPr>
          <p:cNvPr id="6" name="Picture 2" descr="OPI Banner in Red">
            <a:extLst>
              <a:ext uri="{FF2B5EF4-FFF2-40B4-BE49-F238E27FC236}">
                <a16:creationId xmlns:a16="http://schemas.microsoft.com/office/drawing/2014/main" id="{C6F20E66-53B2-433F-A191-803022D58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62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AD50-6E61-42FB-BEA8-7CC643C48BAC}"/>
              </a:ext>
            </a:extLst>
          </p:cNvPr>
          <p:cNvSpPr>
            <a:spLocks noGrp="1"/>
          </p:cNvSpPr>
          <p:nvPr>
            <p:ph type="title"/>
          </p:nvPr>
        </p:nvSpPr>
        <p:spPr/>
        <p:txBody>
          <a:bodyPr>
            <a:normAutofit/>
          </a:bodyPr>
          <a:lstStyle/>
          <a:p>
            <a:r>
              <a:rPr lang="en-US" sz="3200" b="1" dirty="0"/>
              <a:t>State Technology Aid (</a:t>
            </a:r>
            <a:r>
              <a:rPr lang="en-US" sz="3200" b="1" dirty="0" err="1"/>
              <a:t>Zolnikov</a:t>
            </a:r>
            <a:r>
              <a:rPr lang="en-US" sz="3200" b="1" dirty="0"/>
              <a:t> HB181)</a:t>
            </a:r>
          </a:p>
        </p:txBody>
      </p:sp>
      <p:sp>
        <p:nvSpPr>
          <p:cNvPr id="3" name="Content Placeholder 2">
            <a:extLst>
              <a:ext uri="{FF2B5EF4-FFF2-40B4-BE49-F238E27FC236}">
                <a16:creationId xmlns:a16="http://schemas.microsoft.com/office/drawing/2014/main" id="{298534CC-7AF0-47E0-8B69-EE5729791485}"/>
              </a:ext>
            </a:extLst>
          </p:cNvPr>
          <p:cNvSpPr>
            <a:spLocks noGrp="1"/>
          </p:cNvSpPr>
          <p:nvPr>
            <p:ph idx="1"/>
          </p:nvPr>
        </p:nvSpPr>
        <p:spPr/>
        <p:txBody>
          <a:bodyPr/>
          <a:lstStyle/>
          <a:p>
            <a:pPr marL="0" indent="0">
              <a:buNone/>
            </a:pPr>
            <a:r>
              <a:rPr lang="en-US" dirty="0"/>
              <a:t>In FY 2022, twenty-five percent of the $1 million statutory appropriation provided in 17-7-502, MCA is to be for providing funds for schools to use as state matching funds for special construction under the federal e-rate broadband program pursuant to 47 CFR 54.505. The remaining seventy-five percent is to be distributed to a district’s technology acquisition and depreciation fund under the previously determine methodology described in 20-9-534, MCA. </a:t>
            </a:r>
          </a:p>
        </p:txBody>
      </p:sp>
      <p:sp>
        <p:nvSpPr>
          <p:cNvPr id="4" name="Slide Number Placeholder 3">
            <a:extLst>
              <a:ext uri="{FF2B5EF4-FFF2-40B4-BE49-F238E27FC236}">
                <a16:creationId xmlns:a16="http://schemas.microsoft.com/office/drawing/2014/main" id="{97721C19-2D25-4C3E-9AE2-E60FC3D4BCCA}"/>
              </a:ext>
            </a:extLst>
          </p:cNvPr>
          <p:cNvSpPr>
            <a:spLocks noGrp="1"/>
          </p:cNvSpPr>
          <p:nvPr>
            <p:ph type="sldNum" sz="quarter" idx="12"/>
          </p:nvPr>
        </p:nvSpPr>
        <p:spPr/>
        <p:txBody>
          <a:bodyPr/>
          <a:lstStyle/>
          <a:p>
            <a:fld id="{6F590329-6E2B-4169-8E13-E5A2C40AB34A}" type="slidenum">
              <a:rPr lang="en-US" smtClean="0"/>
              <a:t>28</a:t>
            </a:fld>
            <a:endParaRPr lang="en-US"/>
          </a:p>
        </p:txBody>
      </p:sp>
      <p:pic>
        <p:nvPicPr>
          <p:cNvPr id="5" name="Picture 2" descr="OPI Banner in Red">
            <a:extLst>
              <a:ext uri="{FF2B5EF4-FFF2-40B4-BE49-F238E27FC236}">
                <a16:creationId xmlns:a16="http://schemas.microsoft.com/office/drawing/2014/main" id="{0EF9CB34-0A1E-47B3-8B12-4C9A0E47C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76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AD50-6E61-42FB-BEA8-7CC643C48BAC}"/>
              </a:ext>
            </a:extLst>
          </p:cNvPr>
          <p:cNvSpPr>
            <a:spLocks noGrp="1"/>
          </p:cNvSpPr>
          <p:nvPr>
            <p:ph type="title"/>
          </p:nvPr>
        </p:nvSpPr>
        <p:spPr/>
        <p:txBody>
          <a:bodyPr>
            <a:normAutofit/>
          </a:bodyPr>
          <a:lstStyle/>
          <a:p>
            <a:r>
              <a:rPr lang="en-US" sz="3200" b="1" dirty="0"/>
              <a:t>State Technology Aid (</a:t>
            </a:r>
            <a:r>
              <a:rPr lang="en-US" sz="3200" b="1" dirty="0" err="1"/>
              <a:t>Zolnikov</a:t>
            </a:r>
            <a:r>
              <a:rPr lang="en-US" sz="3200" b="1" dirty="0"/>
              <a:t> HB181)</a:t>
            </a:r>
          </a:p>
        </p:txBody>
      </p:sp>
      <p:sp>
        <p:nvSpPr>
          <p:cNvPr id="3" name="Content Placeholder 2">
            <a:extLst>
              <a:ext uri="{FF2B5EF4-FFF2-40B4-BE49-F238E27FC236}">
                <a16:creationId xmlns:a16="http://schemas.microsoft.com/office/drawing/2014/main" id="{298534CC-7AF0-47E0-8B69-EE5729791485}"/>
              </a:ext>
            </a:extLst>
          </p:cNvPr>
          <p:cNvSpPr>
            <a:spLocks noGrp="1"/>
          </p:cNvSpPr>
          <p:nvPr>
            <p:ph idx="1"/>
          </p:nvPr>
        </p:nvSpPr>
        <p:spPr/>
        <p:txBody>
          <a:bodyPr/>
          <a:lstStyle/>
          <a:p>
            <a:pPr marL="0" indent="0">
              <a:buNone/>
            </a:pPr>
            <a:r>
              <a:rPr lang="en-US" dirty="0"/>
              <a:t>The same proportions are to be applied for FY 2023 however, any remaining funds not expended from the 25% portion in FY 2022 are to be distributed with the previously determine methodology described in 20-9-534, MCA in FY 2023. HB 181 terminates June 30, 2023</a:t>
            </a:r>
          </a:p>
        </p:txBody>
      </p:sp>
      <p:graphicFrame>
        <p:nvGraphicFramePr>
          <p:cNvPr id="4" name="Table 4">
            <a:extLst>
              <a:ext uri="{FF2B5EF4-FFF2-40B4-BE49-F238E27FC236}">
                <a16:creationId xmlns:a16="http://schemas.microsoft.com/office/drawing/2014/main" id="{2FAE338C-C9E6-418C-9DF4-E3F1528D59CD}"/>
              </a:ext>
            </a:extLst>
          </p:cNvPr>
          <p:cNvGraphicFramePr>
            <a:graphicFrameLocks noGrp="1"/>
          </p:cNvGraphicFramePr>
          <p:nvPr>
            <p:extLst>
              <p:ext uri="{D42A27DB-BD31-4B8C-83A1-F6EECF244321}">
                <p14:modId xmlns:p14="http://schemas.microsoft.com/office/powerpoint/2010/main" val="3362000800"/>
              </p:ext>
            </p:extLst>
          </p:nvPr>
        </p:nvGraphicFramePr>
        <p:xfrm>
          <a:off x="1929362" y="3574832"/>
          <a:ext cx="7989078" cy="2214880"/>
        </p:xfrm>
        <a:graphic>
          <a:graphicData uri="http://schemas.openxmlformats.org/drawingml/2006/table">
            <a:tbl>
              <a:tblPr firstRow="1" bandRow="1">
                <a:tableStyleId>{5C22544A-7EE6-4342-B048-85BDC9FD1C3A}</a:tableStyleId>
              </a:tblPr>
              <a:tblGrid>
                <a:gridCol w="2762551">
                  <a:extLst>
                    <a:ext uri="{9D8B030D-6E8A-4147-A177-3AD203B41FA5}">
                      <a16:colId xmlns:a16="http://schemas.microsoft.com/office/drawing/2014/main" val="1218281651"/>
                    </a:ext>
                  </a:extLst>
                </a:gridCol>
                <a:gridCol w="1658553">
                  <a:extLst>
                    <a:ext uri="{9D8B030D-6E8A-4147-A177-3AD203B41FA5}">
                      <a16:colId xmlns:a16="http://schemas.microsoft.com/office/drawing/2014/main" val="1651235697"/>
                    </a:ext>
                  </a:extLst>
                </a:gridCol>
                <a:gridCol w="1767166">
                  <a:extLst>
                    <a:ext uri="{9D8B030D-6E8A-4147-A177-3AD203B41FA5}">
                      <a16:colId xmlns:a16="http://schemas.microsoft.com/office/drawing/2014/main" val="2247789551"/>
                    </a:ext>
                  </a:extLst>
                </a:gridCol>
                <a:gridCol w="1800808">
                  <a:extLst>
                    <a:ext uri="{9D8B030D-6E8A-4147-A177-3AD203B41FA5}">
                      <a16:colId xmlns:a16="http://schemas.microsoft.com/office/drawing/2014/main" val="725088642"/>
                    </a:ext>
                  </a:extLst>
                </a:gridCol>
              </a:tblGrid>
              <a:tr h="370840">
                <a:tc>
                  <a:txBody>
                    <a:bodyPr/>
                    <a:lstStyle/>
                    <a:p>
                      <a:endParaRPr lang="en-US" dirty="0"/>
                    </a:p>
                  </a:txBody>
                  <a:tcPr/>
                </a:tc>
                <a:tc>
                  <a:txBody>
                    <a:bodyPr/>
                    <a:lstStyle/>
                    <a:p>
                      <a:pPr algn="ctr"/>
                      <a:r>
                        <a:rPr lang="en-US" dirty="0"/>
                        <a:t>FY 2022</a:t>
                      </a:r>
                    </a:p>
                  </a:txBody>
                  <a:tcPr/>
                </a:tc>
                <a:tc>
                  <a:txBody>
                    <a:bodyPr/>
                    <a:lstStyle/>
                    <a:p>
                      <a:pPr algn="ctr"/>
                      <a:r>
                        <a:rPr lang="en-US" dirty="0"/>
                        <a:t>FY 2023</a:t>
                      </a:r>
                    </a:p>
                  </a:txBody>
                  <a:tcPr/>
                </a:tc>
                <a:tc>
                  <a:txBody>
                    <a:bodyPr/>
                    <a:lstStyle/>
                    <a:p>
                      <a:pPr algn="ctr"/>
                      <a:r>
                        <a:rPr lang="en-US" dirty="0"/>
                        <a:t>FY 2024</a:t>
                      </a:r>
                    </a:p>
                  </a:txBody>
                  <a:tcPr/>
                </a:tc>
                <a:extLst>
                  <a:ext uri="{0D108BD9-81ED-4DB2-BD59-A6C34878D82A}">
                    <a16:rowId xmlns:a16="http://schemas.microsoft.com/office/drawing/2014/main" val="3145644644"/>
                  </a:ext>
                </a:extLst>
              </a:tr>
              <a:tr h="370840">
                <a:tc>
                  <a:txBody>
                    <a:bodyPr/>
                    <a:lstStyle/>
                    <a:p>
                      <a:r>
                        <a:rPr lang="en-US" dirty="0"/>
                        <a:t>Tech Payment (Base)</a:t>
                      </a:r>
                    </a:p>
                  </a:txBody>
                  <a:tcPr/>
                </a:tc>
                <a:tc>
                  <a:txBody>
                    <a:bodyPr/>
                    <a:lstStyle/>
                    <a:p>
                      <a:pPr algn="r"/>
                      <a:r>
                        <a:rPr lang="en-US" dirty="0"/>
                        <a:t>$750,000</a:t>
                      </a:r>
                    </a:p>
                  </a:txBody>
                  <a:tcPr/>
                </a:tc>
                <a:tc>
                  <a:txBody>
                    <a:bodyPr/>
                    <a:lstStyle/>
                    <a:p>
                      <a:pPr algn="r"/>
                      <a:r>
                        <a:rPr lang="en-US" dirty="0"/>
                        <a:t>$750,000</a:t>
                      </a:r>
                    </a:p>
                  </a:txBody>
                  <a:tcPr/>
                </a:tc>
                <a:tc>
                  <a:txBody>
                    <a:bodyPr/>
                    <a:lstStyle/>
                    <a:p>
                      <a:pPr algn="r"/>
                      <a:r>
                        <a:rPr lang="en-US" dirty="0"/>
                        <a:t>$1,000,000</a:t>
                      </a:r>
                    </a:p>
                  </a:txBody>
                  <a:tcPr/>
                </a:tc>
                <a:extLst>
                  <a:ext uri="{0D108BD9-81ED-4DB2-BD59-A6C34878D82A}">
                    <a16:rowId xmlns:a16="http://schemas.microsoft.com/office/drawing/2014/main" val="1621802329"/>
                  </a:ext>
                </a:extLst>
              </a:tr>
              <a:tr h="370840">
                <a:tc>
                  <a:txBody>
                    <a:bodyPr/>
                    <a:lstStyle/>
                    <a:p>
                      <a:r>
                        <a:rPr lang="en-US" dirty="0"/>
                        <a:t>Tech Payment (Remainder)</a:t>
                      </a:r>
                    </a:p>
                  </a:txBody>
                  <a:tcPr/>
                </a:tc>
                <a:tc>
                  <a:txBody>
                    <a:bodyPr/>
                    <a:lstStyle/>
                    <a:p>
                      <a:pPr algn="r"/>
                      <a:r>
                        <a:rPr lang="en-US" dirty="0"/>
                        <a:t>$0</a:t>
                      </a:r>
                    </a:p>
                  </a:txBody>
                  <a:tcPr/>
                </a:tc>
                <a:tc>
                  <a:txBody>
                    <a:bodyPr/>
                    <a:lstStyle/>
                    <a:p>
                      <a:pPr algn="r"/>
                      <a:r>
                        <a:rPr lang="en-US" dirty="0"/>
                        <a:t>$250,000</a:t>
                      </a:r>
                    </a:p>
                  </a:txBody>
                  <a:tcPr/>
                </a:tc>
                <a:tc>
                  <a:txBody>
                    <a:bodyPr/>
                    <a:lstStyle/>
                    <a:p>
                      <a:pPr algn="r"/>
                      <a:endParaRPr lang="en-US" dirty="0"/>
                    </a:p>
                  </a:txBody>
                  <a:tcPr/>
                </a:tc>
                <a:extLst>
                  <a:ext uri="{0D108BD9-81ED-4DB2-BD59-A6C34878D82A}">
                    <a16:rowId xmlns:a16="http://schemas.microsoft.com/office/drawing/2014/main" val="744749733"/>
                  </a:ext>
                </a:extLst>
              </a:tr>
              <a:tr h="185420">
                <a:tc>
                  <a:txBody>
                    <a:bodyPr/>
                    <a:lstStyle/>
                    <a:p>
                      <a:r>
                        <a:rPr lang="en-US" dirty="0"/>
                        <a:t>Total Tech Payment</a:t>
                      </a:r>
                    </a:p>
                  </a:txBody>
                  <a:tcPr/>
                </a:tc>
                <a:tc>
                  <a:txBody>
                    <a:bodyPr/>
                    <a:lstStyle/>
                    <a:p>
                      <a:pPr algn="r"/>
                      <a:r>
                        <a:rPr lang="en-US" dirty="0"/>
                        <a:t>$750,000</a:t>
                      </a:r>
                    </a:p>
                  </a:txBody>
                  <a:tcPr/>
                </a:tc>
                <a:tc>
                  <a:txBody>
                    <a:bodyPr/>
                    <a:lstStyle/>
                    <a:p>
                      <a:pPr algn="r"/>
                      <a:r>
                        <a:rPr lang="en-US" dirty="0"/>
                        <a:t>$1,000,000</a:t>
                      </a:r>
                    </a:p>
                  </a:txBody>
                  <a:tcPr/>
                </a:tc>
                <a:tc>
                  <a:txBody>
                    <a:bodyPr/>
                    <a:lstStyle/>
                    <a:p>
                      <a:pPr algn="r"/>
                      <a:r>
                        <a:rPr lang="en-US" dirty="0"/>
                        <a:t>$1,000,000</a:t>
                      </a:r>
                    </a:p>
                  </a:txBody>
                  <a:tcPr/>
                </a:tc>
                <a:extLst>
                  <a:ext uri="{0D108BD9-81ED-4DB2-BD59-A6C34878D82A}">
                    <a16:rowId xmlns:a16="http://schemas.microsoft.com/office/drawing/2014/main" val="2265330233"/>
                  </a:ext>
                </a:extLst>
              </a:tr>
              <a:tr h="185420">
                <a:tc>
                  <a:txBody>
                    <a:bodyPr/>
                    <a:lstStyle/>
                    <a:p>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628267276"/>
                  </a:ext>
                </a:extLst>
              </a:tr>
              <a:tr h="370840">
                <a:tc>
                  <a:txBody>
                    <a:bodyPr/>
                    <a:lstStyle/>
                    <a:p>
                      <a:r>
                        <a:rPr lang="en-US" dirty="0"/>
                        <a:t>E-Rate Broadband</a:t>
                      </a:r>
                    </a:p>
                  </a:txBody>
                  <a:tcPr/>
                </a:tc>
                <a:tc>
                  <a:txBody>
                    <a:bodyPr/>
                    <a:lstStyle/>
                    <a:p>
                      <a:pPr algn="r"/>
                      <a:r>
                        <a:rPr lang="en-US" dirty="0"/>
                        <a:t>$250,000</a:t>
                      </a:r>
                    </a:p>
                  </a:txBody>
                  <a:tcPr/>
                </a:tc>
                <a:tc>
                  <a:txBody>
                    <a:bodyPr/>
                    <a:lstStyle/>
                    <a:p>
                      <a:pPr algn="r"/>
                      <a:r>
                        <a:rPr lang="en-US" dirty="0"/>
                        <a:t>$250,000</a:t>
                      </a:r>
                    </a:p>
                  </a:txBody>
                  <a:tcPr/>
                </a:tc>
                <a:tc>
                  <a:txBody>
                    <a:bodyPr/>
                    <a:lstStyle/>
                    <a:p>
                      <a:pPr algn="r"/>
                      <a:r>
                        <a:rPr lang="en-US" dirty="0"/>
                        <a:t>$0</a:t>
                      </a:r>
                    </a:p>
                  </a:txBody>
                  <a:tcPr/>
                </a:tc>
                <a:extLst>
                  <a:ext uri="{0D108BD9-81ED-4DB2-BD59-A6C34878D82A}">
                    <a16:rowId xmlns:a16="http://schemas.microsoft.com/office/drawing/2014/main" val="2518818116"/>
                  </a:ext>
                </a:extLst>
              </a:tr>
            </a:tbl>
          </a:graphicData>
        </a:graphic>
      </p:graphicFrame>
      <p:sp>
        <p:nvSpPr>
          <p:cNvPr id="5" name="Slide Number Placeholder 4">
            <a:extLst>
              <a:ext uri="{FF2B5EF4-FFF2-40B4-BE49-F238E27FC236}">
                <a16:creationId xmlns:a16="http://schemas.microsoft.com/office/drawing/2014/main" id="{314EF3E7-DBDE-46CA-8AAE-AF09542554D8}"/>
              </a:ext>
            </a:extLst>
          </p:cNvPr>
          <p:cNvSpPr>
            <a:spLocks noGrp="1"/>
          </p:cNvSpPr>
          <p:nvPr>
            <p:ph type="sldNum" sz="quarter" idx="12"/>
          </p:nvPr>
        </p:nvSpPr>
        <p:spPr/>
        <p:txBody>
          <a:bodyPr/>
          <a:lstStyle/>
          <a:p>
            <a:fld id="{6F590329-6E2B-4169-8E13-E5A2C40AB34A}" type="slidenum">
              <a:rPr lang="en-US" smtClean="0"/>
              <a:t>29</a:t>
            </a:fld>
            <a:endParaRPr lang="en-US"/>
          </a:p>
        </p:txBody>
      </p:sp>
      <p:pic>
        <p:nvPicPr>
          <p:cNvPr id="6" name="Picture 2" descr="OPI Banner in Red">
            <a:extLst>
              <a:ext uri="{FF2B5EF4-FFF2-40B4-BE49-F238E27FC236}">
                <a16:creationId xmlns:a16="http://schemas.microsoft.com/office/drawing/2014/main" id="{55C0C99D-ADBA-4130-8DD3-9F84BBDBB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2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CB85B0-761E-1501-6587-579290E53802}"/>
              </a:ext>
            </a:extLst>
          </p:cNvPr>
          <p:cNvPicPr>
            <a:picLocks noChangeAspect="1"/>
          </p:cNvPicPr>
          <p:nvPr/>
        </p:nvPicPr>
        <p:blipFill>
          <a:blip r:embed="rId2">
            <a:alphaModFix amt="18000"/>
          </a:blip>
          <a:stretch>
            <a:fillRect/>
          </a:stretch>
        </p:blipFill>
        <p:spPr>
          <a:xfrm>
            <a:off x="0" y="2967"/>
            <a:ext cx="12192000" cy="6852065"/>
          </a:xfrm>
          <a:prstGeom prst="rect">
            <a:avLst/>
          </a:prstGeom>
        </p:spPr>
      </p:pic>
      <p:sp>
        <p:nvSpPr>
          <p:cNvPr id="2" name="Title 1">
            <a:extLst>
              <a:ext uri="{FF2B5EF4-FFF2-40B4-BE49-F238E27FC236}">
                <a16:creationId xmlns:a16="http://schemas.microsoft.com/office/drawing/2014/main" id="{F91F0BF8-84F2-4356-9D5B-448ABF87CC24}"/>
              </a:ext>
            </a:extLst>
          </p:cNvPr>
          <p:cNvSpPr>
            <a:spLocks noGrp="1"/>
          </p:cNvSpPr>
          <p:nvPr>
            <p:ph type="title"/>
          </p:nvPr>
        </p:nvSpPr>
        <p:spPr/>
        <p:txBody>
          <a:bodyPr>
            <a:normAutofit/>
          </a:bodyPr>
          <a:lstStyle/>
          <a:p>
            <a:r>
              <a:rPr lang="en-US" sz="3200" b="1" dirty="0"/>
              <a:t>What’s new on the GF Spreadsheet?		     	        (Hour 1)</a:t>
            </a:r>
          </a:p>
        </p:txBody>
      </p:sp>
      <p:sp>
        <p:nvSpPr>
          <p:cNvPr id="3" name="Content Placeholder 2">
            <a:extLst>
              <a:ext uri="{FF2B5EF4-FFF2-40B4-BE49-F238E27FC236}">
                <a16:creationId xmlns:a16="http://schemas.microsoft.com/office/drawing/2014/main" id="{81D3C9B6-99CF-49F4-B883-03F933DD1A78}"/>
              </a:ext>
            </a:extLst>
          </p:cNvPr>
          <p:cNvSpPr>
            <a:spLocks noGrp="1"/>
          </p:cNvSpPr>
          <p:nvPr>
            <p:ph idx="1"/>
          </p:nvPr>
        </p:nvSpPr>
        <p:spPr/>
        <p:txBody>
          <a:bodyPr>
            <a:noAutofit/>
          </a:bodyPr>
          <a:lstStyle/>
          <a:p>
            <a:pPr marL="0" indent="0">
              <a:buNone/>
            </a:pPr>
            <a:r>
              <a:rPr lang="en-US" dirty="0"/>
              <a:t>The PAR tab:</a:t>
            </a:r>
          </a:p>
          <a:p>
            <a:pPr marL="0" indent="0">
              <a:buNone/>
            </a:pPr>
            <a:endParaRPr lang="en-US" dirty="0"/>
          </a:p>
          <a:p>
            <a:pPr lvl="1"/>
            <a:r>
              <a:rPr lang="en-US" sz="2800" dirty="0"/>
              <a:t>20-9-326, MCA rates (a reflection back to Anderson HB15)</a:t>
            </a:r>
          </a:p>
          <a:p>
            <a:pPr lvl="1"/>
            <a:r>
              <a:rPr lang="en-US" sz="2800" dirty="0"/>
              <a:t>Enter your adjusted FTE counts (a review of Jones HB143)</a:t>
            </a:r>
          </a:p>
          <a:p>
            <a:pPr lvl="1"/>
            <a:r>
              <a:rPr lang="en-US" sz="2800" dirty="0"/>
              <a:t>Rates for SMMA are different (let’s discuss Reksten HB192)</a:t>
            </a:r>
          </a:p>
          <a:p>
            <a:pPr lvl="1"/>
            <a:r>
              <a:rPr lang="en-US" sz="2800" dirty="0"/>
              <a:t>The ANB Calculation will be changed!?! (Anderson HB233 &amp; Regier SB72)</a:t>
            </a:r>
          </a:p>
          <a:p>
            <a:pPr marL="457200" lvl="1" indent="0">
              <a:buNone/>
            </a:pPr>
            <a:endParaRPr lang="en-US" sz="2800" dirty="0"/>
          </a:p>
          <a:p>
            <a:pPr marL="457200" lvl="1" indent="0">
              <a:buNone/>
            </a:pPr>
            <a:r>
              <a:rPr lang="en-US" sz="2800" dirty="0"/>
              <a:t>All bills listed refer to the 2021 legislative session</a:t>
            </a:r>
          </a:p>
        </p:txBody>
      </p:sp>
      <p:sp>
        <p:nvSpPr>
          <p:cNvPr id="4" name="Slide Number Placeholder 3">
            <a:extLst>
              <a:ext uri="{FF2B5EF4-FFF2-40B4-BE49-F238E27FC236}">
                <a16:creationId xmlns:a16="http://schemas.microsoft.com/office/drawing/2014/main" id="{50E2EA96-4A8B-4C42-AF09-38D00EA894EF}"/>
              </a:ext>
            </a:extLst>
          </p:cNvPr>
          <p:cNvSpPr>
            <a:spLocks noGrp="1"/>
          </p:cNvSpPr>
          <p:nvPr>
            <p:ph type="sldNum" sz="quarter" idx="12"/>
          </p:nvPr>
        </p:nvSpPr>
        <p:spPr/>
        <p:txBody>
          <a:bodyPr/>
          <a:lstStyle/>
          <a:p>
            <a:fld id="{6F590329-6E2B-4169-8E13-E5A2C40AB34A}" type="slidenum">
              <a:rPr lang="en-US" smtClean="0"/>
              <a:t>3</a:t>
            </a:fld>
            <a:endParaRPr lang="en-US"/>
          </a:p>
        </p:txBody>
      </p:sp>
      <p:pic>
        <p:nvPicPr>
          <p:cNvPr id="5" name="Picture 2" descr="OPI Banner in Red">
            <a:extLst>
              <a:ext uri="{FF2B5EF4-FFF2-40B4-BE49-F238E27FC236}">
                <a16:creationId xmlns:a16="http://schemas.microsoft.com/office/drawing/2014/main" id="{B3FCF290-0F6D-4F3D-8BFD-9DB03B5DB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13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553B-5E65-4DE4-93CF-34AEB7D161A4}"/>
              </a:ext>
            </a:extLst>
          </p:cNvPr>
          <p:cNvSpPr>
            <a:spLocks noGrp="1"/>
          </p:cNvSpPr>
          <p:nvPr>
            <p:ph type="title"/>
          </p:nvPr>
        </p:nvSpPr>
        <p:spPr/>
        <p:txBody>
          <a:bodyPr>
            <a:normAutofit/>
          </a:bodyPr>
          <a:lstStyle/>
          <a:p>
            <a:r>
              <a:rPr lang="en-US" sz="3200" b="1" dirty="0"/>
              <a:t>SPED Allowable Cost Payment. (Bedey HB46)</a:t>
            </a:r>
          </a:p>
        </p:txBody>
      </p:sp>
      <p:sp>
        <p:nvSpPr>
          <p:cNvPr id="3" name="Content Placeholder 2">
            <a:extLst>
              <a:ext uri="{FF2B5EF4-FFF2-40B4-BE49-F238E27FC236}">
                <a16:creationId xmlns:a16="http://schemas.microsoft.com/office/drawing/2014/main" id="{AD2D99D2-7968-46C1-B3E3-A5AFB2FCB3A3}"/>
              </a:ext>
            </a:extLst>
          </p:cNvPr>
          <p:cNvSpPr>
            <a:spLocks noGrp="1"/>
          </p:cNvSpPr>
          <p:nvPr>
            <p:ph idx="1"/>
          </p:nvPr>
        </p:nvSpPr>
        <p:spPr/>
        <p:txBody>
          <a:bodyPr>
            <a:normAutofit/>
          </a:bodyPr>
          <a:lstStyle/>
          <a:p>
            <a:pPr marL="0" indent="0">
              <a:buNone/>
            </a:pPr>
            <a:r>
              <a:rPr lang="en-US" dirty="0"/>
              <a:t>HB 46 amends sections 20-9-306 and 20-9-326, MCA, to include the special education allowable cost payment as a part of the definition of BASE and to describe the calculation for determining the size of the "total special education allocation.“</a:t>
            </a:r>
            <a:br>
              <a:rPr lang="en-US" dirty="0"/>
            </a:br>
            <a:br>
              <a:rPr lang="en-US" dirty="0"/>
            </a:br>
            <a:r>
              <a:rPr lang="en-US" dirty="0"/>
              <a:t>The “special education allocation” is determined by the amount resulting from multiplying $287.93 for fiscal year 2022 and $286.02 for each succeeding fiscal year by the statewide current year ANB or the amount of the previous year's total special education allocation, whichever is greater. The distribution calculation for determining the special education allowable cost payment to districts is not changed. </a:t>
            </a:r>
          </a:p>
        </p:txBody>
      </p:sp>
      <p:sp>
        <p:nvSpPr>
          <p:cNvPr id="4" name="Slide Number Placeholder 3">
            <a:extLst>
              <a:ext uri="{FF2B5EF4-FFF2-40B4-BE49-F238E27FC236}">
                <a16:creationId xmlns:a16="http://schemas.microsoft.com/office/drawing/2014/main" id="{624C551D-FDFF-4968-BF6B-6345393DEA09}"/>
              </a:ext>
            </a:extLst>
          </p:cNvPr>
          <p:cNvSpPr>
            <a:spLocks noGrp="1"/>
          </p:cNvSpPr>
          <p:nvPr>
            <p:ph type="sldNum" sz="quarter" idx="12"/>
          </p:nvPr>
        </p:nvSpPr>
        <p:spPr/>
        <p:txBody>
          <a:bodyPr/>
          <a:lstStyle/>
          <a:p>
            <a:fld id="{6F590329-6E2B-4169-8E13-E5A2C40AB34A}" type="slidenum">
              <a:rPr lang="en-US" smtClean="0"/>
              <a:t>30</a:t>
            </a:fld>
            <a:endParaRPr lang="en-US"/>
          </a:p>
        </p:txBody>
      </p:sp>
      <p:pic>
        <p:nvPicPr>
          <p:cNvPr id="5" name="Picture 2" descr="OPI Banner in Red">
            <a:extLst>
              <a:ext uri="{FF2B5EF4-FFF2-40B4-BE49-F238E27FC236}">
                <a16:creationId xmlns:a16="http://schemas.microsoft.com/office/drawing/2014/main" id="{7581A593-C820-49D6-A1FC-C7428A84A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42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553B-5E65-4DE4-93CF-34AEB7D161A4}"/>
              </a:ext>
            </a:extLst>
          </p:cNvPr>
          <p:cNvSpPr>
            <a:spLocks noGrp="1"/>
          </p:cNvSpPr>
          <p:nvPr>
            <p:ph type="title"/>
          </p:nvPr>
        </p:nvSpPr>
        <p:spPr/>
        <p:txBody>
          <a:bodyPr>
            <a:normAutofit/>
          </a:bodyPr>
          <a:lstStyle/>
          <a:p>
            <a:r>
              <a:rPr lang="en-US" sz="3200" b="1" dirty="0"/>
              <a:t>SPED Allowable Cost Payment. (Bedey HB46)</a:t>
            </a:r>
          </a:p>
        </p:txBody>
      </p:sp>
      <p:sp>
        <p:nvSpPr>
          <p:cNvPr id="3" name="Content Placeholder 2">
            <a:extLst>
              <a:ext uri="{FF2B5EF4-FFF2-40B4-BE49-F238E27FC236}">
                <a16:creationId xmlns:a16="http://schemas.microsoft.com/office/drawing/2014/main" id="{AD2D99D2-7968-46C1-B3E3-A5AFB2FCB3A3}"/>
              </a:ext>
            </a:extLst>
          </p:cNvPr>
          <p:cNvSpPr>
            <a:spLocks noGrp="1"/>
          </p:cNvSpPr>
          <p:nvPr>
            <p:ph idx="1"/>
          </p:nvPr>
        </p:nvSpPr>
        <p:spPr/>
        <p:txBody>
          <a:bodyPr>
            <a:normAutofit/>
          </a:bodyPr>
          <a:lstStyle/>
          <a:p>
            <a:pPr marL="0" indent="0">
              <a:buNone/>
            </a:pPr>
            <a:r>
              <a:rPr lang="en-US" dirty="0"/>
              <a:t>Section 20-9-326, MCA is amended to include the special education allocation as part of the annual inflation-related adjustments to basic entitlements and per-ANB entitlements in preparing and submitting an agency budget.</a:t>
            </a:r>
          </a:p>
        </p:txBody>
      </p:sp>
      <p:sp>
        <p:nvSpPr>
          <p:cNvPr id="4" name="Slide Number Placeholder 3">
            <a:extLst>
              <a:ext uri="{FF2B5EF4-FFF2-40B4-BE49-F238E27FC236}">
                <a16:creationId xmlns:a16="http://schemas.microsoft.com/office/drawing/2014/main" id="{99A1BCB2-4B3E-474D-B643-D9DA86823781}"/>
              </a:ext>
            </a:extLst>
          </p:cNvPr>
          <p:cNvSpPr>
            <a:spLocks noGrp="1"/>
          </p:cNvSpPr>
          <p:nvPr>
            <p:ph type="sldNum" sz="quarter" idx="12"/>
          </p:nvPr>
        </p:nvSpPr>
        <p:spPr/>
        <p:txBody>
          <a:bodyPr/>
          <a:lstStyle/>
          <a:p>
            <a:fld id="{6F590329-6E2B-4169-8E13-E5A2C40AB34A}" type="slidenum">
              <a:rPr lang="en-US" smtClean="0"/>
              <a:t>31</a:t>
            </a:fld>
            <a:endParaRPr lang="en-US"/>
          </a:p>
        </p:txBody>
      </p:sp>
      <p:pic>
        <p:nvPicPr>
          <p:cNvPr id="5" name="Picture 2" descr="OPI Banner in Red">
            <a:extLst>
              <a:ext uri="{FF2B5EF4-FFF2-40B4-BE49-F238E27FC236}">
                <a16:creationId xmlns:a16="http://schemas.microsoft.com/office/drawing/2014/main" id="{01D3D290-5281-4AAE-AC21-3F25368CF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87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EF52-021C-48D9-A023-6CC319B3DFBA}"/>
              </a:ext>
            </a:extLst>
          </p:cNvPr>
          <p:cNvSpPr>
            <a:spLocks noGrp="1"/>
          </p:cNvSpPr>
          <p:nvPr>
            <p:ph type="title"/>
          </p:nvPr>
        </p:nvSpPr>
        <p:spPr/>
        <p:txBody>
          <a:bodyPr>
            <a:normAutofit/>
          </a:bodyPr>
          <a:lstStyle/>
          <a:p>
            <a:r>
              <a:rPr lang="en-US" sz="3200" b="1" dirty="0"/>
              <a:t>SPED Allowable Cost Payment. (Bedey HB46)</a:t>
            </a:r>
            <a:endParaRPr lang="en-US" sz="3200" dirty="0"/>
          </a:p>
        </p:txBody>
      </p:sp>
      <p:graphicFrame>
        <p:nvGraphicFramePr>
          <p:cNvPr id="6" name="Object 3">
            <a:extLst>
              <a:ext uri="{FF2B5EF4-FFF2-40B4-BE49-F238E27FC236}">
                <a16:creationId xmlns:a16="http://schemas.microsoft.com/office/drawing/2014/main" id="{3B8D56DA-8CFD-4544-80D8-F23A7FA6AA45}"/>
              </a:ext>
            </a:extLst>
          </p:cNvPr>
          <p:cNvGraphicFramePr>
            <a:graphicFrameLocks noChangeAspect="1"/>
          </p:cNvGraphicFramePr>
          <p:nvPr>
            <p:extLst>
              <p:ext uri="{D42A27DB-BD31-4B8C-83A1-F6EECF244321}">
                <p14:modId xmlns:p14="http://schemas.microsoft.com/office/powerpoint/2010/main" val="706054554"/>
              </p:ext>
            </p:extLst>
          </p:nvPr>
        </p:nvGraphicFramePr>
        <p:xfrm>
          <a:off x="838200" y="2087038"/>
          <a:ext cx="4762706" cy="3177618"/>
        </p:xfrm>
        <a:graphic>
          <a:graphicData uri="http://schemas.openxmlformats.org/presentationml/2006/ole">
            <mc:AlternateContent xmlns:mc="http://schemas.openxmlformats.org/markup-compatibility/2006">
              <mc:Choice xmlns:v="urn:schemas-microsoft-com:vml" Requires="v">
                <p:oleObj spid="_x0000_s2054" name="Chart" r:id="rId3" imgW="6096000" imgH="4067085" progId="MSGraph.Chart.8">
                  <p:embed followColorScheme="full"/>
                </p:oleObj>
              </mc:Choice>
              <mc:Fallback>
                <p:oleObj name="Chart" r:id="rId3" imgW="6096000" imgH="4067085" progId="MSGraph.Chart.8">
                  <p:embed followColorScheme="full"/>
                  <p:pic>
                    <p:nvPicPr>
                      <p:cNvPr id="1026" name="Object 3"/>
                      <p:cNvPicPr>
                        <a:picLocks noChangeAspect="1" noChangeArrowheads="1"/>
                      </p:cNvPicPr>
                      <p:nvPr/>
                    </p:nvPicPr>
                    <p:blipFill>
                      <a:blip r:embed="rId4"/>
                      <a:srcRect/>
                      <a:stretch>
                        <a:fillRect/>
                      </a:stretch>
                    </p:blipFill>
                    <p:spPr bwMode="auto">
                      <a:xfrm>
                        <a:off x="838200" y="2087038"/>
                        <a:ext cx="4762706" cy="3177618"/>
                      </a:xfrm>
                      <a:prstGeom prst="rect">
                        <a:avLst/>
                      </a:prstGeom>
                      <a:noFill/>
                      <a:ln>
                        <a:noFill/>
                      </a:ln>
                      <a:effectLst/>
                    </p:spPr>
                  </p:pic>
                </p:oleObj>
              </mc:Fallback>
            </mc:AlternateContent>
          </a:graphicData>
        </a:graphic>
      </p:graphicFrame>
      <p:sp>
        <p:nvSpPr>
          <p:cNvPr id="7" name="TextBox 6">
            <a:extLst>
              <a:ext uri="{FF2B5EF4-FFF2-40B4-BE49-F238E27FC236}">
                <a16:creationId xmlns:a16="http://schemas.microsoft.com/office/drawing/2014/main" id="{29DCED3B-87AE-4FD9-B6E3-E470592E8F9A}"/>
              </a:ext>
            </a:extLst>
          </p:cNvPr>
          <p:cNvSpPr txBox="1"/>
          <p:nvPr/>
        </p:nvSpPr>
        <p:spPr>
          <a:xfrm>
            <a:off x="5670957" y="1690688"/>
            <a:ext cx="5903753" cy="3970318"/>
          </a:xfrm>
          <a:prstGeom prst="rect">
            <a:avLst/>
          </a:prstGeom>
          <a:noFill/>
        </p:spPr>
        <p:txBody>
          <a:bodyPr wrap="square">
            <a:spAutoFit/>
          </a:bodyPr>
          <a:lstStyle/>
          <a:p>
            <a:r>
              <a:rPr lang="en-US" sz="2800" b="0" i="0" dirty="0">
                <a:solidFill>
                  <a:srgbClr val="333333"/>
                </a:solidFill>
                <a:effectLst/>
                <a:latin typeface="+mj-lt"/>
              </a:rPr>
              <a:t>(17) "Total special education allocation" means the state payment distributed pursuant to </a:t>
            </a:r>
            <a:r>
              <a:rPr lang="en-US" sz="2800" b="1" i="0" u="none" strike="noStrike" dirty="0">
                <a:solidFill>
                  <a:srgbClr val="070707"/>
                </a:solidFill>
                <a:effectLst/>
                <a:latin typeface="+mj-lt"/>
                <a:hlinkClick r:id="rId5"/>
              </a:rPr>
              <a:t>20-9-321</a:t>
            </a:r>
            <a:r>
              <a:rPr lang="en-US" sz="2800" b="0" i="0" dirty="0">
                <a:solidFill>
                  <a:srgbClr val="333333"/>
                </a:solidFill>
                <a:effectLst/>
                <a:latin typeface="+mj-lt"/>
              </a:rPr>
              <a:t> that is the greater of the amount resulting from multiplying $287.93 for fiscal year 2022 and $286.02 for each succeeding fiscal year by the statewide current year ANB or the amount of the previous year's total special education allocation.</a:t>
            </a:r>
            <a:endParaRPr lang="en-US" sz="2800" dirty="0">
              <a:latin typeface="+mj-lt"/>
            </a:endParaRPr>
          </a:p>
        </p:txBody>
      </p:sp>
      <p:sp>
        <p:nvSpPr>
          <p:cNvPr id="8" name="Slide Number Placeholder 7">
            <a:extLst>
              <a:ext uri="{FF2B5EF4-FFF2-40B4-BE49-F238E27FC236}">
                <a16:creationId xmlns:a16="http://schemas.microsoft.com/office/drawing/2014/main" id="{28FE6BCD-2758-4D69-ABA9-B8718674F0BE}"/>
              </a:ext>
            </a:extLst>
          </p:cNvPr>
          <p:cNvSpPr>
            <a:spLocks noGrp="1"/>
          </p:cNvSpPr>
          <p:nvPr>
            <p:ph type="sldNum" sz="quarter" idx="12"/>
          </p:nvPr>
        </p:nvSpPr>
        <p:spPr/>
        <p:txBody>
          <a:bodyPr/>
          <a:lstStyle/>
          <a:p>
            <a:fld id="{6F590329-6E2B-4169-8E13-E5A2C40AB34A}" type="slidenum">
              <a:rPr lang="en-US" smtClean="0"/>
              <a:t>32</a:t>
            </a:fld>
            <a:endParaRPr lang="en-US"/>
          </a:p>
        </p:txBody>
      </p:sp>
      <p:pic>
        <p:nvPicPr>
          <p:cNvPr id="9" name="Picture 2" descr="OPI Banner in Red">
            <a:extLst>
              <a:ext uri="{FF2B5EF4-FFF2-40B4-BE49-F238E27FC236}">
                <a16:creationId xmlns:a16="http://schemas.microsoft.com/office/drawing/2014/main" id="{AF662E48-8268-4233-86F6-A837527FE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460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553B-5E65-4DE4-93CF-34AEB7D161A4}"/>
              </a:ext>
            </a:extLst>
          </p:cNvPr>
          <p:cNvSpPr>
            <a:spLocks noGrp="1"/>
          </p:cNvSpPr>
          <p:nvPr>
            <p:ph type="title"/>
          </p:nvPr>
        </p:nvSpPr>
        <p:spPr/>
        <p:txBody>
          <a:bodyPr>
            <a:normAutofit/>
          </a:bodyPr>
          <a:lstStyle/>
          <a:p>
            <a:r>
              <a:rPr lang="en-US" sz="3200" b="1" dirty="0"/>
              <a:t>SPED Allowable Cost Payment. (Bedey HB46)</a:t>
            </a:r>
          </a:p>
        </p:txBody>
      </p:sp>
      <p:graphicFrame>
        <p:nvGraphicFramePr>
          <p:cNvPr id="8" name="Table 8">
            <a:extLst>
              <a:ext uri="{FF2B5EF4-FFF2-40B4-BE49-F238E27FC236}">
                <a16:creationId xmlns:a16="http://schemas.microsoft.com/office/drawing/2014/main" id="{F72C8017-482C-09CE-A81F-B075CEE71494}"/>
              </a:ext>
            </a:extLst>
          </p:cNvPr>
          <p:cNvGraphicFramePr>
            <a:graphicFrameLocks noGrp="1"/>
          </p:cNvGraphicFramePr>
          <p:nvPr>
            <p:ph idx="1"/>
            <p:extLst>
              <p:ext uri="{D42A27DB-BD31-4B8C-83A1-F6EECF244321}">
                <p14:modId xmlns:p14="http://schemas.microsoft.com/office/powerpoint/2010/main" val="3745127370"/>
              </p:ext>
            </p:extLst>
          </p:nvPr>
        </p:nvGraphicFramePr>
        <p:xfrm>
          <a:off x="838199" y="1825625"/>
          <a:ext cx="10515600" cy="1483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40457725"/>
                    </a:ext>
                  </a:extLst>
                </a:gridCol>
                <a:gridCol w="2628900">
                  <a:extLst>
                    <a:ext uri="{9D8B030D-6E8A-4147-A177-3AD203B41FA5}">
                      <a16:colId xmlns:a16="http://schemas.microsoft.com/office/drawing/2014/main" val="2502484028"/>
                    </a:ext>
                  </a:extLst>
                </a:gridCol>
                <a:gridCol w="2544662">
                  <a:extLst>
                    <a:ext uri="{9D8B030D-6E8A-4147-A177-3AD203B41FA5}">
                      <a16:colId xmlns:a16="http://schemas.microsoft.com/office/drawing/2014/main" val="2499003576"/>
                    </a:ext>
                  </a:extLst>
                </a:gridCol>
                <a:gridCol w="2713138">
                  <a:extLst>
                    <a:ext uri="{9D8B030D-6E8A-4147-A177-3AD203B41FA5}">
                      <a16:colId xmlns:a16="http://schemas.microsoft.com/office/drawing/2014/main" val="2717661856"/>
                    </a:ext>
                  </a:extLst>
                </a:gridCol>
              </a:tblGrid>
              <a:tr h="370840">
                <a:tc>
                  <a:txBody>
                    <a:bodyPr/>
                    <a:lstStyle/>
                    <a:p>
                      <a:endParaRPr lang="en-US"/>
                    </a:p>
                  </a:txBody>
                  <a:tcPr/>
                </a:tc>
                <a:tc>
                  <a:txBody>
                    <a:bodyPr/>
                    <a:lstStyle/>
                    <a:p>
                      <a:pPr algn="ctr"/>
                      <a:r>
                        <a:rPr lang="en-US" dirty="0"/>
                        <a:t>IBG</a:t>
                      </a:r>
                    </a:p>
                  </a:txBody>
                  <a:tcPr/>
                </a:tc>
                <a:tc>
                  <a:txBody>
                    <a:bodyPr/>
                    <a:lstStyle/>
                    <a:p>
                      <a:pPr algn="ctr"/>
                      <a:r>
                        <a:rPr lang="en-US" dirty="0"/>
                        <a:t>RSBG</a:t>
                      </a:r>
                    </a:p>
                  </a:txBody>
                  <a:tcPr/>
                </a:tc>
                <a:tc>
                  <a:txBody>
                    <a:bodyPr/>
                    <a:lstStyle/>
                    <a:p>
                      <a:pPr algn="ctr"/>
                      <a:r>
                        <a:rPr lang="en-US" dirty="0"/>
                        <a:t>SPED </a:t>
                      </a:r>
                      <a:r>
                        <a:rPr lang="en-US" dirty="0" err="1"/>
                        <a:t>Approp</a:t>
                      </a:r>
                      <a:r>
                        <a:rPr lang="en-US" dirty="0"/>
                        <a:t>/Allocation</a:t>
                      </a:r>
                    </a:p>
                  </a:txBody>
                  <a:tcPr/>
                </a:tc>
                <a:extLst>
                  <a:ext uri="{0D108BD9-81ED-4DB2-BD59-A6C34878D82A}">
                    <a16:rowId xmlns:a16="http://schemas.microsoft.com/office/drawing/2014/main" val="1513887780"/>
                  </a:ext>
                </a:extLst>
              </a:tr>
              <a:tr h="370840">
                <a:tc>
                  <a:txBody>
                    <a:bodyPr/>
                    <a:lstStyle/>
                    <a:p>
                      <a:r>
                        <a:rPr lang="en-US" dirty="0"/>
                        <a:t>FY2021</a:t>
                      </a:r>
                    </a:p>
                  </a:txBody>
                  <a:tcPr/>
                </a:tc>
                <a:tc>
                  <a:txBody>
                    <a:bodyPr/>
                    <a:lstStyle/>
                    <a:p>
                      <a:pPr algn="ctr"/>
                      <a:r>
                        <a:rPr lang="en-US" dirty="0"/>
                        <a:t>152.88</a:t>
                      </a:r>
                    </a:p>
                  </a:txBody>
                  <a:tcPr/>
                </a:tc>
                <a:tc>
                  <a:txBody>
                    <a:bodyPr/>
                    <a:lstStyle/>
                    <a:p>
                      <a:pPr algn="ctr"/>
                      <a:r>
                        <a:rPr lang="en-US" dirty="0"/>
                        <a:t>50.96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44,628,655 &amp; 44,702,880</a:t>
                      </a:r>
                      <a:endParaRPr lang="en-US" dirty="0"/>
                    </a:p>
                  </a:txBody>
                  <a:tcPr/>
                </a:tc>
                <a:extLst>
                  <a:ext uri="{0D108BD9-81ED-4DB2-BD59-A6C34878D82A}">
                    <a16:rowId xmlns:a16="http://schemas.microsoft.com/office/drawing/2014/main" val="3939382286"/>
                  </a:ext>
                </a:extLst>
              </a:tr>
              <a:tr h="370840">
                <a:tc>
                  <a:txBody>
                    <a:bodyPr/>
                    <a:lstStyle/>
                    <a:p>
                      <a:r>
                        <a:rPr lang="en-US" dirty="0"/>
                        <a:t>FY2022</a:t>
                      </a:r>
                    </a:p>
                  </a:txBody>
                  <a:tcPr/>
                </a:tc>
                <a:tc>
                  <a:txBody>
                    <a:bodyPr/>
                    <a:lstStyle/>
                    <a:p>
                      <a:pPr algn="ctr"/>
                      <a:r>
                        <a:rPr lang="en-US" dirty="0"/>
                        <a:t>156.45</a:t>
                      </a:r>
                    </a:p>
                  </a:txBody>
                  <a:tcPr/>
                </a:tc>
                <a:tc>
                  <a:txBody>
                    <a:bodyPr/>
                    <a:lstStyle/>
                    <a:p>
                      <a:pPr algn="ctr"/>
                      <a:r>
                        <a:rPr lang="en-US" dirty="0"/>
                        <a:t>52.15</a:t>
                      </a:r>
                    </a:p>
                  </a:txBody>
                  <a:tcPr/>
                </a:tc>
                <a:tc>
                  <a:txBody>
                    <a:bodyPr/>
                    <a:lstStyle/>
                    <a:p>
                      <a:pPr algn="ctr"/>
                      <a:r>
                        <a:rPr lang="en-US" sz="1800" b="0" i="0" kern="1200" dirty="0">
                          <a:solidFill>
                            <a:schemeClr val="dk1"/>
                          </a:solidFill>
                          <a:effectLst/>
                          <a:latin typeface="+mn-lt"/>
                          <a:ea typeface="+mn-ea"/>
                          <a:cs typeface="+mn-cs"/>
                        </a:rPr>
                        <a:t>44,702,880</a:t>
                      </a:r>
                      <a:endParaRPr lang="en-US" dirty="0"/>
                    </a:p>
                  </a:txBody>
                  <a:tcPr/>
                </a:tc>
                <a:extLst>
                  <a:ext uri="{0D108BD9-81ED-4DB2-BD59-A6C34878D82A}">
                    <a16:rowId xmlns:a16="http://schemas.microsoft.com/office/drawing/2014/main" val="990379012"/>
                  </a:ext>
                </a:extLst>
              </a:tr>
              <a:tr h="370840">
                <a:tc>
                  <a:txBody>
                    <a:bodyPr/>
                    <a:lstStyle/>
                    <a:p>
                      <a:r>
                        <a:rPr lang="en-US" dirty="0"/>
                        <a:t>FY2023</a:t>
                      </a:r>
                    </a:p>
                  </a:txBody>
                  <a:tcPr/>
                </a:tc>
                <a:tc>
                  <a:txBody>
                    <a:bodyPr/>
                    <a:lstStyle/>
                    <a:p>
                      <a:pPr algn="ctr"/>
                      <a:r>
                        <a:rPr lang="en-US" dirty="0"/>
                        <a:t>152.47</a:t>
                      </a:r>
                    </a:p>
                  </a:txBody>
                  <a:tcPr/>
                </a:tc>
                <a:tc>
                  <a:txBody>
                    <a:bodyPr/>
                    <a:lstStyle/>
                    <a:p>
                      <a:pPr algn="ctr"/>
                      <a:r>
                        <a:rPr lang="en-US" dirty="0"/>
                        <a:t>50.82</a:t>
                      </a:r>
                    </a:p>
                  </a:txBody>
                  <a:tcPr/>
                </a:tc>
                <a:tc>
                  <a:txBody>
                    <a:bodyPr/>
                    <a:lstStyle/>
                    <a:p>
                      <a:pPr algn="ctr"/>
                      <a:r>
                        <a:rPr lang="en-US" sz="1800" b="0" i="0" kern="1200" dirty="0">
                          <a:solidFill>
                            <a:schemeClr val="dk1"/>
                          </a:solidFill>
                          <a:effectLst/>
                          <a:latin typeface="+mn-lt"/>
                          <a:ea typeface="+mn-ea"/>
                          <a:cs typeface="+mn-cs"/>
                        </a:rPr>
                        <a:t>44,702,880</a:t>
                      </a:r>
                      <a:endParaRPr lang="en-US" dirty="0"/>
                    </a:p>
                  </a:txBody>
                  <a:tcPr/>
                </a:tc>
                <a:extLst>
                  <a:ext uri="{0D108BD9-81ED-4DB2-BD59-A6C34878D82A}">
                    <a16:rowId xmlns:a16="http://schemas.microsoft.com/office/drawing/2014/main" val="2122996743"/>
                  </a:ext>
                </a:extLst>
              </a:tr>
            </a:tbl>
          </a:graphicData>
        </a:graphic>
      </p:graphicFrame>
      <p:sp>
        <p:nvSpPr>
          <p:cNvPr id="4" name="Slide Number Placeholder 3">
            <a:extLst>
              <a:ext uri="{FF2B5EF4-FFF2-40B4-BE49-F238E27FC236}">
                <a16:creationId xmlns:a16="http://schemas.microsoft.com/office/drawing/2014/main" id="{99A1BCB2-4B3E-474D-B643-D9DA86823781}"/>
              </a:ext>
            </a:extLst>
          </p:cNvPr>
          <p:cNvSpPr>
            <a:spLocks noGrp="1"/>
          </p:cNvSpPr>
          <p:nvPr>
            <p:ph type="sldNum" sz="quarter" idx="12"/>
          </p:nvPr>
        </p:nvSpPr>
        <p:spPr/>
        <p:txBody>
          <a:bodyPr/>
          <a:lstStyle/>
          <a:p>
            <a:fld id="{6F590329-6E2B-4169-8E13-E5A2C40AB34A}" type="slidenum">
              <a:rPr lang="en-US" smtClean="0"/>
              <a:t>33</a:t>
            </a:fld>
            <a:endParaRPr lang="en-US"/>
          </a:p>
        </p:txBody>
      </p:sp>
      <p:pic>
        <p:nvPicPr>
          <p:cNvPr id="5" name="Picture 2" descr="OPI Banner in Red">
            <a:extLst>
              <a:ext uri="{FF2B5EF4-FFF2-40B4-BE49-F238E27FC236}">
                <a16:creationId xmlns:a16="http://schemas.microsoft.com/office/drawing/2014/main" id="{01D3D290-5281-4AAE-AC21-3F25368CF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16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8BB03-7001-30E1-AE3E-527DB9A8F7AC}"/>
              </a:ext>
            </a:extLst>
          </p:cNvPr>
          <p:cNvPicPr>
            <a:picLocks noChangeAspect="1"/>
          </p:cNvPicPr>
          <p:nvPr/>
        </p:nvPicPr>
        <p:blipFill>
          <a:blip r:embed="rId2">
            <a:alphaModFix amt="18000"/>
          </a:blip>
          <a:stretch>
            <a:fillRect/>
          </a:stretch>
        </p:blipFill>
        <p:spPr>
          <a:xfrm>
            <a:off x="0" y="2967"/>
            <a:ext cx="12192000" cy="6852065"/>
          </a:xfrm>
          <a:prstGeom prst="rect">
            <a:avLst/>
          </a:prstGeom>
        </p:spPr>
      </p:pic>
      <p:sp>
        <p:nvSpPr>
          <p:cNvPr id="2" name="Title 1">
            <a:extLst>
              <a:ext uri="{FF2B5EF4-FFF2-40B4-BE49-F238E27FC236}">
                <a16:creationId xmlns:a16="http://schemas.microsoft.com/office/drawing/2014/main" id="{81B546E8-FE1F-4261-B88A-B39B03086F80}"/>
              </a:ext>
            </a:extLst>
          </p:cNvPr>
          <p:cNvSpPr>
            <a:spLocks noGrp="1"/>
          </p:cNvSpPr>
          <p:nvPr>
            <p:ph type="title"/>
          </p:nvPr>
        </p:nvSpPr>
        <p:spPr/>
        <p:txBody>
          <a:bodyPr/>
          <a:lstStyle/>
          <a:p>
            <a:r>
              <a:rPr lang="en-US" dirty="0"/>
              <a:t>Non-Legislative Items</a:t>
            </a:r>
          </a:p>
        </p:txBody>
      </p:sp>
      <p:sp>
        <p:nvSpPr>
          <p:cNvPr id="3" name="Content Placeholder 2">
            <a:extLst>
              <a:ext uri="{FF2B5EF4-FFF2-40B4-BE49-F238E27FC236}">
                <a16:creationId xmlns:a16="http://schemas.microsoft.com/office/drawing/2014/main" id="{B7C3A299-2ADB-4006-B509-C8D9599E3769}"/>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 discussion about the Mill Calculator Tab. Let’s make this what you need it to be.</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A reminder that the Miscellaneous Programs Fund (15) spreadsheet still exists.</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A long time ask made especially for Gwyn. </a:t>
            </a:r>
            <a:endParaRPr lang="en-US" sz="2800" b="1" dirty="0"/>
          </a:p>
          <a:p>
            <a:endParaRPr lang="en-US" dirty="0"/>
          </a:p>
        </p:txBody>
      </p:sp>
      <p:sp>
        <p:nvSpPr>
          <p:cNvPr id="4" name="Slide Number Placeholder 3">
            <a:extLst>
              <a:ext uri="{FF2B5EF4-FFF2-40B4-BE49-F238E27FC236}">
                <a16:creationId xmlns:a16="http://schemas.microsoft.com/office/drawing/2014/main" id="{95ED5266-B9E5-454B-970E-2EAA82252EEA}"/>
              </a:ext>
            </a:extLst>
          </p:cNvPr>
          <p:cNvSpPr>
            <a:spLocks noGrp="1"/>
          </p:cNvSpPr>
          <p:nvPr>
            <p:ph type="sldNum" sz="quarter" idx="12"/>
          </p:nvPr>
        </p:nvSpPr>
        <p:spPr/>
        <p:txBody>
          <a:bodyPr/>
          <a:lstStyle/>
          <a:p>
            <a:fld id="{6F590329-6E2B-4169-8E13-E5A2C40AB34A}" type="slidenum">
              <a:rPr lang="en-US" smtClean="0"/>
              <a:t>34</a:t>
            </a:fld>
            <a:endParaRPr lang="en-US"/>
          </a:p>
        </p:txBody>
      </p:sp>
      <p:pic>
        <p:nvPicPr>
          <p:cNvPr id="7" name="Picture 2" descr="OPI Banner in Red">
            <a:extLst>
              <a:ext uri="{FF2B5EF4-FFF2-40B4-BE49-F238E27FC236}">
                <a16:creationId xmlns:a16="http://schemas.microsoft.com/office/drawing/2014/main" id="{19F6E98F-2122-4A38-A98C-4C2279269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D2B29E7-9E95-39C6-8E9E-73831B541A79}"/>
              </a:ext>
            </a:extLst>
          </p:cNvPr>
          <p:cNvPicPr>
            <a:picLocks noChangeAspect="1"/>
          </p:cNvPicPr>
          <p:nvPr/>
        </p:nvPicPr>
        <p:blipFill>
          <a:blip r:embed="rId2">
            <a:alphaModFix amt="18000"/>
          </a:blip>
          <a:stretch>
            <a:fillRect/>
          </a:stretch>
        </p:blipFill>
        <p:spPr>
          <a:xfrm>
            <a:off x="0" y="2967"/>
            <a:ext cx="12192000" cy="6852065"/>
          </a:xfrm>
          <a:prstGeom prst="rect">
            <a:avLst/>
          </a:prstGeom>
        </p:spPr>
      </p:pic>
      <p:sp>
        <p:nvSpPr>
          <p:cNvPr id="2" name="Title 1">
            <a:extLst>
              <a:ext uri="{FF2B5EF4-FFF2-40B4-BE49-F238E27FC236}">
                <a16:creationId xmlns:a16="http://schemas.microsoft.com/office/drawing/2014/main" id="{DAEACA93-5D06-4312-91BA-F0E48493D0AF}"/>
              </a:ext>
            </a:extLst>
          </p:cNvPr>
          <p:cNvSpPr>
            <a:spLocks noGrp="1"/>
          </p:cNvSpPr>
          <p:nvPr>
            <p:ph type="title"/>
          </p:nvPr>
        </p:nvSpPr>
        <p:spPr/>
        <p:txBody>
          <a:bodyPr/>
          <a:lstStyle/>
          <a:p>
            <a:r>
              <a:rPr lang="en-US" dirty="0"/>
              <a:t>Location: </a:t>
            </a:r>
          </a:p>
        </p:txBody>
      </p:sp>
      <p:pic>
        <p:nvPicPr>
          <p:cNvPr id="5" name="Content Placeholder 4">
            <a:extLst>
              <a:ext uri="{FF2B5EF4-FFF2-40B4-BE49-F238E27FC236}">
                <a16:creationId xmlns:a16="http://schemas.microsoft.com/office/drawing/2014/main" id="{C0083559-2BB8-4829-A16C-5527C1D146CD}"/>
              </a:ext>
            </a:extLst>
          </p:cNvPr>
          <p:cNvPicPr>
            <a:picLocks noGrp="1" noChangeAspect="1"/>
          </p:cNvPicPr>
          <p:nvPr>
            <p:ph idx="1"/>
          </p:nvPr>
        </p:nvPicPr>
        <p:blipFill>
          <a:blip r:embed="rId3"/>
          <a:stretch>
            <a:fillRect/>
          </a:stretch>
        </p:blipFill>
        <p:spPr>
          <a:xfrm>
            <a:off x="3589789" y="606822"/>
            <a:ext cx="7616808" cy="4351338"/>
          </a:xfr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2B1B9182-2D30-45B3-A747-2842A4B78AFB}"/>
              </a:ext>
            </a:extLst>
          </p:cNvPr>
          <p:cNvPicPr>
            <a:picLocks noChangeAspect="1"/>
          </p:cNvPicPr>
          <p:nvPr/>
        </p:nvPicPr>
        <p:blipFill>
          <a:blip r:embed="rId4"/>
          <a:stretch>
            <a:fillRect/>
          </a:stretch>
        </p:blipFill>
        <p:spPr>
          <a:xfrm>
            <a:off x="1606170" y="3689101"/>
            <a:ext cx="5725324" cy="227679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B58D94F-E7C3-49F4-8B2B-BAE7425DB8D0}"/>
              </a:ext>
            </a:extLst>
          </p:cNvPr>
          <p:cNvPicPr>
            <a:picLocks noChangeAspect="1"/>
          </p:cNvPicPr>
          <p:nvPr/>
        </p:nvPicPr>
        <p:blipFill rotWithShape="1">
          <a:blip r:embed="rId5"/>
          <a:srcRect l="4036" t="15214" r="2193" b="3632"/>
          <a:stretch/>
        </p:blipFill>
        <p:spPr>
          <a:xfrm>
            <a:off x="6438123" y="3283219"/>
            <a:ext cx="2724539" cy="811764"/>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F64EEE72-01E7-40B9-BAD8-893270637AAC}"/>
              </a:ext>
            </a:extLst>
          </p:cNvPr>
          <p:cNvCxnSpPr/>
          <p:nvPr/>
        </p:nvCxnSpPr>
        <p:spPr>
          <a:xfrm>
            <a:off x="4646645" y="737118"/>
            <a:ext cx="4702628" cy="1623527"/>
          </a:xfrm>
          <a:prstGeom prst="straightConnector1">
            <a:avLst/>
          </a:prstGeom>
          <a:ln w="793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D9A4620-ABBB-4848-835A-F3F98653846C}"/>
              </a:ext>
            </a:extLst>
          </p:cNvPr>
          <p:cNvCxnSpPr>
            <a:cxnSpLocks/>
          </p:cNvCxnSpPr>
          <p:nvPr/>
        </p:nvCxnSpPr>
        <p:spPr>
          <a:xfrm>
            <a:off x="10083083" y="2512660"/>
            <a:ext cx="502747" cy="1723438"/>
          </a:xfrm>
          <a:prstGeom prst="straightConnector1">
            <a:avLst/>
          </a:prstGeom>
          <a:ln w="793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3ADEA18-3412-4FFE-87E0-A82C6A3EB49D}"/>
              </a:ext>
            </a:extLst>
          </p:cNvPr>
          <p:cNvCxnSpPr>
            <a:cxnSpLocks/>
          </p:cNvCxnSpPr>
          <p:nvPr/>
        </p:nvCxnSpPr>
        <p:spPr>
          <a:xfrm flipH="1" flipV="1">
            <a:off x="8836090" y="3689101"/>
            <a:ext cx="1298562" cy="649037"/>
          </a:xfrm>
          <a:prstGeom prst="straightConnector1">
            <a:avLst/>
          </a:prstGeom>
          <a:ln w="793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81A623C-7216-4EB5-A4AC-FDDF1139635B}"/>
              </a:ext>
            </a:extLst>
          </p:cNvPr>
          <p:cNvCxnSpPr>
            <a:cxnSpLocks/>
          </p:cNvCxnSpPr>
          <p:nvPr/>
        </p:nvCxnSpPr>
        <p:spPr>
          <a:xfrm flipH="1">
            <a:off x="4721290" y="3698897"/>
            <a:ext cx="1925640" cy="396086"/>
          </a:xfrm>
          <a:prstGeom prst="straightConnector1">
            <a:avLst/>
          </a:prstGeom>
          <a:ln w="793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F204E3-23D4-4B77-AFDF-E93A4C47703F}"/>
              </a:ext>
            </a:extLst>
          </p:cNvPr>
          <p:cNvCxnSpPr>
            <a:cxnSpLocks/>
          </p:cNvCxnSpPr>
          <p:nvPr/>
        </p:nvCxnSpPr>
        <p:spPr>
          <a:xfrm>
            <a:off x="3567906" y="4236098"/>
            <a:ext cx="0" cy="410547"/>
          </a:xfrm>
          <a:prstGeom prst="straightConnector1">
            <a:avLst/>
          </a:prstGeom>
          <a:ln w="793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7CB3AB-3746-4217-8B59-AE02B814D173}"/>
              </a:ext>
            </a:extLst>
          </p:cNvPr>
          <p:cNvSpPr txBox="1"/>
          <p:nvPr/>
        </p:nvSpPr>
        <p:spPr>
          <a:xfrm>
            <a:off x="1294862" y="1598320"/>
            <a:ext cx="2606236"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a:hlinkClick r:id="rId6"/>
              </a:rPr>
              <a:t>https://opi.mt.gov/</a:t>
            </a:r>
            <a:r>
              <a:rPr lang="en-US" sz="2400" dirty="0"/>
              <a:t> </a:t>
            </a:r>
          </a:p>
        </p:txBody>
      </p:sp>
      <p:cxnSp>
        <p:nvCxnSpPr>
          <p:cNvPr id="23" name="Straight Arrow Connector 22">
            <a:extLst>
              <a:ext uri="{FF2B5EF4-FFF2-40B4-BE49-F238E27FC236}">
                <a16:creationId xmlns:a16="http://schemas.microsoft.com/office/drawing/2014/main" id="{27A20B63-C389-4EBD-9964-0FCED64752AD}"/>
              </a:ext>
            </a:extLst>
          </p:cNvPr>
          <p:cNvCxnSpPr>
            <a:cxnSpLocks/>
          </p:cNvCxnSpPr>
          <p:nvPr/>
        </p:nvCxnSpPr>
        <p:spPr>
          <a:xfrm flipV="1">
            <a:off x="2789321" y="864066"/>
            <a:ext cx="778585" cy="826622"/>
          </a:xfrm>
          <a:prstGeom prst="straightConnector1">
            <a:avLst/>
          </a:prstGeom>
          <a:ln w="793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41F7247-62B7-4061-BD36-0A5099F1E6DC}"/>
              </a:ext>
            </a:extLst>
          </p:cNvPr>
          <p:cNvSpPr>
            <a:spLocks noGrp="1"/>
          </p:cNvSpPr>
          <p:nvPr>
            <p:ph type="sldNum" sz="quarter" idx="12"/>
          </p:nvPr>
        </p:nvSpPr>
        <p:spPr/>
        <p:txBody>
          <a:bodyPr/>
          <a:lstStyle/>
          <a:p>
            <a:fld id="{6F590329-6E2B-4169-8E13-E5A2C40AB34A}" type="slidenum">
              <a:rPr lang="en-US" smtClean="0"/>
              <a:t>4</a:t>
            </a:fld>
            <a:endParaRPr lang="en-US"/>
          </a:p>
        </p:txBody>
      </p:sp>
      <p:pic>
        <p:nvPicPr>
          <p:cNvPr id="14" name="Picture 2" descr="OPI Banner in Red">
            <a:extLst>
              <a:ext uri="{FF2B5EF4-FFF2-40B4-BE49-F238E27FC236}">
                <a16:creationId xmlns:a16="http://schemas.microsoft.com/office/drawing/2014/main" id="{4F8EFCA3-B93C-4E14-938E-A32092B4BE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7548" y="6364739"/>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81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ACD5-2AE6-4215-81E9-00FF2005C82C}"/>
              </a:ext>
            </a:extLst>
          </p:cNvPr>
          <p:cNvSpPr>
            <a:spLocks noGrp="1"/>
          </p:cNvSpPr>
          <p:nvPr>
            <p:ph type="title"/>
          </p:nvPr>
        </p:nvSpPr>
        <p:spPr/>
        <p:txBody>
          <a:bodyPr>
            <a:normAutofit/>
          </a:bodyPr>
          <a:lstStyle/>
          <a:p>
            <a:r>
              <a:rPr lang="en-US" sz="3200" b="1" dirty="0"/>
              <a:t>20-9-326, MCA rates (Anderson HB15) 	               20-9-306, MCA</a:t>
            </a:r>
          </a:p>
        </p:txBody>
      </p:sp>
      <p:pic>
        <p:nvPicPr>
          <p:cNvPr id="5" name="Content Placeholder 4">
            <a:extLst>
              <a:ext uri="{FF2B5EF4-FFF2-40B4-BE49-F238E27FC236}">
                <a16:creationId xmlns:a16="http://schemas.microsoft.com/office/drawing/2014/main" id="{77DAA0AA-8C6A-4D02-9EC7-CDC4554C471B}"/>
              </a:ext>
            </a:extLst>
          </p:cNvPr>
          <p:cNvPicPr>
            <a:picLocks noGrp="1" noChangeAspect="1"/>
          </p:cNvPicPr>
          <p:nvPr>
            <p:ph idx="1"/>
          </p:nvPr>
        </p:nvPicPr>
        <p:blipFill>
          <a:blip r:embed="rId2"/>
          <a:stretch>
            <a:fillRect/>
          </a:stretch>
        </p:blipFill>
        <p:spPr>
          <a:xfrm>
            <a:off x="1461440" y="2881950"/>
            <a:ext cx="9269119" cy="2238687"/>
          </a:xfrm>
        </p:spPr>
      </p:pic>
      <p:sp>
        <p:nvSpPr>
          <p:cNvPr id="6" name="Oval 5">
            <a:extLst>
              <a:ext uri="{FF2B5EF4-FFF2-40B4-BE49-F238E27FC236}">
                <a16:creationId xmlns:a16="http://schemas.microsoft.com/office/drawing/2014/main" id="{BEA0115A-E54E-4459-A60B-D918600B7BC7}"/>
              </a:ext>
            </a:extLst>
          </p:cNvPr>
          <p:cNvSpPr/>
          <p:nvPr/>
        </p:nvSpPr>
        <p:spPr>
          <a:xfrm>
            <a:off x="9009776" y="4764947"/>
            <a:ext cx="1095277" cy="503339"/>
          </a:xfrm>
          <a:prstGeom prst="ellipse">
            <a:avLst/>
          </a:prstGeom>
          <a:noFill/>
          <a:ln w="6667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4069316-76CB-4ACC-9D00-E80D815EDF6C}"/>
              </a:ext>
            </a:extLst>
          </p:cNvPr>
          <p:cNvSpPr>
            <a:spLocks noGrp="1"/>
          </p:cNvSpPr>
          <p:nvPr>
            <p:ph type="sldNum" sz="quarter" idx="12"/>
          </p:nvPr>
        </p:nvSpPr>
        <p:spPr/>
        <p:txBody>
          <a:bodyPr/>
          <a:lstStyle/>
          <a:p>
            <a:fld id="{6F590329-6E2B-4169-8E13-E5A2C40AB34A}" type="slidenum">
              <a:rPr lang="en-US" smtClean="0"/>
              <a:t>5</a:t>
            </a:fld>
            <a:endParaRPr lang="en-US"/>
          </a:p>
        </p:txBody>
      </p:sp>
      <p:pic>
        <p:nvPicPr>
          <p:cNvPr id="7" name="Picture 2" descr="OPI Banner in Red">
            <a:extLst>
              <a:ext uri="{FF2B5EF4-FFF2-40B4-BE49-F238E27FC236}">
                <a16:creationId xmlns:a16="http://schemas.microsoft.com/office/drawing/2014/main" id="{FFF6F19E-B987-4C85-823C-300585E29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0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98AF-FCA0-4089-8377-5BABFAF07CEC}"/>
              </a:ext>
            </a:extLst>
          </p:cNvPr>
          <p:cNvSpPr>
            <a:spLocks noGrp="1"/>
          </p:cNvSpPr>
          <p:nvPr>
            <p:ph type="title"/>
          </p:nvPr>
        </p:nvSpPr>
        <p:spPr/>
        <p:txBody>
          <a:bodyPr>
            <a:normAutofit/>
          </a:bodyPr>
          <a:lstStyle/>
          <a:p>
            <a:r>
              <a:rPr lang="en-US" sz="3200" b="1" dirty="0"/>
              <a:t>20-9-326, MCA rates (Anderson HB15) 	               20-9-306, MCA</a:t>
            </a:r>
            <a:endParaRPr lang="en-US" sz="3200" dirty="0"/>
          </a:p>
        </p:txBody>
      </p:sp>
      <p:sp>
        <p:nvSpPr>
          <p:cNvPr id="3" name="Content Placeholder 2">
            <a:extLst>
              <a:ext uri="{FF2B5EF4-FFF2-40B4-BE49-F238E27FC236}">
                <a16:creationId xmlns:a16="http://schemas.microsoft.com/office/drawing/2014/main" id="{6BE8777C-389D-494E-A693-E920F1BF06E0}"/>
              </a:ext>
            </a:extLst>
          </p:cNvPr>
          <p:cNvSpPr>
            <a:spLocks noGrp="1"/>
          </p:cNvSpPr>
          <p:nvPr>
            <p:ph idx="1"/>
          </p:nvPr>
        </p:nvSpPr>
        <p:spPr/>
        <p:txBody>
          <a:bodyPr/>
          <a:lstStyle/>
          <a:p>
            <a:pPr marL="0" indent="0">
              <a:buNone/>
            </a:pPr>
            <a:r>
              <a:rPr lang="en-US" b="1" i="0" dirty="0">
                <a:solidFill>
                  <a:srgbClr val="333333"/>
                </a:solidFill>
                <a:effectLst/>
                <a:latin typeface="+mj-lt"/>
              </a:rPr>
              <a:t>20-9-326. Annual inflation-related adjustments to basic entitlements and per-ANB entitlements.</a:t>
            </a:r>
            <a:r>
              <a:rPr lang="en-US" b="0" i="0" dirty="0">
                <a:solidFill>
                  <a:srgbClr val="333333"/>
                </a:solidFill>
                <a:effectLst/>
                <a:latin typeface="+mj-lt"/>
              </a:rPr>
              <a:t> (1) In preparing and submitting an agency budget pursuant to </a:t>
            </a:r>
            <a:r>
              <a:rPr lang="en-US" b="1" i="0" u="none" strike="noStrike" dirty="0">
                <a:solidFill>
                  <a:srgbClr val="070707"/>
                </a:solidFill>
                <a:effectLst/>
                <a:latin typeface="+mj-lt"/>
                <a:hlinkClick r:id="rId2"/>
              </a:rPr>
              <a:t>17-7-111</a:t>
            </a:r>
            <a:r>
              <a:rPr lang="en-US" b="0" i="0" dirty="0">
                <a:solidFill>
                  <a:srgbClr val="333333"/>
                </a:solidFill>
                <a:effectLst/>
                <a:latin typeface="+mj-lt"/>
              </a:rPr>
              <a:t> and </a:t>
            </a:r>
            <a:r>
              <a:rPr lang="en-US" b="1" i="0" u="none" strike="noStrike" dirty="0">
                <a:solidFill>
                  <a:srgbClr val="070707"/>
                </a:solidFill>
                <a:effectLst/>
                <a:latin typeface="+mj-lt"/>
                <a:hlinkClick r:id="rId3"/>
              </a:rPr>
              <a:t>17-7-112</a:t>
            </a:r>
            <a:r>
              <a:rPr lang="en-US" b="0" i="0" dirty="0">
                <a:solidFill>
                  <a:srgbClr val="333333"/>
                </a:solidFill>
                <a:effectLst/>
                <a:latin typeface="+mj-lt"/>
              </a:rPr>
              <a:t>, the superintendent of public instruction shall determine the inflation factor for the </a:t>
            </a:r>
            <a:r>
              <a:rPr lang="en-US" b="0" i="0" dirty="0">
                <a:solidFill>
                  <a:srgbClr val="333333"/>
                </a:solidFill>
                <a:effectLst/>
                <a:highlight>
                  <a:srgbClr val="FFFF00"/>
                </a:highlight>
                <a:latin typeface="+mj-lt"/>
              </a:rPr>
              <a:t>basic</a:t>
            </a:r>
            <a:r>
              <a:rPr lang="en-US" b="0" i="0" dirty="0">
                <a:solidFill>
                  <a:srgbClr val="333333"/>
                </a:solidFill>
                <a:effectLst/>
                <a:latin typeface="+mj-lt"/>
              </a:rPr>
              <a:t> and </a:t>
            </a:r>
            <a:r>
              <a:rPr lang="en-US" b="0" i="0" dirty="0">
                <a:solidFill>
                  <a:srgbClr val="333333"/>
                </a:solidFill>
                <a:effectLst/>
                <a:highlight>
                  <a:srgbClr val="FFFF00"/>
                </a:highlight>
                <a:latin typeface="+mj-lt"/>
              </a:rPr>
              <a:t>per-ANB</a:t>
            </a:r>
            <a:r>
              <a:rPr lang="en-US" b="0" i="0" dirty="0">
                <a:solidFill>
                  <a:srgbClr val="333333"/>
                </a:solidFill>
                <a:effectLst/>
                <a:latin typeface="+mj-lt"/>
              </a:rPr>
              <a:t> entitlements, the </a:t>
            </a:r>
            <a:r>
              <a:rPr lang="en-US" b="0" i="0" dirty="0">
                <a:solidFill>
                  <a:srgbClr val="333333"/>
                </a:solidFill>
                <a:effectLst/>
                <a:highlight>
                  <a:srgbClr val="FFFF00"/>
                </a:highlight>
                <a:latin typeface="+mj-lt"/>
              </a:rPr>
              <a:t>data-for-achievement payment</a:t>
            </a:r>
            <a:r>
              <a:rPr lang="en-US" b="0" i="0" dirty="0">
                <a:solidFill>
                  <a:srgbClr val="333333"/>
                </a:solidFill>
                <a:effectLst/>
                <a:latin typeface="+mj-lt"/>
              </a:rPr>
              <a:t>, the per-ANB amount used to calculate the total </a:t>
            </a:r>
            <a:r>
              <a:rPr lang="en-US" b="0" i="0" dirty="0">
                <a:solidFill>
                  <a:srgbClr val="333333"/>
                </a:solidFill>
                <a:effectLst/>
                <a:highlight>
                  <a:srgbClr val="FFFF00"/>
                </a:highlight>
                <a:latin typeface="+mj-lt"/>
              </a:rPr>
              <a:t>special education allocation </a:t>
            </a:r>
            <a:r>
              <a:rPr lang="en-US" b="0" i="0" dirty="0">
                <a:solidFill>
                  <a:srgbClr val="333333"/>
                </a:solidFill>
                <a:effectLst/>
                <a:latin typeface="+mj-lt"/>
              </a:rPr>
              <a:t>in </a:t>
            </a:r>
            <a:r>
              <a:rPr lang="en-US" b="1" i="0" u="none" strike="noStrike" dirty="0">
                <a:solidFill>
                  <a:srgbClr val="070707"/>
                </a:solidFill>
                <a:effectLst/>
                <a:latin typeface="+mj-lt"/>
                <a:hlinkClick r:id="rId4"/>
              </a:rPr>
              <a:t>20-9-306</a:t>
            </a:r>
            <a:r>
              <a:rPr lang="en-US" b="0" i="0" dirty="0">
                <a:solidFill>
                  <a:srgbClr val="333333"/>
                </a:solidFill>
                <a:effectLst/>
                <a:latin typeface="+mj-lt"/>
              </a:rPr>
              <a:t>, and the general fund </a:t>
            </a:r>
            <a:r>
              <a:rPr lang="en-US" b="0" i="0" dirty="0">
                <a:solidFill>
                  <a:srgbClr val="333333"/>
                </a:solidFill>
                <a:effectLst/>
                <a:highlight>
                  <a:srgbClr val="FFFF00"/>
                </a:highlight>
                <a:latin typeface="+mj-lt"/>
              </a:rPr>
              <a:t>payments in </a:t>
            </a:r>
            <a:r>
              <a:rPr lang="en-US" b="1" i="0" u="none" strike="noStrike" dirty="0">
                <a:solidFill>
                  <a:srgbClr val="070707"/>
                </a:solidFill>
                <a:effectLst/>
                <a:highlight>
                  <a:srgbClr val="FFFF00"/>
                </a:highlight>
                <a:latin typeface="+mj-lt"/>
                <a:hlinkClick r:id="rId5"/>
              </a:rPr>
              <a:t>20-9-327</a:t>
            </a:r>
            <a:r>
              <a:rPr lang="en-US" b="0" i="0" dirty="0">
                <a:solidFill>
                  <a:srgbClr val="333333"/>
                </a:solidFill>
                <a:effectLst/>
                <a:highlight>
                  <a:srgbClr val="FFFF00"/>
                </a:highlight>
                <a:latin typeface="+mj-lt"/>
              </a:rPr>
              <a:t> through </a:t>
            </a:r>
            <a:r>
              <a:rPr lang="en-US" b="1" i="0" u="none" strike="noStrike" dirty="0">
                <a:solidFill>
                  <a:srgbClr val="070707"/>
                </a:solidFill>
                <a:effectLst/>
                <a:highlight>
                  <a:srgbClr val="FFFF00"/>
                </a:highlight>
                <a:latin typeface="+mj-lt"/>
                <a:hlinkClick r:id="rId6"/>
              </a:rPr>
              <a:t>20-9-330</a:t>
            </a:r>
            <a:r>
              <a:rPr lang="en-US" b="0" i="0" dirty="0">
                <a:solidFill>
                  <a:srgbClr val="333333"/>
                </a:solidFill>
                <a:effectLst/>
                <a:highlight>
                  <a:srgbClr val="FFFF00"/>
                </a:highlight>
                <a:latin typeface="+mj-lt"/>
              </a:rPr>
              <a:t> </a:t>
            </a:r>
            <a:r>
              <a:rPr lang="en-US" b="0" i="0" dirty="0">
                <a:solidFill>
                  <a:srgbClr val="333333"/>
                </a:solidFill>
                <a:effectLst/>
                <a:latin typeface="+mj-lt"/>
              </a:rPr>
              <a:t>in each fiscal year of the ensuing biennium. </a:t>
            </a:r>
            <a:endParaRPr lang="en-US" dirty="0">
              <a:latin typeface="+mj-lt"/>
            </a:endParaRPr>
          </a:p>
        </p:txBody>
      </p:sp>
      <p:sp>
        <p:nvSpPr>
          <p:cNvPr id="4" name="Slide Number Placeholder 3">
            <a:extLst>
              <a:ext uri="{FF2B5EF4-FFF2-40B4-BE49-F238E27FC236}">
                <a16:creationId xmlns:a16="http://schemas.microsoft.com/office/drawing/2014/main" id="{AC4A9FF4-FCB8-4032-8A5C-15D5FCEEFF23}"/>
              </a:ext>
            </a:extLst>
          </p:cNvPr>
          <p:cNvSpPr>
            <a:spLocks noGrp="1"/>
          </p:cNvSpPr>
          <p:nvPr>
            <p:ph type="sldNum" sz="quarter" idx="12"/>
          </p:nvPr>
        </p:nvSpPr>
        <p:spPr/>
        <p:txBody>
          <a:bodyPr/>
          <a:lstStyle/>
          <a:p>
            <a:fld id="{6F590329-6E2B-4169-8E13-E5A2C40AB34A}" type="slidenum">
              <a:rPr lang="en-US" smtClean="0"/>
              <a:t>6</a:t>
            </a:fld>
            <a:endParaRPr lang="en-US"/>
          </a:p>
        </p:txBody>
      </p:sp>
      <p:pic>
        <p:nvPicPr>
          <p:cNvPr id="5" name="Picture 2" descr="OPI Banner in Red">
            <a:extLst>
              <a:ext uri="{FF2B5EF4-FFF2-40B4-BE49-F238E27FC236}">
                <a16:creationId xmlns:a16="http://schemas.microsoft.com/office/drawing/2014/main" id="{C765B801-FB1B-4876-8DC9-55CA106F5F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2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02DA-E9E5-4B78-95C3-CCAC19AF121F}"/>
              </a:ext>
            </a:extLst>
          </p:cNvPr>
          <p:cNvSpPr>
            <a:spLocks noGrp="1"/>
          </p:cNvSpPr>
          <p:nvPr>
            <p:ph type="title"/>
          </p:nvPr>
        </p:nvSpPr>
        <p:spPr/>
        <p:txBody>
          <a:bodyPr>
            <a:normAutofit/>
          </a:bodyPr>
          <a:lstStyle/>
          <a:p>
            <a:r>
              <a:rPr lang="en-US" sz="3200" b="1" dirty="0"/>
              <a:t>Enter your adjusted FTE counts (Jones HB143) 20-9-324, MCA</a:t>
            </a:r>
          </a:p>
        </p:txBody>
      </p:sp>
      <p:sp>
        <p:nvSpPr>
          <p:cNvPr id="3" name="Content Placeholder 2">
            <a:extLst>
              <a:ext uri="{FF2B5EF4-FFF2-40B4-BE49-F238E27FC236}">
                <a16:creationId xmlns:a16="http://schemas.microsoft.com/office/drawing/2014/main" id="{FB297C27-9696-44DA-B2FF-73787E1B6A9C}"/>
              </a:ext>
            </a:extLst>
          </p:cNvPr>
          <p:cNvSpPr>
            <a:spLocks noGrp="1"/>
          </p:cNvSpPr>
          <p:nvPr>
            <p:ph idx="1"/>
          </p:nvPr>
        </p:nvSpPr>
        <p:spPr/>
        <p:txBody>
          <a:bodyPr>
            <a:normAutofit/>
          </a:bodyPr>
          <a:lstStyle/>
          <a:p>
            <a:pPr marL="0" indent="0">
              <a:buNone/>
            </a:pPr>
            <a:r>
              <a:rPr lang="en-US" dirty="0">
                <a:latin typeface="+mj-lt"/>
              </a:rPr>
              <a:t>HB 143 provides additional quality educator component payments for districts that meet legislative goals for competitive base pay of teachers.</a:t>
            </a:r>
          </a:p>
          <a:p>
            <a:pPr marL="0" indent="0">
              <a:buNone/>
            </a:pPr>
            <a:r>
              <a:rPr lang="en-US" dirty="0">
                <a:latin typeface="+mj-lt"/>
              </a:rPr>
              <a:t>These goals are separated for class of school as defined in Title 20, chapter 6. </a:t>
            </a:r>
          </a:p>
          <a:p>
            <a:pPr marL="0" indent="0" algn="ctr">
              <a:buNone/>
            </a:pPr>
            <a:r>
              <a:rPr lang="en-US" dirty="0">
                <a:latin typeface="+mj-lt"/>
                <a:hlinkClick r:id="rId2"/>
              </a:rPr>
              <a:t>2022 District Classification Report</a:t>
            </a:r>
            <a:endParaRPr lang="en-US" dirty="0">
              <a:latin typeface="+mj-lt"/>
            </a:endParaRPr>
          </a:p>
        </p:txBody>
      </p:sp>
      <p:sp>
        <p:nvSpPr>
          <p:cNvPr id="4" name="Slide Number Placeholder 3">
            <a:extLst>
              <a:ext uri="{FF2B5EF4-FFF2-40B4-BE49-F238E27FC236}">
                <a16:creationId xmlns:a16="http://schemas.microsoft.com/office/drawing/2014/main" id="{32A2926B-C107-4045-959E-AD3BB95372AA}"/>
              </a:ext>
            </a:extLst>
          </p:cNvPr>
          <p:cNvSpPr>
            <a:spLocks noGrp="1"/>
          </p:cNvSpPr>
          <p:nvPr>
            <p:ph type="sldNum" sz="quarter" idx="12"/>
          </p:nvPr>
        </p:nvSpPr>
        <p:spPr/>
        <p:txBody>
          <a:bodyPr/>
          <a:lstStyle/>
          <a:p>
            <a:fld id="{6F590329-6E2B-4169-8E13-E5A2C40AB34A}" type="slidenum">
              <a:rPr lang="en-US" smtClean="0"/>
              <a:t>7</a:t>
            </a:fld>
            <a:endParaRPr lang="en-US"/>
          </a:p>
        </p:txBody>
      </p:sp>
      <p:pic>
        <p:nvPicPr>
          <p:cNvPr id="5" name="Picture 2" descr="OPI Banner in Red">
            <a:extLst>
              <a:ext uri="{FF2B5EF4-FFF2-40B4-BE49-F238E27FC236}">
                <a16:creationId xmlns:a16="http://schemas.microsoft.com/office/drawing/2014/main" id="{4501D4FA-5A32-495C-88F6-2F557058D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2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02DA-E9E5-4B78-95C3-CCAC19AF121F}"/>
              </a:ext>
            </a:extLst>
          </p:cNvPr>
          <p:cNvSpPr>
            <a:spLocks noGrp="1"/>
          </p:cNvSpPr>
          <p:nvPr>
            <p:ph type="title"/>
          </p:nvPr>
        </p:nvSpPr>
        <p:spPr/>
        <p:txBody>
          <a:bodyPr>
            <a:normAutofit/>
          </a:bodyPr>
          <a:lstStyle/>
          <a:p>
            <a:r>
              <a:rPr lang="en-US" sz="3200" b="1" dirty="0"/>
              <a:t>Enter your adjusted FTE counts (Jones HB143) 20-9-324, MCA</a:t>
            </a:r>
          </a:p>
        </p:txBody>
      </p:sp>
      <p:sp>
        <p:nvSpPr>
          <p:cNvPr id="3" name="Content Placeholder 2">
            <a:extLst>
              <a:ext uri="{FF2B5EF4-FFF2-40B4-BE49-F238E27FC236}">
                <a16:creationId xmlns:a16="http://schemas.microsoft.com/office/drawing/2014/main" id="{FB297C27-9696-44DA-B2FF-73787E1B6A9C}"/>
              </a:ext>
            </a:extLst>
          </p:cNvPr>
          <p:cNvSpPr>
            <a:spLocks noGrp="1"/>
          </p:cNvSpPr>
          <p:nvPr>
            <p:ph idx="1"/>
          </p:nvPr>
        </p:nvSpPr>
        <p:spPr/>
        <p:txBody>
          <a:bodyPr>
            <a:normAutofit/>
          </a:bodyPr>
          <a:lstStyle/>
          <a:p>
            <a:pPr marL="0" indent="0">
              <a:buNone/>
            </a:pPr>
            <a:r>
              <a:rPr lang="en-US" dirty="0">
                <a:latin typeface="+mj-lt"/>
              </a:rPr>
              <a:t>To qualify, class 2 &amp; 3 districts are required to offer a base teacher pay that is equal to at least 10 times as much as the quality educator payment amount provided in 20-9-306(16).</a:t>
            </a:r>
          </a:p>
          <a:p>
            <a:pPr marL="0" indent="0">
              <a:buNone/>
            </a:pPr>
            <a:endParaRPr lang="en-US" dirty="0">
              <a:latin typeface="+mj-lt"/>
            </a:endParaRPr>
          </a:p>
          <a:p>
            <a:pPr marL="0" indent="0">
              <a:buNone/>
            </a:pPr>
            <a:r>
              <a:rPr lang="en-US" dirty="0">
                <a:latin typeface="+mj-lt"/>
              </a:rPr>
              <a:t>Districts defined as class 1, to qualify, would be required to offer a teacher base pay that is not less than 70% of the teacher average pay in the school district. </a:t>
            </a:r>
          </a:p>
        </p:txBody>
      </p:sp>
      <p:pic>
        <p:nvPicPr>
          <p:cNvPr id="7" name="Picture 6">
            <a:extLst>
              <a:ext uri="{FF2B5EF4-FFF2-40B4-BE49-F238E27FC236}">
                <a16:creationId xmlns:a16="http://schemas.microsoft.com/office/drawing/2014/main" id="{46996CDC-F289-41F0-B46F-6AF8BD801E0C}"/>
              </a:ext>
            </a:extLst>
          </p:cNvPr>
          <p:cNvPicPr>
            <a:picLocks noChangeAspect="1"/>
          </p:cNvPicPr>
          <p:nvPr/>
        </p:nvPicPr>
        <p:blipFill>
          <a:blip r:embed="rId2"/>
          <a:stretch>
            <a:fillRect/>
          </a:stretch>
        </p:blipFill>
        <p:spPr>
          <a:xfrm>
            <a:off x="527005" y="3173813"/>
            <a:ext cx="11137990" cy="278257"/>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F96343C-D762-4DD1-8408-D498F0FCE9A7}"/>
              </a:ext>
            </a:extLst>
          </p:cNvPr>
          <p:cNvSpPr>
            <a:spLocks noGrp="1"/>
          </p:cNvSpPr>
          <p:nvPr>
            <p:ph type="sldNum" sz="quarter" idx="12"/>
          </p:nvPr>
        </p:nvSpPr>
        <p:spPr/>
        <p:txBody>
          <a:bodyPr/>
          <a:lstStyle/>
          <a:p>
            <a:fld id="{6F590329-6E2B-4169-8E13-E5A2C40AB34A}" type="slidenum">
              <a:rPr lang="en-US" smtClean="0"/>
              <a:t>8</a:t>
            </a:fld>
            <a:endParaRPr lang="en-US"/>
          </a:p>
        </p:txBody>
      </p:sp>
      <p:pic>
        <p:nvPicPr>
          <p:cNvPr id="6" name="Picture 2" descr="OPI Banner in Red">
            <a:extLst>
              <a:ext uri="{FF2B5EF4-FFF2-40B4-BE49-F238E27FC236}">
                <a16:creationId xmlns:a16="http://schemas.microsoft.com/office/drawing/2014/main" id="{A6EFA620-F74A-433C-8DC8-EBA88EB00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12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02DA-E9E5-4B78-95C3-CCAC19AF121F}"/>
              </a:ext>
            </a:extLst>
          </p:cNvPr>
          <p:cNvSpPr>
            <a:spLocks noGrp="1"/>
          </p:cNvSpPr>
          <p:nvPr>
            <p:ph type="title"/>
          </p:nvPr>
        </p:nvSpPr>
        <p:spPr/>
        <p:txBody>
          <a:bodyPr>
            <a:normAutofit/>
          </a:bodyPr>
          <a:lstStyle/>
          <a:p>
            <a:r>
              <a:rPr lang="en-US" sz="3200" b="1" dirty="0"/>
              <a:t>Enter your adjusted FTE counts (Jones HB143) 20-9-324, MCA</a:t>
            </a:r>
          </a:p>
        </p:txBody>
      </p:sp>
      <p:sp>
        <p:nvSpPr>
          <p:cNvPr id="3" name="Content Placeholder 2">
            <a:extLst>
              <a:ext uri="{FF2B5EF4-FFF2-40B4-BE49-F238E27FC236}">
                <a16:creationId xmlns:a16="http://schemas.microsoft.com/office/drawing/2014/main" id="{FB297C27-9696-44DA-B2FF-73787E1B6A9C}"/>
              </a:ext>
            </a:extLst>
          </p:cNvPr>
          <p:cNvSpPr>
            <a:spLocks noGrp="1"/>
          </p:cNvSpPr>
          <p:nvPr>
            <p:ph idx="1"/>
          </p:nvPr>
        </p:nvSpPr>
        <p:spPr/>
        <p:txBody>
          <a:bodyPr>
            <a:normAutofit/>
          </a:bodyPr>
          <a:lstStyle/>
          <a:p>
            <a:pPr marL="0" indent="0">
              <a:buNone/>
            </a:pPr>
            <a:r>
              <a:rPr lang="en-US" dirty="0">
                <a:latin typeface="+mj-lt"/>
              </a:rPr>
              <a:t>Section 20-9-306(16), MCA is amended to modify the total quality educator payment for a school district meeting the legislative goal for competitive base pay of teachers to include the number of full-time equivalent teachers that were in the first three years of the teacher's teaching career in the previous year. </a:t>
            </a:r>
          </a:p>
          <a:p>
            <a:pPr marL="0" indent="0">
              <a:buNone/>
            </a:pPr>
            <a:endParaRPr lang="en-US" dirty="0"/>
          </a:p>
        </p:txBody>
      </p:sp>
      <p:sp>
        <p:nvSpPr>
          <p:cNvPr id="4" name="Slide Number Placeholder 3">
            <a:extLst>
              <a:ext uri="{FF2B5EF4-FFF2-40B4-BE49-F238E27FC236}">
                <a16:creationId xmlns:a16="http://schemas.microsoft.com/office/drawing/2014/main" id="{6A1053F4-B90F-4DFD-81A6-892C3F4784D1}"/>
              </a:ext>
            </a:extLst>
          </p:cNvPr>
          <p:cNvSpPr>
            <a:spLocks noGrp="1"/>
          </p:cNvSpPr>
          <p:nvPr>
            <p:ph type="sldNum" sz="quarter" idx="12"/>
          </p:nvPr>
        </p:nvSpPr>
        <p:spPr/>
        <p:txBody>
          <a:bodyPr/>
          <a:lstStyle/>
          <a:p>
            <a:fld id="{6F590329-6E2B-4169-8E13-E5A2C40AB34A}" type="slidenum">
              <a:rPr lang="en-US" smtClean="0"/>
              <a:t>9</a:t>
            </a:fld>
            <a:endParaRPr lang="en-US"/>
          </a:p>
        </p:txBody>
      </p:sp>
      <p:pic>
        <p:nvPicPr>
          <p:cNvPr id="5" name="Picture 2" descr="OPI Banner in Red">
            <a:extLst>
              <a:ext uri="{FF2B5EF4-FFF2-40B4-BE49-F238E27FC236}">
                <a16:creationId xmlns:a16="http://schemas.microsoft.com/office/drawing/2014/main" id="{A81AA530-7A0F-425C-A148-CD70528D7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548" y="6356350"/>
            <a:ext cx="1316904" cy="3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9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5431</TotalTime>
  <Words>2516</Words>
  <Application>Microsoft Office PowerPoint</Application>
  <PresentationFormat>Widescreen</PresentationFormat>
  <Paragraphs>249</Paragraphs>
  <Slides>34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Calibri Light</vt:lpstr>
      <vt:lpstr>Office Theme</vt:lpstr>
      <vt:lpstr>Chart</vt:lpstr>
      <vt:lpstr>Let’s Review Things</vt:lpstr>
      <vt:lpstr>        </vt:lpstr>
      <vt:lpstr>What’s new on the GF Spreadsheet?                (Hour 1)</vt:lpstr>
      <vt:lpstr>Location: </vt:lpstr>
      <vt:lpstr>20-9-326, MCA rates (Anderson HB15)                 20-9-306, MCA</vt:lpstr>
      <vt:lpstr>20-9-326, MCA rates (Anderson HB15)                 20-9-306, MCA</vt:lpstr>
      <vt:lpstr>Enter your adjusted FTE counts (Jones HB143) 20-9-324, MCA</vt:lpstr>
      <vt:lpstr>Enter your adjusted FTE counts (Jones HB143) 20-9-324, MCA</vt:lpstr>
      <vt:lpstr>Enter your adjusted FTE counts (Jones HB143) 20-9-324, MCA</vt:lpstr>
      <vt:lpstr>Enter your adjusted FTE counts (Jones HB143) 20-9-324, MCA</vt:lpstr>
      <vt:lpstr>Rates for SMMA are different (Reksten HB192)</vt:lpstr>
      <vt:lpstr>Rates for SMMA are different (Reksten HB192)</vt:lpstr>
      <vt:lpstr>Rates for SMMA are different (Reksten HB192)</vt:lpstr>
      <vt:lpstr>Rates for SMMA are different (Reksten HB192)</vt:lpstr>
      <vt:lpstr>Noticing Permissive Levy Increases (Reksten HB192)</vt:lpstr>
      <vt:lpstr>ANB Calculation (Anderson HB233 &amp; Regier SB72)</vt:lpstr>
      <vt:lpstr>ANB Calculation (Anderson HB233)         20-9-311, MCA</vt:lpstr>
      <vt:lpstr>ANB Calculation (Anderson HB233)          20-9-311, MCA</vt:lpstr>
      <vt:lpstr>ANB Calculation (Regier SB72)       20-9-311, MCA</vt:lpstr>
      <vt:lpstr>ANB Calculation (Regier SB72)          20-9-311, MCA</vt:lpstr>
      <vt:lpstr>PowerPoint Presentation</vt:lpstr>
      <vt:lpstr>Other Things                (Hour 2)</vt:lpstr>
      <vt:lpstr>GF GTB (Kassmier HB303 &amp; Ler HB663)</vt:lpstr>
      <vt:lpstr>GF GTB (Kassmier HB303 &amp; Ler HB663)</vt:lpstr>
      <vt:lpstr>GF GTB (Kassmier HB303 &amp; Ler HB663)</vt:lpstr>
      <vt:lpstr>GF GTB (Kassmier HB303 &amp; Ler HB663)</vt:lpstr>
      <vt:lpstr>GF GTB (Kassmier HB303 &amp; Ler HB663)</vt:lpstr>
      <vt:lpstr>State Technology Aid (Zolnikov HB181)</vt:lpstr>
      <vt:lpstr>State Technology Aid (Zolnikov HB181)</vt:lpstr>
      <vt:lpstr>SPED Allowable Cost Payment. (Bedey HB46)</vt:lpstr>
      <vt:lpstr>SPED Allowable Cost Payment. (Bedey HB46)</vt:lpstr>
      <vt:lpstr>SPED Allowable Cost Payment. (Bedey HB46)</vt:lpstr>
      <vt:lpstr>SPED Allowable Cost Payment. (Bedey HB46)</vt:lpstr>
      <vt:lpstr>Non-Legislative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Review Things</dc:title>
  <dc:creator>Taylor, Paul</dc:creator>
  <cp:lastModifiedBy>Taylor, Paul</cp:lastModifiedBy>
  <cp:revision>17</cp:revision>
  <dcterms:created xsi:type="dcterms:W3CDTF">2022-05-10T16:13:01Z</dcterms:created>
  <dcterms:modified xsi:type="dcterms:W3CDTF">2022-06-14T13:05:14Z</dcterms:modified>
</cp:coreProperties>
</file>