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8" r:id="rId6"/>
    <p:sldId id="263" r:id="rId7"/>
    <p:sldId id="260" r:id="rId8"/>
    <p:sldId id="261" r:id="rId9"/>
    <p:sldId id="262" r:id="rId10"/>
    <p:sldId id="264" r:id="rId11"/>
    <p:sldId id="265" r:id="rId12"/>
    <p:sldId id="266" r:id="rId13"/>
    <p:sldId id="268" r:id="rId14"/>
    <p:sldId id="269" r:id="rId15"/>
    <p:sldId id="270" r:id="rId16"/>
    <p:sldId id="271" r:id="rId17"/>
    <p:sldId id="272" r:id="rId18"/>
    <p:sldId id="274" r:id="rId19"/>
    <p:sldId id="275" r:id="rId20"/>
    <p:sldId id="276" r:id="rId21"/>
    <p:sldId id="277" r:id="rId22"/>
    <p:sldId id="278" r:id="rId23"/>
    <p:sldId id="280" r:id="rId24"/>
    <p:sldId id="279" r:id="rId25"/>
    <p:sldId id="281" r:id="rId26"/>
    <p:sldId id="282" r:id="rId27"/>
    <p:sldId id="283" r:id="rId28"/>
    <p:sldId id="294" r:id="rId29"/>
    <p:sldId id="284" r:id="rId30"/>
    <p:sldId id="286" r:id="rId31"/>
    <p:sldId id="287" r:id="rId32"/>
    <p:sldId id="288" r:id="rId33"/>
    <p:sldId id="295" r:id="rId34"/>
    <p:sldId id="289" r:id="rId35"/>
    <p:sldId id="290" r:id="rId36"/>
    <p:sldId id="291" r:id="rId37"/>
    <p:sldId id="293" r:id="rId38"/>
    <p:sldId id="292" r:id="rId39"/>
    <p:sldId id="296" r:id="rId40"/>
    <p:sldId id="297" r:id="rId41"/>
    <p:sldId id="298" r:id="rId42"/>
    <p:sldId id="313" r:id="rId43"/>
    <p:sldId id="312" r:id="rId44"/>
    <p:sldId id="299" r:id="rId45"/>
    <p:sldId id="301" r:id="rId46"/>
    <p:sldId id="302" r:id="rId47"/>
    <p:sldId id="303" r:id="rId48"/>
    <p:sldId id="304" r:id="rId49"/>
    <p:sldId id="305" r:id="rId50"/>
    <p:sldId id="300" r:id="rId51"/>
    <p:sldId id="306" r:id="rId52"/>
    <p:sldId id="307" r:id="rId53"/>
    <p:sldId id="308" r:id="rId54"/>
    <p:sldId id="309" r:id="rId55"/>
    <p:sldId id="310" r:id="rId56"/>
    <p:sldId id="311" r:id="rId57"/>
    <p:sldId id="314" r:id="rId58"/>
    <p:sldId id="31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263"/>
            <p14:sldId id="260"/>
            <p14:sldId id="261"/>
            <p14:sldId id="262"/>
            <p14:sldId id="264"/>
            <p14:sldId id="265"/>
            <p14:sldId id="266"/>
            <p14:sldId id="268"/>
            <p14:sldId id="269"/>
            <p14:sldId id="270"/>
            <p14:sldId id="271"/>
            <p14:sldId id="272"/>
            <p14:sldId id="274"/>
            <p14:sldId id="275"/>
            <p14:sldId id="276"/>
            <p14:sldId id="277"/>
            <p14:sldId id="278"/>
            <p14:sldId id="280"/>
            <p14:sldId id="279"/>
            <p14:sldId id="281"/>
            <p14:sldId id="282"/>
            <p14:sldId id="283"/>
            <p14:sldId id="294"/>
            <p14:sldId id="284"/>
            <p14:sldId id="286"/>
            <p14:sldId id="287"/>
            <p14:sldId id="288"/>
            <p14:sldId id="295"/>
            <p14:sldId id="289"/>
            <p14:sldId id="290"/>
            <p14:sldId id="291"/>
            <p14:sldId id="293"/>
            <p14:sldId id="292"/>
            <p14:sldId id="296"/>
            <p14:sldId id="297"/>
            <p14:sldId id="298"/>
            <p14:sldId id="313"/>
            <p14:sldId id="312"/>
            <p14:sldId id="299"/>
            <p14:sldId id="301"/>
            <p14:sldId id="302"/>
            <p14:sldId id="303"/>
            <p14:sldId id="304"/>
            <p14:sldId id="305"/>
            <p14:sldId id="300"/>
            <p14:sldId id="306"/>
            <p14:sldId id="307"/>
            <p14:sldId id="308"/>
            <p14:sldId id="309"/>
            <p14:sldId id="310"/>
            <p14:sldId id="311"/>
            <p14:sldId id="314"/>
            <p14:sldId id="3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1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44170-850E-4644-863D-84ED16D4B59B}" type="doc">
      <dgm:prSet loTypeId="urn:microsoft.com/office/officeart/2005/8/layout/chevron1" loCatId="process" qsTypeId="urn:microsoft.com/office/officeart/2005/8/quickstyle/simple1" qsCatId="simple" csTypeId="urn:microsoft.com/office/officeart/2005/8/colors/colorful5" csCatId="colorful" phldr="1"/>
      <dgm:spPr/>
    </dgm:pt>
    <dgm:pt modelId="{796099FC-1EAC-4C0C-946F-C9B354CF9238}">
      <dgm:prSet phldrT="[Text]"/>
      <dgm:spPr/>
      <dgm:t>
        <a:bodyPr/>
        <a:lstStyle/>
        <a:p>
          <a:r>
            <a:rPr lang="en-US" dirty="0"/>
            <a:t>2021-22 Year Extracurricular Enrollment in AIM</a:t>
          </a:r>
        </a:p>
      </dgm:t>
    </dgm:pt>
    <dgm:pt modelId="{EF6C57FC-06DE-4675-995B-581B7F7FE1F7}" type="parTrans" cxnId="{9EF61F2B-7C69-4CBB-9890-0CD9A2E5A917}">
      <dgm:prSet/>
      <dgm:spPr/>
      <dgm:t>
        <a:bodyPr/>
        <a:lstStyle/>
        <a:p>
          <a:endParaRPr lang="en-US"/>
        </a:p>
      </dgm:t>
    </dgm:pt>
    <dgm:pt modelId="{EE8632A4-A925-46EE-823B-5B0C95415D5A}" type="sibTrans" cxnId="{9EF61F2B-7C69-4CBB-9890-0CD9A2E5A917}">
      <dgm:prSet/>
      <dgm:spPr/>
      <dgm:t>
        <a:bodyPr/>
        <a:lstStyle/>
        <a:p>
          <a:endParaRPr lang="en-US"/>
        </a:p>
      </dgm:t>
    </dgm:pt>
    <dgm:pt modelId="{E2C77E38-469E-41C8-9046-22C090B3EA47}">
      <dgm:prSet phldrT="[Text]"/>
      <dgm:spPr/>
      <dgm:t>
        <a:bodyPr/>
        <a:lstStyle/>
        <a:p>
          <a:r>
            <a:rPr lang="en-US" dirty="0"/>
            <a:t>2022-23 Year Extracurricular ANB included in Fall and Spring</a:t>
          </a:r>
        </a:p>
      </dgm:t>
    </dgm:pt>
    <dgm:pt modelId="{FBDBE7DD-75B5-4420-9579-26AE3C385202}" type="parTrans" cxnId="{D3DB79D9-331D-46A6-8E34-C4CED9445A52}">
      <dgm:prSet/>
      <dgm:spPr/>
      <dgm:t>
        <a:bodyPr/>
        <a:lstStyle/>
        <a:p>
          <a:endParaRPr lang="en-US"/>
        </a:p>
      </dgm:t>
    </dgm:pt>
    <dgm:pt modelId="{D418F0B5-A878-41F2-BEC3-7F3C6D07596C}" type="sibTrans" cxnId="{D3DB79D9-331D-46A6-8E34-C4CED9445A52}">
      <dgm:prSet/>
      <dgm:spPr/>
      <dgm:t>
        <a:bodyPr/>
        <a:lstStyle/>
        <a:p>
          <a:endParaRPr lang="en-US"/>
        </a:p>
      </dgm:t>
    </dgm:pt>
    <dgm:pt modelId="{81A6D8B2-FC15-428F-849B-457275F865D0}">
      <dgm:prSet phldrT="[Text]"/>
      <dgm:spPr/>
      <dgm:t>
        <a:bodyPr/>
        <a:lstStyle/>
        <a:p>
          <a:r>
            <a:rPr lang="en-US" dirty="0"/>
            <a:t>2023-24 Year</a:t>
          </a:r>
        </a:p>
        <a:p>
          <a:r>
            <a:rPr lang="en-US" dirty="0"/>
            <a:t>Extracurricular ANB included in Budget</a:t>
          </a:r>
        </a:p>
      </dgm:t>
    </dgm:pt>
    <dgm:pt modelId="{3034372F-E40A-4393-8DAF-B6EB1FDA5C1C}" type="parTrans" cxnId="{BA3DFB44-D327-4499-8305-6329CCFA78E1}">
      <dgm:prSet/>
      <dgm:spPr/>
      <dgm:t>
        <a:bodyPr/>
        <a:lstStyle/>
        <a:p>
          <a:endParaRPr lang="en-US"/>
        </a:p>
      </dgm:t>
    </dgm:pt>
    <dgm:pt modelId="{4D26E22E-EAB8-4B06-A371-F722AF803219}" type="sibTrans" cxnId="{BA3DFB44-D327-4499-8305-6329CCFA78E1}">
      <dgm:prSet/>
      <dgm:spPr/>
      <dgm:t>
        <a:bodyPr/>
        <a:lstStyle/>
        <a:p>
          <a:endParaRPr lang="en-US"/>
        </a:p>
      </dgm:t>
    </dgm:pt>
    <dgm:pt modelId="{36806894-8FDC-41E9-A8F3-686F5919ED66}" type="pres">
      <dgm:prSet presAssocID="{17544170-850E-4644-863D-84ED16D4B59B}" presName="Name0" presStyleCnt="0">
        <dgm:presLayoutVars>
          <dgm:dir/>
          <dgm:animLvl val="lvl"/>
          <dgm:resizeHandles val="exact"/>
        </dgm:presLayoutVars>
      </dgm:prSet>
      <dgm:spPr/>
    </dgm:pt>
    <dgm:pt modelId="{D7107BDF-7A75-4502-A635-777AD5374E0F}" type="pres">
      <dgm:prSet presAssocID="{796099FC-1EAC-4C0C-946F-C9B354CF9238}" presName="parTxOnly" presStyleLbl="node1" presStyleIdx="0" presStyleCnt="3">
        <dgm:presLayoutVars>
          <dgm:chMax val="0"/>
          <dgm:chPref val="0"/>
          <dgm:bulletEnabled val="1"/>
        </dgm:presLayoutVars>
      </dgm:prSet>
      <dgm:spPr/>
    </dgm:pt>
    <dgm:pt modelId="{0CD33146-540C-4091-A831-C5BE78482750}" type="pres">
      <dgm:prSet presAssocID="{EE8632A4-A925-46EE-823B-5B0C95415D5A}" presName="parTxOnlySpace" presStyleCnt="0"/>
      <dgm:spPr/>
    </dgm:pt>
    <dgm:pt modelId="{B900217E-1A42-4822-94DA-0B5598F57415}" type="pres">
      <dgm:prSet presAssocID="{E2C77E38-469E-41C8-9046-22C090B3EA47}" presName="parTxOnly" presStyleLbl="node1" presStyleIdx="1" presStyleCnt="3">
        <dgm:presLayoutVars>
          <dgm:chMax val="0"/>
          <dgm:chPref val="0"/>
          <dgm:bulletEnabled val="1"/>
        </dgm:presLayoutVars>
      </dgm:prSet>
      <dgm:spPr/>
    </dgm:pt>
    <dgm:pt modelId="{4A528F26-8BEA-453B-8303-9A5A0F704D42}" type="pres">
      <dgm:prSet presAssocID="{D418F0B5-A878-41F2-BEC3-7F3C6D07596C}" presName="parTxOnlySpace" presStyleCnt="0"/>
      <dgm:spPr/>
    </dgm:pt>
    <dgm:pt modelId="{B17F090E-6F01-48D0-9F65-1216EB63D841}" type="pres">
      <dgm:prSet presAssocID="{81A6D8B2-FC15-428F-849B-457275F865D0}" presName="parTxOnly" presStyleLbl="node1" presStyleIdx="2" presStyleCnt="3">
        <dgm:presLayoutVars>
          <dgm:chMax val="0"/>
          <dgm:chPref val="0"/>
          <dgm:bulletEnabled val="1"/>
        </dgm:presLayoutVars>
      </dgm:prSet>
      <dgm:spPr/>
    </dgm:pt>
  </dgm:ptLst>
  <dgm:cxnLst>
    <dgm:cxn modelId="{9EF61F2B-7C69-4CBB-9890-0CD9A2E5A917}" srcId="{17544170-850E-4644-863D-84ED16D4B59B}" destId="{796099FC-1EAC-4C0C-946F-C9B354CF9238}" srcOrd="0" destOrd="0" parTransId="{EF6C57FC-06DE-4675-995B-581B7F7FE1F7}" sibTransId="{EE8632A4-A925-46EE-823B-5B0C95415D5A}"/>
    <dgm:cxn modelId="{BA3DFB44-D327-4499-8305-6329CCFA78E1}" srcId="{17544170-850E-4644-863D-84ED16D4B59B}" destId="{81A6D8B2-FC15-428F-849B-457275F865D0}" srcOrd="2" destOrd="0" parTransId="{3034372F-E40A-4393-8DAF-B6EB1FDA5C1C}" sibTransId="{4D26E22E-EAB8-4B06-A371-F722AF803219}"/>
    <dgm:cxn modelId="{D640D296-5DAF-40BB-8BA3-53B32DCDE9D4}" type="presOf" srcId="{796099FC-1EAC-4C0C-946F-C9B354CF9238}" destId="{D7107BDF-7A75-4502-A635-777AD5374E0F}" srcOrd="0" destOrd="0" presId="urn:microsoft.com/office/officeart/2005/8/layout/chevron1"/>
    <dgm:cxn modelId="{C9D18CAC-C3BD-4D59-A700-33E036B761A7}" type="presOf" srcId="{E2C77E38-469E-41C8-9046-22C090B3EA47}" destId="{B900217E-1A42-4822-94DA-0B5598F57415}" srcOrd="0" destOrd="0" presId="urn:microsoft.com/office/officeart/2005/8/layout/chevron1"/>
    <dgm:cxn modelId="{AF77F2B8-C040-4373-A55E-D3C30CA4E613}" type="presOf" srcId="{81A6D8B2-FC15-428F-849B-457275F865D0}" destId="{B17F090E-6F01-48D0-9F65-1216EB63D841}" srcOrd="0" destOrd="0" presId="urn:microsoft.com/office/officeart/2005/8/layout/chevron1"/>
    <dgm:cxn modelId="{D3DB79D9-331D-46A6-8E34-C4CED9445A52}" srcId="{17544170-850E-4644-863D-84ED16D4B59B}" destId="{E2C77E38-469E-41C8-9046-22C090B3EA47}" srcOrd="1" destOrd="0" parTransId="{FBDBE7DD-75B5-4420-9579-26AE3C385202}" sibTransId="{D418F0B5-A878-41F2-BEC3-7F3C6D07596C}"/>
    <dgm:cxn modelId="{390A40E4-358A-4578-89AB-C719B1001AAC}" type="presOf" srcId="{17544170-850E-4644-863D-84ED16D4B59B}" destId="{36806894-8FDC-41E9-A8F3-686F5919ED66}" srcOrd="0" destOrd="0" presId="urn:microsoft.com/office/officeart/2005/8/layout/chevron1"/>
    <dgm:cxn modelId="{785171D2-0594-4956-A176-B84156428C5D}" type="presParOf" srcId="{36806894-8FDC-41E9-A8F3-686F5919ED66}" destId="{D7107BDF-7A75-4502-A635-777AD5374E0F}" srcOrd="0" destOrd="0" presId="urn:microsoft.com/office/officeart/2005/8/layout/chevron1"/>
    <dgm:cxn modelId="{AA42CC75-80FE-4A3D-BB69-4997050DD2C7}" type="presParOf" srcId="{36806894-8FDC-41E9-A8F3-686F5919ED66}" destId="{0CD33146-540C-4091-A831-C5BE78482750}" srcOrd="1" destOrd="0" presId="urn:microsoft.com/office/officeart/2005/8/layout/chevron1"/>
    <dgm:cxn modelId="{1ABB6447-7D09-44B2-B3E4-C35D875FD70B}" type="presParOf" srcId="{36806894-8FDC-41E9-A8F3-686F5919ED66}" destId="{B900217E-1A42-4822-94DA-0B5598F57415}" srcOrd="2" destOrd="0" presId="urn:microsoft.com/office/officeart/2005/8/layout/chevron1"/>
    <dgm:cxn modelId="{F2AFB93A-D732-405C-8640-2F53A74BC85A}" type="presParOf" srcId="{36806894-8FDC-41E9-A8F3-686F5919ED66}" destId="{4A528F26-8BEA-453B-8303-9A5A0F704D42}" srcOrd="3" destOrd="0" presId="urn:microsoft.com/office/officeart/2005/8/layout/chevron1"/>
    <dgm:cxn modelId="{DAFE59BC-F5A6-47F0-B48F-E510A350D496}" type="presParOf" srcId="{36806894-8FDC-41E9-A8F3-686F5919ED66}" destId="{B17F090E-6F01-48D0-9F65-1216EB63D84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7544170-850E-4644-863D-84ED16D4B59B}" type="doc">
      <dgm:prSet loTypeId="urn:microsoft.com/office/officeart/2005/8/layout/chevron1" loCatId="process" qsTypeId="urn:microsoft.com/office/officeart/2005/8/quickstyle/simple1" qsCatId="simple" csTypeId="urn:microsoft.com/office/officeart/2005/8/colors/colorful5" csCatId="colorful" phldr="1"/>
      <dgm:spPr/>
    </dgm:pt>
    <dgm:pt modelId="{796099FC-1EAC-4C0C-946F-C9B354CF9238}">
      <dgm:prSet phldrT="[Text]"/>
      <dgm:spPr/>
      <dgm:t>
        <a:bodyPr/>
        <a:lstStyle/>
        <a:p>
          <a:r>
            <a:rPr lang="en-US" dirty="0"/>
            <a:t>2021-22 School Year</a:t>
          </a:r>
        </a:p>
        <a:p>
          <a:r>
            <a:rPr lang="en-US" dirty="0"/>
            <a:t>Enter students who are participating in extracurricular activities</a:t>
          </a:r>
        </a:p>
      </dgm:t>
    </dgm:pt>
    <dgm:pt modelId="{EF6C57FC-06DE-4675-995B-581B7F7FE1F7}" type="parTrans" cxnId="{9EF61F2B-7C69-4CBB-9890-0CD9A2E5A917}">
      <dgm:prSet/>
      <dgm:spPr/>
      <dgm:t>
        <a:bodyPr/>
        <a:lstStyle/>
        <a:p>
          <a:endParaRPr lang="en-US"/>
        </a:p>
      </dgm:t>
    </dgm:pt>
    <dgm:pt modelId="{EE8632A4-A925-46EE-823B-5B0C95415D5A}" type="sibTrans" cxnId="{9EF61F2B-7C69-4CBB-9890-0CD9A2E5A917}">
      <dgm:prSet/>
      <dgm:spPr/>
      <dgm:t>
        <a:bodyPr/>
        <a:lstStyle/>
        <a:p>
          <a:endParaRPr lang="en-US"/>
        </a:p>
      </dgm:t>
    </dgm:pt>
    <dgm:pt modelId="{E2C77E38-469E-41C8-9046-22C090B3EA47}">
      <dgm:prSet phldrT="[Text]"/>
      <dgm:spPr/>
      <dgm:t>
        <a:bodyPr/>
        <a:lstStyle/>
        <a:p>
          <a:r>
            <a:rPr lang="en-US" dirty="0"/>
            <a:t>By June 30, 2022</a:t>
          </a:r>
        </a:p>
        <a:p>
          <a:r>
            <a:rPr lang="en-US" dirty="0"/>
            <a:t>Enter the number of completed activities for every student</a:t>
          </a:r>
        </a:p>
      </dgm:t>
    </dgm:pt>
    <dgm:pt modelId="{FBDBE7DD-75B5-4420-9579-26AE3C385202}" type="parTrans" cxnId="{D3DB79D9-331D-46A6-8E34-C4CED9445A52}">
      <dgm:prSet/>
      <dgm:spPr/>
      <dgm:t>
        <a:bodyPr/>
        <a:lstStyle/>
        <a:p>
          <a:endParaRPr lang="en-US"/>
        </a:p>
      </dgm:t>
    </dgm:pt>
    <dgm:pt modelId="{D418F0B5-A878-41F2-BEC3-7F3C6D07596C}" type="sibTrans" cxnId="{D3DB79D9-331D-46A6-8E34-C4CED9445A52}">
      <dgm:prSet/>
      <dgm:spPr/>
      <dgm:t>
        <a:bodyPr/>
        <a:lstStyle/>
        <a:p>
          <a:endParaRPr lang="en-US"/>
        </a:p>
      </dgm:t>
    </dgm:pt>
    <dgm:pt modelId="{81A6D8B2-FC15-428F-849B-457275F865D0}">
      <dgm:prSet phldrT="[Text]"/>
      <dgm:spPr/>
      <dgm:t>
        <a:bodyPr/>
        <a:lstStyle/>
        <a:p>
          <a:r>
            <a:rPr lang="en-US" dirty="0"/>
            <a:t>October 2022 and February 2023</a:t>
          </a:r>
        </a:p>
        <a:p>
          <a:r>
            <a:rPr lang="en-US" dirty="0"/>
            <a:t>Student counts will be included on the district and school ANB summaries</a:t>
          </a:r>
        </a:p>
      </dgm:t>
    </dgm:pt>
    <dgm:pt modelId="{3034372F-E40A-4393-8DAF-B6EB1FDA5C1C}" type="parTrans" cxnId="{BA3DFB44-D327-4499-8305-6329CCFA78E1}">
      <dgm:prSet/>
      <dgm:spPr/>
      <dgm:t>
        <a:bodyPr/>
        <a:lstStyle/>
        <a:p>
          <a:endParaRPr lang="en-US"/>
        </a:p>
      </dgm:t>
    </dgm:pt>
    <dgm:pt modelId="{4D26E22E-EAB8-4B06-A371-F722AF803219}" type="sibTrans" cxnId="{BA3DFB44-D327-4499-8305-6329CCFA78E1}">
      <dgm:prSet/>
      <dgm:spPr/>
      <dgm:t>
        <a:bodyPr/>
        <a:lstStyle/>
        <a:p>
          <a:endParaRPr lang="en-US"/>
        </a:p>
      </dgm:t>
    </dgm:pt>
    <dgm:pt modelId="{36806894-8FDC-41E9-A8F3-686F5919ED66}" type="pres">
      <dgm:prSet presAssocID="{17544170-850E-4644-863D-84ED16D4B59B}" presName="Name0" presStyleCnt="0">
        <dgm:presLayoutVars>
          <dgm:dir/>
          <dgm:animLvl val="lvl"/>
          <dgm:resizeHandles val="exact"/>
        </dgm:presLayoutVars>
      </dgm:prSet>
      <dgm:spPr/>
    </dgm:pt>
    <dgm:pt modelId="{D7107BDF-7A75-4502-A635-777AD5374E0F}" type="pres">
      <dgm:prSet presAssocID="{796099FC-1EAC-4C0C-946F-C9B354CF9238}" presName="parTxOnly" presStyleLbl="node1" presStyleIdx="0" presStyleCnt="3">
        <dgm:presLayoutVars>
          <dgm:chMax val="0"/>
          <dgm:chPref val="0"/>
          <dgm:bulletEnabled val="1"/>
        </dgm:presLayoutVars>
      </dgm:prSet>
      <dgm:spPr/>
    </dgm:pt>
    <dgm:pt modelId="{0CD33146-540C-4091-A831-C5BE78482750}" type="pres">
      <dgm:prSet presAssocID="{EE8632A4-A925-46EE-823B-5B0C95415D5A}" presName="parTxOnlySpace" presStyleCnt="0"/>
      <dgm:spPr/>
    </dgm:pt>
    <dgm:pt modelId="{B900217E-1A42-4822-94DA-0B5598F57415}" type="pres">
      <dgm:prSet presAssocID="{E2C77E38-469E-41C8-9046-22C090B3EA47}" presName="parTxOnly" presStyleLbl="node1" presStyleIdx="1" presStyleCnt="3">
        <dgm:presLayoutVars>
          <dgm:chMax val="0"/>
          <dgm:chPref val="0"/>
          <dgm:bulletEnabled val="1"/>
        </dgm:presLayoutVars>
      </dgm:prSet>
      <dgm:spPr/>
    </dgm:pt>
    <dgm:pt modelId="{4A528F26-8BEA-453B-8303-9A5A0F704D42}" type="pres">
      <dgm:prSet presAssocID="{D418F0B5-A878-41F2-BEC3-7F3C6D07596C}" presName="parTxOnlySpace" presStyleCnt="0"/>
      <dgm:spPr/>
    </dgm:pt>
    <dgm:pt modelId="{B17F090E-6F01-48D0-9F65-1216EB63D841}" type="pres">
      <dgm:prSet presAssocID="{81A6D8B2-FC15-428F-849B-457275F865D0}" presName="parTxOnly" presStyleLbl="node1" presStyleIdx="2" presStyleCnt="3">
        <dgm:presLayoutVars>
          <dgm:chMax val="0"/>
          <dgm:chPref val="0"/>
          <dgm:bulletEnabled val="1"/>
        </dgm:presLayoutVars>
      </dgm:prSet>
      <dgm:spPr/>
    </dgm:pt>
  </dgm:ptLst>
  <dgm:cxnLst>
    <dgm:cxn modelId="{9EF61F2B-7C69-4CBB-9890-0CD9A2E5A917}" srcId="{17544170-850E-4644-863D-84ED16D4B59B}" destId="{796099FC-1EAC-4C0C-946F-C9B354CF9238}" srcOrd="0" destOrd="0" parTransId="{EF6C57FC-06DE-4675-995B-581B7F7FE1F7}" sibTransId="{EE8632A4-A925-46EE-823B-5B0C95415D5A}"/>
    <dgm:cxn modelId="{BA3DFB44-D327-4499-8305-6329CCFA78E1}" srcId="{17544170-850E-4644-863D-84ED16D4B59B}" destId="{81A6D8B2-FC15-428F-849B-457275F865D0}" srcOrd="2" destOrd="0" parTransId="{3034372F-E40A-4393-8DAF-B6EB1FDA5C1C}" sibTransId="{4D26E22E-EAB8-4B06-A371-F722AF803219}"/>
    <dgm:cxn modelId="{D640D296-5DAF-40BB-8BA3-53B32DCDE9D4}" type="presOf" srcId="{796099FC-1EAC-4C0C-946F-C9B354CF9238}" destId="{D7107BDF-7A75-4502-A635-777AD5374E0F}" srcOrd="0" destOrd="0" presId="urn:microsoft.com/office/officeart/2005/8/layout/chevron1"/>
    <dgm:cxn modelId="{C9D18CAC-C3BD-4D59-A700-33E036B761A7}" type="presOf" srcId="{E2C77E38-469E-41C8-9046-22C090B3EA47}" destId="{B900217E-1A42-4822-94DA-0B5598F57415}" srcOrd="0" destOrd="0" presId="urn:microsoft.com/office/officeart/2005/8/layout/chevron1"/>
    <dgm:cxn modelId="{AF77F2B8-C040-4373-A55E-D3C30CA4E613}" type="presOf" srcId="{81A6D8B2-FC15-428F-849B-457275F865D0}" destId="{B17F090E-6F01-48D0-9F65-1216EB63D841}" srcOrd="0" destOrd="0" presId="urn:microsoft.com/office/officeart/2005/8/layout/chevron1"/>
    <dgm:cxn modelId="{D3DB79D9-331D-46A6-8E34-C4CED9445A52}" srcId="{17544170-850E-4644-863D-84ED16D4B59B}" destId="{E2C77E38-469E-41C8-9046-22C090B3EA47}" srcOrd="1" destOrd="0" parTransId="{FBDBE7DD-75B5-4420-9579-26AE3C385202}" sibTransId="{D418F0B5-A878-41F2-BEC3-7F3C6D07596C}"/>
    <dgm:cxn modelId="{390A40E4-358A-4578-89AB-C719B1001AAC}" type="presOf" srcId="{17544170-850E-4644-863D-84ED16D4B59B}" destId="{36806894-8FDC-41E9-A8F3-686F5919ED66}" srcOrd="0" destOrd="0" presId="urn:microsoft.com/office/officeart/2005/8/layout/chevron1"/>
    <dgm:cxn modelId="{785171D2-0594-4956-A176-B84156428C5D}" type="presParOf" srcId="{36806894-8FDC-41E9-A8F3-686F5919ED66}" destId="{D7107BDF-7A75-4502-A635-777AD5374E0F}" srcOrd="0" destOrd="0" presId="urn:microsoft.com/office/officeart/2005/8/layout/chevron1"/>
    <dgm:cxn modelId="{AA42CC75-80FE-4A3D-BB69-4997050DD2C7}" type="presParOf" srcId="{36806894-8FDC-41E9-A8F3-686F5919ED66}" destId="{0CD33146-540C-4091-A831-C5BE78482750}" srcOrd="1" destOrd="0" presId="urn:microsoft.com/office/officeart/2005/8/layout/chevron1"/>
    <dgm:cxn modelId="{1ABB6447-7D09-44B2-B3E4-C35D875FD70B}" type="presParOf" srcId="{36806894-8FDC-41E9-A8F3-686F5919ED66}" destId="{B900217E-1A42-4822-94DA-0B5598F57415}" srcOrd="2" destOrd="0" presId="urn:microsoft.com/office/officeart/2005/8/layout/chevron1"/>
    <dgm:cxn modelId="{F2AFB93A-D732-405C-8640-2F53A74BC85A}" type="presParOf" srcId="{36806894-8FDC-41E9-A8F3-686F5919ED66}" destId="{4A528F26-8BEA-453B-8303-9A5A0F704D42}" srcOrd="3" destOrd="0" presId="urn:microsoft.com/office/officeart/2005/8/layout/chevron1"/>
    <dgm:cxn modelId="{DAFE59BC-F5A6-47F0-B48F-E510A350D496}" type="presParOf" srcId="{36806894-8FDC-41E9-A8F3-686F5919ED66}" destId="{B17F090E-6F01-48D0-9F65-1216EB63D84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07BDF-7A75-4502-A635-777AD5374E0F}">
      <dsp:nvSpPr>
        <dsp:cNvPr id="0" name=""/>
        <dsp:cNvSpPr/>
      </dsp:nvSpPr>
      <dsp:spPr>
        <a:xfrm>
          <a:off x="3055" y="946133"/>
          <a:ext cx="3722772" cy="1489108"/>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2021-22 Year Extracurricular Enrollment in AIM</a:t>
          </a:r>
        </a:p>
      </dsp:txBody>
      <dsp:txXfrm>
        <a:off x="747609" y="946133"/>
        <a:ext cx="2233664" cy="1489108"/>
      </dsp:txXfrm>
    </dsp:sp>
    <dsp:sp modelId="{B900217E-1A42-4822-94DA-0B5598F57415}">
      <dsp:nvSpPr>
        <dsp:cNvPr id="0" name=""/>
        <dsp:cNvSpPr/>
      </dsp:nvSpPr>
      <dsp:spPr>
        <a:xfrm>
          <a:off x="3353550" y="946133"/>
          <a:ext cx="3722772" cy="1489108"/>
        </a:xfrm>
        <a:prstGeom prst="chevron">
          <a:avLst/>
        </a:prstGeom>
        <a:solidFill>
          <a:schemeClr val="accent5">
            <a:hueOff val="-8964120"/>
            <a:satOff val="14812"/>
            <a:lumOff val="14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2022-23 Year Extracurricular ANB included in Fall and Spring</a:t>
          </a:r>
        </a:p>
      </dsp:txBody>
      <dsp:txXfrm>
        <a:off x="4098104" y="946133"/>
        <a:ext cx="2233664" cy="1489108"/>
      </dsp:txXfrm>
    </dsp:sp>
    <dsp:sp modelId="{B17F090E-6F01-48D0-9F65-1216EB63D841}">
      <dsp:nvSpPr>
        <dsp:cNvPr id="0" name=""/>
        <dsp:cNvSpPr/>
      </dsp:nvSpPr>
      <dsp:spPr>
        <a:xfrm>
          <a:off x="6704045" y="946133"/>
          <a:ext cx="3722772" cy="1489108"/>
        </a:xfrm>
        <a:prstGeom prst="chevron">
          <a:avLst/>
        </a:prstGeom>
        <a:solidFill>
          <a:schemeClr val="accent5">
            <a:hueOff val="-17928241"/>
            <a:satOff val="29624"/>
            <a:lumOff val="280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2023-24 Year</a:t>
          </a:r>
        </a:p>
        <a:p>
          <a:pPr marL="0" lvl="0" indent="0" algn="ctr" defTabSz="1022350">
            <a:lnSpc>
              <a:spcPct val="90000"/>
            </a:lnSpc>
            <a:spcBef>
              <a:spcPct val="0"/>
            </a:spcBef>
            <a:spcAft>
              <a:spcPct val="35000"/>
            </a:spcAft>
            <a:buNone/>
          </a:pPr>
          <a:r>
            <a:rPr lang="en-US" sz="2300" kern="1200" dirty="0"/>
            <a:t>Extracurricular ANB included in Budget</a:t>
          </a:r>
        </a:p>
      </dsp:txBody>
      <dsp:txXfrm>
        <a:off x="7448599" y="946133"/>
        <a:ext cx="2233664" cy="1489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07BDF-7A75-4502-A635-777AD5374E0F}">
      <dsp:nvSpPr>
        <dsp:cNvPr id="0" name=""/>
        <dsp:cNvSpPr/>
      </dsp:nvSpPr>
      <dsp:spPr>
        <a:xfrm>
          <a:off x="3055" y="946133"/>
          <a:ext cx="3722772" cy="1489108"/>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2021-22 School Year</a:t>
          </a:r>
        </a:p>
        <a:p>
          <a:pPr marL="0" lvl="0" indent="0" algn="ctr" defTabSz="755650">
            <a:lnSpc>
              <a:spcPct val="90000"/>
            </a:lnSpc>
            <a:spcBef>
              <a:spcPct val="0"/>
            </a:spcBef>
            <a:spcAft>
              <a:spcPct val="35000"/>
            </a:spcAft>
            <a:buNone/>
          </a:pPr>
          <a:r>
            <a:rPr lang="en-US" sz="1700" kern="1200" dirty="0"/>
            <a:t>Enter students who are participating in extracurricular activities</a:t>
          </a:r>
        </a:p>
      </dsp:txBody>
      <dsp:txXfrm>
        <a:off x="747609" y="946133"/>
        <a:ext cx="2233664" cy="1489108"/>
      </dsp:txXfrm>
    </dsp:sp>
    <dsp:sp modelId="{B900217E-1A42-4822-94DA-0B5598F57415}">
      <dsp:nvSpPr>
        <dsp:cNvPr id="0" name=""/>
        <dsp:cNvSpPr/>
      </dsp:nvSpPr>
      <dsp:spPr>
        <a:xfrm>
          <a:off x="3353550" y="946133"/>
          <a:ext cx="3722772" cy="1489108"/>
        </a:xfrm>
        <a:prstGeom prst="chevron">
          <a:avLst/>
        </a:prstGeom>
        <a:solidFill>
          <a:schemeClr val="accent5">
            <a:hueOff val="-8964120"/>
            <a:satOff val="14812"/>
            <a:lumOff val="140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By June 30, 2022</a:t>
          </a:r>
        </a:p>
        <a:p>
          <a:pPr marL="0" lvl="0" indent="0" algn="ctr" defTabSz="755650">
            <a:lnSpc>
              <a:spcPct val="90000"/>
            </a:lnSpc>
            <a:spcBef>
              <a:spcPct val="0"/>
            </a:spcBef>
            <a:spcAft>
              <a:spcPct val="35000"/>
            </a:spcAft>
            <a:buNone/>
          </a:pPr>
          <a:r>
            <a:rPr lang="en-US" sz="1700" kern="1200" dirty="0"/>
            <a:t>Enter the number of completed activities for every student</a:t>
          </a:r>
        </a:p>
      </dsp:txBody>
      <dsp:txXfrm>
        <a:off x="4098104" y="946133"/>
        <a:ext cx="2233664" cy="1489108"/>
      </dsp:txXfrm>
    </dsp:sp>
    <dsp:sp modelId="{B17F090E-6F01-48D0-9F65-1216EB63D841}">
      <dsp:nvSpPr>
        <dsp:cNvPr id="0" name=""/>
        <dsp:cNvSpPr/>
      </dsp:nvSpPr>
      <dsp:spPr>
        <a:xfrm>
          <a:off x="6704045" y="946133"/>
          <a:ext cx="3722772" cy="1489108"/>
        </a:xfrm>
        <a:prstGeom prst="chevron">
          <a:avLst/>
        </a:prstGeom>
        <a:solidFill>
          <a:schemeClr val="accent5">
            <a:hueOff val="-17928241"/>
            <a:satOff val="29624"/>
            <a:lumOff val="280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October 2022 and February 2023</a:t>
          </a:r>
        </a:p>
        <a:p>
          <a:pPr marL="0" lvl="0" indent="0" algn="ctr" defTabSz="755650">
            <a:lnSpc>
              <a:spcPct val="90000"/>
            </a:lnSpc>
            <a:spcBef>
              <a:spcPct val="0"/>
            </a:spcBef>
            <a:spcAft>
              <a:spcPct val="35000"/>
            </a:spcAft>
            <a:buNone/>
          </a:pPr>
          <a:r>
            <a:rPr lang="en-US" sz="1700" kern="1200" dirty="0"/>
            <a:t>Student counts will be included on the district and school ANB summaries</a:t>
          </a:r>
        </a:p>
      </dsp:txBody>
      <dsp:txXfrm>
        <a:off x="7448599" y="946133"/>
        <a:ext cx="2233664" cy="14891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300"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a:t>Click to edit Master title style</a:t>
            </a:r>
            <a:endParaRPr lang="en-US" dirty="0"/>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6/6/2022</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51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6/6/2022</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opi.mt.gov/LinkClick.aspx?fileticket=cN6nMhdxpBY%3d&amp;portalid=18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mailto:nthuotte@mt.gov"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rial" panose="020B0604020202020204" pitchFamily="34" charset="0"/>
                <a:cs typeface="Arial" panose="020B0604020202020204" pitchFamily="34" charset="0"/>
              </a:rPr>
              <a:t>The legislative trio</a:t>
            </a:r>
          </a:p>
        </p:txBody>
      </p:sp>
      <p:sp>
        <p:nvSpPr>
          <p:cNvPr id="3" name="Subtitle 2"/>
          <p:cNvSpPr>
            <a:spLocks noGrp="1"/>
          </p:cNvSpPr>
          <p:nvPr>
            <p:ph type="subTitle" idx="1"/>
          </p:nvPr>
        </p:nvSpPr>
        <p:spPr>
          <a:xfrm>
            <a:off x="8610600" y="4960137"/>
            <a:ext cx="3200400" cy="962491"/>
          </a:xfrm>
        </p:spPr>
        <p:txBody>
          <a:bodyPr>
            <a:normAutofit/>
          </a:bodyPr>
          <a:lstStyle/>
          <a:p>
            <a:r>
              <a:rPr lang="en-US" dirty="0">
                <a:solidFill>
                  <a:schemeClr val="tx2"/>
                </a:solidFill>
                <a:latin typeface="Arial" panose="020B0604020202020204" pitchFamily="34" charset="0"/>
                <a:cs typeface="Arial" panose="020B0604020202020204" pitchFamily="34" charset="0"/>
              </a:rPr>
              <a:t>Nicole Thuotte</a:t>
            </a:r>
          </a:p>
          <a:p>
            <a:r>
              <a:rPr lang="en-US" dirty="0">
                <a:solidFill>
                  <a:schemeClr val="tx2"/>
                </a:solidFill>
                <a:latin typeface="Arial" panose="020B0604020202020204" pitchFamily="34" charset="0"/>
                <a:cs typeface="Arial" panose="020B0604020202020204" pitchFamily="34" charset="0"/>
              </a:rPr>
              <a:t>School Finance Specialist</a:t>
            </a:r>
          </a:p>
        </p:txBody>
      </p:sp>
      <p:pic>
        <p:nvPicPr>
          <p:cNvPr id="28674" name="Picture 2" descr="See the source image">
            <a:extLst>
              <a:ext uri="{FF2B5EF4-FFF2-40B4-BE49-F238E27FC236}">
                <a16:creationId xmlns:a16="http://schemas.microsoft.com/office/drawing/2014/main" id="{0162279E-F3BE-108F-2BFA-F5B4582A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764" y="0"/>
            <a:ext cx="7059040" cy="456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483403" y="1748930"/>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Data Entry in TEAMS</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Question 1:  Is your district participating in the Teacher Incentive Program (defaults to “No”).</a:t>
            </a:r>
          </a:p>
          <a:p>
            <a:pPr marL="0" indent="0">
              <a:buClrTx/>
              <a:buNone/>
            </a:pPr>
            <a:endParaRPr lang="en-US" sz="3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4CCFEBA-B525-4998-BED8-60F593C10B82}"/>
              </a:ext>
            </a:extLst>
          </p:cNvPr>
          <p:cNvPicPr>
            <a:picLocks noChangeAspect="1"/>
          </p:cNvPicPr>
          <p:nvPr/>
        </p:nvPicPr>
        <p:blipFill>
          <a:blip r:embed="rId2"/>
          <a:stretch>
            <a:fillRect/>
          </a:stretch>
        </p:blipFill>
        <p:spPr>
          <a:xfrm>
            <a:off x="3111192" y="3688846"/>
            <a:ext cx="5969615" cy="2469359"/>
          </a:xfrm>
          <a:prstGeom prst="rect">
            <a:avLst/>
          </a:prstGeom>
        </p:spPr>
      </p:pic>
    </p:spTree>
    <p:extLst>
      <p:ext uri="{BB962C8B-B14F-4D97-AF65-F5344CB8AC3E}">
        <p14:creationId xmlns:p14="http://schemas.microsoft.com/office/powerpoint/2010/main" val="138578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474072" y="1655624"/>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Data Entry in TEAMS</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Question 2:  Base Teacher Pay (if at least 10x QEC, select eligible teachers).</a:t>
            </a:r>
          </a:p>
          <a:p>
            <a:pPr marL="0" indent="0">
              <a:buClrTx/>
              <a:buNone/>
            </a:pPr>
            <a:endParaRPr lang="en-US" sz="3600" dirty="0">
              <a:latin typeface="Arial" panose="020B0604020202020204" pitchFamily="34" charset="0"/>
              <a:cs typeface="Arial" panose="020B0604020202020204" pitchFamily="34" charset="0"/>
            </a:endParaRPr>
          </a:p>
          <a:p>
            <a:pPr marL="0" indent="0">
              <a:buClrTx/>
              <a:buNone/>
            </a:pPr>
            <a:endParaRPr lang="en-US" sz="3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923C17D-474C-485F-BBDA-D56E5D58F8B9}"/>
              </a:ext>
            </a:extLst>
          </p:cNvPr>
          <p:cNvPicPr>
            <a:picLocks noChangeAspect="1"/>
          </p:cNvPicPr>
          <p:nvPr/>
        </p:nvPicPr>
        <p:blipFill>
          <a:blip r:embed="rId2"/>
          <a:stretch>
            <a:fillRect/>
          </a:stretch>
        </p:blipFill>
        <p:spPr>
          <a:xfrm>
            <a:off x="2887251" y="3429000"/>
            <a:ext cx="5860070" cy="3291768"/>
          </a:xfrm>
          <a:prstGeom prst="rect">
            <a:avLst/>
          </a:prstGeom>
        </p:spPr>
      </p:pic>
    </p:spTree>
    <p:extLst>
      <p:ext uri="{BB962C8B-B14F-4D97-AF65-F5344CB8AC3E}">
        <p14:creationId xmlns:p14="http://schemas.microsoft.com/office/powerpoint/2010/main" val="236569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474072" y="1655624"/>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Data Entry in TEAMS</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Class 1 Districts – Question 3:  Base Teacher Pay and Average Teacher Pay  </a:t>
            </a:r>
          </a:p>
          <a:p>
            <a:pPr marL="0" indent="0">
              <a:buClrTx/>
              <a:buNone/>
            </a:pPr>
            <a:endParaRPr lang="en-US" sz="3600" dirty="0">
              <a:latin typeface="Arial" panose="020B0604020202020204" pitchFamily="34" charset="0"/>
              <a:cs typeface="Arial" panose="020B0604020202020204" pitchFamily="34" charset="0"/>
            </a:endParaRPr>
          </a:p>
          <a:p>
            <a:pPr marL="0" indent="0">
              <a:buClrTx/>
              <a:buNone/>
            </a:pPr>
            <a:endParaRPr lang="en-US" sz="3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E62730D-4A0B-4D15-ADAD-7095E53F3A5E}"/>
              </a:ext>
            </a:extLst>
          </p:cNvPr>
          <p:cNvPicPr>
            <a:picLocks noChangeAspect="1"/>
          </p:cNvPicPr>
          <p:nvPr/>
        </p:nvPicPr>
        <p:blipFill>
          <a:blip r:embed="rId2"/>
          <a:stretch>
            <a:fillRect/>
          </a:stretch>
        </p:blipFill>
        <p:spPr>
          <a:xfrm>
            <a:off x="2631759" y="3583258"/>
            <a:ext cx="5999057" cy="3102054"/>
          </a:xfrm>
          <a:prstGeom prst="rect">
            <a:avLst/>
          </a:prstGeom>
        </p:spPr>
      </p:pic>
    </p:spTree>
    <p:extLst>
      <p:ext uri="{BB962C8B-B14F-4D97-AF65-F5344CB8AC3E}">
        <p14:creationId xmlns:p14="http://schemas.microsoft.com/office/powerpoint/2010/main" val="168208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474072" y="1655624"/>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Data Entry in TEAMS</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The list of eligible teachers includes the following position codes:</a:t>
            </a:r>
          </a:p>
          <a:p>
            <a:pPr marL="0" indent="0">
              <a:buClrTx/>
              <a:buNone/>
            </a:pPr>
            <a:endParaRPr lang="en-US" sz="3600" dirty="0">
              <a:latin typeface="Arial" panose="020B0604020202020204" pitchFamily="34" charset="0"/>
              <a:cs typeface="Arial" panose="020B0604020202020204" pitchFamily="34" charset="0"/>
            </a:endParaRPr>
          </a:p>
          <a:p>
            <a:pPr marL="0" indent="0">
              <a:buClrTx/>
              <a:buNone/>
            </a:pPr>
            <a:endParaRPr lang="en-US" sz="36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00D4CF58-83C1-4444-A698-116A06FB1ECB}"/>
              </a:ext>
            </a:extLst>
          </p:cNvPr>
          <p:cNvGraphicFramePr>
            <a:graphicFrameLocks noGrp="1"/>
          </p:cNvGraphicFramePr>
          <p:nvPr>
            <p:extLst>
              <p:ext uri="{D42A27DB-BD31-4B8C-83A1-F6EECF244321}">
                <p14:modId xmlns:p14="http://schemas.microsoft.com/office/powerpoint/2010/main" val="2809034763"/>
              </p:ext>
            </p:extLst>
          </p:nvPr>
        </p:nvGraphicFramePr>
        <p:xfrm>
          <a:off x="3901678" y="3757896"/>
          <a:ext cx="4388644" cy="2614909"/>
        </p:xfrm>
        <a:graphic>
          <a:graphicData uri="http://schemas.openxmlformats.org/drawingml/2006/table">
            <a:tbl>
              <a:tblPr firstRow="1" firstCol="1" bandRow="1"/>
              <a:tblGrid>
                <a:gridCol w="1240534">
                  <a:extLst>
                    <a:ext uri="{9D8B030D-6E8A-4147-A177-3AD203B41FA5}">
                      <a16:colId xmlns:a16="http://schemas.microsoft.com/office/drawing/2014/main" val="3448796432"/>
                    </a:ext>
                  </a:extLst>
                </a:gridCol>
                <a:gridCol w="3148110">
                  <a:extLst>
                    <a:ext uri="{9D8B030D-6E8A-4147-A177-3AD203B41FA5}">
                      <a16:colId xmlns:a16="http://schemas.microsoft.com/office/drawing/2014/main" val="304679477"/>
                    </a:ext>
                  </a:extLst>
                </a:gridCol>
              </a:tblGrid>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Position Code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Description</a:t>
                      </a:r>
                      <a:endParaRPr lang="en-US" sz="11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84872892"/>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TC01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Teacher – General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260254"/>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TC02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Teacher – Title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506867"/>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TC03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Teacher – Special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852239"/>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TC07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Supervising Teacher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436699"/>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TC11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Teacher – Gifted and Talented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098110"/>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SP21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School Counselor, General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6448048"/>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SP22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Library Media Specialist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88536"/>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SP23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School Psychologist, General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574493"/>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SP24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School Psychologist, Special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879545"/>
                  </a:ext>
                </a:extLst>
              </a:tr>
              <a:tr h="237719">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rPr>
                        <a:t>SP27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School Counselor, Special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004247"/>
                  </a:ext>
                </a:extLst>
              </a:tr>
            </a:tbl>
          </a:graphicData>
        </a:graphic>
      </p:graphicFrame>
    </p:spTree>
    <p:extLst>
      <p:ext uri="{BB962C8B-B14F-4D97-AF65-F5344CB8AC3E}">
        <p14:creationId xmlns:p14="http://schemas.microsoft.com/office/powerpoint/2010/main" val="351359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474072" y="1655624"/>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Data Entry in TEAMS</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The program </a:t>
            </a:r>
            <a:r>
              <a:rPr lang="en-US" sz="3600" b="1" i="1" dirty="0">
                <a:latin typeface="Arial" panose="020B0604020202020204" pitchFamily="34" charset="0"/>
                <a:cs typeface="Arial" panose="020B0604020202020204" pitchFamily="34" charset="0"/>
              </a:rPr>
              <a:t>does</a:t>
            </a:r>
            <a:r>
              <a:rPr lang="en-US" sz="3600" dirty="0">
                <a:latin typeface="Arial" panose="020B0604020202020204" pitchFamily="34" charset="0"/>
                <a:cs typeface="Arial" panose="020B0604020202020204" pitchFamily="34" charset="0"/>
              </a:rPr>
              <a:t> validate on licensure type;</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The program </a:t>
            </a:r>
            <a:r>
              <a:rPr lang="en-US" sz="3600" b="1" i="1" dirty="0">
                <a:latin typeface="Arial" panose="020B0604020202020204" pitchFamily="34" charset="0"/>
                <a:cs typeface="Arial" panose="020B0604020202020204" pitchFamily="34" charset="0"/>
              </a:rPr>
              <a:t>does</a:t>
            </a:r>
            <a:r>
              <a:rPr lang="en-US" sz="3600" dirty="0">
                <a:latin typeface="Arial" panose="020B0604020202020204" pitchFamily="34" charset="0"/>
                <a:cs typeface="Arial" panose="020B0604020202020204" pitchFamily="34" charset="0"/>
              </a:rPr>
              <a:t> includes the FTE in an included position code;</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The program </a:t>
            </a:r>
            <a:r>
              <a:rPr lang="en-US" sz="3600" b="1" i="1" dirty="0">
                <a:latin typeface="Arial" panose="020B0604020202020204" pitchFamily="34" charset="0"/>
                <a:cs typeface="Arial" panose="020B0604020202020204" pitchFamily="34" charset="0"/>
              </a:rPr>
              <a:t>does not </a:t>
            </a:r>
            <a:r>
              <a:rPr lang="en-US" sz="3600" dirty="0">
                <a:latin typeface="Arial" panose="020B0604020202020204" pitchFamily="34" charset="0"/>
                <a:cs typeface="Arial" panose="020B0604020202020204" pitchFamily="34" charset="0"/>
              </a:rPr>
              <a:t>validate the number of years of teaching.</a:t>
            </a:r>
            <a:endParaRPr lang="en-US" sz="3600" b="1" i="1" dirty="0">
              <a:latin typeface="Arial" panose="020B0604020202020204" pitchFamily="34" charset="0"/>
              <a:cs typeface="Arial" panose="020B0604020202020204" pitchFamily="34" charset="0"/>
            </a:endParaRPr>
          </a:p>
          <a:p>
            <a:pPr marL="0" indent="0">
              <a:buClrTx/>
              <a:buNone/>
            </a:pPr>
            <a:endParaRPr lang="en-US" sz="3600" dirty="0">
              <a:latin typeface="Arial" panose="020B0604020202020204" pitchFamily="34" charset="0"/>
              <a:cs typeface="Arial" panose="020B0604020202020204" pitchFamily="34" charset="0"/>
            </a:endParaRPr>
          </a:p>
          <a:p>
            <a:pPr marL="0" indent="0">
              <a:buClrTx/>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67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1"/>
            <a:ext cx="9720071" cy="4446597"/>
          </a:xfrm>
        </p:spPr>
        <p:txBody>
          <a:bodyPr>
            <a:normAutofit fontScale="85000" lnSpcReduction="20000"/>
          </a:bodyPr>
          <a:lstStyle/>
          <a:p>
            <a:pPr marL="0" indent="0">
              <a:buNone/>
            </a:pPr>
            <a:r>
              <a:rPr lang="en-US" sz="3600" dirty="0">
                <a:latin typeface="Arial" panose="020B0604020202020204" pitchFamily="34" charset="0"/>
                <a:cs typeface="Arial" panose="020B0604020202020204" pitchFamily="34" charset="0"/>
              </a:rPr>
              <a:t>Three years includes (“in the first three years of the teacher’s teaching career”)</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Time spent in an instructional position requiring licensure:</a:t>
            </a:r>
          </a:p>
          <a:p>
            <a:pPr lvl="1">
              <a:buClrTx/>
              <a:buFont typeface="Wingdings" panose="05000000000000000000" pitchFamily="2" charset="2"/>
              <a:buChar char="ü"/>
            </a:pPr>
            <a:r>
              <a:rPr lang="en-US" sz="3200" dirty="0">
                <a:latin typeface="Arial" panose="020B0604020202020204" pitchFamily="34" charset="0"/>
                <a:cs typeface="Arial" panose="020B0604020202020204" pitchFamily="34" charset="0"/>
              </a:rPr>
              <a:t> Private school (grades K-12)</a:t>
            </a:r>
          </a:p>
          <a:p>
            <a:pPr lvl="1">
              <a:buClrTx/>
              <a:buFont typeface="Wingdings" panose="05000000000000000000" pitchFamily="2" charset="2"/>
              <a:buChar char="ü"/>
            </a:pPr>
            <a:r>
              <a:rPr lang="en-US" sz="3200" dirty="0">
                <a:latin typeface="Arial" panose="020B0604020202020204" pitchFamily="34" charset="0"/>
                <a:cs typeface="Arial" panose="020B0604020202020204" pitchFamily="34" charset="0"/>
              </a:rPr>
              <a:t> Class 5 Licensure prior to full licensure</a:t>
            </a:r>
          </a:p>
          <a:p>
            <a:pPr lvl="1">
              <a:buClrTx/>
              <a:buFont typeface="Wingdings" panose="05000000000000000000" pitchFamily="2" charset="2"/>
              <a:buChar char="ü"/>
            </a:pPr>
            <a:r>
              <a:rPr lang="en-US" sz="3200" dirty="0">
                <a:latin typeface="Arial" panose="020B0604020202020204" pitchFamily="34" charset="0"/>
                <a:cs typeface="Arial" panose="020B0604020202020204" pitchFamily="34" charset="0"/>
              </a:rPr>
              <a:t> Emergency Authorization in a teaching position</a:t>
            </a:r>
          </a:p>
          <a:p>
            <a:pPr lvl="1">
              <a:buClrTx/>
              <a:buFont typeface="Wingdings" panose="05000000000000000000" pitchFamily="2" charset="2"/>
              <a:buChar char="ü"/>
            </a:pPr>
            <a:r>
              <a:rPr lang="en-US" sz="3200" dirty="0">
                <a:latin typeface="Arial" panose="020B0604020202020204" pitchFamily="34" charset="0"/>
                <a:cs typeface="Arial" panose="020B0604020202020204" pitchFamily="34" charset="0"/>
              </a:rPr>
              <a:t> Out of state teaching</a:t>
            </a:r>
          </a:p>
          <a:p>
            <a:pPr lvl="1">
              <a:buClrTx/>
              <a:buFont typeface="Wingdings" panose="05000000000000000000" pitchFamily="2" charset="2"/>
              <a:buChar char="ü"/>
            </a:pPr>
            <a:r>
              <a:rPr lang="en-US" sz="3200" dirty="0">
                <a:latin typeface="Arial" panose="020B0604020202020204" pitchFamily="34" charset="0"/>
                <a:cs typeface="Arial" panose="020B0604020202020204" pitchFamily="34" charset="0"/>
              </a:rPr>
              <a:t> Teaching in another district</a:t>
            </a:r>
          </a:p>
          <a:p>
            <a:pPr marL="128016" lvl="1" indent="0">
              <a:buClrTx/>
              <a:buNone/>
            </a:pPr>
            <a:r>
              <a:rPr lang="en-US" sz="3200" i="1" dirty="0">
                <a:latin typeface="Arial" panose="020B0604020202020204" pitchFamily="34" charset="0"/>
                <a:cs typeface="Arial" panose="020B0604020202020204" pitchFamily="34" charset="0"/>
              </a:rPr>
              <a:t>*does not include preschool (PK) unless the position requires licensure (e.g., special education preschool) or </a:t>
            </a:r>
            <a:r>
              <a:rPr lang="en-US" sz="3200" i="1">
                <a:latin typeface="Arial" panose="020B0604020202020204" pitchFamily="34" charset="0"/>
                <a:cs typeface="Arial" panose="020B0604020202020204" pitchFamily="34" charset="0"/>
              </a:rPr>
              <a:t>higher education</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23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1"/>
            <a:ext cx="9720071" cy="4446597"/>
          </a:xfrm>
        </p:spPr>
        <p:txBody>
          <a:bodyPr>
            <a:normAutofit/>
          </a:bodyPr>
          <a:lstStyle/>
          <a:p>
            <a:pPr marL="0" indent="0">
              <a:buNone/>
            </a:pPr>
            <a:r>
              <a:rPr lang="en-US" sz="3600" dirty="0">
                <a:latin typeface="Arial" panose="020B0604020202020204" pitchFamily="34" charset="0"/>
                <a:cs typeface="Arial" panose="020B0604020202020204" pitchFamily="34" charset="0"/>
              </a:rPr>
              <a:t>Where does the money go?</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Quality Educator Component line item in your budget:</a:t>
            </a:r>
          </a:p>
          <a:p>
            <a:pPr>
              <a:buClrTx/>
              <a:buFont typeface="Wingdings" panose="05000000000000000000" pitchFamily="2" charset="2"/>
              <a:buChar char="§"/>
            </a:pPr>
            <a:endParaRPr lang="en-US" sz="32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61846EE-043E-4071-83AE-715D3EC7937C}"/>
              </a:ext>
            </a:extLst>
          </p:cNvPr>
          <p:cNvPicPr>
            <a:picLocks noChangeAspect="1"/>
          </p:cNvPicPr>
          <p:nvPr/>
        </p:nvPicPr>
        <p:blipFill>
          <a:blip r:embed="rId2"/>
          <a:stretch>
            <a:fillRect/>
          </a:stretch>
        </p:blipFill>
        <p:spPr>
          <a:xfrm>
            <a:off x="2482081" y="4340573"/>
            <a:ext cx="7227838" cy="1129048"/>
          </a:xfrm>
          <a:prstGeom prst="rect">
            <a:avLst/>
          </a:prstGeom>
        </p:spPr>
      </p:pic>
    </p:spTree>
    <p:extLst>
      <p:ext uri="{BB962C8B-B14F-4D97-AF65-F5344CB8AC3E}">
        <p14:creationId xmlns:p14="http://schemas.microsoft.com/office/powerpoint/2010/main" val="44969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1"/>
            <a:ext cx="9720071" cy="4446597"/>
          </a:xfrm>
        </p:spPr>
        <p:txBody>
          <a:bodyPr>
            <a:normAutofit/>
          </a:bodyPr>
          <a:lstStyle/>
          <a:p>
            <a:pPr marL="0" indent="0">
              <a:buNone/>
            </a:pPr>
            <a:r>
              <a:rPr lang="en-US" sz="3600" dirty="0">
                <a:latin typeface="Arial" panose="020B0604020202020204" pitchFamily="34" charset="0"/>
                <a:cs typeface="Arial" panose="020B0604020202020204" pitchFamily="34" charset="0"/>
              </a:rPr>
              <a:t>Where does the money go?</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There is no difference between the QEC for Teacher Incentive and the normal QEC</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No restrictions on spending</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This is an incentive </a:t>
            </a:r>
            <a:r>
              <a:rPr lang="en-US" sz="3600" i="1" dirty="0">
                <a:latin typeface="Arial" panose="020B0604020202020204" pitchFamily="34" charset="0"/>
                <a:cs typeface="Arial" panose="020B0604020202020204" pitchFamily="34" charset="0"/>
              </a:rPr>
              <a:t>provided to the district </a:t>
            </a:r>
            <a:r>
              <a:rPr lang="en-US" sz="3600" dirty="0">
                <a:latin typeface="Arial" panose="020B0604020202020204" pitchFamily="34" charset="0"/>
                <a:cs typeface="Arial" panose="020B0604020202020204" pitchFamily="34" charset="0"/>
              </a:rPr>
              <a:t>and is not required to be a stipend for specific teachers</a:t>
            </a:r>
            <a:endParaRPr lang="en-US"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76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1"/>
            <a:ext cx="9720071" cy="4446597"/>
          </a:xfrm>
        </p:spPr>
        <p:txBody>
          <a:bodyPr>
            <a:normAutofit/>
          </a:bodyPr>
          <a:lstStyle/>
          <a:p>
            <a:pPr marL="0" indent="0">
              <a:buNone/>
            </a:pPr>
            <a:r>
              <a:rPr lang="en-US" sz="3600" dirty="0">
                <a:latin typeface="Arial" panose="020B0604020202020204" pitchFamily="34" charset="0"/>
                <a:cs typeface="Arial" panose="020B0604020202020204" pitchFamily="34" charset="0"/>
              </a:rPr>
              <a:t>Reports</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Developing an additional page on the Preliminary Quality Educator Report to show the educators claimed for the Teacher Pay Incentive Program</a:t>
            </a:r>
          </a:p>
          <a:p>
            <a:pPr marL="0" indent="0" algn="ctr">
              <a:buClrTx/>
              <a:buNone/>
            </a:pPr>
            <a:r>
              <a:rPr lang="en-US" sz="3600" i="1" dirty="0">
                <a:latin typeface="Arial" panose="020B0604020202020204" pitchFamily="34" charset="0"/>
                <a:cs typeface="Arial" panose="020B0604020202020204" pitchFamily="34" charset="0"/>
              </a:rPr>
              <a:t>Teacher information will need to be verified before the close of TEAMS in December</a:t>
            </a:r>
            <a:endParaRPr lang="en-US" sz="3200" i="1" dirty="0">
              <a:latin typeface="Arial" panose="020B0604020202020204" pitchFamily="34" charset="0"/>
              <a:cs typeface="Arial" panose="020B0604020202020204" pitchFamily="34" charset="0"/>
            </a:endParaRPr>
          </a:p>
          <a:p>
            <a:pPr marL="0" indent="0">
              <a:buClrTx/>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82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1"/>
            <a:ext cx="9720071" cy="876483"/>
          </a:xfrm>
        </p:spPr>
        <p:txBody>
          <a:bodyPr>
            <a:normAutofit/>
          </a:bodyPr>
          <a:lstStyle/>
          <a:p>
            <a:pPr marL="0" indent="0">
              <a:buNone/>
            </a:pPr>
            <a:r>
              <a:rPr lang="en-US" sz="3600" dirty="0">
                <a:latin typeface="Arial" panose="020B0604020202020204" pitchFamily="34" charset="0"/>
                <a:cs typeface="Arial" panose="020B0604020202020204" pitchFamily="34" charset="0"/>
              </a:rPr>
              <a:t>QUESTIONS? </a:t>
            </a:r>
          </a:p>
          <a:p>
            <a:pPr marL="0" indent="0">
              <a:buClrTx/>
              <a:buNone/>
            </a:pPr>
            <a:endParaRPr lang="en-US" sz="3600" dirty="0">
              <a:latin typeface="Arial" panose="020B0604020202020204" pitchFamily="34" charset="0"/>
              <a:cs typeface="Arial" panose="020B0604020202020204" pitchFamily="34" charset="0"/>
            </a:endParaRPr>
          </a:p>
        </p:txBody>
      </p:sp>
      <p:pic>
        <p:nvPicPr>
          <p:cNvPr id="1028" name="Picture 4" descr="See the source image">
            <a:extLst>
              <a:ext uri="{FF2B5EF4-FFF2-40B4-BE49-F238E27FC236}">
                <a16:creationId xmlns:a16="http://schemas.microsoft.com/office/drawing/2014/main" id="{7AAC7F4C-88B7-9F8E-8E78-4AF5F946F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090" y="2759978"/>
            <a:ext cx="7508147" cy="321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73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1976628" y="2084832"/>
            <a:ext cx="9720071" cy="4023360"/>
          </a:xfrm>
        </p:spPr>
        <p:txBody>
          <a:bodyPr>
            <a:noAutofit/>
          </a:bodyPr>
          <a:lstStyle/>
          <a:p>
            <a:pPr marL="0" indent="0">
              <a:buClr>
                <a:schemeClr val="bg1">
                  <a:lumMod val="50000"/>
                </a:schemeClr>
              </a:buClr>
              <a:buNone/>
            </a:pPr>
            <a:r>
              <a:rPr lang="en-US" sz="3200" dirty="0">
                <a:latin typeface="Arial" panose="020B0604020202020204" pitchFamily="34" charset="0"/>
                <a:cs typeface="Arial" panose="020B0604020202020204" pitchFamily="34" charset="0"/>
              </a:rPr>
              <a:t>Three new pieces of legislation from the 2021 legislative session </a:t>
            </a:r>
          </a:p>
          <a:p>
            <a:pPr>
              <a:buClr>
                <a:schemeClr val="bg1">
                  <a:lumMod val="50000"/>
                </a:schemeClr>
              </a:buClr>
              <a:buFont typeface="Wingdings" charset="2"/>
              <a:buChar char="§"/>
            </a:pPr>
            <a:r>
              <a:rPr lang="en-US" sz="3200" dirty="0">
                <a:latin typeface="Arial" panose="020B0604020202020204" pitchFamily="34" charset="0"/>
                <a:cs typeface="Arial" panose="020B0604020202020204" pitchFamily="34" charset="0"/>
              </a:rPr>
              <a:t>HB 143 Teacher Base Pay Incentive </a:t>
            </a:r>
          </a:p>
          <a:p>
            <a:pPr>
              <a:buClr>
                <a:schemeClr val="bg1">
                  <a:lumMod val="50000"/>
                </a:schemeClr>
              </a:buClr>
              <a:buFont typeface="Wingdings" charset="2"/>
              <a:buChar char="§"/>
            </a:pPr>
            <a:r>
              <a:rPr lang="en-US" sz="3200" dirty="0">
                <a:latin typeface="Arial" panose="020B0604020202020204" pitchFamily="34" charset="0"/>
                <a:cs typeface="Arial" panose="020B0604020202020204" pitchFamily="34" charset="0"/>
              </a:rPr>
              <a:t> HB 233 Revising ANB Eligibility</a:t>
            </a:r>
          </a:p>
          <a:p>
            <a:pPr>
              <a:buClr>
                <a:schemeClr val="bg1">
                  <a:lumMod val="50000"/>
                </a:schemeClr>
              </a:buClr>
              <a:buFont typeface="Wingdings" charset="2"/>
              <a:buChar char="§"/>
            </a:pPr>
            <a:r>
              <a:rPr lang="en-US" sz="3200" dirty="0">
                <a:latin typeface="Arial" panose="020B0604020202020204" pitchFamily="34" charset="0"/>
                <a:cs typeface="Arial" panose="020B0604020202020204" pitchFamily="34" charset="0"/>
              </a:rPr>
              <a:t> SB 72 Extracurricular Participation</a:t>
            </a:r>
          </a:p>
        </p:txBody>
      </p:sp>
    </p:spTree>
    <p:extLst>
      <p:ext uri="{BB962C8B-B14F-4D97-AF65-F5344CB8AC3E}">
        <p14:creationId xmlns:p14="http://schemas.microsoft.com/office/powerpoint/2010/main" val="188117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875028" y="2084831"/>
            <a:ext cx="9720071" cy="3980409"/>
          </a:xfrm>
        </p:spPr>
        <p:txBody>
          <a:bodyPr>
            <a:normAutofit fontScale="92500"/>
          </a:bodyPr>
          <a:lstStyle/>
          <a:p>
            <a:pPr marL="0" indent="0">
              <a:buClrTx/>
              <a:buNone/>
            </a:pPr>
            <a:r>
              <a:rPr lang="en-US" sz="3600" dirty="0">
                <a:latin typeface="Arial" panose="020B0604020202020204" pitchFamily="34" charset="0"/>
                <a:cs typeface="Arial" panose="020B0604020202020204" pitchFamily="34" charset="0"/>
              </a:rPr>
              <a:t>HB 233 revises the definition of pupil and adds eligibility for ANB:</a:t>
            </a:r>
          </a:p>
          <a:p>
            <a:pPr marL="0" indent="0">
              <a:buClrTx/>
              <a:buNone/>
            </a:pPr>
            <a:r>
              <a:rPr lang="en-US" sz="3600" dirty="0">
                <a:latin typeface="Arial" panose="020B0604020202020204" pitchFamily="34" charset="0"/>
                <a:cs typeface="Arial" panose="020B0604020202020204" pitchFamily="34" charset="0"/>
              </a:rPr>
              <a:t>Pupil means, “…an individual who is admitted by the board of trustees pursuant to 20-5-101…”; and</a:t>
            </a:r>
          </a:p>
          <a:p>
            <a:pPr marL="0" indent="0">
              <a:buClrTx/>
              <a:buNone/>
            </a:pPr>
            <a:r>
              <a:rPr lang="en-US" sz="3600" dirty="0">
                <a:latin typeface="Arial" panose="020B0604020202020204" pitchFamily="34" charset="0"/>
                <a:cs typeface="Arial" panose="020B0604020202020204" pitchFamily="34" charset="0"/>
              </a:rPr>
              <a:t>“…eligibility of pupils and calculations for average number belonging are governed by 2-9-311.”</a:t>
            </a:r>
          </a:p>
          <a:p>
            <a:pPr marL="0" indent="0" algn="ctr">
              <a:buClrTx/>
              <a:buNone/>
            </a:pPr>
            <a:r>
              <a:rPr lang="en-US" sz="3500" i="1" dirty="0">
                <a:latin typeface="Arial" panose="020B0604020202020204" pitchFamily="34" charset="0"/>
                <a:cs typeface="Arial" panose="020B0604020202020204" pitchFamily="34" charset="0"/>
              </a:rPr>
              <a:t>20-1-101 (16), MCA</a:t>
            </a:r>
          </a:p>
        </p:txBody>
      </p:sp>
    </p:spTree>
    <p:extLst>
      <p:ext uri="{BB962C8B-B14F-4D97-AF65-F5344CB8AC3E}">
        <p14:creationId xmlns:p14="http://schemas.microsoft.com/office/powerpoint/2010/main" val="146386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875028" y="2084831"/>
            <a:ext cx="9720071" cy="3980409"/>
          </a:xfrm>
        </p:spPr>
        <p:txBody>
          <a:bodyPr>
            <a:normAutofit lnSpcReduction="10000"/>
          </a:bodyPr>
          <a:lstStyle/>
          <a:p>
            <a:pPr marL="0" indent="0">
              <a:buClrTx/>
              <a:buNone/>
            </a:pPr>
            <a:r>
              <a:rPr lang="en-US" sz="3600" dirty="0">
                <a:latin typeface="Arial" panose="020B0604020202020204" pitchFamily="34" charset="0"/>
                <a:cs typeface="Arial" panose="020B0604020202020204" pitchFamily="34" charset="0"/>
              </a:rPr>
              <a:t>Section 20-5-101, MCA was unchanged by HB 233:</a:t>
            </a:r>
          </a:p>
          <a:p>
            <a:pPr marL="0" indent="0">
              <a:buClrTx/>
              <a:buNone/>
            </a:pPr>
            <a:r>
              <a:rPr lang="en-US" sz="3600" dirty="0">
                <a:latin typeface="Arial" panose="020B0604020202020204" pitchFamily="34" charset="0"/>
                <a:cs typeface="Arial" panose="020B0604020202020204" pitchFamily="34" charset="0"/>
              </a:rPr>
              <a:t>“(3) The trustees </a:t>
            </a:r>
            <a:r>
              <a:rPr lang="en-US" sz="3600" b="1" i="1" dirty="0">
                <a:latin typeface="Arial" panose="020B0604020202020204" pitchFamily="34" charset="0"/>
                <a:cs typeface="Arial" panose="020B0604020202020204" pitchFamily="34" charset="0"/>
              </a:rPr>
              <a:t>may at their discretion </a:t>
            </a:r>
            <a:r>
              <a:rPr lang="en-US" sz="3600" dirty="0">
                <a:latin typeface="Arial" panose="020B0604020202020204" pitchFamily="34" charset="0"/>
                <a:cs typeface="Arial" panose="020B0604020202020204" pitchFamily="34" charset="0"/>
              </a:rPr>
              <a:t>assign and admit a child to a school in the district who is under 5 years of age or an adult who is 19 years of age or older if there are exceptional circumstances that merit waiving the age provision of this section.”</a:t>
            </a:r>
          </a:p>
        </p:txBody>
      </p:sp>
    </p:spTree>
    <p:extLst>
      <p:ext uri="{BB962C8B-B14F-4D97-AF65-F5344CB8AC3E}">
        <p14:creationId xmlns:p14="http://schemas.microsoft.com/office/powerpoint/2010/main" val="4043291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1"/>
            <a:ext cx="10202527" cy="3980409"/>
          </a:xfrm>
        </p:spPr>
        <p:txBody>
          <a:bodyPr>
            <a:normAutofit/>
          </a:bodyPr>
          <a:lstStyle/>
          <a:p>
            <a:pPr marL="0" indent="0">
              <a:buClrTx/>
              <a:buNone/>
            </a:pPr>
            <a:r>
              <a:rPr lang="en-US" sz="3600" dirty="0">
                <a:latin typeface="Arial" panose="020B0604020202020204" pitchFamily="34" charset="0"/>
                <a:cs typeface="Arial" panose="020B0604020202020204" pitchFamily="34" charset="0"/>
              </a:rPr>
              <a:t>Section 20-9-311 (7)(c-d), MCA is new:</a:t>
            </a:r>
          </a:p>
          <a:p>
            <a:pPr marL="0" indent="0">
              <a:buClrTx/>
              <a:buNone/>
            </a:pPr>
            <a:r>
              <a:rPr lang="en-US" sz="3600" dirty="0">
                <a:latin typeface="Arial" panose="020B0604020202020204" pitchFamily="34" charset="0"/>
                <a:cs typeface="Arial" panose="020B0604020202020204" pitchFamily="34" charset="0"/>
              </a:rPr>
              <a:t>“(c) A pupil with disabilities who is over 19 years of age and has not yet reached 21 years of age by September 10 of the school year and who is receiving special education services from a school district pursuant to 20-7-411(4)(a) </a:t>
            </a:r>
            <a:r>
              <a:rPr lang="en-US" sz="3600" b="1" i="1" dirty="0">
                <a:latin typeface="Arial" panose="020B0604020202020204" pitchFamily="34" charset="0"/>
                <a:cs typeface="Arial" panose="020B0604020202020204" pitchFamily="34" charset="0"/>
              </a:rPr>
              <a:t>may</a:t>
            </a:r>
            <a:r>
              <a:rPr lang="en-US" sz="3600" dirty="0">
                <a:latin typeface="Arial" panose="020B0604020202020204" pitchFamily="34" charset="0"/>
                <a:cs typeface="Arial" panose="020B0604020202020204" pitchFamily="34" charset="0"/>
              </a:rPr>
              <a:t> be included in the ANB calculations if:</a:t>
            </a:r>
          </a:p>
        </p:txBody>
      </p:sp>
    </p:spTree>
    <p:extLst>
      <p:ext uri="{BB962C8B-B14F-4D97-AF65-F5344CB8AC3E}">
        <p14:creationId xmlns:p14="http://schemas.microsoft.com/office/powerpoint/2010/main" val="143309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1"/>
            <a:ext cx="10202527" cy="3980409"/>
          </a:xfrm>
        </p:spPr>
        <p:txBody>
          <a:bodyPr>
            <a:normAutofit fontScale="77500" lnSpcReduction="20000"/>
          </a:bodyPr>
          <a:lstStyle/>
          <a:p>
            <a:pPr marL="857250" indent="-857250">
              <a:buClrTx/>
              <a:buAutoNum type="romanLcParenBoth"/>
            </a:pPr>
            <a:r>
              <a:rPr lang="en-US" sz="3600" dirty="0">
                <a:latin typeface="Arial" panose="020B0604020202020204" pitchFamily="34" charset="0"/>
                <a:cs typeface="Arial" panose="020B0604020202020204" pitchFamily="34" charset="0"/>
              </a:rPr>
              <a:t>the student has </a:t>
            </a:r>
            <a:r>
              <a:rPr lang="en-US" sz="3600" b="1" i="1" dirty="0">
                <a:latin typeface="Arial" panose="020B0604020202020204" pitchFamily="34" charset="0"/>
                <a:cs typeface="Arial" panose="020B0604020202020204" pitchFamily="34" charset="0"/>
              </a:rPr>
              <a:t>not graduated</a:t>
            </a:r>
            <a:r>
              <a:rPr lang="en-US" sz="3600" dirty="0">
                <a:latin typeface="Arial" panose="020B0604020202020204" pitchFamily="34" charset="0"/>
                <a:cs typeface="Arial" panose="020B0604020202020204" pitchFamily="34" charset="0"/>
              </a:rPr>
              <a:t>;</a:t>
            </a:r>
          </a:p>
          <a:p>
            <a:pPr marL="857250" indent="-857250">
              <a:buClrTx/>
              <a:buAutoNum type="romanLcParenBoth"/>
            </a:pPr>
            <a:r>
              <a:rPr lang="en-US" sz="3600" dirty="0">
                <a:latin typeface="Arial" panose="020B0604020202020204" pitchFamily="34" charset="0"/>
                <a:cs typeface="Arial" panose="020B0604020202020204" pitchFamily="34" charset="0"/>
              </a:rPr>
              <a:t>the student is eligible for special education services and is </a:t>
            </a:r>
            <a:r>
              <a:rPr lang="en-US" sz="3600" b="1" i="1" dirty="0">
                <a:latin typeface="Arial" panose="020B0604020202020204" pitchFamily="34" charset="0"/>
                <a:cs typeface="Arial" panose="020B0604020202020204" pitchFamily="34" charset="0"/>
              </a:rPr>
              <a:t>likely to be eligible for adult services </a:t>
            </a:r>
            <a:r>
              <a:rPr lang="en-US" sz="3600" dirty="0">
                <a:latin typeface="Arial" panose="020B0604020202020204" pitchFamily="34" charset="0"/>
                <a:cs typeface="Arial" panose="020B0604020202020204" pitchFamily="34" charset="0"/>
              </a:rPr>
              <a:t>for individuals with developmental disabilities due to the significance of the student’s disability; and</a:t>
            </a:r>
          </a:p>
          <a:p>
            <a:pPr marL="857250" indent="-857250">
              <a:buClrTx/>
              <a:buAutoNum type="romanLcParenBoth"/>
            </a:pPr>
            <a:r>
              <a:rPr lang="en-US" sz="3600" dirty="0">
                <a:latin typeface="Arial" panose="020B0604020202020204" pitchFamily="34" charset="0"/>
                <a:cs typeface="Arial" panose="020B0604020202020204" pitchFamily="34" charset="0"/>
              </a:rPr>
              <a:t>The student’s individualized education program has identified </a:t>
            </a:r>
            <a:r>
              <a:rPr lang="en-US" sz="3600" b="1" i="1" dirty="0">
                <a:latin typeface="Arial" panose="020B0604020202020204" pitchFamily="34" charset="0"/>
                <a:cs typeface="Arial" panose="020B0604020202020204" pitchFamily="34" charset="0"/>
              </a:rPr>
              <a:t>transition goals that focus on preparation for living and working in the community </a:t>
            </a:r>
            <a:r>
              <a:rPr lang="en-US" sz="3600" dirty="0">
                <a:latin typeface="Arial" panose="020B0604020202020204" pitchFamily="34" charset="0"/>
                <a:cs typeface="Arial" panose="020B0604020202020204" pitchFamily="34" charset="0"/>
              </a:rPr>
              <a:t>following high school graduation since age 16 or the student’s disability has increased in significance after age 16.</a:t>
            </a:r>
          </a:p>
        </p:txBody>
      </p:sp>
    </p:spTree>
    <p:extLst>
      <p:ext uri="{BB962C8B-B14F-4D97-AF65-F5344CB8AC3E}">
        <p14:creationId xmlns:p14="http://schemas.microsoft.com/office/powerpoint/2010/main" val="418280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1"/>
            <a:ext cx="10202527" cy="3980409"/>
          </a:xfrm>
        </p:spPr>
        <p:txBody>
          <a:bodyPr>
            <a:normAutofit/>
          </a:bodyPr>
          <a:lstStyle/>
          <a:p>
            <a:pPr marL="0" indent="0">
              <a:buClrTx/>
              <a:buNone/>
            </a:pPr>
            <a:r>
              <a:rPr lang="en-US" sz="3600" dirty="0">
                <a:latin typeface="Arial" panose="020B0604020202020204" pitchFamily="34" charset="0"/>
                <a:cs typeface="Arial" panose="020B0604020202020204" pitchFamily="34" charset="0"/>
              </a:rPr>
              <a:t>(d) A school district providing special education services pursuant to subsection (7)(c) is </a:t>
            </a:r>
            <a:r>
              <a:rPr lang="en-US" sz="3600" b="1" i="1" dirty="0">
                <a:latin typeface="Arial" panose="020B0604020202020204" pitchFamily="34" charset="0"/>
                <a:cs typeface="Arial" panose="020B0604020202020204" pitchFamily="34" charset="0"/>
              </a:rPr>
              <a:t>encouraged to collaborate </a:t>
            </a:r>
            <a:r>
              <a:rPr lang="en-US" sz="3600" dirty="0">
                <a:latin typeface="Arial" panose="020B0604020202020204" pitchFamily="34" charset="0"/>
                <a:cs typeface="Arial" panose="020B0604020202020204" pitchFamily="34" charset="0"/>
              </a:rPr>
              <a:t>with agencies and programs that serve adults with developmental disabilities in meeting the goals of a student’s transition plan.”</a:t>
            </a:r>
          </a:p>
        </p:txBody>
      </p:sp>
    </p:spTree>
    <p:extLst>
      <p:ext uri="{BB962C8B-B14F-4D97-AF65-F5344CB8AC3E}">
        <p14:creationId xmlns:p14="http://schemas.microsoft.com/office/powerpoint/2010/main" val="1567610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1"/>
            <a:ext cx="10202527" cy="3980409"/>
          </a:xfrm>
        </p:spPr>
        <p:txBody>
          <a:bodyPr>
            <a:normAutofit/>
          </a:bodyPr>
          <a:lstStyle/>
          <a:p>
            <a:pPr marL="0" indent="0">
              <a:buClrTx/>
              <a:buNone/>
            </a:pPr>
            <a:r>
              <a:rPr lang="en-US" sz="3600" dirty="0">
                <a:latin typeface="Arial" panose="020B0604020202020204" pitchFamily="34" charset="0"/>
                <a:cs typeface="Arial" panose="020B0604020202020204" pitchFamily="34" charset="0"/>
              </a:rPr>
              <a:t>Takeaways:</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HB 233 is </a:t>
            </a:r>
            <a:r>
              <a:rPr lang="en-US" sz="3600" b="1" i="1" dirty="0">
                <a:latin typeface="Arial" panose="020B0604020202020204" pitchFamily="34" charset="0"/>
                <a:cs typeface="Arial" panose="020B0604020202020204" pitchFamily="34" charset="0"/>
              </a:rPr>
              <a:t>optional</a:t>
            </a:r>
            <a:r>
              <a:rPr lang="en-US" sz="3600" dirty="0">
                <a:latin typeface="Arial" panose="020B0604020202020204" pitchFamily="34" charset="0"/>
                <a:cs typeface="Arial" panose="020B0604020202020204" pitchFamily="34" charset="0"/>
              </a:rPr>
              <a:t> for school districts.  </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School districts are not required by any part of the law to open enrollment to 19-year-old students.  It is </a:t>
            </a:r>
            <a:r>
              <a:rPr lang="en-US" sz="3600" b="1" i="1" dirty="0">
                <a:latin typeface="Arial" panose="020B0604020202020204" pitchFamily="34" charset="0"/>
                <a:cs typeface="Arial" panose="020B0604020202020204" pitchFamily="34" charset="0"/>
              </a:rPr>
              <a:t>at the discretion of the board of trustees</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21151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2"/>
            <a:ext cx="10202527" cy="767426"/>
          </a:xfrm>
        </p:spPr>
        <p:txBody>
          <a:bodyPr>
            <a:normAutofit/>
          </a:bodyPr>
          <a:lstStyle/>
          <a:p>
            <a:pPr marL="0" indent="0">
              <a:buClrTx/>
              <a:buNone/>
            </a:pPr>
            <a:r>
              <a:rPr lang="en-US" sz="3600" dirty="0">
                <a:latin typeface="Arial" panose="020B0604020202020204" pitchFamily="34" charset="0"/>
                <a:cs typeface="Arial" panose="020B0604020202020204" pitchFamily="34" charset="0"/>
              </a:rPr>
              <a:t>Student Age – which student is “19”?</a:t>
            </a:r>
          </a:p>
          <a:p>
            <a:pPr marL="0" indent="0">
              <a:buClrTx/>
              <a:buNone/>
            </a:pPr>
            <a:endParaRPr lang="en-US" sz="3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E4838A3-BC43-2953-B66D-4B76B56A4A8C}"/>
              </a:ext>
            </a:extLst>
          </p:cNvPr>
          <p:cNvPicPr>
            <a:picLocks noChangeAspect="1"/>
          </p:cNvPicPr>
          <p:nvPr/>
        </p:nvPicPr>
        <p:blipFill>
          <a:blip r:embed="rId2"/>
          <a:stretch>
            <a:fillRect/>
          </a:stretch>
        </p:blipFill>
        <p:spPr>
          <a:xfrm>
            <a:off x="343777" y="3802323"/>
            <a:ext cx="5588860" cy="1704354"/>
          </a:xfrm>
          <a:prstGeom prst="rect">
            <a:avLst/>
          </a:prstGeom>
        </p:spPr>
      </p:pic>
      <p:pic>
        <p:nvPicPr>
          <p:cNvPr id="9" name="Picture 8">
            <a:extLst>
              <a:ext uri="{FF2B5EF4-FFF2-40B4-BE49-F238E27FC236}">
                <a16:creationId xmlns:a16="http://schemas.microsoft.com/office/drawing/2014/main" id="{094DF126-5A22-7130-ED55-DD3AAE914102}"/>
              </a:ext>
            </a:extLst>
          </p:cNvPr>
          <p:cNvPicPr>
            <a:picLocks noChangeAspect="1"/>
          </p:cNvPicPr>
          <p:nvPr/>
        </p:nvPicPr>
        <p:blipFill>
          <a:blip r:embed="rId3"/>
          <a:stretch>
            <a:fillRect/>
          </a:stretch>
        </p:blipFill>
        <p:spPr>
          <a:xfrm>
            <a:off x="6232848" y="3804433"/>
            <a:ext cx="5588860" cy="1702244"/>
          </a:xfrm>
          <a:prstGeom prst="rect">
            <a:avLst/>
          </a:prstGeom>
        </p:spPr>
      </p:pic>
      <p:sp>
        <p:nvSpPr>
          <p:cNvPr id="12" name="Content Placeholder 2">
            <a:extLst>
              <a:ext uri="{FF2B5EF4-FFF2-40B4-BE49-F238E27FC236}">
                <a16:creationId xmlns:a16="http://schemas.microsoft.com/office/drawing/2014/main" id="{15E39B66-1CE5-5F11-F323-A16C509A23DE}"/>
              </a:ext>
            </a:extLst>
          </p:cNvPr>
          <p:cNvSpPr txBox="1">
            <a:spLocks/>
          </p:cNvSpPr>
          <p:nvPr/>
        </p:nvSpPr>
        <p:spPr>
          <a:xfrm>
            <a:off x="1131585" y="5715101"/>
            <a:ext cx="10202527" cy="76742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ctr">
              <a:buClrTx/>
              <a:buFont typeface="Tw Cen MT" panose="020B0602020104020603" pitchFamily="34" charset="0"/>
              <a:buNone/>
            </a:pPr>
            <a:r>
              <a:rPr lang="en-US" sz="1800" i="1" dirty="0">
                <a:latin typeface="Arial" panose="020B0604020202020204" pitchFamily="34" charset="0"/>
                <a:cs typeface="Arial" panose="020B0604020202020204" pitchFamily="34" charset="0"/>
              </a:rPr>
              <a:t>Information taken from a scrambled test site – not real students</a:t>
            </a:r>
          </a:p>
          <a:p>
            <a:pPr marL="0" indent="0" algn="ctr">
              <a:buClrTx/>
              <a:buFont typeface="Tw Cen MT" panose="020B0602020104020603" pitchFamily="34" charse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309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2"/>
            <a:ext cx="10202527" cy="767426"/>
          </a:xfrm>
        </p:spPr>
        <p:txBody>
          <a:bodyPr>
            <a:normAutofit/>
          </a:bodyPr>
          <a:lstStyle/>
          <a:p>
            <a:pPr marL="0" indent="0">
              <a:buClrTx/>
              <a:buNone/>
            </a:pPr>
            <a:r>
              <a:rPr lang="en-US" sz="2800" dirty="0">
                <a:latin typeface="Arial" panose="020B0604020202020204" pitchFamily="34" charset="0"/>
                <a:cs typeface="Arial" panose="020B0604020202020204" pitchFamily="34" charset="0"/>
              </a:rPr>
              <a:t>Cade turned 19 on April 4 – he was 18 on September 10</a:t>
            </a:r>
          </a:p>
          <a:p>
            <a:pPr marL="0" indent="0">
              <a:buClrTx/>
              <a:buNone/>
            </a:pPr>
            <a:endParaRPr lang="en-US" sz="3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E4838A3-BC43-2953-B66D-4B76B56A4A8C}"/>
              </a:ext>
            </a:extLst>
          </p:cNvPr>
          <p:cNvPicPr>
            <a:picLocks noChangeAspect="1"/>
          </p:cNvPicPr>
          <p:nvPr/>
        </p:nvPicPr>
        <p:blipFill>
          <a:blip r:embed="rId2"/>
          <a:stretch>
            <a:fillRect/>
          </a:stretch>
        </p:blipFill>
        <p:spPr>
          <a:xfrm>
            <a:off x="3955180" y="4556613"/>
            <a:ext cx="4365968" cy="1331426"/>
          </a:xfrm>
          <a:prstGeom prst="rect">
            <a:avLst/>
          </a:prstGeom>
        </p:spPr>
      </p:pic>
      <p:pic>
        <p:nvPicPr>
          <p:cNvPr id="9" name="Picture 8">
            <a:extLst>
              <a:ext uri="{FF2B5EF4-FFF2-40B4-BE49-F238E27FC236}">
                <a16:creationId xmlns:a16="http://schemas.microsoft.com/office/drawing/2014/main" id="{094DF126-5A22-7130-ED55-DD3AAE914102}"/>
              </a:ext>
            </a:extLst>
          </p:cNvPr>
          <p:cNvPicPr>
            <a:picLocks noChangeAspect="1"/>
          </p:cNvPicPr>
          <p:nvPr/>
        </p:nvPicPr>
        <p:blipFill>
          <a:blip r:embed="rId3"/>
          <a:stretch>
            <a:fillRect/>
          </a:stretch>
        </p:blipFill>
        <p:spPr>
          <a:xfrm>
            <a:off x="3955180" y="2646688"/>
            <a:ext cx="4365968" cy="1348069"/>
          </a:xfrm>
          <a:prstGeom prst="rect">
            <a:avLst/>
          </a:prstGeom>
        </p:spPr>
      </p:pic>
      <p:sp>
        <p:nvSpPr>
          <p:cNvPr id="12" name="Content Placeholder 2">
            <a:extLst>
              <a:ext uri="{FF2B5EF4-FFF2-40B4-BE49-F238E27FC236}">
                <a16:creationId xmlns:a16="http://schemas.microsoft.com/office/drawing/2014/main" id="{15E39B66-1CE5-5F11-F323-A16C509A23DE}"/>
              </a:ext>
            </a:extLst>
          </p:cNvPr>
          <p:cNvSpPr txBox="1">
            <a:spLocks/>
          </p:cNvSpPr>
          <p:nvPr/>
        </p:nvSpPr>
        <p:spPr>
          <a:xfrm>
            <a:off x="994736" y="6082825"/>
            <a:ext cx="10202527" cy="76742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lgn="ctr">
              <a:buClrTx/>
              <a:buFont typeface="Tw Cen MT" panose="020B0602020104020603" pitchFamily="34" charset="0"/>
              <a:buNone/>
            </a:pPr>
            <a:r>
              <a:rPr lang="en-US" sz="1800" i="1" dirty="0">
                <a:latin typeface="Arial" panose="020B0604020202020204" pitchFamily="34" charset="0"/>
                <a:cs typeface="Arial" panose="020B0604020202020204" pitchFamily="34" charset="0"/>
              </a:rPr>
              <a:t>Information taken from a scrambled test site – not real students</a:t>
            </a:r>
          </a:p>
          <a:p>
            <a:pPr marL="0" indent="0" algn="ctr">
              <a:buClrTx/>
              <a:buFont typeface="Tw Cen MT" panose="020B0602020104020603" pitchFamily="34" charset="0"/>
              <a:buNone/>
            </a:pPr>
            <a:endParaRPr lang="en-US" sz="36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C2DAF371-53C5-8751-5376-36423CF61EA2}"/>
              </a:ext>
            </a:extLst>
          </p:cNvPr>
          <p:cNvSpPr txBox="1">
            <a:spLocks/>
          </p:cNvSpPr>
          <p:nvPr/>
        </p:nvSpPr>
        <p:spPr>
          <a:xfrm>
            <a:off x="1392571" y="4172900"/>
            <a:ext cx="10202527" cy="499768"/>
          </a:xfrm>
          <a:prstGeom prst="rect">
            <a:avLst/>
          </a:prstGeom>
        </p:spPr>
        <p:txBody>
          <a:bodyPr vert="horz" lIns="45720" tIns="45720" rIns="4572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Arial" charset="0"/>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Courier New" charset="0"/>
              <a:buChar char="o"/>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ClrTx/>
              <a:buFont typeface="Tw Cen MT" panose="020B0602020104020603" pitchFamily="34" charset="0"/>
              <a:buNone/>
            </a:pPr>
            <a:r>
              <a:rPr lang="en-US" sz="4500" dirty="0">
                <a:latin typeface="Arial" panose="020B0604020202020204" pitchFamily="34" charset="0"/>
                <a:cs typeface="Arial" panose="020B0604020202020204" pitchFamily="34" charset="0"/>
              </a:rPr>
              <a:t>Linda will turn 20 on June 30 – she was 19 on September 10</a:t>
            </a:r>
          </a:p>
          <a:p>
            <a:pPr marL="0" indent="0">
              <a:buClrTx/>
              <a:buFont typeface="Tw Cen MT" panose="020B0602020104020603" pitchFamily="34" charse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0413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2"/>
            <a:ext cx="10202527" cy="2092886"/>
          </a:xfrm>
        </p:spPr>
        <p:txBody>
          <a:bodyPr>
            <a:normAutofit/>
          </a:bodyPr>
          <a:lstStyle/>
          <a:p>
            <a:pPr marL="0" indent="0">
              <a:buClrTx/>
              <a:buNone/>
            </a:pPr>
            <a:r>
              <a:rPr lang="en-US" sz="3600" dirty="0">
                <a:latin typeface="Arial" panose="020B0604020202020204" pitchFamily="34" charset="0"/>
                <a:cs typeface="Arial" panose="020B0604020202020204" pitchFamily="34" charset="0"/>
              </a:rPr>
              <a:t>Claiming Students for ANB</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YES: Students who were 19 on or before Sept 10</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NO: Students who turned 21 before Sept 10</a:t>
            </a:r>
          </a:p>
        </p:txBody>
      </p:sp>
    </p:spTree>
    <p:extLst>
      <p:ext uri="{BB962C8B-B14F-4D97-AF65-F5344CB8AC3E}">
        <p14:creationId xmlns:p14="http://schemas.microsoft.com/office/powerpoint/2010/main" val="1219659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2"/>
            <a:ext cx="10202527" cy="890207"/>
          </a:xfrm>
        </p:spPr>
        <p:txBody>
          <a:bodyPr>
            <a:normAutofit lnSpcReduction="10000"/>
          </a:bodyPr>
          <a:lstStyle/>
          <a:p>
            <a:pPr marL="0" indent="0">
              <a:buClrTx/>
              <a:buNone/>
            </a:pPr>
            <a:r>
              <a:rPr lang="en-US" sz="3200" dirty="0">
                <a:latin typeface="Arial" panose="020B0604020202020204" pitchFamily="34" charset="0"/>
                <a:cs typeface="Arial" panose="020B0604020202020204" pitchFamily="34" charset="0"/>
              </a:rPr>
              <a:t>Students are not automatically included for ANB (19-year-old students are automatically </a:t>
            </a:r>
            <a:r>
              <a:rPr lang="en-US" sz="3200" b="1" i="1" dirty="0">
                <a:latin typeface="Arial" panose="020B0604020202020204" pitchFamily="34" charset="0"/>
                <a:cs typeface="Arial" panose="020B0604020202020204" pitchFamily="34" charset="0"/>
              </a:rPr>
              <a:t>excluded</a:t>
            </a:r>
            <a:r>
              <a:rPr lang="en-US" sz="3200" dirty="0">
                <a:latin typeface="Arial" panose="020B0604020202020204" pitchFamily="34" charset="0"/>
                <a:cs typeface="Arial" panose="020B0604020202020204" pitchFamily="34" charset="0"/>
              </a:rPr>
              <a:t>, unless):</a:t>
            </a:r>
          </a:p>
        </p:txBody>
      </p:sp>
      <p:pic>
        <p:nvPicPr>
          <p:cNvPr id="9" name="Picture 8">
            <a:extLst>
              <a:ext uri="{FF2B5EF4-FFF2-40B4-BE49-F238E27FC236}">
                <a16:creationId xmlns:a16="http://schemas.microsoft.com/office/drawing/2014/main" id="{1EDE32A8-31B1-4FAF-B0D2-1316EBA205D2}"/>
              </a:ext>
            </a:extLst>
          </p:cNvPr>
          <p:cNvPicPr>
            <a:picLocks noChangeAspect="1"/>
          </p:cNvPicPr>
          <p:nvPr/>
        </p:nvPicPr>
        <p:blipFill>
          <a:blip r:embed="rId2"/>
          <a:stretch>
            <a:fillRect/>
          </a:stretch>
        </p:blipFill>
        <p:spPr>
          <a:xfrm>
            <a:off x="3019809" y="3584448"/>
            <a:ext cx="6152381" cy="2619048"/>
          </a:xfrm>
          <a:prstGeom prst="rect">
            <a:avLst/>
          </a:prstGeom>
        </p:spPr>
      </p:pic>
    </p:spTree>
    <p:extLst>
      <p:ext uri="{BB962C8B-B14F-4D97-AF65-F5344CB8AC3E}">
        <p14:creationId xmlns:p14="http://schemas.microsoft.com/office/powerpoint/2010/main" val="382378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2"/>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Teacher</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20-9-324, MCA Incentives for School Districts Meeting Legislative Goal for Competitive Base Pay of Teachers in Public School Districts - Definitions</a:t>
            </a: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14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2"/>
            <a:ext cx="10202527" cy="890207"/>
          </a:xfrm>
        </p:spPr>
        <p:txBody>
          <a:bodyPr>
            <a:normAutofit lnSpcReduction="10000"/>
          </a:bodyPr>
          <a:lstStyle/>
          <a:p>
            <a:pPr marL="0" indent="0">
              <a:buClrTx/>
              <a:buNone/>
            </a:pPr>
            <a:r>
              <a:rPr lang="en-US" sz="3200" dirty="0">
                <a:latin typeface="Arial" panose="020B0604020202020204" pitchFamily="34" charset="0"/>
                <a:cs typeface="Arial" panose="020B0604020202020204" pitchFamily="34" charset="0"/>
              </a:rPr>
              <a:t>AIM Ad Hoc reports available to show both students included for ANB and excluded from ANB:</a:t>
            </a:r>
          </a:p>
        </p:txBody>
      </p:sp>
      <p:pic>
        <p:nvPicPr>
          <p:cNvPr id="7" name="Picture 6">
            <a:extLst>
              <a:ext uri="{FF2B5EF4-FFF2-40B4-BE49-F238E27FC236}">
                <a16:creationId xmlns:a16="http://schemas.microsoft.com/office/drawing/2014/main" id="{45C6C564-E852-88A7-249B-961221565CC8}"/>
              </a:ext>
            </a:extLst>
          </p:cNvPr>
          <p:cNvPicPr>
            <a:picLocks noChangeAspect="1"/>
          </p:cNvPicPr>
          <p:nvPr/>
        </p:nvPicPr>
        <p:blipFill>
          <a:blip r:embed="rId2"/>
          <a:stretch>
            <a:fillRect/>
          </a:stretch>
        </p:blipFill>
        <p:spPr>
          <a:xfrm>
            <a:off x="2324316" y="3416715"/>
            <a:ext cx="7543368" cy="2969474"/>
          </a:xfrm>
          <a:prstGeom prst="rect">
            <a:avLst/>
          </a:prstGeom>
        </p:spPr>
      </p:pic>
    </p:spTree>
    <p:extLst>
      <p:ext uri="{BB962C8B-B14F-4D97-AF65-F5344CB8AC3E}">
        <p14:creationId xmlns:p14="http://schemas.microsoft.com/office/powerpoint/2010/main" val="3581890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2"/>
            <a:ext cx="10202527" cy="890207"/>
          </a:xfrm>
        </p:spPr>
        <p:txBody>
          <a:bodyPr>
            <a:normAutofit/>
          </a:bodyPr>
          <a:lstStyle/>
          <a:p>
            <a:pPr marL="0" indent="0">
              <a:buClrTx/>
              <a:buNone/>
            </a:pPr>
            <a:r>
              <a:rPr lang="en-US" sz="3200" dirty="0">
                <a:latin typeface="Arial" panose="020B0604020202020204" pitchFamily="34" charset="0"/>
                <a:cs typeface="Arial" panose="020B0604020202020204" pitchFamily="34" charset="0"/>
              </a:rPr>
              <a:t>Total Student – Includes ALL students:</a:t>
            </a:r>
          </a:p>
        </p:txBody>
      </p:sp>
      <p:pic>
        <p:nvPicPr>
          <p:cNvPr id="5" name="Picture 4">
            <a:extLst>
              <a:ext uri="{FF2B5EF4-FFF2-40B4-BE49-F238E27FC236}">
                <a16:creationId xmlns:a16="http://schemas.microsoft.com/office/drawing/2014/main" id="{93534E42-C82E-E8F9-7EAA-F1E58D1E8971}"/>
              </a:ext>
            </a:extLst>
          </p:cNvPr>
          <p:cNvPicPr>
            <a:picLocks noChangeAspect="1"/>
          </p:cNvPicPr>
          <p:nvPr/>
        </p:nvPicPr>
        <p:blipFill>
          <a:blip r:embed="rId2"/>
          <a:stretch>
            <a:fillRect/>
          </a:stretch>
        </p:blipFill>
        <p:spPr>
          <a:xfrm>
            <a:off x="2075192" y="2975039"/>
            <a:ext cx="7152381" cy="2323809"/>
          </a:xfrm>
          <a:prstGeom prst="rect">
            <a:avLst/>
          </a:prstGeom>
        </p:spPr>
      </p:pic>
    </p:spTree>
    <p:extLst>
      <p:ext uri="{BB962C8B-B14F-4D97-AF65-F5344CB8AC3E}">
        <p14:creationId xmlns:p14="http://schemas.microsoft.com/office/powerpoint/2010/main" val="1905885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2"/>
            <a:ext cx="10202527" cy="890207"/>
          </a:xfrm>
        </p:spPr>
        <p:txBody>
          <a:bodyPr>
            <a:normAutofit lnSpcReduction="10000"/>
          </a:bodyPr>
          <a:lstStyle/>
          <a:p>
            <a:pPr marL="0" indent="0">
              <a:buClrTx/>
              <a:buNone/>
            </a:pPr>
            <a:r>
              <a:rPr lang="en-US" sz="3200" dirty="0">
                <a:latin typeface="Arial" panose="020B0604020202020204" pitchFamily="34" charset="0"/>
                <a:cs typeface="Arial" panose="020B0604020202020204" pitchFamily="34" charset="0"/>
              </a:rPr>
              <a:t>Other Student Counts for ANB excludes students 19 or older and includes 19/20 eligible for ANB:</a:t>
            </a:r>
          </a:p>
        </p:txBody>
      </p:sp>
      <p:pic>
        <p:nvPicPr>
          <p:cNvPr id="6" name="Picture 5">
            <a:extLst>
              <a:ext uri="{FF2B5EF4-FFF2-40B4-BE49-F238E27FC236}">
                <a16:creationId xmlns:a16="http://schemas.microsoft.com/office/drawing/2014/main" id="{E07E8BE0-E109-57D2-F1A6-F052B1E4661B}"/>
              </a:ext>
            </a:extLst>
          </p:cNvPr>
          <p:cNvPicPr>
            <a:picLocks noChangeAspect="1"/>
          </p:cNvPicPr>
          <p:nvPr/>
        </p:nvPicPr>
        <p:blipFill>
          <a:blip r:embed="rId2"/>
          <a:stretch>
            <a:fillRect/>
          </a:stretch>
        </p:blipFill>
        <p:spPr>
          <a:xfrm>
            <a:off x="2585783" y="3429000"/>
            <a:ext cx="7104762" cy="1771429"/>
          </a:xfrm>
          <a:prstGeom prst="rect">
            <a:avLst/>
          </a:prstGeom>
        </p:spPr>
      </p:pic>
    </p:spTree>
    <p:extLst>
      <p:ext uri="{BB962C8B-B14F-4D97-AF65-F5344CB8AC3E}">
        <p14:creationId xmlns:p14="http://schemas.microsoft.com/office/powerpoint/2010/main" val="3507603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392572" y="2084832"/>
            <a:ext cx="10202527" cy="3611293"/>
          </a:xfrm>
        </p:spPr>
        <p:txBody>
          <a:bodyPr>
            <a:normAutofit fontScale="92500" lnSpcReduction="20000"/>
          </a:bodyPr>
          <a:lstStyle/>
          <a:p>
            <a:pPr marL="0" indent="0">
              <a:buClrTx/>
              <a:buNone/>
            </a:pPr>
            <a:r>
              <a:rPr lang="en-US" sz="3200" dirty="0">
                <a:latin typeface="Arial" panose="020B0604020202020204" pitchFamily="34" charset="0"/>
                <a:cs typeface="Arial" panose="020B0604020202020204" pitchFamily="34" charset="0"/>
              </a:rPr>
              <a:t>Calculation:</a:t>
            </a:r>
          </a:p>
          <a:p>
            <a:pPr marL="0" indent="0">
              <a:buClrTx/>
              <a:buNone/>
            </a:pPr>
            <a:endParaRPr lang="en-US" sz="3200" dirty="0">
              <a:latin typeface="Arial" panose="020B0604020202020204" pitchFamily="34" charset="0"/>
              <a:cs typeface="Arial" panose="020B0604020202020204" pitchFamily="34" charset="0"/>
            </a:endParaRPr>
          </a:p>
          <a:p>
            <a:pPr marL="0" indent="0">
              <a:buClrTx/>
              <a:buNone/>
            </a:pPr>
            <a:r>
              <a:rPr lang="en-US" sz="3200" dirty="0">
                <a:latin typeface="Arial" panose="020B0604020202020204" pitchFamily="34" charset="0"/>
                <a:cs typeface="Arial" panose="020B0604020202020204" pitchFamily="34" charset="0"/>
              </a:rPr>
              <a:t>Fall – 3,117 students; 6 - 18 Year </a:t>
            </a:r>
            <a:r>
              <a:rPr lang="en-US" sz="3200" dirty="0" err="1">
                <a:latin typeface="Arial" panose="020B0604020202020204" pitchFamily="34" charset="0"/>
                <a:cs typeface="Arial" panose="020B0604020202020204" pitchFamily="34" charset="0"/>
              </a:rPr>
              <a:t>Olds</a:t>
            </a:r>
            <a:r>
              <a:rPr lang="en-US" sz="3200" dirty="0">
                <a:latin typeface="Arial" panose="020B0604020202020204" pitchFamily="34" charset="0"/>
                <a:cs typeface="Arial" panose="020B0604020202020204" pitchFamily="34" charset="0"/>
              </a:rPr>
              <a:t>; 5 - 19+ Eligible for ANB</a:t>
            </a:r>
          </a:p>
          <a:p>
            <a:pPr marL="0" indent="0">
              <a:buClrTx/>
              <a:buNone/>
            </a:pPr>
            <a:r>
              <a:rPr lang="en-US" sz="3200" dirty="0">
                <a:latin typeface="Arial" panose="020B0604020202020204" pitchFamily="34" charset="0"/>
                <a:cs typeface="Arial" panose="020B0604020202020204" pitchFamily="34" charset="0"/>
              </a:rPr>
              <a:t>3,117 – 6 + 5 = 3,116 included in ANB</a:t>
            </a:r>
          </a:p>
          <a:p>
            <a:pPr marL="0" indent="0">
              <a:buClrTx/>
              <a:buNone/>
            </a:pPr>
            <a:r>
              <a:rPr lang="en-US" sz="3200" dirty="0">
                <a:latin typeface="Arial" panose="020B0604020202020204" pitchFamily="34" charset="0"/>
                <a:cs typeface="Arial" panose="020B0604020202020204" pitchFamily="34" charset="0"/>
              </a:rPr>
              <a:t>Spring – 2,988 students; 5 - 18 Year </a:t>
            </a:r>
            <a:r>
              <a:rPr lang="en-US" sz="3200" dirty="0" err="1">
                <a:latin typeface="Arial" panose="020B0604020202020204" pitchFamily="34" charset="0"/>
                <a:cs typeface="Arial" panose="020B0604020202020204" pitchFamily="34" charset="0"/>
              </a:rPr>
              <a:t>Olds</a:t>
            </a:r>
            <a:r>
              <a:rPr lang="en-US" sz="3200" dirty="0">
                <a:latin typeface="Arial" panose="020B0604020202020204" pitchFamily="34" charset="0"/>
                <a:cs typeface="Arial" panose="020B0604020202020204" pitchFamily="34" charset="0"/>
              </a:rPr>
              <a:t>; 5 - 19+ Eligible for ANB</a:t>
            </a:r>
          </a:p>
          <a:p>
            <a:pPr marL="0" indent="0">
              <a:buClrTx/>
              <a:buNone/>
            </a:pPr>
            <a:r>
              <a:rPr lang="en-US" sz="3200" dirty="0">
                <a:latin typeface="Arial" panose="020B0604020202020204" pitchFamily="34" charset="0"/>
                <a:cs typeface="Arial" panose="020B0604020202020204" pitchFamily="34" charset="0"/>
              </a:rPr>
              <a:t>2,988 – 5 + 5 = 2,988 included in ANB</a:t>
            </a:r>
          </a:p>
        </p:txBody>
      </p:sp>
    </p:spTree>
    <p:extLst>
      <p:ext uri="{BB962C8B-B14F-4D97-AF65-F5344CB8AC3E}">
        <p14:creationId xmlns:p14="http://schemas.microsoft.com/office/powerpoint/2010/main" val="350729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233 19 &amp; 20 ANB Eligible</a:t>
            </a:r>
          </a:p>
        </p:txBody>
      </p:sp>
      <p:sp>
        <p:nvSpPr>
          <p:cNvPr id="3" name="Content Placeholder 2"/>
          <p:cNvSpPr>
            <a:spLocks noGrp="1"/>
          </p:cNvSpPr>
          <p:nvPr>
            <p:ph idx="1"/>
          </p:nvPr>
        </p:nvSpPr>
        <p:spPr>
          <a:xfrm>
            <a:off x="1875028" y="2084831"/>
            <a:ext cx="9720071" cy="876483"/>
          </a:xfrm>
        </p:spPr>
        <p:txBody>
          <a:bodyPr>
            <a:normAutofit/>
          </a:bodyPr>
          <a:lstStyle/>
          <a:p>
            <a:pPr marL="0" indent="0">
              <a:buNone/>
            </a:pPr>
            <a:r>
              <a:rPr lang="en-US" sz="3600" dirty="0">
                <a:latin typeface="Arial" panose="020B0604020202020204" pitchFamily="34" charset="0"/>
                <a:cs typeface="Arial" panose="020B0604020202020204" pitchFamily="34" charset="0"/>
              </a:rPr>
              <a:t>QUESTIONS? </a:t>
            </a:r>
          </a:p>
          <a:p>
            <a:pPr marL="0" indent="0">
              <a:buClrTx/>
              <a:buNone/>
            </a:pPr>
            <a:endParaRPr lang="en-US" sz="3600" dirty="0">
              <a:latin typeface="Arial" panose="020B0604020202020204" pitchFamily="34" charset="0"/>
              <a:cs typeface="Arial" panose="020B0604020202020204" pitchFamily="34" charset="0"/>
            </a:endParaRPr>
          </a:p>
        </p:txBody>
      </p:sp>
      <p:pic>
        <p:nvPicPr>
          <p:cNvPr id="1028" name="Picture 4" descr="See the source image">
            <a:extLst>
              <a:ext uri="{FF2B5EF4-FFF2-40B4-BE49-F238E27FC236}">
                <a16:creationId xmlns:a16="http://schemas.microsoft.com/office/drawing/2014/main" id="{7AAC7F4C-88B7-9F8E-8E78-4AF5F946F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090" y="2759978"/>
            <a:ext cx="7508147" cy="321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38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3611293"/>
          </a:xfrm>
        </p:spPr>
        <p:txBody>
          <a:bodyPr>
            <a:normAutofit lnSpcReduction="10000"/>
          </a:bodyPr>
          <a:lstStyle/>
          <a:p>
            <a:pPr marL="0" indent="0">
              <a:buClrTx/>
              <a:buNone/>
            </a:pPr>
            <a:r>
              <a:rPr lang="en-US" sz="3200" dirty="0">
                <a:latin typeface="Arial" panose="020B0604020202020204" pitchFamily="34" charset="0"/>
                <a:cs typeface="Arial" panose="020B0604020202020204" pitchFamily="34" charset="0"/>
              </a:rPr>
              <a:t>There were two bills in the 2021 legislative session dealing with extracurricular participation by homeschool or private school students:</a:t>
            </a:r>
          </a:p>
          <a:p>
            <a:pPr marL="0" indent="0">
              <a:buClrTx/>
              <a:buNone/>
            </a:pPr>
            <a:r>
              <a:rPr lang="en-US" sz="3200" dirty="0">
                <a:latin typeface="Arial" panose="020B0604020202020204" pitchFamily="34" charset="0"/>
                <a:cs typeface="Arial" panose="020B0604020202020204" pitchFamily="34" charset="0"/>
              </a:rPr>
              <a:t>SB 72 – provides a mechanism for claiming student for ANB (claiming students for ANB is optional)</a:t>
            </a:r>
          </a:p>
          <a:p>
            <a:pPr marL="0" indent="0">
              <a:buClrTx/>
              <a:buNone/>
            </a:pPr>
            <a:r>
              <a:rPr lang="en-US" sz="3200" dirty="0">
                <a:latin typeface="Arial" panose="020B0604020202020204" pitchFamily="34" charset="0"/>
                <a:cs typeface="Arial" panose="020B0604020202020204" pitchFamily="34" charset="0"/>
              </a:rPr>
              <a:t>SB 157 – mandates that schools allow homeschool or private school students to participate (does not affect ANB eligibility) </a:t>
            </a:r>
          </a:p>
        </p:txBody>
      </p:sp>
    </p:spTree>
    <p:extLst>
      <p:ext uri="{BB962C8B-B14F-4D97-AF65-F5344CB8AC3E}">
        <p14:creationId xmlns:p14="http://schemas.microsoft.com/office/powerpoint/2010/main" val="176384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3611293"/>
          </a:xfrm>
        </p:spPr>
        <p:txBody>
          <a:bodyPr>
            <a:normAutofit/>
          </a:bodyPr>
          <a:lstStyle/>
          <a:p>
            <a:pPr marL="0" indent="0">
              <a:buClrTx/>
              <a:buNone/>
            </a:pPr>
            <a:r>
              <a:rPr lang="en-US" sz="3200" dirty="0">
                <a:latin typeface="Arial" panose="020B0604020202020204" pitchFamily="34" charset="0"/>
                <a:cs typeface="Arial" panose="020B0604020202020204" pitchFamily="34" charset="0"/>
              </a:rPr>
              <a:t>SB 72 says (20-9-311(13)(a), MCA), “A district may, for ANB purposes, include in the October and February enrollment counts an individual who is otherwise eligible under this title and who during the prior school year: (</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resided in the district; (ii) was not enrolled in the district or was not enrolled full time; and (iii) completed an extracurricular activity with a duration of at least 6 weeks.”</a:t>
            </a:r>
          </a:p>
        </p:txBody>
      </p:sp>
    </p:spTree>
    <p:extLst>
      <p:ext uri="{BB962C8B-B14F-4D97-AF65-F5344CB8AC3E}">
        <p14:creationId xmlns:p14="http://schemas.microsoft.com/office/powerpoint/2010/main" val="2097986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3611293"/>
          </a:xfrm>
        </p:spPr>
        <p:txBody>
          <a:bodyPr>
            <a:normAutofit/>
          </a:bodyPr>
          <a:lstStyle/>
          <a:p>
            <a:pPr marL="0" indent="0">
              <a:buClrTx/>
              <a:buNone/>
            </a:pPr>
            <a:r>
              <a:rPr lang="en-US" sz="3200" dirty="0">
                <a:latin typeface="Arial" panose="020B0604020202020204" pitchFamily="34" charset="0"/>
                <a:cs typeface="Arial" panose="020B0604020202020204" pitchFamily="34" charset="0"/>
              </a:rPr>
              <a:t>What is an “extracurricular activity” (20-9-311(13)(c), MCA)?</a:t>
            </a:r>
          </a:p>
          <a:p>
            <a:pPr marL="0" indent="0">
              <a:buClrTx/>
              <a:buNone/>
            </a:pPr>
            <a:r>
              <a:rPr lang="en-US" sz="3200" dirty="0">
                <a:latin typeface="Arial" panose="020B0604020202020204" pitchFamily="34" charset="0"/>
                <a:cs typeface="Arial" panose="020B0604020202020204" pitchFamily="34" charset="0"/>
              </a:rPr>
              <a:t>“… a sport or activity sanctioned by an organization having jurisdiction over interscholastic activities, contests, and tournaments; an approved career and technical student organization, pursuant to 20-7-306; or a school theater production.”</a:t>
            </a:r>
          </a:p>
        </p:txBody>
      </p:sp>
    </p:spTree>
    <p:extLst>
      <p:ext uri="{BB962C8B-B14F-4D97-AF65-F5344CB8AC3E}">
        <p14:creationId xmlns:p14="http://schemas.microsoft.com/office/powerpoint/2010/main" val="1465799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3611293"/>
          </a:xfrm>
        </p:spPr>
        <p:txBody>
          <a:bodyPr>
            <a:normAutofit lnSpcReduction="10000"/>
          </a:bodyPr>
          <a:lstStyle/>
          <a:p>
            <a:pPr marL="0" indent="0">
              <a:buClrTx/>
              <a:buNone/>
            </a:pPr>
            <a:r>
              <a:rPr lang="en-US" sz="3200" dirty="0">
                <a:latin typeface="Arial" panose="020B0604020202020204" pitchFamily="34" charset="0"/>
                <a:cs typeface="Arial" panose="020B0604020202020204" pitchFamily="34" charset="0"/>
              </a:rPr>
              <a:t>How much ANB do I get (20-9-311(13)(b), MCA)?</a:t>
            </a:r>
          </a:p>
          <a:p>
            <a:pPr marL="0" indent="0">
              <a:buClrTx/>
              <a:buNone/>
            </a:pPr>
            <a:r>
              <a:rPr lang="en-US" sz="3200" dirty="0">
                <a:latin typeface="Arial" panose="020B0604020202020204" pitchFamily="34" charset="0"/>
                <a:cs typeface="Arial" panose="020B0604020202020204" pitchFamily="34" charset="0"/>
              </a:rPr>
              <a:t>“(</a:t>
            </a:r>
            <a:r>
              <a:rPr lang="en-US" sz="3200" dirty="0" err="1">
                <a:latin typeface="Arial" panose="020B0604020202020204" pitchFamily="34" charset="0"/>
                <a:cs typeface="Arial" panose="020B0604020202020204" pitchFamily="34" charset="0"/>
              </a:rPr>
              <a:t>i</a:t>
            </a:r>
            <a:r>
              <a:rPr lang="en-US" sz="3200" dirty="0">
                <a:latin typeface="Arial" panose="020B0604020202020204" pitchFamily="34" charset="0"/>
                <a:cs typeface="Arial" panose="020B0604020202020204" pitchFamily="34" charset="0"/>
              </a:rPr>
              <a:t>)… each completed extracurricular activity under subsection (13)(a) may be counted as one-sixteenth enrollment for the individual, but under this subsection the individual may not be counted as more than one full-time enrollment for ANB purposes. (ii) Each completed extracurricular activity lasting longer than 18 weeks may be counted as one-eighth enrollment.”</a:t>
            </a:r>
          </a:p>
        </p:txBody>
      </p:sp>
    </p:spTree>
    <p:extLst>
      <p:ext uri="{BB962C8B-B14F-4D97-AF65-F5344CB8AC3E}">
        <p14:creationId xmlns:p14="http://schemas.microsoft.com/office/powerpoint/2010/main" val="1047179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3611293"/>
          </a:xfrm>
        </p:spPr>
        <p:txBody>
          <a:bodyPr>
            <a:normAutofit/>
          </a:bodyPr>
          <a:lstStyle/>
          <a:p>
            <a:pPr marL="0" indent="0">
              <a:buClrTx/>
              <a:buNone/>
            </a:pPr>
            <a:r>
              <a:rPr lang="en-US" sz="3200" dirty="0">
                <a:latin typeface="Arial" panose="020B0604020202020204" pitchFamily="34" charset="0"/>
                <a:cs typeface="Arial" panose="020B0604020202020204" pitchFamily="34" charset="0"/>
              </a:rPr>
              <a:t>Completed Activities:</a:t>
            </a:r>
          </a:p>
          <a:p>
            <a:pPr marL="0" indent="0" algn="ctr">
              <a:buClrTx/>
              <a:buNone/>
            </a:pPr>
            <a:r>
              <a:rPr lang="en-US" sz="2400" dirty="0">
                <a:hlinkClick r:id="rId2"/>
              </a:rPr>
              <a:t>ANB Extracurricular Guidance on SB 72 (002).pdf (mt.gov)</a:t>
            </a:r>
            <a:endParaRPr lang="en-US" sz="3200" dirty="0">
              <a:latin typeface="Arial" panose="020B0604020202020204" pitchFamily="34" charset="0"/>
              <a:cs typeface="Arial" panose="020B0604020202020204" pitchFamily="34" charset="0"/>
            </a:endParaRPr>
          </a:p>
          <a:p>
            <a:pPr marL="0" indent="0">
              <a:buClrTx/>
              <a:buNone/>
            </a:pPr>
            <a:r>
              <a:rPr lang="en-US" sz="2400" dirty="0"/>
              <a:t>This term “completed” is not defined in the legislation.  School districts must use the same standard to determine whether a full-time enrolled student, part-time enrolled student, or non-enrolled student completed an extracurricular activity.  </a:t>
            </a:r>
          </a:p>
          <a:p>
            <a:pPr marL="0" indent="0">
              <a:buClrTx/>
              <a:buNone/>
            </a:pPr>
            <a:r>
              <a:rPr lang="en-US" sz="2400" dirty="0">
                <a:latin typeface="Arial" panose="020B0604020202020204" pitchFamily="34" charset="0"/>
                <a:cs typeface="Arial" panose="020B0604020202020204" pitchFamily="34" charset="0"/>
              </a:rPr>
              <a:t>A student cannot be given partial credit for completing more than six weeks but less than the full duration of the extracurricular activity.</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925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2"/>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Teacher</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“…holds a current class 1, 2, 4, 6 or 7 license”; and</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“…in an instructional position requiring teacher licensure.”</a:t>
            </a: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698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3611293"/>
          </a:xfrm>
        </p:spPr>
        <p:txBody>
          <a:bodyPr>
            <a:normAutofit/>
          </a:bodyPr>
          <a:lstStyle/>
          <a:p>
            <a:pPr marL="0" indent="0">
              <a:buClrTx/>
              <a:buNone/>
            </a:pPr>
            <a:r>
              <a:rPr lang="en-US" sz="3200" dirty="0">
                <a:latin typeface="Arial" panose="020B0604020202020204" pitchFamily="34" charset="0"/>
                <a:cs typeface="Arial" panose="020B0604020202020204" pitchFamily="34" charset="0"/>
              </a:rPr>
              <a:t>Examples:</a:t>
            </a:r>
          </a:p>
          <a:p>
            <a:pPr marL="0" indent="0">
              <a:buClrTx/>
              <a:buNone/>
            </a:pPr>
            <a:endParaRPr lang="en-US" sz="3200"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33234ABA-74BF-47DA-BFBD-5FD005C84A4C}"/>
              </a:ext>
            </a:extLst>
          </p:cNvPr>
          <p:cNvGraphicFramePr>
            <a:graphicFrameLocks noGrp="1"/>
          </p:cNvGraphicFramePr>
          <p:nvPr>
            <p:extLst>
              <p:ext uri="{D42A27DB-BD31-4B8C-83A1-F6EECF244321}">
                <p14:modId xmlns:p14="http://schemas.microsoft.com/office/powerpoint/2010/main" val="1389923945"/>
              </p:ext>
            </p:extLst>
          </p:nvPr>
        </p:nvGraphicFramePr>
        <p:xfrm>
          <a:off x="1506668" y="3261530"/>
          <a:ext cx="9974334" cy="2565400"/>
        </p:xfrm>
        <a:graphic>
          <a:graphicData uri="http://schemas.openxmlformats.org/drawingml/2006/table">
            <a:tbl>
              <a:tblPr firstRow="1" bandRow="1">
                <a:tableStyleId>{793D81CF-94F2-401A-BA57-92F5A7B2D0C5}</a:tableStyleId>
              </a:tblPr>
              <a:tblGrid>
                <a:gridCol w="8031478">
                  <a:extLst>
                    <a:ext uri="{9D8B030D-6E8A-4147-A177-3AD203B41FA5}">
                      <a16:colId xmlns:a16="http://schemas.microsoft.com/office/drawing/2014/main" val="415428153"/>
                    </a:ext>
                  </a:extLst>
                </a:gridCol>
                <a:gridCol w="1942856">
                  <a:extLst>
                    <a:ext uri="{9D8B030D-6E8A-4147-A177-3AD203B41FA5}">
                      <a16:colId xmlns:a16="http://schemas.microsoft.com/office/drawing/2014/main" val="3651937894"/>
                    </a:ext>
                  </a:extLst>
                </a:gridCol>
              </a:tblGrid>
              <a:tr h="370840">
                <a:tc>
                  <a:txBody>
                    <a:bodyPr/>
                    <a:lstStyle/>
                    <a:p>
                      <a:r>
                        <a:rPr lang="en-US"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530401"/>
                  </a:ext>
                </a:extLst>
              </a:tr>
              <a:tr h="370840">
                <a:tc>
                  <a:txBody>
                    <a:bodyPr/>
                    <a:lstStyle/>
                    <a:p>
                      <a:r>
                        <a:rPr lang="en-US" dirty="0"/>
                        <a:t>A student is participating in basketball and is injured and unable to play.  The student continues to attend practices, games, and mandatory team meetings as required to participate as an injured team member, as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9602295"/>
                  </a:ext>
                </a:extLst>
              </a:tr>
              <a:tr h="370840">
                <a:tc>
                  <a:txBody>
                    <a:bodyPr/>
                    <a:lstStyle/>
                    <a:p>
                      <a:r>
                        <a:rPr lang="en-US" dirty="0"/>
                        <a:t>A student is participating in wrestling, becomes ill, is unable to participate, and withdraws from the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068749"/>
                  </a:ext>
                </a:extLst>
              </a:tr>
              <a:tr h="370840">
                <a:tc>
                  <a:txBody>
                    <a:bodyPr/>
                    <a:lstStyle/>
                    <a:p>
                      <a:r>
                        <a:rPr lang="en-US" dirty="0"/>
                        <a:t>The student is participating in an extracurricular activity lasting nineteen weeks.  The student stops participating at week twelve.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1057659"/>
                  </a:ext>
                </a:extLst>
              </a:tr>
            </a:tbl>
          </a:graphicData>
        </a:graphic>
      </p:graphicFrame>
    </p:spTree>
    <p:extLst>
      <p:ext uri="{BB962C8B-B14F-4D97-AF65-F5344CB8AC3E}">
        <p14:creationId xmlns:p14="http://schemas.microsoft.com/office/powerpoint/2010/main" val="4062643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3611293"/>
          </a:xfrm>
        </p:spPr>
        <p:txBody>
          <a:bodyPr>
            <a:normAutofit/>
          </a:bodyPr>
          <a:lstStyle/>
          <a:p>
            <a:pPr marL="0" indent="0" algn="ctr">
              <a:buClrTx/>
              <a:buNone/>
            </a:pPr>
            <a:r>
              <a:rPr lang="en-US" sz="4000" dirty="0">
                <a:latin typeface="Arial" panose="020B0604020202020204" pitchFamily="34" charset="0"/>
                <a:cs typeface="Arial" panose="020B0604020202020204" pitchFamily="34" charset="0"/>
              </a:rPr>
              <a:t>How does this work?</a:t>
            </a:r>
          </a:p>
          <a:p>
            <a:pPr marL="0" indent="0">
              <a:buClrTx/>
              <a:buNone/>
            </a:pPr>
            <a:endParaRPr lang="en-US" sz="3200" dirty="0">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D50D88EE-D638-E928-9AB2-86EE36AD7A6D}"/>
              </a:ext>
            </a:extLst>
          </p:cNvPr>
          <p:cNvGraphicFramePr/>
          <p:nvPr>
            <p:extLst>
              <p:ext uri="{D42A27DB-BD31-4B8C-83A1-F6EECF244321}">
                <p14:modId xmlns:p14="http://schemas.microsoft.com/office/powerpoint/2010/main" val="2764152624"/>
              </p:ext>
            </p:extLst>
          </p:nvPr>
        </p:nvGraphicFramePr>
        <p:xfrm>
          <a:off x="876301" y="2600325"/>
          <a:ext cx="10429874" cy="338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3565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3"/>
            <a:ext cx="10202527" cy="1344168"/>
          </a:xfrm>
        </p:spPr>
        <p:txBody>
          <a:bodyPr>
            <a:normAutofit/>
          </a:bodyPr>
          <a:lstStyle/>
          <a:p>
            <a:pPr marL="0" indent="0">
              <a:buClrTx/>
              <a:buNone/>
            </a:pPr>
            <a:r>
              <a:rPr lang="en-US" sz="4000" dirty="0">
                <a:latin typeface="Arial" panose="020B0604020202020204" pitchFamily="34" charset="0"/>
                <a:cs typeface="Arial" panose="020B0604020202020204" pitchFamily="34" charset="0"/>
              </a:rPr>
              <a:t>In Infinite Campus – separate calendars for extracurricular participation:</a:t>
            </a:r>
          </a:p>
          <a:p>
            <a:pPr marL="0" indent="0">
              <a:buClrTx/>
              <a:buNone/>
            </a:pPr>
            <a:endParaRPr lang="en-US"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A771102-26AF-4150-5F01-6744C4709022}"/>
              </a:ext>
            </a:extLst>
          </p:cNvPr>
          <p:cNvPicPr>
            <a:picLocks noChangeAspect="1"/>
          </p:cNvPicPr>
          <p:nvPr/>
        </p:nvPicPr>
        <p:blipFill>
          <a:blip r:embed="rId2"/>
          <a:stretch>
            <a:fillRect/>
          </a:stretch>
        </p:blipFill>
        <p:spPr>
          <a:xfrm>
            <a:off x="1753450" y="3525520"/>
            <a:ext cx="9480769" cy="2256028"/>
          </a:xfrm>
          <a:prstGeom prst="rect">
            <a:avLst/>
          </a:prstGeom>
        </p:spPr>
      </p:pic>
    </p:spTree>
    <p:extLst>
      <p:ext uri="{BB962C8B-B14F-4D97-AF65-F5344CB8AC3E}">
        <p14:creationId xmlns:p14="http://schemas.microsoft.com/office/powerpoint/2010/main" val="1021152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3"/>
            <a:ext cx="10202527" cy="1344168"/>
          </a:xfrm>
        </p:spPr>
        <p:txBody>
          <a:bodyPr>
            <a:normAutofit/>
          </a:bodyPr>
          <a:lstStyle/>
          <a:p>
            <a:pPr marL="0" indent="0">
              <a:buClrTx/>
              <a:buNone/>
            </a:pPr>
            <a:r>
              <a:rPr lang="en-US" sz="3600" dirty="0">
                <a:latin typeface="Arial" panose="020B0604020202020204" pitchFamily="34" charset="0"/>
                <a:cs typeface="Arial" panose="020B0604020202020204" pitchFamily="34" charset="0"/>
              </a:rPr>
              <a:t>Step 1: Create an AIM enrollment in the Extracurricular Calendar</a:t>
            </a:r>
          </a:p>
          <a:p>
            <a:pPr marL="0" indent="0">
              <a:buClrTx/>
              <a:buNone/>
            </a:pP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FD9A619-C3B2-7E43-AB17-F1D80F4991A9}"/>
              </a:ext>
            </a:extLst>
          </p:cNvPr>
          <p:cNvPicPr>
            <a:picLocks noChangeAspect="1"/>
          </p:cNvPicPr>
          <p:nvPr/>
        </p:nvPicPr>
        <p:blipFill>
          <a:blip r:embed="rId2"/>
          <a:stretch>
            <a:fillRect/>
          </a:stretch>
        </p:blipFill>
        <p:spPr>
          <a:xfrm>
            <a:off x="1615033" y="3510108"/>
            <a:ext cx="8733333" cy="2333333"/>
          </a:xfrm>
          <a:prstGeom prst="rect">
            <a:avLst/>
          </a:prstGeom>
        </p:spPr>
      </p:pic>
    </p:spTree>
    <p:extLst>
      <p:ext uri="{BB962C8B-B14F-4D97-AF65-F5344CB8AC3E}">
        <p14:creationId xmlns:p14="http://schemas.microsoft.com/office/powerpoint/2010/main" val="1051938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2192527"/>
          </a:xfrm>
        </p:spPr>
        <p:txBody>
          <a:bodyPr>
            <a:normAutofit fontScale="55000" lnSpcReduction="20000"/>
          </a:bodyPr>
          <a:lstStyle/>
          <a:p>
            <a:pPr marL="0" indent="0">
              <a:buClrTx/>
              <a:buNone/>
            </a:pPr>
            <a:r>
              <a:rPr lang="en-US" sz="5100" dirty="0">
                <a:latin typeface="Arial" panose="020B0604020202020204" pitchFamily="34" charset="0"/>
                <a:cs typeface="Arial" panose="020B0604020202020204" pitchFamily="34" charset="0"/>
              </a:rPr>
              <a:t>What’s important in this enrollment?</a:t>
            </a:r>
          </a:p>
          <a:p>
            <a:pPr marL="742950" indent="-742950">
              <a:buClrTx/>
              <a:buAutoNum type="arabicPeriod"/>
            </a:pPr>
            <a:r>
              <a:rPr lang="en-US" sz="4000" b="1" dirty="0">
                <a:latin typeface="Arial" panose="020B0604020202020204" pitchFamily="34" charset="0"/>
                <a:cs typeface="Arial" panose="020B0604020202020204" pitchFamily="34" charset="0"/>
              </a:rPr>
              <a:t>Service Type:</a:t>
            </a:r>
            <a:r>
              <a:rPr lang="en-US" sz="4000" dirty="0">
                <a:latin typeface="Arial" panose="020B0604020202020204" pitchFamily="34" charset="0"/>
                <a:cs typeface="Arial" panose="020B0604020202020204" pitchFamily="34" charset="0"/>
              </a:rPr>
              <a:t> Must be S: Partial;</a:t>
            </a:r>
          </a:p>
          <a:p>
            <a:pPr marL="742950" indent="-742950">
              <a:buClrTx/>
              <a:buAutoNum type="arabicPeriod"/>
            </a:pPr>
            <a:r>
              <a:rPr lang="en-US" sz="4000" b="1" dirty="0">
                <a:latin typeface="Arial" panose="020B0604020202020204" pitchFamily="34" charset="0"/>
                <a:cs typeface="Arial" panose="020B0604020202020204" pitchFamily="34" charset="0"/>
              </a:rPr>
              <a:t>Start Date:  </a:t>
            </a:r>
            <a:r>
              <a:rPr lang="en-US" sz="4000" dirty="0">
                <a:latin typeface="Arial" panose="020B0604020202020204" pitchFamily="34" charset="0"/>
                <a:cs typeface="Arial" panose="020B0604020202020204" pitchFamily="34" charset="0"/>
              </a:rPr>
              <a:t>May be anytime during the selected school year (may be entered at any time during the year); and</a:t>
            </a:r>
          </a:p>
          <a:p>
            <a:pPr marL="742950" indent="-742950">
              <a:buClrTx/>
              <a:buAutoNum type="arabicPeriod"/>
            </a:pPr>
            <a:r>
              <a:rPr lang="en-US" sz="4000" b="1" dirty="0">
                <a:latin typeface="Arial" panose="020B0604020202020204" pitchFamily="34" charset="0"/>
                <a:cs typeface="Arial" panose="020B0604020202020204" pitchFamily="34" charset="0"/>
              </a:rPr>
              <a:t>Start Status:</a:t>
            </a:r>
            <a:r>
              <a:rPr lang="en-US" sz="4000" dirty="0">
                <a:latin typeface="Arial" panose="020B0604020202020204" pitchFamily="34" charset="0"/>
                <a:cs typeface="Arial" panose="020B0604020202020204" pitchFamily="34" charset="0"/>
              </a:rPr>
              <a:t>  Transfer from home school or private school (End Status is transfer back to the same)</a:t>
            </a:r>
          </a:p>
          <a:p>
            <a:pPr marL="0" indent="0">
              <a:buClrTx/>
              <a:buNone/>
            </a:pPr>
            <a:endParaRPr lang="en-US"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AB698C9-57C0-D45E-BD51-681C5F2CCCDD}"/>
              </a:ext>
            </a:extLst>
          </p:cNvPr>
          <p:cNvPicPr>
            <a:picLocks noChangeAspect="1"/>
          </p:cNvPicPr>
          <p:nvPr/>
        </p:nvPicPr>
        <p:blipFill>
          <a:blip r:embed="rId2"/>
          <a:stretch>
            <a:fillRect/>
          </a:stretch>
        </p:blipFill>
        <p:spPr>
          <a:xfrm>
            <a:off x="1278128" y="4175759"/>
            <a:ext cx="8758835" cy="2340147"/>
          </a:xfrm>
          <a:prstGeom prst="rect">
            <a:avLst/>
          </a:prstGeom>
        </p:spPr>
      </p:pic>
    </p:spTree>
    <p:extLst>
      <p:ext uri="{BB962C8B-B14F-4D97-AF65-F5344CB8AC3E}">
        <p14:creationId xmlns:p14="http://schemas.microsoft.com/office/powerpoint/2010/main" val="1438144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972693"/>
          </a:xfrm>
        </p:spPr>
        <p:txBody>
          <a:bodyPr>
            <a:normAutofit fontScale="92500" lnSpcReduction="20000"/>
          </a:bodyPr>
          <a:lstStyle/>
          <a:p>
            <a:pPr marL="0" indent="0">
              <a:buClrTx/>
              <a:buNone/>
            </a:pPr>
            <a:r>
              <a:rPr lang="en-US" sz="3900" dirty="0">
                <a:latin typeface="Arial" panose="020B0604020202020204" pitchFamily="34" charset="0"/>
                <a:cs typeface="Arial" panose="020B0604020202020204" pitchFamily="34" charset="0"/>
              </a:rPr>
              <a:t>Step 2: Mark the enrollment Extracurricular Activities Only</a:t>
            </a:r>
          </a:p>
          <a:p>
            <a:pPr marL="0" indent="0">
              <a:buClrTx/>
              <a:buNone/>
            </a:pPr>
            <a:endParaRPr 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B9BFFDC-27C8-66F2-1918-B0F621941623}"/>
              </a:ext>
            </a:extLst>
          </p:cNvPr>
          <p:cNvPicPr>
            <a:picLocks noChangeAspect="1"/>
          </p:cNvPicPr>
          <p:nvPr/>
        </p:nvPicPr>
        <p:blipFill>
          <a:blip r:embed="rId2"/>
          <a:stretch>
            <a:fillRect/>
          </a:stretch>
        </p:blipFill>
        <p:spPr>
          <a:xfrm>
            <a:off x="1880556" y="3202720"/>
            <a:ext cx="8430888" cy="2708842"/>
          </a:xfrm>
          <a:prstGeom prst="rect">
            <a:avLst/>
          </a:prstGeom>
        </p:spPr>
      </p:pic>
    </p:spTree>
    <p:extLst>
      <p:ext uri="{BB962C8B-B14F-4D97-AF65-F5344CB8AC3E}">
        <p14:creationId xmlns:p14="http://schemas.microsoft.com/office/powerpoint/2010/main" val="665968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972693"/>
          </a:xfrm>
        </p:spPr>
        <p:txBody>
          <a:bodyPr>
            <a:normAutofit fontScale="92500" lnSpcReduction="20000"/>
          </a:bodyPr>
          <a:lstStyle/>
          <a:p>
            <a:pPr marL="0" indent="0">
              <a:buClrTx/>
              <a:buNone/>
            </a:pPr>
            <a:r>
              <a:rPr lang="en-US" sz="3900" dirty="0">
                <a:latin typeface="Arial" panose="020B0604020202020204" pitchFamily="34" charset="0"/>
                <a:cs typeface="Arial" panose="020B0604020202020204" pitchFamily="34" charset="0"/>
              </a:rPr>
              <a:t>Step 3: </a:t>
            </a:r>
            <a:r>
              <a:rPr lang="en-US" sz="3900" b="1" i="1" dirty="0">
                <a:latin typeface="Arial" panose="020B0604020202020204" pitchFamily="34" charset="0"/>
                <a:cs typeface="Arial" panose="020B0604020202020204" pitchFamily="34" charset="0"/>
              </a:rPr>
              <a:t>At the end of year </a:t>
            </a:r>
            <a:r>
              <a:rPr lang="en-US" sz="3900" dirty="0">
                <a:latin typeface="Arial" panose="020B0604020202020204" pitchFamily="34" charset="0"/>
                <a:cs typeface="Arial" panose="020B0604020202020204" pitchFamily="34" charset="0"/>
              </a:rPr>
              <a:t>– enter the Number of Completed Activities</a:t>
            </a:r>
          </a:p>
          <a:p>
            <a:pPr marL="0" indent="0">
              <a:buClrTx/>
              <a:buNone/>
            </a:pP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DE477DD-C794-2319-2629-BC97F2D76745}"/>
              </a:ext>
            </a:extLst>
          </p:cNvPr>
          <p:cNvPicPr>
            <a:picLocks noChangeAspect="1"/>
          </p:cNvPicPr>
          <p:nvPr/>
        </p:nvPicPr>
        <p:blipFill>
          <a:blip r:embed="rId2"/>
          <a:stretch>
            <a:fillRect/>
          </a:stretch>
        </p:blipFill>
        <p:spPr>
          <a:xfrm>
            <a:off x="2852097" y="3115818"/>
            <a:ext cx="6487805" cy="3275784"/>
          </a:xfrm>
          <a:prstGeom prst="rect">
            <a:avLst/>
          </a:prstGeom>
        </p:spPr>
      </p:pic>
    </p:spTree>
    <p:extLst>
      <p:ext uri="{BB962C8B-B14F-4D97-AF65-F5344CB8AC3E}">
        <p14:creationId xmlns:p14="http://schemas.microsoft.com/office/powerpoint/2010/main" val="1971115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392572" y="2084832"/>
            <a:ext cx="10202527" cy="1639443"/>
          </a:xfrm>
        </p:spPr>
        <p:txBody>
          <a:bodyPr>
            <a:normAutofit/>
          </a:bodyPr>
          <a:lstStyle/>
          <a:p>
            <a:pPr marL="0" indent="0">
              <a:buClrTx/>
              <a:buNone/>
            </a:pPr>
            <a:r>
              <a:rPr lang="en-US" sz="3200" dirty="0">
                <a:latin typeface="Arial" panose="020B0604020202020204" pitchFamily="34" charset="0"/>
                <a:cs typeface="Arial" panose="020B0604020202020204" pitchFamily="34" charset="0"/>
              </a:rPr>
              <a:t>Special Circumstance – Dual Enrollment</a:t>
            </a:r>
          </a:p>
          <a:p>
            <a:pPr marL="0" indent="0">
              <a:buClrTx/>
              <a:buNone/>
            </a:pPr>
            <a:r>
              <a:rPr lang="en-US" sz="3200" dirty="0">
                <a:latin typeface="Arial" panose="020B0604020202020204" pitchFamily="34" charset="0"/>
                <a:cs typeface="Arial" panose="020B0604020202020204" pitchFamily="34" charset="0"/>
              </a:rPr>
              <a:t>Student is taking one MT Digital Academy course and is participating in extracurricular activities</a:t>
            </a:r>
          </a:p>
        </p:txBody>
      </p:sp>
      <p:pic>
        <p:nvPicPr>
          <p:cNvPr id="7170" name="Picture 2" descr="See the source image">
            <a:extLst>
              <a:ext uri="{FF2B5EF4-FFF2-40B4-BE49-F238E27FC236}">
                <a16:creationId xmlns:a16="http://schemas.microsoft.com/office/drawing/2014/main" id="{946C16FE-E44F-0CA3-5961-6619D16E5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222" y="4187054"/>
            <a:ext cx="3569360" cy="23720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ee the source image">
            <a:extLst>
              <a:ext uri="{FF2B5EF4-FFF2-40B4-BE49-F238E27FC236}">
                <a16:creationId xmlns:a16="http://schemas.microsoft.com/office/drawing/2014/main" id="{6FE83C50-6C15-3C6A-A844-225D5B5448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6051" y="3960163"/>
            <a:ext cx="3257550" cy="282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336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047750" y="2084832"/>
            <a:ext cx="10547349" cy="4187952"/>
          </a:xfrm>
        </p:spPr>
        <p:txBody>
          <a:bodyPr>
            <a:normAutofit fontScale="70000" lnSpcReduction="20000"/>
          </a:bodyPr>
          <a:lstStyle/>
          <a:p>
            <a:pPr marL="0" indent="0">
              <a:buClrTx/>
              <a:buNone/>
            </a:pPr>
            <a:r>
              <a:rPr lang="en-US" sz="3200" dirty="0">
                <a:latin typeface="Arial" panose="020B0604020202020204" pitchFamily="34" charset="0"/>
                <a:cs typeface="Arial" panose="020B0604020202020204" pitchFamily="34" charset="0"/>
              </a:rPr>
              <a:t>Special Circumstance – Dual Enrollment</a:t>
            </a:r>
          </a:p>
          <a:p>
            <a:pPr marL="0" indent="0">
              <a:buClrTx/>
              <a:buNone/>
            </a:pPr>
            <a:r>
              <a:rPr lang="en-US" sz="3200" dirty="0">
                <a:latin typeface="Arial" panose="020B0604020202020204" pitchFamily="34" charset="0"/>
                <a:cs typeface="Arial" panose="020B0604020202020204" pitchFamily="34" charset="0"/>
              </a:rPr>
              <a:t>Create one enrollment for the MT Digital Academy course</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Regular school calendar</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S: Partial Service Type</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Indicate Aggregate Hours for ANB</a:t>
            </a:r>
          </a:p>
          <a:p>
            <a:pPr>
              <a:buClrTx/>
              <a:buFont typeface="Wingdings" panose="05000000000000000000" pitchFamily="2" charset="2"/>
              <a:buChar char="§"/>
            </a:pPr>
            <a:endParaRPr lang="en-US" sz="3200" dirty="0">
              <a:latin typeface="Arial" panose="020B0604020202020204" pitchFamily="34" charset="0"/>
              <a:cs typeface="Arial" panose="020B0604020202020204" pitchFamily="34" charset="0"/>
            </a:endParaRPr>
          </a:p>
          <a:p>
            <a:pPr marL="0" indent="0">
              <a:buClrTx/>
              <a:buNone/>
            </a:pPr>
            <a:r>
              <a:rPr lang="en-US" sz="3200" dirty="0">
                <a:latin typeface="Arial" panose="020B0604020202020204" pitchFamily="34" charset="0"/>
                <a:cs typeface="Arial" panose="020B0604020202020204" pitchFamily="34" charset="0"/>
              </a:rPr>
              <a:t>Create second enrollment for Extracurricular Activities</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Extracurricular school calendar</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S: Partial Service Type</a:t>
            </a:r>
          </a:p>
          <a:p>
            <a:pPr>
              <a:buClrTx/>
              <a:buFont typeface="Wingdings" panose="05000000000000000000" pitchFamily="2" charset="2"/>
              <a:buChar char="§"/>
            </a:pPr>
            <a:r>
              <a:rPr lang="en-US" sz="3200" dirty="0">
                <a:latin typeface="Arial" panose="020B0604020202020204" pitchFamily="34" charset="0"/>
                <a:cs typeface="Arial" panose="020B0604020202020204" pitchFamily="34" charset="0"/>
              </a:rPr>
              <a:t> Mark enrollment as Extracurricular Activities Only</a:t>
            </a:r>
          </a:p>
        </p:txBody>
      </p:sp>
    </p:spTree>
    <p:extLst>
      <p:ext uri="{BB962C8B-B14F-4D97-AF65-F5344CB8AC3E}">
        <p14:creationId xmlns:p14="http://schemas.microsoft.com/office/powerpoint/2010/main" val="3642129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047750" y="2084832"/>
            <a:ext cx="10547349" cy="572643"/>
          </a:xfrm>
        </p:spPr>
        <p:txBody>
          <a:bodyPr>
            <a:normAutofit/>
          </a:bodyPr>
          <a:lstStyle/>
          <a:p>
            <a:pPr marL="0" indent="0" algn="ctr">
              <a:buClrTx/>
              <a:buNone/>
            </a:pPr>
            <a:r>
              <a:rPr lang="en-US" sz="3200" dirty="0">
                <a:latin typeface="Arial" panose="020B0604020202020204" pitchFamily="34" charset="0"/>
                <a:cs typeface="Arial" panose="020B0604020202020204" pitchFamily="34" charset="0"/>
              </a:rPr>
              <a:t>MT Digital Academy Enrollment</a:t>
            </a:r>
          </a:p>
          <a:p>
            <a:pPr marL="0" indent="0">
              <a:buClrTx/>
              <a:buNone/>
            </a:pP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FBF295D-9359-32E0-AC62-61F7D6EB3557}"/>
              </a:ext>
            </a:extLst>
          </p:cNvPr>
          <p:cNvPicPr>
            <a:picLocks noChangeAspect="1"/>
          </p:cNvPicPr>
          <p:nvPr/>
        </p:nvPicPr>
        <p:blipFill>
          <a:blip r:embed="rId2"/>
          <a:stretch>
            <a:fillRect/>
          </a:stretch>
        </p:blipFill>
        <p:spPr>
          <a:xfrm>
            <a:off x="738333" y="2657475"/>
            <a:ext cx="6380020" cy="2565878"/>
          </a:xfrm>
          <a:prstGeom prst="rect">
            <a:avLst/>
          </a:prstGeom>
        </p:spPr>
      </p:pic>
      <p:pic>
        <p:nvPicPr>
          <p:cNvPr id="7" name="Picture 6">
            <a:extLst>
              <a:ext uri="{FF2B5EF4-FFF2-40B4-BE49-F238E27FC236}">
                <a16:creationId xmlns:a16="http://schemas.microsoft.com/office/drawing/2014/main" id="{5790E526-4E84-4EFD-B254-F00ECF620195}"/>
              </a:ext>
            </a:extLst>
          </p:cNvPr>
          <p:cNvPicPr>
            <a:picLocks noChangeAspect="1"/>
          </p:cNvPicPr>
          <p:nvPr/>
        </p:nvPicPr>
        <p:blipFill>
          <a:blip r:embed="rId3"/>
          <a:stretch>
            <a:fillRect/>
          </a:stretch>
        </p:blipFill>
        <p:spPr>
          <a:xfrm>
            <a:off x="4684112" y="4200526"/>
            <a:ext cx="6516062" cy="1740518"/>
          </a:xfrm>
          <a:prstGeom prst="rect">
            <a:avLst/>
          </a:prstGeom>
        </p:spPr>
      </p:pic>
    </p:spTree>
    <p:extLst>
      <p:ext uri="{BB962C8B-B14F-4D97-AF65-F5344CB8AC3E}">
        <p14:creationId xmlns:p14="http://schemas.microsoft.com/office/powerpoint/2010/main" val="349535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2"/>
            <a:ext cx="9720071" cy="4023360"/>
          </a:xfrm>
        </p:spPr>
        <p:txBody>
          <a:bodyPr>
            <a:normAutofit lnSpcReduction="10000"/>
          </a:bodyPr>
          <a:lstStyle/>
          <a:p>
            <a:pPr marL="0" indent="0">
              <a:buNone/>
            </a:pPr>
            <a:r>
              <a:rPr lang="en-US" sz="3600" dirty="0">
                <a:latin typeface="Arial" panose="020B0604020202020204" pitchFamily="34" charset="0"/>
                <a:cs typeface="Arial" panose="020B0604020202020204" pitchFamily="34" charset="0"/>
              </a:rPr>
              <a:t>Teacher Base Pay</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“…the lowest salary for a beginning teacher incorporated in the district’s collective bargaining agreement”; or</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“…or incorporated in district policy…”</a:t>
            </a:r>
          </a:p>
          <a:p>
            <a:pPr marL="0" indent="0">
              <a:buClrTx/>
              <a:buNone/>
            </a:pPr>
            <a:r>
              <a:rPr lang="en-US" sz="3600" dirty="0">
                <a:latin typeface="Arial" panose="020B0604020202020204" pitchFamily="34" charset="0"/>
                <a:cs typeface="Arial" panose="020B0604020202020204" pitchFamily="34" charset="0"/>
              </a:rPr>
              <a:t>“…not including bonuses, stipends or extended duty contracts.”</a:t>
            </a:r>
          </a:p>
        </p:txBody>
      </p:sp>
    </p:spTree>
    <p:extLst>
      <p:ext uri="{BB962C8B-B14F-4D97-AF65-F5344CB8AC3E}">
        <p14:creationId xmlns:p14="http://schemas.microsoft.com/office/powerpoint/2010/main" val="2728779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047750" y="2084832"/>
            <a:ext cx="10547349" cy="572643"/>
          </a:xfrm>
        </p:spPr>
        <p:txBody>
          <a:bodyPr>
            <a:normAutofit/>
          </a:bodyPr>
          <a:lstStyle/>
          <a:p>
            <a:pPr marL="0" indent="0" algn="ctr">
              <a:buClrTx/>
              <a:buNone/>
            </a:pPr>
            <a:r>
              <a:rPr lang="en-US" sz="3200" dirty="0">
                <a:latin typeface="Arial" panose="020B0604020202020204" pitchFamily="34" charset="0"/>
                <a:cs typeface="Arial" panose="020B0604020202020204" pitchFamily="34" charset="0"/>
              </a:rPr>
              <a:t>Extracurricular Enrollment</a:t>
            </a:r>
          </a:p>
          <a:p>
            <a:pPr marL="0" indent="0">
              <a:buClrTx/>
              <a:buNone/>
            </a:pPr>
            <a:endParaRPr lang="en-US"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4587CD3-565B-5A84-5494-BB9C216510B1}"/>
              </a:ext>
            </a:extLst>
          </p:cNvPr>
          <p:cNvPicPr>
            <a:picLocks noChangeAspect="1"/>
          </p:cNvPicPr>
          <p:nvPr/>
        </p:nvPicPr>
        <p:blipFill>
          <a:blip r:embed="rId2"/>
          <a:stretch>
            <a:fillRect/>
          </a:stretch>
        </p:blipFill>
        <p:spPr>
          <a:xfrm>
            <a:off x="415329" y="2835133"/>
            <a:ext cx="8001279" cy="2235652"/>
          </a:xfrm>
          <a:prstGeom prst="rect">
            <a:avLst/>
          </a:prstGeom>
        </p:spPr>
      </p:pic>
      <p:pic>
        <p:nvPicPr>
          <p:cNvPr id="9" name="Picture 8">
            <a:extLst>
              <a:ext uri="{FF2B5EF4-FFF2-40B4-BE49-F238E27FC236}">
                <a16:creationId xmlns:a16="http://schemas.microsoft.com/office/drawing/2014/main" id="{3D56519A-0671-F7B6-8617-DEA4609602C1}"/>
              </a:ext>
            </a:extLst>
          </p:cNvPr>
          <p:cNvPicPr>
            <a:picLocks noChangeAspect="1"/>
          </p:cNvPicPr>
          <p:nvPr/>
        </p:nvPicPr>
        <p:blipFill>
          <a:blip r:embed="rId3"/>
          <a:stretch>
            <a:fillRect/>
          </a:stretch>
        </p:blipFill>
        <p:spPr>
          <a:xfrm>
            <a:off x="4527386" y="4157091"/>
            <a:ext cx="6620778" cy="2003915"/>
          </a:xfrm>
          <a:prstGeom prst="rect">
            <a:avLst/>
          </a:prstGeom>
        </p:spPr>
      </p:pic>
    </p:spTree>
    <p:extLst>
      <p:ext uri="{BB962C8B-B14F-4D97-AF65-F5344CB8AC3E}">
        <p14:creationId xmlns:p14="http://schemas.microsoft.com/office/powerpoint/2010/main" val="2375459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047750" y="2084832"/>
            <a:ext cx="10547349" cy="572643"/>
          </a:xfrm>
        </p:spPr>
        <p:txBody>
          <a:bodyPr>
            <a:normAutofit fontScale="92500"/>
          </a:bodyPr>
          <a:lstStyle/>
          <a:p>
            <a:pPr marL="0" indent="0">
              <a:buClrTx/>
              <a:buNone/>
            </a:pPr>
            <a:r>
              <a:rPr lang="en-US" sz="3200" dirty="0">
                <a:latin typeface="Arial" panose="020B0604020202020204" pitchFamily="34" charset="0"/>
                <a:cs typeface="Arial" panose="020B0604020202020204" pitchFamily="34" charset="0"/>
              </a:rPr>
              <a:t>AIM Ad Hoc Report available for verification of student counts</a:t>
            </a:r>
          </a:p>
          <a:p>
            <a:pPr marL="0" indent="0">
              <a:buClrTx/>
              <a:buNone/>
            </a:pP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1E9E6CA-FB9A-04F6-6CC5-06EAA1B0BC1E}"/>
              </a:ext>
            </a:extLst>
          </p:cNvPr>
          <p:cNvPicPr>
            <a:picLocks noChangeAspect="1"/>
          </p:cNvPicPr>
          <p:nvPr/>
        </p:nvPicPr>
        <p:blipFill>
          <a:blip r:embed="rId2"/>
          <a:stretch>
            <a:fillRect/>
          </a:stretch>
        </p:blipFill>
        <p:spPr>
          <a:xfrm>
            <a:off x="3396850" y="2794747"/>
            <a:ext cx="5398299" cy="3251248"/>
          </a:xfrm>
          <a:prstGeom prst="rect">
            <a:avLst/>
          </a:prstGeom>
        </p:spPr>
      </p:pic>
    </p:spTree>
    <p:extLst>
      <p:ext uri="{BB962C8B-B14F-4D97-AF65-F5344CB8AC3E}">
        <p14:creationId xmlns:p14="http://schemas.microsoft.com/office/powerpoint/2010/main" val="2193175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047750" y="2084832"/>
            <a:ext cx="10547349" cy="572643"/>
          </a:xfrm>
        </p:spPr>
        <p:txBody>
          <a:bodyPr>
            <a:normAutofit/>
          </a:bodyPr>
          <a:lstStyle/>
          <a:p>
            <a:pPr marL="0" indent="0">
              <a:buClrTx/>
              <a:buNone/>
            </a:pPr>
            <a:r>
              <a:rPr lang="en-US" sz="3200" dirty="0">
                <a:latin typeface="Arial" panose="020B0604020202020204" pitchFamily="34" charset="0"/>
                <a:cs typeface="Arial" panose="020B0604020202020204" pitchFamily="34" charset="0"/>
              </a:rPr>
              <a:t>AIM Ad Hoc Report available for end of year information</a:t>
            </a:r>
          </a:p>
          <a:p>
            <a:pPr marL="0" indent="0">
              <a:buClrTx/>
              <a:buNone/>
            </a:pPr>
            <a:endParaRPr lang="en-US"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2974724-45DB-BF23-C956-D19D15895C63}"/>
              </a:ext>
            </a:extLst>
          </p:cNvPr>
          <p:cNvPicPr>
            <a:picLocks noChangeAspect="1"/>
          </p:cNvPicPr>
          <p:nvPr/>
        </p:nvPicPr>
        <p:blipFill>
          <a:blip r:embed="rId2"/>
          <a:stretch>
            <a:fillRect/>
          </a:stretch>
        </p:blipFill>
        <p:spPr>
          <a:xfrm>
            <a:off x="3254072" y="3055466"/>
            <a:ext cx="5683855" cy="3297264"/>
          </a:xfrm>
          <a:prstGeom prst="rect">
            <a:avLst/>
          </a:prstGeom>
        </p:spPr>
      </p:pic>
    </p:spTree>
    <p:extLst>
      <p:ext uri="{BB962C8B-B14F-4D97-AF65-F5344CB8AC3E}">
        <p14:creationId xmlns:p14="http://schemas.microsoft.com/office/powerpoint/2010/main" val="105093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047750" y="2084832"/>
            <a:ext cx="10547349" cy="572643"/>
          </a:xfrm>
        </p:spPr>
        <p:txBody>
          <a:bodyPr>
            <a:normAutofit/>
          </a:bodyPr>
          <a:lstStyle/>
          <a:p>
            <a:pPr marL="0" indent="0" algn="ctr">
              <a:buClrTx/>
              <a:buNone/>
            </a:pPr>
            <a:r>
              <a:rPr lang="en-US" sz="3200" dirty="0">
                <a:latin typeface="Arial" panose="020B0604020202020204" pitchFamily="34" charset="0"/>
                <a:cs typeface="Arial" panose="020B0604020202020204" pitchFamily="34" charset="0"/>
              </a:rPr>
              <a:t>Data Entry Timeline</a:t>
            </a:r>
          </a:p>
          <a:p>
            <a:pPr marL="0" indent="0">
              <a:buClrTx/>
              <a:buNone/>
            </a:pPr>
            <a:endParaRPr lang="en-US" sz="3200"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8BF2A7E8-6DC0-FB6F-9139-605724F0F7D0}"/>
              </a:ext>
            </a:extLst>
          </p:cNvPr>
          <p:cNvGraphicFramePr/>
          <p:nvPr>
            <p:extLst>
              <p:ext uri="{D42A27DB-BD31-4B8C-83A1-F6EECF244321}">
                <p14:modId xmlns:p14="http://schemas.microsoft.com/office/powerpoint/2010/main" val="3489234747"/>
              </p:ext>
            </p:extLst>
          </p:nvPr>
        </p:nvGraphicFramePr>
        <p:xfrm>
          <a:off x="876301" y="2600325"/>
          <a:ext cx="10429874" cy="338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1921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SB 72 Extracurricular Participation</a:t>
            </a:r>
          </a:p>
        </p:txBody>
      </p:sp>
      <p:sp>
        <p:nvSpPr>
          <p:cNvPr id="3" name="Content Placeholder 2"/>
          <p:cNvSpPr>
            <a:spLocks noGrp="1"/>
          </p:cNvSpPr>
          <p:nvPr>
            <p:ph idx="1"/>
          </p:nvPr>
        </p:nvSpPr>
        <p:spPr>
          <a:xfrm>
            <a:off x="1875028" y="2084831"/>
            <a:ext cx="9720071" cy="876483"/>
          </a:xfrm>
        </p:spPr>
        <p:txBody>
          <a:bodyPr>
            <a:normAutofit/>
          </a:bodyPr>
          <a:lstStyle/>
          <a:p>
            <a:pPr marL="0" indent="0">
              <a:buNone/>
            </a:pPr>
            <a:r>
              <a:rPr lang="en-US" sz="3600" dirty="0">
                <a:latin typeface="Arial" panose="020B0604020202020204" pitchFamily="34" charset="0"/>
                <a:cs typeface="Arial" panose="020B0604020202020204" pitchFamily="34" charset="0"/>
              </a:rPr>
              <a:t>QUESTIONS? </a:t>
            </a:r>
          </a:p>
          <a:p>
            <a:pPr marL="0" indent="0">
              <a:buClrTx/>
              <a:buNone/>
            </a:pPr>
            <a:endParaRPr lang="en-US" sz="3600" dirty="0">
              <a:latin typeface="Arial" panose="020B0604020202020204" pitchFamily="34" charset="0"/>
              <a:cs typeface="Arial" panose="020B0604020202020204" pitchFamily="34" charset="0"/>
            </a:endParaRPr>
          </a:p>
        </p:txBody>
      </p:sp>
      <p:pic>
        <p:nvPicPr>
          <p:cNvPr id="1028" name="Picture 4" descr="See the source image">
            <a:extLst>
              <a:ext uri="{FF2B5EF4-FFF2-40B4-BE49-F238E27FC236}">
                <a16:creationId xmlns:a16="http://schemas.microsoft.com/office/drawing/2014/main" id="{7AAC7F4C-88B7-9F8E-8E78-4AF5F946F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090" y="2759978"/>
            <a:ext cx="7508147" cy="321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670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Arial" panose="020B0604020202020204" pitchFamily="34" charset="0"/>
                <a:cs typeface="Arial" panose="020B0604020202020204" pitchFamily="34" charset="0"/>
              </a:rPr>
              <a:t>Contact Information</a:t>
            </a:r>
          </a:p>
        </p:txBody>
      </p:sp>
      <p:sp>
        <p:nvSpPr>
          <p:cNvPr id="3" name="Content Placeholder 2"/>
          <p:cNvSpPr>
            <a:spLocks noGrp="1"/>
          </p:cNvSpPr>
          <p:nvPr>
            <p:ph idx="1"/>
          </p:nvPr>
        </p:nvSpPr>
        <p:spPr>
          <a:xfrm>
            <a:off x="1875028" y="2084831"/>
            <a:ext cx="9720071" cy="3149899"/>
          </a:xfrm>
        </p:spPr>
        <p:txBody>
          <a:bodyPr>
            <a:normAutofit/>
          </a:bodyPr>
          <a:lstStyle/>
          <a:p>
            <a:pPr marL="0" indent="0">
              <a:buNone/>
            </a:pPr>
            <a:r>
              <a:rPr lang="en-US" sz="3600" dirty="0">
                <a:latin typeface="Arial" panose="020B0604020202020204" pitchFamily="34" charset="0"/>
                <a:cs typeface="Arial" panose="020B0604020202020204" pitchFamily="34" charset="0"/>
              </a:rPr>
              <a:t>Nicole Thuotte</a:t>
            </a:r>
          </a:p>
          <a:p>
            <a:pPr marL="0" indent="0">
              <a:buNone/>
            </a:pPr>
            <a:r>
              <a:rPr lang="en-US" sz="3600" dirty="0">
                <a:latin typeface="Arial" panose="020B0604020202020204" pitchFamily="34" charset="0"/>
                <a:cs typeface="Arial" panose="020B0604020202020204" pitchFamily="34" charset="0"/>
                <a:hlinkClick r:id="rId2"/>
              </a:rPr>
              <a:t>nthuotte@mt.gov</a:t>
            </a: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(406) 444-4524 work</a:t>
            </a:r>
          </a:p>
          <a:p>
            <a:pPr marL="0" indent="0">
              <a:buNone/>
            </a:pPr>
            <a:r>
              <a:rPr lang="en-US" sz="3600" dirty="0">
                <a:latin typeface="Arial" panose="020B0604020202020204" pitchFamily="34" charset="0"/>
                <a:cs typeface="Arial" panose="020B0604020202020204" pitchFamily="34" charset="0"/>
              </a:rPr>
              <a:t>(406) 202-1759 cell</a:t>
            </a:r>
          </a:p>
          <a:p>
            <a:pPr marL="0" indent="0">
              <a:buClrTx/>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43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2"/>
            <a:ext cx="9720071" cy="4023360"/>
          </a:xfrm>
        </p:spPr>
        <p:txBody>
          <a:bodyPr>
            <a:normAutofit lnSpcReduction="10000"/>
          </a:bodyPr>
          <a:lstStyle/>
          <a:p>
            <a:pPr marL="0" indent="0">
              <a:buNone/>
            </a:pPr>
            <a:r>
              <a:rPr lang="en-US" sz="3600" dirty="0">
                <a:latin typeface="Arial" panose="020B0604020202020204" pitchFamily="34" charset="0"/>
                <a:cs typeface="Arial" panose="020B0604020202020204" pitchFamily="34" charset="0"/>
              </a:rPr>
              <a:t>Teacher Average Pay</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“…the total compensation paid by a school district to all of its teacher, not including bonuses, stipends, or extended duty contracts, divided by the total full-time equivalent teachers employed in the district, with the full-time equivalence rounded to the nearest tenth.”</a:t>
            </a:r>
          </a:p>
        </p:txBody>
      </p:sp>
    </p:spTree>
    <p:extLst>
      <p:ext uri="{BB962C8B-B14F-4D97-AF65-F5344CB8AC3E}">
        <p14:creationId xmlns:p14="http://schemas.microsoft.com/office/powerpoint/2010/main" val="37554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2"/>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Eligibility</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All districts:  Base pay equal to at least 10 times as much as the quality educator payment amount in the applicable year.</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If a Class 1 district:  Base pay must also be not less than 70% of the teacher average pay.</a:t>
            </a:r>
          </a:p>
        </p:txBody>
      </p:sp>
    </p:spTree>
    <p:extLst>
      <p:ext uri="{BB962C8B-B14F-4D97-AF65-F5344CB8AC3E}">
        <p14:creationId xmlns:p14="http://schemas.microsoft.com/office/powerpoint/2010/main" val="270574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875028" y="2084832"/>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Eligibility</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Incentive applies to full-time equivalent teachers that are in the first 3 years of the teacher’s teaching career in the current year.</a:t>
            </a:r>
          </a:p>
        </p:txBody>
      </p:sp>
    </p:spTree>
    <p:extLst>
      <p:ext uri="{BB962C8B-B14F-4D97-AF65-F5344CB8AC3E}">
        <p14:creationId xmlns:p14="http://schemas.microsoft.com/office/powerpoint/2010/main" val="4735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panose="020B0604020202020204" pitchFamily="34" charset="0"/>
                <a:cs typeface="Arial" panose="020B0604020202020204" pitchFamily="34" charset="0"/>
              </a:rPr>
              <a:t>HB 143 Teacher Base pay</a:t>
            </a:r>
          </a:p>
        </p:txBody>
      </p:sp>
      <p:sp>
        <p:nvSpPr>
          <p:cNvPr id="3" name="Content Placeholder 2"/>
          <p:cNvSpPr>
            <a:spLocks noGrp="1"/>
          </p:cNvSpPr>
          <p:nvPr>
            <p:ph idx="1"/>
          </p:nvPr>
        </p:nvSpPr>
        <p:spPr>
          <a:xfrm>
            <a:off x="1483403" y="1748930"/>
            <a:ext cx="9720071" cy="4023360"/>
          </a:xfrm>
        </p:spPr>
        <p:txBody>
          <a:bodyPr>
            <a:normAutofit/>
          </a:bodyPr>
          <a:lstStyle/>
          <a:p>
            <a:pPr marL="0" indent="0">
              <a:buNone/>
            </a:pPr>
            <a:r>
              <a:rPr lang="en-US" sz="3600" dirty="0">
                <a:latin typeface="Arial" panose="020B0604020202020204" pitchFamily="34" charset="0"/>
                <a:cs typeface="Arial" panose="020B0604020202020204" pitchFamily="34" charset="0"/>
              </a:rPr>
              <a:t>Data Entry in TEAMS</a:t>
            </a:r>
          </a:p>
          <a:p>
            <a:pPr>
              <a:buClrTx/>
              <a:buFont typeface="Wingdings" panose="05000000000000000000" pitchFamily="2" charset="2"/>
              <a:buChar char="§"/>
            </a:pPr>
            <a:r>
              <a:rPr lang="en-US" sz="3600" dirty="0">
                <a:latin typeface="Arial" panose="020B0604020202020204" pitchFamily="34" charset="0"/>
                <a:cs typeface="Arial" panose="020B0604020202020204" pitchFamily="34" charset="0"/>
              </a:rPr>
              <a:t> System/Teacher Incentive Program</a:t>
            </a:r>
          </a:p>
          <a:p>
            <a:pPr marL="0" indent="0">
              <a:buClrTx/>
              <a:buNone/>
            </a:pPr>
            <a:endParaRPr lang="en-US" sz="3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2BC59FE-7B76-467F-9FC2-8D3E44589245}"/>
              </a:ext>
            </a:extLst>
          </p:cNvPr>
          <p:cNvPicPr>
            <a:picLocks noChangeAspect="1"/>
          </p:cNvPicPr>
          <p:nvPr/>
        </p:nvPicPr>
        <p:blipFill>
          <a:blip r:embed="rId2"/>
          <a:stretch>
            <a:fillRect/>
          </a:stretch>
        </p:blipFill>
        <p:spPr>
          <a:xfrm>
            <a:off x="3860432" y="3075793"/>
            <a:ext cx="4471136" cy="3394751"/>
          </a:xfrm>
          <a:prstGeom prst="rect">
            <a:avLst/>
          </a:prstGeom>
        </p:spPr>
      </p:pic>
    </p:spTree>
    <p:extLst>
      <p:ext uri="{BB962C8B-B14F-4D97-AF65-F5344CB8AC3E}">
        <p14:creationId xmlns:p14="http://schemas.microsoft.com/office/powerpoint/2010/main" val="33185902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5" id="{68E00E3D-A77C-1741-BC9E-8A73079B037E}" vid="{8C512E34-964D-B84D-9C0B-BE53207C5D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29E68-59EA-4748-B564-D718F3AFEF7A}">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81A8FF-3C5B-423D-8A88-3274CE7FF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4734</TotalTime>
  <Words>2171</Words>
  <Application>Microsoft Office PowerPoint</Application>
  <PresentationFormat>Widescreen</PresentationFormat>
  <Paragraphs>227</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Courier New</vt:lpstr>
      <vt:lpstr>Tw Cen MT</vt:lpstr>
      <vt:lpstr>Wingdings</vt:lpstr>
      <vt:lpstr>Wingdings 3</vt:lpstr>
      <vt:lpstr>Integral</vt:lpstr>
      <vt:lpstr>The legislative trio</vt:lpstr>
      <vt:lpstr>Agenda</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143 Teacher Base pay</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HB 233 19 &amp; 20 ANB Eligible</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SB 72 Extracurricular Participation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legislative trio</dc:title>
  <dc:creator>Thuotte, Nicole</dc:creator>
  <cp:lastModifiedBy>Quinn, Barbara</cp:lastModifiedBy>
  <cp:revision>6</cp:revision>
  <dcterms:created xsi:type="dcterms:W3CDTF">2022-05-16T20:33:21Z</dcterms:created>
  <dcterms:modified xsi:type="dcterms:W3CDTF">2022-06-06T17:04:08Z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