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88" r:id="rId5"/>
    <p:sldId id="258"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92"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2E6C-0D22-477C-A27D-668C919BA0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8CA0C9-A36D-4234-AD89-4D5285E58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EB199-99DF-4A66-9BDF-E7343A0FD8F5}"/>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5" name="Footer Placeholder 4">
            <a:extLst>
              <a:ext uri="{FF2B5EF4-FFF2-40B4-BE49-F238E27FC236}">
                <a16:creationId xmlns:a16="http://schemas.microsoft.com/office/drawing/2014/main" id="{3C93954E-D8E7-4D1C-A830-6513AC7EC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3EA18-CDE8-4593-9057-F6BF07C3D485}"/>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190189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A30C-9BDB-4504-B77B-594FA8CDA2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AADA93-5567-451F-8397-A274EB025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DF1F0-58EE-45FD-86AE-623B570DCBB5}"/>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5" name="Footer Placeholder 4">
            <a:extLst>
              <a:ext uri="{FF2B5EF4-FFF2-40B4-BE49-F238E27FC236}">
                <a16:creationId xmlns:a16="http://schemas.microsoft.com/office/drawing/2014/main" id="{929CB8DA-1B8F-48A2-AED9-211A1B171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39FAE-F41D-417E-87A2-556036C821E4}"/>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375534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D28DD-E421-4359-A5CC-EC2A1E77AF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B677B7-A243-459B-A1BA-DF0F2377D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4D1F2-30CA-435A-ADB2-9769AF4BC8D6}"/>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5" name="Footer Placeholder 4">
            <a:extLst>
              <a:ext uri="{FF2B5EF4-FFF2-40B4-BE49-F238E27FC236}">
                <a16:creationId xmlns:a16="http://schemas.microsoft.com/office/drawing/2014/main" id="{A52AEBB5-5FEB-4FD2-A49D-6AB127B55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19F3D-E848-442B-9979-5C3D6202C5FA}"/>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292186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2884-5C2A-4AB6-BCAA-F38C4742B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EA8C6-0A0B-48A1-A7C7-BA8024164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155F3-7B7C-4875-B2E7-80F3F6ABD19D}"/>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5" name="Footer Placeholder 4">
            <a:extLst>
              <a:ext uri="{FF2B5EF4-FFF2-40B4-BE49-F238E27FC236}">
                <a16:creationId xmlns:a16="http://schemas.microsoft.com/office/drawing/2014/main" id="{2033E1D3-A965-4068-945D-96CFB4E20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C8060-C147-48F0-A1A1-3E5B43127AFE}"/>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96015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1993-93A8-4931-9BE8-30DCA8882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BC5A4B-F93B-4F0A-B2D1-1119004F7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52F3B2-D8B4-4C25-AB12-BA380EAC32B3}"/>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5" name="Footer Placeholder 4">
            <a:extLst>
              <a:ext uri="{FF2B5EF4-FFF2-40B4-BE49-F238E27FC236}">
                <a16:creationId xmlns:a16="http://schemas.microsoft.com/office/drawing/2014/main" id="{A5D2C8EC-248B-44AB-B3DE-7F2FD02A5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59309-4FA4-4C51-89F2-466217500DB9}"/>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126904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B86A-D45D-4D29-9DEC-204F376C0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31039-166F-4B88-A8A2-D3948ADEE3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D898F2-DE9B-49EC-95B4-34574D60CD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607EF4-8C3E-4F62-BB1D-4482C99E80CB}"/>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6" name="Footer Placeholder 5">
            <a:extLst>
              <a:ext uri="{FF2B5EF4-FFF2-40B4-BE49-F238E27FC236}">
                <a16:creationId xmlns:a16="http://schemas.microsoft.com/office/drawing/2014/main" id="{319DE293-ED63-4A87-9147-A501ECA5D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1DDBB-97C1-4FCB-B051-548C8A42E358}"/>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359369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2DF2-27C6-4ADC-AFAB-48BC46AF7D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31354-279F-49A1-A4D5-50BBCC50F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F0333E-5F2F-4A0F-BF6E-68349F0CF1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3CD57-7E0B-4C2D-B02A-4F45AA7D3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E7106-6F5C-4FAC-82D1-5822149690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8E4F23-6560-4E04-B23A-9D11FF939D09}"/>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8" name="Footer Placeholder 7">
            <a:extLst>
              <a:ext uri="{FF2B5EF4-FFF2-40B4-BE49-F238E27FC236}">
                <a16:creationId xmlns:a16="http://schemas.microsoft.com/office/drawing/2014/main" id="{9C7A8E3D-F2BA-45F9-B70E-4D786F7B98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C05A72-E719-44A2-967E-E6099C609E9D}"/>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143748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AEC7-851B-4DB4-8A2B-E960AF3A3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47194-13CB-4E5C-97C9-B25BEFB1164E}"/>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4" name="Footer Placeholder 3">
            <a:extLst>
              <a:ext uri="{FF2B5EF4-FFF2-40B4-BE49-F238E27FC236}">
                <a16:creationId xmlns:a16="http://schemas.microsoft.com/office/drawing/2014/main" id="{1A2A6B47-0245-4820-8218-0375A5E2C6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7CC60-C290-426F-A40E-CDF7A3FB5EE3}"/>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24279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2E4C4-9911-403E-83E6-6B5E3805ABA5}"/>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3" name="Footer Placeholder 2">
            <a:extLst>
              <a:ext uri="{FF2B5EF4-FFF2-40B4-BE49-F238E27FC236}">
                <a16:creationId xmlns:a16="http://schemas.microsoft.com/office/drawing/2014/main" id="{A91F3E1F-FF84-4D0E-BFC5-D9991C1BF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D6BF4-3A70-4443-B657-E87787CA2465}"/>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71601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EEFA-BD04-4D0B-8734-8B3F9F5C4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172DE4-F1B2-4DAB-A02E-609B508FA0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A11BC7-4B79-4188-8502-F65B82D26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901F7-EBCF-4570-A97B-FB65AF676CC1}"/>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6" name="Footer Placeholder 5">
            <a:extLst>
              <a:ext uri="{FF2B5EF4-FFF2-40B4-BE49-F238E27FC236}">
                <a16:creationId xmlns:a16="http://schemas.microsoft.com/office/drawing/2014/main" id="{0DAA15E9-B3DD-47B7-9F75-03D526A37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3DBA6-064C-4FBD-B699-DB634419BBAF}"/>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43270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F4C7-8FF8-4BB9-B0C4-B5ADCF43E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72CD63-FC8F-43FC-98C1-5BF2BF728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2944E1-2D07-48A8-BEED-3BC430E79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62722-F26C-4465-9E7F-425781A643A1}"/>
              </a:ext>
            </a:extLst>
          </p:cNvPr>
          <p:cNvSpPr>
            <a:spLocks noGrp="1"/>
          </p:cNvSpPr>
          <p:nvPr>
            <p:ph type="dt" sz="half" idx="10"/>
          </p:nvPr>
        </p:nvSpPr>
        <p:spPr/>
        <p:txBody>
          <a:bodyPr/>
          <a:lstStyle/>
          <a:p>
            <a:fld id="{1574802E-B91A-4941-B1E9-32CD3C48E096}" type="datetimeFigureOut">
              <a:rPr lang="en-US" smtClean="0"/>
              <a:t>5/9/2022</a:t>
            </a:fld>
            <a:endParaRPr lang="en-US"/>
          </a:p>
        </p:txBody>
      </p:sp>
      <p:sp>
        <p:nvSpPr>
          <p:cNvPr id="6" name="Footer Placeholder 5">
            <a:extLst>
              <a:ext uri="{FF2B5EF4-FFF2-40B4-BE49-F238E27FC236}">
                <a16:creationId xmlns:a16="http://schemas.microsoft.com/office/drawing/2014/main" id="{2FC1306E-06AF-4D20-BA9E-215487D71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A2173-9319-43F9-9E51-7B9D23EAB985}"/>
              </a:ext>
            </a:extLst>
          </p:cNvPr>
          <p:cNvSpPr>
            <a:spLocks noGrp="1"/>
          </p:cNvSpPr>
          <p:nvPr>
            <p:ph type="sldNum" sz="quarter" idx="12"/>
          </p:nvPr>
        </p:nvSpPr>
        <p:spPr/>
        <p:txBody>
          <a:bodyPr/>
          <a:lstStyle/>
          <a:p>
            <a:fld id="{3BDE330B-92EB-44E1-8973-FE15C908701F}" type="slidenum">
              <a:rPr lang="en-US" smtClean="0"/>
              <a:t>‹#›</a:t>
            </a:fld>
            <a:endParaRPr lang="en-US"/>
          </a:p>
        </p:txBody>
      </p:sp>
    </p:spTree>
    <p:extLst>
      <p:ext uri="{BB962C8B-B14F-4D97-AF65-F5344CB8AC3E}">
        <p14:creationId xmlns:p14="http://schemas.microsoft.com/office/powerpoint/2010/main" val="223030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A5DC6-FC06-4BCB-A913-629BEC71F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455FD7-C766-44EE-9EB9-656715DEB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D3F58-BDE3-4E6D-887D-96E591444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4802E-B91A-4941-B1E9-32CD3C48E096}" type="datetimeFigureOut">
              <a:rPr lang="en-US" smtClean="0"/>
              <a:t>5/9/2022</a:t>
            </a:fld>
            <a:endParaRPr lang="en-US"/>
          </a:p>
        </p:txBody>
      </p:sp>
      <p:sp>
        <p:nvSpPr>
          <p:cNvPr id="5" name="Footer Placeholder 4">
            <a:extLst>
              <a:ext uri="{FF2B5EF4-FFF2-40B4-BE49-F238E27FC236}">
                <a16:creationId xmlns:a16="http://schemas.microsoft.com/office/drawing/2014/main" id="{9AE0D127-D53D-499B-979F-2C9FD70BA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77E4D6-5444-4003-94ED-02D29F6C7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E330B-92EB-44E1-8973-FE15C908701F}" type="slidenum">
              <a:rPr lang="en-US" smtClean="0"/>
              <a:t>‹#›</a:t>
            </a:fld>
            <a:endParaRPr lang="en-US"/>
          </a:p>
        </p:txBody>
      </p:sp>
    </p:spTree>
    <p:extLst>
      <p:ext uri="{BB962C8B-B14F-4D97-AF65-F5344CB8AC3E}">
        <p14:creationId xmlns:p14="http://schemas.microsoft.com/office/powerpoint/2010/main" val="219973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opi.mt.gov/Portals/182/Page%20Files/School%20Finance/Accounting/FY%202023%20Indirect%20Calculator/FY23IDCCalc.xlsx?ver=2022-03-21-093415-53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s://opi.mt.gov/Leadership/Finance-Grants/School-Finance/School-Finance-Accounting#10517311755-indirect-cost-rates" TargetMode="External"/><Relationship Id="rId2" Type="http://schemas.openxmlformats.org/officeDocument/2006/relationships/hyperlink" Target="http://www.ed.gov/about/offices/list/ocfo/fipao/icg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opi.mt.gov/"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5FE5-92B1-4DAB-98CA-BC8DE21CF406}"/>
              </a:ext>
            </a:extLst>
          </p:cNvPr>
          <p:cNvSpPr>
            <a:spLocks noGrp="1"/>
          </p:cNvSpPr>
          <p:nvPr>
            <p:ph type="ctrTitle"/>
          </p:nvPr>
        </p:nvSpPr>
        <p:spPr/>
        <p:txBody>
          <a:bodyPr/>
          <a:lstStyle/>
          <a:p>
            <a:r>
              <a:rPr lang="en-US" dirty="0"/>
              <a:t>Indirect Cost Rates</a:t>
            </a:r>
          </a:p>
        </p:txBody>
      </p:sp>
      <p:sp>
        <p:nvSpPr>
          <p:cNvPr id="3" name="Subtitle 2">
            <a:extLst>
              <a:ext uri="{FF2B5EF4-FFF2-40B4-BE49-F238E27FC236}">
                <a16:creationId xmlns:a16="http://schemas.microsoft.com/office/drawing/2014/main" id="{E9521C94-2A5C-4388-8D05-4563BB534226}"/>
              </a:ext>
            </a:extLst>
          </p:cNvPr>
          <p:cNvSpPr>
            <a:spLocks noGrp="1"/>
          </p:cNvSpPr>
          <p:nvPr>
            <p:ph type="subTitle" idx="1"/>
          </p:nvPr>
        </p:nvSpPr>
        <p:spPr/>
        <p:txBody>
          <a:bodyPr/>
          <a:lstStyle/>
          <a:p>
            <a:r>
              <a:rPr lang="en-US" dirty="0"/>
              <a:t>MASBO Summer Conference 2022</a:t>
            </a:r>
          </a:p>
        </p:txBody>
      </p:sp>
    </p:spTree>
    <p:extLst>
      <p:ext uri="{BB962C8B-B14F-4D97-AF65-F5344CB8AC3E}">
        <p14:creationId xmlns:p14="http://schemas.microsoft.com/office/powerpoint/2010/main" val="133847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15A37-66A5-4E84-8713-CABFCE280B95}"/>
              </a:ext>
            </a:extLst>
          </p:cNvPr>
          <p:cNvPicPr>
            <a:picLocks noChangeAspect="1"/>
          </p:cNvPicPr>
          <p:nvPr/>
        </p:nvPicPr>
        <p:blipFill>
          <a:blip r:embed="rId2"/>
          <a:stretch>
            <a:fillRect/>
          </a:stretch>
        </p:blipFill>
        <p:spPr>
          <a:xfrm>
            <a:off x="1344834" y="0"/>
            <a:ext cx="9502332" cy="6858000"/>
          </a:xfrm>
          <a:prstGeom prst="rect">
            <a:avLst/>
          </a:prstGeom>
        </p:spPr>
      </p:pic>
      <p:sp>
        <p:nvSpPr>
          <p:cNvPr id="8" name="Rectangle 2">
            <a:extLst>
              <a:ext uri="{FF2B5EF4-FFF2-40B4-BE49-F238E27FC236}">
                <a16:creationId xmlns:a16="http://schemas.microsoft.com/office/drawing/2014/main" id="{F75A4CAB-120E-409F-B16D-E2FE6AC246F9}"/>
              </a:ext>
            </a:extLst>
          </p:cNvPr>
          <p:cNvSpPr>
            <a:spLocks noChangeArrowheads="1"/>
          </p:cNvSpPr>
          <p:nvPr/>
        </p:nvSpPr>
        <p:spPr bwMode="auto">
          <a:xfrm>
            <a:off x="1184594" y="631113"/>
            <a:ext cx="2682731" cy="576902"/>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Total </a:t>
            </a:r>
            <a:br>
              <a:rPr lang="en-US" altLang="en-US" sz="1100" dirty="0"/>
            </a:br>
            <a:r>
              <a:rPr lang="en-US" altLang="en-US" sz="1100" dirty="0"/>
              <a:t>Funds &lt;50 and </a:t>
            </a:r>
            <a:br>
              <a:rPr lang="en-US" altLang="en-US" sz="1100" dirty="0"/>
            </a:br>
            <a:r>
              <a:rPr lang="en-US" altLang="en-US" sz="1100" dirty="0"/>
              <a:t>Object not in (‘910’,’911’, ’912’, ’913’,’971’)</a:t>
            </a:r>
          </a:p>
          <a:p>
            <a:pPr defTabSz="914400" eaLnBrk="1" hangingPunct="1">
              <a:spcBef>
                <a:spcPct val="0"/>
              </a:spcBef>
              <a:buFontTx/>
              <a:buNone/>
            </a:pPr>
            <a:endParaRPr lang="en-US" altLang="en-US" sz="1800" dirty="0">
              <a:latin typeface="Arial" panose="020B0604020202020204" pitchFamily="34" charset="0"/>
            </a:endParaRPr>
          </a:p>
        </p:txBody>
      </p:sp>
      <p:cxnSp>
        <p:nvCxnSpPr>
          <p:cNvPr id="10" name="Straight Arrow Connector 9">
            <a:extLst>
              <a:ext uri="{FF2B5EF4-FFF2-40B4-BE49-F238E27FC236}">
                <a16:creationId xmlns:a16="http://schemas.microsoft.com/office/drawing/2014/main" id="{FB7B17BB-F1D1-471A-AE10-6CB1E7239C66}"/>
              </a:ext>
            </a:extLst>
          </p:cNvPr>
          <p:cNvCxnSpPr>
            <a:cxnSpLocks/>
          </p:cNvCxnSpPr>
          <p:nvPr/>
        </p:nvCxnSpPr>
        <p:spPr>
          <a:xfrm>
            <a:off x="3582099" y="1208015"/>
            <a:ext cx="1375795" cy="68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7A9D9A10-851B-4821-A3C8-FD1CF0E5CD08}"/>
              </a:ext>
            </a:extLst>
          </p:cNvPr>
          <p:cNvSpPr>
            <a:spLocks noChangeArrowheads="1"/>
          </p:cNvSpPr>
          <p:nvPr/>
        </p:nvSpPr>
        <p:spPr bwMode="auto">
          <a:xfrm>
            <a:off x="380999" y="2415302"/>
            <a:ext cx="3486325" cy="2878151"/>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Direct</a:t>
            </a:r>
          </a:p>
          <a:p>
            <a:pPr defTabSz="914400" eaLnBrk="1" hangingPunct="1">
              <a:spcAft>
                <a:spcPts val="1000"/>
              </a:spcAft>
              <a:defRPr/>
            </a:pPr>
            <a:r>
              <a:rPr lang="en-US" sz="1100" dirty="0"/>
              <a:t>Step 1: Fund &lt;50</a:t>
            </a:r>
            <a:br>
              <a:rPr lang="en-US" sz="1100" dirty="0"/>
            </a:br>
            <a:r>
              <a:rPr lang="en-US" sz="1100" dirty="0"/>
              <a:t>Function Not In ('25XX','28XX','4XXX','52XX','62XX')</a:t>
            </a:r>
            <a:br>
              <a:rPr lang="en-US" sz="1100" dirty="0"/>
            </a:br>
            <a:r>
              <a:rPr lang="en-US" sz="1100" dirty="0"/>
              <a:t>Object  Not In ('7XX','710','715','720','725','73X','74X' ,'971','910')</a:t>
            </a:r>
          </a:p>
          <a:p>
            <a:pPr defTabSz="914400" eaLnBrk="1" hangingPunct="1">
              <a:spcAft>
                <a:spcPts val="1000"/>
              </a:spcAft>
              <a:defRPr/>
            </a:pPr>
            <a:r>
              <a:rPr lang="en-US" sz="1100" dirty="0"/>
              <a:t>Step 2:Fund&lt;50, Function 62XX, Object 940 </a:t>
            </a:r>
          </a:p>
          <a:p>
            <a:pPr>
              <a:spcAft>
                <a:spcPts val="1000"/>
              </a:spcAft>
              <a:defRPr/>
            </a:pPr>
            <a:r>
              <a:rPr lang="en-US" sz="1100" dirty="0"/>
              <a:t>Step 3: Funds NOT in ('01','14','24','25','26','28','29') And &lt;"50", "25XX"Function, Object Not in ('7XX','710','715','720','725','73X','74X','971','910’)</a:t>
            </a:r>
            <a:br>
              <a:rPr lang="en-US" sz="1100" dirty="0"/>
            </a:br>
            <a:br>
              <a:rPr lang="en-US" sz="1100" dirty="0"/>
            </a:br>
            <a:r>
              <a:rPr lang="en-US" sz="1100" dirty="0"/>
              <a:t>Step 4: Function Not in (‘31XX‘ AND Not Object '1XX','2XX')</a:t>
            </a:r>
          </a:p>
          <a:p>
            <a:pPr defTabSz="914400" eaLnBrk="1" hangingPunct="1">
              <a:spcAft>
                <a:spcPts val="1000"/>
              </a:spcAft>
              <a:defRPr/>
            </a:pPr>
            <a:r>
              <a:rPr lang="en-US" sz="1100" dirty="0"/>
              <a:t>Summed then minus Indirect Step 2</a:t>
            </a:r>
          </a:p>
        </p:txBody>
      </p:sp>
      <p:cxnSp>
        <p:nvCxnSpPr>
          <p:cNvPr id="6" name="Straight Arrow Connector 5">
            <a:extLst>
              <a:ext uri="{FF2B5EF4-FFF2-40B4-BE49-F238E27FC236}">
                <a16:creationId xmlns:a16="http://schemas.microsoft.com/office/drawing/2014/main" id="{40FF9C74-6EE5-4B70-B282-DFA816B8D28E}"/>
              </a:ext>
            </a:extLst>
          </p:cNvPr>
          <p:cNvCxnSpPr>
            <a:cxnSpLocks/>
          </p:cNvCxnSpPr>
          <p:nvPr/>
        </p:nvCxnSpPr>
        <p:spPr>
          <a:xfrm flipV="1">
            <a:off x="3867324" y="2004969"/>
            <a:ext cx="2332140" cy="52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9B4D871-2BE3-4329-8C5A-D282A796C9FE}"/>
              </a:ext>
            </a:extLst>
          </p:cNvPr>
          <p:cNvSpPr>
            <a:spLocks noChangeArrowheads="1"/>
          </p:cNvSpPr>
          <p:nvPr/>
        </p:nvSpPr>
        <p:spPr bwMode="auto">
          <a:xfrm>
            <a:off x="3943673" y="2710329"/>
            <a:ext cx="3772199" cy="1349943"/>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Indirect</a:t>
            </a:r>
          </a:p>
          <a:p>
            <a:pPr defTabSz="914400" eaLnBrk="1" hangingPunct="1">
              <a:spcAft>
                <a:spcPts val="1000"/>
              </a:spcAft>
              <a:defRPr/>
            </a:pPr>
            <a:r>
              <a:rPr lang="en-US" sz="1100" dirty="0"/>
              <a:t>Step 1: Funds In ('01','14','24','25','26','28','29'), Function "25XX", Object Not In ('7XX','710','715','720','725','73X','74X',’971’,’910’)</a:t>
            </a:r>
          </a:p>
          <a:p>
            <a:pPr defTabSz="914400" eaLnBrk="1" hangingPunct="1">
              <a:spcAft>
                <a:spcPts val="1000"/>
              </a:spcAft>
              <a:defRPr/>
            </a:pPr>
            <a:r>
              <a:rPr lang="en-US" sz="1100" dirty="0"/>
              <a:t>Step 2: Fund "15", Program Like "1**" Or "271", Function "25XX", Object Not In ('7XX','710','715','720','725','73X','74X')</a:t>
            </a:r>
          </a:p>
        </p:txBody>
      </p:sp>
      <p:cxnSp>
        <p:nvCxnSpPr>
          <p:cNvPr id="13" name="Straight Arrow Connector 12">
            <a:extLst>
              <a:ext uri="{FF2B5EF4-FFF2-40B4-BE49-F238E27FC236}">
                <a16:creationId xmlns:a16="http://schemas.microsoft.com/office/drawing/2014/main" id="{7213815C-2F35-44B7-A0A5-95FF7473FC60}"/>
              </a:ext>
            </a:extLst>
          </p:cNvPr>
          <p:cNvCxnSpPr>
            <a:cxnSpLocks/>
          </p:cNvCxnSpPr>
          <p:nvPr/>
        </p:nvCxnSpPr>
        <p:spPr>
          <a:xfrm flipV="1">
            <a:off x="7524538" y="2104585"/>
            <a:ext cx="281380" cy="62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8">
            <a:extLst>
              <a:ext uri="{FF2B5EF4-FFF2-40B4-BE49-F238E27FC236}">
                <a16:creationId xmlns:a16="http://schemas.microsoft.com/office/drawing/2014/main" id="{AFF15624-001B-474C-94DC-C86D1BA23590}"/>
              </a:ext>
            </a:extLst>
          </p:cNvPr>
          <p:cNvSpPr>
            <a:spLocks noChangeArrowheads="1"/>
          </p:cNvSpPr>
          <p:nvPr/>
        </p:nvSpPr>
        <p:spPr bwMode="auto">
          <a:xfrm>
            <a:off x="6096000" y="4501380"/>
            <a:ext cx="3657600" cy="1479841"/>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latin typeface="+mn-lt"/>
              </a:rPr>
              <a:t>Capital Outlay</a:t>
            </a:r>
          </a:p>
          <a:p>
            <a:pPr defTabSz="914400" eaLnBrk="1" hangingPunct="1">
              <a:spcBef>
                <a:spcPct val="0"/>
              </a:spcBef>
              <a:spcAft>
                <a:spcPts val="1000"/>
              </a:spcAft>
              <a:buFontTx/>
              <a:buNone/>
            </a:pPr>
            <a:r>
              <a:rPr lang="en-US" altLang="en-US" sz="1100" dirty="0">
                <a:latin typeface="+mn-lt"/>
              </a:rPr>
              <a:t>Step 1: Funds &lt;50, Objects In ('7XX','710','715','720','725','73X','74X')</a:t>
            </a:r>
          </a:p>
          <a:p>
            <a:pPr defTabSz="914400" eaLnBrk="1" hangingPunct="1">
              <a:spcBef>
                <a:spcPct val="0"/>
              </a:spcBef>
              <a:spcAft>
                <a:spcPts val="1000"/>
              </a:spcAft>
              <a:buFontTx/>
              <a:buNone/>
            </a:pPr>
            <a:r>
              <a:rPr lang="en-US" altLang="en-US" sz="1100" dirty="0">
                <a:latin typeface="+mn-lt"/>
              </a:rPr>
              <a:t>Step 2: Funds &lt;50 Function 62XX, Object &lt;&gt;940</a:t>
            </a:r>
          </a:p>
          <a:p>
            <a:pPr defTabSz="914400" eaLnBrk="1" hangingPunct="1">
              <a:spcBef>
                <a:spcPct val="0"/>
              </a:spcBef>
              <a:spcAft>
                <a:spcPts val="1000"/>
              </a:spcAft>
              <a:buFontTx/>
              <a:buNone/>
            </a:pPr>
            <a:r>
              <a:rPr lang="en-US" altLang="en-US" sz="1100" dirty="0">
                <a:latin typeface="+mn-lt"/>
              </a:rPr>
              <a:t>Step 3: Funds &lt;50, Function 4XXX, Object Not In ('7XX','710','715','720','725','73X','74X')</a:t>
            </a:r>
          </a:p>
        </p:txBody>
      </p:sp>
      <p:sp>
        <p:nvSpPr>
          <p:cNvPr id="17" name="Rectangle 2">
            <a:extLst>
              <a:ext uri="{FF2B5EF4-FFF2-40B4-BE49-F238E27FC236}">
                <a16:creationId xmlns:a16="http://schemas.microsoft.com/office/drawing/2014/main" id="{B0630526-AFE5-400C-BF63-2CC7BF3D15C1}"/>
              </a:ext>
            </a:extLst>
          </p:cNvPr>
          <p:cNvSpPr>
            <a:spLocks noChangeArrowheads="1"/>
          </p:cNvSpPr>
          <p:nvPr/>
        </p:nvSpPr>
        <p:spPr bwMode="auto">
          <a:xfrm>
            <a:off x="8836262" y="3720561"/>
            <a:ext cx="1733865" cy="647364"/>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Debt Service</a:t>
            </a:r>
          </a:p>
          <a:p>
            <a:pPr defTabSz="914400" eaLnBrk="1" hangingPunct="1">
              <a:spcBef>
                <a:spcPct val="0"/>
              </a:spcBef>
              <a:spcAft>
                <a:spcPts val="1000"/>
              </a:spcAft>
              <a:buFontTx/>
              <a:buNone/>
            </a:pPr>
            <a:r>
              <a:rPr lang="en-US" altLang="en-US" sz="1100" dirty="0"/>
              <a:t>Fund &lt;50, Function '52XX'</a:t>
            </a:r>
            <a:endParaRPr lang="en-US" altLang="en-US" sz="1100" dirty="0">
              <a:latin typeface="Arial" panose="020B0604020202020204" pitchFamily="34" charset="0"/>
            </a:endParaRPr>
          </a:p>
        </p:txBody>
      </p:sp>
      <p:cxnSp>
        <p:nvCxnSpPr>
          <p:cNvPr id="19" name="Straight Arrow Connector 18">
            <a:extLst>
              <a:ext uri="{FF2B5EF4-FFF2-40B4-BE49-F238E27FC236}">
                <a16:creationId xmlns:a16="http://schemas.microsoft.com/office/drawing/2014/main" id="{05B56858-464A-4622-9D04-BBC33F4ACF78}"/>
              </a:ext>
            </a:extLst>
          </p:cNvPr>
          <p:cNvCxnSpPr>
            <a:cxnSpLocks/>
          </p:cNvCxnSpPr>
          <p:nvPr/>
        </p:nvCxnSpPr>
        <p:spPr>
          <a:xfrm flipV="1">
            <a:off x="9054819" y="2126266"/>
            <a:ext cx="453401" cy="1594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FB915E-3AAC-48E3-8D36-EC652BABBAAA}"/>
              </a:ext>
            </a:extLst>
          </p:cNvPr>
          <p:cNvCxnSpPr>
            <a:cxnSpLocks/>
          </p:cNvCxnSpPr>
          <p:nvPr/>
        </p:nvCxnSpPr>
        <p:spPr>
          <a:xfrm flipV="1">
            <a:off x="7801761" y="2110045"/>
            <a:ext cx="865012" cy="2391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3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15A37-66A5-4E84-8713-CABFCE280B95}"/>
              </a:ext>
            </a:extLst>
          </p:cNvPr>
          <p:cNvPicPr>
            <a:picLocks noChangeAspect="1"/>
          </p:cNvPicPr>
          <p:nvPr/>
        </p:nvPicPr>
        <p:blipFill>
          <a:blip r:embed="rId2"/>
          <a:stretch>
            <a:fillRect/>
          </a:stretch>
        </p:blipFill>
        <p:spPr>
          <a:xfrm>
            <a:off x="1344834" y="0"/>
            <a:ext cx="9502332" cy="6858000"/>
          </a:xfrm>
          <a:prstGeom prst="rect">
            <a:avLst/>
          </a:prstGeom>
        </p:spPr>
      </p:pic>
      <p:sp>
        <p:nvSpPr>
          <p:cNvPr id="8" name="Rectangle 2">
            <a:extLst>
              <a:ext uri="{FF2B5EF4-FFF2-40B4-BE49-F238E27FC236}">
                <a16:creationId xmlns:a16="http://schemas.microsoft.com/office/drawing/2014/main" id="{F75A4CAB-120E-409F-B16D-E2FE6AC246F9}"/>
              </a:ext>
            </a:extLst>
          </p:cNvPr>
          <p:cNvSpPr>
            <a:spLocks noChangeArrowheads="1"/>
          </p:cNvSpPr>
          <p:nvPr/>
        </p:nvSpPr>
        <p:spPr bwMode="auto">
          <a:xfrm>
            <a:off x="1184594" y="631113"/>
            <a:ext cx="2682731" cy="576902"/>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Total </a:t>
            </a:r>
            <a:br>
              <a:rPr lang="en-US" altLang="en-US" sz="1100" dirty="0"/>
            </a:br>
            <a:r>
              <a:rPr lang="en-US" altLang="en-US" sz="1100" dirty="0"/>
              <a:t>Funds &lt;50 and </a:t>
            </a:r>
            <a:br>
              <a:rPr lang="en-US" altLang="en-US" sz="1100" dirty="0"/>
            </a:br>
            <a:r>
              <a:rPr lang="en-US" altLang="en-US" sz="1100" dirty="0"/>
              <a:t>Object not in (‘910’,’911’, ’912’, ’913’,’971’)</a:t>
            </a:r>
          </a:p>
          <a:p>
            <a:pPr defTabSz="914400" eaLnBrk="1" hangingPunct="1">
              <a:spcBef>
                <a:spcPct val="0"/>
              </a:spcBef>
              <a:buFontTx/>
              <a:buNone/>
            </a:pPr>
            <a:endParaRPr lang="en-US" altLang="en-US" sz="1800" dirty="0">
              <a:latin typeface="Arial" panose="020B0604020202020204" pitchFamily="34" charset="0"/>
            </a:endParaRPr>
          </a:p>
        </p:txBody>
      </p:sp>
      <p:cxnSp>
        <p:nvCxnSpPr>
          <p:cNvPr id="10" name="Straight Arrow Connector 9">
            <a:extLst>
              <a:ext uri="{FF2B5EF4-FFF2-40B4-BE49-F238E27FC236}">
                <a16:creationId xmlns:a16="http://schemas.microsoft.com/office/drawing/2014/main" id="{FB7B17BB-F1D1-471A-AE10-6CB1E7239C66}"/>
              </a:ext>
            </a:extLst>
          </p:cNvPr>
          <p:cNvCxnSpPr>
            <a:cxnSpLocks/>
          </p:cNvCxnSpPr>
          <p:nvPr/>
        </p:nvCxnSpPr>
        <p:spPr>
          <a:xfrm>
            <a:off x="3582099" y="1208015"/>
            <a:ext cx="1375795" cy="68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7A9D9A10-851B-4821-A3C8-FD1CF0E5CD08}"/>
              </a:ext>
            </a:extLst>
          </p:cNvPr>
          <p:cNvSpPr>
            <a:spLocks noChangeArrowheads="1"/>
          </p:cNvSpPr>
          <p:nvPr/>
        </p:nvSpPr>
        <p:spPr bwMode="auto">
          <a:xfrm>
            <a:off x="380999" y="2415302"/>
            <a:ext cx="3486325" cy="2878151"/>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Direct</a:t>
            </a:r>
          </a:p>
          <a:p>
            <a:pPr defTabSz="914400" eaLnBrk="1" hangingPunct="1">
              <a:spcAft>
                <a:spcPts val="1000"/>
              </a:spcAft>
              <a:defRPr/>
            </a:pPr>
            <a:r>
              <a:rPr lang="en-US" sz="1100" dirty="0"/>
              <a:t>Step 1: Fund &lt;50</a:t>
            </a:r>
            <a:br>
              <a:rPr lang="en-US" sz="1100" dirty="0"/>
            </a:br>
            <a:r>
              <a:rPr lang="en-US" sz="1100" dirty="0"/>
              <a:t>Function Not In ('25XX','28XX','4XXX','52XX','62XX')</a:t>
            </a:r>
            <a:br>
              <a:rPr lang="en-US" sz="1100" dirty="0"/>
            </a:br>
            <a:r>
              <a:rPr lang="en-US" sz="1100" dirty="0"/>
              <a:t>Object  Not In ('7XX','710','715','720','725','73X','74X' ,'971','910')</a:t>
            </a:r>
          </a:p>
          <a:p>
            <a:pPr defTabSz="914400" eaLnBrk="1" hangingPunct="1">
              <a:spcAft>
                <a:spcPts val="1000"/>
              </a:spcAft>
              <a:defRPr/>
            </a:pPr>
            <a:r>
              <a:rPr lang="en-US" sz="1100" dirty="0"/>
              <a:t>Step 2:Fund&lt;50, Function 62XX, Object 940 </a:t>
            </a:r>
          </a:p>
          <a:p>
            <a:pPr>
              <a:spcAft>
                <a:spcPts val="1000"/>
              </a:spcAft>
              <a:defRPr/>
            </a:pPr>
            <a:r>
              <a:rPr lang="en-US" sz="1100" dirty="0"/>
              <a:t>Step 3: Funds NOT in ('01','14','24','25','26','28','29') And &lt;"50", "25XX"Function, Object Not in ('7XX','710','715','720','725','73X','74X','971','910’)</a:t>
            </a:r>
            <a:br>
              <a:rPr lang="en-US" sz="1100" dirty="0"/>
            </a:br>
            <a:br>
              <a:rPr lang="en-US" sz="1100" dirty="0"/>
            </a:br>
            <a:r>
              <a:rPr lang="en-US" sz="1100" dirty="0"/>
              <a:t>Step 4: Function Not in (‘31XX‘ AND Not Object '1XX','2XX')</a:t>
            </a:r>
          </a:p>
          <a:p>
            <a:pPr defTabSz="914400" eaLnBrk="1" hangingPunct="1">
              <a:spcAft>
                <a:spcPts val="1000"/>
              </a:spcAft>
              <a:defRPr/>
            </a:pPr>
            <a:r>
              <a:rPr lang="en-US" sz="1100" dirty="0"/>
              <a:t>Summed then minus Indirect Step 2</a:t>
            </a:r>
          </a:p>
        </p:txBody>
      </p:sp>
      <p:cxnSp>
        <p:nvCxnSpPr>
          <p:cNvPr id="6" name="Straight Arrow Connector 5">
            <a:extLst>
              <a:ext uri="{FF2B5EF4-FFF2-40B4-BE49-F238E27FC236}">
                <a16:creationId xmlns:a16="http://schemas.microsoft.com/office/drawing/2014/main" id="{40FF9C74-6EE5-4B70-B282-DFA816B8D28E}"/>
              </a:ext>
            </a:extLst>
          </p:cNvPr>
          <p:cNvCxnSpPr>
            <a:cxnSpLocks/>
          </p:cNvCxnSpPr>
          <p:nvPr/>
        </p:nvCxnSpPr>
        <p:spPr>
          <a:xfrm flipV="1">
            <a:off x="3867324" y="2004969"/>
            <a:ext cx="2332140" cy="52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9B4D871-2BE3-4329-8C5A-D282A796C9FE}"/>
              </a:ext>
            </a:extLst>
          </p:cNvPr>
          <p:cNvSpPr>
            <a:spLocks noChangeArrowheads="1"/>
          </p:cNvSpPr>
          <p:nvPr/>
        </p:nvSpPr>
        <p:spPr bwMode="auto">
          <a:xfrm>
            <a:off x="3943673" y="2710329"/>
            <a:ext cx="3772199" cy="1349943"/>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Indirect</a:t>
            </a:r>
          </a:p>
          <a:p>
            <a:pPr defTabSz="914400" eaLnBrk="1" hangingPunct="1">
              <a:spcAft>
                <a:spcPts val="1000"/>
              </a:spcAft>
              <a:defRPr/>
            </a:pPr>
            <a:r>
              <a:rPr lang="en-US" sz="1100" dirty="0"/>
              <a:t>Step 1: Funds In ('01','14','24','25','26','28','29'), Function "25XX", Object Not In ('7XX','710','715','720','725','73X','74X',’971’,’910’)</a:t>
            </a:r>
          </a:p>
          <a:p>
            <a:pPr defTabSz="914400" eaLnBrk="1" hangingPunct="1">
              <a:spcAft>
                <a:spcPts val="1000"/>
              </a:spcAft>
              <a:defRPr/>
            </a:pPr>
            <a:r>
              <a:rPr lang="en-US" sz="1100" dirty="0"/>
              <a:t>Step 2: Fund "15", Program Like "1**" Or "271", Function "25XX", Object Not In ('7XX','710','715','720','725','73X','74X')</a:t>
            </a:r>
          </a:p>
        </p:txBody>
      </p:sp>
      <p:cxnSp>
        <p:nvCxnSpPr>
          <p:cNvPr id="13" name="Straight Arrow Connector 12">
            <a:extLst>
              <a:ext uri="{FF2B5EF4-FFF2-40B4-BE49-F238E27FC236}">
                <a16:creationId xmlns:a16="http://schemas.microsoft.com/office/drawing/2014/main" id="{7213815C-2F35-44B7-A0A5-95FF7473FC60}"/>
              </a:ext>
            </a:extLst>
          </p:cNvPr>
          <p:cNvCxnSpPr>
            <a:cxnSpLocks/>
          </p:cNvCxnSpPr>
          <p:nvPr/>
        </p:nvCxnSpPr>
        <p:spPr>
          <a:xfrm flipV="1">
            <a:off x="7524538" y="2104585"/>
            <a:ext cx="281380" cy="62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8">
            <a:extLst>
              <a:ext uri="{FF2B5EF4-FFF2-40B4-BE49-F238E27FC236}">
                <a16:creationId xmlns:a16="http://schemas.microsoft.com/office/drawing/2014/main" id="{AFF15624-001B-474C-94DC-C86D1BA23590}"/>
              </a:ext>
            </a:extLst>
          </p:cNvPr>
          <p:cNvSpPr>
            <a:spLocks noChangeArrowheads="1"/>
          </p:cNvSpPr>
          <p:nvPr/>
        </p:nvSpPr>
        <p:spPr bwMode="auto">
          <a:xfrm>
            <a:off x="6096000" y="4501380"/>
            <a:ext cx="3657600" cy="1479841"/>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latin typeface="+mn-lt"/>
              </a:rPr>
              <a:t>Capital Outlay</a:t>
            </a:r>
          </a:p>
          <a:p>
            <a:pPr defTabSz="914400" eaLnBrk="1" hangingPunct="1">
              <a:spcBef>
                <a:spcPct val="0"/>
              </a:spcBef>
              <a:spcAft>
                <a:spcPts val="1000"/>
              </a:spcAft>
              <a:buFontTx/>
              <a:buNone/>
            </a:pPr>
            <a:r>
              <a:rPr lang="en-US" altLang="en-US" sz="1100" dirty="0">
                <a:latin typeface="+mn-lt"/>
              </a:rPr>
              <a:t>Step 1: Funds &lt;50, Objects In ('7XX','710','715','720','725','73X','74X')</a:t>
            </a:r>
          </a:p>
          <a:p>
            <a:pPr defTabSz="914400" eaLnBrk="1" hangingPunct="1">
              <a:spcBef>
                <a:spcPct val="0"/>
              </a:spcBef>
              <a:spcAft>
                <a:spcPts val="1000"/>
              </a:spcAft>
              <a:buFontTx/>
              <a:buNone/>
            </a:pPr>
            <a:r>
              <a:rPr lang="en-US" altLang="en-US" sz="1100" dirty="0">
                <a:latin typeface="+mn-lt"/>
              </a:rPr>
              <a:t>Step 2: Funds &lt;50 Function 62XX, Object &lt;&gt;940</a:t>
            </a:r>
          </a:p>
          <a:p>
            <a:pPr defTabSz="914400" eaLnBrk="1" hangingPunct="1">
              <a:spcBef>
                <a:spcPct val="0"/>
              </a:spcBef>
              <a:spcAft>
                <a:spcPts val="1000"/>
              </a:spcAft>
              <a:buFontTx/>
              <a:buNone/>
            </a:pPr>
            <a:r>
              <a:rPr lang="en-US" altLang="en-US" sz="1100" dirty="0">
                <a:latin typeface="+mn-lt"/>
              </a:rPr>
              <a:t>Step 3: Funds &lt;50, Function 4XXX, Object Not In ('7XX','710','715','720','725','73X','74X')</a:t>
            </a:r>
          </a:p>
        </p:txBody>
      </p:sp>
      <p:sp>
        <p:nvSpPr>
          <p:cNvPr id="17" name="Rectangle 2">
            <a:extLst>
              <a:ext uri="{FF2B5EF4-FFF2-40B4-BE49-F238E27FC236}">
                <a16:creationId xmlns:a16="http://schemas.microsoft.com/office/drawing/2014/main" id="{B0630526-AFE5-400C-BF63-2CC7BF3D15C1}"/>
              </a:ext>
            </a:extLst>
          </p:cNvPr>
          <p:cNvSpPr>
            <a:spLocks noChangeArrowheads="1"/>
          </p:cNvSpPr>
          <p:nvPr/>
        </p:nvSpPr>
        <p:spPr bwMode="auto">
          <a:xfrm>
            <a:off x="8836262" y="3720561"/>
            <a:ext cx="1733865" cy="647364"/>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Debt Service</a:t>
            </a:r>
          </a:p>
          <a:p>
            <a:pPr defTabSz="914400" eaLnBrk="1" hangingPunct="1">
              <a:spcBef>
                <a:spcPct val="0"/>
              </a:spcBef>
              <a:spcAft>
                <a:spcPts val="1000"/>
              </a:spcAft>
              <a:buFontTx/>
              <a:buNone/>
            </a:pPr>
            <a:r>
              <a:rPr lang="en-US" altLang="en-US" sz="1100" dirty="0"/>
              <a:t>Fund &lt;50, Function '52XX'</a:t>
            </a:r>
            <a:endParaRPr lang="en-US" altLang="en-US" sz="1100" dirty="0">
              <a:latin typeface="Arial" panose="020B0604020202020204" pitchFamily="34" charset="0"/>
            </a:endParaRPr>
          </a:p>
        </p:txBody>
      </p:sp>
      <p:sp>
        <p:nvSpPr>
          <p:cNvPr id="18" name="Rectangle 2">
            <a:extLst>
              <a:ext uri="{FF2B5EF4-FFF2-40B4-BE49-F238E27FC236}">
                <a16:creationId xmlns:a16="http://schemas.microsoft.com/office/drawing/2014/main" id="{91B29B35-262F-4C26-BF09-9FF1E247D0C6}"/>
              </a:ext>
            </a:extLst>
          </p:cNvPr>
          <p:cNvSpPr>
            <a:spLocks noChangeArrowheads="1"/>
          </p:cNvSpPr>
          <p:nvPr/>
        </p:nvSpPr>
        <p:spPr bwMode="auto">
          <a:xfrm>
            <a:off x="9672506" y="2732567"/>
            <a:ext cx="1837704" cy="873287"/>
          </a:xfrm>
          <a:prstGeom prst="rect">
            <a:avLst/>
          </a:prstGeom>
          <a:solidFill>
            <a:srgbClr val="DBE5F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sz="1100" b="1" dirty="0">
                <a:latin typeface="Calibri" panose="020F0502020204030204" pitchFamily="34" charset="0"/>
              </a:rPr>
              <a:t>Other</a:t>
            </a:r>
          </a:p>
          <a:p>
            <a:pPr defTabSz="914400">
              <a:spcAft>
                <a:spcPts val="1000"/>
              </a:spcAft>
              <a:defRPr/>
            </a:pPr>
            <a:r>
              <a:rPr lang="en-US" altLang="en-US" sz="1100" dirty="0">
                <a:latin typeface="Calibri" panose="020F0502020204030204" pitchFamily="34" charset="0"/>
              </a:rPr>
              <a:t>Fund &lt;50, Function '31XX' all Objects Not </a:t>
            </a:r>
            <a:r>
              <a:rPr lang="en-US" sz="1100" dirty="0">
                <a:latin typeface="Calibri" pitchFamily="34" charset="0"/>
              </a:rPr>
              <a:t>'1XX','2XX')</a:t>
            </a:r>
            <a:endParaRPr lang="en-US" sz="1100" dirty="0">
              <a:latin typeface="Times New Roman" pitchFamily="18" charset="0"/>
            </a:endParaRPr>
          </a:p>
        </p:txBody>
      </p:sp>
      <p:cxnSp>
        <p:nvCxnSpPr>
          <p:cNvPr id="19" name="Straight Arrow Connector 18">
            <a:extLst>
              <a:ext uri="{FF2B5EF4-FFF2-40B4-BE49-F238E27FC236}">
                <a16:creationId xmlns:a16="http://schemas.microsoft.com/office/drawing/2014/main" id="{05B56858-464A-4622-9D04-BBC33F4ACF78}"/>
              </a:ext>
            </a:extLst>
          </p:cNvPr>
          <p:cNvCxnSpPr>
            <a:cxnSpLocks/>
          </p:cNvCxnSpPr>
          <p:nvPr/>
        </p:nvCxnSpPr>
        <p:spPr>
          <a:xfrm flipV="1">
            <a:off x="9054819" y="2126266"/>
            <a:ext cx="453401" cy="1594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93BF6A-3E71-4E2F-9F43-591F18D59954}"/>
              </a:ext>
            </a:extLst>
          </p:cNvPr>
          <p:cNvCxnSpPr>
            <a:cxnSpLocks/>
          </p:cNvCxnSpPr>
          <p:nvPr/>
        </p:nvCxnSpPr>
        <p:spPr>
          <a:xfrm flipV="1">
            <a:off x="10133053" y="2126266"/>
            <a:ext cx="160239" cy="606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FB915E-3AAC-48E3-8D36-EC652BABBAAA}"/>
              </a:ext>
            </a:extLst>
          </p:cNvPr>
          <p:cNvCxnSpPr>
            <a:cxnSpLocks/>
          </p:cNvCxnSpPr>
          <p:nvPr/>
        </p:nvCxnSpPr>
        <p:spPr>
          <a:xfrm flipV="1">
            <a:off x="7801761" y="2110045"/>
            <a:ext cx="865012" cy="2391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3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563D6BD-537F-4D63-87A4-4EF1CD800324}"/>
              </a:ext>
            </a:extLst>
          </p:cNvPr>
          <p:cNvSpPr>
            <a:spLocks noChangeArrowheads="1"/>
          </p:cNvSpPr>
          <p:nvPr/>
        </p:nvSpPr>
        <p:spPr bwMode="auto">
          <a:xfrm>
            <a:off x="396029" y="439737"/>
            <a:ext cx="1796980" cy="1162559"/>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(A) Total</a:t>
            </a:r>
          </a:p>
          <a:p>
            <a:pPr defTabSz="914400" eaLnBrk="1" hangingPunct="1">
              <a:spcBef>
                <a:spcPct val="0"/>
              </a:spcBef>
              <a:spcAft>
                <a:spcPts val="1000"/>
              </a:spcAft>
              <a:buFontTx/>
              <a:buNone/>
            </a:pPr>
            <a:r>
              <a:rPr lang="en-US" altLang="en-US" sz="1100" dirty="0"/>
              <a:t>Funds General and Special Revenue funds</a:t>
            </a:r>
            <a:br>
              <a:rPr lang="en-US" altLang="en-US" sz="1100" dirty="0"/>
            </a:br>
            <a:r>
              <a:rPr lang="en-US" altLang="en-US" sz="1100" dirty="0"/>
              <a:t>Excludes Operating and Residual Equity Transfers</a:t>
            </a:r>
          </a:p>
        </p:txBody>
      </p:sp>
      <p:sp>
        <p:nvSpPr>
          <p:cNvPr id="6" name="Rectangle 2">
            <a:extLst>
              <a:ext uri="{FF2B5EF4-FFF2-40B4-BE49-F238E27FC236}">
                <a16:creationId xmlns:a16="http://schemas.microsoft.com/office/drawing/2014/main" id="{8454527D-BD85-40DC-9801-B12E883766C0}"/>
              </a:ext>
            </a:extLst>
          </p:cNvPr>
          <p:cNvSpPr>
            <a:spLocks noChangeArrowheads="1"/>
          </p:cNvSpPr>
          <p:nvPr/>
        </p:nvSpPr>
        <p:spPr bwMode="auto">
          <a:xfrm>
            <a:off x="2283059" y="439737"/>
            <a:ext cx="4134520" cy="6162398"/>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latin typeface="Calibri" pitchFamily="34" charset="0"/>
              </a:rPr>
              <a:t>(B) Direct </a:t>
            </a:r>
            <a:r>
              <a:rPr lang="en-US" sz="1100" dirty="0">
                <a:latin typeface="Calibri" pitchFamily="34" charset="0"/>
              </a:rPr>
              <a:t>Funds General and Special Revenue funds</a:t>
            </a:r>
          </a:p>
          <a:p>
            <a:pPr defTabSz="914400" eaLnBrk="1" hangingPunct="1">
              <a:spcAft>
                <a:spcPts val="1000"/>
              </a:spcAft>
              <a:defRPr/>
            </a:pPr>
            <a:r>
              <a:rPr lang="en-US" sz="1100" dirty="0">
                <a:latin typeface="Calibri" pitchFamily="34" charset="0"/>
              </a:rPr>
              <a:t>(Step 1) All Functions but not:</a:t>
            </a:r>
            <a:br>
              <a:rPr lang="en-US" sz="1100" dirty="0">
                <a:latin typeface="Calibri" pitchFamily="34" charset="0"/>
              </a:rPr>
            </a:br>
            <a:r>
              <a:rPr lang="en-US" sz="1100" dirty="0">
                <a:latin typeface="Calibri" pitchFamily="34" charset="0"/>
              </a:rPr>
              <a:t>25XX Support Services - Business </a:t>
            </a:r>
            <a:br>
              <a:rPr lang="en-US" sz="1100" dirty="0">
                <a:latin typeface="Calibri" pitchFamily="34" charset="0"/>
              </a:rPr>
            </a:br>
            <a:r>
              <a:rPr lang="en-US" sz="1100" dirty="0">
                <a:latin typeface="Calibri" pitchFamily="34" charset="0"/>
              </a:rPr>
              <a:t>28XX Reserved (Historical)</a:t>
            </a:r>
            <a:br>
              <a:rPr lang="en-US" sz="1100" dirty="0">
                <a:latin typeface="Calibri" pitchFamily="34" charset="0"/>
              </a:rPr>
            </a:br>
            <a:r>
              <a:rPr lang="en-US" sz="1100" dirty="0">
                <a:latin typeface="Calibri" pitchFamily="34" charset="0"/>
              </a:rPr>
              <a:t>4XXX Facilities Acquisition and Construction Services)</a:t>
            </a:r>
            <a:br>
              <a:rPr lang="en-US" sz="1100" dirty="0">
                <a:latin typeface="Calibri" pitchFamily="34" charset="0"/>
              </a:rPr>
            </a:br>
            <a:r>
              <a:rPr lang="en-US" sz="1100" dirty="0">
                <a:latin typeface="Calibri" pitchFamily="34" charset="0"/>
              </a:rPr>
              <a:t>52XX Capital Leases or Long Tern Notes with Board of Investments</a:t>
            </a:r>
            <a:br>
              <a:rPr lang="en-US" sz="1100" dirty="0">
                <a:latin typeface="Calibri" pitchFamily="34" charset="0"/>
              </a:rPr>
            </a:br>
            <a:r>
              <a:rPr lang="en-US" sz="1100" dirty="0">
                <a:latin typeface="Calibri" pitchFamily="34" charset="0"/>
              </a:rPr>
              <a:t>62XX Resource Transfers</a:t>
            </a:r>
          </a:p>
          <a:p>
            <a:pPr defTabSz="914400" eaLnBrk="1" hangingPunct="1">
              <a:spcAft>
                <a:spcPts val="1000"/>
              </a:spcAft>
              <a:defRPr/>
            </a:pPr>
            <a:r>
              <a:rPr lang="en-US" sz="1100" dirty="0">
                <a:latin typeface="Calibri" pitchFamily="34" charset="0"/>
              </a:rPr>
              <a:t>All Object  but not: </a:t>
            </a:r>
            <a:br>
              <a:rPr lang="en-US" sz="1100" dirty="0">
                <a:latin typeface="Calibri" pitchFamily="34" charset="0"/>
              </a:rPr>
            </a:br>
            <a:r>
              <a:rPr lang="en-US" sz="1100" dirty="0">
                <a:latin typeface="Calibri" pitchFamily="34" charset="0"/>
              </a:rPr>
              <a:t>971 Residual Transfers             910 Operating Transfers</a:t>
            </a:r>
            <a:br>
              <a:rPr lang="en-US" sz="1100" dirty="0">
                <a:latin typeface="Calibri" pitchFamily="34" charset="0"/>
              </a:rPr>
            </a:br>
            <a:r>
              <a:rPr lang="en-US" sz="1100" dirty="0">
                <a:latin typeface="Calibri" pitchFamily="34" charset="0"/>
              </a:rPr>
              <a:t>7XX Capital Outlay                    710 Cap Out Land</a:t>
            </a:r>
            <a:br>
              <a:rPr lang="en-US" sz="1100" dirty="0">
                <a:latin typeface="Calibri" pitchFamily="34" charset="0"/>
              </a:rPr>
            </a:br>
            <a:r>
              <a:rPr lang="en-US" sz="1100" dirty="0">
                <a:latin typeface="Calibri" pitchFamily="34" charset="0"/>
              </a:rPr>
              <a:t>715 Cap Out Land Improve     720 Cap Out Purchase Existing Building</a:t>
            </a:r>
            <a:br>
              <a:rPr lang="en-US" sz="1100" dirty="0">
                <a:latin typeface="Calibri" pitchFamily="34" charset="0"/>
              </a:rPr>
            </a:br>
            <a:r>
              <a:rPr lang="en-US" sz="1100" dirty="0">
                <a:latin typeface="Calibri" pitchFamily="34" charset="0"/>
              </a:rPr>
              <a:t>725 Major Construction          73X Major Equipment New</a:t>
            </a:r>
            <a:br>
              <a:rPr lang="en-US" sz="1100" dirty="0">
                <a:latin typeface="Calibri" pitchFamily="34" charset="0"/>
              </a:rPr>
            </a:br>
            <a:r>
              <a:rPr lang="en-US" sz="1100" dirty="0">
                <a:latin typeface="Calibri" pitchFamily="34" charset="0"/>
              </a:rPr>
              <a:t>74X Major Equipment Replacement</a:t>
            </a:r>
            <a:endParaRPr lang="en-US" sz="1100" dirty="0">
              <a:latin typeface="Times New Roman" pitchFamily="18" charset="0"/>
            </a:endParaRPr>
          </a:p>
          <a:p>
            <a:pPr defTabSz="914400" eaLnBrk="1" hangingPunct="1">
              <a:spcAft>
                <a:spcPts val="1000"/>
              </a:spcAft>
              <a:defRPr/>
            </a:pPr>
            <a:r>
              <a:rPr lang="en-US" sz="1100" dirty="0">
                <a:latin typeface="Calibri" pitchFamily="34" charset="0"/>
              </a:rPr>
              <a:t>(Step 2) Funds General and Special Revenue funds in :</a:t>
            </a:r>
            <a:br>
              <a:rPr lang="en-US" sz="1100" dirty="0">
                <a:latin typeface="Calibri" pitchFamily="34" charset="0"/>
              </a:rPr>
            </a:br>
            <a:r>
              <a:rPr lang="en-US" sz="1100" dirty="0">
                <a:latin typeface="Calibri" pitchFamily="34" charset="0"/>
              </a:rPr>
              <a:t>62XX Resource Transfers  and  940  Indirect Costs</a:t>
            </a:r>
            <a:br>
              <a:rPr lang="en-US" sz="1100" dirty="0">
                <a:latin typeface="Calibri" pitchFamily="34" charset="0"/>
              </a:rPr>
            </a:br>
            <a:br>
              <a:rPr lang="en-US" sz="1100" dirty="0">
                <a:latin typeface="Calibri" pitchFamily="34" charset="0"/>
              </a:rPr>
            </a:br>
            <a:r>
              <a:rPr lang="en-US" sz="1100" dirty="0">
                <a:latin typeface="Calibri" pitchFamily="34" charset="0"/>
              </a:rPr>
              <a:t>(Step 3) All Funds but not:</a:t>
            </a:r>
            <a:br>
              <a:rPr lang="en-US" sz="1100" dirty="0">
                <a:latin typeface="Calibri" pitchFamily="34" charset="0"/>
              </a:rPr>
            </a:br>
            <a:r>
              <a:rPr lang="en-US" sz="1100" dirty="0">
                <a:latin typeface="Calibri" pitchFamily="34" charset="0"/>
              </a:rPr>
              <a:t>01 General Fund                     14 Retirement Fund</a:t>
            </a:r>
            <a:br>
              <a:rPr lang="en-US" sz="1100" dirty="0">
                <a:latin typeface="Calibri" pitchFamily="34" charset="0"/>
              </a:rPr>
            </a:br>
            <a:r>
              <a:rPr lang="en-US" sz="1100" dirty="0">
                <a:latin typeface="Calibri" pitchFamily="34" charset="0"/>
              </a:rPr>
              <a:t>24 Metal Mines Fund            25 State Mining Impact Fund</a:t>
            </a:r>
            <a:br>
              <a:rPr lang="en-US" sz="1100" dirty="0">
                <a:latin typeface="Calibri" pitchFamily="34" charset="0"/>
              </a:rPr>
            </a:br>
            <a:r>
              <a:rPr lang="en-US" sz="1100" dirty="0">
                <a:latin typeface="Calibri" pitchFamily="34" charset="0"/>
              </a:rPr>
              <a:t>26 Impact Aid Fund               28 Technology Fund</a:t>
            </a:r>
            <a:br>
              <a:rPr lang="en-US" sz="1100" dirty="0">
                <a:latin typeface="Calibri" pitchFamily="34" charset="0"/>
              </a:rPr>
            </a:br>
            <a:r>
              <a:rPr lang="en-US" sz="1100" dirty="0">
                <a:latin typeface="Calibri" pitchFamily="34" charset="0"/>
              </a:rPr>
              <a:t>29 Flexibility Fund</a:t>
            </a:r>
            <a:br>
              <a:rPr lang="en-US" sz="1100" dirty="0">
                <a:latin typeface="Calibri" pitchFamily="34" charset="0"/>
              </a:rPr>
            </a:br>
            <a:r>
              <a:rPr lang="en-US" sz="1100" dirty="0">
                <a:latin typeface="Calibri" pitchFamily="34" charset="0"/>
              </a:rPr>
              <a:t> And all funds less than fund 50  and in……</a:t>
            </a:r>
          </a:p>
          <a:p>
            <a:pPr defTabSz="914400" eaLnBrk="1" hangingPunct="1">
              <a:spcAft>
                <a:spcPts val="1000"/>
              </a:spcAft>
              <a:defRPr/>
            </a:pPr>
            <a:r>
              <a:rPr lang="en-US" sz="1100" dirty="0">
                <a:latin typeface="Calibri" pitchFamily="34" charset="0"/>
              </a:rPr>
              <a:t>25XX Support Services - Business  and, Object Not in </a:t>
            </a:r>
          </a:p>
          <a:p>
            <a:pPr defTabSz="914400" eaLnBrk="1" hangingPunct="1">
              <a:spcAft>
                <a:spcPts val="1000"/>
              </a:spcAft>
              <a:defRPr/>
            </a:pPr>
            <a:r>
              <a:rPr lang="en-US" sz="1100" dirty="0">
                <a:latin typeface="Calibri" pitchFamily="34" charset="0"/>
              </a:rPr>
              <a:t>971 Residual Transfers             910 Operating Transfers</a:t>
            </a:r>
            <a:br>
              <a:rPr lang="en-US" sz="1100" dirty="0">
                <a:latin typeface="Calibri" pitchFamily="34" charset="0"/>
              </a:rPr>
            </a:br>
            <a:r>
              <a:rPr lang="en-US" sz="1100" dirty="0">
                <a:latin typeface="Calibri" pitchFamily="34" charset="0"/>
              </a:rPr>
              <a:t>7XX Capital Outlay                    710 Cap Out Land</a:t>
            </a:r>
            <a:br>
              <a:rPr lang="en-US" sz="1100" dirty="0">
                <a:latin typeface="Calibri" pitchFamily="34" charset="0"/>
              </a:rPr>
            </a:br>
            <a:r>
              <a:rPr lang="en-US" sz="1100" dirty="0">
                <a:latin typeface="Calibri" pitchFamily="34" charset="0"/>
              </a:rPr>
              <a:t>715 Cap Out Land Improve     720 Cap Out Purchase Existing Building</a:t>
            </a:r>
            <a:br>
              <a:rPr lang="en-US" sz="1100" dirty="0">
                <a:latin typeface="Calibri" pitchFamily="34" charset="0"/>
              </a:rPr>
            </a:br>
            <a:r>
              <a:rPr lang="en-US" sz="1100" dirty="0">
                <a:latin typeface="Calibri" pitchFamily="34" charset="0"/>
              </a:rPr>
              <a:t>725 Major Construction          73X Major Equipment New</a:t>
            </a:r>
            <a:br>
              <a:rPr lang="en-US" sz="1100" dirty="0">
                <a:latin typeface="Calibri" pitchFamily="34" charset="0"/>
              </a:rPr>
            </a:br>
            <a:r>
              <a:rPr lang="en-US" sz="1100" dirty="0">
                <a:latin typeface="Calibri" pitchFamily="34" charset="0"/>
              </a:rPr>
              <a:t>74X Major Equipment Replacement</a:t>
            </a:r>
          </a:p>
          <a:p>
            <a:pPr defTabSz="914400" eaLnBrk="1" hangingPunct="1">
              <a:spcAft>
                <a:spcPts val="1000"/>
              </a:spcAft>
              <a:defRPr/>
            </a:pPr>
            <a:r>
              <a:rPr lang="en-US" sz="1100" dirty="0">
                <a:latin typeface="Calibri" pitchFamily="34" charset="0"/>
              </a:rPr>
              <a:t>(Step 4) Function 31XX School Foods Objects 1XX Salary &amp; 2XX Benefits are included all other Function 31XX &amp; Objects are excluded.</a:t>
            </a:r>
            <a:endParaRPr lang="en-US" sz="1100" dirty="0">
              <a:latin typeface="Times New Roman" pitchFamily="18" charset="0"/>
            </a:endParaRPr>
          </a:p>
          <a:p>
            <a:pPr defTabSz="914400" eaLnBrk="1" hangingPunct="1">
              <a:spcAft>
                <a:spcPts val="1000"/>
              </a:spcAft>
              <a:defRPr/>
            </a:pPr>
            <a:r>
              <a:rPr lang="en-US" sz="1100" dirty="0">
                <a:latin typeface="Calibri" pitchFamily="34" charset="0"/>
              </a:rPr>
              <a:t>Summed then minus Indirect Step 2</a:t>
            </a:r>
          </a:p>
        </p:txBody>
      </p:sp>
      <p:sp>
        <p:nvSpPr>
          <p:cNvPr id="9" name="Rectangle 6">
            <a:extLst>
              <a:ext uri="{FF2B5EF4-FFF2-40B4-BE49-F238E27FC236}">
                <a16:creationId xmlns:a16="http://schemas.microsoft.com/office/drawing/2014/main" id="{53E56B8C-60EC-4E17-96B2-9EF5AB409B51}"/>
              </a:ext>
            </a:extLst>
          </p:cNvPr>
          <p:cNvSpPr>
            <a:spLocks noChangeArrowheads="1"/>
          </p:cNvSpPr>
          <p:nvPr/>
        </p:nvSpPr>
        <p:spPr bwMode="auto">
          <a:xfrm>
            <a:off x="6507628" y="439738"/>
            <a:ext cx="5225349" cy="1795458"/>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latin typeface="Calibri" pitchFamily="34" charset="0"/>
              </a:rPr>
              <a:t>(C) Indirect</a:t>
            </a:r>
            <a:br>
              <a:rPr lang="en-US" sz="1100" b="1" dirty="0">
                <a:latin typeface="Calibri" pitchFamily="34" charset="0"/>
              </a:rPr>
            </a:br>
            <a:r>
              <a:rPr lang="en-US" sz="900" dirty="0">
                <a:latin typeface="Calibri" pitchFamily="34" charset="0"/>
              </a:rPr>
              <a:t>(Step 1) Funds In </a:t>
            </a:r>
            <a:br>
              <a:rPr lang="en-US" sz="900" dirty="0">
                <a:latin typeface="Calibri" pitchFamily="34" charset="0"/>
              </a:rPr>
            </a:br>
            <a:br>
              <a:rPr lang="en-US" sz="900" dirty="0">
                <a:latin typeface="Calibri" pitchFamily="34" charset="0"/>
              </a:rPr>
            </a:br>
            <a:r>
              <a:rPr lang="en-US" sz="900" dirty="0">
                <a:latin typeface="Calibri" pitchFamily="34" charset="0"/>
              </a:rPr>
              <a:t> 01 General Fund             14 Retirement Fund             24 Metal Mines Fund            25 State Mining Impact </a:t>
            </a:r>
            <a:br>
              <a:rPr lang="en-US" sz="900" dirty="0">
                <a:latin typeface="Calibri" pitchFamily="34" charset="0"/>
              </a:rPr>
            </a:br>
            <a:r>
              <a:rPr lang="en-US" sz="900" dirty="0">
                <a:latin typeface="Calibri" pitchFamily="34" charset="0"/>
              </a:rPr>
              <a:t>26 Impact Aid Fund         28 Technology Fund            29 Flexibility Fund   </a:t>
            </a:r>
            <a:br>
              <a:rPr lang="en-US" sz="900" dirty="0">
                <a:latin typeface="Calibri" pitchFamily="34" charset="0"/>
              </a:rPr>
            </a:br>
            <a:r>
              <a:rPr lang="en-US" sz="900" dirty="0">
                <a:latin typeface="Calibri" pitchFamily="34" charset="0"/>
              </a:rPr>
              <a:t>And all funds less than fund 50  and in……            25XX Support Services - Business  and, Object Not in </a:t>
            </a:r>
          </a:p>
          <a:p>
            <a:pPr defTabSz="914400" eaLnBrk="1" hangingPunct="1">
              <a:spcAft>
                <a:spcPts val="1000"/>
              </a:spcAft>
              <a:defRPr/>
            </a:pPr>
            <a:r>
              <a:rPr lang="en-US" sz="900" dirty="0">
                <a:latin typeface="Calibri" pitchFamily="34" charset="0"/>
              </a:rPr>
              <a:t>7XX Capital Outlay         710 Cap Out Land                 715 Cap Out Land Improve     720 Cap Out Purch Building</a:t>
            </a:r>
            <a:br>
              <a:rPr lang="en-US" sz="900" dirty="0">
                <a:latin typeface="Calibri" pitchFamily="34" charset="0"/>
              </a:rPr>
            </a:br>
            <a:r>
              <a:rPr lang="en-US" sz="900" dirty="0">
                <a:latin typeface="Calibri" pitchFamily="34" charset="0"/>
              </a:rPr>
              <a:t>725 Major Const             73X Major </a:t>
            </a:r>
            <a:r>
              <a:rPr lang="en-US" sz="900" dirty="0" err="1">
                <a:latin typeface="Calibri" pitchFamily="34" charset="0"/>
              </a:rPr>
              <a:t>Equipt</a:t>
            </a:r>
            <a:r>
              <a:rPr lang="en-US" sz="900" dirty="0">
                <a:latin typeface="Calibri" pitchFamily="34" charset="0"/>
              </a:rPr>
              <a:t>. New        74X Major </a:t>
            </a:r>
            <a:r>
              <a:rPr lang="en-US" sz="900" dirty="0" err="1">
                <a:latin typeface="Calibri" pitchFamily="34" charset="0"/>
              </a:rPr>
              <a:t>Equipt</a:t>
            </a:r>
            <a:r>
              <a:rPr lang="en-US" sz="900" dirty="0">
                <a:latin typeface="Calibri" pitchFamily="34" charset="0"/>
              </a:rPr>
              <a:t>. Replace</a:t>
            </a:r>
            <a:endParaRPr lang="en-US" sz="900" dirty="0">
              <a:latin typeface="Times New Roman" pitchFamily="18" charset="0"/>
            </a:endParaRPr>
          </a:p>
          <a:p>
            <a:pPr defTabSz="914400" eaLnBrk="1" hangingPunct="1">
              <a:spcAft>
                <a:spcPts val="1000"/>
              </a:spcAft>
              <a:defRPr/>
            </a:pPr>
            <a:r>
              <a:rPr lang="en-US" sz="900" dirty="0">
                <a:latin typeface="Calibri" pitchFamily="34" charset="0"/>
              </a:rPr>
              <a:t>(Step 2) Fund 15 Misc Program Fund in Programs Like 1** All Regular Programs Or 271 Indirect Costs, and Function 25XX Support Services - Business, Object Not In ('7XX','710','715','720','725','73X','74X') see above</a:t>
            </a:r>
          </a:p>
        </p:txBody>
      </p:sp>
      <p:sp>
        <p:nvSpPr>
          <p:cNvPr id="12" name="Rectangle 8">
            <a:extLst>
              <a:ext uri="{FF2B5EF4-FFF2-40B4-BE49-F238E27FC236}">
                <a16:creationId xmlns:a16="http://schemas.microsoft.com/office/drawing/2014/main" id="{5583471D-0B5D-4522-8583-6536EB144571}"/>
              </a:ext>
            </a:extLst>
          </p:cNvPr>
          <p:cNvSpPr>
            <a:spLocks noChangeArrowheads="1"/>
          </p:cNvSpPr>
          <p:nvPr/>
        </p:nvSpPr>
        <p:spPr bwMode="auto">
          <a:xfrm>
            <a:off x="6507629" y="2349354"/>
            <a:ext cx="3273425" cy="3270207"/>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(D) Capital Outlay</a:t>
            </a:r>
            <a:br>
              <a:rPr lang="en-US" altLang="en-US" sz="900" dirty="0"/>
            </a:br>
            <a:br>
              <a:rPr lang="en-US" altLang="en-US" sz="900" dirty="0"/>
            </a:br>
            <a:r>
              <a:rPr lang="en-US" altLang="en-US" sz="900" dirty="0"/>
              <a:t>(Step 1) Funds General and Special Revenue funds</a:t>
            </a:r>
            <a:br>
              <a:rPr lang="en-US" altLang="en-US" sz="900" dirty="0"/>
            </a:br>
            <a:r>
              <a:rPr lang="en-US" altLang="en-US" sz="900" dirty="0"/>
              <a:t>Objects In</a:t>
            </a:r>
            <a:br>
              <a:rPr lang="en-US" altLang="en-US" sz="900" dirty="0"/>
            </a:b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900" dirty="0">
              <a:latin typeface="Times New Roman" panose="02020603050405020304" pitchFamily="18" charset="0"/>
            </a:endParaRPr>
          </a:p>
          <a:p>
            <a:pPr defTabSz="914400" eaLnBrk="1" hangingPunct="1">
              <a:spcBef>
                <a:spcPct val="0"/>
              </a:spcBef>
              <a:spcAft>
                <a:spcPts val="1000"/>
              </a:spcAft>
              <a:buFontTx/>
              <a:buNone/>
            </a:pPr>
            <a:r>
              <a:rPr lang="en-US" altLang="en-US" sz="900" dirty="0"/>
              <a:t>(Step 2) 62XX Resource Transfers  but not in 940 Indirect Costs</a:t>
            </a:r>
          </a:p>
          <a:p>
            <a:pPr defTabSz="914400" eaLnBrk="1" hangingPunct="1">
              <a:spcBef>
                <a:spcPct val="0"/>
              </a:spcBef>
              <a:spcAft>
                <a:spcPts val="1000"/>
              </a:spcAft>
              <a:buFontTx/>
              <a:buNone/>
            </a:pPr>
            <a:r>
              <a:rPr lang="en-US" altLang="en-US" sz="900" dirty="0"/>
              <a:t>(Step 3) 4XXX Facilities Acquisition and Construction Services)</a:t>
            </a:r>
            <a:br>
              <a:rPr lang="en-US" altLang="en-US" sz="900" dirty="0"/>
            </a:br>
            <a:r>
              <a:rPr lang="en-US" altLang="en-US" sz="900" dirty="0"/>
              <a:t>But Object Not In :</a:t>
            </a:r>
          </a:p>
          <a:p>
            <a:pPr defTabSz="914400" eaLnBrk="1" hangingPunct="1">
              <a:spcBef>
                <a:spcPct val="0"/>
              </a:spcBef>
              <a:spcAft>
                <a:spcPts val="1000"/>
              </a:spcAft>
              <a:buFontTx/>
              <a:buNone/>
            </a:pPr>
            <a:r>
              <a:rPr lang="en-US" altLang="en-US" sz="900" dirty="0"/>
              <a:t>7XX Capital Outlay                    710 Cap Out Land</a:t>
            </a:r>
            <a:br>
              <a:rPr lang="en-US" altLang="en-US" sz="900" dirty="0"/>
            </a:br>
            <a:r>
              <a:rPr lang="en-US" altLang="en-US" sz="900" dirty="0"/>
              <a:t>715 Cap Out Land Improve     720 Cap Out Purchase Existing Building</a:t>
            </a:r>
            <a:br>
              <a:rPr lang="en-US" altLang="en-US" sz="900" dirty="0"/>
            </a:br>
            <a:r>
              <a:rPr lang="en-US" altLang="en-US" sz="900" dirty="0"/>
              <a:t>725 Major Construction          73X Major Equipment New</a:t>
            </a:r>
            <a:br>
              <a:rPr lang="en-US" altLang="en-US" sz="900" dirty="0"/>
            </a:br>
            <a:r>
              <a:rPr lang="en-US" altLang="en-US" sz="900" dirty="0"/>
              <a:t>74X Major Equipment Replacement</a:t>
            </a:r>
            <a:endParaRPr lang="en-US" altLang="en-US" sz="1800" dirty="0">
              <a:latin typeface="Arial" panose="020B0604020202020204" pitchFamily="34" charset="0"/>
            </a:endParaRPr>
          </a:p>
        </p:txBody>
      </p:sp>
      <p:sp>
        <p:nvSpPr>
          <p:cNvPr id="13" name="Rectangle 2">
            <a:extLst>
              <a:ext uri="{FF2B5EF4-FFF2-40B4-BE49-F238E27FC236}">
                <a16:creationId xmlns:a16="http://schemas.microsoft.com/office/drawing/2014/main" id="{A51BB50F-8B10-49DB-BB1F-F66B2F50075F}"/>
              </a:ext>
            </a:extLst>
          </p:cNvPr>
          <p:cNvSpPr>
            <a:spLocks noChangeArrowheads="1"/>
          </p:cNvSpPr>
          <p:nvPr/>
        </p:nvSpPr>
        <p:spPr bwMode="auto">
          <a:xfrm>
            <a:off x="9908941" y="3552829"/>
            <a:ext cx="1824037" cy="1295400"/>
          </a:xfrm>
          <a:prstGeom prst="rect">
            <a:avLst/>
          </a:prstGeom>
          <a:solidFill>
            <a:srgbClr val="DBE5F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sz="1100" b="1" dirty="0">
                <a:latin typeface="Calibri" panose="020F0502020204030204" pitchFamily="34" charset="0"/>
              </a:rPr>
              <a:t>(F) Other</a:t>
            </a:r>
          </a:p>
          <a:p>
            <a:pPr defTabSz="914400" eaLnBrk="1" hangingPunct="1">
              <a:spcAft>
                <a:spcPts val="1000"/>
              </a:spcAft>
              <a:defRPr/>
            </a:pPr>
            <a:r>
              <a:rPr lang="en-US" altLang="en-US" sz="900" dirty="0">
                <a:latin typeface="Calibri" panose="020F0502020204030204" pitchFamily="34" charset="0"/>
              </a:rPr>
              <a:t>Funds General and Special Revenue funds</a:t>
            </a:r>
          </a:p>
          <a:p>
            <a:pPr defTabSz="914400" eaLnBrk="1" hangingPunct="1">
              <a:spcAft>
                <a:spcPts val="1000"/>
              </a:spcAft>
              <a:defRPr/>
            </a:pPr>
            <a:r>
              <a:rPr lang="en-US" altLang="en-US" sz="900" dirty="0">
                <a:latin typeface="Calibri" panose="020F0502020204030204" pitchFamily="34" charset="0"/>
              </a:rPr>
              <a:t>31XX School Foods not Objects </a:t>
            </a:r>
          </a:p>
          <a:p>
            <a:pPr defTabSz="914400" eaLnBrk="1" hangingPunct="1">
              <a:spcAft>
                <a:spcPts val="1000"/>
              </a:spcAft>
              <a:defRPr/>
            </a:pPr>
            <a:r>
              <a:rPr lang="en-US" altLang="en-US" sz="900" dirty="0">
                <a:latin typeface="Calibri" panose="020F0502020204030204" pitchFamily="34" charset="0"/>
              </a:rPr>
              <a:t>1XX Salary</a:t>
            </a:r>
            <a:br>
              <a:rPr lang="en-US" altLang="en-US" sz="900" dirty="0">
                <a:latin typeface="Calibri" panose="020F0502020204030204" pitchFamily="34" charset="0"/>
              </a:rPr>
            </a:br>
            <a:r>
              <a:rPr lang="en-US" altLang="en-US" sz="900" dirty="0">
                <a:latin typeface="Calibri" panose="020F0502020204030204" pitchFamily="34" charset="0"/>
              </a:rPr>
              <a:t>2XX Benefits</a:t>
            </a:r>
          </a:p>
        </p:txBody>
      </p:sp>
      <p:sp>
        <p:nvSpPr>
          <p:cNvPr id="14" name="Rectangle 2">
            <a:extLst>
              <a:ext uri="{FF2B5EF4-FFF2-40B4-BE49-F238E27FC236}">
                <a16:creationId xmlns:a16="http://schemas.microsoft.com/office/drawing/2014/main" id="{74A9B371-BBE5-43AD-95B9-11E7AE6F0D1F}"/>
              </a:ext>
            </a:extLst>
          </p:cNvPr>
          <p:cNvSpPr>
            <a:spLocks noChangeArrowheads="1"/>
          </p:cNvSpPr>
          <p:nvPr/>
        </p:nvSpPr>
        <p:spPr bwMode="auto">
          <a:xfrm>
            <a:off x="9908941" y="2359025"/>
            <a:ext cx="1824037" cy="1069975"/>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(E) Debt</a:t>
            </a:r>
          </a:p>
          <a:p>
            <a:pPr defTabSz="914400" eaLnBrk="1" hangingPunct="1">
              <a:spcBef>
                <a:spcPct val="0"/>
              </a:spcBef>
              <a:spcAft>
                <a:spcPts val="1000"/>
              </a:spcAft>
              <a:buFontTx/>
              <a:buNone/>
            </a:pPr>
            <a:r>
              <a:rPr lang="en-US" altLang="en-US" sz="900" dirty="0"/>
              <a:t>Funds General and Special Revenue funds</a:t>
            </a:r>
          </a:p>
          <a:p>
            <a:pPr defTabSz="914400" eaLnBrk="1" hangingPunct="1">
              <a:spcBef>
                <a:spcPct val="0"/>
              </a:spcBef>
              <a:spcAft>
                <a:spcPts val="1000"/>
              </a:spcAft>
              <a:buFontTx/>
              <a:buNone/>
            </a:pPr>
            <a:r>
              <a:rPr lang="en-US" altLang="en-US" sz="900" dirty="0"/>
              <a:t>52XX Capital Leases or Long Tern Notes with Board of Investments</a:t>
            </a:r>
          </a:p>
        </p:txBody>
      </p:sp>
    </p:spTree>
    <p:extLst>
      <p:ext uri="{BB962C8B-B14F-4D97-AF65-F5344CB8AC3E}">
        <p14:creationId xmlns:p14="http://schemas.microsoft.com/office/powerpoint/2010/main" val="403397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6E85-41F0-4AC9-8640-2FC9F13249D8}"/>
              </a:ext>
            </a:extLst>
          </p:cNvPr>
          <p:cNvSpPr>
            <a:spLocks noGrp="1"/>
          </p:cNvSpPr>
          <p:nvPr>
            <p:ph type="title"/>
          </p:nvPr>
        </p:nvSpPr>
        <p:spPr/>
        <p:txBody>
          <a:bodyPr/>
          <a:lstStyle/>
          <a:p>
            <a:r>
              <a:rPr lang="en-US" dirty="0"/>
              <a:t>Schedule A </a:t>
            </a:r>
          </a:p>
        </p:txBody>
      </p:sp>
      <p:pic>
        <p:nvPicPr>
          <p:cNvPr id="5" name="Picture 4">
            <a:extLst>
              <a:ext uri="{FF2B5EF4-FFF2-40B4-BE49-F238E27FC236}">
                <a16:creationId xmlns:a16="http://schemas.microsoft.com/office/drawing/2014/main" id="{18CF158F-7D93-4D33-9F13-4F89D6350469}"/>
              </a:ext>
            </a:extLst>
          </p:cNvPr>
          <p:cNvPicPr>
            <a:picLocks noChangeAspect="1"/>
          </p:cNvPicPr>
          <p:nvPr/>
        </p:nvPicPr>
        <p:blipFill>
          <a:blip r:embed="rId2"/>
          <a:stretch>
            <a:fillRect/>
          </a:stretch>
        </p:blipFill>
        <p:spPr>
          <a:xfrm>
            <a:off x="838200" y="1476461"/>
            <a:ext cx="5862076" cy="4156745"/>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DC7C74F7-572B-42BD-AC24-63F777F6F321}"/>
              </a:ext>
            </a:extLst>
          </p:cNvPr>
          <p:cNvSpPr/>
          <p:nvPr/>
        </p:nvSpPr>
        <p:spPr>
          <a:xfrm>
            <a:off x="699796" y="2146041"/>
            <a:ext cx="1175657" cy="503853"/>
          </a:xfrm>
          <a:prstGeom prst="ellipse">
            <a:avLst/>
          </a:prstGeom>
          <a:noFill/>
          <a:ln w="4762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40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6E85-41F0-4AC9-8640-2FC9F13249D8}"/>
              </a:ext>
            </a:extLst>
          </p:cNvPr>
          <p:cNvSpPr>
            <a:spLocks noGrp="1"/>
          </p:cNvSpPr>
          <p:nvPr>
            <p:ph type="title"/>
          </p:nvPr>
        </p:nvSpPr>
        <p:spPr/>
        <p:txBody>
          <a:bodyPr/>
          <a:lstStyle/>
          <a:p>
            <a:r>
              <a:rPr lang="en-US" dirty="0"/>
              <a:t>Schedule A </a:t>
            </a:r>
          </a:p>
        </p:txBody>
      </p:sp>
      <p:pic>
        <p:nvPicPr>
          <p:cNvPr id="5" name="Picture 4">
            <a:extLst>
              <a:ext uri="{FF2B5EF4-FFF2-40B4-BE49-F238E27FC236}">
                <a16:creationId xmlns:a16="http://schemas.microsoft.com/office/drawing/2014/main" id="{18CF158F-7D93-4D33-9F13-4F89D6350469}"/>
              </a:ext>
            </a:extLst>
          </p:cNvPr>
          <p:cNvPicPr>
            <a:picLocks noChangeAspect="1"/>
          </p:cNvPicPr>
          <p:nvPr/>
        </p:nvPicPr>
        <p:blipFill>
          <a:blip r:embed="rId2"/>
          <a:stretch>
            <a:fillRect/>
          </a:stretch>
        </p:blipFill>
        <p:spPr>
          <a:xfrm>
            <a:off x="838200" y="1476461"/>
            <a:ext cx="5862076" cy="415674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853D08C-7A8B-451B-8560-EC5C58F27E19}"/>
              </a:ext>
            </a:extLst>
          </p:cNvPr>
          <p:cNvPicPr>
            <a:picLocks noChangeAspect="1"/>
          </p:cNvPicPr>
          <p:nvPr/>
        </p:nvPicPr>
        <p:blipFill>
          <a:blip r:embed="rId3"/>
          <a:stretch>
            <a:fillRect/>
          </a:stretch>
        </p:blipFill>
        <p:spPr>
          <a:xfrm>
            <a:off x="4967172" y="2072082"/>
            <a:ext cx="5812682" cy="4156744"/>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DC7C74F7-572B-42BD-AC24-63F777F6F321}"/>
              </a:ext>
            </a:extLst>
          </p:cNvPr>
          <p:cNvSpPr/>
          <p:nvPr/>
        </p:nvSpPr>
        <p:spPr>
          <a:xfrm>
            <a:off x="699796" y="2146041"/>
            <a:ext cx="1175657" cy="503853"/>
          </a:xfrm>
          <a:prstGeom prst="ellipse">
            <a:avLst/>
          </a:prstGeom>
          <a:noFill/>
          <a:ln w="4762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393267-1CC7-4215-BDF0-0E00F344454A}"/>
              </a:ext>
            </a:extLst>
          </p:cNvPr>
          <p:cNvSpPr/>
          <p:nvPr/>
        </p:nvSpPr>
        <p:spPr>
          <a:xfrm>
            <a:off x="4752392" y="2802024"/>
            <a:ext cx="1175657" cy="503853"/>
          </a:xfrm>
          <a:prstGeom prst="ellipse">
            <a:avLst/>
          </a:prstGeom>
          <a:noFill/>
          <a:ln w="4762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19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spTree>
    <p:extLst>
      <p:ext uri="{BB962C8B-B14F-4D97-AF65-F5344CB8AC3E}">
        <p14:creationId xmlns:p14="http://schemas.microsoft.com/office/powerpoint/2010/main" val="295817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pic>
        <p:nvPicPr>
          <p:cNvPr id="9" name="Picture 8">
            <a:extLst>
              <a:ext uri="{FF2B5EF4-FFF2-40B4-BE49-F238E27FC236}">
                <a16:creationId xmlns:a16="http://schemas.microsoft.com/office/drawing/2014/main" id="{55029C9F-932C-4F74-9C51-9C5F71DA6990}"/>
              </a:ext>
            </a:extLst>
          </p:cNvPr>
          <p:cNvPicPr>
            <a:picLocks noChangeAspect="1"/>
          </p:cNvPicPr>
          <p:nvPr/>
        </p:nvPicPr>
        <p:blipFill>
          <a:blip r:embed="rId3"/>
          <a:stretch>
            <a:fillRect/>
          </a:stretch>
        </p:blipFill>
        <p:spPr>
          <a:xfrm>
            <a:off x="1196214" y="531844"/>
            <a:ext cx="9938019" cy="1339501"/>
          </a:xfrm>
          <a:prstGeom prst="rect">
            <a:avLst/>
          </a:prstGeom>
          <a:effectLst>
            <a:outerShdw blurRad="50800" dist="127000" dir="2700000" algn="tl" rotWithShape="0">
              <a:schemeClr val="accent4">
                <a:lumMod val="50000"/>
                <a:alpha val="40000"/>
              </a:schemeClr>
            </a:outerShdw>
          </a:effectLst>
        </p:spPr>
      </p:pic>
    </p:spTree>
    <p:extLst>
      <p:ext uri="{BB962C8B-B14F-4D97-AF65-F5344CB8AC3E}">
        <p14:creationId xmlns:p14="http://schemas.microsoft.com/office/powerpoint/2010/main" val="351621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spTree>
    <p:extLst>
      <p:ext uri="{BB962C8B-B14F-4D97-AF65-F5344CB8AC3E}">
        <p14:creationId xmlns:p14="http://schemas.microsoft.com/office/powerpoint/2010/main" val="338633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pic>
        <p:nvPicPr>
          <p:cNvPr id="3" name="Picture 2">
            <a:extLst>
              <a:ext uri="{FF2B5EF4-FFF2-40B4-BE49-F238E27FC236}">
                <a16:creationId xmlns:a16="http://schemas.microsoft.com/office/drawing/2014/main" id="{C6951A44-2D4F-4EB3-A0B1-D6545F92ADE5}"/>
              </a:ext>
            </a:extLst>
          </p:cNvPr>
          <p:cNvPicPr>
            <a:picLocks noChangeAspect="1"/>
          </p:cNvPicPr>
          <p:nvPr/>
        </p:nvPicPr>
        <p:blipFill>
          <a:blip r:embed="rId3"/>
          <a:stretch>
            <a:fillRect/>
          </a:stretch>
        </p:blipFill>
        <p:spPr>
          <a:xfrm>
            <a:off x="475862" y="1940509"/>
            <a:ext cx="11308702" cy="748922"/>
          </a:xfrm>
          <a:prstGeom prst="rect">
            <a:avLst/>
          </a:prstGeom>
          <a:effectLst>
            <a:outerShdw blurRad="50800" dist="127000" dir="2700000" algn="tl" rotWithShape="0">
              <a:schemeClr val="accent4">
                <a:lumMod val="50000"/>
                <a:alpha val="40000"/>
              </a:schemeClr>
            </a:outerShdw>
          </a:effectLst>
        </p:spPr>
      </p:pic>
    </p:spTree>
    <p:extLst>
      <p:ext uri="{BB962C8B-B14F-4D97-AF65-F5344CB8AC3E}">
        <p14:creationId xmlns:p14="http://schemas.microsoft.com/office/powerpoint/2010/main" val="250813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spTree>
    <p:extLst>
      <p:ext uri="{BB962C8B-B14F-4D97-AF65-F5344CB8AC3E}">
        <p14:creationId xmlns:p14="http://schemas.microsoft.com/office/powerpoint/2010/main" val="333918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C9E7-1091-4321-A340-99356F613F4F}"/>
              </a:ext>
            </a:extLst>
          </p:cNvPr>
          <p:cNvSpPr>
            <a:spLocks noGrp="1"/>
          </p:cNvSpPr>
          <p:nvPr>
            <p:ph type="title"/>
          </p:nvPr>
        </p:nvSpPr>
        <p:spPr/>
        <p:txBody>
          <a:bodyPr/>
          <a:lstStyle/>
          <a:p>
            <a:r>
              <a:rPr lang="en-US" dirty="0"/>
              <a:t>Introduction </a:t>
            </a:r>
            <a:r>
              <a:rPr lang="en-US" sz="4400" dirty="0"/>
              <a:t>Indirect Cost Rate</a:t>
            </a:r>
          </a:p>
        </p:txBody>
      </p:sp>
      <p:sp>
        <p:nvSpPr>
          <p:cNvPr id="3" name="Content Placeholder 2">
            <a:extLst>
              <a:ext uri="{FF2B5EF4-FFF2-40B4-BE49-F238E27FC236}">
                <a16:creationId xmlns:a16="http://schemas.microsoft.com/office/drawing/2014/main" id="{AD09BEB7-8F89-4112-8A87-A0DA0B5564AF}"/>
              </a:ext>
            </a:extLst>
          </p:cNvPr>
          <p:cNvSpPr>
            <a:spLocks noGrp="1"/>
          </p:cNvSpPr>
          <p:nvPr>
            <p:ph idx="1"/>
          </p:nvPr>
        </p:nvSpPr>
        <p:spPr>
          <a:xfrm>
            <a:off x="838200" y="1690688"/>
            <a:ext cx="10515600" cy="4351338"/>
          </a:xfrm>
        </p:spPr>
        <p:txBody>
          <a:bodyPr>
            <a:noAutofit/>
          </a:bodyPr>
          <a:lstStyle/>
          <a:p>
            <a:pPr marL="0" indent="0">
              <a:buNone/>
            </a:pPr>
            <a:r>
              <a:rPr lang="en-US" dirty="0">
                <a:ea typeface="ＭＳ Ｐゴシック" panose="020B0600070205080204" pitchFamily="34" charset="-128"/>
              </a:rPr>
              <a:t>An indirect cost rate is a means of determining, in a reasonable manner, the percentage of allowable general administrative expense that each Federal grant should bear. </a:t>
            </a:r>
            <a:br>
              <a:rPr lang="en-US" dirty="0">
                <a:ea typeface="ＭＳ Ｐゴシック" panose="020B0600070205080204" pitchFamily="34" charset="-128"/>
              </a:rPr>
            </a:br>
            <a:endParaRPr lang="en-US" dirty="0">
              <a:ea typeface="ＭＳ Ｐゴシック" panose="020B0600070205080204" pitchFamily="34" charset="-128"/>
            </a:endParaRPr>
          </a:p>
          <a:p>
            <a:pPr marL="0" indent="0">
              <a:buNone/>
            </a:pPr>
            <a:r>
              <a:rPr lang="en-US" dirty="0">
                <a:ea typeface="ＭＳ Ｐゴシック" panose="020B0600070205080204" pitchFamily="34" charset="-128"/>
              </a:rPr>
              <a:t>An indirect cost rate is the ratio of total indirect costs to total direct and unallowable costs, exclusive of any extraordinary or distorting expenditures such as capital outlay, debt service, and food costs that are not associated with salary or benefits.</a:t>
            </a:r>
          </a:p>
        </p:txBody>
      </p:sp>
    </p:spTree>
    <p:extLst>
      <p:ext uri="{BB962C8B-B14F-4D97-AF65-F5344CB8AC3E}">
        <p14:creationId xmlns:p14="http://schemas.microsoft.com/office/powerpoint/2010/main" val="114837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pic>
        <p:nvPicPr>
          <p:cNvPr id="3" name="Picture 2">
            <a:extLst>
              <a:ext uri="{FF2B5EF4-FFF2-40B4-BE49-F238E27FC236}">
                <a16:creationId xmlns:a16="http://schemas.microsoft.com/office/drawing/2014/main" id="{AB35240F-A067-4C51-B34A-5671A456DEA8}"/>
              </a:ext>
            </a:extLst>
          </p:cNvPr>
          <p:cNvPicPr>
            <a:picLocks noChangeAspect="1"/>
          </p:cNvPicPr>
          <p:nvPr/>
        </p:nvPicPr>
        <p:blipFill>
          <a:blip r:embed="rId3"/>
          <a:stretch>
            <a:fillRect/>
          </a:stretch>
        </p:blipFill>
        <p:spPr>
          <a:xfrm>
            <a:off x="727788" y="2788488"/>
            <a:ext cx="10935478" cy="709393"/>
          </a:xfrm>
          <a:prstGeom prst="rect">
            <a:avLst/>
          </a:prstGeom>
          <a:effectLst>
            <a:outerShdw blurRad="50800" dist="127000" dir="2700000" algn="tl" rotWithShape="0">
              <a:schemeClr val="accent4">
                <a:lumMod val="50000"/>
                <a:alpha val="40000"/>
              </a:schemeClr>
            </a:outerShdw>
          </a:effectLst>
        </p:spPr>
      </p:pic>
    </p:spTree>
    <p:extLst>
      <p:ext uri="{BB962C8B-B14F-4D97-AF65-F5344CB8AC3E}">
        <p14:creationId xmlns:p14="http://schemas.microsoft.com/office/powerpoint/2010/main" val="386067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spTree>
    <p:extLst>
      <p:ext uri="{BB962C8B-B14F-4D97-AF65-F5344CB8AC3E}">
        <p14:creationId xmlns:p14="http://schemas.microsoft.com/office/powerpoint/2010/main" val="428788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9331"/>
            <a:ext cx="9525439" cy="6858000"/>
          </a:xfrm>
          <a:prstGeom prst="rect">
            <a:avLst/>
          </a:prstGeom>
        </p:spPr>
      </p:pic>
      <p:pic>
        <p:nvPicPr>
          <p:cNvPr id="3" name="Picture 2">
            <a:extLst>
              <a:ext uri="{FF2B5EF4-FFF2-40B4-BE49-F238E27FC236}">
                <a16:creationId xmlns:a16="http://schemas.microsoft.com/office/drawing/2014/main" id="{B5991C75-6609-4FFD-8339-B96FF8A26477}"/>
              </a:ext>
            </a:extLst>
          </p:cNvPr>
          <p:cNvPicPr>
            <a:picLocks noChangeAspect="1"/>
          </p:cNvPicPr>
          <p:nvPr/>
        </p:nvPicPr>
        <p:blipFill>
          <a:blip r:embed="rId3"/>
          <a:stretch>
            <a:fillRect/>
          </a:stretch>
        </p:blipFill>
        <p:spPr>
          <a:xfrm>
            <a:off x="717483" y="3498980"/>
            <a:ext cx="10992435" cy="743714"/>
          </a:xfrm>
          <a:prstGeom prst="rect">
            <a:avLst/>
          </a:prstGeom>
          <a:effectLst>
            <a:outerShdw blurRad="50800" dist="127000" dir="2700000" algn="tl" rotWithShape="0">
              <a:schemeClr val="accent4">
                <a:lumMod val="50000"/>
                <a:alpha val="40000"/>
              </a:schemeClr>
            </a:outerShdw>
          </a:effectLst>
        </p:spPr>
      </p:pic>
    </p:spTree>
    <p:extLst>
      <p:ext uri="{BB962C8B-B14F-4D97-AF65-F5344CB8AC3E}">
        <p14:creationId xmlns:p14="http://schemas.microsoft.com/office/powerpoint/2010/main" val="280768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spTree>
    <p:extLst>
      <p:ext uri="{BB962C8B-B14F-4D97-AF65-F5344CB8AC3E}">
        <p14:creationId xmlns:p14="http://schemas.microsoft.com/office/powerpoint/2010/main" val="326716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pic>
        <p:nvPicPr>
          <p:cNvPr id="3" name="Picture 2">
            <a:extLst>
              <a:ext uri="{FF2B5EF4-FFF2-40B4-BE49-F238E27FC236}">
                <a16:creationId xmlns:a16="http://schemas.microsoft.com/office/drawing/2014/main" id="{06395AA9-19D8-41F1-B076-28767EAD736F}"/>
              </a:ext>
            </a:extLst>
          </p:cNvPr>
          <p:cNvPicPr>
            <a:picLocks noChangeAspect="1"/>
          </p:cNvPicPr>
          <p:nvPr/>
        </p:nvPicPr>
        <p:blipFill>
          <a:blip r:embed="rId3"/>
          <a:stretch>
            <a:fillRect/>
          </a:stretch>
        </p:blipFill>
        <p:spPr>
          <a:xfrm>
            <a:off x="390330" y="4355361"/>
            <a:ext cx="11411339" cy="955134"/>
          </a:xfrm>
          <a:prstGeom prst="rect">
            <a:avLst/>
          </a:prstGeom>
          <a:effectLst>
            <a:outerShdw blurRad="50800" dist="127000" dir="2700000" algn="tl" rotWithShape="0">
              <a:schemeClr val="accent4">
                <a:lumMod val="50000"/>
                <a:alpha val="40000"/>
              </a:schemeClr>
            </a:outerShdw>
          </a:effectLst>
        </p:spPr>
      </p:pic>
    </p:spTree>
    <p:extLst>
      <p:ext uri="{BB962C8B-B14F-4D97-AF65-F5344CB8AC3E}">
        <p14:creationId xmlns:p14="http://schemas.microsoft.com/office/powerpoint/2010/main" val="12146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spTree>
    <p:extLst>
      <p:ext uri="{BB962C8B-B14F-4D97-AF65-F5344CB8AC3E}">
        <p14:creationId xmlns:p14="http://schemas.microsoft.com/office/powerpoint/2010/main" val="118245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0129E-9DF7-4122-948C-BC31837872F8}"/>
              </a:ext>
            </a:extLst>
          </p:cNvPr>
          <p:cNvPicPr>
            <a:picLocks noChangeAspect="1"/>
          </p:cNvPicPr>
          <p:nvPr/>
        </p:nvPicPr>
        <p:blipFill>
          <a:blip r:embed="rId2"/>
          <a:stretch>
            <a:fillRect/>
          </a:stretch>
        </p:blipFill>
        <p:spPr>
          <a:xfrm>
            <a:off x="1333280" y="0"/>
            <a:ext cx="9525439" cy="6858000"/>
          </a:xfrm>
          <a:prstGeom prst="rect">
            <a:avLst/>
          </a:prstGeom>
        </p:spPr>
      </p:pic>
      <p:pic>
        <p:nvPicPr>
          <p:cNvPr id="7" name="Picture 6">
            <a:extLst>
              <a:ext uri="{FF2B5EF4-FFF2-40B4-BE49-F238E27FC236}">
                <a16:creationId xmlns:a16="http://schemas.microsoft.com/office/drawing/2014/main" id="{BFD73FC6-025E-4CD9-ACB7-453640BBBD20}"/>
              </a:ext>
            </a:extLst>
          </p:cNvPr>
          <p:cNvPicPr>
            <a:picLocks noChangeAspect="1"/>
          </p:cNvPicPr>
          <p:nvPr/>
        </p:nvPicPr>
        <p:blipFill>
          <a:blip r:embed="rId2"/>
          <a:stretch>
            <a:fillRect/>
          </a:stretch>
        </p:blipFill>
        <p:spPr>
          <a:xfrm>
            <a:off x="1333280" y="0"/>
            <a:ext cx="9525439" cy="6858000"/>
          </a:xfrm>
          <a:prstGeom prst="rect">
            <a:avLst/>
          </a:prstGeom>
        </p:spPr>
      </p:pic>
      <p:pic>
        <p:nvPicPr>
          <p:cNvPr id="3" name="Picture 2">
            <a:extLst>
              <a:ext uri="{FF2B5EF4-FFF2-40B4-BE49-F238E27FC236}">
                <a16:creationId xmlns:a16="http://schemas.microsoft.com/office/drawing/2014/main" id="{90FEE75A-5396-47F1-9B38-447BB9904667}"/>
              </a:ext>
            </a:extLst>
          </p:cNvPr>
          <p:cNvPicPr>
            <a:picLocks noChangeAspect="1"/>
          </p:cNvPicPr>
          <p:nvPr/>
        </p:nvPicPr>
        <p:blipFill>
          <a:blip r:embed="rId3"/>
          <a:stretch>
            <a:fillRect/>
          </a:stretch>
        </p:blipFill>
        <p:spPr>
          <a:xfrm>
            <a:off x="666640" y="5237161"/>
            <a:ext cx="10858719" cy="897985"/>
          </a:xfrm>
          <a:prstGeom prst="rect">
            <a:avLst/>
          </a:prstGeom>
          <a:effectLst>
            <a:outerShdw blurRad="50800" dist="127000" dir="2700000" algn="tl" rotWithShape="0">
              <a:schemeClr val="accent4">
                <a:lumMod val="50000"/>
                <a:alpha val="40000"/>
              </a:schemeClr>
            </a:outerShdw>
          </a:effectLst>
        </p:spPr>
      </p:pic>
    </p:spTree>
    <p:extLst>
      <p:ext uri="{BB962C8B-B14F-4D97-AF65-F5344CB8AC3E}">
        <p14:creationId xmlns:p14="http://schemas.microsoft.com/office/powerpoint/2010/main" val="360509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52C3-14E7-491F-B178-623F3361C141}"/>
              </a:ext>
            </a:extLst>
          </p:cNvPr>
          <p:cNvSpPr>
            <a:spLocks noGrp="1"/>
          </p:cNvSpPr>
          <p:nvPr>
            <p:ph type="title"/>
          </p:nvPr>
        </p:nvSpPr>
        <p:spPr/>
        <p:txBody>
          <a:bodyPr/>
          <a:lstStyle/>
          <a:p>
            <a:r>
              <a:rPr lang="en-US" altLang="en-US" sz="4400" dirty="0">
                <a:ea typeface="ＭＳ Ｐゴシック" panose="020B0600070205080204" pitchFamily="34" charset="-128"/>
              </a:rPr>
              <a:t>Current Delegation Agreement Requirement</a:t>
            </a:r>
            <a:endParaRPr lang="en-US" dirty="0"/>
          </a:p>
        </p:txBody>
      </p:sp>
      <p:sp>
        <p:nvSpPr>
          <p:cNvPr id="3" name="Content Placeholder 2">
            <a:extLst>
              <a:ext uri="{FF2B5EF4-FFF2-40B4-BE49-F238E27FC236}">
                <a16:creationId xmlns:a16="http://schemas.microsoft.com/office/drawing/2014/main" id="{912A7AE7-CA07-4769-AD2F-78E07FB08F6C}"/>
              </a:ext>
            </a:extLst>
          </p:cNvPr>
          <p:cNvSpPr>
            <a:spLocks noGrp="1"/>
          </p:cNvSpPr>
          <p:nvPr>
            <p:ph idx="1"/>
          </p:nvPr>
        </p:nvSpPr>
        <p:spPr>
          <a:xfrm>
            <a:off x="838200" y="1364117"/>
            <a:ext cx="10515600" cy="1094857"/>
          </a:xfrm>
        </p:spPr>
        <p:txBody>
          <a:bodyPr>
            <a:normAutofit fontScale="92500" lnSpcReduction="10000"/>
          </a:bodyPr>
          <a:lstStyle/>
          <a:p>
            <a:pPr marL="0" indent="0">
              <a:buNone/>
            </a:pPr>
            <a:r>
              <a:rPr lang="en-US" altLang="en-US" sz="2800" dirty="0">
                <a:solidFill>
                  <a:srgbClr val="000000"/>
                </a:solidFill>
              </a:rPr>
              <a:t>Expenditures for school districts that exceed 2,600 enrolled students must reclassify expenditures associated with the business manager to the base for approval of an indirect cost rate. </a:t>
            </a:r>
          </a:p>
        </p:txBody>
      </p:sp>
      <p:sp>
        <p:nvSpPr>
          <p:cNvPr id="5" name="Rectangle 2">
            <a:extLst>
              <a:ext uri="{FF2B5EF4-FFF2-40B4-BE49-F238E27FC236}">
                <a16:creationId xmlns:a16="http://schemas.microsoft.com/office/drawing/2014/main" id="{C66ADA01-4D54-4601-B5F2-602C6658E312}"/>
              </a:ext>
            </a:extLst>
          </p:cNvPr>
          <p:cNvSpPr>
            <a:spLocks noChangeArrowheads="1"/>
          </p:cNvSpPr>
          <p:nvPr/>
        </p:nvSpPr>
        <p:spPr bwMode="auto">
          <a:xfrm>
            <a:off x="838200" y="2470213"/>
            <a:ext cx="10515600" cy="1022350"/>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800" dirty="0"/>
              <a:t>2600 enrolled students on the fall enrollment count of the year of the TFS expenditures being used for determining the IDC rate.  </a:t>
            </a:r>
          </a:p>
          <a:p>
            <a:pPr defTabSz="914400" eaLnBrk="1" hangingPunct="1">
              <a:spcBef>
                <a:spcPct val="0"/>
              </a:spcBef>
              <a:spcAft>
                <a:spcPts val="1000"/>
              </a:spcAft>
              <a:buFontTx/>
              <a:buNone/>
            </a:pPr>
            <a:r>
              <a:rPr lang="en-US" altLang="en-US" sz="1800" dirty="0"/>
              <a:t>The count is by School System. </a:t>
            </a:r>
          </a:p>
        </p:txBody>
      </p:sp>
      <p:sp>
        <p:nvSpPr>
          <p:cNvPr id="6" name="Rectangle 2">
            <a:extLst>
              <a:ext uri="{FF2B5EF4-FFF2-40B4-BE49-F238E27FC236}">
                <a16:creationId xmlns:a16="http://schemas.microsoft.com/office/drawing/2014/main" id="{2A0D45FC-9CB0-43EF-8BE1-A9688A18647C}"/>
              </a:ext>
            </a:extLst>
          </p:cNvPr>
          <p:cNvSpPr>
            <a:spLocks noChangeArrowheads="1"/>
          </p:cNvSpPr>
          <p:nvPr/>
        </p:nvSpPr>
        <p:spPr bwMode="auto">
          <a:xfrm>
            <a:off x="838200" y="3636966"/>
            <a:ext cx="3473741" cy="2805112"/>
          </a:xfrm>
          <a:prstGeom prst="rect">
            <a:avLst/>
          </a:prstGeom>
          <a:solidFill>
            <a:srgbClr val="DBE5F1"/>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dirty="0">
                <a:latin typeface="Calibri" panose="020F0502020204030204" pitchFamily="34" charset="0"/>
              </a:rPr>
              <a:t>Reported expenditures to OPI include some  business manager expenditures coded to function 25XX.</a:t>
            </a:r>
          </a:p>
          <a:p>
            <a:pPr defTabSz="914400" eaLnBrk="1" hangingPunct="1">
              <a:spcAft>
                <a:spcPts val="1000"/>
              </a:spcAft>
              <a:defRPr/>
            </a:pPr>
            <a:r>
              <a:rPr lang="en-US" altLang="en-US" dirty="0">
                <a:latin typeface="Calibri" panose="020F0502020204030204" pitchFamily="34" charset="0"/>
              </a:rPr>
              <a:t>Ex. $</a:t>
            </a:r>
            <a:r>
              <a:rPr lang="en-US" altLang="en-US"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business to function 25XX.</a:t>
            </a:r>
          </a:p>
        </p:txBody>
      </p:sp>
      <p:sp>
        <p:nvSpPr>
          <p:cNvPr id="7" name="Rectangle 2">
            <a:extLst>
              <a:ext uri="{FF2B5EF4-FFF2-40B4-BE49-F238E27FC236}">
                <a16:creationId xmlns:a16="http://schemas.microsoft.com/office/drawing/2014/main" id="{0A5DCCBB-CA69-4D5C-9D70-EF1245AC1566}"/>
              </a:ext>
            </a:extLst>
          </p:cNvPr>
          <p:cNvSpPr>
            <a:spLocks noChangeArrowheads="1"/>
          </p:cNvSpPr>
          <p:nvPr/>
        </p:nvSpPr>
        <p:spPr bwMode="auto">
          <a:xfrm>
            <a:off x="4412618" y="3630616"/>
            <a:ext cx="3467443" cy="2811462"/>
          </a:xfrm>
          <a:prstGeom prst="rect">
            <a:avLst/>
          </a:prstGeom>
          <a:solidFill>
            <a:srgbClr val="DBE5F1"/>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dirty="0">
                <a:latin typeface="Calibri" panose="020F0502020204030204" pitchFamily="34" charset="0"/>
              </a:rPr>
              <a:t>OPI calculates these expenditures as Indirect Costs when determining calculated rates.</a:t>
            </a:r>
          </a:p>
          <a:p>
            <a:pPr defTabSz="914400" eaLnBrk="1" hangingPunct="1">
              <a:spcAft>
                <a:spcPts val="1000"/>
              </a:spcAft>
              <a:defRPr/>
            </a:pPr>
            <a:r>
              <a:rPr lang="en-US" altLang="en-US" dirty="0">
                <a:latin typeface="Calibri" panose="020F0502020204030204" pitchFamily="34" charset="0"/>
              </a:rPr>
              <a:t>Ex. $</a:t>
            </a:r>
            <a:r>
              <a:rPr lang="en-US" altLang="en-US"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included in indirect.</a:t>
            </a:r>
          </a:p>
          <a:p>
            <a:pPr defTabSz="914400" eaLnBrk="1" hangingPunct="1">
              <a:spcAft>
                <a:spcPts val="1000"/>
              </a:spcAft>
              <a:defRPr/>
            </a:pPr>
            <a:r>
              <a:rPr lang="en-US" altLang="en-US" dirty="0">
                <a:latin typeface="Calibri" panose="020F0502020204030204" pitchFamily="34" charset="0"/>
              </a:rPr>
              <a:t>Indirect      </a:t>
            </a:r>
            <a:r>
              <a:rPr lang="en-US" altLang="en-US" u="sng" dirty="0">
                <a:latin typeface="Calibri" panose="020F0502020204030204" pitchFamily="34" charset="0"/>
              </a:rPr>
              <a:t>5,000</a:t>
            </a:r>
            <a:br>
              <a:rPr lang="en-US" altLang="en-US" dirty="0">
                <a:latin typeface="Calibri" panose="020F0502020204030204" pitchFamily="34" charset="0"/>
              </a:rPr>
            </a:br>
            <a:r>
              <a:rPr lang="en-US" altLang="en-US" dirty="0">
                <a:latin typeface="Calibri" panose="020F0502020204030204" pitchFamily="34" charset="0"/>
              </a:rPr>
              <a:t>Direct	 13,000</a:t>
            </a:r>
          </a:p>
        </p:txBody>
      </p:sp>
      <p:sp>
        <p:nvSpPr>
          <p:cNvPr id="8" name="Rectangle 2">
            <a:extLst>
              <a:ext uri="{FF2B5EF4-FFF2-40B4-BE49-F238E27FC236}">
                <a16:creationId xmlns:a16="http://schemas.microsoft.com/office/drawing/2014/main" id="{D4A20A08-0141-4C46-A475-252EB8830CD4}"/>
              </a:ext>
            </a:extLst>
          </p:cNvPr>
          <p:cNvSpPr>
            <a:spLocks noChangeArrowheads="1"/>
          </p:cNvSpPr>
          <p:nvPr/>
        </p:nvSpPr>
        <p:spPr bwMode="auto">
          <a:xfrm>
            <a:off x="7980738" y="3636966"/>
            <a:ext cx="3373062" cy="2805112"/>
          </a:xfrm>
          <a:prstGeom prst="rect">
            <a:avLst/>
          </a:prstGeom>
          <a:solidFill>
            <a:srgbClr val="DBE5F1"/>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defRPr/>
            </a:pPr>
            <a:r>
              <a:rPr lang="en-US" altLang="en-US" dirty="0">
                <a:latin typeface="Calibri" panose="020F0502020204030204" pitchFamily="34" charset="0"/>
              </a:rPr>
              <a:t>When the district applies for a new IDC rate the requestor needs to redirect these costs to Direct and Unallowable Costs (Base).</a:t>
            </a:r>
          </a:p>
          <a:p>
            <a:pPr defTabSz="914400" eaLnBrk="1" hangingPunct="1">
              <a:spcAft>
                <a:spcPts val="1000"/>
              </a:spcAft>
              <a:defRPr/>
            </a:pPr>
            <a:r>
              <a:rPr lang="en-US" altLang="en-US" dirty="0">
                <a:latin typeface="Calibri" panose="020F0502020204030204" pitchFamily="34" charset="0"/>
              </a:rPr>
              <a:t>Indirect  </a:t>
            </a:r>
            <a:r>
              <a:rPr lang="en-US" altLang="en-US" u="sng" dirty="0">
                <a:latin typeface="Calibri" panose="020F0502020204030204" pitchFamily="34" charset="0"/>
              </a:rPr>
              <a:t>5,000- $</a:t>
            </a:r>
            <a:r>
              <a:rPr lang="en-US" altLang="en-US" u="sng"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a:t>
            </a:r>
            <a:r>
              <a:rPr lang="en-US" altLang="en-US" sz="3600" baseline="-24000" dirty="0">
                <a:latin typeface="Calibri" panose="020F0502020204030204" pitchFamily="34" charset="0"/>
              </a:rPr>
              <a:t>=</a:t>
            </a:r>
            <a:r>
              <a:rPr lang="en-US" altLang="en-US" dirty="0">
                <a:latin typeface="Calibri" panose="020F0502020204030204" pitchFamily="34" charset="0"/>
              </a:rPr>
              <a:t>  </a:t>
            </a:r>
            <a:r>
              <a:rPr lang="en-US" altLang="en-US" u="sng" dirty="0">
                <a:latin typeface="Calibri" panose="020F0502020204030204" pitchFamily="34" charset="0"/>
              </a:rPr>
              <a:t>4,300</a:t>
            </a:r>
            <a:br>
              <a:rPr lang="en-US" altLang="en-US" dirty="0">
                <a:latin typeface="Calibri" panose="020F0502020204030204" pitchFamily="34" charset="0"/>
              </a:rPr>
            </a:br>
            <a:r>
              <a:rPr lang="en-US" altLang="en-US" dirty="0">
                <a:latin typeface="Calibri" panose="020F0502020204030204" pitchFamily="34" charset="0"/>
              </a:rPr>
              <a:t>Direct   13,000+$</a:t>
            </a:r>
            <a:r>
              <a:rPr lang="en-US" altLang="en-US" dirty="0">
                <a:solidFill>
                  <a:schemeClr val="accent6">
                    <a:lumMod val="50000"/>
                  </a:schemeClr>
                </a:solidFill>
                <a:latin typeface="Calibri" panose="020F0502020204030204" pitchFamily="34" charset="0"/>
              </a:rPr>
              <a:t>700</a:t>
            </a:r>
            <a:r>
              <a:rPr lang="en-US" altLang="en-US" dirty="0">
                <a:latin typeface="Calibri" panose="020F0502020204030204" pitchFamily="34" charset="0"/>
              </a:rPr>
              <a:t>      13,700</a:t>
            </a:r>
          </a:p>
          <a:p>
            <a:pPr defTabSz="914400" eaLnBrk="1" hangingPunct="1">
              <a:spcAft>
                <a:spcPts val="1000"/>
              </a:spcAft>
              <a:defRPr/>
            </a:pPr>
            <a:endParaRPr lang="en-US" altLang="en-US" dirty="0">
              <a:latin typeface="Calibri" panose="020F0502020204030204" pitchFamily="34" charset="0"/>
            </a:endParaRPr>
          </a:p>
        </p:txBody>
      </p:sp>
    </p:spTree>
    <p:extLst>
      <p:ext uri="{BB962C8B-B14F-4D97-AF65-F5344CB8AC3E}">
        <p14:creationId xmlns:p14="http://schemas.microsoft.com/office/powerpoint/2010/main" val="18154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77FD-2241-44D0-AAF8-2D019D8AE4DD}"/>
              </a:ext>
            </a:extLst>
          </p:cNvPr>
          <p:cNvSpPr>
            <a:spLocks noGrp="1"/>
          </p:cNvSpPr>
          <p:nvPr>
            <p:ph type="title"/>
          </p:nvPr>
        </p:nvSpPr>
        <p:spPr/>
        <p:txBody>
          <a:bodyPr/>
          <a:lstStyle/>
          <a:p>
            <a:r>
              <a:rPr lang="en-US" altLang="en-US" sz="4400" dirty="0">
                <a:ea typeface="ＭＳ Ｐゴシック" panose="020B0600070205080204" pitchFamily="34" charset="-128"/>
              </a:rPr>
              <a:t>Reclassification of Costs</a:t>
            </a:r>
            <a:endParaRPr lang="en-US" dirty="0"/>
          </a:p>
        </p:txBody>
      </p:sp>
      <p:sp>
        <p:nvSpPr>
          <p:cNvPr id="3" name="Content Placeholder 2">
            <a:extLst>
              <a:ext uri="{FF2B5EF4-FFF2-40B4-BE49-F238E27FC236}">
                <a16:creationId xmlns:a16="http://schemas.microsoft.com/office/drawing/2014/main" id="{2A69413E-E8E5-4D35-84C0-26E97C4A2760}"/>
              </a:ext>
            </a:extLst>
          </p:cNvPr>
          <p:cNvSpPr>
            <a:spLocks noGrp="1"/>
          </p:cNvSpPr>
          <p:nvPr>
            <p:ph idx="1"/>
          </p:nvPr>
        </p:nvSpPr>
        <p:spPr/>
        <p:txBody>
          <a:bodyPr>
            <a:normAutofit fontScale="92500" lnSpcReduction="20000"/>
          </a:bodyPr>
          <a:lstStyle/>
          <a:p>
            <a:pPr marL="0" indent="0" eaLnBrk="1" hangingPunct="1">
              <a:buNone/>
              <a:defRPr/>
            </a:pPr>
            <a:r>
              <a:rPr lang="en-US" sz="2800" dirty="0">
                <a:ea typeface="ＭＳ Ｐゴシック" pitchFamily="-111" charset="-128"/>
                <a:cs typeface="+mj-cs"/>
              </a:rPr>
              <a:t>Indirect costs as those that are incurred for a common or joint purpose benefiting more than one cost objective. In addition, indirect costs cannot be readily identified as benefiting a particular cost objective. Examples of indirect costs include the salaries and expenses for the following: </a:t>
            </a:r>
          </a:p>
          <a:p>
            <a:pPr marL="0" indent="0" eaLnBrk="1" hangingPunct="1">
              <a:buNone/>
              <a:defRPr/>
            </a:pPr>
            <a:r>
              <a:rPr lang="en-US" dirty="0">
                <a:ea typeface="ＭＳ Ｐゴシック" pitchFamily="-111" charset="-128"/>
                <a:cs typeface="+mj-cs"/>
              </a:rPr>
              <a:t>	</a:t>
            </a:r>
            <a:r>
              <a:rPr lang="en-US" sz="2800" dirty="0">
                <a:ea typeface="ＭＳ Ｐゴシック" pitchFamily="-111" charset="-128"/>
                <a:cs typeface="+mj-cs"/>
              </a:rPr>
              <a:t>Data Processing </a:t>
            </a:r>
          </a:p>
          <a:p>
            <a:pPr marL="0" indent="0" eaLnBrk="1" hangingPunct="1">
              <a:buNone/>
              <a:defRPr/>
            </a:pPr>
            <a:r>
              <a:rPr lang="en-US" dirty="0">
                <a:ea typeface="ＭＳ Ｐゴシック" pitchFamily="-111" charset="-128"/>
                <a:cs typeface="+mj-cs"/>
              </a:rPr>
              <a:t>	</a:t>
            </a:r>
            <a:r>
              <a:rPr lang="en-US" sz="2800" dirty="0">
                <a:ea typeface="ＭＳ Ｐゴシック" pitchFamily="-111" charset="-128"/>
                <a:cs typeface="+mj-cs"/>
              </a:rPr>
              <a:t>Accounting </a:t>
            </a:r>
          </a:p>
          <a:p>
            <a:pPr marL="0" indent="0" eaLnBrk="1" hangingPunct="1">
              <a:buNone/>
              <a:defRPr/>
            </a:pPr>
            <a:r>
              <a:rPr lang="en-US" dirty="0">
                <a:ea typeface="ＭＳ Ｐゴシック" pitchFamily="-111" charset="-128"/>
                <a:cs typeface="+mj-cs"/>
              </a:rPr>
              <a:t>	</a:t>
            </a:r>
            <a:r>
              <a:rPr lang="en-US" sz="2800" dirty="0">
                <a:ea typeface="ＭＳ Ｐゴシック" pitchFamily="-111" charset="-128"/>
                <a:cs typeface="+mj-cs"/>
              </a:rPr>
              <a:t>Personnel </a:t>
            </a:r>
          </a:p>
          <a:p>
            <a:pPr marL="0" indent="0" eaLnBrk="1" hangingPunct="1">
              <a:buNone/>
              <a:defRPr/>
            </a:pPr>
            <a:r>
              <a:rPr lang="en-US" dirty="0">
                <a:ea typeface="ＭＳ Ｐゴシック" pitchFamily="-111" charset="-128"/>
                <a:cs typeface="+mj-cs"/>
              </a:rPr>
              <a:t>	</a:t>
            </a:r>
            <a:r>
              <a:rPr lang="en-US" sz="2800" dirty="0">
                <a:ea typeface="ＭＳ Ｐゴシック" pitchFamily="-111" charset="-128"/>
                <a:cs typeface="+mj-cs"/>
              </a:rPr>
              <a:t>Purchasing </a:t>
            </a:r>
          </a:p>
          <a:p>
            <a:pPr marL="0" indent="0" eaLnBrk="1" hangingPunct="1">
              <a:buNone/>
              <a:defRPr/>
            </a:pPr>
            <a:r>
              <a:rPr lang="en-US" sz="2800" dirty="0">
                <a:ea typeface="ＭＳ Ｐゴシック" pitchFamily="-111" charset="-128"/>
                <a:cs typeface="+mj-cs"/>
              </a:rPr>
              <a:t>Indirect costs are normally charged to federal programs through the indirect cost rate. Grantees must be consistent in treating costs as direct or indirect under federal awards. Once a cost is treated as direct or indirect, it should be treated that way for all projects and activities, regardless of the source of funding. </a:t>
            </a:r>
          </a:p>
          <a:p>
            <a:endParaRPr lang="en-US" dirty="0"/>
          </a:p>
        </p:txBody>
      </p:sp>
    </p:spTree>
    <p:extLst>
      <p:ext uri="{BB962C8B-B14F-4D97-AF65-F5344CB8AC3E}">
        <p14:creationId xmlns:p14="http://schemas.microsoft.com/office/powerpoint/2010/main" val="1430996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77FD-2241-44D0-AAF8-2D019D8AE4DD}"/>
              </a:ext>
            </a:extLst>
          </p:cNvPr>
          <p:cNvSpPr>
            <a:spLocks noGrp="1"/>
          </p:cNvSpPr>
          <p:nvPr>
            <p:ph type="title"/>
          </p:nvPr>
        </p:nvSpPr>
        <p:spPr/>
        <p:txBody>
          <a:bodyPr/>
          <a:lstStyle/>
          <a:p>
            <a:r>
              <a:rPr lang="en-US" altLang="en-US" sz="4400" dirty="0">
                <a:ea typeface="ＭＳ Ｐゴシック" panose="020B0600070205080204" pitchFamily="34" charset="-128"/>
              </a:rPr>
              <a:t>Reclassification of Costs</a:t>
            </a:r>
            <a:endParaRPr lang="en-US" dirty="0"/>
          </a:p>
        </p:txBody>
      </p:sp>
      <p:sp>
        <p:nvSpPr>
          <p:cNvPr id="3" name="Content Placeholder 2">
            <a:extLst>
              <a:ext uri="{FF2B5EF4-FFF2-40B4-BE49-F238E27FC236}">
                <a16:creationId xmlns:a16="http://schemas.microsoft.com/office/drawing/2014/main" id="{2A69413E-E8E5-4D35-84C0-26E97C4A2760}"/>
              </a:ext>
            </a:extLst>
          </p:cNvPr>
          <p:cNvSpPr>
            <a:spLocks noGrp="1"/>
          </p:cNvSpPr>
          <p:nvPr>
            <p:ph idx="1"/>
          </p:nvPr>
        </p:nvSpPr>
        <p:spPr>
          <a:xfrm>
            <a:off x="838200" y="1577130"/>
            <a:ext cx="10515600" cy="4790114"/>
          </a:xfrm>
        </p:spPr>
        <p:txBody>
          <a:bodyPr>
            <a:normAutofit fontScale="25000" lnSpcReduction="20000"/>
          </a:bodyPr>
          <a:lstStyle/>
          <a:p>
            <a:pPr marL="0" indent="0">
              <a:buNone/>
              <a:defRPr/>
            </a:pPr>
            <a:r>
              <a:rPr lang="en-US" sz="10000" dirty="0">
                <a:ea typeface="ＭＳ Ｐゴシック" pitchFamily="-111" charset="-128"/>
                <a:cs typeface="+mj-cs"/>
              </a:rPr>
              <a:t>Salaries and Expenditures for:</a:t>
            </a:r>
          </a:p>
          <a:p>
            <a:pPr marL="0" indent="0">
              <a:buNone/>
              <a:defRPr/>
            </a:pPr>
            <a:r>
              <a:rPr lang="en-US" sz="10000" dirty="0">
                <a:ea typeface="ＭＳ Ｐゴシック" pitchFamily="-111" charset="-128"/>
                <a:cs typeface="+mj-cs"/>
              </a:rPr>
              <a:t>	Accounting, Budgeting, Payroll,</a:t>
            </a:r>
          </a:p>
          <a:p>
            <a:pPr marL="0" indent="0">
              <a:buNone/>
              <a:defRPr/>
            </a:pPr>
            <a:r>
              <a:rPr lang="en-US" sz="10000" dirty="0">
                <a:ea typeface="ＭＳ Ｐゴシック" pitchFamily="-111" charset="-128"/>
                <a:cs typeface="+mj-cs"/>
              </a:rPr>
              <a:t>	Personnel management,</a:t>
            </a:r>
          </a:p>
          <a:p>
            <a:pPr marL="0" indent="0">
              <a:buNone/>
              <a:defRPr/>
            </a:pPr>
            <a:r>
              <a:rPr lang="en-US" sz="10000" dirty="0">
                <a:ea typeface="ＭＳ Ｐゴシック" pitchFamily="-111" charset="-128"/>
                <a:cs typeface="+mj-cs"/>
              </a:rPr>
              <a:t>	Purchasing,	</a:t>
            </a:r>
          </a:p>
          <a:p>
            <a:pPr marL="0" indent="0">
              <a:buNone/>
              <a:defRPr/>
            </a:pPr>
            <a:r>
              <a:rPr lang="en-US" sz="10000" dirty="0">
                <a:ea typeface="ＭＳ Ｐゴシック" pitchFamily="-111" charset="-128"/>
                <a:cs typeface="+mj-cs"/>
              </a:rPr>
              <a:t>	Labor negotiation contracts,</a:t>
            </a:r>
          </a:p>
          <a:p>
            <a:pPr marL="0" indent="0">
              <a:buNone/>
              <a:defRPr/>
            </a:pPr>
            <a:r>
              <a:rPr lang="en-US" sz="10000" dirty="0">
                <a:ea typeface="ＭＳ Ｐゴシック" pitchFamily="-111" charset="-128"/>
                <a:cs typeface="+mj-cs"/>
              </a:rPr>
              <a:t>	Mailrooms,</a:t>
            </a:r>
          </a:p>
          <a:p>
            <a:pPr marL="0" indent="0">
              <a:buNone/>
              <a:defRPr/>
            </a:pPr>
            <a:r>
              <a:rPr lang="en-US" sz="10000" dirty="0">
                <a:ea typeface="ＭＳ Ｐゴシック" pitchFamily="-111" charset="-128"/>
                <a:cs typeface="+mj-cs"/>
              </a:rPr>
              <a:t>	Computer networks, or data processing operations </a:t>
            </a:r>
          </a:p>
          <a:p>
            <a:pPr marL="0" indent="0">
              <a:buNone/>
              <a:defRPr/>
            </a:pPr>
            <a:r>
              <a:rPr lang="en-US" sz="10000" dirty="0">
                <a:ea typeface="ＭＳ Ｐゴシック" pitchFamily="-111" charset="-128"/>
                <a:cs typeface="+mj-cs"/>
              </a:rPr>
              <a:t>are examples of costs which typically benefit several activities and programs. These types of costs may be allocated to federal programs by means of an indirect cost rate.</a:t>
            </a:r>
          </a:p>
          <a:p>
            <a:pPr marL="0" indent="0" eaLnBrk="1" hangingPunct="1">
              <a:buNone/>
              <a:defRPr/>
            </a:pPr>
            <a:endParaRPr lang="en-US" sz="10000" dirty="0">
              <a:ea typeface="ＭＳ Ｐゴシック" pitchFamily="-111" charset="-128"/>
              <a:cs typeface="+mj-cs"/>
            </a:endParaRPr>
          </a:p>
          <a:p>
            <a:pPr marL="0" indent="0" eaLnBrk="1" hangingPunct="1">
              <a:buNone/>
              <a:defRPr/>
            </a:pPr>
            <a:r>
              <a:rPr lang="en-US" sz="10000" dirty="0">
                <a:ea typeface="ＭＳ Ｐゴシック" pitchFamily="-111" charset="-128"/>
                <a:cs typeface="+mj-cs"/>
              </a:rPr>
              <a:t>Federal regulations allow auditing costs for districts spending over $750,000 of federal funds to be classified as an indirect cost.</a:t>
            </a:r>
          </a:p>
          <a:p>
            <a:endParaRPr lang="en-US" dirty="0"/>
          </a:p>
        </p:txBody>
      </p:sp>
    </p:spTree>
    <p:extLst>
      <p:ext uri="{BB962C8B-B14F-4D97-AF65-F5344CB8AC3E}">
        <p14:creationId xmlns:p14="http://schemas.microsoft.com/office/powerpoint/2010/main" val="115648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C9E7-1091-4321-A340-99356F613F4F}"/>
              </a:ext>
            </a:extLst>
          </p:cNvPr>
          <p:cNvSpPr>
            <a:spLocks noGrp="1"/>
          </p:cNvSpPr>
          <p:nvPr>
            <p:ph type="title"/>
          </p:nvPr>
        </p:nvSpPr>
        <p:spPr/>
        <p:txBody>
          <a:bodyPr/>
          <a:lstStyle/>
          <a:p>
            <a:r>
              <a:rPr lang="en-US" dirty="0"/>
              <a:t>Introduction </a:t>
            </a:r>
            <a:r>
              <a:rPr lang="en-US" sz="4400" dirty="0"/>
              <a:t>Indirect Cost Rate</a:t>
            </a:r>
            <a:endParaRPr lang="en-US" dirty="0"/>
          </a:p>
        </p:txBody>
      </p:sp>
      <p:sp>
        <p:nvSpPr>
          <p:cNvPr id="3" name="Content Placeholder 2">
            <a:extLst>
              <a:ext uri="{FF2B5EF4-FFF2-40B4-BE49-F238E27FC236}">
                <a16:creationId xmlns:a16="http://schemas.microsoft.com/office/drawing/2014/main" id="{AD09BEB7-8F89-4112-8A87-A0DA0B5564AF}"/>
              </a:ext>
            </a:extLst>
          </p:cNvPr>
          <p:cNvSpPr>
            <a:spLocks noGrp="1"/>
          </p:cNvSpPr>
          <p:nvPr>
            <p:ph idx="1"/>
          </p:nvPr>
        </p:nvSpPr>
        <p:spPr/>
        <p:txBody>
          <a:bodyPr/>
          <a:lstStyle/>
          <a:p>
            <a:pPr marL="0" indent="0">
              <a:buNone/>
            </a:pPr>
            <a:r>
              <a:rPr lang="en-US" altLang="en-US" sz="2800" dirty="0">
                <a:ea typeface="ＭＳ Ｐゴシック" panose="020B0600070205080204" pitchFamily="34" charset="-128"/>
              </a:rPr>
              <a:t>Indirect Cost Rates awarded are intended to defray the costs associated with implementation of grant programs housed within the district.</a:t>
            </a:r>
          </a:p>
          <a:p>
            <a:endParaRPr lang="en-US" altLang="en-US" sz="2800" dirty="0">
              <a:ea typeface="ＭＳ Ｐゴシック" panose="020B0600070205080204" pitchFamily="34" charset="-128"/>
            </a:endParaRPr>
          </a:p>
          <a:p>
            <a:pPr marL="0" indent="0">
              <a:buNone/>
            </a:pPr>
            <a:r>
              <a:rPr lang="en-US" altLang="en-US" sz="2800" dirty="0">
                <a:ea typeface="ＭＳ Ｐゴシック" panose="020B0600070205080204" pitchFamily="34" charset="-128"/>
              </a:rPr>
              <a:t>Indirect Cost Rates Do NOT increase your grant amount.</a:t>
            </a:r>
          </a:p>
          <a:p>
            <a:endParaRPr lang="en-US" altLang="en-US" sz="2800" dirty="0">
              <a:ea typeface="ＭＳ Ｐゴシック" panose="020B0600070205080204" pitchFamily="34" charset="-128"/>
            </a:endParaRPr>
          </a:p>
          <a:p>
            <a:pPr marL="0" indent="0">
              <a:buNone/>
            </a:pPr>
            <a:r>
              <a:rPr lang="en-US" altLang="en-US" sz="2800" dirty="0">
                <a:ea typeface="ＭＳ Ｐゴシック" panose="020B0600070205080204" pitchFamily="34" charset="-128"/>
              </a:rPr>
              <a:t>A district is not required to apply for or apply IDC’s to grants received.</a:t>
            </a:r>
          </a:p>
          <a:p>
            <a:endParaRPr lang="en-US" dirty="0"/>
          </a:p>
        </p:txBody>
      </p:sp>
    </p:spTree>
    <p:extLst>
      <p:ext uri="{BB962C8B-B14F-4D97-AF65-F5344CB8AC3E}">
        <p14:creationId xmlns:p14="http://schemas.microsoft.com/office/powerpoint/2010/main" val="10840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B7E3-6A67-4632-8421-4B2950FDE4A0}"/>
              </a:ext>
            </a:extLst>
          </p:cNvPr>
          <p:cNvSpPr>
            <a:spLocks noGrp="1"/>
          </p:cNvSpPr>
          <p:nvPr>
            <p:ph type="title"/>
          </p:nvPr>
        </p:nvSpPr>
        <p:spPr/>
        <p:txBody>
          <a:bodyPr/>
          <a:lstStyle/>
          <a:p>
            <a:r>
              <a:rPr lang="en-US" altLang="en-US" sz="4400" dirty="0">
                <a:ea typeface="ＭＳ Ｐゴシック" panose="020B0600070205080204" pitchFamily="34" charset="-128"/>
              </a:rPr>
              <a:t>Reclassification of Costs</a:t>
            </a:r>
            <a:endParaRPr lang="en-US" dirty="0"/>
          </a:p>
        </p:txBody>
      </p:sp>
      <p:sp>
        <p:nvSpPr>
          <p:cNvPr id="3" name="Content Placeholder 2">
            <a:extLst>
              <a:ext uri="{FF2B5EF4-FFF2-40B4-BE49-F238E27FC236}">
                <a16:creationId xmlns:a16="http://schemas.microsoft.com/office/drawing/2014/main" id="{847DB3ED-F1BC-4151-832F-6BEEDFEEA1A0}"/>
              </a:ext>
            </a:extLst>
          </p:cNvPr>
          <p:cNvSpPr>
            <a:spLocks noGrp="1"/>
          </p:cNvSpPr>
          <p:nvPr>
            <p:ph idx="1"/>
          </p:nvPr>
        </p:nvSpPr>
        <p:spPr/>
        <p:txBody>
          <a:bodyPr/>
          <a:lstStyle/>
          <a:p>
            <a:pPr marL="0" indent="0">
              <a:buNone/>
              <a:defRPr/>
            </a:pPr>
            <a:r>
              <a:rPr lang="en-US" sz="2600" dirty="0">
                <a:latin typeface="+mn-lt"/>
                <a:ea typeface="ＭＳ Ｐゴシック" pitchFamily="-111" charset="-128"/>
                <a:cs typeface="+mj-cs"/>
              </a:rPr>
              <a:t>Once a determination has been made as to what will be reclassified (using caution not to double count expenditures the OPI has already determined to be considered indirect) The OPI has created an Indirect Cost Calculator for your use located at: </a:t>
            </a:r>
          </a:p>
          <a:p>
            <a:pPr marL="0" indent="0">
              <a:buNone/>
            </a:pPr>
            <a:endParaRPr lang="en-US" dirty="0"/>
          </a:p>
          <a:p>
            <a:pPr marL="0" indent="0">
              <a:buNone/>
            </a:pPr>
            <a:r>
              <a:rPr lang="en-US" dirty="0">
                <a:hlinkClick r:id="rId2"/>
              </a:rPr>
              <a:t>Indirect Cost Rate Reclassification Calculator FY2023</a:t>
            </a:r>
            <a:endParaRPr lang="en-US" dirty="0"/>
          </a:p>
        </p:txBody>
      </p:sp>
    </p:spTree>
    <p:extLst>
      <p:ext uri="{BB962C8B-B14F-4D97-AF65-F5344CB8AC3E}">
        <p14:creationId xmlns:p14="http://schemas.microsoft.com/office/powerpoint/2010/main" val="2124115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0C5A-15EE-4CA8-8045-A7B6B951DFB5}"/>
              </a:ext>
            </a:extLst>
          </p:cNvPr>
          <p:cNvSpPr>
            <a:spLocks noGrp="1"/>
          </p:cNvSpPr>
          <p:nvPr>
            <p:ph type="title"/>
          </p:nvPr>
        </p:nvSpPr>
        <p:spPr/>
        <p:txBody>
          <a:bodyPr/>
          <a:lstStyle/>
          <a:p>
            <a:r>
              <a:rPr lang="en-US" dirty="0"/>
              <a:t>Certification</a:t>
            </a:r>
          </a:p>
        </p:txBody>
      </p:sp>
      <p:pic>
        <p:nvPicPr>
          <p:cNvPr id="5" name="Content Placeholder 4">
            <a:extLst>
              <a:ext uri="{FF2B5EF4-FFF2-40B4-BE49-F238E27FC236}">
                <a16:creationId xmlns:a16="http://schemas.microsoft.com/office/drawing/2014/main" id="{3B697491-A25A-4190-9D9D-2911F6E24CF3}"/>
              </a:ext>
            </a:extLst>
          </p:cNvPr>
          <p:cNvPicPr>
            <a:picLocks noGrp="1" noChangeAspect="1"/>
          </p:cNvPicPr>
          <p:nvPr>
            <p:ph idx="1"/>
          </p:nvPr>
        </p:nvPicPr>
        <p:blipFill>
          <a:blip r:embed="rId2"/>
          <a:stretch>
            <a:fillRect/>
          </a:stretch>
        </p:blipFill>
        <p:spPr>
          <a:xfrm>
            <a:off x="4538443" y="365124"/>
            <a:ext cx="4798504" cy="6080865"/>
          </a:xfrm>
        </p:spPr>
      </p:pic>
    </p:spTree>
    <p:extLst>
      <p:ext uri="{BB962C8B-B14F-4D97-AF65-F5344CB8AC3E}">
        <p14:creationId xmlns:p14="http://schemas.microsoft.com/office/powerpoint/2010/main" val="2344834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160C94-25E1-44CB-A380-47506D00E9D0}"/>
              </a:ext>
            </a:extLst>
          </p:cNvPr>
          <p:cNvPicPr>
            <a:picLocks noChangeAspect="1"/>
          </p:cNvPicPr>
          <p:nvPr/>
        </p:nvPicPr>
        <p:blipFill>
          <a:blip r:embed="rId2"/>
          <a:stretch>
            <a:fillRect/>
          </a:stretch>
        </p:blipFill>
        <p:spPr>
          <a:xfrm>
            <a:off x="7911335" y="1027906"/>
            <a:ext cx="3540591" cy="446936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E12488D-33DA-45E6-80EA-4FB67B3CBD41}"/>
              </a:ext>
            </a:extLst>
          </p:cNvPr>
          <p:cNvSpPr>
            <a:spLocks noGrp="1"/>
          </p:cNvSpPr>
          <p:nvPr>
            <p:ph type="title"/>
          </p:nvPr>
        </p:nvSpPr>
        <p:spPr>
          <a:xfrm>
            <a:off x="838200" y="365126"/>
            <a:ext cx="10515600" cy="1081120"/>
          </a:xfrm>
        </p:spPr>
        <p:txBody>
          <a:bodyPr/>
          <a:lstStyle/>
          <a:p>
            <a:r>
              <a:rPr lang="en-US" dirty="0"/>
              <a:t>Applications Should Include </a:t>
            </a:r>
          </a:p>
        </p:txBody>
      </p:sp>
      <p:pic>
        <p:nvPicPr>
          <p:cNvPr id="8" name="Picture 7">
            <a:extLst>
              <a:ext uri="{FF2B5EF4-FFF2-40B4-BE49-F238E27FC236}">
                <a16:creationId xmlns:a16="http://schemas.microsoft.com/office/drawing/2014/main" id="{F761EFE6-E8F9-4AA6-9822-92F2B27900FB}"/>
              </a:ext>
            </a:extLst>
          </p:cNvPr>
          <p:cNvPicPr>
            <a:picLocks noChangeAspect="1"/>
          </p:cNvPicPr>
          <p:nvPr/>
        </p:nvPicPr>
        <p:blipFill>
          <a:blip r:embed="rId3"/>
          <a:stretch>
            <a:fillRect/>
          </a:stretch>
        </p:blipFill>
        <p:spPr>
          <a:xfrm rot="5400000">
            <a:off x="5228385" y="2312411"/>
            <a:ext cx="4351338" cy="366196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4D86733-E842-457F-9669-B97C90F5B754}"/>
              </a:ext>
            </a:extLst>
          </p:cNvPr>
          <p:cNvPicPr>
            <a:picLocks noChangeAspect="1"/>
          </p:cNvPicPr>
          <p:nvPr/>
        </p:nvPicPr>
        <p:blipFill>
          <a:blip r:embed="rId4"/>
          <a:stretch>
            <a:fillRect/>
          </a:stretch>
        </p:blipFill>
        <p:spPr>
          <a:xfrm rot="5400000">
            <a:off x="2810832" y="2161631"/>
            <a:ext cx="4351338" cy="3284878"/>
          </a:xfrm>
          <a:prstGeom prst="rect">
            <a:avLst/>
          </a:prstGeom>
          <a:effectLst>
            <a:outerShdw blurRad="50800" dist="38100" dir="2700000" algn="tl" rotWithShape="0">
              <a:prstClr val="black">
                <a:alpha val="40000"/>
              </a:prstClr>
            </a:outerShdw>
          </a:effectLst>
        </p:spPr>
      </p:pic>
      <p:pic>
        <p:nvPicPr>
          <p:cNvPr id="4" name="Content Placeholder 4">
            <a:extLst>
              <a:ext uri="{FF2B5EF4-FFF2-40B4-BE49-F238E27FC236}">
                <a16:creationId xmlns:a16="http://schemas.microsoft.com/office/drawing/2014/main" id="{B3729502-8299-4422-A19F-06C4DE180701}"/>
              </a:ext>
            </a:extLst>
          </p:cNvPr>
          <p:cNvPicPr>
            <a:picLocks noGrp="1" noChangeAspect="1"/>
          </p:cNvPicPr>
          <p:nvPr>
            <p:ph idx="1"/>
          </p:nvPr>
        </p:nvPicPr>
        <p:blipFill>
          <a:blip r:embed="rId5"/>
          <a:stretch>
            <a:fillRect/>
          </a:stretch>
        </p:blipFill>
        <p:spPr>
          <a:xfrm>
            <a:off x="647367" y="1253330"/>
            <a:ext cx="3433708" cy="4351338"/>
          </a:xfr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05803824-3860-40E1-8B8C-3FB31E0E50D2}"/>
              </a:ext>
            </a:extLst>
          </p:cNvPr>
          <p:cNvSpPr txBox="1"/>
          <p:nvPr/>
        </p:nvSpPr>
        <p:spPr>
          <a:xfrm>
            <a:off x="1579412" y="2620798"/>
            <a:ext cx="2403466" cy="523220"/>
          </a:xfrm>
          <a:prstGeom prst="rect">
            <a:avLst/>
          </a:prstGeom>
          <a:solidFill>
            <a:srgbClr val="FFFF00"/>
          </a:solidFill>
        </p:spPr>
        <p:txBody>
          <a:bodyPr wrap="square" rtlCol="0">
            <a:spAutoFit/>
          </a:bodyPr>
          <a:lstStyle/>
          <a:p>
            <a:r>
              <a:rPr lang="en-US" sz="2800" dirty="0"/>
              <a:t>1. Certification</a:t>
            </a:r>
          </a:p>
        </p:txBody>
      </p:sp>
      <p:sp>
        <p:nvSpPr>
          <p:cNvPr id="12" name="TextBox 11">
            <a:extLst>
              <a:ext uri="{FF2B5EF4-FFF2-40B4-BE49-F238E27FC236}">
                <a16:creationId xmlns:a16="http://schemas.microsoft.com/office/drawing/2014/main" id="{848938DB-53AB-4083-AED7-B26D21FD5961}"/>
              </a:ext>
            </a:extLst>
          </p:cNvPr>
          <p:cNvSpPr txBox="1"/>
          <p:nvPr/>
        </p:nvSpPr>
        <p:spPr>
          <a:xfrm>
            <a:off x="4153274" y="2626835"/>
            <a:ext cx="2403466" cy="1384995"/>
          </a:xfrm>
          <a:prstGeom prst="rect">
            <a:avLst/>
          </a:prstGeom>
          <a:solidFill>
            <a:srgbClr val="FFFF00"/>
          </a:solidFill>
        </p:spPr>
        <p:txBody>
          <a:bodyPr wrap="square" rtlCol="0">
            <a:spAutoFit/>
          </a:bodyPr>
          <a:lstStyle/>
          <a:p>
            <a:r>
              <a:rPr lang="en-US" sz="2800" dirty="0"/>
              <a:t>2. Schedule A preliminary rate page </a:t>
            </a:r>
          </a:p>
        </p:txBody>
      </p:sp>
      <p:sp>
        <p:nvSpPr>
          <p:cNvPr id="13" name="TextBox 12">
            <a:extLst>
              <a:ext uri="{FF2B5EF4-FFF2-40B4-BE49-F238E27FC236}">
                <a16:creationId xmlns:a16="http://schemas.microsoft.com/office/drawing/2014/main" id="{10B7F9AD-FA7F-4C74-AA59-4FAB2FB0ABE3}"/>
              </a:ext>
            </a:extLst>
          </p:cNvPr>
          <p:cNvSpPr txBox="1"/>
          <p:nvPr/>
        </p:nvSpPr>
        <p:spPr>
          <a:xfrm>
            <a:off x="9315698" y="2634526"/>
            <a:ext cx="2403466" cy="2677656"/>
          </a:xfrm>
          <a:prstGeom prst="rect">
            <a:avLst/>
          </a:prstGeom>
          <a:solidFill>
            <a:srgbClr val="FFFF00"/>
          </a:solidFill>
        </p:spPr>
        <p:txBody>
          <a:bodyPr wrap="square" rtlCol="0">
            <a:spAutoFit/>
          </a:bodyPr>
          <a:lstStyle/>
          <a:p>
            <a:r>
              <a:rPr lang="en-US" sz="2800" dirty="0"/>
              <a:t>4. Cover Letter on letterhead listing and explaining the purpose of reclassification</a:t>
            </a:r>
          </a:p>
        </p:txBody>
      </p:sp>
      <p:sp>
        <p:nvSpPr>
          <p:cNvPr id="14" name="TextBox 13">
            <a:extLst>
              <a:ext uri="{FF2B5EF4-FFF2-40B4-BE49-F238E27FC236}">
                <a16:creationId xmlns:a16="http://schemas.microsoft.com/office/drawing/2014/main" id="{E0B5F126-DB58-4DFB-A821-21F218AA8CCC}"/>
              </a:ext>
            </a:extLst>
          </p:cNvPr>
          <p:cNvSpPr txBox="1"/>
          <p:nvPr/>
        </p:nvSpPr>
        <p:spPr>
          <a:xfrm>
            <a:off x="6709602" y="2626835"/>
            <a:ext cx="2403466" cy="1384995"/>
          </a:xfrm>
          <a:prstGeom prst="rect">
            <a:avLst/>
          </a:prstGeom>
          <a:solidFill>
            <a:srgbClr val="FFFF00"/>
          </a:solidFill>
        </p:spPr>
        <p:txBody>
          <a:bodyPr wrap="square" rtlCol="0">
            <a:spAutoFit/>
          </a:bodyPr>
          <a:lstStyle/>
          <a:p>
            <a:r>
              <a:rPr lang="en-US" sz="2800" dirty="0"/>
              <a:t>3. Reclassification Calculation</a:t>
            </a:r>
          </a:p>
        </p:txBody>
      </p:sp>
    </p:spTree>
    <p:extLst>
      <p:ext uri="{BB962C8B-B14F-4D97-AF65-F5344CB8AC3E}">
        <p14:creationId xmlns:p14="http://schemas.microsoft.com/office/powerpoint/2010/main" val="322013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916B-BA0D-4627-B015-44595A92F9F6}"/>
              </a:ext>
            </a:extLst>
          </p:cNvPr>
          <p:cNvSpPr>
            <a:spLocks noGrp="1"/>
          </p:cNvSpPr>
          <p:nvPr>
            <p:ph type="title"/>
          </p:nvPr>
        </p:nvSpPr>
        <p:spPr/>
        <p:txBody>
          <a:bodyPr/>
          <a:lstStyle/>
          <a:p>
            <a:r>
              <a:rPr lang="en-US" altLang="en-US" sz="4400" dirty="0">
                <a:ea typeface="ＭＳ Ｐゴシック" panose="020B0600070205080204" pitchFamily="34" charset="-128"/>
              </a:rPr>
              <a:t>References</a:t>
            </a:r>
            <a:endParaRPr lang="en-US" dirty="0"/>
          </a:p>
        </p:txBody>
      </p:sp>
      <p:sp>
        <p:nvSpPr>
          <p:cNvPr id="3" name="Content Placeholder 2">
            <a:extLst>
              <a:ext uri="{FF2B5EF4-FFF2-40B4-BE49-F238E27FC236}">
                <a16:creationId xmlns:a16="http://schemas.microsoft.com/office/drawing/2014/main" id="{B6CB5C65-1286-4432-861E-13723D0CE1A6}"/>
              </a:ext>
            </a:extLst>
          </p:cNvPr>
          <p:cNvSpPr>
            <a:spLocks noGrp="1"/>
          </p:cNvSpPr>
          <p:nvPr>
            <p:ph idx="1"/>
          </p:nvPr>
        </p:nvSpPr>
        <p:spPr/>
        <p:txBody>
          <a:bodyPr/>
          <a:lstStyle/>
          <a:p>
            <a:pPr marL="0" indent="0">
              <a:buNone/>
              <a:defRPr/>
            </a:pPr>
            <a:r>
              <a:rPr lang="en-US" sz="2800" dirty="0">
                <a:latin typeface="+mn-lt"/>
                <a:ea typeface="ＭＳ Ｐゴシック" pitchFamily="-111" charset="-128"/>
                <a:cs typeface="+mj-cs"/>
              </a:rPr>
              <a:t>Federal “Green Guide” or Cost Allocation Guide for State and Local Governments</a:t>
            </a:r>
          </a:p>
          <a:p>
            <a:pPr marL="0" indent="0">
              <a:buNone/>
              <a:defRPr/>
            </a:pPr>
            <a:r>
              <a:rPr lang="en-US" sz="2800" u="sng" dirty="0">
                <a:latin typeface="+mn-lt"/>
                <a:hlinkClick r:id="rId2"/>
              </a:rPr>
              <a:t>http://www.ed.gov/about/offices/list/ocfo/fipao/icgindex.html</a:t>
            </a:r>
            <a:endParaRPr lang="en-US" sz="2800" u="sng" dirty="0">
              <a:latin typeface="+mn-lt"/>
            </a:endParaRPr>
          </a:p>
          <a:p>
            <a:pPr>
              <a:defRPr/>
            </a:pPr>
            <a:endParaRPr lang="en-US" sz="2800" u="sng" dirty="0">
              <a:latin typeface="+mn-lt"/>
            </a:endParaRPr>
          </a:p>
          <a:p>
            <a:pPr marL="0" indent="0">
              <a:buNone/>
              <a:defRPr/>
            </a:pPr>
            <a:r>
              <a:rPr lang="en-US" sz="2800" dirty="0">
                <a:latin typeface="+mn-lt"/>
                <a:ea typeface="ＭＳ Ｐゴシック" pitchFamily="-111" charset="-128"/>
                <a:cs typeface="+mj-cs"/>
              </a:rPr>
              <a:t>Montana OPI Indirect Cost Rate Information Page</a:t>
            </a:r>
          </a:p>
          <a:p>
            <a:pPr marL="0" indent="0">
              <a:buNone/>
            </a:pPr>
            <a:r>
              <a:rPr lang="en-US" dirty="0">
                <a:hlinkClick r:id="rId3"/>
              </a:rPr>
              <a:t>School Finance Accounting</a:t>
            </a:r>
            <a:endParaRPr lang="en-US" dirty="0"/>
          </a:p>
        </p:txBody>
      </p:sp>
    </p:spTree>
    <p:extLst>
      <p:ext uri="{BB962C8B-B14F-4D97-AF65-F5344CB8AC3E}">
        <p14:creationId xmlns:p14="http://schemas.microsoft.com/office/powerpoint/2010/main" val="396455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C51F-7593-4667-B04C-5806E88A0CF0}"/>
              </a:ext>
            </a:extLst>
          </p:cNvPr>
          <p:cNvSpPr>
            <a:spLocks noGrp="1"/>
          </p:cNvSpPr>
          <p:nvPr>
            <p:ph type="title"/>
          </p:nvPr>
        </p:nvSpPr>
        <p:spPr/>
        <p:txBody>
          <a:bodyPr/>
          <a:lstStyle/>
          <a:p>
            <a:r>
              <a:rPr lang="en-US" dirty="0"/>
              <a:t>Delegation Agreement with the USED </a:t>
            </a:r>
          </a:p>
        </p:txBody>
      </p:sp>
      <p:sp>
        <p:nvSpPr>
          <p:cNvPr id="3" name="Content Placeholder 2">
            <a:extLst>
              <a:ext uri="{FF2B5EF4-FFF2-40B4-BE49-F238E27FC236}">
                <a16:creationId xmlns:a16="http://schemas.microsoft.com/office/drawing/2014/main" id="{28B29513-D8D7-40D7-AA5C-4711F5D92B41}"/>
              </a:ext>
            </a:extLst>
          </p:cNvPr>
          <p:cNvSpPr>
            <a:spLocks noGrp="1"/>
          </p:cNvSpPr>
          <p:nvPr>
            <p:ph idx="1"/>
          </p:nvPr>
        </p:nvSpPr>
        <p:spPr/>
        <p:txBody>
          <a:bodyPr/>
          <a:lstStyle/>
          <a:p>
            <a:pPr marL="0" indent="0">
              <a:buNone/>
            </a:pPr>
            <a:r>
              <a:rPr lang="en-US" dirty="0"/>
              <a:t>Montana receives authorization from the USED to approve Indirect Cost Rate (IDC) agreements. </a:t>
            </a:r>
          </a:p>
          <a:p>
            <a:pPr marL="0" indent="0">
              <a:buNone/>
            </a:pPr>
            <a:br>
              <a:rPr lang="en-US" dirty="0"/>
            </a:br>
            <a:r>
              <a:rPr lang="en-US" dirty="0"/>
              <a:t>The method is approved by the USED and applies to restricted federal grants and may also apply to state grants.</a:t>
            </a:r>
          </a:p>
          <a:p>
            <a:pPr marL="0" indent="0">
              <a:buNone/>
            </a:pPr>
            <a:endParaRPr lang="en-US" dirty="0"/>
          </a:p>
          <a:p>
            <a:pPr marL="0" indent="0">
              <a:buNone/>
            </a:pPr>
            <a:r>
              <a:rPr lang="en-US" dirty="0"/>
              <a:t>The OPI holds this approval authority for the 400 public districts and the 21 special education cooperatives.  </a:t>
            </a:r>
          </a:p>
          <a:p>
            <a:pPr marL="0" indent="0">
              <a:buNone/>
            </a:pPr>
            <a:endParaRPr lang="en-US" dirty="0"/>
          </a:p>
        </p:txBody>
      </p:sp>
    </p:spTree>
    <p:extLst>
      <p:ext uri="{BB962C8B-B14F-4D97-AF65-F5344CB8AC3E}">
        <p14:creationId xmlns:p14="http://schemas.microsoft.com/office/powerpoint/2010/main" val="312666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116-B0EC-4A3F-A1CC-6A1C5E10EED9}"/>
              </a:ext>
            </a:extLst>
          </p:cNvPr>
          <p:cNvSpPr>
            <a:spLocks noGrp="1"/>
          </p:cNvSpPr>
          <p:nvPr>
            <p:ph type="title"/>
          </p:nvPr>
        </p:nvSpPr>
        <p:spPr/>
        <p:txBody>
          <a:bodyPr/>
          <a:lstStyle/>
          <a:p>
            <a:r>
              <a:rPr lang="en-US" dirty="0"/>
              <a:t>Locating Indirect Cost Rate Information </a:t>
            </a:r>
          </a:p>
        </p:txBody>
      </p:sp>
      <p:pic>
        <p:nvPicPr>
          <p:cNvPr id="9" name="Content Placeholder 8">
            <a:extLst>
              <a:ext uri="{FF2B5EF4-FFF2-40B4-BE49-F238E27FC236}">
                <a16:creationId xmlns:a16="http://schemas.microsoft.com/office/drawing/2014/main" id="{AE1054C1-0D17-4950-8B0D-C8055868A16B}"/>
              </a:ext>
            </a:extLst>
          </p:cNvPr>
          <p:cNvPicPr>
            <a:picLocks noGrp="1" noChangeAspect="1"/>
          </p:cNvPicPr>
          <p:nvPr>
            <p:ph idx="1"/>
          </p:nvPr>
        </p:nvPicPr>
        <p:blipFill>
          <a:blip r:embed="rId2"/>
          <a:stretch>
            <a:fillRect/>
          </a:stretch>
        </p:blipFill>
        <p:spPr>
          <a:xfrm>
            <a:off x="929634" y="1364230"/>
            <a:ext cx="6226175" cy="3800739"/>
          </a:xfr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0609909-727F-44C8-9B78-BCEF1D178939}"/>
              </a:ext>
            </a:extLst>
          </p:cNvPr>
          <p:cNvPicPr>
            <a:picLocks noChangeAspect="1"/>
          </p:cNvPicPr>
          <p:nvPr/>
        </p:nvPicPr>
        <p:blipFill>
          <a:blip r:embed="rId3"/>
          <a:stretch>
            <a:fillRect/>
          </a:stretch>
        </p:blipFill>
        <p:spPr>
          <a:xfrm>
            <a:off x="740447" y="3429000"/>
            <a:ext cx="4406116" cy="251676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6CB17EC2-9CFC-43B5-B4F3-483326B7C401}"/>
              </a:ext>
            </a:extLst>
          </p:cNvPr>
          <p:cNvPicPr>
            <a:picLocks noChangeAspect="1"/>
          </p:cNvPicPr>
          <p:nvPr/>
        </p:nvPicPr>
        <p:blipFill>
          <a:blip r:embed="rId4"/>
          <a:stretch>
            <a:fillRect/>
          </a:stretch>
        </p:blipFill>
        <p:spPr>
          <a:xfrm>
            <a:off x="7806727" y="2786062"/>
            <a:ext cx="3129068" cy="2822963"/>
          </a:xfrm>
          <a:prstGeom prst="rect">
            <a:avLst/>
          </a:prstGeo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id="{B87F951A-30D7-4FAA-BC6D-B01591A4E531}"/>
              </a:ext>
            </a:extLst>
          </p:cNvPr>
          <p:cNvCxnSpPr>
            <a:cxnSpLocks/>
          </p:cNvCxnSpPr>
          <p:nvPr/>
        </p:nvCxnSpPr>
        <p:spPr>
          <a:xfrm>
            <a:off x="1856792" y="1614196"/>
            <a:ext cx="3135086" cy="958378"/>
          </a:xfrm>
          <a:prstGeom prst="straightConnector1">
            <a:avLst/>
          </a:prstGeom>
          <a:ln w="98425">
            <a:tailEnd type="triangle"/>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492BE963-D8DB-4BAD-9560-24DC42905422}"/>
              </a:ext>
            </a:extLst>
          </p:cNvPr>
          <p:cNvCxnSpPr>
            <a:cxnSpLocks/>
          </p:cNvCxnSpPr>
          <p:nvPr/>
        </p:nvCxnSpPr>
        <p:spPr>
          <a:xfrm>
            <a:off x="5411755" y="2689793"/>
            <a:ext cx="329775" cy="1091125"/>
          </a:xfrm>
          <a:prstGeom prst="straightConnector1">
            <a:avLst/>
          </a:prstGeom>
          <a:ln w="98425">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a:extLst>
              <a:ext uri="{FF2B5EF4-FFF2-40B4-BE49-F238E27FC236}">
                <a16:creationId xmlns:a16="http://schemas.microsoft.com/office/drawing/2014/main" id="{E8B172FE-70B9-4732-9C89-144AA706DCA5}"/>
              </a:ext>
            </a:extLst>
          </p:cNvPr>
          <p:cNvCxnSpPr>
            <a:cxnSpLocks/>
          </p:cNvCxnSpPr>
          <p:nvPr/>
        </p:nvCxnSpPr>
        <p:spPr>
          <a:xfrm flipH="1">
            <a:off x="4142792" y="4049486"/>
            <a:ext cx="1598738" cy="958078"/>
          </a:xfrm>
          <a:prstGeom prst="straightConnector1">
            <a:avLst/>
          </a:prstGeom>
          <a:ln w="98425">
            <a:tailEnd type="triangle"/>
          </a:ln>
        </p:spPr>
        <p:style>
          <a:lnRef idx="3">
            <a:schemeClr val="accent4"/>
          </a:lnRef>
          <a:fillRef idx="0">
            <a:schemeClr val="accent4"/>
          </a:fillRef>
          <a:effectRef idx="2">
            <a:schemeClr val="accent4"/>
          </a:effectRef>
          <a:fontRef idx="minor">
            <a:schemeClr val="tx1"/>
          </a:fontRef>
        </p:style>
      </p:cxnSp>
      <p:cxnSp>
        <p:nvCxnSpPr>
          <p:cNvPr id="25" name="Straight Arrow Connector 24">
            <a:extLst>
              <a:ext uri="{FF2B5EF4-FFF2-40B4-BE49-F238E27FC236}">
                <a16:creationId xmlns:a16="http://schemas.microsoft.com/office/drawing/2014/main" id="{58EC1AD9-531E-4955-BF70-A478BC7A535E}"/>
              </a:ext>
            </a:extLst>
          </p:cNvPr>
          <p:cNvCxnSpPr>
            <a:cxnSpLocks/>
          </p:cNvCxnSpPr>
          <p:nvPr/>
        </p:nvCxnSpPr>
        <p:spPr>
          <a:xfrm flipV="1">
            <a:off x="4450431" y="4049486"/>
            <a:ext cx="3452598" cy="1083635"/>
          </a:xfrm>
          <a:prstGeom prst="straightConnector1">
            <a:avLst/>
          </a:prstGeom>
          <a:ln w="98425">
            <a:tailEnd type="triangle"/>
          </a:ln>
        </p:spPr>
        <p:style>
          <a:lnRef idx="3">
            <a:schemeClr val="accent4"/>
          </a:lnRef>
          <a:fillRef idx="0">
            <a:schemeClr val="accent4"/>
          </a:fillRef>
          <a:effectRef idx="2">
            <a:schemeClr val="accent4"/>
          </a:effectRef>
          <a:fontRef idx="minor">
            <a:schemeClr val="tx1"/>
          </a:fontRef>
        </p:style>
      </p:cxnSp>
      <p:sp>
        <p:nvSpPr>
          <p:cNvPr id="27" name="TextBox 26">
            <a:extLst>
              <a:ext uri="{FF2B5EF4-FFF2-40B4-BE49-F238E27FC236}">
                <a16:creationId xmlns:a16="http://schemas.microsoft.com/office/drawing/2014/main" id="{5D885E40-0D8E-4DFE-B47C-24C2824E3594}"/>
              </a:ext>
            </a:extLst>
          </p:cNvPr>
          <p:cNvSpPr txBox="1"/>
          <p:nvPr/>
        </p:nvSpPr>
        <p:spPr>
          <a:xfrm>
            <a:off x="7788567" y="1229023"/>
            <a:ext cx="2606236"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a:hlinkClick r:id="rId5"/>
              </a:rPr>
              <a:t>https://opi.mt.gov/</a:t>
            </a:r>
            <a:r>
              <a:rPr lang="en-US" sz="2400" dirty="0"/>
              <a:t> </a:t>
            </a:r>
          </a:p>
        </p:txBody>
      </p:sp>
      <p:cxnSp>
        <p:nvCxnSpPr>
          <p:cNvPr id="28" name="Straight Arrow Connector 27">
            <a:extLst>
              <a:ext uri="{FF2B5EF4-FFF2-40B4-BE49-F238E27FC236}">
                <a16:creationId xmlns:a16="http://schemas.microsoft.com/office/drawing/2014/main" id="{08AAF0AA-411B-46C6-AFE3-C67A7FE0A166}"/>
              </a:ext>
            </a:extLst>
          </p:cNvPr>
          <p:cNvCxnSpPr>
            <a:cxnSpLocks/>
          </p:cNvCxnSpPr>
          <p:nvPr/>
        </p:nvCxnSpPr>
        <p:spPr>
          <a:xfrm flipH="1">
            <a:off x="1940767" y="1471619"/>
            <a:ext cx="5903283" cy="0"/>
          </a:xfrm>
          <a:prstGeom prst="straightConnector1">
            <a:avLst/>
          </a:prstGeom>
          <a:ln w="98425">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9452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15A37-66A5-4E84-8713-CABFCE280B95}"/>
              </a:ext>
            </a:extLst>
          </p:cNvPr>
          <p:cNvPicPr>
            <a:picLocks noChangeAspect="1"/>
          </p:cNvPicPr>
          <p:nvPr/>
        </p:nvPicPr>
        <p:blipFill>
          <a:blip r:embed="rId2"/>
          <a:stretch>
            <a:fillRect/>
          </a:stretch>
        </p:blipFill>
        <p:spPr>
          <a:xfrm>
            <a:off x="1344834" y="0"/>
            <a:ext cx="9502332" cy="6858000"/>
          </a:xfrm>
          <a:prstGeom prst="rect">
            <a:avLst/>
          </a:prstGeom>
        </p:spPr>
      </p:pic>
      <p:sp>
        <p:nvSpPr>
          <p:cNvPr id="8" name="Rectangle 2">
            <a:extLst>
              <a:ext uri="{FF2B5EF4-FFF2-40B4-BE49-F238E27FC236}">
                <a16:creationId xmlns:a16="http://schemas.microsoft.com/office/drawing/2014/main" id="{F75A4CAB-120E-409F-B16D-E2FE6AC246F9}"/>
              </a:ext>
            </a:extLst>
          </p:cNvPr>
          <p:cNvSpPr>
            <a:spLocks noChangeArrowheads="1"/>
          </p:cNvSpPr>
          <p:nvPr/>
        </p:nvSpPr>
        <p:spPr bwMode="auto">
          <a:xfrm>
            <a:off x="1184594" y="631113"/>
            <a:ext cx="2682731" cy="576902"/>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Total </a:t>
            </a:r>
            <a:br>
              <a:rPr lang="en-US" altLang="en-US" sz="1100" dirty="0"/>
            </a:br>
            <a:r>
              <a:rPr lang="en-US" altLang="en-US" sz="1100" dirty="0"/>
              <a:t>Funds &lt;50 and </a:t>
            </a:r>
            <a:br>
              <a:rPr lang="en-US" altLang="en-US" sz="1100" dirty="0"/>
            </a:br>
            <a:r>
              <a:rPr lang="en-US" altLang="en-US" sz="1100" dirty="0"/>
              <a:t>Object not in (‘910’,’911’, ’912’, ’913’,’971’)</a:t>
            </a:r>
          </a:p>
          <a:p>
            <a:pPr defTabSz="914400" eaLnBrk="1" hangingPunct="1">
              <a:spcBef>
                <a:spcPct val="0"/>
              </a:spcBef>
              <a:buFontTx/>
              <a:buNone/>
            </a:pPr>
            <a:endParaRPr lang="en-US" altLang="en-US" sz="1800" dirty="0">
              <a:latin typeface="Arial" panose="020B0604020202020204" pitchFamily="34" charset="0"/>
            </a:endParaRPr>
          </a:p>
        </p:txBody>
      </p:sp>
      <p:cxnSp>
        <p:nvCxnSpPr>
          <p:cNvPr id="10" name="Straight Arrow Connector 9">
            <a:extLst>
              <a:ext uri="{FF2B5EF4-FFF2-40B4-BE49-F238E27FC236}">
                <a16:creationId xmlns:a16="http://schemas.microsoft.com/office/drawing/2014/main" id="{FB7B17BB-F1D1-471A-AE10-6CB1E7239C66}"/>
              </a:ext>
            </a:extLst>
          </p:cNvPr>
          <p:cNvCxnSpPr>
            <a:cxnSpLocks/>
          </p:cNvCxnSpPr>
          <p:nvPr/>
        </p:nvCxnSpPr>
        <p:spPr>
          <a:xfrm>
            <a:off x="3582099" y="1208015"/>
            <a:ext cx="1375795" cy="68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5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15A37-66A5-4E84-8713-CABFCE280B95}"/>
              </a:ext>
            </a:extLst>
          </p:cNvPr>
          <p:cNvPicPr>
            <a:picLocks noChangeAspect="1"/>
          </p:cNvPicPr>
          <p:nvPr/>
        </p:nvPicPr>
        <p:blipFill>
          <a:blip r:embed="rId2"/>
          <a:stretch>
            <a:fillRect/>
          </a:stretch>
        </p:blipFill>
        <p:spPr>
          <a:xfrm>
            <a:off x="1344834" y="0"/>
            <a:ext cx="9502332" cy="6858000"/>
          </a:xfrm>
          <a:prstGeom prst="rect">
            <a:avLst/>
          </a:prstGeom>
        </p:spPr>
      </p:pic>
      <p:sp>
        <p:nvSpPr>
          <p:cNvPr id="8" name="Rectangle 2">
            <a:extLst>
              <a:ext uri="{FF2B5EF4-FFF2-40B4-BE49-F238E27FC236}">
                <a16:creationId xmlns:a16="http://schemas.microsoft.com/office/drawing/2014/main" id="{F75A4CAB-120E-409F-B16D-E2FE6AC246F9}"/>
              </a:ext>
            </a:extLst>
          </p:cNvPr>
          <p:cNvSpPr>
            <a:spLocks noChangeArrowheads="1"/>
          </p:cNvSpPr>
          <p:nvPr/>
        </p:nvSpPr>
        <p:spPr bwMode="auto">
          <a:xfrm>
            <a:off x="1184594" y="631113"/>
            <a:ext cx="2682731" cy="576902"/>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Total </a:t>
            </a:r>
            <a:br>
              <a:rPr lang="en-US" altLang="en-US" sz="1100" dirty="0"/>
            </a:br>
            <a:r>
              <a:rPr lang="en-US" altLang="en-US" sz="1100" dirty="0"/>
              <a:t>Funds &lt;50 and </a:t>
            </a:r>
            <a:br>
              <a:rPr lang="en-US" altLang="en-US" sz="1100" dirty="0"/>
            </a:br>
            <a:r>
              <a:rPr lang="en-US" altLang="en-US" sz="1100" dirty="0"/>
              <a:t>Object not in (‘910’,’911’, ’912’, ’913’,’971’)</a:t>
            </a:r>
          </a:p>
          <a:p>
            <a:pPr defTabSz="914400" eaLnBrk="1" hangingPunct="1">
              <a:spcBef>
                <a:spcPct val="0"/>
              </a:spcBef>
              <a:buFontTx/>
              <a:buNone/>
            </a:pPr>
            <a:endParaRPr lang="en-US" altLang="en-US" sz="1800" dirty="0">
              <a:latin typeface="Arial" panose="020B0604020202020204" pitchFamily="34" charset="0"/>
            </a:endParaRPr>
          </a:p>
        </p:txBody>
      </p:sp>
      <p:cxnSp>
        <p:nvCxnSpPr>
          <p:cNvPr id="10" name="Straight Arrow Connector 9">
            <a:extLst>
              <a:ext uri="{FF2B5EF4-FFF2-40B4-BE49-F238E27FC236}">
                <a16:creationId xmlns:a16="http://schemas.microsoft.com/office/drawing/2014/main" id="{FB7B17BB-F1D1-471A-AE10-6CB1E7239C66}"/>
              </a:ext>
            </a:extLst>
          </p:cNvPr>
          <p:cNvCxnSpPr>
            <a:cxnSpLocks/>
          </p:cNvCxnSpPr>
          <p:nvPr/>
        </p:nvCxnSpPr>
        <p:spPr>
          <a:xfrm>
            <a:off x="3582099" y="1208015"/>
            <a:ext cx="1375795" cy="68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7A9D9A10-851B-4821-A3C8-FD1CF0E5CD08}"/>
              </a:ext>
            </a:extLst>
          </p:cNvPr>
          <p:cNvSpPr>
            <a:spLocks noChangeArrowheads="1"/>
          </p:cNvSpPr>
          <p:nvPr/>
        </p:nvSpPr>
        <p:spPr bwMode="auto">
          <a:xfrm>
            <a:off x="380999" y="2415302"/>
            <a:ext cx="3486325" cy="2878151"/>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Direct</a:t>
            </a:r>
          </a:p>
          <a:p>
            <a:pPr defTabSz="914400" eaLnBrk="1" hangingPunct="1">
              <a:spcAft>
                <a:spcPts val="1000"/>
              </a:spcAft>
              <a:defRPr/>
            </a:pPr>
            <a:r>
              <a:rPr lang="en-US" sz="1100" dirty="0"/>
              <a:t>Step 1: Fund &lt;50</a:t>
            </a:r>
            <a:br>
              <a:rPr lang="en-US" sz="1100" dirty="0"/>
            </a:br>
            <a:r>
              <a:rPr lang="en-US" sz="1100" dirty="0"/>
              <a:t>Function Not In ('25XX','28XX','4XXX','52XX','62XX')</a:t>
            </a:r>
            <a:br>
              <a:rPr lang="en-US" sz="1100" dirty="0"/>
            </a:br>
            <a:r>
              <a:rPr lang="en-US" sz="1100" dirty="0"/>
              <a:t>Object  Not In ('7XX','710','715','720','725','73X','74X' ,'971','910')</a:t>
            </a:r>
          </a:p>
          <a:p>
            <a:pPr defTabSz="914400" eaLnBrk="1" hangingPunct="1">
              <a:spcAft>
                <a:spcPts val="1000"/>
              </a:spcAft>
              <a:defRPr/>
            </a:pPr>
            <a:r>
              <a:rPr lang="en-US" sz="1100" dirty="0"/>
              <a:t>Step 2:Fund&lt;50, Function 62XX, Object 940 </a:t>
            </a:r>
          </a:p>
          <a:p>
            <a:pPr>
              <a:spcAft>
                <a:spcPts val="1000"/>
              </a:spcAft>
              <a:defRPr/>
            </a:pPr>
            <a:r>
              <a:rPr lang="en-US" sz="1100" dirty="0"/>
              <a:t>Step 3: Funds NOT in ('01','14','24','25','26','28','29') And &lt;"50", "25XX"Function, Object Not in ('7XX','710','715','720','725','73X','74X','971','910’)</a:t>
            </a:r>
            <a:br>
              <a:rPr lang="en-US" sz="1100" dirty="0"/>
            </a:br>
            <a:br>
              <a:rPr lang="en-US" sz="1100" dirty="0"/>
            </a:br>
            <a:r>
              <a:rPr lang="en-US" sz="1100" dirty="0"/>
              <a:t>Step 4: Function Not in (‘31XX‘ AND Not Object '1XX','2XX')</a:t>
            </a:r>
          </a:p>
          <a:p>
            <a:pPr defTabSz="914400" eaLnBrk="1" hangingPunct="1">
              <a:spcAft>
                <a:spcPts val="1000"/>
              </a:spcAft>
              <a:defRPr/>
            </a:pPr>
            <a:r>
              <a:rPr lang="en-US" sz="1100" dirty="0"/>
              <a:t>Summed then minus Indirect Step 2</a:t>
            </a:r>
          </a:p>
        </p:txBody>
      </p:sp>
      <p:cxnSp>
        <p:nvCxnSpPr>
          <p:cNvPr id="6" name="Straight Arrow Connector 5">
            <a:extLst>
              <a:ext uri="{FF2B5EF4-FFF2-40B4-BE49-F238E27FC236}">
                <a16:creationId xmlns:a16="http://schemas.microsoft.com/office/drawing/2014/main" id="{40FF9C74-6EE5-4B70-B282-DFA816B8D28E}"/>
              </a:ext>
            </a:extLst>
          </p:cNvPr>
          <p:cNvCxnSpPr>
            <a:cxnSpLocks/>
          </p:cNvCxnSpPr>
          <p:nvPr/>
        </p:nvCxnSpPr>
        <p:spPr>
          <a:xfrm flipV="1">
            <a:off x="3867324" y="2004969"/>
            <a:ext cx="2332140" cy="52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35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15A37-66A5-4E84-8713-CABFCE280B95}"/>
              </a:ext>
            </a:extLst>
          </p:cNvPr>
          <p:cNvPicPr>
            <a:picLocks noChangeAspect="1"/>
          </p:cNvPicPr>
          <p:nvPr/>
        </p:nvPicPr>
        <p:blipFill>
          <a:blip r:embed="rId2"/>
          <a:stretch>
            <a:fillRect/>
          </a:stretch>
        </p:blipFill>
        <p:spPr>
          <a:xfrm>
            <a:off x="1344834" y="0"/>
            <a:ext cx="9502332" cy="6858000"/>
          </a:xfrm>
          <a:prstGeom prst="rect">
            <a:avLst/>
          </a:prstGeom>
        </p:spPr>
      </p:pic>
      <p:sp>
        <p:nvSpPr>
          <p:cNvPr id="8" name="Rectangle 2">
            <a:extLst>
              <a:ext uri="{FF2B5EF4-FFF2-40B4-BE49-F238E27FC236}">
                <a16:creationId xmlns:a16="http://schemas.microsoft.com/office/drawing/2014/main" id="{F75A4CAB-120E-409F-B16D-E2FE6AC246F9}"/>
              </a:ext>
            </a:extLst>
          </p:cNvPr>
          <p:cNvSpPr>
            <a:spLocks noChangeArrowheads="1"/>
          </p:cNvSpPr>
          <p:nvPr/>
        </p:nvSpPr>
        <p:spPr bwMode="auto">
          <a:xfrm>
            <a:off x="1184594" y="631113"/>
            <a:ext cx="2682731" cy="576902"/>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Total </a:t>
            </a:r>
            <a:br>
              <a:rPr lang="en-US" altLang="en-US" sz="1100" dirty="0"/>
            </a:br>
            <a:r>
              <a:rPr lang="en-US" altLang="en-US" sz="1100" dirty="0"/>
              <a:t>Funds &lt;50 and </a:t>
            </a:r>
            <a:br>
              <a:rPr lang="en-US" altLang="en-US" sz="1100" dirty="0"/>
            </a:br>
            <a:r>
              <a:rPr lang="en-US" altLang="en-US" sz="1100" dirty="0"/>
              <a:t>Object not in (‘910’,’911’, ’912’, ’913’,’971’)</a:t>
            </a:r>
          </a:p>
          <a:p>
            <a:pPr defTabSz="914400" eaLnBrk="1" hangingPunct="1">
              <a:spcBef>
                <a:spcPct val="0"/>
              </a:spcBef>
              <a:buFontTx/>
              <a:buNone/>
            </a:pPr>
            <a:endParaRPr lang="en-US" altLang="en-US" sz="1800" dirty="0">
              <a:latin typeface="Arial" panose="020B0604020202020204" pitchFamily="34" charset="0"/>
            </a:endParaRPr>
          </a:p>
        </p:txBody>
      </p:sp>
      <p:cxnSp>
        <p:nvCxnSpPr>
          <p:cNvPr id="10" name="Straight Arrow Connector 9">
            <a:extLst>
              <a:ext uri="{FF2B5EF4-FFF2-40B4-BE49-F238E27FC236}">
                <a16:creationId xmlns:a16="http://schemas.microsoft.com/office/drawing/2014/main" id="{FB7B17BB-F1D1-471A-AE10-6CB1E7239C66}"/>
              </a:ext>
            </a:extLst>
          </p:cNvPr>
          <p:cNvCxnSpPr>
            <a:cxnSpLocks/>
          </p:cNvCxnSpPr>
          <p:nvPr/>
        </p:nvCxnSpPr>
        <p:spPr>
          <a:xfrm>
            <a:off x="3582099" y="1208015"/>
            <a:ext cx="1375795" cy="68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7A9D9A10-851B-4821-A3C8-FD1CF0E5CD08}"/>
              </a:ext>
            </a:extLst>
          </p:cNvPr>
          <p:cNvSpPr>
            <a:spLocks noChangeArrowheads="1"/>
          </p:cNvSpPr>
          <p:nvPr/>
        </p:nvSpPr>
        <p:spPr bwMode="auto">
          <a:xfrm>
            <a:off x="380999" y="2415302"/>
            <a:ext cx="3486325" cy="2878151"/>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Direct</a:t>
            </a:r>
          </a:p>
          <a:p>
            <a:pPr defTabSz="914400" eaLnBrk="1" hangingPunct="1">
              <a:spcAft>
                <a:spcPts val="1000"/>
              </a:spcAft>
              <a:defRPr/>
            </a:pPr>
            <a:r>
              <a:rPr lang="en-US" sz="1100" dirty="0"/>
              <a:t>Step 1: Fund &lt;50</a:t>
            </a:r>
            <a:br>
              <a:rPr lang="en-US" sz="1100" dirty="0"/>
            </a:br>
            <a:r>
              <a:rPr lang="en-US" sz="1100" dirty="0"/>
              <a:t>Function Not In ('25XX','28XX','4XXX','52XX','62XX')</a:t>
            </a:r>
            <a:br>
              <a:rPr lang="en-US" sz="1100" dirty="0"/>
            </a:br>
            <a:r>
              <a:rPr lang="en-US" sz="1100" dirty="0"/>
              <a:t>Object  Not In ('7XX','710','715','720','725','73X','74X' ,'971','910')</a:t>
            </a:r>
          </a:p>
          <a:p>
            <a:pPr defTabSz="914400" eaLnBrk="1" hangingPunct="1">
              <a:spcAft>
                <a:spcPts val="1000"/>
              </a:spcAft>
              <a:defRPr/>
            </a:pPr>
            <a:r>
              <a:rPr lang="en-US" sz="1100" dirty="0"/>
              <a:t>Step 2:Fund&lt;50, Function 62XX, Object 940 </a:t>
            </a:r>
          </a:p>
          <a:p>
            <a:pPr>
              <a:spcAft>
                <a:spcPts val="1000"/>
              </a:spcAft>
              <a:defRPr/>
            </a:pPr>
            <a:r>
              <a:rPr lang="en-US" sz="1100" dirty="0"/>
              <a:t>Step 3: Funds NOT in ('01','14','24','25','26','28','29') And &lt;"50", "25XX"Function, Object Not in ('7XX','710','715','720','725','73X','74X','971','910’)</a:t>
            </a:r>
            <a:br>
              <a:rPr lang="en-US" sz="1100" dirty="0"/>
            </a:br>
            <a:br>
              <a:rPr lang="en-US" sz="1100" dirty="0"/>
            </a:br>
            <a:r>
              <a:rPr lang="en-US" sz="1100" dirty="0"/>
              <a:t>Step 4: Function Not in (‘31XX‘ AND Not Object '1XX','2XX')</a:t>
            </a:r>
          </a:p>
          <a:p>
            <a:pPr defTabSz="914400" eaLnBrk="1" hangingPunct="1">
              <a:spcAft>
                <a:spcPts val="1000"/>
              </a:spcAft>
              <a:defRPr/>
            </a:pPr>
            <a:r>
              <a:rPr lang="en-US" sz="1100" dirty="0"/>
              <a:t>Summed then minus Indirect Step 2</a:t>
            </a:r>
          </a:p>
        </p:txBody>
      </p:sp>
      <p:cxnSp>
        <p:nvCxnSpPr>
          <p:cNvPr id="6" name="Straight Arrow Connector 5">
            <a:extLst>
              <a:ext uri="{FF2B5EF4-FFF2-40B4-BE49-F238E27FC236}">
                <a16:creationId xmlns:a16="http://schemas.microsoft.com/office/drawing/2014/main" id="{40FF9C74-6EE5-4B70-B282-DFA816B8D28E}"/>
              </a:ext>
            </a:extLst>
          </p:cNvPr>
          <p:cNvCxnSpPr>
            <a:cxnSpLocks/>
          </p:cNvCxnSpPr>
          <p:nvPr/>
        </p:nvCxnSpPr>
        <p:spPr>
          <a:xfrm flipV="1">
            <a:off x="3867324" y="2004969"/>
            <a:ext cx="2332140" cy="52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9B4D871-2BE3-4329-8C5A-D282A796C9FE}"/>
              </a:ext>
            </a:extLst>
          </p:cNvPr>
          <p:cNvSpPr>
            <a:spLocks noChangeArrowheads="1"/>
          </p:cNvSpPr>
          <p:nvPr/>
        </p:nvSpPr>
        <p:spPr bwMode="auto">
          <a:xfrm>
            <a:off x="3943673" y="2710329"/>
            <a:ext cx="3772199" cy="1349943"/>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Indirect</a:t>
            </a:r>
          </a:p>
          <a:p>
            <a:pPr defTabSz="914400" eaLnBrk="1" hangingPunct="1">
              <a:spcAft>
                <a:spcPts val="1000"/>
              </a:spcAft>
              <a:defRPr/>
            </a:pPr>
            <a:r>
              <a:rPr lang="en-US" sz="1100" dirty="0"/>
              <a:t>Step 1: Funds In ('01','14','24','25','26','28','29'), Function "25XX", Object Not In ('7XX','710','715','720','725','73X','74X',’971’,’910’)</a:t>
            </a:r>
          </a:p>
          <a:p>
            <a:pPr defTabSz="914400" eaLnBrk="1" hangingPunct="1">
              <a:spcAft>
                <a:spcPts val="1000"/>
              </a:spcAft>
              <a:defRPr/>
            </a:pPr>
            <a:r>
              <a:rPr lang="en-US" sz="1100" dirty="0"/>
              <a:t>Step 2: Fund "15", Program Like "1**" Or "271", Function "25XX", Object Not In ('7XX','710','715','720','725','73X','74X')</a:t>
            </a:r>
          </a:p>
        </p:txBody>
      </p:sp>
      <p:cxnSp>
        <p:nvCxnSpPr>
          <p:cNvPr id="13" name="Straight Arrow Connector 12">
            <a:extLst>
              <a:ext uri="{FF2B5EF4-FFF2-40B4-BE49-F238E27FC236}">
                <a16:creationId xmlns:a16="http://schemas.microsoft.com/office/drawing/2014/main" id="{7213815C-2F35-44B7-A0A5-95FF7473FC60}"/>
              </a:ext>
            </a:extLst>
          </p:cNvPr>
          <p:cNvCxnSpPr>
            <a:cxnSpLocks/>
          </p:cNvCxnSpPr>
          <p:nvPr/>
        </p:nvCxnSpPr>
        <p:spPr>
          <a:xfrm flipV="1">
            <a:off x="7524538" y="2104585"/>
            <a:ext cx="281380" cy="62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67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15A37-66A5-4E84-8713-CABFCE280B95}"/>
              </a:ext>
            </a:extLst>
          </p:cNvPr>
          <p:cNvPicPr>
            <a:picLocks noChangeAspect="1"/>
          </p:cNvPicPr>
          <p:nvPr/>
        </p:nvPicPr>
        <p:blipFill>
          <a:blip r:embed="rId2"/>
          <a:stretch>
            <a:fillRect/>
          </a:stretch>
        </p:blipFill>
        <p:spPr>
          <a:xfrm>
            <a:off x="1344834" y="0"/>
            <a:ext cx="9502332" cy="6858000"/>
          </a:xfrm>
          <a:prstGeom prst="rect">
            <a:avLst/>
          </a:prstGeom>
        </p:spPr>
      </p:pic>
      <p:sp>
        <p:nvSpPr>
          <p:cNvPr id="8" name="Rectangle 2">
            <a:extLst>
              <a:ext uri="{FF2B5EF4-FFF2-40B4-BE49-F238E27FC236}">
                <a16:creationId xmlns:a16="http://schemas.microsoft.com/office/drawing/2014/main" id="{F75A4CAB-120E-409F-B16D-E2FE6AC246F9}"/>
              </a:ext>
            </a:extLst>
          </p:cNvPr>
          <p:cNvSpPr>
            <a:spLocks noChangeArrowheads="1"/>
          </p:cNvSpPr>
          <p:nvPr/>
        </p:nvSpPr>
        <p:spPr bwMode="auto">
          <a:xfrm>
            <a:off x="1184594" y="631113"/>
            <a:ext cx="2682731" cy="576902"/>
          </a:xfrm>
          <a:prstGeom prst="rect">
            <a:avLst/>
          </a:prstGeom>
          <a:solidFill>
            <a:srgbClr val="DBE5F1"/>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t>Total </a:t>
            </a:r>
            <a:br>
              <a:rPr lang="en-US" altLang="en-US" sz="1100" dirty="0"/>
            </a:br>
            <a:r>
              <a:rPr lang="en-US" altLang="en-US" sz="1100" dirty="0"/>
              <a:t>Funds &lt;50 and </a:t>
            </a:r>
            <a:br>
              <a:rPr lang="en-US" altLang="en-US" sz="1100" dirty="0"/>
            </a:br>
            <a:r>
              <a:rPr lang="en-US" altLang="en-US" sz="1100" dirty="0"/>
              <a:t>Object not in (‘910’,’911’, ’912’, ’913’,’971’)</a:t>
            </a:r>
          </a:p>
          <a:p>
            <a:pPr defTabSz="914400" eaLnBrk="1" hangingPunct="1">
              <a:spcBef>
                <a:spcPct val="0"/>
              </a:spcBef>
              <a:buFontTx/>
              <a:buNone/>
            </a:pPr>
            <a:endParaRPr lang="en-US" altLang="en-US" sz="1800" dirty="0">
              <a:latin typeface="Arial" panose="020B0604020202020204" pitchFamily="34" charset="0"/>
            </a:endParaRPr>
          </a:p>
        </p:txBody>
      </p:sp>
      <p:cxnSp>
        <p:nvCxnSpPr>
          <p:cNvPr id="10" name="Straight Arrow Connector 9">
            <a:extLst>
              <a:ext uri="{FF2B5EF4-FFF2-40B4-BE49-F238E27FC236}">
                <a16:creationId xmlns:a16="http://schemas.microsoft.com/office/drawing/2014/main" id="{FB7B17BB-F1D1-471A-AE10-6CB1E7239C66}"/>
              </a:ext>
            </a:extLst>
          </p:cNvPr>
          <p:cNvCxnSpPr>
            <a:cxnSpLocks/>
          </p:cNvCxnSpPr>
          <p:nvPr/>
        </p:nvCxnSpPr>
        <p:spPr>
          <a:xfrm>
            <a:off x="3582099" y="1208015"/>
            <a:ext cx="1375795" cy="68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7A9D9A10-851B-4821-A3C8-FD1CF0E5CD08}"/>
              </a:ext>
            </a:extLst>
          </p:cNvPr>
          <p:cNvSpPr>
            <a:spLocks noChangeArrowheads="1"/>
          </p:cNvSpPr>
          <p:nvPr/>
        </p:nvSpPr>
        <p:spPr bwMode="auto">
          <a:xfrm>
            <a:off x="380999" y="2415302"/>
            <a:ext cx="3486325" cy="2878151"/>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Direct</a:t>
            </a:r>
          </a:p>
          <a:p>
            <a:pPr defTabSz="914400" eaLnBrk="1" hangingPunct="1">
              <a:spcAft>
                <a:spcPts val="1000"/>
              </a:spcAft>
              <a:defRPr/>
            </a:pPr>
            <a:r>
              <a:rPr lang="en-US" sz="1100" dirty="0"/>
              <a:t>Step 1: Fund &lt;50</a:t>
            </a:r>
            <a:br>
              <a:rPr lang="en-US" sz="1100" dirty="0"/>
            </a:br>
            <a:r>
              <a:rPr lang="en-US" sz="1100" dirty="0"/>
              <a:t>Function Not In ('25XX','28XX','4XXX','52XX','62XX')</a:t>
            </a:r>
            <a:br>
              <a:rPr lang="en-US" sz="1100" dirty="0"/>
            </a:br>
            <a:r>
              <a:rPr lang="en-US" sz="1100" dirty="0"/>
              <a:t>Object  Not In ('7XX','710','715','720','725','73X','74X' ,'971','910')</a:t>
            </a:r>
          </a:p>
          <a:p>
            <a:pPr defTabSz="914400" eaLnBrk="1" hangingPunct="1">
              <a:spcAft>
                <a:spcPts val="1000"/>
              </a:spcAft>
              <a:defRPr/>
            </a:pPr>
            <a:r>
              <a:rPr lang="en-US" sz="1100" dirty="0"/>
              <a:t>Step 2:Fund&lt;50, Function 62XX, Object 940 </a:t>
            </a:r>
          </a:p>
          <a:p>
            <a:pPr>
              <a:spcAft>
                <a:spcPts val="1000"/>
              </a:spcAft>
              <a:defRPr/>
            </a:pPr>
            <a:r>
              <a:rPr lang="en-US" sz="1100" dirty="0"/>
              <a:t>Step 3: Funds NOT in ('01','14','24','25','26','28','29') And &lt;"50", "25XX"Function, Object Not in ('7XX','710','715','720','725','73X','74X','971','910’)</a:t>
            </a:r>
            <a:br>
              <a:rPr lang="en-US" sz="1100" dirty="0"/>
            </a:br>
            <a:br>
              <a:rPr lang="en-US" sz="1100" dirty="0"/>
            </a:br>
            <a:r>
              <a:rPr lang="en-US" sz="1100" dirty="0"/>
              <a:t>Step 4: Function Not in (‘31XX‘ AND Not Object '1XX','2XX')</a:t>
            </a:r>
          </a:p>
          <a:p>
            <a:pPr defTabSz="914400" eaLnBrk="1" hangingPunct="1">
              <a:spcAft>
                <a:spcPts val="1000"/>
              </a:spcAft>
              <a:defRPr/>
            </a:pPr>
            <a:r>
              <a:rPr lang="en-US" sz="1100" dirty="0"/>
              <a:t>Summed then minus Indirect Step 2</a:t>
            </a:r>
          </a:p>
        </p:txBody>
      </p:sp>
      <p:cxnSp>
        <p:nvCxnSpPr>
          <p:cNvPr id="6" name="Straight Arrow Connector 5">
            <a:extLst>
              <a:ext uri="{FF2B5EF4-FFF2-40B4-BE49-F238E27FC236}">
                <a16:creationId xmlns:a16="http://schemas.microsoft.com/office/drawing/2014/main" id="{40FF9C74-6EE5-4B70-B282-DFA816B8D28E}"/>
              </a:ext>
            </a:extLst>
          </p:cNvPr>
          <p:cNvCxnSpPr>
            <a:cxnSpLocks/>
          </p:cNvCxnSpPr>
          <p:nvPr/>
        </p:nvCxnSpPr>
        <p:spPr>
          <a:xfrm flipV="1">
            <a:off x="3867324" y="2004969"/>
            <a:ext cx="2332140" cy="52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9B4D871-2BE3-4329-8C5A-D282A796C9FE}"/>
              </a:ext>
            </a:extLst>
          </p:cNvPr>
          <p:cNvSpPr>
            <a:spLocks noChangeArrowheads="1"/>
          </p:cNvSpPr>
          <p:nvPr/>
        </p:nvSpPr>
        <p:spPr bwMode="auto">
          <a:xfrm>
            <a:off x="3943673" y="2710329"/>
            <a:ext cx="3772199" cy="1349943"/>
          </a:xfrm>
          <a:prstGeom prst="rect">
            <a:avLst/>
          </a:prstGeom>
          <a:solidFill>
            <a:srgbClr val="DBE5F1"/>
          </a:solidFill>
          <a:ln w="9525">
            <a:solidFill>
              <a:srgbClr val="000000"/>
            </a:solidFill>
            <a:miter lim="800000"/>
            <a:headEnd/>
            <a:tailEnd/>
          </a:ln>
        </p:spPr>
        <p:txBody>
          <a:bodyPr/>
          <a:lstStyle/>
          <a:p>
            <a:pPr defTabSz="914400" eaLnBrk="1" hangingPunct="1">
              <a:spcAft>
                <a:spcPts val="1000"/>
              </a:spcAft>
              <a:defRPr/>
            </a:pPr>
            <a:r>
              <a:rPr lang="en-US" sz="1100" b="1" dirty="0"/>
              <a:t>Indirect</a:t>
            </a:r>
          </a:p>
          <a:p>
            <a:pPr defTabSz="914400" eaLnBrk="1" hangingPunct="1">
              <a:spcAft>
                <a:spcPts val="1000"/>
              </a:spcAft>
              <a:defRPr/>
            </a:pPr>
            <a:r>
              <a:rPr lang="en-US" sz="1100" dirty="0"/>
              <a:t>Step 1: Funds In ('01','14','24','25','26','28','29'), Function "25XX", Object Not In ('7XX','710','715','720','725','73X','74X',’971’,’910’)</a:t>
            </a:r>
          </a:p>
          <a:p>
            <a:pPr defTabSz="914400" eaLnBrk="1" hangingPunct="1">
              <a:spcAft>
                <a:spcPts val="1000"/>
              </a:spcAft>
              <a:defRPr/>
            </a:pPr>
            <a:r>
              <a:rPr lang="en-US" sz="1100" dirty="0"/>
              <a:t>Step 2: Fund "15", Program Like "1**" Or "271", Function "25XX", Object Not In ('7XX','710','715','720','725','73X','74X')</a:t>
            </a:r>
          </a:p>
        </p:txBody>
      </p:sp>
      <p:cxnSp>
        <p:nvCxnSpPr>
          <p:cNvPr id="13" name="Straight Arrow Connector 12">
            <a:extLst>
              <a:ext uri="{FF2B5EF4-FFF2-40B4-BE49-F238E27FC236}">
                <a16:creationId xmlns:a16="http://schemas.microsoft.com/office/drawing/2014/main" id="{7213815C-2F35-44B7-A0A5-95FF7473FC60}"/>
              </a:ext>
            </a:extLst>
          </p:cNvPr>
          <p:cNvCxnSpPr>
            <a:cxnSpLocks/>
          </p:cNvCxnSpPr>
          <p:nvPr/>
        </p:nvCxnSpPr>
        <p:spPr>
          <a:xfrm flipV="1">
            <a:off x="7524538" y="2104585"/>
            <a:ext cx="281380" cy="62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8">
            <a:extLst>
              <a:ext uri="{FF2B5EF4-FFF2-40B4-BE49-F238E27FC236}">
                <a16:creationId xmlns:a16="http://schemas.microsoft.com/office/drawing/2014/main" id="{AFF15624-001B-474C-94DC-C86D1BA23590}"/>
              </a:ext>
            </a:extLst>
          </p:cNvPr>
          <p:cNvSpPr>
            <a:spLocks noChangeArrowheads="1"/>
          </p:cNvSpPr>
          <p:nvPr/>
        </p:nvSpPr>
        <p:spPr bwMode="auto">
          <a:xfrm>
            <a:off x="6096000" y="4501380"/>
            <a:ext cx="3657600" cy="1479841"/>
          </a:xfrm>
          <a:prstGeom prst="rect">
            <a:avLst/>
          </a:prstGeom>
          <a:solidFill>
            <a:srgbClr val="DBE5F1"/>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spcAft>
                <a:spcPts val="1000"/>
              </a:spcAft>
              <a:buFontTx/>
              <a:buNone/>
            </a:pPr>
            <a:r>
              <a:rPr lang="en-US" altLang="en-US" sz="1100" b="1" dirty="0">
                <a:latin typeface="+mn-lt"/>
              </a:rPr>
              <a:t>Capital Outlay</a:t>
            </a:r>
          </a:p>
          <a:p>
            <a:pPr defTabSz="914400" eaLnBrk="1" hangingPunct="1">
              <a:spcBef>
                <a:spcPct val="0"/>
              </a:spcBef>
              <a:spcAft>
                <a:spcPts val="1000"/>
              </a:spcAft>
              <a:buFontTx/>
              <a:buNone/>
            </a:pPr>
            <a:r>
              <a:rPr lang="en-US" altLang="en-US" sz="1100" dirty="0">
                <a:latin typeface="+mn-lt"/>
              </a:rPr>
              <a:t>Step 1: Funds &lt;50, Objects In ('7XX','710','715','720','725','73X','74X')</a:t>
            </a:r>
          </a:p>
          <a:p>
            <a:pPr defTabSz="914400" eaLnBrk="1" hangingPunct="1">
              <a:spcBef>
                <a:spcPct val="0"/>
              </a:spcBef>
              <a:spcAft>
                <a:spcPts val="1000"/>
              </a:spcAft>
              <a:buFontTx/>
              <a:buNone/>
            </a:pPr>
            <a:r>
              <a:rPr lang="en-US" altLang="en-US" sz="1100" dirty="0">
                <a:latin typeface="+mn-lt"/>
              </a:rPr>
              <a:t>Step 2: Funds &lt;50 Function 62XX, Object &lt;&gt;940</a:t>
            </a:r>
          </a:p>
          <a:p>
            <a:pPr defTabSz="914400" eaLnBrk="1" hangingPunct="1">
              <a:spcBef>
                <a:spcPct val="0"/>
              </a:spcBef>
              <a:spcAft>
                <a:spcPts val="1000"/>
              </a:spcAft>
              <a:buFontTx/>
              <a:buNone/>
            </a:pPr>
            <a:r>
              <a:rPr lang="en-US" altLang="en-US" sz="1100" dirty="0">
                <a:latin typeface="+mn-lt"/>
              </a:rPr>
              <a:t>Step 3: Funds &lt;50, Function 4XXX, Object Not In ('7XX','710','715','720','725','73X','74X')</a:t>
            </a:r>
          </a:p>
        </p:txBody>
      </p:sp>
      <p:cxnSp>
        <p:nvCxnSpPr>
          <p:cNvPr id="24" name="Straight Arrow Connector 23">
            <a:extLst>
              <a:ext uri="{FF2B5EF4-FFF2-40B4-BE49-F238E27FC236}">
                <a16:creationId xmlns:a16="http://schemas.microsoft.com/office/drawing/2014/main" id="{CEFB915E-3AAC-48E3-8D36-EC652BABBAAA}"/>
              </a:ext>
            </a:extLst>
          </p:cNvPr>
          <p:cNvCxnSpPr>
            <a:cxnSpLocks/>
          </p:cNvCxnSpPr>
          <p:nvPr/>
        </p:nvCxnSpPr>
        <p:spPr>
          <a:xfrm flipV="1">
            <a:off x="7801761" y="2110045"/>
            <a:ext cx="865012" cy="2391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5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6" ma:contentTypeDescription="Create a new document." ma:contentTypeScope="" ma:versionID="1300b87da57e78f43decee64e20fc305">
  <xsd:schema xmlns:xsd="http://www.w3.org/2001/XMLSchema" xmlns:xs="http://www.w3.org/2001/XMLSchema" xmlns:p="http://schemas.microsoft.com/office/2006/metadata/properties" xmlns:ns2="1a2c92fb-0e4d-46c0-85d8-24e83fa38f28" xmlns:ns3="b65a1f18-811b-40e2-a020-b6a7f93eafee" targetNamespace="http://schemas.microsoft.com/office/2006/metadata/properties" ma:root="true" ma:fieldsID="a5c913cef28222e95c45e11750ef949e" ns2:_="" ns3:_="">
    <xsd:import namespace="1a2c92fb-0e4d-46c0-85d8-24e83fa38f28"/>
    <xsd:import namespace="b65a1f18-811b-40e2-a020-b6a7f93ea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565784-66ed-4480-aa53-983feeb3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5a1f18-811b-40e2-a020-b6a7f93eaf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e77382-e69a-4c7f-b2a8-8482155b3971}" ma:internalName="TaxCatchAll" ma:showField="CatchAllData" ma:web="b65a1f18-811b-40e2-a020-b6a7f93eaf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2c92fb-0e4d-46c0-85d8-24e83fa38f28">
      <Terms xmlns="http://schemas.microsoft.com/office/infopath/2007/PartnerControls"/>
    </lcf76f155ced4ddcb4097134ff3c332f>
    <TaxCatchAll xmlns="b65a1f18-811b-40e2-a020-b6a7f93eafee" xsi:nil="true"/>
  </documentManagement>
</p:properties>
</file>

<file path=customXml/itemProps1.xml><?xml version="1.0" encoding="utf-8"?>
<ds:datastoreItem xmlns:ds="http://schemas.openxmlformats.org/officeDocument/2006/customXml" ds:itemID="{41852E59-A1D0-4FCD-B3F2-42AD3B94BDE5}"/>
</file>

<file path=customXml/itemProps2.xml><?xml version="1.0" encoding="utf-8"?>
<ds:datastoreItem xmlns:ds="http://schemas.openxmlformats.org/officeDocument/2006/customXml" ds:itemID="{6A00EAC2-FC80-4D54-80AC-E9F1F6105EF4}"/>
</file>

<file path=customXml/itemProps3.xml><?xml version="1.0" encoding="utf-8"?>
<ds:datastoreItem xmlns:ds="http://schemas.openxmlformats.org/officeDocument/2006/customXml" ds:itemID="{EC7CB3BD-7D26-40D9-9AF7-EBC6E1F36A25}"/>
</file>

<file path=docProps/app.xml><?xml version="1.0" encoding="utf-8"?>
<Properties xmlns="http://schemas.openxmlformats.org/officeDocument/2006/extended-properties" xmlns:vt="http://schemas.openxmlformats.org/officeDocument/2006/docPropsVTypes">
  <TotalTime>325</TotalTime>
  <Words>2635</Words>
  <Application>Microsoft Office PowerPoint</Application>
  <PresentationFormat>Widescreen</PresentationFormat>
  <Paragraphs>150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Indirect Cost Rates</vt:lpstr>
      <vt:lpstr>Introduction Indirect Cost Rate</vt:lpstr>
      <vt:lpstr>Introduction Indirect Cost Rate</vt:lpstr>
      <vt:lpstr>Delegation Agreement with the USED </vt:lpstr>
      <vt:lpstr>Locating Indirect Cost Rate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A </vt:lpstr>
      <vt:lpstr>Schedule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Delegation Agreement Requirement</vt:lpstr>
      <vt:lpstr>Reclassification of Costs</vt:lpstr>
      <vt:lpstr>Reclassification of Costs</vt:lpstr>
      <vt:lpstr>Reclassification of Costs</vt:lpstr>
      <vt:lpstr>Certification</vt:lpstr>
      <vt:lpstr>Applications Should Include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Cost Rates</dc:title>
  <dc:creator>Taylor, Paul</dc:creator>
  <cp:lastModifiedBy>Taylor, Paul</cp:lastModifiedBy>
  <cp:revision>8</cp:revision>
  <dcterms:created xsi:type="dcterms:W3CDTF">2022-05-09T14:29:10Z</dcterms:created>
  <dcterms:modified xsi:type="dcterms:W3CDTF">2022-05-09T20:13:19Z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ies>
</file>