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10" r:id="rId5"/>
  </p:sldMasterIdLst>
  <p:notesMasterIdLst>
    <p:notesMasterId r:id="rId36"/>
  </p:notesMasterIdLst>
  <p:handoutMasterIdLst>
    <p:handoutMasterId r:id="rId37"/>
  </p:handoutMasterIdLst>
  <p:sldIdLst>
    <p:sldId id="256" r:id="rId6"/>
    <p:sldId id="410" r:id="rId7"/>
    <p:sldId id="258" r:id="rId8"/>
    <p:sldId id="392" r:id="rId9"/>
    <p:sldId id="411" r:id="rId10"/>
    <p:sldId id="415" r:id="rId11"/>
    <p:sldId id="412" r:id="rId12"/>
    <p:sldId id="413" r:id="rId13"/>
    <p:sldId id="414" r:id="rId14"/>
    <p:sldId id="416" r:id="rId15"/>
    <p:sldId id="417" r:id="rId16"/>
    <p:sldId id="420" r:id="rId17"/>
    <p:sldId id="421" r:id="rId18"/>
    <p:sldId id="425" r:id="rId19"/>
    <p:sldId id="423" r:id="rId20"/>
    <p:sldId id="434" r:id="rId21"/>
    <p:sldId id="435" r:id="rId22"/>
    <p:sldId id="436" r:id="rId23"/>
    <p:sldId id="424" r:id="rId24"/>
    <p:sldId id="426" r:id="rId25"/>
    <p:sldId id="427" r:id="rId26"/>
    <p:sldId id="428" r:id="rId27"/>
    <p:sldId id="429" r:id="rId28"/>
    <p:sldId id="437" r:id="rId29"/>
    <p:sldId id="430" r:id="rId30"/>
    <p:sldId id="431" r:id="rId31"/>
    <p:sldId id="432" r:id="rId32"/>
    <p:sldId id="433" r:id="rId33"/>
    <p:sldId id="409" r:id="rId34"/>
    <p:sldId id="43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tevens" initials="LS" lastIdx="1" clrIdx="0">
    <p:extLst>
      <p:ext uri="{19B8F6BF-5375-455C-9EA6-DF929625EA0E}">
        <p15:presenceInfo xmlns:p15="http://schemas.microsoft.com/office/powerpoint/2012/main" userId="S-1-5-21-2098610566-549403379-581009308-25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1072A"/>
    <a:srgbClr val="DCDDDE"/>
    <a:srgbClr val="444444"/>
    <a:srgbClr val="DA052C"/>
    <a:srgbClr val="D3062B"/>
    <a:srgbClr val="DE062C"/>
    <a:srgbClr val="E0001D"/>
    <a:srgbClr val="4EA9B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94" autoAdjust="0"/>
    <p:restoredTop sz="65302" autoAdjust="0"/>
  </p:normalViewPr>
  <p:slideViewPr>
    <p:cSldViewPr snapToGrid="0" snapToObjects="1">
      <p:cViewPr varScale="1">
        <p:scale>
          <a:sx n="56" d="100"/>
          <a:sy n="56" d="100"/>
        </p:scale>
        <p:origin x="1939" y="43"/>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Bautista" userId="a9ebf7ca-401a-43da-878e-d2ab018b1658" providerId="ADAL" clId="{1884FEA0-F943-40FD-B612-7C6EF2157B31}"/>
    <pc:docChg chg="undo redo custSel addSld modSld sldOrd">
      <pc:chgData name="Jacob Bautista" userId="a9ebf7ca-401a-43da-878e-d2ab018b1658" providerId="ADAL" clId="{1884FEA0-F943-40FD-B612-7C6EF2157B31}" dt="2022-06-09T17:16:18.862" v="1247" actId="255"/>
      <pc:docMkLst>
        <pc:docMk/>
      </pc:docMkLst>
      <pc:sldChg chg="modNotesTx">
        <pc:chgData name="Jacob Bautista" userId="a9ebf7ca-401a-43da-878e-d2ab018b1658" providerId="ADAL" clId="{1884FEA0-F943-40FD-B612-7C6EF2157B31}" dt="2022-06-09T17:04:37.665" v="1137" actId="255"/>
        <pc:sldMkLst>
          <pc:docMk/>
          <pc:sldMk cId="2998188710" sldId="256"/>
        </pc:sldMkLst>
      </pc:sldChg>
      <pc:sldChg chg="modNotesTx">
        <pc:chgData name="Jacob Bautista" userId="a9ebf7ca-401a-43da-878e-d2ab018b1658" providerId="ADAL" clId="{1884FEA0-F943-40FD-B612-7C6EF2157B31}" dt="2022-06-09T17:08:25.907" v="1200" actId="20577"/>
        <pc:sldMkLst>
          <pc:docMk/>
          <pc:sldMk cId="4133453955" sldId="258"/>
        </pc:sldMkLst>
      </pc:sldChg>
      <pc:sldChg chg="modNotesTx">
        <pc:chgData name="Jacob Bautista" userId="a9ebf7ca-401a-43da-878e-d2ab018b1658" providerId="ADAL" clId="{1884FEA0-F943-40FD-B612-7C6EF2157B31}" dt="2022-06-09T17:08:33.827" v="1201" actId="20577"/>
        <pc:sldMkLst>
          <pc:docMk/>
          <pc:sldMk cId="739234231" sldId="392"/>
        </pc:sldMkLst>
      </pc:sldChg>
      <pc:sldChg chg="modSp mod modNotesTx">
        <pc:chgData name="Jacob Bautista" userId="a9ebf7ca-401a-43da-878e-d2ab018b1658" providerId="ADAL" clId="{1884FEA0-F943-40FD-B612-7C6EF2157B31}" dt="2022-06-09T17:16:07.184" v="1246" actId="255"/>
        <pc:sldMkLst>
          <pc:docMk/>
          <pc:sldMk cId="1418283031" sldId="409"/>
        </pc:sldMkLst>
        <pc:spChg chg="mod">
          <ac:chgData name="Jacob Bautista" userId="a9ebf7ca-401a-43da-878e-d2ab018b1658" providerId="ADAL" clId="{1884FEA0-F943-40FD-B612-7C6EF2157B31}" dt="2022-06-09T15:50:09.672" v="941" actId="108"/>
          <ac:spMkLst>
            <pc:docMk/>
            <pc:sldMk cId="1418283031" sldId="409"/>
            <ac:spMk id="2" creationId="{CC08242E-EEF3-0540-9804-059DD8161A5E}"/>
          </ac:spMkLst>
        </pc:spChg>
      </pc:sldChg>
      <pc:sldChg chg="modNotesTx">
        <pc:chgData name="Jacob Bautista" userId="a9ebf7ca-401a-43da-878e-d2ab018b1658" providerId="ADAL" clId="{1884FEA0-F943-40FD-B612-7C6EF2157B31}" dt="2022-06-09T17:04:48.470" v="1138" actId="255"/>
        <pc:sldMkLst>
          <pc:docMk/>
          <pc:sldMk cId="870592140" sldId="410"/>
        </pc:sldMkLst>
      </pc:sldChg>
      <pc:sldChg chg="modNotesTx">
        <pc:chgData name="Jacob Bautista" userId="a9ebf7ca-401a-43da-878e-d2ab018b1658" providerId="ADAL" clId="{1884FEA0-F943-40FD-B612-7C6EF2157B31}" dt="2022-06-09T17:07:41.718" v="1183" actId="255"/>
        <pc:sldMkLst>
          <pc:docMk/>
          <pc:sldMk cId="833523675" sldId="411"/>
        </pc:sldMkLst>
      </pc:sldChg>
      <pc:sldChg chg="modNotesTx">
        <pc:chgData name="Jacob Bautista" userId="a9ebf7ca-401a-43da-878e-d2ab018b1658" providerId="ADAL" clId="{1884FEA0-F943-40FD-B612-7C6EF2157B31}" dt="2022-06-09T17:07:42.391" v="1187" actId="255"/>
        <pc:sldMkLst>
          <pc:docMk/>
          <pc:sldMk cId="2716333346" sldId="412"/>
        </pc:sldMkLst>
      </pc:sldChg>
      <pc:sldChg chg="modNotesTx">
        <pc:chgData name="Jacob Bautista" userId="a9ebf7ca-401a-43da-878e-d2ab018b1658" providerId="ADAL" clId="{1884FEA0-F943-40FD-B612-7C6EF2157B31}" dt="2022-06-09T17:08:48.212" v="1202" actId="20577"/>
        <pc:sldMkLst>
          <pc:docMk/>
          <pc:sldMk cId="188408450" sldId="413"/>
        </pc:sldMkLst>
      </pc:sldChg>
      <pc:sldChg chg="modNotesTx">
        <pc:chgData name="Jacob Bautista" userId="a9ebf7ca-401a-43da-878e-d2ab018b1658" providerId="ADAL" clId="{1884FEA0-F943-40FD-B612-7C6EF2157B31}" dt="2022-06-09T17:08:53.520" v="1203" actId="20577"/>
        <pc:sldMkLst>
          <pc:docMk/>
          <pc:sldMk cId="3505364158" sldId="414"/>
        </pc:sldMkLst>
      </pc:sldChg>
      <pc:sldChg chg="modNotesTx">
        <pc:chgData name="Jacob Bautista" userId="a9ebf7ca-401a-43da-878e-d2ab018b1658" providerId="ADAL" clId="{1884FEA0-F943-40FD-B612-7C6EF2157B31}" dt="2022-06-09T17:07:42.062" v="1185" actId="255"/>
        <pc:sldMkLst>
          <pc:docMk/>
          <pc:sldMk cId="4002808526" sldId="415"/>
        </pc:sldMkLst>
      </pc:sldChg>
      <pc:sldChg chg="modNotesTx">
        <pc:chgData name="Jacob Bautista" userId="a9ebf7ca-401a-43da-878e-d2ab018b1658" providerId="ADAL" clId="{1884FEA0-F943-40FD-B612-7C6EF2157B31}" dt="2022-06-09T17:07:43.942" v="1196" actId="255"/>
        <pc:sldMkLst>
          <pc:docMk/>
          <pc:sldMk cId="235419149" sldId="416"/>
        </pc:sldMkLst>
      </pc:sldChg>
      <pc:sldChg chg="modNotesTx">
        <pc:chgData name="Jacob Bautista" userId="a9ebf7ca-401a-43da-878e-d2ab018b1658" providerId="ADAL" clId="{1884FEA0-F943-40FD-B612-7C6EF2157B31}" dt="2022-06-09T17:09:44.242" v="1205" actId="20577"/>
        <pc:sldMkLst>
          <pc:docMk/>
          <pc:sldMk cId="2537183955" sldId="417"/>
        </pc:sldMkLst>
      </pc:sldChg>
      <pc:sldChg chg="modNotesTx">
        <pc:chgData name="Jacob Bautista" userId="a9ebf7ca-401a-43da-878e-d2ab018b1658" providerId="ADAL" clId="{1884FEA0-F943-40FD-B612-7C6EF2157B31}" dt="2022-06-09T17:10:05.337" v="1207" actId="255"/>
        <pc:sldMkLst>
          <pc:docMk/>
          <pc:sldMk cId="2757455287" sldId="420"/>
        </pc:sldMkLst>
      </pc:sldChg>
      <pc:sldChg chg="ord modNotesTx">
        <pc:chgData name="Jacob Bautista" userId="a9ebf7ca-401a-43da-878e-d2ab018b1658" providerId="ADAL" clId="{1884FEA0-F943-40FD-B612-7C6EF2157B31}" dt="2022-06-09T17:10:31.899" v="1209" actId="255"/>
        <pc:sldMkLst>
          <pc:docMk/>
          <pc:sldMk cId="2747740450" sldId="421"/>
        </pc:sldMkLst>
      </pc:sldChg>
      <pc:sldChg chg="modNotesTx">
        <pc:chgData name="Jacob Bautista" userId="a9ebf7ca-401a-43da-878e-d2ab018b1658" providerId="ADAL" clId="{1884FEA0-F943-40FD-B612-7C6EF2157B31}" dt="2022-06-09T17:12:47.748" v="1216" actId="20577"/>
        <pc:sldMkLst>
          <pc:docMk/>
          <pc:sldMk cId="3646300630" sldId="423"/>
        </pc:sldMkLst>
      </pc:sldChg>
      <pc:sldChg chg="modNotesTx">
        <pc:chgData name="Jacob Bautista" userId="a9ebf7ca-401a-43da-878e-d2ab018b1658" providerId="ADAL" clId="{1884FEA0-F943-40FD-B612-7C6EF2157B31}" dt="2022-06-09T17:13:35.388" v="1224" actId="255"/>
        <pc:sldMkLst>
          <pc:docMk/>
          <pc:sldMk cId="720479130" sldId="424"/>
        </pc:sldMkLst>
      </pc:sldChg>
      <pc:sldChg chg="modNotesTx">
        <pc:chgData name="Jacob Bautista" userId="a9ebf7ca-401a-43da-878e-d2ab018b1658" providerId="ADAL" clId="{1884FEA0-F943-40FD-B612-7C6EF2157B31}" dt="2022-06-09T17:11:34.147" v="1213" actId="20577"/>
        <pc:sldMkLst>
          <pc:docMk/>
          <pc:sldMk cId="3684972440" sldId="425"/>
        </pc:sldMkLst>
      </pc:sldChg>
      <pc:sldChg chg="modNotesTx">
        <pc:chgData name="Jacob Bautista" userId="a9ebf7ca-401a-43da-878e-d2ab018b1658" providerId="ADAL" clId="{1884FEA0-F943-40FD-B612-7C6EF2157B31}" dt="2022-06-09T17:13:58.687" v="1229" actId="255"/>
        <pc:sldMkLst>
          <pc:docMk/>
          <pc:sldMk cId="3154738441" sldId="426"/>
        </pc:sldMkLst>
      </pc:sldChg>
      <pc:sldChg chg="modNotesTx">
        <pc:chgData name="Jacob Bautista" userId="a9ebf7ca-401a-43da-878e-d2ab018b1658" providerId="ADAL" clId="{1884FEA0-F943-40FD-B612-7C6EF2157B31}" dt="2022-06-09T17:14:04.341" v="1230" actId="255"/>
        <pc:sldMkLst>
          <pc:docMk/>
          <pc:sldMk cId="2134536261" sldId="427"/>
        </pc:sldMkLst>
      </pc:sldChg>
      <pc:sldChg chg="modNotesTx">
        <pc:chgData name="Jacob Bautista" userId="a9ebf7ca-401a-43da-878e-d2ab018b1658" providerId="ADAL" clId="{1884FEA0-F943-40FD-B612-7C6EF2157B31}" dt="2022-06-09T17:14:10.401" v="1231" actId="255"/>
        <pc:sldMkLst>
          <pc:docMk/>
          <pc:sldMk cId="978913396" sldId="428"/>
        </pc:sldMkLst>
      </pc:sldChg>
      <pc:sldChg chg="modNotesTx">
        <pc:chgData name="Jacob Bautista" userId="a9ebf7ca-401a-43da-878e-d2ab018b1658" providerId="ADAL" clId="{1884FEA0-F943-40FD-B612-7C6EF2157B31}" dt="2022-06-09T17:14:39.786" v="1235" actId="255"/>
        <pc:sldMkLst>
          <pc:docMk/>
          <pc:sldMk cId="1865024703" sldId="429"/>
        </pc:sldMkLst>
      </pc:sldChg>
      <pc:sldChg chg="modNotesTx">
        <pc:chgData name="Jacob Bautista" userId="a9ebf7ca-401a-43da-878e-d2ab018b1658" providerId="ADAL" clId="{1884FEA0-F943-40FD-B612-7C6EF2157B31}" dt="2022-06-09T17:15:03.574" v="1240" actId="255"/>
        <pc:sldMkLst>
          <pc:docMk/>
          <pc:sldMk cId="4254933516" sldId="430"/>
        </pc:sldMkLst>
      </pc:sldChg>
      <pc:sldChg chg="modNotesTx">
        <pc:chgData name="Jacob Bautista" userId="a9ebf7ca-401a-43da-878e-d2ab018b1658" providerId="ADAL" clId="{1884FEA0-F943-40FD-B612-7C6EF2157B31}" dt="2022-06-09T17:15:39.780" v="1241" actId="255"/>
        <pc:sldMkLst>
          <pc:docMk/>
          <pc:sldMk cId="1108435211" sldId="431"/>
        </pc:sldMkLst>
      </pc:sldChg>
      <pc:sldChg chg="modNotesTx">
        <pc:chgData name="Jacob Bautista" userId="a9ebf7ca-401a-43da-878e-d2ab018b1658" providerId="ADAL" clId="{1884FEA0-F943-40FD-B612-7C6EF2157B31}" dt="2022-06-09T17:15:49.830" v="1243" actId="20577"/>
        <pc:sldMkLst>
          <pc:docMk/>
          <pc:sldMk cId="450470181" sldId="432"/>
        </pc:sldMkLst>
      </pc:sldChg>
      <pc:sldChg chg="modNotesTx">
        <pc:chgData name="Jacob Bautista" userId="a9ebf7ca-401a-43da-878e-d2ab018b1658" providerId="ADAL" clId="{1884FEA0-F943-40FD-B612-7C6EF2157B31}" dt="2022-06-09T17:15:54.922" v="1244" actId="255"/>
        <pc:sldMkLst>
          <pc:docMk/>
          <pc:sldMk cId="2748840399" sldId="433"/>
        </pc:sldMkLst>
      </pc:sldChg>
      <pc:sldChg chg="modNotesTx">
        <pc:chgData name="Jacob Bautista" userId="a9ebf7ca-401a-43da-878e-d2ab018b1658" providerId="ADAL" clId="{1884FEA0-F943-40FD-B612-7C6EF2157B31}" dt="2022-06-09T17:13:01.117" v="1217" actId="255"/>
        <pc:sldMkLst>
          <pc:docMk/>
          <pc:sldMk cId="3756556368" sldId="434"/>
        </pc:sldMkLst>
      </pc:sldChg>
      <pc:sldChg chg="modNotesTx">
        <pc:chgData name="Jacob Bautista" userId="a9ebf7ca-401a-43da-878e-d2ab018b1658" providerId="ADAL" clId="{1884FEA0-F943-40FD-B612-7C6EF2157B31}" dt="2022-06-09T17:13:07.207" v="1218" actId="255"/>
        <pc:sldMkLst>
          <pc:docMk/>
          <pc:sldMk cId="49982695" sldId="435"/>
        </pc:sldMkLst>
      </pc:sldChg>
      <pc:sldChg chg="modNotesTx">
        <pc:chgData name="Jacob Bautista" userId="a9ebf7ca-401a-43da-878e-d2ab018b1658" providerId="ADAL" clId="{1884FEA0-F943-40FD-B612-7C6EF2157B31}" dt="2022-06-09T17:13:15.922" v="1219" actId="255"/>
        <pc:sldMkLst>
          <pc:docMk/>
          <pc:sldMk cId="1652314454" sldId="436"/>
        </pc:sldMkLst>
      </pc:sldChg>
      <pc:sldChg chg="modNotesTx">
        <pc:chgData name="Jacob Bautista" userId="a9ebf7ca-401a-43da-878e-d2ab018b1658" providerId="ADAL" clId="{1884FEA0-F943-40FD-B612-7C6EF2157B31}" dt="2022-06-09T17:14:49.705" v="1237" actId="20577"/>
        <pc:sldMkLst>
          <pc:docMk/>
          <pc:sldMk cId="153907069" sldId="437"/>
        </pc:sldMkLst>
      </pc:sldChg>
      <pc:sldChg chg="modSp add mod modNotesTx">
        <pc:chgData name="Jacob Bautista" userId="a9ebf7ca-401a-43da-878e-d2ab018b1658" providerId="ADAL" clId="{1884FEA0-F943-40FD-B612-7C6EF2157B31}" dt="2022-06-09T17:16:18.862" v="1247" actId="255"/>
        <pc:sldMkLst>
          <pc:docMk/>
          <pc:sldMk cId="500539283" sldId="438"/>
        </pc:sldMkLst>
        <pc:spChg chg="mod">
          <ac:chgData name="Jacob Bautista" userId="a9ebf7ca-401a-43da-878e-d2ab018b1658" providerId="ADAL" clId="{1884FEA0-F943-40FD-B612-7C6EF2157B31}" dt="2022-06-09T15:54:00.499" v="1130" actId="255"/>
          <ac:spMkLst>
            <pc:docMk/>
            <pc:sldMk cId="500539283" sldId="438"/>
            <ac:spMk id="2" creationId="{CC08242E-EEF3-0540-9804-059DD8161A5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71BAA-6F00-C948-9E86-8D68324B28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BEFF5C-FCBC-EE4C-8997-8E203A7E18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160DCA-766C-1248-9292-43FD3D199A8A}" type="datetimeFigureOut">
              <a:rPr lang="en-US" smtClean="0"/>
              <a:t>6/9/2022</a:t>
            </a:fld>
            <a:endParaRPr lang="en-US"/>
          </a:p>
        </p:txBody>
      </p:sp>
      <p:sp>
        <p:nvSpPr>
          <p:cNvPr id="4" name="Footer Placeholder 3">
            <a:extLst>
              <a:ext uri="{FF2B5EF4-FFF2-40B4-BE49-F238E27FC236}">
                <a16:creationId xmlns:a16="http://schemas.microsoft.com/office/drawing/2014/main" id="{3744E44D-CF6A-164D-BABE-3168E0D5B7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0ECF61-4842-2348-A591-CCD3A5FD0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BBA8EF-FDBD-6548-9754-8D2A7E7E72FA}" type="slidenum">
              <a:rPr lang="en-US" smtClean="0"/>
              <a:t>‹#›</a:t>
            </a:fld>
            <a:endParaRPr lang="en-US"/>
          </a:p>
        </p:txBody>
      </p:sp>
    </p:spTree>
    <p:extLst>
      <p:ext uri="{BB962C8B-B14F-4D97-AF65-F5344CB8AC3E}">
        <p14:creationId xmlns:p14="http://schemas.microsoft.com/office/powerpoint/2010/main" val="203844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62C68-5724-404B-A44B-079376E44B22}"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4A9F6-7814-1145-B737-3FFE2C66A41D}" type="slidenum">
              <a:rPr lang="en-US" smtClean="0"/>
              <a:t>‹#›</a:t>
            </a:fld>
            <a:endParaRPr lang="en-US"/>
          </a:p>
        </p:txBody>
      </p:sp>
    </p:spTree>
    <p:extLst>
      <p:ext uri="{BB962C8B-B14F-4D97-AF65-F5344CB8AC3E}">
        <p14:creationId xmlns:p14="http://schemas.microsoft.com/office/powerpoint/2010/main" val="73310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endParaRPr lang="en-US" dirty="0"/>
          </a:p>
          <a:p>
            <a:r>
              <a:rPr lang="en-US" b="1" dirty="0"/>
              <a:t>Speaker notes: </a:t>
            </a:r>
          </a:p>
          <a:p>
            <a:pPr rtl="0" fontAlgn="ctr">
              <a:spcBef>
                <a:spcPts val="0"/>
              </a:spcBef>
              <a:spcAft>
                <a:spcPts val="0"/>
              </a:spcAft>
              <a:buFont typeface="+mj-lt"/>
              <a:buNone/>
            </a:pPr>
            <a:r>
              <a:rPr lang="en-US" sz="1000" b="0" i="0" dirty="0">
                <a:effectLst/>
                <a:latin typeface="Calibri" panose="020F0502020204030204" pitchFamily="34" charset="0"/>
              </a:rPr>
              <a:t>Today, we will be covering different features of your Online Account. Please keep in mind, this will be an overview but if you would like a more in-depth review, please let me know. We will be able to set-up a time that works for you with myself or one of my colleagues guiding you through the process. </a:t>
            </a:r>
            <a:r>
              <a:rPr lang="en-US" sz="1000" dirty="0">
                <a:effectLst/>
                <a:latin typeface="Calibri" panose="020F0502020204030204" pitchFamily="34" charset="0"/>
              </a:rPr>
              <a:t>But for Today, I will show you how to manage user information, update preferences, reconcile your bill, manage employees, download election forms, update you address, upload census files and review sick pay reports.</a:t>
            </a:r>
          </a:p>
          <a:p>
            <a:endParaRPr lang="en-US" sz="1200" dirty="0"/>
          </a:p>
          <a:p>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1</a:t>
            </a:fld>
            <a:endParaRPr lang="en-US"/>
          </a:p>
        </p:txBody>
      </p:sp>
    </p:spTree>
    <p:extLst>
      <p:ext uri="{BB962C8B-B14F-4D97-AF65-F5344CB8AC3E}">
        <p14:creationId xmlns:p14="http://schemas.microsoft.com/office/powerpoint/2010/main" val="285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endParaRPr lang="en-US" sz="1000" dirty="0"/>
          </a:p>
          <a:p>
            <a:r>
              <a:rPr lang="en-US" sz="1000" b="1"/>
              <a:t>Speaker notes: </a:t>
            </a:r>
            <a:endParaRPr lang="en-US" sz="1000" b="1" i="0" u="none" strike="noStrike" kern="1200">
              <a:solidFill>
                <a:schemeClr val="tx1"/>
              </a:solidFill>
              <a:effectLst/>
              <a:latin typeface="+mn-lt"/>
              <a:ea typeface="+mn-ea"/>
              <a:cs typeface="+mn-cs"/>
            </a:endParaRPr>
          </a:p>
          <a:p>
            <a:r>
              <a:rPr lang="en-US" sz="1000" b="0" i="0" u="none" strike="noStrike" kern="1200">
                <a:solidFill>
                  <a:schemeClr val="tx1"/>
                </a:solidFill>
                <a:effectLst/>
                <a:latin typeface="+mn-lt"/>
                <a:ea typeface="+mn-ea"/>
                <a:cs typeface="+mn-cs"/>
              </a:rPr>
              <a:t>Next</a:t>
            </a:r>
            <a:r>
              <a:rPr lang="en-US" sz="1000" b="0" i="0" u="none" strike="noStrike" kern="1200" dirty="0">
                <a:solidFill>
                  <a:schemeClr val="tx1"/>
                </a:solidFill>
                <a:effectLst/>
                <a:latin typeface="+mn-lt"/>
                <a:ea typeface="+mn-ea"/>
                <a:cs typeface="+mn-cs"/>
              </a:rPr>
              <a:t>, we’ll discuss how to manage and reconcile your bills.</a:t>
            </a:r>
            <a:endParaRPr lang="en-US" sz="1000" dirty="0"/>
          </a:p>
        </p:txBody>
      </p:sp>
      <p:sp>
        <p:nvSpPr>
          <p:cNvPr id="4" name="Slide Number Placeholder 3"/>
          <p:cNvSpPr>
            <a:spLocks noGrp="1"/>
          </p:cNvSpPr>
          <p:nvPr>
            <p:ph type="sldNum" sz="quarter" idx="5"/>
          </p:nvPr>
        </p:nvSpPr>
        <p:spPr/>
        <p:txBody>
          <a:bodyPr/>
          <a:lstStyle/>
          <a:p>
            <a:fld id="{32D4A9F6-7814-1145-B737-3FFE2C66A41D}" type="slidenum">
              <a:rPr lang="en-US" smtClean="0"/>
              <a:t>10</a:t>
            </a:fld>
            <a:endParaRPr lang="en-US"/>
          </a:p>
        </p:txBody>
      </p:sp>
    </p:spTree>
    <p:extLst>
      <p:ext uri="{BB962C8B-B14F-4D97-AF65-F5344CB8AC3E}">
        <p14:creationId xmlns:p14="http://schemas.microsoft.com/office/powerpoint/2010/main" val="331832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Speaker notes:</a:t>
            </a:r>
            <a:endParaRPr lang="en-US" sz="1000" b="1" dirty="0">
              <a:solidFill>
                <a:srgbClr val="FF0000"/>
              </a:solidFill>
            </a:endParaRPr>
          </a:p>
          <a:p>
            <a:br>
              <a:rPr lang="en-US" sz="1000" b="0" i="0" u="none" strike="noStrike" kern="1200" dirty="0">
                <a:solidFill>
                  <a:schemeClr val="tx1"/>
                </a:solidFill>
                <a:effectLst/>
                <a:latin typeface="+mn-lt"/>
                <a:ea typeface="+mn-ea"/>
                <a:cs typeface="+mn-cs"/>
              </a:rPr>
            </a:br>
            <a:r>
              <a:rPr lang="en-US" sz="1000" b="0" i="0" u="none" strike="noStrike" kern="1200" dirty="0">
                <a:solidFill>
                  <a:schemeClr val="tx1"/>
                </a:solidFill>
                <a:effectLst/>
                <a:latin typeface="+mn-lt"/>
                <a:ea typeface="+mn-ea"/>
                <a:cs typeface="+mn-cs"/>
              </a:rPr>
              <a:t>There are multiple ways you can reconcile your bills with American Fidelity. </a:t>
            </a:r>
          </a:p>
          <a:p>
            <a:r>
              <a:rPr lang="en-US" sz="1000" b="1" kern="1200" dirty="0">
                <a:solidFill>
                  <a:schemeClr val="tx1"/>
                </a:solidFill>
                <a:effectLst/>
                <a:latin typeface="+mn-lt"/>
                <a:ea typeface="+mn-ea"/>
                <a:cs typeface="+mn-cs"/>
              </a:rPr>
              <a:t>Assisted </a:t>
            </a:r>
            <a:r>
              <a:rPr lang="en-US" sz="1000" kern="1200" dirty="0">
                <a:solidFill>
                  <a:schemeClr val="tx1"/>
                </a:solidFill>
                <a:effectLst/>
                <a:latin typeface="+mn-lt"/>
                <a:ea typeface="+mn-ea"/>
                <a:cs typeface="+mn-cs"/>
              </a:rPr>
              <a:t>Billing </a:t>
            </a:r>
            <a:endParaRPr lang="en-US" sz="1000" i="1"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You can send us your premium deduction file through your online account. The file does not have to be appropriately formatted, but we prefer an Excel file. Then, after processing, we’ll review the discrepancies with you and help you complete your  monthly billing cycle. </a:t>
            </a:r>
          </a:p>
          <a:p>
            <a:r>
              <a:rPr lang="en-US" sz="1000" b="1" kern="1200" dirty="0">
                <a:solidFill>
                  <a:schemeClr val="tx1"/>
                </a:solidFill>
                <a:effectLst/>
                <a:latin typeface="+mn-lt"/>
                <a:ea typeface="+mn-ea"/>
                <a:cs typeface="+mn-cs"/>
              </a:rPr>
              <a:t>Manual Online</a:t>
            </a:r>
            <a:r>
              <a:rPr lang="en-US" sz="1000" kern="1200" dirty="0">
                <a:solidFill>
                  <a:schemeClr val="tx1"/>
                </a:solidFill>
                <a:effectLst/>
                <a:latin typeface="+mn-lt"/>
                <a:ea typeface="+mn-ea"/>
                <a:cs typeface="+mn-cs"/>
              </a:rPr>
              <a:t> Billing </a:t>
            </a:r>
          </a:p>
          <a:p>
            <a:r>
              <a:rPr lang="en-US" sz="1000" kern="1200" dirty="0">
                <a:solidFill>
                  <a:schemeClr val="tx1"/>
                </a:solidFill>
                <a:effectLst/>
                <a:latin typeface="+mn-lt"/>
                <a:ea typeface="+mn-ea"/>
                <a:cs typeface="+mn-cs"/>
              </a:rPr>
              <a:t>We provide a bill online listing the premium due each month. Then, you can log in and make changes to reflect the premium deductions that need to be made before payment. </a:t>
            </a:r>
          </a:p>
          <a:p>
            <a:r>
              <a:rPr lang="en-US" sz="1000" b="1" kern="1200" dirty="0">
                <a:solidFill>
                  <a:schemeClr val="tx1"/>
                </a:solidFill>
                <a:effectLst/>
                <a:latin typeface="+mn-lt"/>
                <a:ea typeface="+mn-ea"/>
                <a:cs typeface="+mn-cs"/>
              </a:rPr>
              <a:t>Manual Paper</a:t>
            </a:r>
            <a:r>
              <a:rPr lang="en-US" sz="1000" kern="1200" dirty="0">
                <a:solidFill>
                  <a:schemeClr val="tx1"/>
                </a:solidFill>
                <a:effectLst/>
                <a:latin typeface="+mn-lt"/>
                <a:ea typeface="+mn-ea"/>
                <a:cs typeface="+mn-cs"/>
              </a:rPr>
              <a:t> Billing </a:t>
            </a:r>
          </a:p>
          <a:p>
            <a:r>
              <a:rPr lang="en-US" sz="1000" kern="1200" dirty="0">
                <a:solidFill>
                  <a:schemeClr val="tx1"/>
                </a:solidFill>
                <a:effectLst/>
                <a:latin typeface="+mn-lt"/>
                <a:ea typeface="+mn-ea"/>
                <a:cs typeface="+mn-cs"/>
              </a:rPr>
              <a:t>We provide a bill online listing the premium due each month. Then, you can log in, download the bill, make changes to reflect the premium deductions that need to be made, and re-upload through their online account for us to review. </a:t>
            </a:r>
          </a:p>
          <a:p>
            <a:endParaRPr lang="en-US" sz="1000" b="0" i="0" u="none" strike="noStrike" kern="1200" dirty="0">
              <a:solidFill>
                <a:schemeClr val="tx1"/>
              </a:solidFill>
              <a:effectLst/>
              <a:latin typeface="+mn-lt"/>
              <a:ea typeface="+mn-ea"/>
              <a:cs typeface="+mn-cs"/>
            </a:endParaRPr>
          </a:p>
          <a:p>
            <a:pPr algn="l"/>
            <a:endParaRPr lang="en-US" sz="1000" dirty="0"/>
          </a:p>
        </p:txBody>
      </p:sp>
      <p:sp>
        <p:nvSpPr>
          <p:cNvPr id="4" name="Slide Number Placeholder 3"/>
          <p:cNvSpPr>
            <a:spLocks noGrp="1"/>
          </p:cNvSpPr>
          <p:nvPr>
            <p:ph type="sldNum" sz="quarter" idx="5"/>
          </p:nvPr>
        </p:nvSpPr>
        <p:spPr/>
        <p:txBody>
          <a:bodyPr/>
          <a:lstStyle/>
          <a:p>
            <a:fld id="{32D4A9F6-7814-1145-B737-3FFE2C66A41D}" type="slidenum">
              <a:rPr lang="en-US" smtClean="0"/>
              <a:t>11</a:t>
            </a:fld>
            <a:endParaRPr lang="en-US"/>
          </a:p>
        </p:txBody>
      </p:sp>
    </p:spTree>
    <p:extLst>
      <p:ext uri="{BB962C8B-B14F-4D97-AF65-F5344CB8AC3E}">
        <p14:creationId xmlns:p14="http://schemas.microsoft.com/office/powerpoint/2010/main" val="73420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Speaker notes: </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t>First, we will discuss the assisted billing method.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t>Select the invoice number of the bill you would like to process. It is very important to select the correct invoice. When the file is received at American Fidelity, it will include the invoice number to reconcile against the correct bill.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t>The bills automatically generate based on their schedule. All bills have a generic billing schedule based on specific criteria. If you need your bill on a specific day, please inquire with us. We can adjust your bill generation schedule to meet your needs. </a:t>
            </a:r>
            <a:endParaRPr lang="en-US" sz="10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FF0000"/>
              </a:solidFill>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12</a:t>
            </a:fld>
            <a:endParaRPr lang="en-US"/>
          </a:p>
        </p:txBody>
      </p:sp>
    </p:spTree>
    <p:extLst>
      <p:ext uri="{BB962C8B-B14F-4D97-AF65-F5344CB8AC3E}">
        <p14:creationId xmlns:p14="http://schemas.microsoft.com/office/powerpoint/2010/main" val="410155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Speaker notes: </a:t>
            </a:r>
            <a:r>
              <a:rPr lang="en-US" b="0" dirty="0"/>
              <a:t> </a:t>
            </a:r>
            <a:endParaRPr lang="en-US" sz="1200" b="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lumMod val="65000"/>
                    <a:lumOff val="35000"/>
                  </a:schemeClr>
                </a:solidFill>
              </a:rPr>
              <a:t>Next, you can upload your premium deduction files through a secure upload feature. Select the Upload Premium Deductions button. Select the Browse button to locate your premium deduction file on your hard drive. Once the file is selected, you can now select the red Upload button. Once you have uploaded your premium deduction file, you will be ready to make payment. A big thing to note is your deduction registers must match amount paid.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lumMod val="65000"/>
                    <a:lumOff val="35000"/>
                  </a:schemeClr>
                </a:solidFill>
              </a:rPr>
              <a:t>When your premium deduction files are uploaded, we will reconcile the data to our invoice and then provide you with a discrepancy report of any lines that cannot be updated, changed, or require further information. </a:t>
            </a:r>
            <a:endParaRPr lang="en-US" sz="1000" b="0" dirty="0">
              <a:solidFill>
                <a:srgbClr val="FF0000"/>
              </a:solidFill>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13</a:t>
            </a:fld>
            <a:endParaRPr lang="en-US"/>
          </a:p>
        </p:txBody>
      </p:sp>
    </p:spTree>
    <p:extLst>
      <p:ext uri="{BB962C8B-B14F-4D97-AF65-F5344CB8AC3E}">
        <p14:creationId xmlns:p14="http://schemas.microsoft.com/office/powerpoint/2010/main" val="320000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indent="0">
              <a:buNone/>
            </a:pPr>
            <a:r>
              <a:rPr lang="en-US" b="1" dirty="0"/>
              <a:t>Speaker notes: </a:t>
            </a:r>
            <a:r>
              <a:rPr lang="en-US" b="0" dirty="0"/>
              <a:t> </a:t>
            </a:r>
          </a:p>
          <a:p>
            <a:pPr marL="0" indent="0">
              <a:buNone/>
            </a:pPr>
            <a:r>
              <a:rPr lang="en-US" sz="1000" b="0" dirty="0"/>
              <a:t>Here are some best practices for your premium deduction files before moving forward. </a:t>
            </a:r>
          </a:p>
          <a:p>
            <a:pPr marL="0" indent="0">
              <a:buNone/>
            </a:pPr>
            <a:r>
              <a:rPr lang="en-US" sz="1000" b="0" dirty="0"/>
              <a:t>The following fields are required when uploading your premium deduction file: </a:t>
            </a:r>
          </a:p>
          <a:p>
            <a:pPr marL="0" indent="0">
              <a:buNone/>
            </a:pPr>
            <a:endParaRPr lang="en-US" sz="1000" b="0" dirty="0"/>
          </a:p>
          <a:p>
            <a:pPr marL="0" indent="0">
              <a:buNone/>
            </a:pPr>
            <a:r>
              <a:rPr lang="en-US" sz="1000" b="0" dirty="0"/>
              <a:t>•Employee Full Name</a:t>
            </a:r>
          </a:p>
          <a:p>
            <a:pPr marL="0" indent="0">
              <a:buNone/>
            </a:pPr>
            <a:r>
              <a:rPr lang="en-US" sz="1000" b="0" dirty="0"/>
              <a:t>•Employee SSN</a:t>
            </a:r>
          </a:p>
          <a:p>
            <a:pPr marL="0" indent="0">
              <a:buNone/>
            </a:pPr>
            <a:r>
              <a:rPr lang="en-US" sz="1000" b="0" dirty="0"/>
              <a:t>•Premium Deduction Amount by Account Type</a:t>
            </a:r>
          </a:p>
          <a:p>
            <a:pPr marL="0" indent="0">
              <a:buNone/>
            </a:pPr>
            <a:endParaRPr lang="en-US" sz="1000" b="0" dirty="0"/>
          </a:p>
          <a:p>
            <a:pPr marL="0" indent="0">
              <a:buNone/>
            </a:pPr>
            <a:r>
              <a:rPr lang="en-US" sz="1000" b="0" dirty="0"/>
              <a:t>We also recommend you indicate termination or cancellations when necessary.</a:t>
            </a:r>
          </a:p>
          <a:p>
            <a:pPr marL="0" indent="0">
              <a:buNone/>
            </a:pPr>
            <a:r>
              <a:rPr lang="en-US" sz="1000" b="0" dirty="0"/>
              <a:t>On-screen is an example of how to format your Excel file. Excel is the preferred file format as it requires less manual intervention to convert the data to a usable format. </a:t>
            </a:r>
          </a:p>
          <a:p>
            <a:pPr marL="0" indent="0">
              <a:buNone/>
            </a:pPr>
            <a:r>
              <a:rPr lang="en-US" sz="1000" b="0" dirty="0"/>
              <a:t>You can upload a separate file for each product that is deducted from your employees. You can also upload one file and have the products separated into tabs in the spreadsheet. </a:t>
            </a:r>
            <a:endParaRPr lang="en-US" sz="1000" dirty="0">
              <a:solidFill>
                <a:schemeClr val="tx1">
                  <a:lumMod val="65000"/>
                  <a:lumOff val="35000"/>
                </a:schemeClr>
              </a:solidFill>
            </a:endParaRPr>
          </a:p>
          <a:p>
            <a:pPr marL="0" indent="0" algn="ctr">
              <a:buNone/>
            </a:pPr>
            <a:endParaRPr lang="en-US" sz="10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FF0000"/>
              </a:solidFill>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14</a:t>
            </a:fld>
            <a:endParaRPr lang="en-US"/>
          </a:p>
        </p:txBody>
      </p:sp>
    </p:spTree>
    <p:extLst>
      <p:ext uri="{BB962C8B-B14F-4D97-AF65-F5344CB8AC3E}">
        <p14:creationId xmlns:p14="http://schemas.microsoft.com/office/powerpoint/2010/main" val="423658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Speaker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You may also reconcile your bill online manually. Click on the invoice number of the bill you would like to reconcile. Here are a few things you can do through online reconciling: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 To change the amount paid on an employees' coverage, click in the box under the paid column and enter the new dollar amount. As you make changes, the total amount for that employee will automatically update, as will the payment amount at the top of the invoice (Green Box).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 Next, you can enter the effective date and choose a reason for the change from the dropdown menu under the reason column.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 You may also add additional remarks in the last column. For instance, you may include instructions on how to handle discrepancies in money, such as "Send Refund" or "Will pay less on next bill."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Your changes will automatically save and be highlighted in green. If there is an error, your changes will highlight in red.</a:t>
            </a:r>
          </a:p>
        </p:txBody>
      </p:sp>
      <p:sp>
        <p:nvSpPr>
          <p:cNvPr id="4" name="Slide Number Placeholder 3"/>
          <p:cNvSpPr>
            <a:spLocks noGrp="1"/>
          </p:cNvSpPr>
          <p:nvPr>
            <p:ph type="sldNum" sz="quarter" idx="5"/>
          </p:nvPr>
        </p:nvSpPr>
        <p:spPr/>
        <p:txBody>
          <a:bodyPr/>
          <a:lstStyle/>
          <a:p>
            <a:fld id="{32D4A9F6-7814-1145-B737-3FFE2C66A41D}" type="slidenum">
              <a:rPr lang="en-US" smtClean="0"/>
              <a:t>15</a:t>
            </a:fld>
            <a:endParaRPr lang="en-US"/>
          </a:p>
        </p:txBody>
      </p:sp>
    </p:spTree>
    <p:extLst>
      <p:ext uri="{BB962C8B-B14F-4D97-AF65-F5344CB8AC3E}">
        <p14:creationId xmlns:p14="http://schemas.microsoft.com/office/powerpoint/2010/main" val="281530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Speaker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To add an employee, click on the Add Employee button. Then enter the required fields and click on the Save Employee button.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Be sure that you are not adding dashes to the social security number when adding employees. </a:t>
            </a:r>
          </a:p>
        </p:txBody>
      </p:sp>
      <p:sp>
        <p:nvSpPr>
          <p:cNvPr id="4" name="Slide Number Placeholder 3"/>
          <p:cNvSpPr>
            <a:spLocks noGrp="1"/>
          </p:cNvSpPr>
          <p:nvPr>
            <p:ph type="sldNum" sz="quarter" idx="5"/>
          </p:nvPr>
        </p:nvSpPr>
        <p:spPr/>
        <p:txBody>
          <a:bodyPr/>
          <a:lstStyle/>
          <a:p>
            <a:fld id="{32D4A9F6-7814-1145-B737-3FFE2C66A41D}" type="slidenum">
              <a:rPr lang="en-US" smtClean="0"/>
              <a:t>16</a:t>
            </a:fld>
            <a:endParaRPr lang="en-US"/>
          </a:p>
        </p:txBody>
      </p:sp>
    </p:spTree>
    <p:extLst>
      <p:ext uri="{BB962C8B-B14F-4D97-AF65-F5344CB8AC3E}">
        <p14:creationId xmlns:p14="http://schemas.microsoft.com/office/powerpoint/2010/main" val="1687564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algn="l"/>
            <a:r>
              <a:rPr lang="en-US" b="1" dirty="0"/>
              <a:t>Speaker notes: </a:t>
            </a:r>
          </a:p>
          <a:p>
            <a:pPr algn="l"/>
            <a:endParaRPr lang="en-US" dirty="0"/>
          </a:p>
          <a:p>
            <a:pPr algn="l"/>
            <a:r>
              <a:rPr lang="en-US" sz="1000" dirty="0"/>
              <a:t>To terminate an employee, click on the Red Terminate Employee link next to the employee you would like to terminate and enter the pop-up box's requested information. Then click on the terminate button. The employees paid column will automatically update, and the reason will populate. </a:t>
            </a:r>
            <a:endParaRPr lang="en-US" sz="1000" b="0" dirty="0">
              <a:solidFill>
                <a:srgbClr val="FF0000"/>
              </a:solidFill>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17</a:t>
            </a:fld>
            <a:endParaRPr lang="en-US"/>
          </a:p>
        </p:txBody>
      </p:sp>
    </p:spTree>
    <p:extLst>
      <p:ext uri="{BB962C8B-B14F-4D97-AF65-F5344CB8AC3E}">
        <p14:creationId xmlns:p14="http://schemas.microsoft.com/office/powerpoint/2010/main" val="25466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Speaker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To add a new product to an employee, choose the product from the dropdown menu located at the bottom of that employees' section, add the correct amount under the paid column and choose a reason for the addition from the dropdown menu.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rgbClr val="FF0000"/>
                </a:solidFill>
              </a:rPr>
              <a:t>If you would like to review your changes, you can filter your invoice by selecting the view changes only checkbox.</a:t>
            </a:r>
          </a:p>
        </p:txBody>
      </p:sp>
      <p:sp>
        <p:nvSpPr>
          <p:cNvPr id="4" name="Slide Number Placeholder 3"/>
          <p:cNvSpPr>
            <a:spLocks noGrp="1"/>
          </p:cNvSpPr>
          <p:nvPr>
            <p:ph type="sldNum" sz="quarter" idx="5"/>
          </p:nvPr>
        </p:nvSpPr>
        <p:spPr/>
        <p:txBody>
          <a:bodyPr/>
          <a:lstStyle/>
          <a:p>
            <a:fld id="{32D4A9F6-7814-1145-B737-3FFE2C66A41D}" type="slidenum">
              <a:rPr lang="en-US" smtClean="0"/>
              <a:t>18</a:t>
            </a:fld>
            <a:endParaRPr lang="en-US"/>
          </a:p>
        </p:txBody>
      </p:sp>
    </p:spTree>
    <p:extLst>
      <p:ext uri="{BB962C8B-B14F-4D97-AF65-F5344CB8AC3E}">
        <p14:creationId xmlns:p14="http://schemas.microsoft.com/office/powerpoint/2010/main" val="250439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r>
              <a:rPr lang="en-US" b="1" dirty="0"/>
              <a:t>Speaker notes: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Manual Paper Billing method allows you to download a copy of your monthly bill into Excel and reconcile offline. Then you can upload your reconciled file back through your online account. </a:t>
            </a:r>
          </a:p>
          <a:p>
            <a:r>
              <a:rPr lang="en-US" sz="1000" kern="1200" dirty="0">
                <a:solidFill>
                  <a:schemeClr val="tx1"/>
                </a:solidFill>
                <a:effectLst/>
                <a:latin typeface="+mn-lt"/>
                <a:ea typeface="+mn-ea"/>
                <a:cs typeface="+mn-cs"/>
              </a:rPr>
              <a:t>This is a convenient option for employers who prefer to work within Excel or by paper. This is something we do recommend for larger school districts. Our system may time out within an hour or so. This option allows you reconcile on your own time. </a:t>
            </a:r>
          </a:p>
          <a:p>
            <a:r>
              <a:rPr lang="en-US" sz="1000" kern="1200" dirty="0">
                <a:solidFill>
                  <a:schemeClr val="tx1"/>
                </a:solidFill>
                <a:effectLst/>
                <a:latin typeface="+mn-lt"/>
                <a:ea typeface="+mn-ea"/>
                <a:cs typeface="+mn-cs"/>
              </a:rPr>
              <a:t>The first step to using the offline method is to download the bill after selecting the invoice you want to work on. This option allows you to download the bill into an Excel format to reconcile. After you reconcile, you can upload the reconciled bill in the same manner that you upload a premium deduction file. </a:t>
            </a:r>
            <a:endParaRPr lang="en-US" sz="1000" b="0" dirty="0">
              <a:solidFill>
                <a:srgbClr val="FF0000"/>
              </a:solidFill>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19</a:t>
            </a:fld>
            <a:endParaRPr lang="en-US"/>
          </a:p>
        </p:txBody>
      </p:sp>
    </p:spTree>
    <p:extLst>
      <p:ext uri="{BB962C8B-B14F-4D97-AF65-F5344CB8AC3E}">
        <p14:creationId xmlns:p14="http://schemas.microsoft.com/office/powerpoint/2010/main" val="185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endParaRPr lang="en-US" sz="1000" dirty="0"/>
          </a:p>
          <a:p>
            <a:r>
              <a:rPr lang="en-US" sz="1000" b="1" dirty="0"/>
              <a:t>Speaker notes: </a:t>
            </a:r>
          </a:p>
          <a:p>
            <a:endParaRPr lang="en-US" sz="1000" b="1" dirty="0"/>
          </a:p>
          <a:p>
            <a:r>
              <a:rPr lang="en-US" sz="1000" dirty="0"/>
              <a:t>The first topic we would like to explain is how to manage authorized sub-users within your online account.</a:t>
            </a:r>
          </a:p>
        </p:txBody>
      </p:sp>
      <p:sp>
        <p:nvSpPr>
          <p:cNvPr id="4" name="Slide Number Placeholder 3"/>
          <p:cNvSpPr>
            <a:spLocks noGrp="1"/>
          </p:cNvSpPr>
          <p:nvPr>
            <p:ph type="sldNum" sz="quarter" idx="5"/>
          </p:nvPr>
        </p:nvSpPr>
        <p:spPr/>
        <p:txBody>
          <a:bodyPr/>
          <a:lstStyle/>
          <a:p>
            <a:fld id="{32D4A9F6-7814-1145-B737-3FFE2C66A41D}" type="slidenum">
              <a:rPr lang="en-US" smtClean="0"/>
              <a:t>2</a:t>
            </a:fld>
            <a:endParaRPr lang="en-US"/>
          </a:p>
        </p:txBody>
      </p:sp>
    </p:spTree>
    <p:extLst>
      <p:ext uri="{BB962C8B-B14F-4D97-AF65-F5344CB8AC3E}">
        <p14:creationId xmlns:p14="http://schemas.microsoft.com/office/powerpoint/2010/main" val="419729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indent="0">
              <a:buNone/>
            </a:pPr>
            <a:r>
              <a:rPr lang="en-US" b="1" dirty="0"/>
              <a:t>Speaker notes: </a:t>
            </a:r>
            <a:endParaRPr lang="en-US" sz="1200" b="1" dirty="0">
              <a:solidFill>
                <a:srgbClr val="FF0000"/>
              </a:solidFill>
            </a:endParaRPr>
          </a:p>
          <a:p>
            <a:pPr marL="0" indent="0">
              <a:buNone/>
            </a:pPr>
            <a:r>
              <a:rPr lang="en-US" sz="1000" b="0" dirty="0">
                <a:solidFill>
                  <a:srgbClr val="FF0000"/>
                </a:solidFill>
              </a:rPr>
              <a:t>Here are some payment best practices. </a:t>
            </a:r>
          </a:p>
          <a:p>
            <a:pPr marL="0" indent="0">
              <a:buNone/>
            </a:pPr>
            <a:r>
              <a:rPr lang="en-US" sz="1000" b="1" dirty="0">
                <a:solidFill>
                  <a:srgbClr val="FF0000"/>
                </a:solidFill>
              </a:rPr>
              <a:t>Pay On Time </a:t>
            </a:r>
          </a:p>
          <a:p>
            <a:pPr marL="0" indent="0">
              <a:buNone/>
            </a:pPr>
            <a:r>
              <a:rPr lang="en-US" sz="1000" b="0" dirty="0">
                <a:solidFill>
                  <a:srgbClr val="FF0000"/>
                </a:solidFill>
              </a:rPr>
              <a:t>Timely payment helps prevent lapses and discrepancies. If late payments are due to bill generation timing issues, we can adjust the bill generation date to accommodate your pay schedule. An out-of-balance payment may delay the processing of your monthly bill. Reconciled changes are not processed until the payment is received and finally posted. </a:t>
            </a:r>
          </a:p>
          <a:p>
            <a:pPr marL="0" indent="0">
              <a:buNone/>
            </a:pPr>
            <a:r>
              <a:rPr lang="en-US" sz="1000" b="1" dirty="0">
                <a:solidFill>
                  <a:srgbClr val="FF0000"/>
                </a:solidFill>
              </a:rPr>
              <a:t>Match Documents</a:t>
            </a:r>
          </a:p>
          <a:p>
            <a:pPr marL="0" indent="0">
              <a:buNone/>
            </a:pPr>
            <a:r>
              <a:rPr lang="en-US" sz="1000" b="0" dirty="0">
                <a:solidFill>
                  <a:srgbClr val="FF0000"/>
                </a:solidFill>
              </a:rPr>
              <a:t>Your total remittance and billing documentation must match each month. If they don't, send us documentation about why your payment does not match your reconciled bill amount or the amount on your uploaded premium deduction file. Your payment must match the changes for all methods of reconciliation. If changes occur outside of completing the reconciliation, we need documentation of changes when the payment is sent.</a:t>
            </a:r>
          </a:p>
          <a:p>
            <a:pPr marL="0" indent="0">
              <a:buNone/>
            </a:pPr>
            <a:r>
              <a:rPr lang="en-US" sz="1000" b="1" dirty="0">
                <a:solidFill>
                  <a:srgbClr val="FF0000"/>
                </a:solidFill>
              </a:rPr>
              <a:t>Ensure Your Payment is Applied Correctly</a:t>
            </a:r>
          </a:p>
          <a:p>
            <a:pPr marL="0" indent="0">
              <a:buNone/>
            </a:pPr>
            <a:r>
              <a:rPr lang="en-US" sz="1000" b="0" dirty="0">
                <a:solidFill>
                  <a:srgbClr val="FF0000"/>
                </a:solidFill>
              </a:rPr>
              <a:t>If you send a paper check, please include your customer number and invoice number on or with your check and mail to the correct billing address. We want to encourage you to use the payment screens within your online account when you are working on your invoice, as it will show you the correct address and the customer number and invoice number you need to include on the check. Also, going through those payment screens indicates that you are done reconciling your bill. </a:t>
            </a:r>
          </a:p>
        </p:txBody>
      </p:sp>
      <p:sp>
        <p:nvSpPr>
          <p:cNvPr id="4" name="Slide Number Placeholder 3"/>
          <p:cNvSpPr>
            <a:spLocks noGrp="1"/>
          </p:cNvSpPr>
          <p:nvPr>
            <p:ph type="sldNum" sz="quarter" idx="5"/>
          </p:nvPr>
        </p:nvSpPr>
        <p:spPr/>
        <p:txBody>
          <a:bodyPr/>
          <a:lstStyle/>
          <a:p>
            <a:fld id="{32D4A9F6-7814-1145-B737-3FFE2C66A41D}" type="slidenum">
              <a:rPr lang="en-US" smtClean="0"/>
              <a:t>20</a:t>
            </a:fld>
            <a:endParaRPr lang="en-US"/>
          </a:p>
        </p:txBody>
      </p:sp>
    </p:spTree>
    <p:extLst>
      <p:ext uri="{BB962C8B-B14F-4D97-AF65-F5344CB8AC3E}">
        <p14:creationId xmlns:p14="http://schemas.microsoft.com/office/powerpoint/2010/main" val="1689445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endParaRPr lang="en-US" dirty="0"/>
          </a:p>
          <a:p>
            <a:r>
              <a:rPr lang="en-US" b="1" dirty="0"/>
              <a:t>Speaker notes: </a:t>
            </a:r>
          </a:p>
          <a:p>
            <a:endParaRPr lang="en-US" sz="1200" b="1" i="0" u="none" strike="noStrike" kern="1200" dirty="0">
              <a:solidFill>
                <a:schemeClr val="tx1"/>
              </a:solidFill>
              <a:effectLst/>
              <a:latin typeface="+mn-lt"/>
              <a:ea typeface="+mn-ea"/>
              <a:cs typeface="+mn-cs"/>
            </a:endParaRPr>
          </a:p>
          <a:p>
            <a:r>
              <a:rPr lang="en-US" sz="1000" b="0" i="0" u="none" strike="noStrike" kern="1200" dirty="0">
                <a:solidFill>
                  <a:schemeClr val="tx1"/>
                </a:solidFill>
                <a:effectLst/>
                <a:latin typeface="+mn-lt"/>
                <a:ea typeface="+mn-ea"/>
                <a:cs typeface="+mn-cs"/>
              </a:rPr>
              <a:t>Lastly, we’d like to highlight additional features of your online account.</a:t>
            </a:r>
            <a:endParaRPr lang="en-US" sz="1000" dirty="0"/>
          </a:p>
        </p:txBody>
      </p:sp>
      <p:sp>
        <p:nvSpPr>
          <p:cNvPr id="4" name="Slide Number Placeholder 3"/>
          <p:cNvSpPr>
            <a:spLocks noGrp="1"/>
          </p:cNvSpPr>
          <p:nvPr>
            <p:ph type="sldNum" sz="quarter" idx="5"/>
          </p:nvPr>
        </p:nvSpPr>
        <p:spPr/>
        <p:txBody>
          <a:bodyPr/>
          <a:lstStyle/>
          <a:p>
            <a:fld id="{32D4A9F6-7814-1145-B737-3FFE2C66A41D}" type="slidenum">
              <a:rPr lang="en-US" smtClean="0"/>
              <a:t>21</a:t>
            </a:fld>
            <a:endParaRPr lang="en-US"/>
          </a:p>
        </p:txBody>
      </p:sp>
    </p:spTree>
    <p:extLst>
      <p:ext uri="{BB962C8B-B14F-4D97-AF65-F5344CB8AC3E}">
        <p14:creationId xmlns:p14="http://schemas.microsoft.com/office/powerpoint/2010/main" val="277576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algn="l"/>
            <a:r>
              <a:rPr lang="en-US" b="1" dirty="0"/>
              <a:t>Speaker notes: </a:t>
            </a:r>
          </a:p>
          <a:p>
            <a:pPr algn="l"/>
            <a:endParaRPr lang="en-US" dirty="0"/>
          </a:p>
          <a:p>
            <a:pPr algn="l"/>
            <a:r>
              <a:rPr lang="en-US" sz="1000" dirty="0"/>
              <a:t>To take advantage of your online account's additional features, select the Group Admin tab at the top of your screen. From this screen, you can manage employees, view Section 125 election forms, update your mailing and physical address information, access your sick pay reports, and more.</a:t>
            </a:r>
            <a:endParaRPr lang="en-US" sz="1000" b="1" dirty="0">
              <a:solidFill>
                <a:srgbClr val="FF0000"/>
              </a:solidFill>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22</a:t>
            </a:fld>
            <a:endParaRPr lang="en-US"/>
          </a:p>
        </p:txBody>
      </p:sp>
    </p:spTree>
    <p:extLst>
      <p:ext uri="{BB962C8B-B14F-4D97-AF65-F5344CB8AC3E}">
        <p14:creationId xmlns:p14="http://schemas.microsoft.com/office/powerpoint/2010/main" val="3487732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i="0" dirty="0">
              <a:latin typeface="Arial" panose="020B0604020202020204" pitchFamily="34" charset="0"/>
              <a:cs typeface="Arial" panose="020B0604020202020204" pitchFamily="34" charset="0"/>
            </a:endParaRPr>
          </a:p>
          <a:p>
            <a:pPr algn="l"/>
            <a:r>
              <a:rPr lang="en-US" b="1" i="0" dirty="0">
                <a:latin typeface="Arial" panose="020B0604020202020204" pitchFamily="34" charset="0"/>
                <a:cs typeface="Arial" panose="020B0604020202020204" pitchFamily="34" charset="0"/>
              </a:rPr>
              <a:t>Speaker notes: </a:t>
            </a:r>
          </a:p>
          <a:p>
            <a:pPr algn="l"/>
            <a:endParaRPr lang="en-US" i="0" dirty="0">
              <a:latin typeface="Arial" panose="020B0604020202020204" pitchFamily="34" charset="0"/>
              <a:cs typeface="Arial" panose="020B0604020202020204" pitchFamily="34" charset="0"/>
            </a:endParaRPr>
          </a:p>
          <a:p>
            <a:pPr algn="l"/>
            <a:r>
              <a:rPr lang="en-US" sz="1000" i="0" dirty="0">
                <a:latin typeface="Arial" panose="020B0604020202020204" pitchFamily="34" charset="0"/>
                <a:cs typeface="Arial" panose="020B0604020202020204" pitchFamily="34" charset="0"/>
              </a:rPr>
              <a:t>To update an employee’s address, upload claim documentation for an employee or terminate a specific employee, select the Review or Terminate Employee link on the Group Admin screen.</a:t>
            </a:r>
          </a:p>
          <a:p>
            <a:pPr algn="l"/>
            <a:r>
              <a:rPr lang="en-US" sz="1000" i="0" dirty="0">
                <a:latin typeface="Arial" panose="020B0604020202020204" pitchFamily="34" charset="0"/>
                <a:cs typeface="Arial" panose="020B0604020202020204" pitchFamily="34" charset="0"/>
              </a:rPr>
              <a:t>Enter an employee’s last name and then click the Search button. If you would like to review all employees, do not enter the last name before selecting the Search button.</a:t>
            </a:r>
          </a:p>
          <a:p>
            <a:pPr algn="l"/>
            <a:endParaRPr lang="en-US" sz="1000" i="0" dirty="0">
              <a:latin typeface="Arial" panose="020B0604020202020204" pitchFamily="34" charset="0"/>
              <a:cs typeface="Arial" panose="020B0604020202020204" pitchFamily="34" charset="0"/>
            </a:endParaRPr>
          </a:p>
          <a:p>
            <a:pPr algn="l"/>
            <a:r>
              <a:rPr lang="en-US" sz="1000" i="0" dirty="0">
                <a:latin typeface="Arial" panose="020B0604020202020204" pitchFamily="34" charset="0"/>
                <a:cs typeface="Arial" panose="020B0604020202020204" pitchFamily="34" charset="0"/>
              </a:rPr>
              <a:t>Currently, the changes submitted are manually processed, but we are working on adding automation as we continue to enhance our systems and processing.</a:t>
            </a:r>
          </a:p>
          <a:p>
            <a:pPr algn="l"/>
            <a:r>
              <a:rPr lang="en-US" sz="1000" i="0" dirty="0">
                <a:latin typeface="Arial" panose="020B0604020202020204" pitchFamily="34" charset="0"/>
                <a:cs typeface="Arial" panose="020B0604020202020204" pitchFamily="34" charset="0"/>
              </a:rPr>
              <a:t>Our goal is to have changes processed within 5-7 business days; however, as our workloads fluctuate, it may take longer for the changes to be processed. </a:t>
            </a:r>
          </a:p>
          <a:p>
            <a:pPr algn="l"/>
            <a:endParaRPr lang="en-US" sz="1000" i="0" dirty="0">
              <a:latin typeface="Arial" panose="020B0604020202020204" pitchFamily="34" charset="0"/>
              <a:cs typeface="Arial" panose="020B0604020202020204" pitchFamily="34" charset="0"/>
            </a:endParaRPr>
          </a:p>
          <a:p>
            <a:pPr algn="l"/>
            <a:r>
              <a:rPr lang="en-US" sz="1000" i="0" dirty="0">
                <a:latin typeface="Arial" panose="020B0604020202020204" pitchFamily="34" charset="0"/>
                <a:cs typeface="Arial" panose="020B0604020202020204" pitchFamily="34" charset="0"/>
              </a:rPr>
              <a:t>The terminate employee from the bill function in this area will only apply to your product invoice. We recommend also including this information when you reconcile your bill as well.</a:t>
            </a:r>
          </a:p>
          <a:p>
            <a:pPr algn="l"/>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23</a:t>
            </a:fld>
            <a:endParaRPr lang="en-US"/>
          </a:p>
        </p:txBody>
      </p:sp>
    </p:spTree>
    <p:extLst>
      <p:ext uri="{BB962C8B-B14F-4D97-AF65-F5344CB8AC3E}">
        <p14:creationId xmlns:p14="http://schemas.microsoft.com/office/powerpoint/2010/main" val="3251845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i="0" dirty="0">
              <a:latin typeface="Arial" panose="020B0604020202020204" pitchFamily="34" charset="0"/>
              <a:cs typeface="Arial" panose="020B0604020202020204" pitchFamily="34" charset="0"/>
            </a:endParaRPr>
          </a:p>
          <a:p>
            <a:pPr algn="l"/>
            <a:r>
              <a:rPr lang="en-US" b="1" i="0" dirty="0">
                <a:latin typeface="Arial" panose="020B0604020202020204" pitchFamily="34" charset="0"/>
                <a:cs typeface="Arial" panose="020B0604020202020204" pitchFamily="34" charset="0"/>
              </a:rPr>
              <a:t>Speaker notes:  </a:t>
            </a:r>
            <a:endParaRPr lang="en-US" i="0" dirty="0">
              <a:latin typeface="Arial" panose="020B0604020202020204" pitchFamily="34" charset="0"/>
              <a:cs typeface="Arial" panose="020B0604020202020204" pitchFamily="34" charset="0"/>
            </a:endParaRPr>
          </a:p>
          <a:p>
            <a:pPr algn="l"/>
            <a:r>
              <a:rPr lang="en-US" sz="1000" i="0" dirty="0">
                <a:latin typeface="Arial" panose="020B0604020202020204" pitchFamily="34" charset="0"/>
                <a:cs typeface="Arial" panose="020B0604020202020204" pitchFamily="34" charset="0"/>
              </a:rPr>
              <a:t>Another great feature within your online account is the ability to view received and not received disability claim forms for your employees.  To access this, click Review or Terminate Employee link on the Group Admin screen, select the View Incomplete Disability Claims button next to the location the employee is connected to. Then a screen will appear, allowing you to see the disability claim form status. You can upload the employer disability claim forms if that form is not submitted by selecting the Upload Claim Documents button. </a:t>
            </a:r>
          </a:p>
          <a:p>
            <a:pPr algn="l"/>
            <a:endParaRPr lang="en-US" sz="1000" i="0" dirty="0">
              <a:latin typeface="Arial" panose="020B0604020202020204" pitchFamily="34" charset="0"/>
              <a:cs typeface="Arial" panose="020B0604020202020204" pitchFamily="34" charset="0"/>
            </a:endParaRPr>
          </a:p>
          <a:p>
            <a:pPr algn="l"/>
            <a:r>
              <a:rPr lang="en-US" sz="1000" i="0" dirty="0">
                <a:latin typeface="Arial" panose="020B0604020202020204" pitchFamily="34" charset="0"/>
                <a:cs typeface="Arial" panose="020B0604020202020204" pitchFamily="34" charset="0"/>
              </a:rPr>
              <a:t>Employers can upload any documents for an employee for their disability claims. This is simply a feature that allows them to upload what they have for a specific employee. </a:t>
            </a:r>
            <a:endParaRPr lang="en-US" altLang="en-US" sz="1000" i="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24</a:t>
            </a:fld>
            <a:endParaRPr lang="en-US"/>
          </a:p>
        </p:txBody>
      </p:sp>
    </p:spTree>
    <p:extLst>
      <p:ext uri="{BB962C8B-B14F-4D97-AF65-F5344CB8AC3E}">
        <p14:creationId xmlns:p14="http://schemas.microsoft.com/office/powerpoint/2010/main" val="58005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Speaker notes: </a:t>
            </a:r>
            <a:endParaRPr lang="en-US" sz="1200" b="0" i="0" u="none" strike="noStrike" kern="1200" dirty="0">
              <a:solidFill>
                <a:schemeClr val="tx1"/>
              </a:solidFill>
              <a:effectLst/>
              <a:latin typeface="+mn-lt"/>
              <a:ea typeface="+mn-ea"/>
              <a:cs typeface="+mn-cs"/>
            </a:endParaRPr>
          </a:p>
          <a:p>
            <a:r>
              <a:rPr lang="en-US" sz="1000" b="0" i="0" u="none" strike="noStrike" kern="1200" dirty="0">
                <a:solidFill>
                  <a:schemeClr val="tx1"/>
                </a:solidFill>
                <a:effectLst/>
                <a:latin typeface="+mn-lt"/>
                <a:ea typeface="+mn-ea"/>
                <a:cs typeface="+mn-cs"/>
              </a:rPr>
              <a:t>To view your Section 125 election forms:</a:t>
            </a:r>
          </a:p>
          <a:p>
            <a:r>
              <a:rPr lang="en-US" sz="1000" b="0" i="0" u="none" strike="noStrike" kern="1200" dirty="0">
                <a:solidFill>
                  <a:schemeClr val="tx1"/>
                </a:solidFill>
                <a:effectLst/>
                <a:latin typeface="+mn-lt"/>
                <a:ea typeface="+mn-ea"/>
                <a:cs typeface="+mn-cs"/>
              </a:rPr>
              <a:t>1. Select the Election Forms link on the Group Admin screen.</a:t>
            </a:r>
          </a:p>
          <a:p>
            <a:r>
              <a:rPr lang="en-US" sz="1000" b="0" i="0" u="none" strike="noStrike" kern="1200" dirty="0">
                <a:solidFill>
                  <a:schemeClr val="tx1"/>
                </a:solidFill>
                <a:effectLst/>
                <a:latin typeface="+mn-lt"/>
                <a:ea typeface="+mn-ea"/>
                <a:cs typeface="+mn-cs"/>
              </a:rPr>
              <a:t>2. Select your desired location through the MCP drop-down menu and Plan Year.</a:t>
            </a:r>
          </a:p>
          <a:p>
            <a:r>
              <a:rPr lang="en-US" sz="1000" b="0" i="0" u="none" strike="noStrike" kern="1200" dirty="0">
                <a:solidFill>
                  <a:schemeClr val="tx1"/>
                </a:solidFill>
                <a:effectLst/>
                <a:latin typeface="+mn-lt"/>
                <a:ea typeface="+mn-ea"/>
                <a:cs typeface="+mn-cs"/>
              </a:rPr>
              <a:t>3. Enter the employee's last name and select the Find Documents button.</a:t>
            </a:r>
          </a:p>
          <a:p>
            <a:endParaRPr lang="en-US" sz="1000" b="0" i="0" u="none" strike="noStrike" kern="1200" dirty="0">
              <a:solidFill>
                <a:schemeClr val="tx1"/>
              </a:solidFill>
              <a:effectLst/>
              <a:latin typeface="+mn-lt"/>
              <a:ea typeface="+mn-ea"/>
              <a:cs typeface="+mn-cs"/>
            </a:endParaRPr>
          </a:p>
          <a:p>
            <a:r>
              <a:rPr lang="en-US" sz="1000" b="0" i="0" u="none" strike="noStrike" kern="1200" dirty="0">
                <a:solidFill>
                  <a:schemeClr val="tx1"/>
                </a:solidFill>
                <a:effectLst/>
                <a:latin typeface="+mn-lt"/>
                <a:ea typeface="+mn-ea"/>
                <a:cs typeface="+mn-cs"/>
              </a:rPr>
              <a:t>This is the process you can take if you need an individual form. Leave the last name field blank if you would like to view all Section 125 election forms for a certain location. When viewing the full Plan Year election forms, a maximum of 500 records are viewable online. If you have more than 500 forms, you can choose the Download Entire Plan Year button for a zip file download.</a:t>
            </a:r>
          </a:p>
        </p:txBody>
      </p:sp>
      <p:sp>
        <p:nvSpPr>
          <p:cNvPr id="4" name="Slide Number Placeholder 3"/>
          <p:cNvSpPr>
            <a:spLocks noGrp="1"/>
          </p:cNvSpPr>
          <p:nvPr>
            <p:ph type="sldNum" sz="quarter" idx="5"/>
          </p:nvPr>
        </p:nvSpPr>
        <p:spPr/>
        <p:txBody>
          <a:bodyPr/>
          <a:lstStyle/>
          <a:p>
            <a:fld id="{32D4A9F6-7814-1145-B737-3FFE2C66A41D}" type="slidenum">
              <a:rPr lang="en-US" smtClean="0"/>
              <a:t>25</a:t>
            </a:fld>
            <a:endParaRPr lang="en-US"/>
          </a:p>
        </p:txBody>
      </p:sp>
    </p:spTree>
    <p:extLst>
      <p:ext uri="{BB962C8B-B14F-4D97-AF65-F5344CB8AC3E}">
        <p14:creationId xmlns:p14="http://schemas.microsoft.com/office/powerpoint/2010/main" val="157439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i="0" dirty="0">
              <a:latin typeface="Arial" panose="020B0604020202020204" pitchFamily="34" charset="0"/>
              <a:cs typeface="Arial" panose="020B0604020202020204" pitchFamily="34" charset="0"/>
            </a:endParaRPr>
          </a:p>
          <a:p>
            <a:pPr marL="0" indent="0">
              <a:buNone/>
            </a:pPr>
            <a:r>
              <a:rPr lang="en-US" b="1" i="0" dirty="0">
                <a:latin typeface="Arial" panose="020B0604020202020204" pitchFamily="34" charset="0"/>
                <a:cs typeface="Arial" panose="020B0604020202020204" pitchFamily="34" charset="0"/>
              </a:rPr>
              <a:t>Speaker notes: </a:t>
            </a:r>
          </a:p>
          <a:p>
            <a:pPr marL="0" indent="0">
              <a:buNone/>
            </a:pPr>
            <a:endParaRPr lang="en-US" sz="1200" b="1" i="0" dirty="0">
              <a:latin typeface="Arial" panose="020B0604020202020204" pitchFamily="34" charset="0"/>
              <a:cs typeface="Arial" panose="020B0604020202020204" pitchFamily="34" charset="0"/>
            </a:endParaRPr>
          </a:p>
          <a:p>
            <a:pPr marL="0" indent="0">
              <a:buNone/>
            </a:pPr>
            <a:r>
              <a:rPr lang="en-US" sz="1000" dirty="0"/>
              <a:t>To change your mailing or physical address, select the Employer Address Change link on the Group Admin screen. Enter the requested information and select the Updated Address button. </a:t>
            </a:r>
            <a:endParaRPr lang="en-US" sz="1000" b="0" i="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26</a:t>
            </a:fld>
            <a:endParaRPr lang="en-US"/>
          </a:p>
        </p:txBody>
      </p:sp>
    </p:spTree>
    <p:extLst>
      <p:ext uri="{BB962C8B-B14F-4D97-AF65-F5344CB8AC3E}">
        <p14:creationId xmlns:p14="http://schemas.microsoft.com/office/powerpoint/2010/main" val="960776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i="0" dirty="0">
              <a:latin typeface="Arial" panose="020B0604020202020204" pitchFamily="34" charset="0"/>
              <a:cs typeface="Arial" panose="020B0604020202020204" pitchFamily="34" charset="0"/>
            </a:endParaRPr>
          </a:p>
          <a:p>
            <a:pPr algn="l"/>
            <a:r>
              <a:rPr lang="en-US" b="1" i="0" dirty="0">
                <a:latin typeface="Arial" panose="020B0604020202020204" pitchFamily="34" charset="0"/>
                <a:cs typeface="Arial" panose="020B0604020202020204" pitchFamily="34" charset="0"/>
              </a:rPr>
              <a:t>Speaker notes: </a:t>
            </a:r>
            <a:endParaRPr lang="en-US" i="0" dirty="0">
              <a:latin typeface="Arial" panose="020B0604020202020204" pitchFamily="34" charset="0"/>
              <a:cs typeface="Arial" panose="020B0604020202020204" pitchFamily="34" charset="0"/>
            </a:endParaRPr>
          </a:p>
          <a:p>
            <a:pPr algn="l"/>
            <a:r>
              <a:rPr lang="en-US" sz="1000" i="0" dirty="0">
                <a:latin typeface="Arial" panose="020B0604020202020204" pitchFamily="34" charset="0"/>
                <a:cs typeface="Arial" panose="020B0604020202020204" pitchFamily="34" charset="0"/>
              </a:rPr>
              <a:t>To upload a census file, select the Census for Enrollment link on the Group Admin screen. Select the Choose Files button to find the census file you want to upload from your hard drive. An Upload File button will appear when you choose a file. Use this feature to provide your census and benefits file for open enrollment. This is a secure way to upload your employees' data.</a:t>
            </a:r>
            <a:endParaRPr lang="en-US" sz="1000" b="0" i="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A9F6-7814-1145-B737-3FFE2C66A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47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b="1" i="0" dirty="0">
              <a:latin typeface="Arial" panose="020B0604020202020204" pitchFamily="34" charset="0"/>
              <a:cs typeface="Arial" panose="020B0604020202020204" pitchFamily="34" charset="0"/>
            </a:endParaRPr>
          </a:p>
          <a:p>
            <a:pPr algn="l"/>
            <a:r>
              <a:rPr lang="en-US" b="1" i="0" dirty="0">
                <a:latin typeface="Arial" panose="020B0604020202020204" pitchFamily="34" charset="0"/>
                <a:cs typeface="Arial" panose="020B0604020202020204" pitchFamily="34" charset="0"/>
              </a:rPr>
              <a:t>Speaker notes: </a:t>
            </a:r>
          </a:p>
          <a:p>
            <a:pPr algn="l"/>
            <a:endParaRPr lang="en-US" i="0" dirty="0">
              <a:latin typeface="Arial" panose="020B0604020202020204" pitchFamily="34" charset="0"/>
              <a:cs typeface="Arial" panose="020B0604020202020204" pitchFamily="34" charset="0"/>
            </a:endParaRPr>
          </a:p>
          <a:p>
            <a:pPr algn="l"/>
            <a:r>
              <a:rPr lang="en-US" sz="1000" i="0" dirty="0">
                <a:latin typeface="Arial" panose="020B0604020202020204" pitchFamily="34" charset="0"/>
                <a:cs typeface="Arial" panose="020B0604020202020204" pitchFamily="34" charset="0"/>
              </a:rPr>
              <a:t>To view your sick pay reports, select the Sick Pay Reports link on the Group Admin screen. You can view monthly or quarterly reports for all locations associated with your online account from this screen. Select the report date you would like to view. </a:t>
            </a:r>
            <a:endParaRPr lang="en-US" sz="1000" b="0" i="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2D4A9F6-7814-1145-B737-3FFE2C66A41D}" type="slidenum">
              <a:rPr lang="en-US" smtClean="0"/>
              <a:t>28</a:t>
            </a:fld>
            <a:endParaRPr lang="en-US"/>
          </a:p>
        </p:txBody>
      </p:sp>
    </p:spTree>
    <p:extLst>
      <p:ext uri="{BB962C8B-B14F-4D97-AF65-F5344CB8AC3E}">
        <p14:creationId xmlns:p14="http://schemas.microsoft.com/office/powerpoint/2010/main" val="393074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endParaRPr lang="en-US" dirty="0"/>
          </a:p>
          <a:p>
            <a:r>
              <a:rPr lang="en-US" b="1" dirty="0"/>
              <a:t>Speaker notes: </a:t>
            </a:r>
            <a:endParaRPr lang="en-US" dirty="0"/>
          </a:p>
          <a:p>
            <a:r>
              <a:rPr lang="en-US" sz="1000" dirty="0"/>
              <a:t>Thank you for your time today. We hope this presentation will help you in your daily tasks with American Fidelity. We are here to support you. On the screen are two options to receive support or contact your dedicated billing specialist. If you are unaware of who your billing specialist is, please call 1-800-662-1113 to inquire.</a:t>
            </a:r>
          </a:p>
        </p:txBody>
      </p:sp>
      <p:sp>
        <p:nvSpPr>
          <p:cNvPr id="4" name="Slide Number Placeholder 3"/>
          <p:cNvSpPr>
            <a:spLocks noGrp="1"/>
          </p:cNvSpPr>
          <p:nvPr>
            <p:ph type="sldNum" sz="quarter" idx="5"/>
          </p:nvPr>
        </p:nvSpPr>
        <p:spPr/>
        <p:txBody>
          <a:bodyPr/>
          <a:lstStyle/>
          <a:p>
            <a:fld id="{32D4A9F6-7814-1145-B737-3FFE2C66A41D}" type="slidenum">
              <a:rPr lang="en-US" smtClean="0"/>
              <a:t>29</a:t>
            </a:fld>
            <a:endParaRPr lang="en-US"/>
          </a:p>
        </p:txBody>
      </p:sp>
    </p:spTree>
    <p:extLst>
      <p:ext uri="{BB962C8B-B14F-4D97-AF65-F5344CB8AC3E}">
        <p14:creationId xmlns:p14="http://schemas.microsoft.com/office/powerpoint/2010/main" val="231832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endParaRPr lang="en-US" sz="1000" dirty="0"/>
          </a:p>
          <a:p>
            <a:r>
              <a:rPr lang="en-US" sz="1000" b="1" dirty="0"/>
              <a:t>Speaker notes: </a:t>
            </a:r>
            <a:endParaRPr lang="en-US" sz="1000" b="0" dirty="0"/>
          </a:p>
          <a:p>
            <a:r>
              <a:rPr lang="en-US" sz="1000" b="0" dirty="0"/>
              <a:t>If you have multiple personnel who may need online account access to manage bills or other functions, setting up additional users is helpful, and you can create those sub-accounts. </a:t>
            </a:r>
          </a:p>
          <a:p>
            <a:r>
              <a:rPr lang="en-US" sz="1000" dirty="0">
                <a:effectLst/>
                <a:latin typeface="Calibri" panose="020F0502020204030204" pitchFamily="34" charset="0"/>
              </a:rPr>
              <a:t> </a:t>
            </a:r>
          </a:p>
          <a:p>
            <a:r>
              <a:rPr lang="en-US" sz="1000" dirty="0">
                <a:effectLst/>
                <a:latin typeface="Calibri" panose="020F0502020204030204" pitchFamily="34" charset="0"/>
              </a:rPr>
              <a:t>On your home page you will see 3 tabs-Home, Billing and Group Admin. On your home tab, you will see an active Users box. Inside that box on the right-hand side, you will see Manage Users. When clicking on this, Manage Authorized Users will open.</a:t>
            </a:r>
            <a:endParaRPr lang="en-US" sz="1000" b="0" dirty="0"/>
          </a:p>
        </p:txBody>
      </p:sp>
      <p:sp>
        <p:nvSpPr>
          <p:cNvPr id="4" name="Slide Number Placeholder 3"/>
          <p:cNvSpPr>
            <a:spLocks noGrp="1"/>
          </p:cNvSpPr>
          <p:nvPr>
            <p:ph type="sldNum" sz="quarter" idx="5"/>
          </p:nvPr>
        </p:nvSpPr>
        <p:spPr/>
        <p:txBody>
          <a:bodyPr/>
          <a:lstStyle/>
          <a:p>
            <a:fld id="{32D4A9F6-7814-1145-B737-3FFE2C66A41D}" type="slidenum">
              <a:rPr lang="en-US" smtClean="0"/>
              <a:t>3</a:t>
            </a:fld>
            <a:endParaRPr lang="en-US"/>
          </a:p>
        </p:txBody>
      </p:sp>
    </p:spTree>
    <p:extLst>
      <p:ext uri="{BB962C8B-B14F-4D97-AF65-F5344CB8AC3E}">
        <p14:creationId xmlns:p14="http://schemas.microsoft.com/office/powerpoint/2010/main" val="56539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endParaRPr lang="en-US" dirty="0"/>
          </a:p>
          <a:p>
            <a:r>
              <a:rPr lang="en-US" b="1" dirty="0"/>
              <a:t>Speaker notes: </a:t>
            </a:r>
          </a:p>
          <a:p>
            <a:endParaRPr lang="en-US" dirty="0"/>
          </a:p>
          <a:p>
            <a:r>
              <a:rPr lang="en-US" sz="1000" dirty="0"/>
              <a:t>Thank you for your time today. We hope this presentation will help you in your daily tasks with American Fidelity. We are here to support you. On the screen are two options to receive support or contact your dedicated billing specialist. If you are unaware of who your billing specialist is, please call 1-800-662-1113 to inquire.</a:t>
            </a:r>
          </a:p>
        </p:txBody>
      </p:sp>
      <p:sp>
        <p:nvSpPr>
          <p:cNvPr id="4" name="Slide Number Placeholder 3"/>
          <p:cNvSpPr>
            <a:spLocks noGrp="1"/>
          </p:cNvSpPr>
          <p:nvPr>
            <p:ph type="sldNum" sz="quarter" idx="5"/>
          </p:nvPr>
        </p:nvSpPr>
        <p:spPr/>
        <p:txBody>
          <a:bodyPr/>
          <a:lstStyle/>
          <a:p>
            <a:fld id="{32D4A9F6-7814-1145-B737-3FFE2C66A41D}" type="slidenum">
              <a:rPr lang="en-US" smtClean="0"/>
              <a:t>30</a:t>
            </a:fld>
            <a:endParaRPr lang="en-US"/>
          </a:p>
        </p:txBody>
      </p:sp>
    </p:spTree>
    <p:extLst>
      <p:ext uri="{BB962C8B-B14F-4D97-AF65-F5344CB8AC3E}">
        <p14:creationId xmlns:p14="http://schemas.microsoft.com/office/powerpoint/2010/main" val="97272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endParaRPr lang="en-US" sz="1000" dirty="0"/>
          </a:p>
          <a:p>
            <a:r>
              <a:rPr lang="en-US" sz="1000" b="1" dirty="0"/>
              <a:t>Speaker notes: </a:t>
            </a:r>
            <a:endParaRPr lang="en-US" sz="1000" b="0" dirty="0"/>
          </a:p>
          <a:p>
            <a:r>
              <a:rPr lang="en-US" sz="1000" b="0" dirty="0"/>
              <a:t>From the Manage Authorized Users screen, please enter the authorized user's first and last name and email address. Once complete, the sub-user will receive an email to finalize setting up their account. </a:t>
            </a:r>
          </a:p>
          <a:p>
            <a:endParaRPr lang="en-US" sz="1000" b="0" dirty="0"/>
          </a:p>
          <a:p>
            <a:r>
              <a:rPr lang="en-US" sz="1000" b="0" dirty="0"/>
              <a:t>All logins currently have the same access levels. Each user added can reset their password and set up their own notifications in the My Profile center. </a:t>
            </a:r>
            <a:r>
              <a:rPr lang="en-US" sz="1000" dirty="0">
                <a:effectLst/>
                <a:latin typeface="Calibri" panose="020F0502020204030204" pitchFamily="34" charset="0"/>
              </a:rPr>
              <a:t>The Admin is in complete control of these sub-accounts. You can delete or add anyone you need. </a:t>
            </a:r>
            <a:endParaRPr lang="en-US" sz="1000" dirty="0"/>
          </a:p>
        </p:txBody>
      </p:sp>
      <p:sp>
        <p:nvSpPr>
          <p:cNvPr id="4" name="Slide Number Placeholder 3"/>
          <p:cNvSpPr>
            <a:spLocks noGrp="1"/>
          </p:cNvSpPr>
          <p:nvPr>
            <p:ph type="sldNum" sz="quarter" idx="5"/>
          </p:nvPr>
        </p:nvSpPr>
        <p:spPr/>
        <p:txBody>
          <a:bodyPr/>
          <a:lstStyle/>
          <a:p>
            <a:fld id="{32D4A9F6-7814-1145-B737-3FFE2C66A41D}" type="slidenum">
              <a:rPr lang="en-US" smtClean="0"/>
              <a:t>4</a:t>
            </a:fld>
            <a:endParaRPr lang="en-US"/>
          </a:p>
        </p:txBody>
      </p:sp>
    </p:spTree>
    <p:extLst>
      <p:ext uri="{BB962C8B-B14F-4D97-AF65-F5344CB8AC3E}">
        <p14:creationId xmlns:p14="http://schemas.microsoft.com/office/powerpoint/2010/main" val="351997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To </a:t>
            </a:r>
            <a:r>
              <a:rPr lang="en-US" sz="1000" dirty="0"/>
              <a:t>update your admin email address, select the </a:t>
            </a:r>
            <a:r>
              <a:rPr lang="en-US" sz="1000" dirty="0">
                <a:solidFill>
                  <a:srgbClr val="FF0000"/>
                </a:solidFill>
              </a:rPr>
              <a:t>Update Your Information link </a:t>
            </a:r>
            <a:r>
              <a:rPr lang="en-US" sz="1000" dirty="0"/>
              <a:t>on the home screen-in the My Profile box. The admin email would be the owner of the account or the main point of contact, whether it be your clerk, payroll specialist or business manager. Ensuring your email address is current helps you manage password resets in the future. </a:t>
            </a:r>
          </a:p>
          <a:p>
            <a:endParaRPr lang="en-US" sz="1000" dirty="0"/>
          </a:p>
          <a:p>
            <a:endParaRPr lang="en-US" sz="1000" dirty="0"/>
          </a:p>
          <a:p>
            <a:endParaRPr lang="en-US" sz="1000" dirty="0"/>
          </a:p>
        </p:txBody>
      </p:sp>
      <p:sp>
        <p:nvSpPr>
          <p:cNvPr id="4" name="Slide Number Placeholder 3"/>
          <p:cNvSpPr>
            <a:spLocks noGrp="1"/>
          </p:cNvSpPr>
          <p:nvPr>
            <p:ph type="sldNum" sz="quarter" idx="5"/>
          </p:nvPr>
        </p:nvSpPr>
        <p:spPr/>
        <p:txBody>
          <a:bodyPr/>
          <a:lstStyle/>
          <a:p>
            <a:fld id="{32D4A9F6-7814-1145-B737-3FFE2C66A41D}" type="slidenum">
              <a:rPr lang="en-US" smtClean="0"/>
              <a:t>5</a:t>
            </a:fld>
            <a:endParaRPr lang="en-US"/>
          </a:p>
        </p:txBody>
      </p:sp>
    </p:spTree>
    <p:extLst>
      <p:ext uri="{BB962C8B-B14F-4D97-AF65-F5344CB8AC3E}">
        <p14:creationId xmlns:p14="http://schemas.microsoft.com/office/powerpoint/2010/main" val="48313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endParaRPr lang="en-US" sz="1000" dirty="0"/>
          </a:p>
          <a:p>
            <a:r>
              <a:rPr lang="en-US" sz="1000" b="1"/>
              <a:t>Speaker notes: </a:t>
            </a:r>
          </a:p>
          <a:p>
            <a:r>
              <a:rPr lang="en-US" sz="1000"/>
              <a:t>The </a:t>
            </a:r>
            <a:r>
              <a:rPr lang="en-US" sz="1000" dirty="0"/>
              <a:t>second topic we would like to explain is how to manage your billing preferences. </a:t>
            </a:r>
          </a:p>
        </p:txBody>
      </p:sp>
      <p:sp>
        <p:nvSpPr>
          <p:cNvPr id="4" name="Slide Number Placeholder 3"/>
          <p:cNvSpPr>
            <a:spLocks noGrp="1"/>
          </p:cNvSpPr>
          <p:nvPr>
            <p:ph type="sldNum" sz="quarter" idx="5"/>
          </p:nvPr>
        </p:nvSpPr>
        <p:spPr/>
        <p:txBody>
          <a:bodyPr/>
          <a:lstStyle/>
          <a:p>
            <a:fld id="{32D4A9F6-7814-1145-B737-3FFE2C66A41D}" type="slidenum">
              <a:rPr lang="en-US" smtClean="0"/>
              <a:t>6</a:t>
            </a:fld>
            <a:endParaRPr lang="en-US"/>
          </a:p>
        </p:txBody>
      </p:sp>
    </p:spTree>
    <p:extLst>
      <p:ext uri="{BB962C8B-B14F-4D97-AF65-F5344CB8AC3E}">
        <p14:creationId xmlns:p14="http://schemas.microsoft.com/office/powerpoint/2010/main" val="270187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000" dirty="0"/>
          </a:p>
          <a:p>
            <a:pPr marL="0" indent="0" algn="l">
              <a:buFont typeface="Arial" panose="020B0604020202020204" pitchFamily="34" charset="0"/>
              <a:buNone/>
            </a:pPr>
            <a:r>
              <a:rPr lang="en-US" sz="1000" b="1" dirty="0"/>
              <a:t>Speaker notes: </a:t>
            </a:r>
          </a:p>
          <a:p>
            <a:pPr marL="0" indent="0" algn="l">
              <a:buFont typeface="Arial" panose="020B0604020202020204" pitchFamily="34" charset="0"/>
              <a:buNone/>
            </a:pPr>
            <a:r>
              <a:rPr lang="en-US" sz="1000" b="0" dirty="0"/>
              <a:t>To begin managing preferences, s</a:t>
            </a:r>
            <a:r>
              <a:rPr lang="en-US" sz="1000" b="0" dirty="0">
                <a:solidFill>
                  <a:schemeClr val="tx1">
                    <a:lumMod val="65000"/>
                    <a:lumOff val="35000"/>
                  </a:schemeClr>
                </a:solidFill>
              </a:rPr>
              <a:t>elect the </a:t>
            </a:r>
            <a:r>
              <a:rPr lang="en-US" sz="1000" b="0" dirty="0">
                <a:solidFill>
                  <a:srgbClr val="4EA9BA"/>
                </a:solidFill>
              </a:rPr>
              <a:t>Billing </a:t>
            </a:r>
            <a:r>
              <a:rPr lang="en-US" sz="1000" b="0" dirty="0">
                <a:solidFill>
                  <a:schemeClr val="tx1">
                    <a:lumMod val="65000"/>
                    <a:lumOff val="35000"/>
                  </a:schemeClr>
                </a:solidFill>
              </a:rPr>
              <a:t>tab at the top of the screen.  Next, select the </a:t>
            </a:r>
            <a:r>
              <a:rPr lang="en-US" sz="1000" b="0" dirty="0">
                <a:solidFill>
                  <a:srgbClr val="4EA9BA"/>
                </a:solidFill>
              </a:rPr>
              <a:t>Preferences</a:t>
            </a:r>
            <a:r>
              <a:rPr lang="en-US" sz="1000" b="0" dirty="0">
                <a:solidFill>
                  <a:schemeClr val="tx1">
                    <a:lumMod val="65000"/>
                    <a:lumOff val="35000"/>
                  </a:schemeClr>
                </a:solidFill>
              </a:rPr>
              <a:t> button next to the </a:t>
            </a:r>
            <a:r>
              <a:rPr lang="en-US" sz="1000" b="0" dirty="0">
                <a:solidFill>
                  <a:srgbClr val="4EA9BA"/>
                </a:solidFill>
              </a:rPr>
              <a:t>Paid Bills </a:t>
            </a:r>
            <a:r>
              <a:rPr lang="en-US" sz="1000" b="0" dirty="0">
                <a:solidFill>
                  <a:schemeClr val="tx1">
                    <a:lumMod val="65000"/>
                    <a:lumOff val="35000"/>
                  </a:schemeClr>
                </a:solidFill>
              </a:rPr>
              <a:t>button in dark grey.</a:t>
            </a:r>
          </a:p>
          <a:p>
            <a:pPr algn="l"/>
            <a:endParaRPr lang="en-US" sz="1000" dirty="0"/>
          </a:p>
          <a:p>
            <a:pPr algn="l"/>
            <a:endParaRPr lang="en-US" sz="1000" dirty="0"/>
          </a:p>
          <a:p>
            <a:pPr algn="l"/>
            <a:endParaRPr lang="en-US" sz="1000" dirty="0"/>
          </a:p>
        </p:txBody>
      </p:sp>
      <p:sp>
        <p:nvSpPr>
          <p:cNvPr id="4" name="Slide Number Placeholder 3"/>
          <p:cNvSpPr>
            <a:spLocks noGrp="1"/>
          </p:cNvSpPr>
          <p:nvPr>
            <p:ph type="sldNum" sz="quarter" idx="5"/>
          </p:nvPr>
        </p:nvSpPr>
        <p:spPr/>
        <p:txBody>
          <a:bodyPr/>
          <a:lstStyle/>
          <a:p>
            <a:fld id="{32D4A9F6-7814-1145-B737-3FFE2C66A41D}" type="slidenum">
              <a:rPr lang="en-US" smtClean="0"/>
              <a:t>7</a:t>
            </a:fld>
            <a:endParaRPr lang="en-US"/>
          </a:p>
        </p:txBody>
      </p:sp>
    </p:spTree>
    <p:extLst>
      <p:ext uri="{BB962C8B-B14F-4D97-AF65-F5344CB8AC3E}">
        <p14:creationId xmlns:p14="http://schemas.microsoft.com/office/powerpoint/2010/main" val="94196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t>Speaker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Under the Default Bill View, you can update your preferences on how to sort your bills. You can also update your email notifications and payment preferences from this screen.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By updating your email address here, you will receive billing notifications. These notifications can be sent to 2 accounts. To update payment preferences, select the </a:t>
            </a:r>
            <a:r>
              <a:rPr lang="en-US" sz="1000" dirty="0">
                <a:solidFill>
                  <a:srgbClr val="FF0000"/>
                </a:solidFill>
              </a:rPr>
              <a:t>Manage Payment Preferences link.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solidFill>
                <a:srgbClr val="FF0000"/>
              </a:solidFill>
            </a:endParaRPr>
          </a:p>
          <a:p>
            <a:pPr marL="0" indent="0" algn="l">
              <a:buFont typeface="Arial" panose="020B0604020202020204" pitchFamily="34" charset="0"/>
              <a:buNone/>
            </a:pPr>
            <a:endParaRPr lang="en-US" sz="1000" b="1" dirty="0"/>
          </a:p>
          <a:p>
            <a:pPr marL="0" indent="0" algn="l">
              <a:buFont typeface="Arial" panose="020B0604020202020204" pitchFamily="34" charset="0"/>
              <a:buNone/>
            </a:pPr>
            <a:endParaRPr lang="en-US" sz="1000" dirty="0"/>
          </a:p>
          <a:p>
            <a:pPr algn="l"/>
            <a:endParaRPr lang="en-US" sz="1000" dirty="0"/>
          </a:p>
        </p:txBody>
      </p:sp>
      <p:sp>
        <p:nvSpPr>
          <p:cNvPr id="4" name="Slide Number Placeholder 3"/>
          <p:cNvSpPr>
            <a:spLocks noGrp="1"/>
          </p:cNvSpPr>
          <p:nvPr>
            <p:ph type="sldNum" sz="quarter" idx="5"/>
          </p:nvPr>
        </p:nvSpPr>
        <p:spPr/>
        <p:txBody>
          <a:bodyPr/>
          <a:lstStyle/>
          <a:p>
            <a:fld id="{32D4A9F6-7814-1145-B737-3FFE2C66A41D}" type="slidenum">
              <a:rPr lang="en-US" smtClean="0"/>
              <a:t>8</a:t>
            </a:fld>
            <a:endParaRPr lang="en-US"/>
          </a:p>
        </p:txBody>
      </p:sp>
    </p:spTree>
    <p:extLst>
      <p:ext uri="{BB962C8B-B14F-4D97-AF65-F5344CB8AC3E}">
        <p14:creationId xmlns:p14="http://schemas.microsoft.com/office/powerpoint/2010/main" val="156513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7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Speaker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After selecting the </a:t>
            </a:r>
            <a:r>
              <a:rPr lang="en-US" sz="1000" dirty="0">
                <a:solidFill>
                  <a:srgbClr val="FF0000"/>
                </a:solidFill>
              </a:rPr>
              <a:t>Manage Payment Preferences link, you can add or update your bank information to have your payment withdrawn from a designated account. This information will be saved and you would not need to do this every time to pay bills.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One thing to note that EFT funds must be withdrawn from the designated bank account within 14 calendar days. When paying an invoice, the system will require you to select a date within 14 days from the day you select Finish on the payment screen.</a:t>
            </a:r>
            <a:endParaRPr lang="en-US" sz="1000" dirty="0">
              <a:solidFill>
                <a:srgbClr val="FF0000"/>
              </a:solidFill>
            </a:endParaRPr>
          </a:p>
          <a:p>
            <a:pPr marL="0" indent="0" algn="l">
              <a:buFont typeface="Arial" panose="020B0604020202020204" pitchFamily="34" charset="0"/>
              <a:buNone/>
            </a:pPr>
            <a:endParaRPr lang="en-US" b="1" dirty="0"/>
          </a:p>
          <a:p>
            <a:pPr marL="0" indent="0" algn="l">
              <a:buFont typeface="Arial" panose="020B0604020202020204" pitchFamily="34" charset="0"/>
              <a:buNone/>
            </a:pPr>
            <a:endParaRPr lang="en-US" dirty="0"/>
          </a:p>
          <a:p>
            <a:pPr algn="l"/>
            <a:endParaRPr lang="en-US" dirty="0"/>
          </a:p>
        </p:txBody>
      </p:sp>
      <p:sp>
        <p:nvSpPr>
          <p:cNvPr id="4" name="Slide Number Placeholder 3"/>
          <p:cNvSpPr>
            <a:spLocks noGrp="1"/>
          </p:cNvSpPr>
          <p:nvPr>
            <p:ph type="sldNum" sz="quarter" idx="5"/>
          </p:nvPr>
        </p:nvSpPr>
        <p:spPr/>
        <p:txBody>
          <a:bodyPr/>
          <a:lstStyle/>
          <a:p>
            <a:fld id="{32D4A9F6-7814-1145-B737-3FFE2C66A41D}" type="slidenum">
              <a:rPr lang="en-US" smtClean="0"/>
              <a:t>9</a:t>
            </a:fld>
            <a:endParaRPr lang="en-US"/>
          </a:p>
        </p:txBody>
      </p:sp>
    </p:spTree>
    <p:extLst>
      <p:ext uri="{BB962C8B-B14F-4D97-AF65-F5344CB8AC3E}">
        <p14:creationId xmlns:p14="http://schemas.microsoft.com/office/powerpoint/2010/main" val="1317839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ed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7644-0EF8-9A40-A5D7-7C15B33069B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865FFE19-4C76-204A-ABC4-8751F1E9E59D}"/>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5" name="Picture 4">
            <a:extLst>
              <a:ext uri="{FF2B5EF4-FFF2-40B4-BE49-F238E27FC236}">
                <a16:creationId xmlns:a16="http://schemas.microsoft.com/office/drawing/2014/main" id="{93DAC857-FBD9-6143-9DC8-F45182A390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7" name="Straight Connector 6">
            <a:extLst>
              <a:ext uri="{FF2B5EF4-FFF2-40B4-BE49-F238E27FC236}">
                <a16:creationId xmlns:a16="http://schemas.microsoft.com/office/drawing/2014/main" id="{B078DA03-CFA9-8F4B-90E8-298E5E1317A7}"/>
              </a:ext>
            </a:extLst>
          </p:cNvPr>
          <p:cNvCxnSpPr/>
          <p:nvPr userDrawn="1"/>
        </p:nvCxnSpPr>
        <p:spPr>
          <a:xfrm>
            <a:off x="0" y="978198"/>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F804EA-FC1A-E248-9612-04D3E1A4D741}"/>
              </a:ext>
            </a:extLst>
          </p:cNvPr>
          <p:cNvCxnSpPr/>
          <p:nvPr userDrawn="1"/>
        </p:nvCxnSpPr>
        <p:spPr>
          <a:xfrm>
            <a:off x="0" y="5436784"/>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95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Slide Option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9">
            <a:extLst>
              <a:ext uri="{FF2B5EF4-FFF2-40B4-BE49-F238E27FC236}">
                <a16:creationId xmlns:a16="http://schemas.microsoft.com/office/drawing/2014/main" id="{11BBE256-3F23-E347-8502-9CB847B9991D}"/>
              </a:ext>
            </a:extLst>
          </p:cNvPr>
          <p:cNvSpPr>
            <a:spLocks noGrp="1"/>
          </p:cNvSpPr>
          <p:nvPr>
            <p:ph sz="quarter" idx="12" hasCustomPrompt="1"/>
          </p:nvPr>
        </p:nvSpPr>
        <p:spPr>
          <a:xfrm>
            <a:off x="712788" y="1254760"/>
            <a:ext cx="10641012" cy="4227513"/>
          </a:xfrm>
          <a:prstGeom prst="rect">
            <a:avLst/>
          </a:prstGeom>
        </p:spPr>
        <p:txBody>
          <a:bodyPr/>
          <a:lstStyle>
            <a:lvl1pPr>
              <a:buClr>
                <a:srgbClr val="E0001D"/>
              </a:buClr>
              <a:defRPr sz="2400" b="0">
                <a:latin typeface="Arial" panose="020B0604020202020204" pitchFamily="34" charset="0"/>
                <a:cs typeface="Arial" panose="020B0604020202020204" pitchFamily="34" charset="0"/>
              </a:defRPr>
            </a:lvl1pPr>
            <a:lvl2pPr>
              <a:buClr>
                <a:srgbClr val="E0001D"/>
              </a:buClr>
              <a:defRPr sz="2000" b="0">
                <a:latin typeface="Arial" panose="020B0604020202020204" pitchFamily="34" charset="0"/>
                <a:cs typeface="Arial" panose="020B0604020202020204" pitchFamily="34" charset="0"/>
              </a:defRPr>
            </a:lvl2pPr>
            <a:lvl3pPr>
              <a:buClr>
                <a:srgbClr val="E0001D"/>
              </a:buClr>
              <a:defRPr sz="1800" b="0">
                <a:latin typeface="Arial" panose="020B0604020202020204" pitchFamily="34" charset="0"/>
                <a:cs typeface="Arial" panose="020B0604020202020204" pitchFamily="34" charset="0"/>
              </a:defRPr>
            </a:lvl3pPr>
            <a:lvl4pPr>
              <a:buClr>
                <a:srgbClr val="E0001D"/>
              </a:buClr>
              <a:defRPr sz="1600" b="0">
                <a:latin typeface="Arial" panose="020B0604020202020204" pitchFamily="34" charset="0"/>
                <a:cs typeface="Arial" panose="020B0604020202020204" pitchFamily="34" charset="0"/>
              </a:defRPr>
            </a:lvl4pPr>
            <a:lvl5pPr>
              <a:buClr>
                <a:srgbClr val="E0001D"/>
              </a:buClr>
              <a:defRPr sz="1600"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5257DB8-60C0-074E-B908-74AB80BC55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23991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Slide Option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B21E-5B67-6842-9F11-A2CF53075072}"/>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Content Placeholder 2">
            <a:extLst>
              <a:ext uri="{FF2B5EF4-FFF2-40B4-BE49-F238E27FC236}">
                <a16:creationId xmlns:a16="http://schemas.microsoft.com/office/drawing/2014/main" id="{AE93E851-C024-1241-8E3C-244B56C1DC07}"/>
              </a:ext>
            </a:extLst>
          </p:cNvPr>
          <p:cNvSpPr>
            <a:spLocks noGrp="1"/>
          </p:cNvSpPr>
          <p:nvPr>
            <p:ph sz="half" idx="1" hasCustomPrompt="1"/>
          </p:nvPr>
        </p:nvSpPr>
        <p:spPr>
          <a:xfrm>
            <a:off x="838200" y="1371600"/>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667B216-EA3C-1E44-842A-A69BCCF93915}"/>
              </a:ext>
            </a:extLst>
          </p:cNvPr>
          <p:cNvSpPr>
            <a:spLocks noGrp="1"/>
          </p:cNvSpPr>
          <p:nvPr>
            <p:ph sz="half" idx="2" hasCustomPrompt="1"/>
          </p:nvPr>
        </p:nvSpPr>
        <p:spPr>
          <a:xfrm>
            <a:off x="6172200" y="1371600"/>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9DC49C0C-D63D-FC45-8606-5184841D5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90929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Pill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4E30-C607-F44C-A110-234D54E6EE09}"/>
              </a:ext>
            </a:extLst>
          </p:cNvPr>
          <p:cNvSpPr>
            <a:spLocks noGrp="1"/>
          </p:cNvSpPr>
          <p:nvPr>
            <p:ph type="title" hasCustomPrompt="1"/>
          </p:nvPr>
        </p:nvSpPr>
        <p:spPr>
          <a:xfrm>
            <a:off x="657226" y="457200"/>
            <a:ext cx="4114800" cy="2216426"/>
          </a:xfrm>
          <a:prstGeom prst="rect">
            <a:avLst/>
          </a:prstGeom>
        </p:spPr>
        <p:txBody>
          <a:bodyPr anchor="b"/>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Content Placeholder 2">
            <a:extLst>
              <a:ext uri="{FF2B5EF4-FFF2-40B4-BE49-F238E27FC236}">
                <a16:creationId xmlns:a16="http://schemas.microsoft.com/office/drawing/2014/main" id="{86B87B94-B0CB-9748-935B-6A2572C923AB}"/>
              </a:ext>
            </a:extLst>
          </p:cNvPr>
          <p:cNvSpPr>
            <a:spLocks noGrp="1"/>
          </p:cNvSpPr>
          <p:nvPr>
            <p:ph idx="1" hasCustomPrompt="1"/>
          </p:nvPr>
        </p:nvSpPr>
        <p:spPr>
          <a:xfrm>
            <a:off x="5281162" y="987425"/>
            <a:ext cx="6172200" cy="4873625"/>
          </a:xfrm>
          <a:prstGeom prst="rect">
            <a:avLst/>
          </a:prstGeom>
        </p:spPr>
        <p:txBody>
          <a:bodyPr/>
          <a:lstStyle>
            <a:lvl1pPr>
              <a:defRPr sz="3200" b="0"/>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7A86A02-7F6D-3A4F-9D64-58352A6D3150}"/>
              </a:ext>
            </a:extLst>
          </p:cNvPr>
          <p:cNvSpPr>
            <a:spLocks noGrp="1"/>
          </p:cNvSpPr>
          <p:nvPr>
            <p:ph type="body" sz="half" idx="2" hasCustomPrompt="1"/>
          </p:nvPr>
        </p:nvSpPr>
        <p:spPr>
          <a:xfrm>
            <a:off x="657226" y="2673626"/>
            <a:ext cx="4114800" cy="3195362"/>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a:t>
            </a:r>
          </a:p>
        </p:txBody>
      </p:sp>
      <p:pic>
        <p:nvPicPr>
          <p:cNvPr id="5" name="Picture 4">
            <a:extLst>
              <a:ext uri="{FF2B5EF4-FFF2-40B4-BE49-F238E27FC236}">
                <a16:creationId xmlns:a16="http://schemas.microsoft.com/office/drawing/2014/main" id="{EBFC494C-7E53-2941-9D88-27727DFBF6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5174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Slide O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AEA904-9B19-E245-848F-BEC771985F5D}"/>
              </a:ext>
            </a:extLst>
          </p:cNvPr>
          <p:cNvSpPr/>
          <p:nvPr userDrawn="1"/>
        </p:nvSpPr>
        <p:spPr>
          <a:xfrm>
            <a:off x="8686800" y="5836024"/>
            <a:ext cx="3348318" cy="885451"/>
          </a:xfrm>
          <a:prstGeom prst="rect">
            <a:avLst/>
          </a:prstGeom>
          <a:solidFill>
            <a:srgbClr val="EC0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8" name="Picture 7">
            <a:extLst>
              <a:ext uri="{FF2B5EF4-FFF2-40B4-BE49-F238E27FC236}">
                <a16:creationId xmlns:a16="http://schemas.microsoft.com/office/drawing/2014/main" id="{F5493731-0D7B-094F-8076-AFBE0055A3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5219" y="6014704"/>
            <a:ext cx="3052932" cy="502381"/>
          </a:xfrm>
          <a:prstGeom prst="rect">
            <a:avLst/>
          </a:prstGeom>
        </p:spPr>
      </p:pic>
      <p:sp>
        <p:nvSpPr>
          <p:cNvPr id="11" name="Rounded Rectangle 10">
            <a:extLst>
              <a:ext uri="{FF2B5EF4-FFF2-40B4-BE49-F238E27FC236}">
                <a16:creationId xmlns:a16="http://schemas.microsoft.com/office/drawing/2014/main" id="{B98800E0-724F-1440-B787-0C2D47D2BF4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8F7E419-D0B5-234E-A10E-9B25671DE779}"/>
              </a:ext>
            </a:extLst>
          </p:cNvPr>
          <p:cNvSpPr>
            <a:spLocks noGrp="1"/>
          </p:cNvSpPr>
          <p:nvPr>
            <p:ph type="title" hasCustomPrompt="1"/>
          </p:nvPr>
        </p:nvSpPr>
        <p:spPr>
          <a:xfrm>
            <a:off x="1676400" y="1148080"/>
            <a:ext cx="9580880" cy="1325563"/>
          </a:xfrm>
          <a:prstGeom prst="rect">
            <a:avLst/>
          </a:prstGeom>
        </p:spPr>
        <p:txBody>
          <a:bodyPr>
            <a:normAutofit/>
          </a:bodyPr>
          <a:lstStyle>
            <a:lvl1pPr>
              <a:defRPr sz="4000" b="1">
                <a:solidFill>
                  <a:schemeClr val="tx1"/>
                </a:solidFill>
              </a:defRPr>
            </a:lvl1pPr>
          </a:lstStyle>
          <a:p>
            <a:r>
              <a:rPr lang="en-US" dirty="0"/>
              <a:t>Click to edit title style</a:t>
            </a:r>
          </a:p>
        </p:txBody>
      </p:sp>
      <p:sp>
        <p:nvSpPr>
          <p:cNvPr id="13" name="Content Placeholder 2">
            <a:extLst>
              <a:ext uri="{FF2B5EF4-FFF2-40B4-BE49-F238E27FC236}">
                <a16:creationId xmlns:a16="http://schemas.microsoft.com/office/drawing/2014/main" id="{B4D17BC8-1E46-6043-98AA-7368FA47C8E7}"/>
              </a:ext>
            </a:extLst>
          </p:cNvPr>
          <p:cNvSpPr>
            <a:spLocks noGrp="1"/>
          </p:cNvSpPr>
          <p:nvPr>
            <p:ph sz="half" idx="1" hasCustomPrompt="1"/>
          </p:nvPr>
        </p:nvSpPr>
        <p:spPr>
          <a:xfrm>
            <a:off x="1676399" y="2608580"/>
            <a:ext cx="9621521" cy="3101340"/>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CF6CC0-7947-D643-9A8F-84399D31B599}"/>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9" name="Subtitle 2">
            <a:extLst>
              <a:ext uri="{FF2B5EF4-FFF2-40B4-BE49-F238E27FC236}">
                <a16:creationId xmlns:a16="http://schemas.microsoft.com/office/drawing/2014/main" id="{3F96D68A-325F-A947-824A-F833576147E3}"/>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4" name="Picture 3">
            <a:extLst>
              <a:ext uri="{FF2B5EF4-FFF2-40B4-BE49-F238E27FC236}">
                <a16:creationId xmlns:a16="http://schemas.microsoft.com/office/drawing/2014/main" id="{8AB0CB93-C7F1-E14B-A4D0-0CD52C9691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5" name="Straight Connector 4">
            <a:extLst>
              <a:ext uri="{FF2B5EF4-FFF2-40B4-BE49-F238E27FC236}">
                <a16:creationId xmlns:a16="http://schemas.microsoft.com/office/drawing/2014/main" id="{505A155D-6226-A14E-883C-E7AD6E7B2EF9}"/>
              </a:ext>
            </a:extLst>
          </p:cNvPr>
          <p:cNvCxnSpPr/>
          <p:nvPr userDrawn="1"/>
        </p:nvCxnSpPr>
        <p:spPr>
          <a:xfrm>
            <a:off x="0" y="978198"/>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A63ED17-161D-354C-8057-C5A2F8921EAB}"/>
              </a:ext>
            </a:extLst>
          </p:cNvPr>
          <p:cNvCxnSpPr/>
          <p:nvPr userDrawn="1"/>
        </p:nvCxnSpPr>
        <p:spPr>
          <a:xfrm>
            <a:off x="0" y="5436784"/>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0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B55FEC-1949-B24A-89F4-D1F527761298}"/>
              </a:ext>
            </a:extLst>
          </p:cNvPr>
          <p:cNvSpPr>
            <a:spLocks noGrp="1"/>
          </p:cNvSpPr>
          <p:nvPr>
            <p:ph type="title" hasCustomPrompt="1"/>
          </p:nvPr>
        </p:nvSpPr>
        <p:spPr>
          <a:xfrm>
            <a:off x="831850" y="1300480"/>
            <a:ext cx="10515600" cy="2202734"/>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7" name="Text Placeholder 2">
            <a:extLst>
              <a:ext uri="{FF2B5EF4-FFF2-40B4-BE49-F238E27FC236}">
                <a16:creationId xmlns:a16="http://schemas.microsoft.com/office/drawing/2014/main" id="{3FB30008-9BBA-D04D-8C84-3FBD62891AC2}"/>
              </a:ext>
            </a:extLst>
          </p:cNvPr>
          <p:cNvSpPr>
            <a:spLocks noGrp="1"/>
          </p:cNvSpPr>
          <p:nvPr>
            <p:ph type="body" idx="1" hasCustomPrompt="1"/>
          </p:nvPr>
        </p:nvSpPr>
        <p:spPr>
          <a:xfrm>
            <a:off x="831850" y="3530202"/>
            <a:ext cx="10515600" cy="1500187"/>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 style</a:t>
            </a:r>
          </a:p>
        </p:txBody>
      </p:sp>
      <p:pic>
        <p:nvPicPr>
          <p:cNvPr id="4" name="Picture 3">
            <a:extLst>
              <a:ext uri="{FF2B5EF4-FFF2-40B4-BE49-F238E27FC236}">
                <a16:creationId xmlns:a16="http://schemas.microsoft.com/office/drawing/2014/main" id="{6403A117-88BE-7042-A139-AD3C137756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5" name="Straight Connector 4">
            <a:extLst>
              <a:ext uri="{FF2B5EF4-FFF2-40B4-BE49-F238E27FC236}">
                <a16:creationId xmlns:a16="http://schemas.microsoft.com/office/drawing/2014/main" id="{D43DA304-E83A-B54C-8503-C0231526ED5E}"/>
              </a:ext>
            </a:extLst>
          </p:cNvPr>
          <p:cNvCxnSpPr/>
          <p:nvPr userDrawn="1"/>
        </p:nvCxnSpPr>
        <p:spPr>
          <a:xfrm>
            <a:off x="0" y="978198"/>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4C77DFB-6DF2-F04A-BA7E-C4413E31B166}"/>
              </a:ext>
            </a:extLst>
          </p:cNvPr>
          <p:cNvCxnSpPr/>
          <p:nvPr userDrawn="1"/>
        </p:nvCxnSpPr>
        <p:spPr>
          <a:xfrm>
            <a:off x="0" y="5436784"/>
            <a:ext cx="12192000" cy="0"/>
          </a:xfrm>
          <a:prstGeom prst="line">
            <a:avLst/>
          </a:prstGeom>
          <a:ln>
            <a:solidFill>
              <a:srgbClr val="E00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17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Picture Sec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0FF6F-9909-8846-A4A4-31C4F84A0C60}"/>
              </a:ext>
            </a:extLst>
          </p:cNvPr>
          <p:cNvSpPr/>
          <p:nvPr userDrawn="1"/>
        </p:nvSpPr>
        <p:spPr>
          <a:xfrm>
            <a:off x="0" y="0"/>
            <a:ext cx="12192000" cy="725714"/>
          </a:xfrm>
          <a:prstGeom prst="rect">
            <a:avLst/>
          </a:prstGeom>
          <a:solidFill>
            <a:srgbClr val="4E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162178EE-93B4-7B42-902A-B99EFA857023}"/>
              </a:ext>
            </a:extLst>
          </p:cNvPr>
          <p:cNvSpPr>
            <a:spLocks noGrp="1"/>
          </p:cNvSpPr>
          <p:nvPr>
            <p:ph type="pic" sz="quarter" idx="10"/>
          </p:nvPr>
        </p:nvSpPr>
        <p:spPr>
          <a:xfrm>
            <a:off x="0" y="725714"/>
            <a:ext cx="12192000" cy="6132286"/>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35085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5DF02F-B019-BD45-A0C7-E55E241CA5C3}"/>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9" name="Content Placeholder 2">
            <a:extLst>
              <a:ext uri="{FF2B5EF4-FFF2-40B4-BE49-F238E27FC236}">
                <a16:creationId xmlns:a16="http://schemas.microsoft.com/office/drawing/2014/main" id="{AA5E07CF-AAE3-B843-949F-721E1B373635}"/>
              </a:ext>
            </a:extLst>
          </p:cNvPr>
          <p:cNvSpPr>
            <a:spLocks noGrp="1"/>
          </p:cNvSpPr>
          <p:nvPr>
            <p:ph sz="half" idx="1" hasCustomPrompt="1"/>
          </p:nvPr>
        </p:nvSpPr>
        <p:spPr>
          <a:xfrm>
            <a:off x="838199" y="1825625"/>
            <a:ext cx="10515599"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AC411CA-8173-474E-8289-1262CCA846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606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3D97A7-DFD0-D94C-89D2-E8DE094DFF8A}"/>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9" name="Content Placeholder 2">
            <a:extLst>
              <a:ext uri="{FF2B5EF4-FFF2-40B4-BE49-F238E27FC236}">
                <a16:creationId xmlns:a16="http://schemas.microsoft.com/office/drawing/2014/main" id="{50D02560-D4E1-234C-88C4-227A3E9AA739}"/>
              </a:ext>
            </a:extLst>
          </p:cNvPr>
          <p:cNvSpPr>
            <a:spLocks noGrp="1"/>
          </p:cNvSpPr>
          <p:nvPr>
            <p:ph sz="half" idx="1" hasCustomPrompt="1"/>
          </p:nvPr>
        </p:nvSpPr>
        <p:spPr>
          <a:xfrm>
            <a:off x="838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8A1F0FE-B09B-C249-ACC0-B4BC5D69F207}"/>
              </a:ext>
            </a:extLst>
          </p:cNvPr>
          <p:cNvSpPr>
            <a:spLocks noGrp="1"/>
          </p:cNvSpPr>
          <p:nvPr>
            <p:ph sz="half" idx="2" hasCustomPrompt="1"/>
          </p:nvPr>
        </p:nvSpPr>
        <p:spPr>
          <a:xfrm>
            <a:off x="6172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8BDD85A-BFC8-2E4D-8526-D649B890BE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85450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583096" y="1603717"/>
            <a:ext cx="10862647" cy="3953021"/>
          </a:xfrm>
          <a:prstGeom prst="rect">
            <a:avLst/>
          </a:prstGeom>
        </p:spPr>
        <p:txBody>
          <a:bodyPr/>
          <a:lstStyle>
            <a:lvl1pPr>
              <a:buClr>
                <a:srgbClr val="4EA9BA"/>
              </a:buClr>
              <a:defRPr b="0">
                <a:latin typeface="Arial" panose="020B0604020202020204" pitchFamily="34" charset="0"/>
                <a:cs typeface="Arial" panose="020B0604020202020204" pitchFamily="34" charset="0"/>
              </a:defRPr>
            </a:lvl1pPr>
            <a:lvl2pPr>
              <a:buClr>
                <a:srgbClr val="4EA9BA"/>
              </a:buClr>
              <a:defRPr b="0">
                <a:latin typeface="Arial" panose="020B0604020202020204" pitchFamily="34" charset="0"/>
                <a:cs typeface="Arial" panose="020B0604020202020204" pitchFamily="34" charset="0"/>
              </a:defRPr>
            </a:lvl2pPr>
            <a:lvl3pPr>
              <a:buClr>
                <a:srgbClr val="4EA9BA"/>
              </a:buClr>
              <a:defRPr b="0">
                <a:latin typeface="Arial" panose="020B0604020202020204" pitchFamily="34" charset="0"/>
                <a:cs typeface="Arial" panose="020B0604020202020204" pitchFamily="34" charset="0"/>
              </a:defRPr>
            </a:lvl3pPr>
            <a:lvl4pPr>
              <a:buClr>
                <a:srgbClr val="4EA9BA"/>
              </a:buClr>
              <a:defRPr b="0">
                <a:latin typeface="Arial" panose="020B0604020202020204" pitchFamily="34" charset="0"/>
                <a:cs typeface="Arial" panose="020B0604020202020204" pitchFamily="34" charset="0"/>
              </a:defRPr>
            </a:lvl4pPr>
            <a:lvl5pPr>
              <a:buClr>
                <a:srgbClr val="4EA9BA"/>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4E360714-4FAB-3D47-B384-6DCAF31EA5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9721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Red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CB83-7CD0-A14B-84B3-F3EEF01D4003}"/>
              </a:ext>
            </a:extLst>
          </p:cNvPr>
          <p:cNvSpPr>
            <a:spLocks noGrp="1"/>
          </p:cNvSpPr>
          <p:nvPr>
            <p:ph type="title" hasCustomPrompt="1"/>
          </p:nvPr>
        </p:nvSpPr>
        <p:spPr>
          <a:xfrm>
            <a:off x="831850" y="1300480"/>
            <a:ext cx="10515600" cy="2202734"/>
          </a:xfrm>
          <a:prstGeom prst="rect">
            <a:avLst/>
          </a:prstGeo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3" name="Text Placeholder 2">
            <a:extLst>
              <a:ext uri="{FF2B5EF4-FFF2-40B4-BE49-F238E27FC236}">
                <a16:creationId xmlns:a16="http://schemas.microsoft.com/office/drawing/2014/main" id="{E146B7DA-5F93-D940-99AE-8B1A9A5A30BE}"/>
              </a:ext>
            </a:extLst>
          </p:cNvPr>
          <p:cNvSpPr>
            <a:spLocks noGrp="1"/>
          </p:cNvSpPr>
          <p:nvPr>
            <p:ph type="body" idx="1" hasCustomPrompt="1"/>
          </p:nvPr>
        </p:nvSpPr>
        <p:spPr>
          <a:xfrm>
            <a:off x="831850" y="3530202"/>
            <a:ext cx="10515600" cy="1500187"/>
          </a:xfrm>
          <a:prstGeom prst="rect">
            <a:avLst/>
          </a:prstGeo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 style</a:t>
            </a:r>
          </a:p>
        </p:txBody>
      </p:sp>
      <p:pic>
        <p:nvPicPr>
          <p:cNvPr id="4" name="Picture 3">
            <a:extLst>
              <a:ext uri="{FF2B5EF4-FFF2-40B4-BE49-F238E27FC236}">
                <a16:creationId xmlns:a16="http://schemas.microsoft.com/office/drawing/2014/main" id="{5CA6D42B-C0A6-AD4C-8AFB-1BDDFE88E5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cxnSp>
        <p:nvCxnSpPr>
          <p:cNvPr id="5" name="Straight Connector 4">
            <a:extLst>
              <a:ext uri="{FF2B5EF4-FFF2-40B4-BE49-F238E27FC236}">
                <a16:creationId xmlns:a16="http://schemas.microsoft.com/office/drawing/2014/main" id="{33D18298-0230-3B40-9DCA-56720F5CD9EE}"/>
              </a:ext>
            </a:extLst>
          </p:cNvPr>
          <p:cNvCxnSpPr/>
          <p:nvPr userDrawn="1"/>
        </p:nvCxnSpPr>
        <p:spPr>
          <a:xfrm>
            <a:off x="0" y="978198"/>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01C8FF-C0AE-FE46-85C5-69AE42CEF246}"/>
              </a:ext>
            </a:extLst>
          </p:cNvPr>
          <p:cNvCxnSpPr/>
          <p:nvPr userDrawn="1"/>
        </p:nvCxnSpPr>
        <p:spPr>
          <a:xfrm>
            <a:off x="0" y="5436784"/>
            <a:ext cx="12192000" cy="0"/>
          </a:xfrm>
          <a:prstGeom prst="line">
            <a:avLst/>
          </a:prstGeom>
          <a:ln>
            <a:solidFill>
              <a:srgbClr val="4EA9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8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de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7" name="Content Placeholder 2">
            <a:extLst>
              <a:ext uri="{FF2B5EF4-FFF2-40B4-BE49-F238E27FC236}">
                <a16:creationId xmlns:a16="http://schemas.microsoft.com/office/drawing/2014/main" id="{476D1908-9A89-D24A-BC2E-7D9007D9A8EB}"/>
              </a:ext>
            </a:extLst>
          </p:cNvPr>
          <p:cNvSpPr>
            <a:spLocks noGrp="1"/>
          </p:cNvSpPr>
          <p:nvPr>
            <p:ph sz="half" idx="1" hasCustomPrompt="1"/>
          </p:nvPr>
        </p:nvSpPr>
        <p:spPr>
          <a:xfrm>
            <a:off x="838200" y="1825625"/>
            <a:ext cx="5181600" cy="4351338"/>
          </a:xfrm>
          <a:prstGeom prst="rect">
            <a:avLst/>
          </a:prstGeom>
        </p:spPr>
        <p:txBody>
          <a:bodyPr/>
          <a:lstStyle>
            <a:lvl1pPr>
              <a:buClr>
                <a:srgbClr val="4EA9BA"/>
              </a:buClr>
              <a:defRPr b="0"/>
            </a:lvl1pPr>
            <a:lvl2pPr>
              <a:buClr>
                <a:srgbClr val="4EA9BA"/>
              </a:buClr>
              <a:defRPr b="0"/>
            </a:lvl2pPr>
            <a:lvl3pPr>
              <a:buClr>
                <a:srgbClr val="4EA9BA"/>
              </a:buClr>
              <a:defRPr b="0"/>
            </a:lvl3pPr>
            <a:lvl4pPr>
              <a:buClr>
                <a:srgbClr val="4EA9BA"/>
              </a:buClr>
              <a:defRPr b="0"/>
            </a:lvl4pPr>
            <a:lvl5pPr>
              <a:buClr>
                <a:srgbClr val="4EA9BA"/>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6E3E9D9-EDD4-8D40-BA63-3401DAEE1937}"/>
              </a:ext>
            </a:extLst>
          </p:cNvPr>
          <p:cNvSpPr>
            <a:spLocks noGrp="1"/>
          </p:cNvSpPr>
          <p:nvPr>
            <p:ph sz="half" idx="2" hasCustomPrompt="1"/>
          </p:nvPr>
        </p:nvSpPr>
        <p:spPr>
          <a:xfrm>
            <a:off x="6172200" y="1825625"/>
            <a:ext cx="5181600" cy="4351338"/>
          </a:xfrm>
          <a:prstGeom prst="rect">
            <a:avLst/>
          </a:prstGeom>
        </p:spPr>
        <p:txBody>
          <a:bodyPr/>
          <a:lstStyle>
            <a:lvl1pPr>
              <a:buClr>
                <a:srgbClr val="4EA9BA"/>
              </a:buClr>
              <a:defRPr b="0"/>
            </a:lvl1pPr>
            <a:lvl2pPr>
              <a:buClr>
                <a:srgbClr val="4EA9BA"/>
              </a:buClr>
              <a:defRPr b="0"/>
            </a:lvl2pPr>
            <a:lvl3pPr>
              <a:buClr>
                <a:srgbClr val="4EA9BA"/>
              </a:buClr>
              <a:defRPr b="0"/>
            </a:lvl3pPr>
            <a:lvl4pPr>
              <a:buClr>
                <a:srgbClr val="4EA9BA"/>
              </a:buClr>
              <a:defRPr b="0"/>
            </a:lvl4pPr>
            <a:lvl5pPr>
              <a:buClr>
                <a:srgbClr val="4EA9BA"/>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606E022-FF09-7643-8245-8B944DD131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43827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Pill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B061C2-1D43-9B4E-B1BE-B4D7BA2670A0}"/>
              </a:ext>
            </a:extLst>
          </p:cNvPr>
          <p:cNvSpPr>
            <a:spLocks noGrp="1"/>
          </p:cNvSpPr>
          <p:nvPr>
            <p:ph type="title" hasCustomPrompt="1"/>
          </p:nvPr>
        </p:nvSpPr>
        <p:spPr>
          <a:xfrm>
            <a:off x="657226" y="457200"/>
            <a:ext cx="4114800" cy="2216426"/>
          </a:xfrm>
          <a:prstGeom prst="rect">
            <a:avLst/>
          </a:prstGeom>
        </p:spPr>
        <p:txBody>
          <a:bodyPr anchor="b"/>
          <a:lstStyle>
            <a:lvl1pPr>
              <a:defRPr sz="3200" b="1" i="0">
                <a:solidFill>
                  <a:schemeClr val="bg1"/>
                </a:solidFill>
                <a:latin typeface="Arial" panose="020B0604020202020204" pitchFamily="34" charset="0"/>
                <a:cs typeface="Arial" panose="020B0604020202020204" pitchFamily="34" charset="0"/>
              </a:defRPr>
            </a:lvl1pPr>
          </a:lstStyle>
          <a:p>
            <a:r>
              <a:rPr lang="en-US" dirty="0"/>
              <a:t>Click to edit title style</a:t>
            </a:r>
          </a:p>
        </p:txBody>
      </p:sp>
      <p:sp>
        <p:nvSpPr>
          <p:cNvPr id="8" name="Content Placeholder 2">
            <a:extLst>
              <a:ext uri="{FF2B5EF4-FFF2-40B4-BE49-F238E27FC236}">
                <a16:creationId xmlns:a16="http://schemas.microsoft.com/office/drawing/2014/main" id="{122DD056-8FEC-FB44-A378-EDAB7A385425}"/>
              </a:ext>
            </a:extLst>
          </p:cNvPr>
          <p:cNvSpPr>
            <a:spLocks noGrp="1"/>
          </p:cNvSpPr>
          <p:nvPr>
            <p:ph idx="1" hasCustomPrompt="1"/>
          </p:nvPr>
        </p:nvSpPr>
        <p:spPr>
          <a:xfrm>
            <a:off x="5281162" y="987425"/>
            <a:ext cx="6172200" cy="4873625"/>
          </a:xfrm>
          <a:prstGeom prst="rect">
            <a:avLst/>
          </a:prstGeom>
        </p:spPr>
        <p:txBody>
          <a:bodyPr/>
          <a:lstStyle>
            <a:lvl1pPr>
              <a:defRPr sz="3200" b="0"/>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77C4AFCE-A4F2-A34F-834C-A98EF37057B2}"/>
              </a:ext>
            </a:extLst>
          </p:cNvPr>
          <p:cNvSpPr>
            <a:spLocks noGrp="1"/>
          </p:cNvSpPr>
          <p:nvPr>
            <p:ph type="body" sz="half" idx="2" hasCustomPrompt="1"/>
          </p:nvPr>
        </p:nvSpPr>
        <p:spPr>
          <a:xfrm>
            <a:off x="657226" y="2673626"/>
            <a:ext cx="4114800" cy="3195362"/>
          </a:xfrm>
          <a:prstGeom prst="rect">
            <a:avLst/>
          </a:prstGeom>
        </p:spPr>
        <p:txBody>
          <a:bodyPr/>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a:t>
            </a:r>
          </a:p>
        </p:txBody>
      </p:sp>
      <p:pic>
        <p:nvPicPr>
          <p:cNvPr id="5" name="Picture 4">
            <a:extLst>
              <a:ext uri="{FF2B5EF4-FFF2-40B4-BE49-F238E27FC236}">
                <a16:creationId xmlns:a16="http://schemas.microsoft.com/office/drawing/2014/main" id="{CCD1FA34-9FFA-CE49-AEF2-9AD96E2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7534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Slide O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476DD7-9F7E-1742-8BD7-F4BDFDAE1BB1}"/>
              </a:ext>
            </a:extLst>
          </p:cNvPr>
          <p:cNvSpPr/>
          <p:nvPr userDrawn="1"/>
        </p:nvSpPr>
        <p:spPr>
          <a:xfrm>
            <a:off x="8589818" y="5666509"/>
            <a:ext cx="3602182" cy="1191491"/>
          </a:xfrm>
          <a:prstGeom prst="rect">
            <a:avLst/>
          </a:prstGeom>
          <a:solidFill>
            <a:srgbClr val="05A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p>
        </p:txBody>
      </p:sp>
      <p:pic>
        <p:nvPicPr>
          <p:cNvPr id="8" name="Picture 7">
            <a:extLst>
              <a:ext uri="{FF2B5EF4-FFF2-40B4-BE49-F238E27FC236}">
                <a16:creationId xmlns:a16="http://schemas.microsoft.com/office/drawing/2014/main" id="{AE16CE4C-EFD9-D648-8FA9-F9ECB47121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5219" y="6014704"/>
            <a:ext cx="3052932" cy="502381"/>
          </a:xfrm>
          <a:prstGeom prst="rect">
            <a:avLst/>
          </a:prstGeom>
        </p:spPr>
      </p:pic>
      <p:sp>
        <p:nvSpPr>
          <p:cNvPr id="13" name="Rounded Rectangle 12">
            <a:extLst>
              <a:ext uri="{FF2B5EF4-FFF2-40B4-BE49-F238E27FC236}">
                <a16:creationId xmlns:a16="http://schemas.microsoft.com/office/drawing/2014/main" id="{D558983A-2289-FA46-8ED1-D53D7755A35A}"/>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EA498A3-C3A4-6041-838B-5710D0203907}"/>
              </a:ext>
            </a:extLst>
          </p:cNvPr>
          <p:cNvSpPr>
            <a:spLocks noGrp="1"/>
          </p:cNvSpPr>
          <p:nvPr>
            <p:ph type="title" hasCustomPrompt="1"/>
          </p:nvPr>
        </p:nvSpPr>
        <p:spPr>
          <a:xfrm>
            <a:off x="1676400" y="1148080"/>
            <a:ext cx="9580880" cy="1325563"/>
          </a:xfrm>
          <a:prstGeom prst="rect">
            <a:avLst/>
          </a:prstGeom>
        </p:spPr>
        <p:txBody>
          <a:bodyPr>
            <a:normAutofit/>
          </a:bodyPr>
          <a:lstStyle>
            <a:lvl1pPr>
              <a:defRPr sz="4000" b="1">
                <a:solidFill>
                  <a:schemeClr val="tx1"/>
                </a:solidFill>
              </a:defRPr>
            </a:lvl1pPr>
          </a:lstStyle>
          <a:p>
            <a:r>
              <a:rPr lang="en-US" dirty="0"/>
              <a:t>Click to edit title style</a:t>
            </a:r>
          </a:p>
        </p:txBody>
      </p:sp>
      <p:sp>
        <p:nvSpPr>
          <p:cNvPr id="15" name="Content Placeholder 2">
            <a:extLst>
              <a:ext uri="{FF2B5EF4-FFF2-40B4-BE49-F238E27FC236}">
                <a16:creationId xmlns:a16="http://schemas.microsoft.com/office/drawing/2014/main" id="{E1AA2EB1-61BA-9F42-88AA-01B6202A18AC}"/>
              </a:ext>
            </a:extLst>
          </p:cNvPr>
          <p:cNvSpPr>
            <a:spLocks noGrp="1"/>
          </p:cNvSpPr>
          <p:nvPr>
            <p:ph sz="half" idx="1" hasCustomPrompt="1"/>
          </p:nvPr>
        </p:nvSpPr>
        <p:spPr>
          <a:xfrm>
            <a:off x="1676399" y="2608580"/>
            <a:ext cx="9621521" cy="3101340"/>
          </a:xfrm>
          <a:prstGeom prst="rect">
            <a:avLst/>
          </a:prstGeom>
        </p:spPr>
        <p:txBody>
          <a:bodyPr/>
          <a:lstStyle>
            <a:lvl1pPr>
              <a:buClr>
                <a:srgbClr val="4EA9BA"/>
              </a:buClr>
              <a:defRPr b="0"/>
            </a:lvl1pPr>
            <a:lvl2pPr>
              <a:buClr>
                <a:srgbClr val="4EA9BA"/>
              </a:buClr>
              <a:defRPr b="0"/>
            </a:lvl2pPr>
            <a:lvl3pPr>
              <a:buClr>
                <a:srgbClr val="4EA9BA"/>
              </a:buClr>
              <a:defRPr b="0"/>
            </a:lvl3pPr>
            <a:lvl4pPr>
              <a:buClr>
                <a:srgbClr val="4EA9BA"/>
              </a:buClr>
              <a:defRPr b="0"/>
            </a:lvl4pPr>
            <a:lvl5pPr>
              <a:buClr>
                <a:srgbClr val="4EA9BA"/>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887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and Contact Inf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C0BC5F-18D5-1340-8696-6991DDA98B94}"/>
              </a:ext>
            </a:extLst>
          </p:cNvPr>
          <p:cNvSpPr/>
          <p:nvPr userDrawn="1"/>
        </p:nvSpPr>
        <p:spPr>
          <a:xfrm>
            <a:off x="1493520" y="711200"/>
            <a:ext cx="9763760" cy="49987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BB713CB-1B34-0F4A-A5B1-9975BBFCD6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
        <p:nvSpPr>
          <p:cNvPr id="9" name="TextBox 8">
            <a:extLst>
              <a:ext uri="{FF2B5EF4-FFF2-40B4-BE49-F238E27FC236}">
                <a16:creationId xmlns:a16="http://schemas.microsoft.com/office/drawing/2014/main" id="{019DF121-B72B-4F4D-9E4D-210C7FDF3DBC}"/>
              </a:ext>
            </a:extLst>
          </p:cNvPr>
          <p:cNvSpPr txBox="1"/>
          <p:nvPr userDrawn="1"/>
        </p:nvSpPr>
        <p:spPr>
          <a:xfrm>
            <a:off x="0" y="6490446"/>
            <a:ext cx="12192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American Fidelity Assurance Company</a:t>
            </a:r>
          </a:p>
        </p:txBody>
      </p:sp>
      <p:sp>
        <p:nvSpPr>
          <p:cNvPr id="10" name="TextBox 9">
            <a:extLst>
              <a:ext uri="{FF2B5EF4-FFF2-40B4-BE49-F238E27FC236}">
                <a16:creationId xmlns:a16="http://schemas.microsoft.com/office/drawing/2014/main" id="{A994E2D9-B8EF-994A-92B6-BDA7EC271AB4}"/>
              </a:ext>
            </a:extLst>
          </p:cNvPr>
          <p:cNvSpPr txBox="1"/>
          <p:nvPr userDrawn="1"/>
        </p:nvSpPr>
        <p:spPr>
          <a:xfrm>
            <a:off x="1524000" y="1079880"/>
            <a:ext cx="9735671" cy="4339650"/>
          </a:xfrm>
          <a:prstGeom prst="rect">
            <a:avLst/>
          </a:prstGeom>
          <a:noFill/>
        </p:spPr>
        <p:txBody>
          <a:bodyPr wrap="square" rtlCol="0" anchor="ctr">
            <a:spAutoFit/>
          </a:bodyPr>
          <a:lstStyle/>
          <a:p>
            <a:pPr algn="ctr"/>
            <a:r>
              <a:rPr lang="en-US" sz="5400" b="1" dirty="0">
                <a:solidFill>
                  <a:srgbClr val="E0001D"/>
                </a:solidFill>
                <a:latin typeface="Arial" panose="020B0604020202020204" pitchFamily="34" charset="0"/>
                <a:cs typeface="Arial" panose="020B0604020202020204" pitchFamily="34" charset="0"/>
              </a:rPr>
              <a:t>Questions?</a:t>
            </a:r>
          </a:p>
          <a:p>
            <a:br>
              <a:rPr lang="en-US" dirty="0"/>
            </a:br>
            <a:br>
              <a:rPr lang="en-US" dirty="0"/>
            </a:br>
            <a:endParaRPr lang="en-US" dirty="0">
              <a:solidFill>
                <a:schemeClr val="bg1">
                  <a:lumMod val="50000"/>
                </a:schemeClr>
              </a:solidFill>
            </a:endParaRPr>
          </a:p>
          <a:p>
            <a:pPr algn="ctr"/>
            <a:r>
              <a:rPr lang="en-US" sz="2800" dirty="0">
                <a:solidFill>
                  <a:schemeClr val="bg1">
                    <a:lumMod val="50000"/>
                  </a:schemeClr>
                </a:solidFill>
                <a:latin typeface="Arial" panose="020B0604020202020204" pitchFamily="34" charset="0"/>
                <a:cs typeface="Arial" panose="020B0604020202020204" pitchFamily="34" charset="0"/>
              </a:rPr>
              <a:t> </a:t>
            </a:r>
            <a:r>
              <a:rPr lang="en-US" sz="2800" b="1" dirty="0">
                <a:solidFill>
                  <a:schemeClr val="bg1">
                    <a:lumMod val="50000"/>
                  </a:schemeClr>
                </a:solidFill>
                <a:latin typeface="Arial" panose="020B0604020202020204" pitchFamily="34" charset="0"/>
                <a:cs typeface="Arial" panose="020B0604020202020204" pitchFamily="34" charset="0"/>
              </a:rPr>
              <a:t>[Full Name] </a:t>
            </a:r>
            <a:br>
              <a:rPr lang="en-US" sz="2800" b="1" dirty="0">
                <a:solidFill>
                  <a:schemeClr val="bg1">
                    <a:lumMod val="50000"/>
                  </a:schemeClr>
                </a:solidFill>
                <a:latin typeface="Arial" panose="020B0604020202020204" pitchFamily="34" charset="0"/>
                <a:cs typeface="Arial" panose="020B0604020202020204" pitchFamily="34" charset="0"/>
              </a:rPr>
            </a:br>
            <a:r>
              <a:rPr lang="en-US" sz="2800" b="1" dirty="0">
                <a:solidFill>
                  <a:schemeClr val="bg1">
                    <a:lumMod val="50000"/>
                  </a:schemeClr>
                </a:solidFill>
                <a:latin typeface="Arial" panose="020B0604020202020204" pitchFamily="34" charset="0"/>
                <a:cs typeface="Arial" panose="020B0604020202020204" pitchFamily="34" charset="0"/>
              </a:rPr>
              <a:t>[Title][, [St Lic. Number] </a:t>
            </a:r>
            <a:br>
              <a:rPr lang="en-US" sz="2800" b="1" dirty="0">
                <a:solidFill>
                  <a:schemeClr val="bg1">
                    <a:lumMod val="50000"/>
                  </a:schemeClr>
                </a:solidFill>
                <a:latin typeface="Arial" panose="020B0604020202020204" pitchFamily="34" charset="0"/>
                <a:cs typeface="Arial" panose="020B0604020202020204" pitchFamily="34" charset="0"/>
              </a:rPr>
            </a:br>
            <a:r>
              <a:rPr lang="en-US" sz="2800" dirty="0">
                <a:solidFill>
                  <a:schemeClr val="bg1">
                    <a:lumMod val="50000"/>
                  </a:schemeClr>
                </a:solidFill>
                <a:latin typeface="Arial" panose="020B0604020202020204" pitchFamily="34" charset="0"/>
                <a:cs typeface="Arial" panose="020B0604020202020204" pitchFamily="34" charset="0"/>
              </a:rPr>
              <a:t>[###-###-####] [, ext.] </a:t>
            </a:r>
          </a:p>
          <a:p>
            <a:pPr algn="ctr"/>
            <a:r>
              <a:rPr lang="en-US" sz="2800" dirty="0">
                <a:solidFill>
                  <a:schemeClr val="bg1">
                    <a:lumMod val="50000"/>
                  </a:schemeClr>
                </a:solidFill>
                <a:latin typeface="Arial" panose="020B0604020202020204" pitchFamily="34" charset="0"/>
                <a:cs typeface="Arial" panose="020B0604020202020204" pitchFamily="34" charset="0"/>
              </a:rPr>
              <a:t>[</a:t>
            </a:r>
            <a:r>
              <a:rPr lang="en-US" sz="2800" dirty="0" err="1">
                <a:solidFill>
                  <a:schemeClr val="bg1">
                    <a:lumMod val="50000"/>
                  </a:schemeClr>
                </a:solidFill>
                <a:latin typeface="Arial" panose="020B0604020202020204" pitchFamily="34" charset="0"/>
                <a:cs typeface="Arial" panose="020B0604020202020204" pitchFamily="34" charset="0"/>
              </a:rPr>
              <a:t>first.last@americanfidelity.com</a:t>
            </a:r>
            <a:r>
              <a:rPr lang="en-US" sz="2800" dirty="0">
                <a:solidFill>
                  <a:schemeClr val="bg1">
                    <a:lumMod val="50000"/>
                  </a:schemeClr>
                </a:solidFill>
                <a:latin typeface="Arial" panose="020B0604020202020204" pitchFamily="34" charset="0"/>
                <a:cs typeface="Arial" panose="020B0604020202020204" pitchFamily="34" charset="0"/>
              </a:rPr>
              <a:t>] </a:t>
            </a:r>
          </a:p>
          <a:p>
            <a:pPr algn="ctr"/>
            <a:endParaRPr lang="en-US" sz="2800" dirty="0">
              <a:latin typeface="Arial" panose="020B0604020202020204" pitchFamily="34" charset="0"/>
              <a:cs typeface="Arial" panose="020B0604020202020204" pitchFamily="34" charset="0"/>
            </a:endParaRPr>
          </a:p>
          <a:p>
            <a:pPr algn="ctr"/>
            <a:r>
              <a:rPr lang="en-US" sz="2800" b="1" dirty="0">
                <a:solidFill>
                  <a:srgbClr val="4EA9BA"/>
                </a:solidFill>
                <a:latin typeface="Arial" panose="020B0604020202020204" pitchFamily="34" charset="0"/>
                <a:cs typeface="Arial" panose="020B0604020202020204" pitchFamily="34" charset="0"/>
              </a:rPr>
              <a:t>americanfidelity.com</a:t>
            </a:r>
            <a:r>
              <a:rPr lang="en-US" sz="2800" b="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12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Slide Sim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7AF471-7775-7146-AE0E-F72FB83291C7}"/>
              </a:ext>
            </a:extLst>
          </p:cNvPr>
          <p:cNvSpPr/>
          <p:nvPr userDrawn="1"/>
        </p:nvSpPr>
        <p:spPr>
          <a:xfrm>
            <a:off x="0" y="0"/>
            <a:ext cx="12192000" cy="725714"/>
          </a:xfrm>
          <a:prstGeom prst="rect">
            <a:avLst/>
          </a:prstGeom>
          <a:solidFill>
            <a:srgbClr val="E0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FBD66D7-FA6F-A344-9AB5-4CEB171B244F}"/>
              </a:ext>
            </a:extLst>
          </p:cNvPr>
          <p:cNvSpPr>
            <a:spLocks noGrp="1"/>
          </p:cNvSpPr>
          <p:nvPr>
            <p:ph type="title" hasCustomPrompt="1"/>
          </p:nvPr>
        </p:nvSpPr>
        <p:spPr>
          <a:xfrm>
            <a:off x="1055259" y="1148080"/>
            <a:ext cx="10202021" cy="1325563"/>
          </a:xfrm>
          <a:prstGeom prst="rect">
            <a:avLst/>
          </a:prstGeom>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a:t>Click to edit title style</a:t>
            </a:r>
          </a:p>
        </p:txBody>
      </p:sp>
      <p:sp>
        <p:nvSpPr>
          <p:cNvPr id="6" name="Content Placeholder 2">
            <a:extLst>
              <a:ext uri="{FF2B5EF4-FFF2-40B4-BE49-F238E27FC236}">
                <a16:creationId xmlns:a16="http://schemas.microsoft.com/office/drawing/2014/main" id="{9B7EAC17-9713-B34C-90CE-B2FF1556166F}"/>
              </a:ext>
            </a:extLst>
          </p:cNvPr>
          <p:cNvSpPr>
            <a:spLocks noGrp="1"/>
          </p:cNvSpPr>
          <p:nvPr>
            <p:ph sz="half" idx="1" hasCustomPrompt="1"/>
          </p:nvPr>
        </p:nvSpPr>
        <p:spPr>
          <a:xfrm>
            <a:off x="1052623" y="2608580"/>
            <a:ext cx="10245297" cy="3101340"/>
          </a:xfrm>
          <a:prstGeom prst="rect">
            <a:avLst/>
          </a:prstGeom>
        </p:spPr>
        <p:txBody>
          <a:bodyPr/>
          <a:lstStyle>
            <a:lvl1pPr>
              <a:buClr>
                <a:srgbClr val="E0001D"/>
              </a:buClr>
              <a:defRPr b="0">
                <a:latin typeface="Arial" panose="020B0604020202020204" pitchFamily="34" charset="0"/>
                <a:cs typeface="Arial" panose="020B0604020202020204" pitchFamily="34" charset="0"/>
              </a:defRPr>
            </a:lvl1pPr>
            <a:lvl2pPr>
              <a:buClr>
                <a:srgbClr val="E0001D"/>
              </a:buClr>
              <a:defRPr b="0">
                <a:latin typeface="Arial" panose="020B0604020202020204" pitchFamily="34" charset="0"/>
                <a:cs typeface="Arial" panose="020B0604020202020204" pitchFamily="34" charset="0"/>
              </a:defRPr>
            </a:lvl2pPr>
            <a:lvl3pPr>
              <a:buClr>
                <a:srgbClr val="E0001D"/>
              </a:buClr>
              <a:defRPr b="0">
                <a:latin typeface="Arial" panose="020B0604020202020204" pitchFamily="34" charset="0"/>
                <a:cs typeface="Arial" panose="020B0604020202020204" pitchFamily="34" charset="0"/>
              </a:defRPr>
            </a:lvl3pPr>
            <a:lvl4pPr>
              <a:buClr>
                <a:srgbClr val="E0001D"/>
              </a:buClr>
              <a:defRPr b="0">
                <a:latin typeface="Arial" panose="020B0604020202020204" pitchFamily="34" charset="0"/>
                <a:cs typeface="Arial" panose="020B0604020202020204" pitchFamily="34" charset="0"/>
              </a:defRPr>
            </a:lvl4pPr>
            <a:lvl5pPr>
              <a:buClr>
                <a:srgbClr val="E0001D"/>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534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l Slide Sim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7AF471-7775-7146-AE0E-F72FB83291C7}"/>
              </a:ext>
            </a:extLst>
          </p:cNvPr>
          <p:cNvSpPr/>
          <p:nvPr userDrawn="1"/>
        </p:nvSpPr>
        <p:spPr>
          <a:xfrm>
            <a:off x="0" y="0"/>
            <a:ext cx="12192000" cy="725714"/>
          </a:xfrm>
          <a:prstGeom prst="rect">
            <a:avLst/>
          </a:prstGeom>
          <a:solidFill>
            <a:srgbClr val="4E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1DFA8CE-8705-D940-BC24-B473167D7C14}"/>
              </a:ext>
            </a:extLst>
          </p:cNvPr>
          <p:cNvSpPr>
            <a:spLocks noGrp="1"/>
          </p:cNvSpPr>
          <p:nvPr>
            <p:ph type="title" hasCustomPrompt="1"/>
          </p:nvPr>
        </p:nvSpPr>
        <p:spPr>
          <a:xfrm>
            <a:off x="1055259" y="1148080"/>
            <a:ext cx="10202021" cy="1325563"/>
          </a:xfrm>
          <a:prstGeom prst="rect">
            <a:avLst/>
          </a:prstGeom>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a:t>Click to edit title style</a:t>
            </a:r>
          </a:p>
        </p:txBody>
      </p:sp>
      <p:sp>
        <p:nvSpPr>
          <p:cNvPr id="5" name="Content Placeholder 2">
            <a:extLst>
              <a:ext uri="{FF2B5EF4-FFF2-40B4-BE49-F238E27FC236}">
                <a16:creationId xmlns:a16="http://schemas.microsoft.com/office/drawing/2014/main" id="{3CC4EBE2-1B77-FA4C-90DE-E4E742D6C334}"/>
              </a:ext>
            </a:extLst>
          </p:cNvPr>
          <p:cNvSpPr>
            <a:spLocks noGrp="1"/>
          </p:cNvSpPr>
          <p:nvPr>
            <p:ph sz="half" idx="1" hasCustomPrompt="1"/>
          </p:nvPr>
        </p:nvSpPr>
        <p:spPr>
          <a:xfrm>
            <a:off x="1052623" y="2608580"/>
            <a:ext cx="10245297" cy="3101340"/>
          </a:xfrm>
          <a:prstGeom prst="rect">
            <a:avLst/>
          </a:prstGeom>
        </p:spPr>
        <p:txBody>
          <a:bodyPr/>
          <a:lstStyle>
            <a:lvl1pPr>
              <a:buClr>
                <a:srgbClr val="4EA9BA"/>
              </a:buClr>
              <a:defRPr b="0">
                <a:latin typeface="Arial" panose="020B0604020202020204" pitchFamily="34" charset="0"/>
                <a:cs typeface="Arial" panose="020B0604020202020204" pitchFamily="34" charset="0"/>
              </a:defRPr>
            </a:lvl1pPr>
            <a:lvl2pPr>
              <a:buClr>
                <a:srgbClr val="4EA9BA"/>
              </a:buClr>
              <a:defRPr b="0">
                <a:latin typeface="Arial" panose="020B0604020202020204" pitchFamily="34" charset="0"/>
                <a:cs typeface="Arial" panose="020B0604020202020204" pitchFamily="34" charset="0"/>
              </a:defRPr>
            </a:lvl2pPr>
            <a:lvl3pPr>
              <a:buClr>
                <a:srgbClr val="4EA9BA"/>
              </a:buClr>
              <a:defRPr b="0">
                <a:latin typeface="Arial" panose="020B0604020202020204" pitchFamily="34" charset="0"/>
                <a:cs typeface="Arial" panose="020B0604020202020204" pitchFamily="34" charset="0"/>
              </a:defRPr>
            </a:lvl3pPr>
            <a:lvl4pPr>
              <a:buClr>
                <a:srgbClr val="4EA9BA"/>
              </a:buClr>
              <a:defRPr b="0">
                <a:latin typeface="Arial" panose="020B0604020202020204" pitchFamily="34" charset="0"/>
                <a:cs typeface="Arial" panose="020B0604020202020204" pitchFamily="34" charset="0"/>
              </a:defRPr>
            </a:lvl4pPr>
            <a:lvl5pPr>
              <a:buClr>
                <a:srgbClr val="4EA9BA"/>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971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y Slide Sim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7AF471-7775-7146-AE0E-F72FB83291C7}"/>
              </a:ext>
            </a:extLst>
          </p:cNvPr>
          <p:cNvSpPr/>
          <p:nvPr userDrawn="1"/>
        </p:nvSpPr>
        <p:spPr>
          <a:xfrm>
            <a:off x="0" y="0"/>
            <a:ext cx="12192000" cy="7257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A780D79-0140-9843-873C-BB43F9C1D122}"/>
              </a:ext>
            </a:extLst>
          </p:cNvPr>
          <p:cNvSpPr>
            <a:spLocks noGrp="1"/>
          </p:cNvSpPr>
          <p:nvPr>
            <p:ph type="title" hasCustomPrompt="1"/>
          </p:nvPr>
        </p:nvSpPr>
        <p:spPr>
          <a:xfrm>
            <a:off x="1055259" y="1148080"/>
            <a:ext cx="10202021" cy="1325563"/>
          </a:xfrm>
          <a:prstGeom prst="rect">
            <a:avLst/>
          </a:prstGeom>
        </p:spPr>
        <p:txBody>
          <a:bodyPr>
            <a:normAutofit/>
          </a:bodyPr>
          <a:lstStyle>
            <a:lvl1pPr>
              <a:defRPr sz="4000" b="1">
                <a:solidFill>
                  <a:schemeClr val="tx1"/>
                </a:solidFill>
                <a:latin typeface="Arial" panose="020B0604020202020204" pitchFamily="34" charset="0"/>
                <a:cs typeface="Arial" panose="020B0604020202020204" pitchFamily="34" charset="0"/>
              </a:defRPr>
            </a:lvl1pPr>
          </a:lstStyle>
          <a:p>
            <a:r>
              <a:rPr lang="en-US" dirty="0"/>
              <a:t>Click to edit title style</a:t>
            </a:r>
          </a:p>
        </p:txBody>
      </p:sp>
      <p:sp>
        <p:nvSpPr>
          <p:cNvPr id="5" name="Content Placeholder 2">
            <a:extLst>
              <a:ext uri="{FF2B5EF4-FFF2-40B4-BE49-F238E27FC236}">
                <a16:creationId xmlns:a16="http://schemas.microsoft.com/office/drawing/2014/main" id="{37151EF6-A5EF-F74F-BD41-C2F64C1853FE}"/>
              </a:ext>
            </a:extLst>
          </p:cNvPr>
          <p:cNvSpPr>
            <a:spLocks noGrp="1"/>
          </p:cNvSpPr>
          <p:nvPr>
            <p:ph sz="half" idx="1" hasCustomPrompt="1"/>
          </p:nvPr>
        </p:nvSpPr>
        <p:spPr>
          <a:xfrm>
            <a:off x="1052623" y="2608580"/>
            <a:ext cx="10245297" cy="3101340"/>
          </a:xfrm>
          <a:prstGeom prst="rect">
            <a:avLst/>
          </a:prstGeom>
        </p:spPr>
        <p:txBody>
          <a:bodyPr/>
          <a:lstStyle>
            <a:lvl1pPr>
              <a:buClr>
                <a:srgbClr val="E0001D"/>
              </a:buClr>
              <a:defRPr b="0">
                <a:latin typeface="Arial" panose="020B0604020202020204" pitchFamily="34" charset="0"/>
                <a:cs typeface="Arial" panose="020B0604020202020204" pitchFamily="34" charset="0"/>
              </a:defRPr>
            </a:lvl1pPr>
            <a:lvl2pPr>
              <a:buClr>
                <a:srgbClr val="E0001D"/>
              </a:buClr>
              <a:defRPr b="0">
                <a:latin typeface="Arial" panose="020B0604020202020204" pitchFamily="34" charset="0"/>
                <a:cs typeface="Arial" panose="020B0604020202020204" pitchFamily="34" charset="0"/>
              </a:defRPr>
            </a:lvl2pPr>
            <a:lvl3pPr>
              <a:buClr>
                <a:srgbClr val="E0001D"/>
              </a:buClr>
              <a:defRPr b="0">
                <a:latin typeface="Arial" panose="020B0604020202020204" pitchFamily="34" charset="0"/>
                <a:cs typeface="Arial" panose="020B0604020202020204" pitchFamily="34" charset="0"/>
              </a:defRPr>
            </a:lvl3pPr>
            <a:lvl4pPr>
              <a:buClr>
                <a:srgbClr val="E0001D"/>
              </a:buClr>
              <a:defRPr b="0">
                <a:latin typeface="Arial" panose="020B0604020202020204" pitchFamily="34" charset="0"/>
                <a:cs typeface="Arial" panose="020B0604020202020204" pitchFamily="34" charset="0"/>
              </a:defRPr>
            </a:lvl4pPr>
            <a:lvl5pPr>
              <a:buClr>
                <a:srgbClr val="E0001D"/>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26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Picture Sec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0FF6F-9909-8846-A4A4-31C4F84A0C60}"/>
              </a:ext>
            </a:extLst>
          </p:cNvPr>
          <p:cNvSpPr/>
          <p:nvPr userDrawn="1"/>
        </p:nvSpPr>
        <p:spPr>
          <a:xfrm>
            <a:off x="0" y="0"/>
            <a:ext cx="12192000" cy="725714"/>
          </a:xfrm>
          <a:prstGeom prst="rect">
            <a:avLst/>
          </a:prstGeom>
          <a:solidFill>
            <a:srgbClr val="E0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B2B7135-F93C-6440-A4D6-405F81D2BA52}"/>
              </a:ext>
            </a:extLst>
          </p:cNvPr>
          <p:cNvSpPr>
            <a:spLocks noGrp="1"/>
          </p:cNvSpPr>
          <p:nvPr>
            <p:ph type="title" hasCustomPrompt="1"/>
          </p:nvPr>
        </p:nvSpPr>
        <p:spPr>
          <a:xfrm>
            <a:off x="712922" y="229170"/>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pic>
        <p:nvPicPr>
          <p:cNvPr id="7" name="Picture 6">
            <a:extLst>
              <a:ext uri="{FF2B5EF4-FFF2-40B4-BE49-F238E27FC236}">
                <a16:creationId xmlns:a16="http://schemas.microsoft.com/office/drawing/2014/main" id="{689D3978-A21A-8844-A9D8-82F3E144D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42220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2836-2B76-B242-A23E-FE1093296F72}"/>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D08B343D-CA73-C749-B4EB-D25C8CE1178D}"/>
              </a:ext>
            </a:extLst>
          </p:cNvPr>
          <p:cNvSpPr>
            <a:spLocks noGrp="1"/>
          </p:cNvSpPr>
          <p:nvPr>
            <p:ph sz="half" idx="1" hasCustomPrompt="1"/>
          </p:nvPr>
        </p:nvSpPr>
        <p:spPr>
          <a:xfrm>
            <a:off x="838199" y="1825625"/>
            <a:ext cx="10515599"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B5B485B-181A-9A48-ADC3-F7913EF52C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88111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ed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2836-2B76-B242-A23E-FE1093296F72}"/>
              </a:ext>
            </a:extLst>
          </p:cNvPr>
          <p:cNvSpPr>
            <a:spLocks noGrp="1"/>
          </p:cNvSpPr>
          <p:nvPr>
            <p:ph type="title" hasCustomPrompt="1"/>
          </p:nvPr>
        </p:nvSpPr>
        <p:spPr>
          <a:xfrm>
            <a:off x="838200" y="365125"/>
            <a:ext cx="10515600" cy="1325563"/>
          </a:xfrm>
          <a:prstGeom prst="rect">
            <a:avLst/>
          </a:prstGeom>
        </p:spPr>
        <p:txBody>
          <a:bodyPr>
            <a:normAutofit/>
          </a:bodyPr>
          <a:lstStyle>
            <a:lvl1pPr>
              <a:defRPr sz="4000" b="1">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D08B343D-CA73-C749-B4EB-D25C8CE1178D}"/>
              </a:ext>
            </a:extLst>
          </p:cNvPr>
          <p:cNvSpPr>
            <a:spLocks noGrp="1"/>
          </p:cNvSpPr>
          <p:nvPr>
            <p:ph sz="half" idx="1" hasCustomPrompt="1"/>
          </p:nvPr>
        </p:nvSpPr>
        <p:spPr>
          <a:xfrm>
            <a:off x="838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92BFF7-CD68-6D44-A12F-43213703F5AB}"/>
              </a:ext>
            </a:extLst>
          </p:cNvPr>
          <p:cNvSpPr>
            <a:spLocks noGrp="1"/>
          </p:cNvSpPr>
          <p:nvPr>
            <p:ph sz="half" idx="2" hasCustomPrompt="1"/>
          </p:nvPr>
        </p:nvSpPr>
        <p:spPr>
          <a:xfrm>
            <a:off x="6172200" y="1825625"/>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6FEDF320-3D96-9E40-BD9A-544A4752AA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5555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6" name="Text Placeholder 5">
            <a:extLst>
              <a:ext uri="{FF2B5EF4-FFF2-40B4-BE49-F238E27FC236}">
                <a16:creationId xmlns:a16="http://schemas.microsoft.com/office/drawing/2014/main" id="{CAAEF453-159B-D141-BAE7-8BDDB4A42742}"/>
              </a:ext>
            </a:extLst>
          </p:cNvPr>
          <p:cNvSpPr>
            <a:spLocks noGrp="1"/>
          </p:cNvSpPr>
          <p:nvPr>
            <p:ph type="body" sz="quarter" idx="12" hasCustomPrompt="1"/>
          </p:nvPr>
        </p:nvSpPr>
        <p:spPr>
          <a:xfrm>
            <a:off x="583096" y="1603717"/>
            <a:ext cx="10862647" cy="3953021"/>
          </a:xfrm>
          <a:prstGeom prst="rect">
            <a:avLst/>
          </a:prstGeom>
        </p:spPr>
        <p:txBody>
          <a:bodyPr/>
          <a:lstStyle>
            <a:lvl1pPr>
              <a:buClr>
                <a:srgbClr val="E0001D"/>
              </a:buClr>
              <a:defRPr b="0">
                <a:latin typeface="Arial" panose="020B0604020202020204" pitchFamily="34" charset="0"/>
                <a:cs typeface="Arial" panose="020B0604020202020204" pitchFamily="34" charset="0"/>
              </a:defRPr>
            </a:lvl1pPr>
            <a:lvl2pPr>
              <a:buClr>
                <a:srgbClr val="E0001D"/>
              </a:buClr>
              <a:defRPr b="0">
                <a:latin typeface="Arial" panose="020B0604020202020204" pitchFamily="34" charset="0"/>
                <a:cs typeface="Arial" panose="020B0604020202020204" pitchFamily="34" charset="0"/>
              </a:defRPr>
            </a:lvl2pPr>
            <a:lvl3pPr>
              <a:buClr>
                <a:srgbClr val="E0001D"/>
              </a:buClr>
              <a:defRPr b="0">
                <a:latin typeface="Arial" panose="020B0604020202020204" pitchFamily="34" charset="0"/>
                <a:cs typeface="Arial" panose="020B0604020202020204" pitchFamily="34" charset="0"/>
              </a:defRPr>
            </a:lvl3pPr>
            <a:lvl4pPr>
              <a:buClr>
                <a:srgbClr val="E0001D"/>
              </a:buClr>
              <a:defRPr b="0">
                <a:latin typeface="Arial" panose="020B0604020202020204" pitchFamily="34" charset="0"/>
                <a:cs typeface="Arial" panose="020B0604020202020204" pitchFamily="34" charset="0"/>
              </a:defRPr>
            </a:lvl4pPr>
            <a:lvl5pPr>
              <a:buClr>
                <a:srgbClr val="E0001D"/>
              </a:buCl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87D1451-0886-9040-8EFC-8DEAA43065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22009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 Slide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B35C-6560-6C4F-8726-370FD3EEA012}"/>
              </a:ext>
            </a:extLst>
          </p:cNvPr>
          <p:cNvSpPr>
            <a:spLocks noGrp="1"/>
          </p:cNvSpPr>
          <p:nvPr>
            <p:ph type="title" hasCustomPrompt="1"/>
          </p:nvPr>
        </p:nvSpPr>
        <p:spPr>
          <a:xfrm>
            <a:off x="6096000" y="193288"/>
            <a:ext cx="5349743" cy="1159727"/>
          </a:xfrm>
          <a:prstGeom prst="rect">
            <a:avLst/>
          </a:prstGeom>
        </p:spPr>
        <p:txBody>
          <a:bodyPr anchor="ct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title </a:t>
            </a:r>
          </a:p>
        </p:txBody>
      </p:sp>
      <p:sp>
        <p:nvSpPr>
          <p:cNvPr id="7" name="Content Placeholder 2">
            <a:extLst>
              <a:ext uri="{FF2B5EF4-FFF2-40B4-BE49-F238E27FC236}">
                <a16:creationId xmlns:a16="http://schemas.microsoft.com/office/drawing/2014/main" id="{476D1908-9A89-D24A-BC2E-7D9007D9A8EB}"/>
              </a:ext>
            </a:extLst>
          </p:cNvPr>
          <p:cNvSpPr>
            <a:spLocks noGrp="1"/>
          </p:cNvSpPr>
          <p:nvPr>
            <p:ph sz="half" idx="1" hasCustomPrompt="1"/>
          </p:nvPr>
        </p:nvSpPr>
        <p:spPr>
          <a:xfrm>
            <a:off x="838200" y="1825625"/>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6E3E9D9-EDD4-8D40-BA63-3401DAEE1937}"/>
              </a:ext>
            </a:extLst>
          </p:cNvPr>
          <p:cNvSpPr>
            <a:spLocks noGrp="1"/>
          </p:cNvSpPr>
          <p:nvPr>
            <p:ph sz="half" idx="2" hasCustomPrompt="1"/>
          </p:nvPr>
        </p:nvSpPr>
        <p:spPr>
          <a:xfrm>
            <a:off x="6172200" y="1825625"/>
            <a:ext cx="5181600" cy="4351338"/>
          </a:xfrm>
          <a:prstGeom prst="rect">
            <a:avLst/>
          </a:prstGeom>
        </p:spPr>
        <p:txBody>
          <a:bodyPr/>
          <a:lstStyle>
            <a:lvl1pPr>
              <a:buClr>
                <a:srgbClr val="E0001D"/>
              </a:buClr>
              <a:defRPr b="0"/>
            </a:lvl1pPr>
            <a:lvl2pPr>
              <a:buClr>
                <a:srgbClr val="E0001D"/>
              </a:buClr>
              <a:defRPr b="0"/>
            </a:lvl2pPr>
            <a:lvl3pPr>
              <a:buClr>
                <a:srgbClr val="E0001D"/>
              </a:buClr>
              <a:defRPr b="0"/>
            </a:lvl3pPr>
            <a:lvl4pPr>
              <a:buClr>
                <a:srgbClr val="E0001D"/>
              </a:buClr>
              <a:defRPr b="0"/>
            </a:lvl4pPr>
            <a:lvl5pPr>
              <a:buClr>
                <a:srgbClr val="E0001D"/>
              </a:buCl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41FCDAB-FC62-CF40-A515-4BD5E8B0BF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3830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Slide Op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02F92C3-FC9A-1745-BF4F-7BAA338C8A13}"/>
              </a:ext>
            </a:extLst>
          </p:cNvPr>
          <p:cNvSpPr>
            <a:spLocks noGrp="1"/>
          </p:cNvSpPr>
          <p:nvPr>
            <p:ph sz="quarter" idx="12" hasCustomPrompt="1"/>
          </p:nvPr>
        </p:nvSpPr>
        <p:spPr>
          <a:xfrm>
            <a:off x="712788" y="1254760"/>
            <a:ext cx="10641012" cy="4227513"/>
          </a:xfrm>
          <a:prstGeom prst="rect">
            <a:avLst/>
          </a:prstGeom>
        </p:spPr>
        <p:txBody>
          <a:bodyPr/>
          <a:lstStyle>
            <a:lvl1pPr>
              <a:defRPr b="0">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pic>
        <p:nvPicPr>
          <p:cNvPr id="4" name="Picture 3">
            <a:extLst>
              <a:ext uri="{FF2B5EF4-FFF2-40B4-BE49-F238E27FC236}">
                <a16:creationId xmlns:a16="http://schemas.microsoft.com/office/drawing/2014/main" id="{72F362F7-37B1-4641-BED2-33049652EF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33020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Slide Option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1EFF7C-D921-E946-A114-356443E250B1}"/>
              </a:ext>
            </a:extLst>
          </p:cNvPr>
          <p:cNvSpPr>
            <a:spLocks noGrp="1"/>
          </p:cNvSpPr>
          <p:nvPr>
            <p:ph type="title" hasCustomPrompt="1"/>
          </p:nvPr>
        </p:nvSpPr>
        <p:spPr>
          <a:xfrm>
            <a:off x="712922" y="392944"/>
            <a:ext cx="10640878" cy="453081"/>
          </a:xfrm>
          <a:prstGeom prst="rect">
            <a:avLst/>
          </a:prstGeom>
        </p:spPr>
        <p:txBody>
          <a:bodyPr anchor="ctr">
            <a:noAutofit/>
          </a:bodyPr>
          <a:lstStyle>
            <a:lvl1pPr algn="ctr">
              <a:defRPr sz="32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6" name="Content Placeholder 2">
            <a:extLst>
              <a:ext uri="{FF2B5EF4-FFF2-40B4-BE49-F238E27FC236}">
                <a16:creationId xmlns:a16="http://schemas.microsoft.com/office/drawing/2014/main" id="{DE3E3ED3-5E3C-A74E-B8A0-DA0BC430C446}"/>
              </a:ext>
            </a:extLst>
          </p:cNvPr>
          <p:cNvSpPr>
            <a:spLocks noGrp="1"/>
          </p:cNvSpPr>
          <p:nvPr>
            <p:ph sz="half" idx="1" hasCustomPrompt="1"/>
          </p:nvPr>
        </p:nvSpPr>
        <p:spPr>
          <a:xfrm>
            <a:off x="838200" y="1371600"/>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392B2D34-E60C-3442-B9BC-18201C5F83B7}"/>
              </a:ext>
            </a:extLst>
          </p:cNvPr>
          <p:cNvSpPr>
            <a:spLocks noGrp="1"/>
          </p:cNvSpPr>
          <p:nvPr>
            <p:ph sz="half" idx="2" hasCustomPrompt="1"/>
          </p:nvPr>
        </p:nvSpPr>
        <p:spPr>
          <a:xfrm>
            <a:off x="6172200" y="1371600"/>
            <a:ext cx="5181600" cy="4351338"/>
          </a:xfrm>
          <a:prstGeom prst="rect">
            <a:avLst/>
          </a:prstGeom>
        </p:spPr>
        <p:txBody>
          <a:bodyPr/>
          <a:lstStyle>
            <a:lvl1pPr>
              <a:defRPr b="0"/>
            </a:lvl1pPr>
            <a:lvl2pPr>
              <a:defRPr b="0"/>
            </a:lvl2pPr>
            <a:lvl3pPr>
              <a:defRPr b="0"/>
            </a:lvl3pPr>
            <a:lvl4pPr>
              <a:defRPr b="0"/>
            </a:lvl4pPr>
            <a:lvl5pPr>
              <a:defRPr b="0"/>
            </a:lvl5pPr>
          </a:lstStyle>
          <a:p>
            <a:pPr lvl="0"/>
            <a:r>
              <a:rPr lang="en-US" dirty="0"/>
              <a:t>Click to edit text style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E70AB202-76DA-A242-83CA-1A824B98BC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Tree>
    <p:extLst>
      <p:ext uri="{BB962C8B-B14F-4D97-AF65-F5344CB8AC3E}">
        <p14:creationId xmlns:p14="http://schemas.microsoft.com/office/powerpoint/2010/main" val="17900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9D9D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739AA3-DD2F-CA46-9DCD-45A25A0EBD64}"/>
              </a:ext>
            </a:extLst>
          </p:cNvPr>
          <p:cNvSpPr/>
          <p:nvPr userDrawn="1"/>
        </p:nvSpPr>
        <p:spPr>
          <a:xfrm>
            <a:off x="186145" y="6487597"/>
            <a:ext cx="1135247" cy="246221"/>
          </a:xfrm>
          <a:prstGeom prst="rect">
            <a:avLst/>
          </a:prstGeom>
        </p:spPr>
        <p:txBody>
          <a:bodyPr wrap="none">
            <a:spAutoFit/>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255819"/>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708" r:id="rId3"/>
    <p:sldLayoutId id="2147483695" r:id="rId4"/>
    <p:sldLayoutId id="2147483692" r:id="rId5"/>
    <p:sldLayoutId id="2147483706" r:id="rId6"/>
    <p:sldLayoutId id="2147483696" r:id="rId7"/>
    <p:sldLayoutId id="2147483693" r:id="rId8"/>
    <p:sldLayoutId id="2147483697" r:id="rId9"/>
    <p:sldLayoutId id="2147483681" r:id="rId10"/>
    <p:sldLayoutId id="2147483698" r:id="rId11"/>
    <p:sldLayoutId id="2147483682" r:id="rId12"/>
    <p:sldLayoutId id="2147483705" r:id="rId13"/>
    <p:sldLayoutId id="2147483699" r:id="rId14"/>
    <p:sldLayoutId id="2147483700" r:id="rId15"/>
    <p:sldLayoutId id="2147483709" r:id="rId16"/>
    <p:sldLayoutId id="2147483701" r:id="rId17"/>
    <p:sldLayoutId id="2147483702" r:id="rId18"/>
    <p:sldLayoutId id="2147483691" r:id="rId19"/>
    <p:sldLayoutId id="2147483707" r:id="rId20"/>
    <p:sldLayoutId id="2147483703" r:id="rId21"/>
    <p:sldLayoutId id="2147483704" r:id="rId22"/>
    <p:sldLayoutId id="214748368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CBE8E1-F6F3-BB4B-BAD9-34D44D7931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16356" y="6014897"/>
            <a:ext cx="3053221" cy="501409"/>
          </a:xfrm>
          <a:prstGeom prst="rect">
            <a:avLst/>
          </a:prstGeom>
        </p:spPr>
      </p:pic>
      <p:sp>
        <p:nvSpPr>
          <p:cNvPr id="9" name="Rectangle 8">
            <a:extLst>
              <a:ext uri="{FF2B5EF4-FFF2-40B4-BE49-F238E27FC236}">
                <a16:creationId xmlns:a16="http://schemas.microsoft.com/office/drawing/2014/main" id="{953473AE-6D93-B445-AD78-34E50CD11FFF}"/>
              </a:ext>
            </a:extLst>
          </p:cNvPr>
          <p:cNvSpPr/>
          <p:nvPr userDrawn="1"/>
        </p:nvSpPr>
        <p:spPr>
          <a:xfrm>
            <a:off x="186145" y="6487597"/>
            <a:ext cx="1135247" cy="246221"/>
          </a:xfrm>
          <a:prstGeom prst="rect">
            <a:avLst/>
          </a:prstGeom>
        </p:spPr>
        <p:txBody>
          <a:bodyPr wrap="none">
            <a:spAutoFit/>
          </a:bodyPr>
          <a:lstStyle/>
          <a:p>
            <a:r>
              <a:rPr lang="en-US" sz="10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MKTG-218-0422</a:t>
            </a:r>
            <a:endParaRPr lang="en-US" sz="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7556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americanfidelity.com/media/2707/example-premium-deduction-file.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mericanfidelity.com/billin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1524000" y="1126514"/>
            <a:ext cx="9144000" cy="4199247"/>
          </a:xfrm>
        </p:spPr>
        <p:txBody>
          <a:bodyPr anchor="ctr"/>
          <a:lstStyle/>
          <a:p>
            <a:r>
              <a:rPr lang="en-US" dirty="0"/>
              <a:t>Features of Your </a:t>
            </a:r>
            <a:br>
              <a:rPr lang="en-US" dirty="0"/>
            </a:br>
            <a:r>
              <a:rPr lang="en-US" dirty="0"/>
              <a:t>Online Account</a:t>
            </a:r>
          </a:p>
        </p:txBody>
      </p:sp>
    </p:spTree>
    <p:extLst>
      <p:ext uri="{BB962C8B-B14F-4D97-AF65-F5344CB8AC3E}">
        <p14:creationId xmlns:p14="http://schemas.microsoft.com/office/powerpoint/2010/main" val="299818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0665-26BB-2946-9F8E-8D2D4AA84448}"/>
              </a:ext>
            </a:extLst>
          </p:cNvPr>
          <p:cNvSpPr>
            <a:spLocks noGrp="1"/>
          </p:cNvSpPr>
          <p:nvPr>
            <p:ph type="title"/>
          </p:nvPr>
        </p:nvSpPr>
        <p:spPr>
          <a:xfrm>
            <a:off x="831850" y="1064525"/>
            <a:ext cx="10515600" cy="4258102"/>
          </a:xfrm>
        </p:spPr>
        <p:txBody>
          <a:bodyPr anchor="ctr"/>
          <a:lstStyle/>
          <a:p>
            <a:r>
              <a:rPr lang="en-US" dirty="0"/>
              <a:t>Managing Your Bill</a:t>
            </a:r>
          </a:p>
        </p:txBody>
      </p:sp>
    </p:spTree>
    <p:extLst>
      <p:ext uri="{BB962C8B-B14F-4D97-AF65-F5344CB8AC3E}">
        <p14:creationId xmlns:p14="http://schemas.microsoft.com/office/powerpoint/2010/main" val="2354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algn="l"/>
            <a:r>
              <a:rPr lang="en-US" sz="4400" dirty="0"/>
              <a:t>Ways to Reconcile Your Bills</a:t>
            </a:r>
          </a:p>
        </p:txBody>
      </p:sp>
      <p:pic>
        <p:nvPicPr>
          <p:cNvPr id="4" name="Picture 3" descr="Graphical user interface, application&#10;&#10;Description automatically generated">
            <a:extLst>
              <a:ext uri="{FF2B5EF4-FFF2-40B4-BE49-F238E27FC236}">
                <a16:creationId xmlns:a16="http://schemas.microsoft.com/office/drawing/2014/main" id="{D09849D0-7601-4B46-AD2B-1E1CD32769A4}"/>
              </a:ext>
            </a:extLst>
          </p:cNvPr>
          <p:cNvPicPr>
            <a:picLocks noChangeAspect="1"/>
          </p:cNvPicPr>
          <p:nvPr/>
        </p:nvPicPr>
        <p:blipFill rotWithShape="1">
          <a:blip r:embed="rId3"/>
          <a:srcRect t="16333" r="3065" b="14210"/>
          <a:stretch/>
        </p:blipFill>
        <p:spPr>
          <a:xfrm>
            <a:off x="542546" y="2516777"/>
            <a:ext cx="6045327" cy="3660185"/>
          </a:xfrm>
          <a:prstGeom prst="rect">
            <a:avLst/>
          </a:prstGeom>
          <a:ln>
            <a:solidFill>
              <a:schemeClr val="bg1">
                <a:lumMod val="50000"/>
              </a:schemeClr>
            </a:solidFill>
          </a:ln>
        </p:spPr>
      </p:pic>
      <p:sp>
        <p:nvSpPr>
          <p:cNvPr id="2" name="Rectangle 1">
            <a:extLst>
              <a:ext uri="{FF2B5EF4-FFF2-40B4-BE49-F238E27FC236}">
                <a16:creationId xmlns:a16="http://schemas.microsoft.com/office/drawing/2014/main" id="{2280F094-2F8A-444C-B205-E9B4C139AF0B}"/>
              </a:ext>
            </a:extLst>
          </p:cNvPr>
          <p:cNvSpPr/>
          <p:nvPr/>
        </p:nvSpPr>
        <p:spPr>
          <a:xfrm>
            <a:off x="7018209" y="2516777"/>
            <a:ext cx="4631245" cy="3660185"/>
          </a:xfrm>
          <a:prstGeom prst="rect">
            <a:avLst/>
          </a:prstGeom>
        </p:spPr>
        <p:txBody>
          <a:bodyPr vert="horz" lIns="91440" tIns="45720" rIns="91440" bIns="45720" rtlCol="0" anchor="t">
            <a:normAutofit/>
          </a:bodyPr>
          <a:lstStyle/>
          <a:p>
            <a:pPr>
              <a:lnSpc>
                <a:spcPct val="150000"/>
              </a:lnSpc>
              <a:spcAft>
                <a:spcPts val="600"/>
              </a:spcAft>
            </a:pPr>
            <a:r>
              <a:rPr lang="en-US" dirty="0">
                <a:latin typeface="Arial" panose="020B0604020202020204" pitchFamily="34" charset="0"/>
                <a:cs typeface="Arial" panose="020B0604020202020204" pitchFamily="34" charset="0"/>
              </a:rPr>
              <a:t>There are multiple ways you can reconcile your bills with American Fidelity. </a:t>
            </a:r>
          </a:p>
          <a:p>
            <a:pPr indent="-228600">
              <a:lnSpc>
                <a:spcPct val="15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228600">
              <a:lnSpc>
                <a:spcPct val="150000"/>
              </a:lnSpc>
              <a:spcAft>
                <a:spcPts val="600"/>
              </a:spcAft>
              <a:buClr>
                <a:srgbClr val="E0001D"/>
              </a:buClr>
              <a:buFont typeface="Arial" panose="020B0604020202020204" pitchFamily="34" charset="0"/>
              <a:buChar char="•"/>
            </a:pPr>
            <a:r>
              <a:rPr lang="en-US" dirty="0">
                <a:latin typeface="Arial" panose="020B0604020202020204" pitchFamily="34" charset="0"/>
                <a:cs typeface="Arial" panose="020B0604020202020204" pitchFamily="34" charset="0"/>
              </a:rPr>
              <a:t>Assisted Billing</a:t>
            </a:r>
          </a:p>
          <a:p>
            <a:pPr marL="342900" indent="-228600">
              <a:lnSpc>
                <a:spcPct val="150000"/>
              </a:lnSpc>
              <a:spcAft>
                <a:spcPts val="600"/>
              </a:spcAft>
              <a:buClr>
                <a:srgbClr val="E0001D"/>
              </a:buClr>
              <a:buFont typeface="Arial" panose="020B0604020202020204" pitchFamily="34" charset="0"/>
              <a:buChar char="•"/>
            </a:pPr>
            <a:r>
              <a:rPr lang="en-US" dirty="0">
                <a:latin typeface="Arial" panose="020B0604020202020204" pitchFamily="34" charset="0"/>
                <a:cs typeface="Arial" panose="020B0604020202020204" pitchFamily="34" charset="0"/>
              </a:rPr>
              <a:t>Manual Online Billing</a:t>
            </a:r>
          </a:p>
          <a:p>
            <a:pPr marL="342900" indent="-228600">
              <a:lnSpc>
                <a:spcPct val="150000"/>
              </a:lnSpc>
              <a:spcAft>
                <a:spcPts val="600"/>
              </a:spcAft>
              <a:buClr>
                <a:srgbClr val="E0001D"/>
              </a:buClr>
              <a:buFont typeface="Arial" panose="020B0604020202020204" pitchFamily="34" charset="0"/>
              <a:buChar char="•"/>
            </a:pPr>
            <a:r>
              <a:rPr lang="en-US" dirty="0">
                <a:effectLst/>
                <a:latin typeface="Arial" panose="020B0604020202020204" pitchFamily="34" charset="0"/>
                <a:cs typeface="Arial" panose="020B0604020202020204" pitchFamily="34" charset="0"/>
              </a:rPr>
              <a:t>Manual Paper Billing</a:t>
            </a:r>
          </a:p>
          <a:p>
            <a:pPr>
              <a:lnSpc>
                <a:spcPct val="150000"/>
              </a:lnSpc>
              <a:spcAft>
                <a:spcPts val="600"/>
              </a:spcAft>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8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1DF6AB2-30A6-804D-9BC0-EBE6F05F7A02}"/>
              </a:ext>
            </a:extLst>
          </p:cNvPr>
          <p:cNvGrpSpPr/>
          <p:nvPr/>
        </p:nvGrpSpPr>
        <p:grpSpPr>
          <a:xfrm>
            <a:off x="1237016" y="1137027"/>
            <a:ext cx="9717861" cy="3977898"/>
            <a:chOff x="1237016" y="1137027"/>
            <a:chExt cx="9717861" cy="3977898"/>
          </a:xfrm>
        </p:grpSpPr>
        <p:grpSp>
          <p:nvGrpSpPr>
            <p:cNvPr id="5" name="Group 4">
              <a:extLst>
                <a:ext uri="{FF2B5EF4-FFF2-40B4-BE49-F238E27FC236}">
                  <a16:creationId xmlns:a16="http://schemas.microsoft.com/office/drawing/2014/main" id="{3499E87A-0EBE-0A40-89B8-50FD02196B5A}"/>
                </a:ext>
              </a:extLst>
            </p:cNvPr>
            <p:cNvGrpSpPr/>
            <p:nvPr/>
          </p:nvGrpSpPr>
          <p:grpSpPr>
            <a:xfrm>
              <a:off x="1237016" y="1137027"/>
              <a:ext cx="9717861" cy="3977898"/>
              <a:chOff x="1237016" y="1137027"/>
              <a:chExt cx="9717861" cy="3977898"/>
            </a:xfrm>
          </p:grpSpPr>
          <p:grpSp>
            <p:nvGrpSpPr>
              <p:cNvPr id="3" name="Group 2">
                <a:extLst>
                  <a:ext uri="{FF2B5EF4-FFF2-40B4-BE49-F238E27FC236}">
                    <a16:creationId xmlns:a16="http://schemas.microsoft.com/office/drawing/2014/main" id="{1E5C8DE9-04DF-E34A-92FD-BBAF8AE866D8}"/>
                  </a:ext>
                </a:extLst>
              </p:cNvPr>
              <p:cNvGrpSpPr/>
              <p:nvPr/>
            </p:nvGrpSpPr>
            <p:grpSpPr>
              <a:xfrm>
                <a:off x="1237016" y="1137027"/>
                <a:ext cx="9717861" cy="3977898"/>
                <a:chOff x="1237016" y="1137027"/>
                <a:chExt cx="9717861" cy="3977898"/>
              </a:xfrm>
            </p:grpSpPr>
            <p:pic>
              <p:nvPicPr>
                <p:cNvPr id="7" name="Picture 6" descr="Table&#10;&#10;Description automatically generated">
                  <a:extLst>
                    <a:ext uri="{FF2B5EF4-FFF2-40B4-BE49-F238E27FC236}">
                      <a16:creationId xmlns:a16="http://schemas.microsoft.com/office/drawing/2014/main" id="{CD8079A9-A4A7-CE4D-8FE7-2B38070386C9}"/>
                    </a:ext>
                  </a:extLst>
                </p:cNvPr>
                <p:cNvPicPr>
                  <a:picLocks noChangeAspect="1"/>
                </p:cNvPicPr>
                <p:nvPr/>
              </p:nvPicPr>
              <p:blipFill rotWithShape="1">
                <a:blip r:embed="rId3"/>
                <a:srcRect b="13220"/>
                <a:stretch/>
              </p:blipFill>
              <p:spPr>
                <a:xfrm>
                  <a:off x="1237016" y="1137027"/>
                  <a:ext cx="9717861" cy="3977898"/>
                </a:xfrm>
                <a:prstGeom prst="rect">
                  <a:avLst/>
                </a:prstGeom>
                <a:ln>
                  <a:solidFill>
                    <a:schemeClr val="bg1">
                      <a:lumMod val="50000"/>
                    </a:schemeClr>
                  </a:solidFill>
                </a:ln>
              </p:spPr>
            </p:pic>
            <p:sp>
              <p:nvSpPr>
                <p:cNvPr id="2" name="Rectangle 1">
                  <a:extLst>
                    <a:ext uri="{FF2B5EF4-FFF2-40B4-BE49-F238E27FC236}">
                      <a16:creationId xmlns:a16="http://schemas.microsoft.com/office/drawing/2014/main" id="{D4197FBE-F78C-FB47-8EFB-2D5C82610A40}"/>
                    </a:ext>
                  </a:extLst>
                </p:cNvPr>
                <p:cNvSpPr/>
                <p:nvPr/>
              </p:nvSpPr>
              <p:spPr>
                <a:xfrm>
                  <a:off x="6980904" y="1152268"/>
                  <a:ext cx="1563328" cy="582623"/>
                </a:xfrm>
                <a:prstGeom prst="rect">
                  <a:avLst/>
                </a:prstGeom>
                <a:solidFill>
                  <a:srgbClr val="DA0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6C2A19B-DD9E-864E-8AFF-CDBBD52F3AF0}"/>
                  </a:ext>
                </a:extLst>
              </p:cNvPr>
              <p:cNvSpPr/>
              <p:nvPr/>
            </p:nvSpPr>
            <p:spPr>
              <a:xfrm>
                <a:off x="1475880" y="4281865"/>
                <a:ext cx="618734" cy="168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ED1BA7-F1FB-4C4D-AA7E-D7622E3F2E8D}"/>
                  </a:ext>
                </a:extLst>
              </p:cNvPr>
              <p:cNvSpPr/>
              <p:nvPr/>
            </p:nvSpPr>
            <p:spPr>
              <a:xfrm>
                <a:off x="1512602" y="4561270"/>
                <a:ext cx="618734" cy="168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3BD4B6-F52F-DC4E-84E3-9EE876FC4D43}"/>
                  </a:ext>
                </a:extLst>
              </p:cNvPr>
              <p:cNvSpPr/>
              <p:nvPr/>
            </p:nvSpPr>
            <p:spPr>
              <a:xfrm>
                <a:off x="1500947" y="4891161"/>
                <a:ext cx="618734" cy="168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3D8304CA-250C-404C-BD56-940D4065BB5A}"/>
                </a:ext>
              </a:extLst>
            </p:cNvPr>
            <p:cNvSpPr/>
            <p:nvPr/>
          </p:nvSpPr>
          <p:spPr>
            <a:xfrm>
              <a:off x="1500947" y="3541308"/>
              <a:ext cx="2156653"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Assisted Billing</a:t>
            </a:r>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364968"/>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Select the </a:t>
            </a:r>
            <a:r>
              <a:rPr lang="en-US" sz="2000" b="1" dirty="0">
                <a:solidFill>
                  <a:srgbClr val="4EA9BA"/>
                </a:solidFill>
              </a:rPr>
              <a:t>Invoice # </a:t>
            </a:r>
            <a:r>
              <a:rPr lang="en-US" sz="2000" dirty="0">
                <a:solidFill>
                  <a:schemeClr val="tx1">
                    <a:lumMod val="65000"/>
                    <a:lumOff val="35000"/>
                  </a:schemeClr>
                </a:solidFill>
              </a:rPr>
              <a:t>of the bill you would like to process. </a:t>
            </a:r>
          </a:p>
        </p:txBody>
      </p:sp>
      <p:sp>
        <p:nvSpPr>
          <p:cNvPr id="11" name="Rounded Rectangle 10">
            <a:extLst>
              <a:ext uri="{FF2B5EF4-FFF2-40B4-BE49-F238E27FC236}">
                <a16:creationId xmlns:a16="http://schemas.microsoft.com/office/drawing/2014/main" id="{D68468D6-C665-0F47-891E-31DFB87307E9}"/>
              </a:ext>
            </a:extLst>
          </p:cNvPr>
          <p:cNvSpPr/>
          <p:nvPr/>
        </p:nvSpPr>
        <p:spPr>
          <a:xfrm>
            <a:off x="1396259" y="4219355"/>
            <a:ext cx="938527" cy="293403"/>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DBD007-0163-AF48-87BC-0432A4F0FA2C}"/>
              </a:ext>
            </a:extLst>
          </p:cNvPr>
          <p:cNvSpPr txBox="1"/>
          <p:nvPr/>
        </p:nvSpPr>
        <p:spPr>
          <a:xfrm>
            <a:off x="1451344" y="4203516"/>
            <a:ext cx="883442" cy="276999"/>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B12345</a:t>
            </a:r>
          </a:p>
        </p:txBody>
      </p:sp>
      <p:sp>
        <p:nvSpPr>
          <p:cNvPr id="15" name="TextBox 14">
            <a:extLst>
              <a:ext uri="{FF2B5EF4-FFF2-40B4-BE49-F238E27FC236}">
                <a16:creationId xmlns:a16="http://schemas.microsoft.com/office/drawing/2014/main" id="{4AACC3DA-7D79-5A4A-B8D3-B586D8E6090D}"/>
              </a:ext>
            </a:extLst>
          </p:cNvPr>
          <p:cNvSpPr txBox="1"/>
          <p:nvPr/>
        </p:nvSpPr>
        <p:spPr>
          <a:xfrm>
            <a:off x="1459098" y="4502618"/>
            <a:ext cx="883442" cy="276999"/>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B23458</a:t>
            </a:r>
          </a:p>
        </p:txBody>
      </p:sp>
      <p:sp>
        <p:nvSpPr>
          <p:cNvPr id="16" name="TextBox 15">
            <a:extLst>
              <a:ext uri="{FF2B5EF4-FFF2-40B4-BE49-F238E27FC236}">
                <a16:creationId xmlns:a16="http://schemas.microsoft.com/office/drawing/2014/main" id="{F4209CC4-7EBA-CB48-AE6B-7E3539287ED5}"/>
              </a:ext>
            </a:extLst>
          </p:cNvPr>
          <p:cNvSpPr txBox="1"/>
          <p:nvPr/>
        </p:nvSpPr>
        <p:spPr>
          <a:xfrm>
            <a:off x="1478904" y="4824448"/>
            <a:ext cx="883442" cy="276999"/>
          </a:xfrm>
          <a:prstGeom prst="rect">
            <a:avLst/>
          </a:prstGeom>
          <a:noFill/>
        </p:spPr>
        <p:txBody>
          <a:bodyPr wrap="square" rtlCol="0">
            <a:spAutoFit/>
          </a:bodyPr>
          <a:lstStyle/>
          <a:p>
            <a:r>
              <a:rPr lang="en-US" sz="1200" dirty="0">
                <a:solidFill>
                  <a:srgbClr val="FF0000"/>
                </a:solidFill>
                <a:latin typeface="Arial" panose="020B0604020202020204" pitchFamily="34" charset="0"/>
                <a:cs typeface="Arial" panose="020B0604020202020204" pitchFamily="34" charset="0"/>
              </a:rPr>
              <a:t>B12346</a:t>
            </a:r>
          </a:p>
        </p:txBody>
      </p:sp>
      <p:cxnSp>
        <p:nvCxnSpPr>
          <p:cNvPr id="12" name="Straight Arrow Connector 11">
            <a:extLst>
              <a:ext uri="{FF2B5EF4-FFF2-40B4-BE49-F238E27FC236}">
                <a16:creationId xmlns:a16="http://schemas.microsoft.com/office/drawing/2014/main" id="{DCBF2120-241F-0742-B542-2D90AB526834}"/>
              </a:ext>
            </a:extLst>
          </p:cNvPr>
          <p:cNvCxnSpPr>
            <a:cxnSpLocks/>
          </p:cNvCxnSpPr>
          <p:nvPr/>
        </p:nvCxnSpPr>
        <p:spPr>
          <a:xfrm flipV="1">
            <a:off x="667560" y="4366056"/>
            <a:ext cx="649077" cy="1"/>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4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B5E7DC-9AD8-F841-9904-44DDDF72C841}"/>
              </a:ext>
            </a:extLst>
          </p:cNvPr>
          <p:cNvPicPr>
            <a:picLocks noChangeAspect="1"/>
          </p:cNvPicPr>
          <p:nvPr/>
        </p:nvPicPr>
        <p:blipFill>
          <a:blip r:embed="rId3"/>
          <a:stretch>
            <a:fillRect/>
          </a:stretch>
        </p:blipFill>
        <p:spPr>
          <a:xfrm>
            <a:off x="1237016" y="1109712"/>
            <a:ext cx="9717860" cy="2916271"/>
          </a:xfrm>
          <a:prstGeom prst="rect">
            <a:avLst/>
          </a:prstGeom>
          <a:ln>
            <a:solidFill>
              <a:schemeClr val="bg1">
                <a:lumMod val="50000"/>
              </a:schemeClr>
            </a:solidFill>
          </a:ln>
        </p:spPr>
      </p:pic>
      <p:grpSp>
        <p:nvGrpSpPr>
          <p:cNvPr id="4" name="Group 3">
            <a:extLst>
              <a:ext uri="{FF2B5EF4-FFF2-40B4-BE49-F238E27FC236}">
                <a16:creationId xmlns:a16="http://schemas.microsoft.com/office/drawing/2014/main" id="{22B06F90-2317-234A-99C1-FE505741473E}"/>
              </a:ext>
            </a:extLst>
          </p:cNvPr>
          <p:cNvGrpSpPr/>
          <p:nvPr/>
        </p:nvGrpSpPr>
        <p:grpSpPr>
          <a:xfrm>
            <a:off x="7357132" y="3357461"/>
            <a:ext cx="4287181" cy="2084507"/>
            <a:chOff x="7357132" y="3357461"/>
            <a:chExt cx="4287181" cy="2084507"/>
          </a:xfrm>
        </p:grpSpPr>
        <p:pic>
          <p:nvPicPr>
            <p:cNvPr id="10" name="Picture 9">
              <a:extLst>
                <a:ext uri="{FF2B5EF4-FFF2-40B4-BE49-F238E27FC236}">
                  <a16:creationId xmlns:a16="http://schemas.microsoft.com/office/drawing/2014/main" id="{6D0D6E9A-8AD7-114D-A6F6-35EA1947A491}"/>
                </a:ext>
              </a:extLst>
            </p:cNvPr>
            <p:cNvPicPr>
              <a:picLocks noChangeAspect="1"/>
            </p:cNvPicPr>
            <p:nvPr/>
          </p:nvPicPr>
          <p:blipFill>
            <a:blip r:embed="rId4"/>
            <a:stretch>
              <a:fillRect/>
            </a:stretch>
          </p:blipFill>
          <p:spPr>
            <a:xfrm>
              <a:off x="7357132" y="3357461"/>
              <a:ext cx="4287181" cy="2084507"/>
            </a:xfrm>
            <a:prstGeom prst="rect">
              <a:avLst/>
            </a:prstGeom>
          </p:spPr>
        </p:pic>
        <p:sp>
          <p:nvSpPr>
            <p:cNvPr id="3" name="Rectangle 2">
              <a:extLst>
                <a:ext uri="{FF2B5EF4-FFF2-40B4-BE49-F238E27FC236}">
                  <a16:creationId xmlns:a16="http://schemas.microsoft.com/office/drawing/2014/main" id="{021AAFAA-4D6A-BB47-8294-163E709BD224}"/>
                </a:ext>
              </a:extLst>
            </p:cNvPr>
            <p:cNvSpPr/>
            <p:nvPr/>
          </p:nvSpPr>
          <p:spPr>
            <a:xfrm>
              <a:off x="8396626" y="3865530"/>
              <a:ext cx="719667" cy="173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Assisted Billing</a:t>
            </a:r>
          </a:p>
        </p:txBody>
      </p: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580120"/>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Next, select the </a:t>
            </a:r>
            <a:r>
              <a:rPr lang="en-US" sz="2000" b="1" dirty="0">
                <a:solidFill>
                  <a:srgbClr val="4EA9BA"/>
                </a:solidFill>
              </a:rPr>
              <a:t>Upload Premium Deductions </a:t>
            </a:r>
            <a:r>
              <a:rPr lang="en-US" sz="2000" dirty="0">
                <a:solidFill>
                  <a:schemeClr val="tx1">
                    <a:lumMod val="65000"/>
                    <a:lumOff val="35000"/>
                  </a:schemeClr>
                </a:solidFill>
              </a:rPr>
              <a:t>button. </a:t>
            </a:r>
            <a:br>
              <a:rPr lang="en-US" sz="2000" dirty="0">
                <a:solidFill>
                  <a:schemeClr val="tx1">
                    <a:lumMod val="65000"/>
                    <a:lumOff val="35000"/>
                  </a:schemeClr>
                </a:solidFill>
              </a:rPr>
            </a:br>
            <a:r>
              <a:rPr lang="en-US" sz="2000" dirty="0">
                <a:solidFill>
                  <a:schemeClr val="tx1">
                    <a:lumMod val="65000"/>
                    <a:lumOff val="35000"/>
                  </a:schemeClr>
                </a:solidFill>
              </a:rPr>
              <a:t>Select the </a:t>
            </a:r>
            <a:r>
              <a:rPr lang="en-US" sz="2000" b="1" dirty="0">
                <a:solidFill>
                  <a:srgbClr val="4EA9BA"/>
                </a:solidFill>
              </a:rPr>
              <a:t>Browse </a:t>
            </a:r>
            <a:r>
              <a:rPr lang="en-US" sz="2000" dirty="0">
                <a:solidFill>
                  <a:schemeClr val="tx1">
                    <a:lumMod val="65000"/>
                    <a:lumOff val="35000"/>
                  </a:schemeClr>
                </a:solidFill>
              </a:rPr>
              <a:t>button to locate your premium deduction file on your hard drive.</a:t>
            </a:r>
            <a:br>
              <a:rPr lang="en-US" sz="2000" dirty="0">
                <a:solidFill>
                  <a:schemeClr val="tx1">
                    <a:lumMod val="65000"/>
                    <a:lumOff val="35000"/>
                  </a:schemeClr>
                </a:solidFill>
              </a:rPr>
            </a:br>
            <a:r>
              <a:rPr lang="en-US" sz="2000" dirty="0">
                <a:solidFill>
                  <a:schemeClr val="tx1">
                    <a:lumMod val="65000"/>
                    <a:lumOff val="35000"/>
                  </a:schemeClr>
                </a:solidFill>
              </a:rPr>
              <a:t>Click on the red </a:t>
            </a:r>
            <a:r>
              <a:rPr lang="en-US" sz="2000" b="1" dirty="0">
                <a:solidFill>
                  <a:srgbClr val="4EA9BA"/>
                </a:solidFill>
              </a:rPr>
              <a:t>Upload</a:t>
            </a:r>
            <a:r>
              <a:rPr lang="en-US" sz="2000" dirty="0">
                <a:solidFill>
                  <a:schemeClr val="tx1">
                    <a:lumMod val="65000"/>
                    <a:lumOff val="35000"/>
                  </a:schemeClr>
                </a:solidFill>
              </a:rPr>
              <a:t> button when you have located the file.</a:t>
            </a:r>
          </a:p>
        </p:txBody>
      </p:sp>
      <p:sp>
        <p:nvSpPr>
          <p:cNvPr id="11" name="Rounded Rectangle 10">
            <a:extLst>
              <a:ext uri="{FF2B5EF4-FFF2-40B4-BE49-F238E27FC236}">
                <a16:creationId xmlns:a16="http://schemas.microsoft.com/office/drawing/2014/main" id="{D68468D6-C665-0F47-891E-31DFB87307E9}"/>
              </a:ext>
            </a:extLst>
          </p:cNvPr>
          <p:cNvSpPr/>
          <p:nvPr/>
        </p:nvSpPr>
        <p:spPr>
          <a:xfrm>
            <a:off x="6930570" y="2864647"/>
            <a:ext cx="1574801" cy="292892"/>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CBF2120-241F-0742-B542-2D90AB526834}"/>
              </a:ext>
            </a:extLst>
          </p:cNvPr>
          <p:cNvCxnSpPr>
            <a:cxnSpLocks/>
          </p:cNvCxnSpPr>
          <p:nvPr/>
        </p:nvCxnSpPr>
        <p:spPr>
          <a:xfrm flipV="1">
            <a:off x="6082524" y="3011092"/>
            <a:ext cx="649077" cy="1"/>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D3F7DD46-54F3-EB47-95E2-EC3B5E56552B}"/>
              </a:ext>
            </a:extLst>
          </p:cNvPr>
          <p:cNvSpPr/>
          <p:nvPr/>
        </p:nvSpPr>
        <p:spPr>
          <a:xfrm>
            <a:off x="8270817" y="4650522"/>
            <a:ext cx="460242" cy="179055"/>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3F43468-C08B-1449-B6C3-9180AADA96E1}"/>
              </a:ext>
            </a:extLst>
          </p:cNvPr>
          <p:cNvSpPr/>
          <p:nvPr/>
        </p:nvSpPr>
        <p:spPr>
          <a:xfrm>
            <a:off x="7503886" y="5065140"/>
            <a:ext cx="1966685" cy="296052"/>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69B5EE-DB9E-9F44-89BA-84C4DEFFCDFE}"/>
              </a:ext>
            </a:extLst>
          </p:cNvPr>
          <p:cNvCxnSpPr>
            <a:cxnSpLocks/>
          </p:cNvCxnSpPr>
          <p:nvPr/>
        </p:nvCxnSpPr>
        <p:spPr>
          <a:xfrm flipH="1">
            <a:off x="8880835" y="4733974"/>
            <a:ext cx="735999" cy="1"/>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9205A5-8947-2D41-97F4-AA8D88C986CA}"/>
              </a:ext>
            </a:extLst>
          </p:cNvPr>
          <p:cNvCxnSpPr>
            <a:cxnSpLocks/>
          </p:cNvCxnSpPr>
          <p:nvPr/>
        </p:nvCxnSpPr>
        <p:spPr>
          <a:xfrm flipV="1">
            <a:off x="6606031" y="5198651"/>
            <a:ext cx="649077" cy="1"/>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DB3631F-3643-3046-A5A0-BFDC7CDB4172}"/>
              </a:ext>
            </a:extLst>
          </p:cNvPr>
          <p:cNvSpPr/>
          <p:nvPr/>
        </p:nvSpPr>
        <p:spPr>
          <a:xfrm>
            <a:off x="1967023" y="2264735"/>
            <a:ext cx="797442" cy="244549"/>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74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Premium Deduction File Best Practices</a:t>
            </a:r>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524656" y="1232971"/>
            <a:ext cx="4152275" cy="3249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b="1" dirty="0">
                <a:solidFill>
                  <a:schemeClr val="tx1">
                    <a:lumMod val="65000"/>
                    <a:lumOff val="35000"/>
                  </a:schemeClr>
                </a:solidFill>
              </a:rPr>
              <a:t>The following fields are </a:t>
            </a:r>
            <a:br>
              <a:rPr lang="en-US" sz="2000" b="1" dirty="0">
                <a:solidFill>
                  <a:schemeClr val="tx1">
                    <a:lumMod val="65000"/>
                    <a:lumOff val="35000"/>
                  </a:schemeClr>
                </a:solidFill>
              </a:rPr>
            </a:br>
            <a:r>
              <a:rPr lang="en-US" sz="2000" b="1" dirty="0">
                <a:solidFill>
                  <a:schemeClr val="tx1">
                    <a:lumMod val="65000"/>
                    <a:lumOff val="35000"/>
                  </a:schemeClr>
                </a:solidFill>
              </a:rPr>
              <a:t>required when uploading </a:t>
            </a:r>
            <a:br>
              <a:rPr lang="en-US" sz="2000" b="1" dirty="0">
                <a:solidFill>
                  <a:schemeClr val="tx1">
                    <a:lumMod val="65000"/>
                    <a:lumOff val="35000"/>
                  </a:schemeClr>
                </a:solidFill>
              </a:rPr>
            </a:br>
            <a:r>
              <a:rPr lang="en-US" sz="2000" b="1" dirty="0">
                <a:solidFill>
                  <a:schemeClr val="tx1">
                    <a:lumMod val="65000"/>
                    <a:lumOff val="35000"/>
                  </a:schemeClr>
                </a:solidFill>
              </a:rPr>
              <a:t>your premium deduction file: </a:t>
            </a:r>
          </a:p>
          <a:p>
            <a:pPr>
              <a:lnSpc>
                <a:spcPct val="150000"/>
              </a:lnSpc>
              <a:buClr>
                <a:srgbClr val="E0001D"/>
              </a:buClr>
            </a:pPr>
            <a:r>
              <a:rPr lang="en-US" sz="2000" dirty="0">
                <a:solidFill>
                  <a:schemeClr val="tx1">
                    <a:lumMod val="65000"/>
                    <a:lumOff val="35000"/>
                  </a:schemeClr>
                </a:solidFill>
              </a:rPr>
              <a:t>Employee Full Name</a:t>
            </a:r>
          </a:p>
          <a:p>
            <a:pPr>
              <a:lnSpc>
                <a:spcPct val="150000"/>
              </a:lnSpc>
              <a:buClr>
                <a:srgbClr val="E0001D"/>
              </a:buClr>
            </a:pPr>
            <a:r>
              <a:rPr lang="en-US" sz="2000" dirty="0">
                <a:solidFill>
                  <a:schemeClr val="tx1">
                    <a:lumMod val="65000"/>
                    <a:lumOff val="35000"/>
                  </a:schemeClr>
                </a:solidFill>
              </a:rPr>
              <a:t>Employee SSN</a:t>
            </a:r>
          </a:p>
          <a:p>
            <a:pPr>
              <a:lnSpc>
                <a:spcPct val="150000"/>
              </a:lnSpc>
              <a:buClr>
                <a:srgbClr val="E0001D"/>
              </a:buClr>
            </a:pPr>
            <a:r>
              <a:rPr lang="en-US" sz="2000" dirty="0">
                <a:solidFill>
                  <a:schemeClr val="tx1">
                    <a:lumMod val="65000"/>
                    <a:lumOff val="35000"/>
                  </a:schemeClr>
                </a:solidFill>
              </a:rPr>
              <a:t>Premium Deduction Amount </a:t>
            </a:r>
            <a:br>
              <a:rPr lang="en-US" sz="2000" dirty="0">
                <a:solidFill>
                  <a:schemeClr val="tx1">
                    <a:lumMod val="65000"/>
                    <a:lumOff val="35000"/>
                  </a:schemeClr>
                </a:solidFill>
              </a:rPr>
            </a:br>
            <a:r>
              <a:rPr lang="en-US" sz="2000" dirty="0">
                <a:solidFill>
                  <a:schemeClr val="tx1">
                    <a:lumMod val="65000"/>
                    <a:lumOff val="35000"/>
                  </a:schemeClr>
                </a:solidFill>
              </a:rPr>
              <a:t>by Account Type</a:t>
            </a:r>
          </a:p>
          <a:p>
            <a:pPr marL="0" indent="0">
              <a:lnSpc>
                <a:spcPct val="150000"/>
              </a:lnSpc>
              <a:buClr>
                <a:srgbClr val="E0001D"/>
              </a:buClr>
              <a:buNone/>
            </a:pPr>
            <a:r>
              <a:rPr lang="en-US" sz="2000" b="1" dirty="0">
                <a:solidFill>
                  <a:srgbClr val="FF0000"/>
                </a:solidFill>
              </a:rPr>
              <a:t>Important: </a:t>
            </a:r>
            <a:br>
              <a:rPr lang="en-US" sz="2000" b="1" dirty="0">
                <a:solidFill>
                  <a:schemeClr val="tx1">
                    <a:lumMod val="65000"/>
                    <a:lumOff val="35000"/>
                  </a:schemeClr>
                </a:solidFill>
              </a:rPr>
            </a:br>
            <a:r>
              <a:rPr lang="en-US" sz="2000" dirty="0">
                <a:solidFill>
                  <a:schemeClr val="tx1">
                    <a:lumMod val="65000"/>
                    <a:lumOff val="35000"/>
                  </a:schemeClr>
                </a:solidFill>
              </a:rPr>
              <a:t>Indicate termination or cancellations each month.</a:t>
            </a:r>
          </a:p>
          <a:p>
            <a:pPr marL="0" indent="0" algn="ctr">
              <a:lnSpc>
                <a:spcPct val="150000"/>
              </a:lnSpc>
              <a:buNone/>
            </a:pPr>
            <a:endParaRPr lang="en-US" sz="2000" dirty="0">
              <a:solidFill>
                <a:schemeClr val="tx1">
                  <a:lumMod val="65000"/>
                  <a:lumOff val="35000"/>
                </a:schemeClr>
              </a:solidFill>
            </a:endParaRPr>
          </a:p>
        </p:txBody>
      </p:sp>
      <p:sp>
        <p:nvSpPr>
          <p:cNvPr id="10" name="Rectangle 9">
            <a:extLst>
              <a:ext uri="{FF2B5EF4-FFF2-40B4-BE49-F238E27FC236}">
                <a16:creationId xmlns:a16="http://schemas.microsoft.com/office/drawing/2014/main" id="{5C808421-18A9-2C4A-8225-242D164E0427}"/>
              </a:ext>
            </a:extLst>
          </p:cNvPr>
          <p:cNvSpPr/>
          <p:nvPr/>
        </p:nvSpPr>
        <p:spPr>
          <a:xfrm>
            <a:off x="4676931" y="4170064"/>
            <a:ext cx="7390149" cy="400110"/>
          </a:xfrm>
          <a:prstGeom prst="rect">
            <a:avLst/>
          </a:prstGeom>
        </p:spPr>
        <p:txBody>
          <a:bodyPr wrap="square">
            <a:spAutoFit/>
          </a:bodyPr>
          <a:lstStyle/>
          <a:p>
            <a:pPr algn="ctr"/>
            <a:r>
              <a:rPr lang="en-US" sz="2000" b="1" dirty="0">
                <a:solidFill>
                  <a:srgbClr val="4EA9B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View Sample File</a:t>
            </a:r>
            <a:endParaRPr lang="en-US" sz="2000" b="1" dirty="0">
              <a:solidFill>
                <a:srgbClr val="4EA9BA"/>
              </a:solidFill>
              <a:latin typeface="Arial" panose="020B0604020202020204" pitchFamily="34" charset="0"/>
              <a:cs typeface="Arial" panose="020B0604020202020204" pitchFamily="34" charset="0"/>
            </a:endParaRPr>
          </a:p>
        </p:txBody>
      </p:sp>
      <p:pic>
        <p:nvPicPr>
          <p:cNvPr id="6" name="Picture 5" descr="Table&#10;&#10;Description automatically generated">
            <a:extLst>
              <a:ext uri="{FF2B5EF4-FFF2-40B4-BE49-F238E27FC236}">
                <a16:creationId xmlns:a16="http://schemas.microsoft.com/office/drawing/2014/main" id="{CC339E2B-309C-F148-AD0E-F45725FB3551}"/>
              </a:ext>
            </a:extLst>
          </p:cNvPr>
          <p:cNvPicPr>
            <a:picLocks noChangeAspect="1"/>
          </p:cNvPicPr>
          <p:nvPr/>
        </p:nvPicPr>
        <p:blipFill rotWithShape="1">
          <a:blip r:embed="rId4"/>
          <a:srcRect t="5532"/>
          <a:stretch/>
        </p:blipFill>
        <p:spPr>
          <a:xfrm>
            <a:off x="4855121" y="2504661"/>
            <a:ext cx="7033769" cy="1401054"/>
          </a:xfrm>
          <a:prstGeom prst="rect">
            <a:avLst/>
          </a:prstGeom>
          <a:ln>
            <a:solidFill>
              <a:schemeClr val="tx1">
                <a:lumMod val="65000"/>
                <a:lumOff val="35000"/>
              </a:schemeClr>
            </a:solidFill>
          </a:ln>
        </p:spPr>
      </p:pic>
    </p:spTree>
    <p:extLst>
      <p:ext uri="{BB962C8B-B14F-4D97-AF65-F5344CB8AC3E}">
        <p14:creationId xmlns:p14="http://schemas.microsoft.com/office/powerpoint/2010/main" val="36849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C5267A00-BECD-E044-8C7A-4222E7E31ADA}"/>
              </a:ext>
            </a:extLst>
          </p:cNvPr>
          <p:cNvPicPr>
            <a:picLocks noChangeAspect="1"/>
          </p:cNvPicPr>
          <p:nvPr/>
        </p:nvPicPr>
        <p:blipFill rotWithShape="1">
          <a:blip r:embed="rId3"/>
          <a:srcRect r="784" b="17692"/>
          <a:stretch/>
        </p:blipFill>
        <p:spPr>
          <a:xfrm>
            <a:off x="1237016" y="1137028"/>
            <a:ext cx="9641655" cy="4241796"/>
          </a:xfrm>
          <a:prstGeom prst="rect">
            <a:avLst/>
          </a:prstGeom>
          <a:ln>
            <a:solidFill>
              <a:schemeClr val="tx1">
                <a:lumMod val="75000"/>
                <a:lumOff val="25000"/>
              </a:schemeClr>
            </a:solidFill>
          </a:ln>
        </p:spPr>
      </p:pic>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Manual Online Billing</a:t>
            </a:r>
          </a:p>
        </p:txBody>
      </p: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580120"/>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You may also reconcile your bill online. Select the </a:t>
            </a:r>
            <a:r>
              <a:rPr lang="en-US" sz="2000" b="1" dirty="0">
                <a:solidFill>
                  <a:srgbClr val="4EA9BA"/>
                </a:solidFill>
              </a:rPr>
              <a:t>Invoice # </a:t>
            </a:r>
            <a:r>
              <a:rPr lang="en-US" sz="2000" dirty="0">
                <a:solidFill>
                  <a:schemeClr val="tx1">
                    <a:lumMod val="65000"/>
                    <a:lumOff val="35000"/>
                  </a:schemeClr>
                </a:solidFill>
              </a:rPr>
              <a:t>of the bill you would like to process.</a:t>
            </a:r>
          </a:p>
          <a:p>
            <a:pPr marL="0" indent="0" algn="ctr">
              <a:buNone/>
            </a:pPr>
            <a:r>
              <a:rPr lang="en-US" sz="2000" dirty="0">
                <a:solidFill>
                  <a:schemeClr val="tx1">
                    <a:lumMod val="65000"/>
                    <a:lumOff val="35000"/>
                  </a:schemeClr>
                </a:solidFill>
              </a:rPr>
              <a:t>Next, make changes directly on this screen.</a:t>
            </a:r>
          </a:p>
        </p:txBody>
      </p:sp>
      <p:sp>
        <p:nvSpPr>
          <p:cNvPr id="8" name="Rounded Rectangle 7">
            <a:extLst>
              <a:ext uri="{FF2B5EF4-FFF2-40B4-BE49-F238E27FC236}">
                <a16:creationId xmlns:a16="http://schemas.microsoft.com/office/drawing/2014/main" id="{6E82A4F1-9A02-A94D-8139-42165B0D7D09}"/>
              </a:ext>
            </a:extLst>
          </p:cNvPr>
          <p:cNvSpPr/>
          <p:nvPr/>
        </p:nvSpPr>
        <p:spPr>
          <a:xfrm>
            <a:off x="6629401" y="4868258"/>
            <a:ext cx="3550024" cy="289356"/>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1F7A57A-207B-E943-A434-F8A92AAD8B08}"/>
              </a:ext>
            </a:extLst>
          </p:cNvPr>
          <p:cNvCxnSpPr>
            <a:cxnSpLocks/>
          </p:cNvCxnSpPr>
          <p:nvPr/>
        </p:nvCxnSpPr>
        <p:spPr>
          <a:xfrm flipH="1">
            <a:off x="10295071" y="5001257"/>
            <a:ext cx="812199" cy="1"/>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30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67A00-BECD-E044-8C7A-4222E7E31ADA}"/>
              </a:ext>
            </a:extLst>
          </p:cNvPr>
          <p:cNvPicPr>
            <a:picLocks noChangeAspect="1"/>
          </p:cNvPicPr>
          <p:nvPr/>
        </p:nvPicPr>
        <p:blipFill rotWithShape="1">
          <a:blip r:embed="rId3"/>
          <a:srcRect l="-396" t="136" r="396" b="13780"/>
          <a:stretch/>
        </p:blipFill>
        <p:spPr>
          <a:xfrm>
            <a:off x="1237016" y="1137028"/>
            <a:ext cx="9641655" cy="4241796"/>
          </a:xfrm>
          <a:prstGeom prst="rect">
            <a:avLst/>
          </a:prstGeom>
          <a:ln>
            <a:solidFill>
              <a:schemeClr val="tx1">
                <a:lumMod val="75000"/>
                <a:lumOff val="25000"/>
              </a:schemeClr>
            </a:solidFill>
          </a:ln>
        </p:spPr>
      </p:pic>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Manual Online Billing</a:t>
            </a:r>
          </a:p>
        </p:txBody>
      </p: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580120"/>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To add an employee, click on the </a:t>
            </a:r>
            <a:r>
              <a:rPr lang="en-US" sz="2000" b="1" dirty="0">
                <a:solidFill>
                  <a:srgbClr val="4EA9BA"/>
                </a:solidFill>
              </a:rPr>
              <a:t>Add Employee </a:t>
            </a:r>
            <a:r>
              <a:rPr lang="en-US" sz="2000" dirty="0">
                <a:solidFill>
                  <a:schemeClr val="tx1">
                    <a:lumMod val="65000"/>
                    <a:lumOff val="35000"/>
                  </a:schemeClr>
                </a:solidFill>
              </a:rPr>
              <a:t>button. </a:t>
            </a:r>
          </a:p>
          <a:p>
            <a:pPr marL="0" indent="0" algn="ctr">
              <a:buNone/>
            </a:pPr>
            <a:r>
              <a:rPr lang="en-US" sz="2000" dirty="0">
                <a:solidFill>
                  <a:schemeClr val="tx1">
                    <a:lumMod val="65000"/>
                    <a:lumOff val="35000"/>
                  </a:schemeClr>
                </a:solidFill>
              </a:rPr>
              <a:t>Then enter the required fields and click on the </a:t>
            </a:r>
            <a:r>
              <a:rPr lang="en-US" sz="2000" b="1" dirty="0">
                <a:solidFill>
                  <a:srgbClr val="4EA9BA"/>
                </a:solidFill>
              </a:rPr>
              <a:t>Save Employee </a:t>
            </a:r>
            <a:r>
              <a:rPr lang="en-US" sz="2000" dirty="0">
                <a:solidFill>
                  <a:schemeClr val="tx1">
                    <a:lumMod val="65000"/>
                    <a:lumOff val="35000"/>
                  </a:schemeClr>
                </a:solidFill>
              </a:rPr>
              <a:t>button.</a:t>
            </a:r>
          </a:p>
        </p:txBody>
      </p:sp>
      <p:sp>
        <p:nvSpPr>
          <p:cNvPr id="6" name="Rounded Rectangle 5">
            <a:extLst>
              <a:ext uri="{FF2B5EF4-FFF2-40B4-BE49-F238E27FC236}">
                <a16:creationId xmlns:a16="http://schemas.microsoft.com/office/drawing/2014/main" id="{01C8A5B9-EC33-6940-B53D-97A76754C44D}"/>
              </a:ext>
            </a:extLst>
          </p:cNvPr>
          <p:cNvSpPr/>
          <p:nvPr/>
        </p:nvSpPr>
        <p:spPr>
          <a:xfrm>
            <a:off x="2245660" y="3926964"/>
            <a:ext cx="3550024" cy="289356"/>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F6504E9-FB7B-794E-8CE6-4298AFB73500}"/>
              </a:ext>
            </a:extLst>
          </p:cNvPr>
          <p:cNvCxnSpPr>
            <a:cxnSpLocks/>
          </p:cNvCxnSpPr>
          <p:nvPr/>
        </p:nvCxnSpPr>
        <p:spPr>
          <a:xfrm>
            <a:off x="1452282" y="4086858"/>
            <a:ext cx="586296"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E911B158-36B1-E048-92D7-665ABF72F96E}"/>
              </a:ext>
            </a:extLst>
          </p:cNvPr>
          <p:cNvSpPr/>
          <p:nvPr/>
        </p:nvSpPr>
        <p:spPr>
          <a:xfrm>
            <a:off x="2321082" y="4228719"/>
            <a:ext cx="1094471" cy="289356"/>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FA31D68-E57A-834A-926D-37EC3CCB9513}"/>
              </a:ext>
            </a:extLst>
          </p:cNvPr>
          <p:cNvCxnSpPr>
            <a:cxnSpLocks/>
          </p:cNvCxnSpPr>
          <p:nvPr/>
        </p:nvCxnSpPr>
        <p:spPr>
          <a:xfrm>
            <a:off x="1452282" y="4346834"/>
            <a:ext cx="586296"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55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67A00-BECD-E044-8C7A-4222E7E31ADA}"/>
              </a:ext>
            </a:extLst>
          </p:cNvPr>
          <p:cNvPicPr>
            <a:picLocks noChangeAspect="1"/>
          </p:cNvPicPr>
          <p:nvPr/>
        </p:nvPicPr>
        <p:blipFill rotWithShape="1">
          <a:blip r:embed="rId3"/>
          <a:srcRect l="-396" t="136" r="396" b="13780"/>
          <a:stretch/>
        </p:blipFill>
        <p:spPr>
          <a:xfrm>
            <a:off x="1237016" y="1137028"/>
            <a:ext cx="9641655" cy="4241796"/>
          </a:xfrm>
          <a:prstGeom prst="rect">
            <a:avLst/>
          </a:prstGeom>
          <a:ln>
            <a:solidFill>
              <a:schemeClr val="tx1">
                <a:lumMod val="75000"/>
                <a:lumOff val="25000"/>
              </a:schemeClr>
            </a:solidFill>
          </a:ln>
        </p:spPr>
      </p:pic>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Manual Online Billing</a:t>
            </a:r>
          </a:p>
        </p:txBody>
      </p: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580120"/>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To terminate an employee, click on the </a:t>
            </a:r>
            <a:r>
              <a:rPr lang="en-US" sz="2000" b="1" dirty="0">
                <a:solidFill>
                  <a:srgbClr val="4EA9BA"/>
                </a:solidFill>
              </a:rPr>
              <a:t>red Terminate Employee </a:t>
            </a:r>
            <a:r>
              <a:rPr lang="en-US" sz="2000" dirty="0">
                <a:solidFill>
                  <a:schemeClr val="tx1">
                    <a:lumMod val="65000"/>
                    <a:lumOff val="35000"/>
                  </a:schemeClr>
                </a:solidFill>
              </a:rPr>
              <a:t>link </a:t>
            </a:r>
            <a:br>
              <a:rPr lang="en-US" sz="2000" dirty="0">
                <a:solidFill>
                  <a:schemeClr val="tx1">
                    <a:lumMod val="65000"/>
                    <a:lumOff val="35000"/>
                  </a:schemeClr>
                </a:solidFill>
              </a:rPr>
            </a:br>
            <a:r>
              <a:rPr lang="en-US" sz="2000" dirty="0">
                <a:solidFill>
                  <a:schemeClr val="tx1">
                    <a:lumMod val="65000"/>
                    <a:lumOff val="35000"/>
                  </a:schemeClr>
                </a:solidFill>
              </a:rPr>
              <a:t>next to the employee you would like to terminate and enter the pop-up box’s </a:t>
            </a:r>
            <a:br>
              <a:rPr lang="en-US" sz="2000" dirty="0">
                <a:solidFill>
                  <a:schemeClr val="tx1">
                    <a:lumMod val="65000"/>
                    <a:lumOff val="35000"/>
                  </a:schemeClr>
                </a:solidFill>
              </a:rPr>
            </a:br>
            <a:r>
              <a:rPr lang="en-US" sz="2000" dirty="0">
                <a:solidFill>
                  <a:schemeClr val="tx1">
                    <a:lumMod val="65000"/>
                    <a:lumOff val="35000"/>
                  </a:schemeClr>
                </a:solidFill>
              </a:rPr>
              <a:t>requested information. Then click on the </a:t>
            </a:r>
            <a:r>
              <a:rPr lang="en-US" sz="2000" b="1" dirty="0">
                <a:solidFill>
                  <a:srgbClr val="4EA9BA"/>
                </a:solidFill>
              </a:rPr>
              <a:t>Terminate</a:t>
            </a:r>
            <a:r>
              <a:rPr lang="en-US" sz="2000" dirty="0">
                <a:solidFill>
                  <a:schemeClr val="tx1">
                    <a:lumMod val="65000"/>
                    <a:lumOff val="35000"/>
                  </a:schemeClr>
                </a:solidFill>
              </a:rPr>
              <a:t> button.</a:t>
            </a:r>
          </a:p>
        </p:txBody>
      </p:sp>
      <p:sp>
        <p:nvSpPr>
          <p:cNvPr id="10" name="Rounded Rectangle 9">
            <a:extLst>
              <a:ext uri="{FF2B5EF4-FFF2-40B4-BE49-F238E27FC236}">
                <a16:creationId xmlns:a16="http://schemas.microsoft.com/office/drawing/2014/main" id="{E911B158-36B1-E048-92D7-665ABF72F96E}"/>
              </a:ext>
            </a:extLst>
          </p:cNvPr>
          <p:cNvSpPr/>
          <p:nvPr/>
        </p:nvSpPr>
        <p:spPr>
          <a:xfrm>
            <a:off x="3369953" y="4457986"/>
            <a:ext cx="1094471" cy="289356"/>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FA31D68-E57A-834A-926D-37EC3CCB9513}"/>
              </a:ext>
            </a:extLst>
          </p:cNvPr>
          <p:cNvCxnSpPr>
            <a:cxnSpLocks/>
          </p:cNvCxnSpPr>
          <p:nvPr/>
        </p:nvCxnSpPr>
        <p:spPr>
          <a:xfrm>
            <a:off x="2501153" y="4576101"/>
            <a:ext cx="586296"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8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67A00-BECD-E044-8C7A-4222E7E31ADA}"/>
              </a:ext>
            </a:extLst>
          </p:cNvPr>
          <p:cNvPicPr>
            <a:picLocks noChangeAspect="1"/>
          </p:cNvPicPr>
          <p:nvPr/>
        </p:nvPicPr>
        <p:blipFill rotWithShape="1">
          <a:blip r:embed="rId3"/>
          <a:srcRect l="-396" t="136" r="396" b="13780"/>
          <a:stretch/>
        </p:blipFill>
        <p:spPr>
          <a:xfrm>
            <a:off x="1237016" y="1137028"/>
            <a:ext cx="9641655" cy="4241796"/>
          </a:xfrm>
          <a:prstGeom prst="rect">
            <a:avLst/>
          </a:prstGeom>
          <a:ln>
            <a:solidFill>
              <a:schemeClr val="tx1">
                <a:lumMod val="75000"/>
                <a:lumOff val="25000"/>
              </a:schemeClr>
            </a:solidFill>
          </a:ln>
        </p:spPr>
      </p:pic>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Manual Online Billing</a:t>
            </a:r>
          </a:p>
        </p:txBody>
      </p: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580120"/>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To add a new product to an employee, choose the </a:t>
            </a:r>
            <a:r>
              <a:rPr lang="en-US" sz="2000" b="1" dirty="0">
                <a:solidFill>
                  <a:srgbClr val="4EA9BA"/>
                </a:solidFill>
              </a:rPr>
              <a:t>product </a:t>
            </a:r>
          </a:p>
          <a:p>
            <a:pPr marL="0" indent="0" algn="ctr">
              <a:buNone/>
            </a:pPr>
            <a:r>
              <a:rPr lang="en-US" sz="2000" dirty="0">
                <a:solidFill>
                  <a:schemeClr val="tx1">
                    <a:lumMod val="65000"/>
                    <a:lumOff val="35000"/>
                  </a:schemeClr>
                </a:solidFill>
              </a:rPr>
              <a:t>from the </a:t>
            </a:r>
            <a:r>
              <a:rPr lang="en-US" sz="2000" b="1" dirty="0">
                <a:solidFill>
                  <a:srgbClr val="4EA9BA"/>
                </a:solidFill>
              </a:rPr>
              <a:t>dropdown menu </a:t>
            </a:r>
            <a:r>
              <a:rPr lang="en-US" sz="2000" dirty="0">
                <a:solidFill>
                  <a:schemeClr val="tx1">
                    <a:lumMod val="65000"/>
                    <a:lumOff val="35000"/>
                  </a:schemeClr>
                </a:solidFill>
              </a:rPr>
              <a:t>located at the bottom of that employee’s section.</a:t>
            </a:r>
          </a:p>
        </p:txBody>
      </p:sp>
      <p:sp>
        <p:nvSpPr>
          <p:cNvPr id="10" name="Rounded Rectangle 9">
            <a:extLst>
              <a:ext uri="{FF2B5EF4-FFF2-40B4-BE49-F238E27FC236}">
                <a16:creationId xmlns:a16="http://schemas.microsoft.com/office/drawing/2014/main" id="{E911B158-36B1-E048-92D7-665ABF72F96E}"/>
              </a:ext>
            </a:extLst>
          </p:cNvPr>
          <p:cNvSpPr/>
          <p:nvPr/>
        </p:nvSpPr>
        <p:spPr>
          <a:xfrm>
            <a:off x="2240400" y="4888291"/>
            <a:ext cx="1834059" cy="288794"/>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FA31D68-E57A-834A-926D-37EC3CCB9513}"/>
              </a:ext>
            </a:extLst>
          </p:cNvPr>
          <p:cNvCxnSpPr>
            <a:cxnSpLocks/>
          </p:cNvCxnSpPr>
          <p:nvPr/>
        </p:nvCxnSpPr>
        <p:spPr>
          <a:xfrm>
            <a:off x="1371600" y="5006406"/>
            <a:ext cx="586296"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3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Manual Paper Billing</a:t>
            </a:r>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4342996"/>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Select the </a:t>
            </a:r>
            <a:r>
              <a:rPr lang="en-US" sz="2000" b="1" dirty="0">
                <a:solidFill>
                  <a:srgbClr val="4EA9BA"/>
                </a:solidFill>
              </a:rPr>
              <a:t>Download Bill </a:t>
            </a:r>
            <a:r>
              <a:rPr lang="en-US" sz="2000" dirty="0">
                <a:solidFill>
                  <a:schemeClr val="tx1">
                    <a:lumMod val="65000"/>
                    <a:lumOff val="35000"/>
                  </a:schemeClr>
                </a:solidFill>
              </a:rPr>
              <a:t>button. </a:t>
            </a:r>
            <a:br>
              <a:rPr lang="en-US" sz="2000" dirty="0">
                <a:solidFill>
                  <a:schemeClr val="tx1">
                    <a:lumMod val="65000"/>
                    <a:lumOff val="35000"/>
                  </a:schemeClr>
                </a:solidFill>
              </a:rPr>
            </a:br>
            <a:r>
              <a:rPr lang="en-US" sz="2000" dirty="0">
                <a:solidFill>
                  <a:schemeClr val="tx1">
                    <a:lumMod val="65000"/>
                    <a:lumOff val="35000"/>
                  </a:schemeClr>
                </a:solidFill>
              </a:rPr>
              <a:t>Reconcile offline and then reupload through the </a:t>
            </a:r>
            <a:r>
              <a:rPr lang="en-US" sz="2000" b="1" dirty="0">
                <a:solidFill>
                  <a:srgbClr val="4EA9BA"/>
                </a:solidFill>
              </a:rPr>
              <a:t>Premium Deduction File </a:t>
            </a:r>
            <a:r>
              <a:rPr lang="en-US" sz="2000" dirty="0">
                <a:solidFill>
                  <a:schemeClr val="tx1">
                    <a:lumMod val="65000"/>
                    <a:lumOff val="35000"/>
                  </a:schemeClr>
                </a:solidFill>
              </a:rPr>
              <a:t>method.</a:t>
            </a:r>
          </a:p>
        </p:txBody>
      </p:sp>
      <p:pic>
        <p:nvPicPr>
          <p:cNvPr id="7" name="Picture 6">
            <a:extLst>
              <a:ext uri="{FF2B5EF4-FFF2-40B4-BE49-F238E27FC236}">
                <a16:creationId xmlns:a16="http://schemas.microsoft.com/office/drawing/2014/main" id="{12A41E8D-6511-0747-8E0B-D74F6AFB1F1E}"/>
              </a:ext>
            </a:extLst>
          </p:cNvPr>
          <p:cNvPicPr>
            <a:picLocks noChangeAspect="1"/>
          </p:cNvPicPr>
          <p:nvPr/>
        </p:nvPicPr>
        <p:blipFill>
          <a:blip r:embed="rId3"/>
          <a:stretch>
            <a:fillRect/>
          </a:stretch>
        </p:blipFill>
        <p:spPr>
          <a:xfrm>
            <a:off x="1237016" y="1109712"/>
            <a:ext cx="9717860" cy="2916271"/>
          </a:xfrm>
          <a:prstGeom prst="rect">
            <a:avLst/>
          </a:prstGeom>
          <a:ln>
            <a:solidFill>
              <a:schemeClr val="bg1">
                <a:lumMod val="50000"/>
              </a:schemeClr>
            </a:solidFill>
          </a:ln>
        </p:spPr>
      </p:pic>
      <p:sp>
        <p:nvSpPr>
          <p:cNvPr id="8" name="Rounded Rectangle 7">
            <a:extLst>
              <a:ext uri="{FF2B5EF4-FFF2-40B4-BE49-F238E27FC236}">
                <a16:creationId xmlns:a16="http://schemas.microsoft.com/office/drawing/2014/main" id="{AB5F8C94-276C-AF42-ABDB-CB95F1CDDBBF}"/>
              </a:ext>
            </a:extLst>
          </p:cNvPr>
          <p:cNvSpPr/>
          <p:nvPr/>
        </p:nvSpPr>
        <p:spPr>
          <a:xfrm>
            <a:off x="6930570" y="2626109"/>
            <a:ext cx="941979" cy="292892"/>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5F21469-F4C8-FC41-A995-67A8B7FFB991}"/>
              </a:ext>
            </a:extLst>
          </p:cNvPr>
          <p:cNvCxnSpPr>
            <a:cxnSpLocks/>
          </p:cNvCxnSpPr>
          <p:nvPr/>
        </p:nvCxnSpPr>
        <p:spPr>
          <a:xfrm flipV="1">
            <a:off x="6082524" y="2772554"/>
            <a:ext cx="649077" cy="1"/>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A405ADC-5264-C742-A6F5-C825CFB1EBB3}"/>
              </a:ext>
            </a:extLst>
          </p:cNvPr>
          <p:cNvSpPr/>
          <p:nvPr/>
        </p:nvSpPr>
        <p:spPr>
          <a:xfrm>
            <a:off x="1967023" y="2264735"/>
            <a:ext cx="797442" cy="244549"/>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7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0665-26BB-2946-9F8E-8D2D4AA84448}"/>
              </a:ext>
            </a:extLst>
          </p:cNvPr>
          <p:cNvSpPr>
            <a:spLocks noGrp="1"/>
          </p:cNvSpPr>
          <p:nvPr>
            <p:ph type="title"/>
          </p:nvPr>
        </p:nvSpPr>
        <p:spPr>
          <a:xfrm>
            <a:off x="831850" y="1064525"/>
            <a:ext cx="10515600" cy="4258102"/>
          </a:xfrm>
        </p:spPr>
        <p:txBody>
          <a:bodyPr anchor="ctr"/>
          <a:lstStyle/>
          <a:p>
            <a:r>
              <a:rPr lang="en-US" dirty="0"/>
              <a:t>Managing User Information</a:t>
            </a:r>
          </a:p>
        </p:txBody>
      </p:sp>
    </p:spTree>
    <p:extLst>
      <p:ext uri="{BB962C8B-B14F-4D97-AF65-F5344CB8AC3E}">
        <p14:creationId xmlns:p14="http://schemas.microsoft.com/office/powerpoint/2010/main" val="87059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Payment Best Practices</a:t>
            </a:r>
          </a:p>
        </p:txBody>
      </p: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2698231" y="1232971"/>
            <a:ext cx="8799226" cy="3249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Clr>
                <a:srgbClr val="E0001D"/>
              </a:buClr>
              <a:buNone/>
            </a:pPr>
            <a:r>
              <a:rPr lang="en-US" sz="1800" b="1" dirty="0">
                <a:solidFill>
                  <a:schemeClr val="tx1">
                    <a:lumMod val="65000"/>
                    <a:lumOff val="35000"/>
                  </a:schemeClr>
                </a:solidFill>
              </a:rPr>
              <a:t>Pay On Time </a:t>
            </a:r>
            <a:br>
              <a:rPr lang="en-US" sz="1800" dirty="0">
                <a:solidFill>
                  <a:schemeClr val="tx1">
                    <a:lumMod val="65000"/>
                    <a:lumOff val="35000"/>
                  </a:schemeClr>
                </a:solidFill>
              </a:rPr>
            </a:br>
            <a:r>
              <a:rPr lang="en-US" sz="1800" dirty="0">
                <a:solidFill>
                  <a:schemeClr val="tx1">
                    <a:lumMod val="65000"/>
                    <a:lumOff val="35000"/>
                  </a:schemeClr>
                </a:solidFill>
              </a:rPr>
              <a:t>Timely payment helps prevent lapses and discrepancies. If late payments are due to bill generation timing issues, we can adjust the bill generation date.</a:t>
            </a:r>
          </a:p>
          <a:p>
            <a:pPr marL="0" lvl="0" indent="0">
              <a:lnSpc>
                <a:spcPct val="150000"/>
              </a:lnSpc>
              <a:buClr>
                <a:srgbClr val="E0001D"/>
              </a:buClr>
              <a:buNone/>
            </a:pPr>
            <a:endParaRPr lang="en-US" sz="1800" dirty="0">
              <a:solidFill>
                <a:schemeClr val="tx1">
                  <a:lumMod val="65000"/>
                  <a:lumOff val="35000"/>
                </a:schemeClr>
              </a:solidFill>
            </a:endParaRPr>
          </a:p>
          <a:p>
            <a:pPr marL="0" indent="0">
              <a:lnSpc>
                <a:spcPct val="150000"/>
              </a:lnSpc>
              <a:buClr>
                <a:srgbClr val="E0001D"/>
              </a:buClr>
              <a:buNone/>
            </a:pPr>
            <a:r>
              <a:rPr lang="en-US" sz="1800" b="1" dirty="0">
                <a:solidFill>
                  <a:schemeClr val="tx1">
                    <a:lumMod val="65000"/>
                    <a:lumOff val="35000"/>
                  </a:schemeClr>
                </a:solidFill>
              </a:rPr>
              <a:t>Match Documents</a:t>
            </a:r>
            <a:br>
              <a:rPr lang="en-US" sz="1800" dirty="0">
                <a:solidFill>
                  <a:schemeClr val="tx1">
                    <a:lumMod val="65000"/>
                    <a:lumOff val="35000"/>
                  </a:schemeClr>
                </a:solidFill>
              </a:rPr>
            </a:br>
            <a:r>
              <a:rPr lang="en-US" sz="1800" dirty="0">
                <a:solidFill>
                  <a:schemeClr val="tx1">
                    <a:lumMod val="65000"/>
                    <a:lumOff val="35000"/>
                  </a:schemeClr>
                </a:solidFill>
              </a:rPr>
              <a:t>Your total remittance and billing documentation must match each month. </a:t>
            </a:r>
          </a:p>
          <a:p>
            <a:pPr marL="0" indent="0">
              <a:lnSpc>
                <a:spcPct val="150000"/>
              </a:lnSpc>
              <a:buClr>
                <a:srgbClr val="E0001D"/>
              </a:buClr>
              <a:buNone/>
            </a:pPr>
            <a:endParaRPr lang="en-US" sz="1800" dirty="0">
              <a:solidFill>
                <a:schemeClr val="tx1">
                  <a:lumMod val="65000"/>
                  <a:lumOff val="35000"/>
                </a:schemeClr>
              </a:solidFill>
            </a:endParaRPr>
          </a:p>
          <a:p>
            <a:pPr marL="0" indent="0">
              <a:lnSpc>
                <a:spcPct val="150000"/>
              </a:lnSpc>
              <a:buClr>
                <a:srgbClr val="E0001D"/>
              </a:buClr>
              <a:buNone/>
            </a:pPr>
            <a:r>
              <a:rPr lang="en-US" sz="1800" b="1" dirty="0">
                <a:solidFill>
                  <a:schemeClr val="tx1">
                    <a:lumMod val="65000"/>
                    <a:lumOff val="35000"/>
                  </a:schemeClr>
                </a:solidFill>
              </a:rPr>
              <a:t>Ensure Your Payment Is Applied Correctly</a:t>
            </a:r>
            <a:br>
              <a:rPr lang="en-US" sz="1800" dirty="0">
                <a:solidFill>
                  <a:schemeClr val="tx1">
                    <a:lumMod val="65000"/>
                    <a:lumOff val="35000"/>
                  </a:schemeClr>
                </a:solidFill>
              </a:rPr>
            </a:br>
            <a:r>
              <a:rPr lang="en-US" sz="1800" dirty="0">
                <a:solidFill>
                  <a:schemeClr val="tx1">
                    <a:lumMod val="65000"/>
                    <a:lumOff val="35000"/>
                  </a:schemeClr>
                </a:solidFill>
              </a:rPr>
              <a:t>If you send a paper check, include your </a:t>
            </a:r>
            <a:r>
              <a:rPr lang="en-US" sz="1800" b="1" dirty="0">
                <a:solidFill>
                  <a:srgbClr val="4EA9BA"/>
                </a:solidFill>
              </a:rPr>
              <a:t>customer number </a:t>
            </a:r>
            <a:r>
              <a:rPr lang="en-US" sz="1800" dirty="0">
                <a:solidFill>
                  <a:schemeClr val="tx1">
                    <a:lumMod val="65000"/>
                    <a:lumOff val="35000"/>
                  </a:schemeClr>
                </a:solidFill>
              </a:rPr>
              <a:t>and </a:t>
            </a:r>
            <a:r>
              <a:rPr lang="en-US" sz="1800" b="1" dirty="0">
                <a:solidFill>
                  <a:srgbClr val="4EA9BA"/>
                </a:solidFill>
              </a:rPr>
              <a:t>invoice number </a:t>
            </a:r>
            <a:r>
              <a:rPr lang="en-US" sz="1800" dirty="0">
                <a:solidFill>
                  <a:schemeClr val="tx1">
                    <a:lumMod val="65000"/>
                    <a:lumOff val="35000"/>
                  </a:schemeClr>
                </a:solidFill>
              </a:rPr>
              <a:t>on or with your check and mail to the correct billing address. Billing addresses can be found on </a:t>
            </a:r>
            <a:r>
              <a:rPr lang="en-US" sz="1800" b="1" dirty="0">
                <a:solidFill>
                  <a:srgbClr val="4EA9BA"/>
                </a:solidFill>
                <a:hlinkClick r:id="rId3">
                  <a:extLst>
                    <a:ext uri="{A12FA001-AC4F-418D-AE19-62706E023703}">
                      <ahyp:hlinkClr xmlns:ahyp="http://schemas.microsoft.com/office/drawing/2018/hyperlinkcolor" val="tx"/>
                    </a:ext>
                  </a:extLst>
                </a:hlinkClick>
              </a:rPr>
              <a:t>americanfidelity.com/billing</a:t>
            </a:r>
            <a:r>
              <a:rPr lang="en-US" sz="1800" b="1" dirty="0">
                <a:solidFill>
                  <a:srgbClr val="4EA9BA"/>
                </a:solidFill>
              </a:rPr>
              <a:t> </a:t>
            </a:r>
            <a:r>
              <a:rPr lang="en-US" sz="1800" dirty="0">
                <a:solidFill>
                  <a:schemeClr val="tx1">
                    <a:lumMod val="65000"/>
                    <a:lumOff val="35000"/>
                  </a:schemeClr>
                </a:solidFill>
              </a:rPr>
              <a:t>or through your payment screens.</a:t>
            </a:r>
          </a:p>
        </p:txBody>
      </p:sp>
      <p:pic>
        <p:nvPicPr>
          <p:cNvPr id="1026" name="Picture 2">
            <a:extLst>
              <a:ext uri="{FF2B5EF4-FFF2-40B4-BE49-F238E27FC236}">
                <a16:creationId xmlns:a16="http://schemas.microsoft.com/office/drawing/2014/main" id="{3592F70A-F86C-BB4E-8C9C-3FD7398BE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71" y="1292931"/>
            <a:ext cx="14732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312EF1A-8D89-9941-A423-6E547DCAE2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371" y="2946608"/>
            <a:ext cx="14732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FCD0926-21F3-E34A-894F-B49982BC1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050" y="4750693"/>
            <a:ext cx="1244600"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3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0665-26BB-2946-9F8E-8D2D4AA84448}"/>
              </a:ext>
            </a:extLst>
          </p:cNvPr>
          <p:cNvSpPr>
            <a:spLocks noGrp="1"/>
          </p:cNvSpPr>
          <p:nvPr>
            <p:ph type="title"/>
          </p:nvPr>
        </p:nvSpPr>
        <p:spPr>
          <a:xfrm>
            <a:off x="831850" y="1064525"/>
            <a:ext cx="10515600" cy="4258102"/>
          </a:xfrm>
        </p:spPr>
        <p:txBody>
          <a:bodyPr anchor="ctr"/>
          <a:lstStyle/>
          <a:p>
            <a:r>
              <a:rPr lang="en-US" dirty="0"/>
              <a:t>Additional Features </a:t>
            </a:r>
            <a:br>
              <a:rPr lang="en-US" dirty="0"/>
            </a:br>
            <a:r>
              <a:rPr lang="en-US" dirty="0"/>
              <a:t>of Your Online Account </a:t>
            </a:r>
          </a:p>
        </p:txBody>
      </p:sp>
    </p:spTree>
    <p:extLst>
      <p:ext uri="{BB962C8B-B14F-4D97-AF65-F5344CB8AC3E}">
        <p14:creationId xmlns:p14="http://schemas.microsoft.com/office/powerpoint/2010/main" val="213453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20A8A3-458A-BF4B-AFF7-ACD3AB2029D8}"/>
              </a:ext>
            </a:extLst>
          </p:cNvPr>
          <p:cNvGrpSpPr/>
          <p:nvPr/>
        </p:nvGrpSpPr>
        <p:grpSpPr>
          <a:xfrm>
            <a:off x="1237017" y="1006555"/>
            <a:ext cx="9789975" cy="4695745"/>
            <a:chOff x="1237017" y="1006555"/>
            <a:chExt cx="9789975" cy="4695745"/>
          </a:xfrm>
        </p:grpSpPr>
        <p:pic>
          <p:nvPicPr>
            <p:cNvPr id="3" name="Picture 2" descr="Graphical user interface, application&#10;&#10;Description automatically generated">
              <a:extLst>
                <a:ext uri="{FF2B5EF4-FFF2-40B4-BE49-F238E27FC236}">
                  <a16:creationId xmlns:a16="http://schemas.microsoft.com/office/drawing/2014/main" id="{4A2F65AC-E4C4-8742-847C-51A32C3AB5D7}"/>
                </a:ext>
              </a:extLst>
            </p:cNvPr>
            <p:cNvPicPr>
              <a:picLocks noChangeAspect="1"/>
            </p:cNvPicPr>
            <p:nvPr/>
          </p:nvPicPr>
          <p:blipFill rotWithShape="1">
            <a:blip r:embed="rId3"/>
            <a:srcRect b="2580"/>
            <a:stretch/>
          </p:blipFill>
          <p:spPr>
            <a:xfrm>
              <a:off x="1237017" y="1006555"/>
              <a:ext cx="9789975" cy="4695745"/>
            </a:xfrm>
            <a:prstGeom prst="rect">
              <a:avLst/>
            </a:prstGeom>
            <a:ln>
              <a:solidFill>
                <a:schemeClr val="tx1">
                  <a:lumMod val="65000"/>
                  <a:lumOff val="35000"/>
                </a:schemeClr>
              </a:solidFill>
            </a:ln>
          </p:spPr>
        </p:pic>
        <p:sp>
          <p:nvSpPr>
            <p:cNvPr id="7" name="Rectangle 6">
              <a:extLst>
                <a:ext uri="{FF2B5EF4-FFF2-40B4-BE49-F238E27FC236}">
                  <a16:creationId xmlns:a16="http://schemas.microsoft.com/office/drawing/2014/main" id="{2BA92399-4EDF-FD42-95B1-451C9BDD937A}"/>
                </a:ext>
              </a:extLst>
            </p:cNvPr>
            <p:cNvSpPr/>
            <p:nvPr/>
          </p:nvSpPr>
          <p:spPr>
            <a:xfrm>
              <a:off x="8674500" y="1049677"/>
              <a:ext cx="901891" cy="212045"/>
            </a:xfrm>
            <a:prstGeom prst="rect">
              <a:avLst/>
            </a:prstGeom>
            <a:solidFill>
              <a:srgbClr val="D10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Additional Features</a:t>
            </a:r>
          </a:p>
        </p:txBody>
      </p:sp>
      <p:sp>
        <p:nvSpPr>
          <p:cNvPr id="12" name="Rounded Rectangle 11">
            <a:extLst>
              <a:ext uri="{FF2B5EF4-FFF2-40B4-BE49-F238E27FC236}">
                <a16:creationId xmlns:a16="http://schemas.microsoft.com/office/drawing/2014/main" id="{F3FEC7F8-F2B8-E34D-A848-02B1516F0070}"/>
              </a:ext>
            </a:extLst>
          </p:cNvPr>
          <p:cNvSpPr/>
          <p:nvPr/>
        </p:nvSpPr>
        <p:spPr>
          <a:xfrm>
            <a:off x="10128961" y="1397928"/>
            <a:ext cx="938527" cy="293403"/>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3398F53-F4BC-0347-8A23-9FB9252C7316}"/>
              </a:ext>
            </a:extLst>
          </p:cNvPr>
          <p:cNvCxnSpPr>
            <a:cxnSpLocks/>
          </p:cNvCxnSpPr>
          <p:nvPr/>
        </p:nvCxnSpPr>
        <p:spPr>
          <a:xfrm flipH="1" flipV="1">
            <a:off x="10598223" y="1798797"/>
            <a:ext cx="1" cy="661765"/>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22F4765-1727-5A46-8E28-D572732D87E5}"/>
              </a:ext>
            </a:extLst>
          </p:cNvPr>
          <p:cNvSpPr txBox="1">
            <a:spLocks/>
          </p:cNvSpPr>
          <p:nvPr/>
        </p:nvSpPr>
        <p:spPr>
          <a:xfrm>
            <a:off x="0" y="5939882"/>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Select the </a:t>
            </a:r>
            <a:r>
              <a:rPr lang="en-US" sz="2000" b="1" dirty="0">
                <a:solidFill>
                  <a:srgbClr val="4EA9BA"/>
                </a:solidFill>
              </a:rPr>
              <a:t>Group Admin </a:t>
            </a:r>
            <a:r>
              <a:rPr lang="en-US" sz="2000" dirty="0">
                <a:solidFill>
                  <a:schemeClr val="tx1">
                    <a:lumMod val="65000"/>
                    <a:lumOff val="35000"/>
                  </a:schemeClr>
                </a:solidFill>
              </a:rPr>
              <a:t>tab. </a:t>
            </a:r>
          </a:p>
        </p:txBody>
      </p:sp>
    </p:spTree>
    <p:extLst>
      <p:ext uri="{BB962C8B-B14F-4D97-AF65-F5344CB8AC3E}">
        <p14:creationId xmlns:p14="http://schemas.microsoft.com/office/powerpoint/2010/main" val="97891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97CD5B-6257-C540-B504-C71D30C1F195}"/>
              </a:ext>
            </a:extLst>
          </p:cNvPr>
          <p:cNvGrpSpPr/>
          <p:nvPr/>
        </p:nvGrpSpPr>
        <p:grpSpPr>
          <a:xfrm>
            <a:off x="1237017" y="2309237"/>
            <a:ext cx="6941783" cy="3949389"/>
            <a:chOff x="1237017" y="2309237"/>
            <a:chExt cx="6941783" cy="3949389"/>
          </a:xfrm>
        </p:grpSpPr>
        <p:grpSp>
          <p:nvGrpSpPr>
            <p:cNvPr id="7" name="Group 6">
              <a:extLst>
                <a:ext uri="{FF2B5EF4-FFF2-40B4-BE49-F238E27FC236}">
                  <a16:creationId xmlns:a16="http://schemas.microsoft.com/office/drawing/2014/main" id="{C43DB8A7-33F4-3143-B3C6-DB4E3BDD9E97}"/>
                </a:ext>
              </a:extLst>
            </p:cNvPr>
            <p:cNvGrpSpPr/>
            <p:nvPr/>
          </p:nvGrpSpPr>
          <p:grpSpPr>
            <a:xfrm>
              <a:off x="1237017" y="2309237"/>
              <a:ext cx="6941783" cy="3949389"/>
              <a:chOff x="1237017" y="2309237"/>
              <a:chExt cx="6941783" cy="3949389"/>
            </a:xfrm>
          </p:grpSpPr>
          <p:grpSp>
            <p:nvGrpSpPr>
              <p:cNvPr id="4" name="Group 3">
                <a:extLst>
                  <a:ext uri="{FF2B5EF4-FFF2-40B4-BE49-F238E27FC236}">
                    <a16:creationId xmlns:a16="http://schemas.microsoft.com/office/drawing/2014/main" id="{914C4CA7-C8A4-AC41-A301-3463870AEFA7}"/>
                  </a:ext>
                </a:extLst>
              </p:cNvPr>
              <p:cNvGrpSpPr/>
              <p:nvPr/>
            </p:nvGrpSpPr>
            <p:grpSpPr>
              <a:xfrm>
                <a:off x="1237017" y="2309237"/>
                <a:ext cx="6941783" cy="3949389"/>
                <a:chOff x="1237017" y="2309237"/>
                <a:chExt cx="6941783" cy="3949389"/>
              </a:xfrm>
            </p:grpSpPr>
            <p:pic>
              <p:nvPicPr>
                <p:cNvPr id="9" name="Picture 8">
                  <a:extLst>
                    <a:ext uri="{FF2B5EF4-FFF2-40B4-BE49-F238E27FC236}">
                      <a16:creationId xmlns:a16="http://schemas.microsoft.com/office/drawing/2014/main" id="{052127F8-5DDD-3844-A71F-0936DC0BF630}"/>
                    </a:ext>
                  </a:extLst>
                </p:cNvPr>
                <p:cNvPicPr>
                  <a:picLocks noChangeAspect="1"/>
                </p:cNvPicPr>
                <p:nvPr/>
              </p:nvPicPr>
              <p:blipFill rotWithShape="1">
                <a:blip r:embed="rId3"/>
                <a:srcRect r="727"/>
                <a:stretch/>
              </p:blipFill>
              <p:spPr>
                <a:xfrm>
                  <a:off x="1237017" y="2309237"/>
                  <a:ext cx="6941783" cy="3949389"/>
                </a:xfrm>
                <a:prstGeom prst="rect">
                  <a:avLst/>
                </a:prstGeom>
                <a:ln>
                  <a:solidFill>
                    <a:schemeClr val="tx1">
                      <a:lumMod val="65000"/>
                      <a:lumOff val="35000"/>
                    </a:schemeClr>
                  </a:solidFill>
                </a:ln>
              </p:spPr>
            </p:pic>
            <p:sp>
              <p:nvSpPr>
                <p:cNvPr id="2" name="Rectangle 1">
                  <a:extLst>
                    <a:ext uri="{FF2B5EF4-FFF2-40B4-BE49-F238E27FC236}">
                      <a16:creationId xmlns:a16="http://schemas.microsoft.com/office/drawing/2014/main" id="{CFB6C2FD-7439-CF44-91FB-92699A7FB43C}"/>
                    </a:ext>
                  </a:extLst>
                </p:cNvPr>
                <p:cNvSpPr/>
                <p:nvPr/>
              </p:nvSpPr>
              <p:spPr>
                <a:xfrm>
                  <a:off x="1345580" y="2683727"/>
                  <a:ext cx="832625" cy="1486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A1D6CDCB-C9BE-1840-B470-E51E0FD01E36}"/>
                  </a:ext>
                </a:extLst>
              </p:cNvPr>
              <p:cNvSpPr/>
              <p:nvPr/>
            </p:nvSpPr>
            <p:spPr>
              <a:xfrm>
                <a:off x="2468137" y="2936488"/>
                <a:ext cx="892097" cy="14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2E07C02C-F886-854B-AA52-4FED6477D817}"/>
                </a:ext>
              </a:extLst>
            </p:cNvPr>
            <p:cNvSpPr/>
            <p:nvPr/>
          </p:nvSpPr>
          <p:spPr>
            <a:xfrm>
              <a:off x="2468137" y="2936488"/>
              <a:ext cx="625937" cy="49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15C7EC7-5EF5-3E44-8D60-D7A54CE27DB5}"/>
                </a:ext>
              </a:extLst>
            </p:cNvPr>
            <p:cNvSpPr/>
            <p:nvPr/>
          </p:nvSpPr>
          <p:spPr>
            <a:xfrm>
              <a:off x="4780189" y="4137280"/>
              <a:ext cx="940127" cy="49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EA7C32F-755C-0A49-9130-BD696AEECC1F}"/>
              </a:ext>
            </a:extLst>
          </p:cNvPr>
          <p:cNvPicPr>
            <a:picLocks noChangeAspect="1"/>
          </p:cNvPicPr>
          <p:nvPr/>
        </p:nvPicPr>
        <p:blipFill>
          <a:blip r:embed="rId4"/>
          <a:stretch>
            <a:fillRect/>
          </a:stretch>
        </p:blipFill>
        <p:spPr>
          <a:xfrm>
            <a:off x="1237017" y="1006555"/>
            <a:ext cx="9783264" cy="1032107"/>
          </a:xfrm>
          <a:prstGeom prst="rect">
            <a:avLst/>
          </a:prstGeom>
          <a:ln>
            <a:solidFill>
              <a:schemeClr val="tx1">
                <a:lumMod val="65000"/>
                <a:lumOff val="35000"/>
              </a:schemeClr>
            </a:solidFill>
          </a:ln>
        </p:spPr>
      </p:pic>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Manage Employees</a:t>
            </a:r>
          </a:p>
        </p:txBody>
      </p:sp>
      <p:sp>
        <p:nvSpPr>
          <p:cNvPr id="15" name="Content Placeholder 2">
            <a:extLst>
              <a:ext uri="{FF2B5EF4-FFF2-40B4-BE49-F238E27FC236}">
                <a16:creationId xmlns:a16="http://schemas.microsoft.com/office/drawing/2014/main" id="{D22F4765-1727-5A46-8E28-D572732D87E5}"/>
              </a:ext>
            </a:extLst>
          </p:cNvPr>
          <p:cNvSpPr txBox="1">
            <a:spLocks/>
          </p:cNvSpPr>
          <p:nvPr/>
        </p:nvSpPr>
        <p:spPr>
          <a:xfrm>
            <a:off x="8664314" y="2309237"/>
            <a:ext cx="3527685" cy="4211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chemeClr val="tx1">
                    <a:lumMod val="65000"/>
                    <a:lumOff val="35000"/>
                  </a:schemeClr>
                </a:solidFill>
              </a:rPr>
              <a:t>To update an employee’s address, upload claim documentation for an employee or terminate a specific employee select the </a:t>
            </a:r>
            <a:r>
              <a:rPr lang="en-US" sz="2000" b="1" dirty="0">
                <a:solidFill>
                  <a:srgbClr val="4EA9BA"/>
                </a:solidFill>
              </a:rPr>
              <a:t>Review or Terminate Employee </a:t>
            </a:r>
            <a:r>
              <a:rPr lang="en-US" sz="2000" dirty="0">
                <a:solidFill>
                  <a:schemeClr val="tx1">
                    <a:lumMod val="65000"/>
                    <a:lumOff val="35000"/>
                  </a:schemeClr>
                </a:solidFill>
              </a:rPr>
              <a:t>link.</a:t>
            </a:r>
          </a:p>
          <a:p>
            <a:pPr marL="0" indent="0">
              <a:lnSpc>
                <a:spcPct val="100000"/>
              </a:lnSpc>
              <a:buNone/>
            </a:pPr>
            <a:r>
              <a:rPr lang="en-US" sz="2000" dirty="0">
                <a:solidFill>
                  <a:schemeClr val="tx1">
                    <a:lumMod val="65000"/>
                    <a:lumOff val="35000"/>
                  </a:schemeClr>
                </a:solidFill>
              </a:rPr>
              <a:t>Enter an employee’s last name and then click the </a:t>
            </a:r>
            <a:r>
              <a:rPr lang="en-US" sz="2000" b="1" dirty="0">
                <a:solidFill>
                  <a:srgbClr val="4EA9BA"/>
                </a:solidFill>
              </a:rPr>
              <a:t>Search</a:t>
            </a:r>
            <a:r>
              <a:rPr lang="en-US" sz="2000" dirty="0">
                <a:solidFill>
                  <a:schemeClr val="tx1">
                    <a:lumMod val="65000"/>
                    <a:lumOff val="35000"/>
                  </a:schemeClr>
                </a:solidFill>
              </a:rPr>
              <a:t> button. </a:t>
            </a:r>
          </a:p>
        </p:txBody>
      </p:sp>
      <p:sp>
        <p:nvSpPr>
          <p:cNvPr id="16" name="Rounded Rectangle 15">
            <a:extLst>
              <a:ext uri="{FF2B5EF4-FFF2-40B4-BE49-F238E27FC236}">
                <a16:creationId xmlns:a16="http://schemas.microsoft.com/office/drawing/2014/main" id="{5297D42B-62CA-D148-9E7C-8B5BFA46331C}"/>
              </a:ext>
            </a:extLst>
          </p:cNvPr>
          <p:cNvSpPr/>
          <p:nvPr/>
        </p:nvSpPr>
        <p:spPr>
          <a:xfrm>
            <a:off x="8547099" y="1397928"/>
            <a:ext cx="2456889" cy="303872"/>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1D5A036-DB99-284C-9AA8-E04F403515C0}"/>
              </a:ext>
            </a:extLst>
          </p:cNvPr>
          <p:cNvCxnSpPr>
            <a:cxnSpLocks/>
          </p:cNvCxnSpPr>
          <p:nvPr/>
        </p:nvCxnSpPr>
        <p:spPr>
          <a:xfrm flipH="1">
            <a:off x="11169723" y="1522609"/>
            <a:ext cx="692077"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46CD3FA5-B2BA-B144-9C76-8FA22D8FE9F6}"/>
              </a:ext>
            </a:extLst>
          </p:cNvPr>
          <p:cNvSpPr/>
          <p:nvPr/>
        </p:nvSpPr>
        <p:spPr>
          <a:xfrm>
            <a:off x="6722783" y="4464770"/>
            <a:ext cx="1456018" cy="314228"/>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D16F33D-51FE-E641-9B2F-2CF7ECD44555}"/>
              </a:ext>
            </a:extLst>
          </p:cNvPr>
          <p:cNvCxnSpPr>
            <a:cxnSpLocks/>
          </p:cNvCxnSpPr>
          <p:nvPr/>
        </p:nvCxnSpPr>
        <p:spPr>
          <a:xfrm flipH="1">
            <a:off x="8296541" y="4629792"/>
            <a:ext cx="367773"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0A9E257C-4E3D-C64E-ACA9-7A4DF0C2AFAF}"/>
              </a:ext>
            </a:extLst>
          </p:cNvPr>
          <p:cNvSpPr/>
          <p:nvPr/>
        </p:nvSpPr>
        <p:spPr>
          <a:xfrm>
            <a:off x="7342093" y="3249177"/>
            <a:ext cx="836707" cy="220164"/>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43C0A046-0866-6A4C-8D2A-39BBBB14CD17}"/>
              </a:ext>
            </a:extLst>
          </p:cNvPr>
          <p:cNvCxnSpPr>
            <a:cxnSpLocks/>
          </p:cNvCxnSpPr>
          <p:nvPr/>
        </p:nvCxnSpPr>
        <p:spPr>
          <a:xfrm>
            <a:off x="6597428" y="3356754"/>
            <a:ext cx="569107"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2B491215-CC82-2B40-B3AD-9620BB00BA64}"/>
              </a:ext>
            </a:extLst>
          </p:cNvPr>
          <p:cNvSpPr/>
          <p:nvPr/>
        </p:nvSpPr>
        <p:spPr>
          <a:xfrm>
            <a:off x="1319880" y="2339005"/>
            <a:ext cx="2283932" cy="300013"/>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4CC6E05-9616-0D43-BCA4-343C6C3DF51D}"/>
              </a:ext>
            </a:extLst>
          </p:cNvPr>
          <p:cNvCxnSpPr>
            <a:cxnSpLocks/>
          </p:cNvCxnSpPr>
          <p:nvPr/>
        </p:nvCxnSpPr>
        <p:spPr>
          <a:xfrm>
            <a:off x="510393" y="2500625"/>
            <a:ext cx="569107"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2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9CA2844-10D4-4644-B787-4F97BB970C1A}"/>
              </a:ext>
            </a:extLst>
          </p:cNvPr>
          <p:cNvGrpSpPr/>
          <p:nvPr/>
        </p:nvGrpSpPr>
        <p:grpSpPr>
          <a:xfrm>
            <a:off x="405906" y="1588205"/>
            <a:ext cx="7395431" cy="1582107"/>
            <a:chOff x="405906" y="1588205"/>
            <a:chExt cx="7395431" cy="1582107"/>
          </a:xfrm>
        </p:grpSpPr>
        <p:pic>
          <p:nvPicPr>
            <p:cNvPr id="5" name="Picture 4" descr="Table&#10;&#10;Description automatically generated with medium confidence">
              <a:extLst>
                <a:ext uri="{FF2B5EF4-FFF2-40B4-BE49-F238E27FC236}">
                  <a16:creationId xmlns:a16="http://schemas.microsoft.com/office/drawing/2014/main" id="{AC36EE0B-5BA4-C241-B8C6-E29B51E167D1}"/>
                </a:ext>
              </a:extLst>
            </p:cNvPr>
            <p:cNvPicPr>
              <a:picLocks noChangeAspect="1"/>
            </p:cNvPicPr>
            <p:nvPr/>
          </p:nvPicPr>
          <p:blipFill>
            <a:blip r:embed="rId3"/>
            <a:stretch>
              <a:fillRect/>
            </a:stretch>
          </p:blipFill>
          <p:spPr>
            <a:xfrm>
              <a:off x="405906" y="1588205"/>
              <a:ext cx="7395431" cy="1582107"/>
            </a:xfrm>
            <a:prstGeom prst="rect">
              <a:avLst/>
            </a:prstGeom>
            <a:ln>
              <a:solidFill>
                <a:schemeClr val="tx1">
                  <a:lumMod val="65000"/>
                  <a:lumOff val="35000"/>
                </a:schemeClr>
              </a:solidFill>
            </a:ln>
          </p:spPr>
        </p:pic>
        <p:sp>
          <p:nvSpPr>
            <p:cNvPr id="6" name="Rectangle 5">
              <a:extLst>
                <a:ext uri="{FF2B5EF4-FFF2-40B4-BE49-F238E27FC236}">
                  <a16:creationId xmlns:a16="http://schemas.microsoft.com/office/drawing/2014/main" id="{9F27CC44-545A-E648-9059-25BA3385D26C}"/>
                </a:ext>
              </a:extLst>
            </p:cNvPr>
            <p:cNvSpPr/>
            <p:nvPr/>
          </p:nvSpPr>
          <p:spPr>
            <a:xfrm>
              <a:off x="444628" y="2186510"/>
              <a:ext cx="1041057" cy="1306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C3559E-1A17-A94D-B87C-C8D684E4281A}"/>
                </a:ext>
              </a:extLst>
            </p:cNvPr>
            <p:cNvSpPr/>
            <p:nvPr/>
          </p:nvSpPr>
          <p:spPr>
            <a:xfrm>
              <a:off x="405906" y="2535532"/>
              <a:ext cx="1041057" cy="1306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CAD0D7-7CC3-A544-8236-5BF618BB84F8}"/>
                </a:ext>
              </a:extLst>
            </p:cNvPr>
            <p:cNvSpPr/>
            <p:nvPr/>
          </p:nvSpPr>
          <p:spPr>
            <a:xfrm>
              <a:off x="2582986" y="2186510"/>
              <a:ext cx="1041057" cy="1306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A4C4AF-EF33-8043-A8D8-088AE93B31E6}"/>
                </a:ext>
              </a:extLst>
            </p:cNvPr>
            <p:cNvSpPr/>
            <p:nvPr/>
          </p:nvSpPr>
          <p:spPr>
            <a:xfrm>
              <a:off x="2646892" y="2547782"/>
              <a:ext cx="1041057" cy="1306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DF98B47-8D53-6C48-8A82-3D085F52F7BD}"/>
                </a:ext>
              </a:extLst>
            </p:cNvPr>
            <p:cNvSpPr/>
            <p:nvPr/>
          </p:nvSpPr>
          <p:spPr>
            <a:xfrm>
              <a:off x="2764123" y="2377116"/>
              <a:ext cx="1041057"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A20229-D271-1349-A76D-0B88E1B82CF2}"/>
                </a:ext>
              </a:extLst>
            </p:cNvPr>
            <p:cNvSpPr/>
            <p:nvPr/>
          </p:nvSpPr>
          <p:spPr>
            <a:xfrm>
              <a:off x="451841" y="2373271"/>
              <a:ext cx="1041057"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Disability Claims</a:t>
            </a:r>
          </a:p>
        </p:txBody>
      </p:sp>
      <p:sp>
        <p:nvSpPr>
          <p:cNvPr id="23" name="Rounded Rectangle 22">
            <a:extLst>
              <a:ext uri="{FF2B5EF4-FFF2-40B4-BE49-F238E27FC236}">
                <a16:creationId xmlns:a16="http://schemas.microsoft.com/office/drawing/2014/main" id="{2B491215-CC82-2B40-B3AD-9620BB00BA64}"/>
              </a:ext>
            </a:extLst>
          </p:cNvPr>
          <p:cNvSpPr/>
          <p:nvPr/>
        </p:nvSpPr>
        <p:spPr>
          <a:xfrm>
            <a:off x="5147459" y="2161390"/>
            <a:ext cx="973661" cy="554234"/>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D22F4765-1727-5A46-8E28-D572732D87E5}"/>
              </a:ext>
            </a:extLst>
          </p:cNvPr>
          <p:cNvSpPr txBox="1">
            <a:spLocks/>
          </p:cNvSpPr>
          <p:nvPr/>
        </p:nvSpPr>
        <p:spPr>
          <a:xfrm>
            <a:off x="8090704" y="1527864"/>
            <a:ext cx="3527685" cy="4453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solidFill>
                  <a:schemeClr val="tx1">
                    <a:lumMod val="65000"/>
                    <a:lumOff val="35000"/>
                  </a:schemeClr>
                </a:solidFill>
              </a:rPr>
              <a:t>Quickly see if any employees have </a:t>
            </a:r>
            <a:r>
              <a:rPr lang="en-US" sz="1800" b="1" dirty="0">
                <a:solidFill>
                  <a:srgbClr val="4EA9BA"/>
                </a:solidFill>
              </a:rPr>
              <a:t>Incomplete Disability Claims</a:t>
            </a:r>
            <a:r>
              <a:rPr lang="en-US" sz="1800" dirty="0">
                <a:solidFill>
                  <a:schemeClr val="tx1">
                    <a:lumMod val="65000"/>
                    <a:lumOff val="35000"/>
                  </a:schemeClr>
                </a:solidFill>
              </a:rPr>
              <a:t>. Incomplete claims cannot be processed until all required documentation has been received. </a:t>
            </a:r>
          </a:p>
          <a:p>
            <a:pPr marL="0" indent="0">
              <a:lnSpc>
                <a:spcPct val="100000"/>
              </a:lnSpc>
              <a:buNone/>
            </a:pPr>
            <a:endParaRPr lang="en-US" sz="1800" dirty="0">
              <a:solidFill>
                <a:schemeClr val="tx1">
                  <a:lumMod val="65000"/>
                  <a:lumOff val="35000"/>
                </a:schemeClr>
              </a:solidFill>
            </a:endParaRPr>
          </a:p>
          <a:p>
            <a:pPr marL="0" indent="0">
              <a:lnSpc>
                <a:spcPct val="100000"/>
              </a:lnSpc>
              <a:buNone/>
            </a:pP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View Incomplete Claims to see a list of employees and forms received. If the </a:t>
            </a:r>
            <a:r>
              <a:rPr lang="en-US" sz="1800" b="1" dirty="0">
                <a:solidFill>
                  <a:srgbClr val="4EA9BA"/>
                </a:solidFill>
              </a:rPr>
              <a:t>Employer Form is “Not Received”</a:t>
            </a:r>
            <a:r>
              <a:rPr lang="en-US" sz="1800" dirty="0">
                <a:solidFill>
                  <a:schemeClr val="tx1">
                    <a:lumMod val="65000"/>
                    <a:lumOff val="35000"/>
                  </a:schemeClr>
                </a:solidFill>
              </a:rPr>
              <a:t>, please complete and upload it.</a:t>
            </a:r>
            <a:endParaRPr lang="en-US" sz="1800" dirty="0">
              <a:solidFill>
                <a:srgbClr val="4EA9BA"/>
              </a:solidFill>
            </a:endParaRPr>
          </a:p>
        </p:txBody>
      </p:sp>
      <p:pic>
        <p:nvPicPr>
          <p:cNvPr id="12" name="Picture 11">
            <a:extLst>
              <a:ext uri="{FF2B5EF4-FFF2-40B4-BE49-F238E27FC236}">
                <a16:creationId xmlns:a16="http://schemas.microsoft.com/office/drawing/2014/main" id="{815D9B13-E096-467A-BC06-3734E4BFE510}"/>
              </a:ext>
            </a:extLst>
          </p:cNvPr>
          <p:cNvPicPr>
            <a:picLocks noChangeAspect="1"/>
          </p:cNvPicPr>
          <p:nvPr/>
        </p:nvPicPr>
        <p:blipFill rotWithShape="1">
          <a:blip r:embed="rId4"/>
          <a:srcRect l="1018" t="5339" r="6374"/>
          <a:stretch/>
        </p:blipFill>
        <p:spPr>
          <a:xfrm>
            <a:off x="405905" y="3927107"/>
            <a:ext cx="7395431" cy="2397152"/>
          </a:xfrm>
          <a:prstGeom prst="rect">
            <a:avLst/>
          </a:prstGeom>
          <a:ln>
            <a:solidFill>
              <a:schemeClr val="tx1">
                <a:lumMod val="65000"/>
                <a:lumOff val="35000"/>
              </a:schemeClr>
            </a:solidFill>
          </a:ln>
        </p:spPr>
      </p:pic>
      <p:cxnSp>
        <p:nvCxnSpPr>
          <p:cNvPr id="19" name="Straight Arrow Connector 18">
            <a:extLst>
              <a:ext uri="{FF2B5EF4-FFF2-40B4-BE49-F238E27FC236}">
                <a16:creationId xmlns:a16="http://schemas.microsoft.com/office/drawing/2014/main" id="{AD16F33D-51FE-E641-9B2F-2CF7ECD44555}"/>
              </a:ext>
            </a:extLst>
          </p:cNvPr>
          <p:cNvCxnSpPr>
            <a:cxnSpLocks/>
          </p:cNvCxnSpPr>
          <p:nvPr/>
        </p:nvCxnSpPr>
        <p:spPr>
          <a:xfrm flipH="1">
            <a:off x="5503178" y="5208632"/>
            <a:ext cx="2587526" cy="0"/>
          </a:xfrm>
          <a:prstGeom prst="straightConnector1">
            <a:avLst/>
          </a:prstGeom>
          <a:ln w="19050">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2">
            <a:extLst>
              <a:ext uri="{FF2B5EF4-FFF2-40B4-BE49-F238E27FC236}">
                <a16:creationId xmlns:a16="http://schemas.microsoft.com/office/drawing/2014/main" id="{7AB357B1-613B-41F9-AAB6-BE877E535E06}"/>
              </a:ext>
            </a:extLst>
          </p:cNvPr>
          <p:cNvSpPr/>
          <p:nvPr/>
        </p:nvSpPr>
        <p:spPr>
          <a:xfrm>
            <a:off x="4212671" y="5057630"/>
            <a:ext cx="1198227" cy="562994"/>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140F6710-2364-48A6-B2F4-228D9A6006C5}"/>
              </a:ext>
            </a:extLst>
          </p:cNvPr>
          <p:cNvCxnSpPr>
            <a:cxnSpLocks/>
          </p:cNvCxnSpPr>
          <p:nvPr/>
        </p:nvCxnSpPr>
        <p:spPr>
          <a:xfrm flipH="1">
            <a:off x="6137945" y="2345948"/>
            <a:ext cx="1832659" cy="0"/>
          </a:xfrm>
          <a:prstGeom prst="straightConnector1">
            <a:avLst/>
          </a:prstGeom>
          <a:ln w="12700">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41C6F5-8B6D-7A40-9B08-04C27FA2BA2D}"/>
              </a:ext>
            </a:extLst>
          </p:cNvPr>
          <p:cNvGrpSpPr/>
          <p:nvPr/>
        </p:nvGrpSpPr>
        <p:grpSpPr>
          <a:xfrm>
            <a:off x="1237017" y="1346568"/>
            <a:ext cx="9789975" cy="4140073"/>
            <a:chOff x="1237017" y="1346568"/>
            <a:chExt cx="9789975" cy="4140073"/>
          </a:xfrm>
        </p:grpSpPr>
        <p:pic>
          <p:nvPicPr>
            <p:cNvPr id="10" name="Picture 9">
              <a:extLst>
                <a:ext uri="{FF2B5EF4-FFF2-40B4-BE49-F238E27FC236}">
                  <a16:creationId xmlns:a16="http://schemas.microsoft.com/office/drawing/2014/main" id="{DB609421-4C1B-394C-B1C5-8D8EEEA05C67}"/>
                </a:ext>
              </a:extLst>
            </p:cNvPr>
            <p:cNvPicPr>
              <a:picLocks noChangeAspect="1"/>
            </p:cNvPicPr>
            <p:nvPr/>
          </p:nvPicPr>
          <p:blipFill>
            <a:blip r:embed="rId3"/>
            <a:srcRect/>
            <a:stretch/>
          </p:blipFill>
          <p:spPr>
            <a:xfrm>
              <a:off x="1237017" y="1346568"/>
              <a:ext cx="9789975" cy="4140073"/>
            </a:xfrm>
            <a:prstGeom prst="rect">
              <a:avLst/>
            </a:prstGeom>
            <a:ln>
              <a:solidFill>
                <a:schemeClr val="tx1">
                  <a:lumMod val="65000"/>
                  <a:lumOff val="35000"/>
                </a:schemeClr>
              </a:solidFill>
            </a:ln>
          </p:spPr>
        </p:pic>
        <p:sp>
          <p:nvSpPr>
            <p:cNvPr id="8" name="Rectangle 7">
              <a:extLst>
                <a:ext uri="{FF2B5EF4-FFF2-40B4-BE49-F238E27FC236}">
                  <a16:creationId xmlns:a16="http://schemas.microsoft.com/office/drawing/2014/main" id="{FD72DC71-3657-6047-910E-325C459014D7}"/>
                </a:ext>
              </a:extLst>
            </p:cNvPr>
            <p:cNvSpPr/>
            <p:nvPr/>
          </p:nvSpPr>
          <p:spPr>
            <a:xfrm>
              <a:off x="8674500" y="1409526"/>
              <a:ext cx="901891" cy="212045"/>
            </a:xfrm>
            <a:prstGeom prst="rect">
              <a:avLst/>
            </a:prstGeom>
            <a:solidFill>
              <a:srgbClr val="D10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Section 125 Election Forms</a:t>
            </a:r>
          </a:p>
        </p:txBody>
      </p:sp>
      <p:sp>
        <p:nvSpPr>
          <p:cNvPr id="11" name="Rectangle 10">
            <a:extLst>
              <a:ext uri="{FF2B5EF4-FFF2-40B4-BE49-F238E27FC236}">
                <a16:creationId xmlns:a16="http://schemas.microsoft.com/office/drawing/2014/main" id="{E0CA7165-997F-7C45-9B66-16D27B29427C}"/>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29A740-3162-AD4F-9A31-506E952BA2A7}"/>
              </a:ext>
            </a:extLst>
          </p:cNvPr>
          <p:cNvSpPr txBox="1">
            <a:spLocks/>
          </p:cNvSpPr>
          <p:nvPr/>
        </p:nvSpPr>
        <p:spPr>
          <a:xfrm>
            <a:off x="0" y="5723982"/>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2000" dirty="0">
                <a:solidFill>
                  <a:schemeClr val="tx1">
                    <a:lumMod val="65000"/>
                    <a:lumOff val="35000"/>
                  </a:schemeClr>
                </a:solidFill>
              </a:rPr>
              <a:t>Select your desired location through the </a:t>
            </a:r>
            <a:r>
              <a:rPr lang="en-US" sz="2000" b="1" dirty="0">
                <a:solidFill>
                  <a:srgbClr val="4EA9BA"/>
                </a:solidFill>
              </a:rPr>
              <a:t>MCP</a:t>
            </a:r>
            <a:r>
              <a:rPr lang="en-US" sz="2000" dirty="0">
                <a:solidFill>
                  <a:schemeClr val="tx1">
                    <a:lumMod val="65000"/>
                    <a:lumOff val="35000"/>
                  </a:schemeClr>
                </a:solidFill>
              </a:rPr>
              <a:t> drop down menu and </a:t>
            </a:r>
            <a:r>
              <a:rPr lang="en-US" sz="2000" b="1" dirty="0">
                <a:solidFill>
                  <a:srgbClr val="4EA9BA"/>
                </a:solidFill>
              </a:rPr>
              <a:t>Plan Year</a:t>
            </a:r>
            <a:r>
              <a:rPr lang="en-US" sz="2000" dirty="0">
                <a:solidFill>
                  <a:schemeClr val="tx1">
                    <a:lumMod val="65000"/>
                    <a:lumOff val="35000"/>
                  </a:schemeClr>
                </a:solidFill>
              </a:rPr>
              <a:t>, </a:t>
            </a:r>
          </a:p>
          <a:p>
            <a:pPr marL="0" lvl="0" indent="0" algn="ctr">
              <a:lnSpc>
                <a:spcPct val="100000"/>
              </a:lnSpc>
              <a:spcBef>
                <a:spcPts val="0"/>
              </a:spcBef>
              <a:buNone/>
              <a:defRPr/>
            </a:pPr>
            <a:r>
              <a:rPr lang="en-US" sz="2000" dirty="0">
                <a:solidFill>
                  <a:schemeClr val="tx1">
                    <a:lumMod val="65000"/>
                    <a:lumOff val="35000"/>
                  </a:schemeClr>
                </a:solidFill>
              </a:rPr>
              <a:t>enter the </a:t>
            </a:r>
            <a:r>
              <a:rPr lang="en-US" sz="2000" b="1" dirty="0">
                <a:solidFill>
                  <a:srgbClr val="4EA9BA"/>
                </a:solidFill>
              </a:rPr>
              <a:t>employee’s last name </a:t>
            </a:r>
            <a:r>
              <a:rPr lang="en-US" sz="2000" dirty="0">
                <a:solidFill>
                  <a:schemeClr val="tx1">
                    <a:lumMod val="65000"/>
                    <a:lumOff val="35000"/>
                  </a:schemeClr>
                </a:solidFill>
              </a:rPr>
              <a:t>and select the </a:t>
            </a:r>
            <a:r>
              <a:rPr lang="en-US" sz="2000" b="1" dirty="0">
                <a:solidFill>
                  <a:srgbClr val="4EA9BA"/>
                </a:solidFill>
              </a:rPr>
              <a:t>Find Documents </a:t>
            </a:r>
            <a:r>
              <a:rPr lang="en-US" sz="2000" dirty="0">
                <a:solidFill>
                  <a:schemeClr val="tx1">
                    <a:lumMod val="65000"/>
                    <a:lumOff val="35000"/>
                  </a:schemeClr>
                </a:solidFill>
              </a:rPr>
              <a:t>button.</a:t>
            </a:r>
          </a:p>
        </p:txBody>
      </p:sp>
      <p:sp>
        <p:nvSpPr>
          <p:cNvPr id="13" name="Rounded Rectangle 12">
            <a:extLst>
              <a:ext uri="{FF2B5EF4-FFF2-40B4-BE49-F238E27FC236}">
                <a16:creationId xmlns:a16="http://schemas.microsoft.com/office/drawing/2014/main" id="{5B2C3200-F712-E54A-BA3A-5B838344E85B}"/>
              </a:ext>
            </a:extLst>
          </p:cNvPr>
          <p:cNvSpPr/>
          <p:nvPr/>
        </p:nvSpPr>
        <p:spPr>
          <a:xfrm>
            <a:off x="9305365" y="4221594"/>
            <a:ext cx="1622724" cy="283172"/>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5CBB6B5-3CDB-B74A-84C4-FDBAB86BEC97}"/>
              </a:ext>
            </a:extLst>
          </p:cNvPr>
          <p:cNvCxnSpPr>
            <a:cxnSpLocks/>
          </p:cNvCxnSpPr>
          <p:nvPr/>
        </p:nvCxnSpPr>
        <p:spPr>
          <a:xfrm flipH="1">
            <a:off x="11120719" y="4356319"/>
            <a:ext cx="546364"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BF9D9E-AD04-3745-B8E9-A673E3F738A6}"/>
              </a:ext>
            </a:extLst>
          </p:cNvPr>
          <p:cNvGrpSpPr/>
          <p:nvPr/>
        </p:nvGrpSpPr>
        <p:grpSpPr>
          <a:xfrm>
            <a:off x="950882" y="978802"/>
            <a:ext cx="10034618" cy="4693844"/>
            <a:chOff x="950882" y="978802"/>
            <a:chExt cx="10034618" cy="4693844"/>
          </a:xfrm>
        </p:grpSpPr>
        <p:grpSp>
          <p:nvGrpSpPr>
            <p:cNvPr id="5" name="Group 4">
              <a:extLst>
                <a:ext uri="{FF2B5EF4-FFF2-40B4-BE49-F238E27FC236}">
                  <a16:creationId xmlns:a16="http://schemas.microsoft.com/office/drawing/2014/main" id="{C961E92A-DD75-7B41-9FCE-CBA6F06BBD9E}"/>
                </a:ext>
              </a:extLst>
            </p:cNvPr>
            <p:cNvGrpSpPr/>
            <p:nvPr/>
          </p:nvGrpSpPr>
          <p:grpSpPr>
            <a:xfrm>
              <a:off x="950882" y="978802"/>
              <a:ext cx="10034618" cy="4693844"/>
              <a:chOff x="950882" y="978802"/>
              <a:chExt cx="10034618" cy="4693844"/>
            </a:xfrm>
          </p:grpSpPr>
          <p:grpSp>
            <p:nvGrpSpPr>
              <p:cNvPr id="3" name="Group 2">
                <a:extLst>
                  <a:ext uri="{FF2B5EF4-FFF2-40B4-BE49-F238E27FC236}">
                    <a16:creationId xmlns:a16="http://schemas.microsoft.com/office/drawing/2014/main" id="{A17CB240-861C-E442-AF68-8903F9BC31D8}"/>
                  </a:ext>
                </a:extLst>
              </p:cNvPr>
              <p:cNvGrpSpPr/>
              <p:nvPr/>
            </p:nvGrpSpPr>
            <p:grpSpPr>
              <a:xfrm>
                <a:off x="950882" y="978802"/>
                <a:ext cx="10034618" cy="4693844"/>
                <a:chOff x="950882" y="978802"/>
                <a:chExt cx="10034618" cy="4693844"/>
              </a:xfrm>
            </p:grpSpPr>
            <p:pic>
              <p:nvPicPr>
                <p:cNvPr id="10" name="Picture 9">
                  <a:extLst>
                    <a:ext uri="{FF2B5EF4-FFF2-40B4-BE49-F238E27FC236}">
                      <a16:creationId xmlns:a16="http://schemas.microsoft.com/office/drawing/2014/main" id="{DB609421-4C1B-394C-B1C5-8D8EEEA05C67}"/>
                    </a:ext>
                  </a:extLst>
                </p:cNvPr>
                <p:cNvPicPr>
                  <a:picLocks noChangeAspect="1"/>
                </p:cNvPicPr>
                <p:nvPr/>
              </p:nvPicPr>
              <p:blipFill>
                <a:blip r:embed="rId3"/>
                <a:srcRect/>
                <a:stretch/>
              </p:blipFill>
              <p:spPr>
                <a:xfrm>
                  <a:off x="950882" y="978802"/>
                  <a:ext cx="10034618" cy="4693844"/>
                </a:xfrm>
                <a:prstGeom prst="rect">
                  <a:avLst/>
                </a:prstGeom>
                <a:ln>
                  <a:solidFill>
                    <a:schemeClr val="tx1">
                      <a:lumMod val="65000"/>
                      <a:lumOff val="35000"/>
                    </a:schemeClr>
                  </a:solidFill>
                </a:ln>
              </p:spPr>
            </p:pic>
            <p:sp>
              <p:nvSpPr>
                <p:cNvPr id="2" name="Rectangle 1">
                  <a:extLst>
                    <a:ext uri="{FF2B5EF4-FFF2-40B4-BE49-F238E27FC236}">
                      <a16:creationId xmlns:a16="http://schemas.microsoft.com/office/drawing/2014/main" id="{53ECD265-68DD-1445-B665-64911BF9F1EB}"/>
                    </a:ext>
                  </a:extLst>
                </p:cNvPr>
                <p:cNvSpPr/>
                <p:nvPr/>
              </p:nvSpPr>
              <p:spPr>
                <a:xfrm>
                  <a:off x="1103870" y="2018270"/>
                  <a:ext cx="354227" cy="82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089DB01B-FC7B-E043-80EB-64A396CFAC2E}"/>
                  </a:ext>
                </a:extLst>
              </p:cNvPr>
              <p:cNvSpPr/>
              <p:nvPr/>
            </p:nvSpPr>
            <p:spPr>
              <a:xfrm>
                <a:off x="1509977" y="1743267"/>
                <a:ext cx="824660" cy="149157"/>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21321-363B-3E4A-A106-05CEEE20E385}"/>
                  </a:ext>
                </a:extLst>
              </p:cNvPr>
              <p:cNvSpPr/>
              <p:nvPr/>
            </p:nvSpPr>
            <p:spPr>
              <a:xfrm>
                <a:off x="1103870" y="2298243"/>
                <a:ext cx="824660" cy="82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16704C1-F027-064A-9732-28D11A688604}"/>
                </a:ext>
              </a:extLst>
            </p:cNvPr>
            <p:cNvSpPr/>
            <p:nvPr/>
          </p:nvSpPr>
          <p:spPr>
            <a:xfrm>
              <a:off x="9321209" y="1007154"/>
              <a:ext cx="630865" cy="212045"/>
            </a:xfrm>
            <a:prstGeom prst="rect">
              <a:avLst/>
            </a:prstGeom>
            <a:solidFill>
              <a:srgbClr val="D10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Employer Address Change</a:t>
            </a:r>
          </a:p>
        </p:txBody>
      </p:sp>
      <p:sp>
        <p:nvSpPr>
          <p:cNvPr id="11" name="Rectangle 10">
            <a:extLst>
              <a:ext uri="{FF2B5EF4-FFF2-40B4-BE49-F238E27FC236}">
                <a16:creationId xmlns:a16="http://schemas.microsoft.com/office/drawing/2014/main" id="{E0CA7165-997F-7C45-9B66-16D27B29427C}"/>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29A740-3162-AD4F-9A31-506E952BA2A7}"/>
              </a:ext>
            </a:extLst>
          </p:cNvPr>
          <p:cNvSpPr txBox="1">
            <a:spLocks/>
          </p:cNvSpPr>
          <p:nvPr/>
        </p:nvSpPr>
        <p:spPr>
          <a:xfrm>
            <a:off x="0" y="5764323"/>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2000" dirty="0">
                <a:solidFill>
                  <a:schemeClr val="tx1">
                    <a:lumMod val="65000"/>
                    <a:lumOff val="35000"/>
                  </a:schemeClr>
                </a:solidFill>
              </a:rPr>
              <a:t>To change your mailing or physical address select the </a:t>
            </a:r>
            <a:r>
              <a:rPr lang="en-US" sz="2000" b="1" dirty="0">
                <a:solidFill>
                  <a:srgbClr val="4EA9BA"/>
                </a:solidFill>
              </a:rPr>
              <a:t>Employer Address Change </a:t>
            </a:r>
            <a:r>
              <a:rPr lang="en-US" sz="2000" dirty="0">
                <a:solidFill>
                  <a:schemeClr val="tx1">
                    <a:lumMod val="65000"/>
                    <a:lumOff val="35000"/>
                  </a:schemeClr>
                </a:solidFill>
              </a:rPr>
              <a:t>link </a:t>
            </a:r>
            <a:br>
              <a:rPr lang="en-US" sz="2000" dirty="0">
                <a:solidFill>
                  <a:schemeClr val="tx1">
                    <a:lumMod val="65000"/>
                    <a:lumOff val="35000"/>
                  </a:schemeClr>
                </a:solidFill>
              </a:rPr>
            </a:br>
            <a:r>
              <a:rPr lang="en-US" sz="2000" dirty="0">
                <a:solidFill>
                  <a:schemeClr val="tx1">
                    <a:lumMod val="65000"/>
                    <a:lumOff val="35000"/>
                  </a:schemeClr>
                </a:solidFill>
              </a:rPr>
              <a:t>on the </a:t>
            </a:r>
            <a:r>
              <a:rPr lang="en-US" sz="2000" b="1" dirty="0">
                <a:solidFill>
                  <a:srgbClr val="4EA9BA"/>
                </a:solidFill>
              </a:rPr>
              <a:t>Group Admin </a:t>
            </a:r>
            <a:r>
              <a:rPr lang="en-US" sz="2000" dirty="0">
                <a:solidFill>
                  <a:schemeClr val="tx1">
                    <a:lumMod val="65000"/>
                    <a:lumOff val="35000"/>
                  </a:schemeClr>
                </a:solidFill>
              </a:rPr>
              <a:t>screen. Enter the requested information and select the </a:t>
            </a:r>
            <a:r>
              <a:rPr lang="en-US" sz="2000" b="1" dirty="0">
                <a:solidFill>
                  <a:srgbClr val="4EA9BA"/>
                </a:solidFill>
              </a:rPr>
              <a:t>Updated Address </a:t>
            </a:r>
            <a:r>
              <a:rPr lang="en-US" sz="2000" dirty="0">
                <a:solidFill>
                  <a:schemeClr val="tx1">
                    <a:lumMod val="65000"/>
                    <a:lumOff val="35000"/>
                  </a:schemeClr>
                </a:solidFill>
              </a:rPr>
              <a:t>button. </a:t>
            </a:r>
          </a:p>
        </p:txBody>
      </p:sp>
      <p:sp>
        <p:nvSpPr>
          <p:cNvPr id="8" name="Rounded Rectangle 7">
            <a:extLst>
              <a:ext uri="{FF2B5EF4-FFF2-40B4-BE49-F238E27FC236}">
                <a16:creationId xmlns:a16="http://schemas.microsoft.com/office/drawing/2014/main" id="{07175717-B289-6546-8053-A4453819F5B2}"/>
              </a:ext>
            </a:extLst>
          </p:cNvPr>
          <p:cNvSpPr/>
          <p:nvPr/>
        </p:nvSpPr>
        <p:spPr>
          <a:xfrm>
            <a:off x="10219764" y="2953531"/>
            <a:ext cx="765735" cy="260315"/>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F10492D-0F96-DB4B-94F8-2461104EC2CC}"/>
              </a:ext>
            </a:extLst>
          </p:cNvPr>
          <p:cNvCxnSpPr>
            <a:cxnSpLocks/>
          </p:cNvCxnSpPr>
          <p:nvPr/>
        </p:nvCxnSpPr>
        <p:spPr>
          <a:xfrm flipH="1">
            <a:off x="11178130" y="3074810"/>
            <a:ext cx="546364"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BD9149A3-F45F-F749-8DA9-CB30F6F573D1}"/>
              </a:ext>
            </a:extLst>
          </p:cNvPr>
          <p:cNvSpPr/>
          <p:nvPr/>
        </p:nvSpPr>
        <p:spPr>
          <a:xfrm>
            <a:off x="10219764" y="5287331"/>
            <a:ext cx="765735" cy="260315"/>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9720DAC-6C94-1841-868D-D597B0628E5B}"/>
              </a:ext>
            </a:extLst>
          </p:cNvPr>
          <p:cNvCxnSpPr>
            <a:cxnSpLocks/>
          </p:cNvCxnSpPr>
          <p:nvPr/>
        </p:nvCxnSpPr>
        <p:spPr>
          <a:xfrm flipH="1">
            <a:off x="11178130" y="5408610"/>
            <a:ext cx="546364"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3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CA8EFD-9BB8-9F47-AF7B-74A8F7753218}"/>
              </a:ext>
            </a:extLst>
          </p:cNvPr>
          <p:cNvGrpSpPr/>
          <p:nvPr/>
        </p:nvGrpSpPr>
        <p:grpSpPr>
          <a:xfrm>
            <a:off x="950882" y="985394"/>
            <a:ext cx="10034618" cy="2850580"/>
            <a:chOff x="950882" y="985394"/>
            <a:chExt cx="10034618" cy="2850580"/>
          </a:xfrm>
        </p:grpSpPr>
        <p:pic>
          <p:nvPicPr>
            <p:cNvPr id="5" name="Picture 4" descr="Graphical user interface, application&#10;&#10;Description automatically generated">
              <a:extLst>
                <a:ext uri="{FF2B5EF4-FFF2-40B4-BE49-F238E27FC236}">
                  <a16:creationId xmlns:a16="http://schemas.microsoft.com/office/drawing/2014/main" id="{5526E0E4-947C-104F-94FF-94CADD898593}"/>
                </a:ext>
              </a:extLst>
            </p:cNvPr>
            <p:cNvPicPr>
              <a:picLocks noChangeAspect="1"/>
            </p:cNvPicPr>
            <p:nvPr/>
          </p:nvPicPr>
          <p:blipFill>
            <a:blip r:embed="rId3"/>
            <a:stretch>
              <a:fillRect/>
            </a:stretch>
          </p:blipFill>
          <p:spPr>
            <a:xfrm>
              <a:off x="950882" y="985394"/>
              <a:ext cx="10034618" cy="2850580"/>
            </a:xfrm>
            <a:prstGeom prst="rect">
              <a:avLst/>
            </a:prstGeom>
            <a:ln>
              <a:solidFill>
                <a:schemeClr val="tx1">
                  <a:lumMod val="65000"/>
                  <a:lumOff val="35000"/>
                </a:schemeClr>
              </a:solidFill>
            </a:ln>
          </p:spPr>
        </p:pic>
        <p:sp>
          <p:nvSpPr>
            <p:cNvPr id="7" name="Rectangle 6">
              <a:extLst>
                <a:ext uri="{FF2B5EF4-FFF2-40B4-BE49-F238E27FC236}">
                  <a16:creationId xmlns:a16="http://schemas.microsoft.com/office/drawing/2014/main" id="{29ECE049-6A19-D34B-A707-72194F0A72B8}"/>
                </a:ext>
              </a:extLst>
            </p:cNvPr>
            <p:cNvSpPr/>
            <p:nvPr/>
          </p:nvSpPr>
          <p:spPr>
            <a:xfrm>
              <a:off x="8357190" y="1070949"/>
              <a:ext cx="964019" cy="212045"/>
            </a:xfrm>
            <a:prstGeom prst="rect">
              <a:avLst/>
            </a:prstGeom>
            <a:solidFill>
              <a:srgbClr val="D10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Upload Census Files</a:t>
            </a:r>
          </a:p>
        </p:txBody>
      </p:sp>
      <p:sp>
        <p:nvSpPr>
          <p:cNvPr id="12" name="Content Placeholder 2">
            <a:extLst>
              <a:ext uri="{FF2B5EF4-FFF2-40B4-BE49-F238E27FC236}">
                <a16:creationId xmlns:a16="http://schemas.microsoft.com/office/drawing/2014/main" id="{6529A740-3162-AD4F-9A31-506E952BA2A7}"/>
              </a:ext>
            </a:extLst>
          </p:cNvPr>
          <p:cNvSpPr txBox="1">
            <a:spLocks/>
          </p:cNvSpPr>
          <p:nvPr/>
        </p:nvSpPr>
        <p:spPr>
          <a:xfrm>
            <a:off x="0" y="4052963"/>
            <a:ext cx="12192000" cy="374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 upload a census file, select the </a:t>
            </a:r>
            <a:r>
              <a:rPr kumimoji="0" lang="en-US" sz="2000" b="1" i="0" u="none" strike="noStrike" kern="1200" cap="none" spc="0" normalizeH="0" baseline="0" noProof="0" dirty="0">
                <a:ln>
                  <a:noFill/>
                </a:ln>
                <a:solidFill>
                  <a:srgbClr val="4EA9BA"/>
                </a:solidFill>
                <a:effectLst/>
                <a:uLnTx/>
                <a:uFillTx/>
                <a:latin typeface="Arial" panose="020B0604020202020204" pitchFamily="34" charset="0"/>
                <a:ea typeface="+mn-ea"/>
                <a:cs typeface="Arial" panose="020B0604020202020204" pitchFamily="34" charset="0"/>
              </a:rPr>
              <a:t>Census for Enrollment </a:t>
            </a: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link on the </a:t>
            </a:r>
            <a:r>
              <a:rPr kumimoji="0" lang="en-US" sz="2000" b="1" i="0" u="none" strike="noStrike" kern="1200" cap="none" spc="0" normalizeH="0" baseline="0" noProof="0" dirty="0">
                <a:ln>
                  <a:noFill/>
                </a:ln>
                <a:solidFill>
                  <a:srgbClr val="4EA9BA"/>
                </a:solidFill>
                <a:effectLst/>
                <a:uLnTx/>
                <a:uFillTx/>
                <a:latin typeface="Arial" panose="020B0604020202020204" pitchFamily="34" charset="0"/>
                <a:ea typeface="+mn-ea"/>
                <a:cs typeface="Arial" panose="020B0604020202020204" pitchFamily="34" charset="0"/>
              </a:rPr>
              <a:t>Group Admin </a:t>
            </a: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screen.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Select the </a:t>
            </a:r>
            <a:r>
              <a:rPr kumimoji="0" lang="en-US" sz="2000" b="1" i="0" u="none" strike="noStrike" kern="1200" cap="none" spc="0" normalizeH="0" baseline="0" noProof="0" dirty="0">
                <a:ln>
                  <a:noFill/>
                </a:ln>
                <a:solidFill>
                  <a:srgbClr val="4EA9BA"/>
                </a:solidFill>
                <a:effectLst/>
                <a:uLnTx/>
                <a:uFillTx/>
                <a:latin typeface="Arial" panose="020B0604020202020204" pitchFamily="34" charset="0"/>
                <a:ea typeface="+mn-ea"/>
                <a:cs typeface="Arial" panose="020B0604020202020204" pitchFamily="34" charset="0"/>
              </a:rPr>
              <a:t>Choose Files</a:t>
            </a: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button to find the file that you want to upload. </a:t>
            </a:r>
          </a:p>
        </p:txBody>
      </p:sp>
      <p:sp>
        <p:nvSpPr>
          <p:cNvPr id="8" name="Rounded Rectangle 7">
            <a:extLst>
              <a:ext uri="{FF2B5EF4-FFF2-40B4-BE49-F238E27FC236}">
                <a16:creationId xmlns:a16="http://schemas.microsoft.com/office/drawing/2014/main" id="{07175717-B289-6546-8053-A4453819F5B2}"/>
              </a:ext>
            </a:extLst>
          </p:cNvPr>
          <p:cNvSpPr/>
          <p:nvPr/>
        </p:nvSpPr>
        <p:spPr>
          <a:xfrm>
            <a:off x="1139266" y="3295335"/>
            <a:ext cx="675357" cy="241242"/>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7F10492D-0F96-DB4B-94F8-2461104EC2CC}"/>
              </a:ext>
            </a:extLst>
          </p:cNvPr>
          <p:cNvCxnSpPr>
            <a:cxnSpLocks/>
          </p:cNvCxnSpPr>
          <p:nvPr/>
        </p:nvCxnSpPr>
        <p:spPr>
          <a:xfrm flipH="1">
            <a:off x="3042660" y="3437881"/>
            <a:ext cx="546364"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47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F00EC7-EF83-6F4E-AAED-47C3A852E824}"/>
              </a:ext>
            </a:extLst>
          </p:cNvPr>
          <p:cNvGrpSpPr/>
          <p:nvPr/>
        </p:nvGrpSpPr>
        <p:grpSpPr>
          <a:xfrm>
            <a:off x="950882" y="985395"/>
            <a:ext cx="10008825" cy="2850579"/>
            <a:chOff x="950882" y="985395"/>
            <a:chExt cx="10008825" cy="2850579"/>
          </a:xfrm>
        </p:grpSpPr>
        <p:grpSp>
          <p:nvGrpSpPr>
            <p:cNvPr id="2" name="Group 1">
              <a:extLst>
                <a:ext uri="{FF2B5EF4-FFF2-40B4-BE49-F238E27FC236}">
                  <a16:creationId xmlns:a16="http://schemas.microsoft.com/office/drawing/2014/main" id="{F028D740-6E92-9B46-85B6-22775DD8D0D9}"/>
                </a:ext>
              </a:extLst>
            </p:cNvPr>
            <p:cNvGrpSpPr/>
            <p:nvPr/>
          </p:nvGrpSpPr>
          <p:grpSpPr>
            <a:xfrm>
              <a:off x="950882" y="985395"/>
              <a:ext cx="10008825" cy="2850579"/>
              <a:chOff x="950882" y="985395"/>
              <a:chExt cx="10008825" cy="2850579"/>
            </a:xfrm>
          </p:grpSpPr>
          <p:grpSp>
            <p:nvGrpSpPr>
              <p:cNvPr id="6" name="Group 5">
                <a:extLst>
                  <a:ext uri="{FF2B5EF4-FFF2-40B4-BE49-F238E27FC236}">
                    <a16:creationId xmlns:a16="http://schemas.microsoft.com/office/drawing/2014/main" id="{F49EC4DE-6D6D-5B4F-AD09-E9690C8D6AC6}"/>
                  </a:ext>
                </a:extLst>
              </p:cNvPr>
              <p:cNvGrpSpPr/>
              <p:nvPr/>
            </p:nvGrpSpPr>
            <p:grpSpPr>
              <a:xfrm>
                <a:off x="950882" y="985395"/>
                <a:ext cx="10008825" cy="2850579"/>
                <a:chOff x="950882" y="985395"/>
                <a:chExt cx="10008825" cy="2850579"/>
              </a:xfrm>
            </p:grpSpPr>
            <p:pic>
              <p:nvPicPr>
                <p:cNvPr id="3" name="Picture 2" descr="Graphical user interface, application&#10;&#10;Description automatically generated">
                  <a:extLst>
                    <a:ext uri="{FF2B5EF4-FFF2-40B4-BE49-F238E27FC236}">
                      <a16:creationId xmlns:a16="http://schemas.microsoft.com/office/drawing/2014/main" id="{895EA7C9-6530-6A4D-8194-5A5E9486F22D}"/>
                    </a:ext>
                  </a:extLst>
                </p:cNvPr>
                <p:cNvPicPr>
                  <a:picLocks noChangeAspect="1"/>
                </p:cNvPicPr>
                <p:nvPr/>
              </p:nvPicPr>
              <p:blipFill rotWithShape="1">
                <a:blip r:embed="rId3"/>
                <a:srcRect t="1" b="35512"/>
                <a:stretch/>
              </p:blipFill>
              <p:spPr>
                <a:xfrm>
                  <a:off x="950882" y="985395"/>
                  <a:ext cx="10008825" cy="2850579"/>
                </a:xfrm>
                <a:prstGeom prst="rect">
                  <a:avLst/>
                </a:prstGeom>
                <a:ln>
                  <a:solidFill>
                    <a:schemeClr val="tx1">
                      <a:lumMod val="65000"/>
                      <a:lumOff val="35000"/>
                    </a:schemeClr>
                  </a:solidFill>
                </a:ln>
              </p:spPr>
            </p:pic>
            <p:sp>
              <p:nvSpPr>
                <p:cNvPr id="4" name="Rectangle 3">
                  <a:extLst>
                    <a:ext uri="{FF2B5EF4-FFF2-40B4-BE49-F238E27FC236}">
                      <a16:creationId xmlns:a16="http://schemas.microsoft.com/office/drawing/2014/main" id="{67ACE97E-64F4-1D40-86D5-3C89A010ABD8}"/>
                    </a:ext>
                  </a:extLst>
                </p:cNvPr>
                <p:cNvSpPr/>
                <p:nvPr/>
              </p:nvSpPr>
              <p:spPr>
                <a:xfrm>
                  <a:off x="1125819" y="2299447"/>
                  <a:ext cx="2988981" cy="20170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1E605A70-ABF3-FA46-87E0-63E6AD003FCD}"/>
                  </a:ext>
                </a:extLst>
              </p:cNvPr>
              <p:cNvSpPr/>
              <p:nvPr/>
            </p:nvSpPr>
            <p:spPr>
              <a:xfrm>
                <a:off x="8350102" y="1060981"/>
                <a:ext cx="978196" cy="212045"/>
              </a:xfrm>
              <a:prstGeom prst="rect">
                <a:avLst/>
              </a:prstGeom>
              <a:solidFill>
                <a:srgbClr val="D10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51F03192-8767-D54A-82E7-45567B43B55F}"/>
                </a:ext>
              </a:extLst>
            </p:cNvPr>
            <p:cNvSpPr/>
            <p:nvPr/>
          </p:nvSpPr>
          <p:spPr>
            <a:xfrm>
              <a:off x="8357190" y="1070949"/>
              <a:ext cx="964019" cy="212045"/>
            </a:xfrm>
            <a:prstGeom prst="rect">
              <a:avLst/>
            </a:prstGeom>
            <a:solidFill>
              <a:srgbClr val="D10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Sick Pay Reports</a:t>
            </a:r>
          </a:p>
        </p:txBody>
      </p:sp>
      <p:sp>
        <p:nvSpPr>
          <p:cNvPr id="12" name="Content Placeholder 2">
            <a:extLst>
              <a:ext uri="{FF2B5EF4-FFF2-40B4-BE49-F238E27FC236}">
                <a16:creationId xmlns:a16="http://schemas.microsoft.com/office/drawing/2014/main" id="{6529A740-3162-AD4F-9A31-506E952BA2A7}"/>
              </a:ext>
            </a:extLst>
          </p:cNvPr>
          <p:cNvSpPr txBox="1">
            <a:spLocks/>
          </p:cNvSpPr>
          <p:nvPr/>
        </p:nvSpPr>
        <p:spPr>
          <a:xfrm>
            <a:off x="0" y="4085388"/>
            <a:ext cx="12192000" cy="14854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50000"/>
              </a:lnSpc>
              <a:spcBef>
                <a:spcPts val="0"/>
              </a:spcBef>
              <a:buNone/>
              <a:defRPr/>
            </a:pPr>
            <a:r>
              <a:rPr lang="en-US" sz="2000" dirty="0">
                <a:solidFill>
                  <a:schemeClr val="tx1">
                    <a:lumMod val="65000"/>
                    <a:lumOff val="35000"/>
                  </a:schemeClr>
                </a:solidFill>
              </a:rPr>
              <a:t>To view your sick pay reports, select the </a:t>
            </a:r>
            <a:r>
              <a:rPr lang="en-US" sz="2000" b="1" dirty="0">
                <a:solidFill>
                  <a:srgbClr val="4EA9BA"/>
                </a:solidFill>
              </a:rPr>
              <a:t>Sick Pay Reports </a:t>
            </a:r>
            <a:r>
              <a:rPr lang="en-US" sz="2000" dirty="0">
                <a:solidFill>
                  <a:schemeClr val="tx1">
                    <a:lumMod val="65000"/>
                    <a:lumOff val="35000"/>
                  </a:schemeClr>
                </a:solidFill>
              </a:rPr>
              <a:t>link on the </a:t>
            </a:r>
            <a:r>
              <a:rPr lang="en-US" sz="2000" b="1" dirty="0">
                <a:solidFill>
                  <a:srgbClr val="4EA9BA"/>
                </a:solidFill>
              </a:rPr>
              <a:t>Group Admin </a:t>
            </a:r>
            <a:r>
              <a:rPr lang="en-US" sz="2000" dirty="0">
                <a:solidFill>
                  <a:schemeClr val="tx1">
                    <a:lumMod val="65000"/>
                    <a:lumOff val="35000"/>
                  </a:schemeClr>
                </a:solidFill>
              </a:rPr>
              <a:t>screen. </a:t>
            </a:r>
          </a:p>
          <a:p>
            <a:pPr marL="0" lvl="0" indent="0" algn="ctr">
              <a:lnSpc>
                <a:spcPct val="150000"/>
              </a:lnSpc>
              <a:spcBef>
                <a:spcPts val="0"/>
              </a:spcBef>
              <a:buNone/>
              <a:defRPr/>
            </a:pPr>
            <a:r>
              <a:rPr lang="en-US" sz="2000" dirty="0">
                <a:solidFill>
                  <a:schemeClr val="tx1">
                    <a:lumMod val="65000"/>
                    <a:lumOff val="35000"/>
                  </a:schemeClr>
                </a:solidFill>
              </a:rPr>
              <a:t>From this screen you can view </a:t>
            </a:r>
            <a:r>
              <a:rPr lang="en-US" sz="2000" b="1" dirty="0">
                <a:solidFill>
                  <a:srgbClr val="4EA9BA"/>
                </a:solidFill>
              </a:rPr>
              <a:t>monthly</a:t>
            </a:r>
            <a:r>
              <a:rPr lang="en-US" sz="2000" dirty="0">
                <a:solidFill>
                  <a:schemeClr val="tx1">
                    <a:lumMod val="65000"/>
                    <a:lumOff val="35000"/>
                  </a:schemeClr>
                </a:solidFill>
              </a:rPr>
              <a:t> or </a:t>
            </a:r>
            <a:r>
              <a:rPr lang="en-US" sz="2000" b="1" dirty="0">
                <a:solidFill>
                  <a:srgbClr val="4EA9BA"/>
                </a:solidFill>
              </a:rPr>
              <a:t>quarterly </a:t>
            </a:r>
            <a:r>
              <a:rPr lang="en-US" sz="2000" dirty="0">
                <a:solidFill>
                  <a:schemeClr val="tx1">
                    <a:lumMod val="65000"/>
                    <a:lumOff val="35000"/>
                  </a:schemeClr>
                </a:solidFill>
              </a:rPr>
              <a:t>reports for all locations associated </a:t>
            </a:r>
            <a:br>
              <a:rPr lang="en-US" sz="2000" dirty="0">
                <a:solidFill>
                  <a:schemeClr val="tx1">
                    <a:lumMod val="65000"/>
                    <a:lumOff val="35000"/>
                  </a:schemeClr>
                </a:solidFill>
              </a:rPr>
            </a:br>
            <a:r>
              <a:rPr lang="en-US" sz="2000" dirty="0">
                <a:solidFill>
                  <a:schemeClr val="tx1">
                    <a:lumMod val="65000"/>
                    <a:lumOff val="35000"/>
                  </a:schemeClr>
                </a:solidFill>
              </a:rPr>
              <a:t>with your online account. Select the </a:t>
            </a:r>
            <a:r>
              <a:rPr lang="en-US" sz="2000" b="1" dirty="0">
                <a:solidFill>
                  <a:srgbClr val="4EA9BA"/>
                </a:solidFill>
              </a:rPr>
              <a:t>report date </a:t>
            </a:r>
            <a:r>
              <a:rPr lang="en-US" sz="2000" dirty="0">
                <a:solidFill>
                  <a:schemeClr val="tx1">
                    <a:lumMod val="65000"/>
                    <a:lumOff val="35000"/>
                  </a:schemeClr>
                </a:solidFill>
              </a:rPr>
              <a:t>you would like to view. </a:t>
            </a:r>
          </a:p>
          <a:p>
            <a:pPr marL="0" lvl="0" indent="0" algn="ctr">
              <a:lnSpc>
                <a:spcPct val="150000"/>
              </a:lnSpc>
              <a:spcBef>
                <a:spcPts val="0"/>
              </a:spcBef>
              <a:buNone/>
              <a:defRPr/>
            </a:pPr>
            <a:endParaRPr lang="en-US" sz="2000" dirty="0">
              <a:solidFill>
                <a:schemeClr val="tx1">
                  <a:lumMod val="65000"/>
                  <a:lumOff val="35000"/>
                </a:schemeClr>
              </a:solidFill>
            </a:endParaRPr>
          </a:p>
        </p:txBody>
      </p:sp>
      <p:sp>
        <p:nvSpPr>
          <p:cNvPr id="8" name="Rounded Rectangle 7">
            <a:extLst>
              <a:ext uri="{FF2B5EF4-FFF2-40B4-BE49-F238E27FC236}">
                <a16:creationId xmlns:a16="http://schemas.microsoft.com/office/drawing/2014/main" id="{07175717-B289-6546-8053-A4453819F5B2}"/>
              </a:ext>
            </a:extLst>
          </p:cNvPr>
          <p:cNvSpPr/>
          <p:nvPr/>
        </p:nvSpPr>
        <p:spPr>
          <a:xfrm>
            <a:off x="1047118" y="2913146"/>
            <a:ext cx="597384" cy="149026"/>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F10492D-0F96-DB4B-94F8-2461104EC2CC}"/>
              </a:ext>
            </a:extLst>
          </p:cNvPr>
          <p:cNvCxnSpPr>
            <a:cxnSpLocks/>
          </p:cNvCxnSpPr>
          <p:nvPr/>
        </p:nvCxnSpPr>
        <p:spPr>
          <a:xfrm flipH="1">
            <a:off x="1986493" y="2970048"/>
            <a:ext cx="546364"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84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0" y="1070517"/>
            <a:ext cx="12192000" cy="4248615"/>
          </a:xfrm>
        </p:spPr>
        <p:txBody>
          <a:bodyPr anchor="ctr"/>
          <a:lstStyle/>
          <a:p>
            <a:pPr>
              <a:lnSpc>
                <a:spcPct val="150000"/>
              </a:lnSpc>
              <a:spcAft>
                <a:spcPts val="600"/>
              </a:spcAft>
            </a:pPr>
            <a:r>
              <a:rPr lang="en-US" dirty="0"/>
              <a:t>Questions?</a:t>
            </a:r>
            <a:br>
              <a:rPr lang="en-US" sz="4000" cap="all" dirty="0"/>
            </a:br>
            <a:r>
              <a:rPr lang="en-US" sz="3200" cap="all" dirty="0"/>
              <a:t>P</a:t>
            </a:r>
            <a:r>
              <a:rPr lang="en-US" sz="3200" dirty="0"/>
              <a:t>hone: </a:t>
            </a:r>
            <a:r>
              <a:rPr lang="en-US" sz="3200" b="0" dirty="0"/>
              <a:t>1-800-662-1113</a:t>
            </a:r>
            <a:br>
              <a:rPr lang="en-US" sz="3200" b="0" dirty="0"/>
            </a:br>
            <a:r>
              <a:rPr lang="en-US" sz="3200" b="0" dirty="0"/>
              <a:t>Email: billing-western@americanfidelity.com</a:t>
            </a:r>
            <a:br>
              <a:rPr lang="en-US" sz="3200" b="0" dirty="0"/>
            </a:br>
            <a:r>
              <a:rPr lang="en-US" sz="3200" dirty="0"/>
              <a:t>Web: </a:t>
            </a:r>
            <a:r>
              <a:rPr lang="en-US" sz="3200" b="0" dirty="0"/>
              <a:t>americanfidelity.com/billing</a:t>
            </a:r>
            <a:endParaRPr lang="en-US" sz="4000" b="0" cap="all" dirty="0"/>
          </a:p>
        </p:txBody>
      </p:sp>
    </p:spTree>
    <p:extLst>
      <p:ext uri="{BB962C8B-B14F-4D97-AF65-F5344CB8AC3E}">
        <p14:creationId xmlns:p14="http://schemas.microsoft.com/office/powerpoint/2010/main" val="141828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17587D-9839-B843-98F9-D4365C636438}"/>
              </a:ext>
            </a:extLst>
          </p:cNvPr>
          <p:cNvGrpSpPr/>
          <p:nvPr/>
        </p:nvGrpSpPr>
        <p:grpSpPr>
          <a:xfrm>
            <a:off x="1237017" y="1006555"/>
            <a:ext cx="9717966" cy="4460623"/>
            <a:chOff x="1237017" y="1006555"/>
            <a:chExt cx="9717966" cy="4460623"/>
          </a:xfrm>
        </p:grpSpPr>
        <p:grpSp>
          <p:nvGrpSpPr>
            <p:cNvPr id="3" name="Group 2">
              <a:extLst>
                <a:ext uri="{FF2B5EF4-FFF2-40B4-BE49-F238E27FC236}">
                  <a16:creationId xmlns:a16="http://schemas.microsoft.com/office/drawing/2014/main" id="{85A3E0B7-004A-1942-9E29-2656BA5ED503}"/>
                </a:ext>
              </a:extLst>
            </p:cNvPr>
            <p:cNvGrpSpPr/>
            <p:nvPr/>
          </p:nvGrpSpPr>
          <p:grpSpPr>
            <a:xfrm>
              <a:off x="1237017" y="1006555"/>
              <a:ext cx="9717966" cy="4460623"/>
              <a:chOff x="1237017" y="1006555"/>
              <a:chExt cx="9717966" cy="4460623"/>
            </a:xfrm>
          </p:grpSpPr>
          <p:pic>
            <p:nvPicPr>
              <p:cNvPr id="13" name="Picture 12">
                <a:extLst>
                  <a:ext uri="{FF2B5EF4-FFF2-40B4-BE49-F238E27FC236}">
                    <a16:creationId xmlns:a16="http://schemas.microsoft.com/office/drawing/2014/main" id="{CA584FF3-B38A-E248-AEF4-D13A6FD62E69}"/>
                  </a:ext>
                </a:extLst>
              </p:cNvPr>
              <p:cNvPicPr>
                <a:picLocks noChangeAspect="1"/>
              </p:cNvPicPr>
              <p:nvPr/>
            </p:nvPicPr>
            <p:blipFill>
              <a:blip r:embed="rId3"/>
              <a:srcRect/>
              <a:stretch/>
            </p:blipFill>
            <p:spPr>
              <a:xfrm>
                <a:off x="1237017" y="1006555"/>
                <a:ext cx="9717966" cy="4460623"/>
              </a:xfrm>
              <a:prstGeom prst="rect">
                <a:avLst/>
              </a:prstGeom>
              <a:ln>
                <a:solidFill>
                  <a:schemeClr val="bg1">
                    <a:lumMod val="50000"/>
                  </a:schemeClr>
                </a:solidFill>
              </a:ln>
            </p:spPr>
          </p:pic>
          <p:sp>
            <p:nvSpPr>
              <p:cNvPr id="11" name="Rectangle 10">
                <a:extLst>
                  <a:ext uri="{FF2B5EF4-FFF2-40B4-BE49-F238E27FC236}">
                    <a16:creationId xmlns:a16="http://schemas.microsoft.com/office/drawing/2014/main" id="{581F865E-B662-BA48-8F52-387028E86EAA}"/>
                  </a:ext>
                </a:extLst>
              </p:cNvPr>
              <p:cNvSpPr/>
              <p:nvPr/>
            </p:nvSpPr>
            <p:spPr>
              <a:xfrm>
                <a:off x="8652386" y="1035139"/>
                <a:ext cx="844455" cy="355678"/>
              </a:xfrm>
              <a:prstGeom prst="rect">
                <a:avLst/>
              </a:prstGeom>
              <a:solidFill>
                <a:srgbClr val="D30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B2EA0FB8-E8FB-DA4A-A938-E267FD2E695C}"/>
                </a:ext>
              </a:extLst>
            </p:cNvPr>
            <p:cNvSpPr/>
            <p:nvPr/>
          </p:nvSpPr>
          <p:spPr>
            <a:xfrm>
              <a:off x="4994787" y="3578942"/>
              <a:ext cx="1002890" cy="176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634606"/>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65000"/>
                    <a:lumOff val="35000"/>
                  </a:schemeClr>
                </a:solidFill>
              </a:rPr>
              <a:t>Click on </a:t>
            </a:r>
            <a:r>
              <a:rPr lang="en-US" sz="2000" b="1" dirty="0">
                <a:solidFill>
                  <a:srgbClr val="4EA9BA"/>
                </a:solidFill>
              </a:rPr>
              <a:t>Manage Users </a:t>
            </a:r>
            <a:r>
              <a:rPr lang="en-US" sz="2000" dirty="0">
                <a:solidFill>
                  <a:schemeClr val="tx1">
                    <a:lumMod val="65000"/>
                    <a:lumOff val="35000"/>
                  </a:schemeClr>
                </a:solidFill>
              </a:rPr>
              <a:t>in the Active Users box. </a:t>
            </a:r>
          </a:p>
        </p:txBody>
      </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Manage Users</a:t>
            </a:r>
          </a:p>
        </p:txBody>
      </p:sp>
      <p:sp>
        <p:nvSpPr>
          <p:cNvPr id="2" name="Rounded Rectangle 1">
            <a:extLst>
              <a:ext uri="{FF2B5EF4-FFF2-40B4-BE49-F238E27FC236}">
                <a16:creationId xmlns:a16="http://schemas.microsoft.com/office/drawing/2014/main" id="{3CCAF99A-208A-2F42-AA60-526D6BCC344F}"/>
              </a:ext>
            </a:extLst>
          </p:cNvPr>
          <p:cNvSpPr/>
          <p:nvPr/>
        </p:nvSpPr>
        <p:spPr>
          <a:xfrm>
            <a:off x="4023261" y="5160271"/>
            <a:ext cx="746876" cy="211815"/>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A268BCC3-EEF3-A243-954E-3C4EECC1A79A}"/>
              </a:ext>
            </a:extLst>
          </p:cNvPr>
          <p:cNvCxnSpPr/>
          <p:nvPr/>
        </p:nvCxnSpPr>
        <p:spPr>
          <a:xfrm>
            <a:off x="2468329" y="5285430"/>
            <a:ext cx="1472812"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E5D1A460-C564-C84A-804F-38D8F150CC72}"/>
              </a:ext>
            </a:extLst>
          </p:cNvPr>
          <p:cNvSpPr/>
          <p:nvPr/>
        </p:nvSpPr>
        <p:spPr>
          <a:xfrm>
            <a:off x="1314019" y="4501621"/>
            <a:ext cx="746876" cy="259430"/>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FA498B7-1B42-B54F-BA88-0815CDC657C8}"/>
              </a:ext>
            </a:extLst>
          </p:cNvPr>
          <p:cNvCxnSpPr>
            <a:cxnSpLocks/>
          </p:cNvCxnSpPr>
          <p:nvPr/>
        </p:nvCxnSpPr>
        <p:spPr>
          <a:xfrm flipV="1">
            <a:off x="1687457" y="4830068"/>
            <a:ext cx="0" cy="467669"/>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45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242E-EEF3-0540-9804-059DD8161A5E}"/>
              </a:ext>
            </a:extLst>
          </p:cNvPr>
          <p:cNvSpPr>
            <a:spLocks noGrp="1"/>
          </p:cNvSpPr>
          <p:nvPr>
            <p:ph type="ctrTitle"/>
          </p:nvPr>
        </p:nvSpPr>
        <p:spPr>
          <a:xfrm>
            <a:off x="0" y="1070517"/>
            <a:ext cx="12192000" cy="4248615"/>
          </a:xfrm>
        </p:spPr>
        <p:txBody>
          <a:bodyPr anchor="ctr"/>
          <a:lstStyle/>
          <a:p>
            <a:pPr>
              <a:lnSpc>
                <a:spcPct val="150000"/>
              </a:lnSpc>
              <a:spcAft>
                <a:spcPts val="600"/>
              </a:spcAft>
            </a:pPr>
            <a:r>
              <a:rPr lang="en-US" dirty="0"/>
              <a:t>Jacob Bautista </a:t>
            </a:r>
            <a:br>
              <a:rPr lang="en-US" dirty="0"/>
            </a:br>
            <a:r>
              <a:rPr lang="en-US" sz="3200" dirty="0"/>
              <a:t>Sr. Account Relations Coordinator</a:t>
            </a:r>
            <a:br>
              <a:rPr lang="en-US" sz="4000" dirty="0"/>
            </a:br>
            <a:r>
              <a:rPr lang="en-US" sz="3600" dirty="0" err="1"/>
              <a:t>Email:Jacob.Bautista@americanfidelity.com</a:t>
            </a:r>
            <a:br>
              <a:rPr lang="en-US" sz="3600" dirty="0"/>
            </a:br>
            <a:r>
              <a:rPr lang="en-US" sz="3600" dirty="0"/>
              <a:t>Phone: 986-200-4969</a:t>
            </a:r>
            <a:endParaRPr lang="en-US" sz="3600" b="0" cap="all" dirty="0"/>
          </a:p>
        </p:txBody>
      </p:sp>
    </p:spTree>
    <p:extLst>
      <p:ext uri="{BB962C8B-B14F-4D97-AF65-F5344CB8AC3E}">
        <p14:creationId xmlns:p14="http://schemas.microsoft.com/office/powerpoint/2010/main" val="50053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3B753D-F63C-8F4D-A096-587C4903B48A}"/>
              </a:ext>
            </a:extLst>
          </p:cNvPr>
          <p:cNvGrpSpPr/>
          <p:nvPr/>
        </p:nvGrpSpPr>
        <p:grpSpPr>
          <a:xfrm>
            <a:off x="1237017" y="1006555"/>
            <a:ext cx="9717966" cy="4460622"/>
            <a:chOff x="1237017" y="1006555"/>
            <a:chExt cx="9717966" cy="4460622"/>
          </a:xfrm>
        </p:grpSpPr>
        <p:pic>
          <p:nvPicPr>
            <p:cNvPr id="10" name="Picture 9">
              <a:extLst>
                <a:ext uri="{FF2B5EF4-FFF2-40B4-BE49-F238E27FC236}">
                  <a16:creationId xmlns:a16="http://schemas.microsoft.com/office/drawing/2014/main" id="{3CC50E49-64E4-8B47-AD7F-53ECD18431B1}"/>
                </a:ext>
              </a:extLst>
            </p:cNvPr>
            <p:cNvPicPr>
              <a:picLocks noChangeAspect="1"/>
            </p:cNvPicPr>
            <p:nvPr/>
          </p:nvPicPr>
          <p:blipFill>
            <a:blip r:embed="rId3"/>
            <a:srcRect/>
            <a:stretch/>
          </p:blipFill>
          <p:spPr>
            <a:xfrm>
              <a:off x="1237017" y="1006555"/>
              <a:ext cx="9717966" cy="4460622"/>
            </a:xfrm>
            <a:prstGeom prst="rect">
              <a:avLst/>
            </a:prstGeom>
            <a:ln>
              <a:solidFill>
                <a:schemeClr val="bg1">
                  <a:lumMod val="50000"/>
                </a:schemeClr>
              </a:solidFill>
            </a:ln>
          </p:spPr>
        </p:pic>
        <p:sp>
          <p:nvSpPr>
            <p:cNvPr id="6" name="Rectangle 5">
              <a:extLst>
                <a:ext uri="{FF2B5EF4-FFF2-40B4-BE49-F238E27FC236}">
                  <a16:creationId xmlns:a16="http://schemas.microsoft.com/office/drawing/2014/main" id="{389C7961-62F8-364E-B009-D4A2B39A32AF}"/>
                </a:ext>
              </a:extLst>
            </p:cNvPr>
            <p:cNvSpPr/>
            <p:nvPr/>
          </p:nvSpPr>
          <p:spPr>
            <a:xfrm>
              <a:off x="8652386" y="1035139"/>
              <a:ext cx="844455" cy="355678"/>
            </a:xfrm>
            <a:prstGeom prst="rect">
              <a:avLst/>
            </a:prstGeom>
            <a:solidFill>
              <a:srgbClr val="D30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9">
            <a:extLst>
              <a:ext uri="{FF2B5EF4-FFF2-40B4-BE49-F238E27FC236}">
                <a16:creationId xmlns:a16="http://schemas.microsoft.com/office/drawing/2014/main" id="{20DC4A90-45E8-7A46-A72E-35C27C93FE02}"/>
              </a:ext>
            </a:extLst>
          </p:cNvPr>
          <p:cNvSpPr>
            <a:spLocks noGrp="1"/>
          </p:cNvSpPr>
          <p:nvPr>
            <p:ph type="title"/>
          </p:nvPr>
        </p:nvSpPr>
        <p:spPr>
          <a:xfrm>
            <a:off x="0" y="0"/>
            <a:ext cx="12192000" cy="735980"/>
          </a:xfrm>
        </p:spPr>
        <p:txBody>
          <a:bodyPr/>
          <a:lstStyle/>
          <a:p>
            <a:r>
              <a:rPr lang="en-US" dirty="0"/>
              <a:t>Manage Users</a:t>
            </a:r>
          </a:p>
        </p:txBody>
      </p:sp>
      <p:sp>
        <p:nvSpPr>
          <p:cNvPr id="5" name="Rectangle 4">
            <a:extLst>
              <a:ext uri="{FF2B5EF4-FFF2-40B4-BE49-F238E27FC236}">
                <a16:creationId xmlns:a16="http://schemas.microsoft.com/office/drawing/2014/main" id="{450A770F-DD29-7242-9A6B-EA3E3E16E4E5}"/>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7F2DCB3-05D6-3C46-BE2A-54927387E566}"/>
              </a:ext>
            </a:extLst>
          </p:cNvPr>
          <p:cNvSpPr txBox="1">
            <a:spLocks/>
          </p:cNvSpPr>
          <p:nvPr/>
        </p:nvSpPr>
        <p:spPr>
          <a:xfrm>
            <a:off x="0" y="5634605"/>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tx1">
                    <a:lumMod val="65000"/>
                    <a:lumOff val="35000"/>
                  </a:schemeClr>
                </a:solidFill>
              </a:rPr>
              <a:t>Enter the user’s full name and email address, then click the </a:t>
            </a:r>
            <a:r>
              <a:rPr lang="en-US" sz="2000" b="1" dirty="0">
                <a:solidFill>
                  <a:srgbClr val="4EA9BA"/>
                </a:solidFill>
              </a:rPr>
              <a:t>Add</a:t>
            </a:r>
            <a:r>
              <a:rPr lang="en-US" sz="2000" dirty="0">
                <a:solidFill>
                  <a:schemeClr val="tx1">
                    <a:lumMod val="65000"/>
                    <a:lumOff val="35000"/>
                  </a:schemeClr>
                </a:solidFill>
              </a:rPr>
              <a:t> button. </a:t>
            </a:r>
          </a:p>
        </p:txBody>
      </p:sp>
      <p:sp>
        <p:nvSpPr>
          <p:cNvPr id="8" name="Rounded Rectangle 7">
            <a:extLst>
              <a:ext uri="{FF2B5EF4-FFF2-40B4-BE49-F238E27FC236}">
                <a16:creationId xmlns:a16="http://schemas.microsoft.com/office/drawing/2014/main" id="{ACA0212E-A788-EB44-A779-8BAC4C99025C}"/>
              </a:ext>
            </a:extLst>
          </p:cNvPr>
          <p:cNvSpPr/>
          <p:nvPr/>
        </p:nvSpPr>
        <p:spPr>
          <a:xfrm>
            <a:off x="7532005" y="2846304"/>
            <a:ext cx="746876" cy="211815"/>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0678DBA-F9F2-9240-B25C-2F4F2132288E}"/>
              </a:ext>
            </a:extLst>
          </p:cNvPr>
          <p:cNvCxnSpPr>
            <a:cxnSpLocks/>
          </p:cNvCxnSpPr>
          <p:nvPr/>
        </p:nvCxnSpPr>
        <p:spPr>
          <a:xfrm flipH="1">
            <a:off x="8419414" y="2971463"/>
            <a:ext cx="1077427" cy="0"/>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23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22F733-D670-6B4C-92DE-C1924893E009}"/>
              </a:ext>
            </a:extLst>
          </p:cNvPr>
          <p:cNvGrpSpPr/>
          <p:nvPr/>
        </p:nvGrpSpPr>
        <p:grpSpPr>
          <a:xfrm>
            <a:off x="1237017" y="1006555"/>
            <a:ext cx="9717966" cy="4460623"/>
            <a:chOff x="1237017" y="1006555"/>
            <a:chExt cx="9717966" cy="4460623"/>
          </a:xfrm>
        </p:grpSpPr>
        <p:grpSp>
          <p:nvGrpSpPr>
            <p:cNvPr id="4" name="Group 3">
              <a:extLst>
                <a:ext uri="{FF2B5EF4-FFF2-40B4-BE49-F238E27FC236}">
                  <a16:creationId xmlns:a16="http://schemas.microsoft.com/office/drawing/2014/main" id="{11C7A338-9556-784F-BA94-4718C3135ADC}"/>
                </a:ext>
              </a:extLst>
            </p:cNvPr>
            <p:cNvGrpSpPr/>
            <p:nvPr/>
          </p:nvGrpSpPr>
          <p:grpSpPr>
            <a:xfrm>
              <a:off x="1237017" y="1006555"/>
              <a:ext cx="9717966" cy="4460623"/>
              <a:chOff x="1237017" y="1006555"/>
              <a:chExt cx="9717966" cy="4460623"/>
            </a:xfrm>
          </p:grpSpPr>
          <p:grpSp>
            <p:nvGrpSpPr>
              <p:cNvPr id="3" name="Group 2">
                <a:extLst>
                  <a:ext uri="{FF2B5EF4-FFF2-40B4-BE49-F238E27FC236}">
                    <a16:creationId xmlns:a16="http://schemas.microsoft.com/office/drawing/2014/main" id="{99124722-C2C6-8149-9394-D9AC99BE1A82}"/>
                  </a:ext>
                </a:extLst>
              </p:cNvPr>
              <p:cNvGrpSpPr/>
              <p:nvPr/>
            </p:nvGrpSpPr>
            <p:grpSpPr>
              <a:xfrm>
                <a:off x="1237017" y="1006555"/>
                <a:ext cx="9717966" cy="4460623"/>
                <a:chOff x="1237017" y="1006555"/>
                <a:chExt cx="9717966" cy="4460623"/>
              </a:xfrm>
            </p:grpSpPr>
            <p:pic>
              <p:nvPicPr>
                <p:cNvPr id="13" name="Picture 12">
                  <a:extLst>
                    <a:ext uri="{FF2B5EF4-FFF2-40B4-BE49-F238E27FC236}">
                      <a16:creationId xmlns:a16="http://schemas.microsoft.com/office/drawing/2014/main" id="{CA584FF3-B38A-E248-AEF4-D13A6FD62E69}"/>
                    </a:ext>
                  </a:extLst>
                </p:cNvPr>
                <p:cNvPicPr>
                  <a:picLocks noChangeAspect="1"/>
                </p:cNvPicPr>
                <p:nvPr/>
              </p:nvPicPr>
              <p:blipFill>
                <a:blip r:embed="rId3"/>
                <a:srcRect/>
                <a:stretch/>
              </p:blipFill>
              <p:spPr>
                <a:xfrm>
                  <a:off x="1237017" y="1006555"/>
                  <a:ext cx="9717966" cy="4460623"/>
                </a:xfrm>
                <a:prstGeom prst="rect">
                  <a:avLst/>
                </a:prstGeom>
                <a:ln>
                  <a:solidFill>
                    <a:schemeClr val="bg1">
                      <a:lumMod val="50000"/>
                    </a:schemeClr>
                  </a:solidFill>
                </a:ln>
              </p:spPr>
            </p:pic>
            <p:sp>
              <p:nvSpPr>
                <p:cNvPr id="7" name="Rectangle 6">
                  <a:extLst>
                    <a:ext uri="{FF2B5EF4-FFF2-40B4-BE49-F238E27FC236}">
                      <a16:creationId xmlns:a16="http://schemas.microsoft.com/office/drawing/2014/main" id="{B653240E-AD4A-D443-B880-C8E8C72C5211}"/>
                    </a:ext>
                  </a:extLst>
                </p:cNvPr>
                <p:cNvSpPr/>
                <p:nvPr/>
              </p:nvSpPr>
              <p:spPr>
                <a:xfrm>
                  <a:off x="8652386" y="1035139"/>
                  <a:ext cx="844455" cy="355678"/>
                </a:xfrm>
                <a:prstGeom prst="rect">
                  <a:avLst/>
                </a:prstGeom>
                <a:solidFill>
                  <a:srgbClr val="D30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6F5C995A-6EC7-A34D-8295-0AE4179D7F39}"/>
                  </a:ext>
                </a:extLst>
              </p:cNvPr>
              <p:cNvSpPr/>
              <p:nvPr/>
            </p:nvSpPr>
            <p:spPr>
              <a:xfrm>
                <a:off x="5001031" y="3618597"/>
                <a:ext cx="970738" cy="112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ADC9AA9-1944-0644-9069-2F52B47121AA}"/>
                </a:ext>
              </a:extLst>
            </p:cNvPr>
            <p:cNvSpPr txBox="1"/>
            <p:nvPr/>
          </p:nvSpPr>
          <p:spPr>
            <a:xfrm>
              <a:off x="4919783" y="3582601"/>
              <a:ext cx="970737" cy="184666"/>
            </a:xfrm>
            <a:prstGeom prst="rect">
              <a:avLst/>
            </a:prstGeom>
            <a:noFill/>
          </p:spPr>
          <p:txBody>
            <a:bodyPr wrap="square" rtlCol="0">
              <a:spAutoFit/>
            </a:bodyPr>
            <a:lstStyle/>
            <a:p>
              <a:r>
                <a:rPr lang="en-US" sz="600" dirty="0">
                  <a:solidFill>
                    <a:schemeClr val="tx1">
                      <a:lumMod val="65000"/>
                      <a:lumOff val="35000"/>
                    </a:schemeClr>
                  </a:solidFill>
                  <a:latin typeface="Arial" panose="020B0604020202020204" pitchFamily="34" charset="0"/>
                  <a:cs typeface="Arial" panose="020B0604020202020204" pitchFamily="34" charset="0"/>
                </a:rPr>
                <a:t>Employer Name:</a:t>
              </a:r>
            </a:p>
          </p:txBody>
        </p:sp>
      </p:gr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580120"/>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65000"/>
                    <a:lumOff val="35000"/>
                  </a:schemeClr>
                </a:solidFill>
              </a:rPr>
              <a:t>Select </a:t>
            </a:r>
            <a:r>
              <a:rPr lang="en-US" sz="2000" b="1" dirty="0">
                <a:solidFill>
                  <a:srgbClr val="4EA9BA"/>
                </a:solidFill>
              </a:rPr>
              <a:t>Update Your Information</a:t>
            </a:r>
            <a:r>
              <a:rPr lang="en-US" sz="2000" dirty="0">
                <a:solidFill>
                  <a:schemeClr val="tx1">
                    <a:lumMod val="65000"/>
                    <a:lumOff val="35000"/>
                  </a:schemeClr>
                </a:solidFill>
              </a:rPr>
              <a:t> link. </a:t>
            </a:r>
          </a:p>
        </p:txBody>
      </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Update Your Information</a:t>
            </a:r>
          </a:p>
        </p:txBody>
      </p:sp>
      <p:sp>
        <p:nvSpPr>
          <p:cNvPr id="8" name="Rounded Rectangle 7">
            <a:extLst>
              <a:ext uri="{FF2B5EF4-FFF2-40B4-BE49-F238E27FC236}">
                <a16:creationId xmlns:a16="http://schemas.microsoft.com/office/drawing/2014/main" id="{E5D1A460-C564-C84A-804F-38D8F150CC72}"/>
              </a:ext>
            </a:extLst>
          </p:cNvPr>
          <p:cNvSpPr/>
          <p:nvPr/>
        </p:nvSpPr>
        <p:spPr>
          <a:xfrm>
            <a:off x="7413735" y="4173894"/>
            <a:ext cx="938527" cy="175081"/>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FA498B7-1B42-B54F-BA88-0815CDC657C8}"/>
              </a:ext>
            </a:extLst>
          </p:cNvPr>
          <p:cNvCxnSpPr>
            <a:cxnSpLocks/>
          </p:cNvCxnSpPr>
          <p:nvPr/>
        </p:nvCxnSpPr>
        <p:spPr>
          <a:xfrm flipH="1" flipV="1">
            <a:off x="8441474" y="4250102"/>
            <a:ext cx="3015278" cy="11332"/>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 application&#10;&#10;Description automatically generated">
            <a:extLst>
              <a:ext uri="{FF2B5EF4-FFF2-40B4-BE49-F238E27FC236}">
                <a16:creationId xmlns:a16="http://schemas.microsoft.com/office/drawing/2014/main" id="{81E2D3DF-99D6-A449-BD45-973CD6AFA7E8}"/>
              </a:ext>
            </a:extLst>
          </p:cNvPr>
          <p:cNvPicPr>
            <a:picLocks noChangeAspect="1"/>
          </p:cNvPicPr>
          <p:nvPr/>
        </p:nvPicPr>
        <p:blipFill>
          <a:blip r:embed="rId4"/>
          <a:stretch>
            <a:fillRect/>
          </a:stretch>
        </p:blipFill>
        <p:spPr>
          <a:xfrm>
            <a:off x="7107708" y="822794"/>
            <a:ext cx="4778265" cy="2210231"/>
          </a:xfrm>
          <a:prstGeom prst="rect">
            <a:avLst/>
          </a:prstGeom>
          <a:ln>
            <a:solidFill>
              <a:schemeClr val="bg1">
                <a:lumMod val="50000"/>
              </a:schemeClr>
            </a:solidFill>
          </a:ln>
        </p:spPr>
      </p:pic>
      <p:cxnSp>
        <p:nvCxnSpPr>
          <p:cNvPr id="15" name="Straight Arrow Connector 14">
            <a:extLst>
              <a:ext uri="{FF2B5EF4-FFF2-40B4-BE49-F238E27FC236}">
                <a16:creationId xmlns:a16="http://schemas.microsoft.com/office/drawing/2014/main" id="{397FF588-95E6-2A46-8655-962C6EFA3275}"/>
              </a:ext>
            </a:extLst>
          </p:cNvPr>
          <p:cNvCxnSpPr>
            <a:cxnSpLocks/>
          </p:cNvCxnSpPr>
          <p:nvPr/>
        </p:nvCxnSpPr>
        <p:spPr>
          <a:xfrm flipV="1">
            <a:off x="11456752" y="3119839"/>
            <a:ext cx="0" cy="1130263"/>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5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0665-26BB-2946-9F8E-8D2D4AA84448}"/>
              </a:ext>
            </a:extLst>
          </p:cNvPr>
          <p:cNvSpPr>
            <a:spLocks noGrp="1"/>
          </p:cNvSpPr>
          <p:nvPr>
            <p:ph type="title"/>
          </p:nvPr>
        </p:nvSpPr>
        <p:spPr>
          <a:xfrm>
            <a:off x="831850" y="1064525"/>
            <a:ext cx="10515600" cy="4258102"/>
          </a:xfrm>
        </p:spPr>
        <p:txBody>
          <a:bodyPr anchor="ctr"/>
          <a:lstStyle/>
          <a:p>
            <a:r>
              <a:rPr lang="en-US" dirty="0"/>
              <a:t>Managing Billing Preferences</a:t>
            </a:r>
          </a:p>
        </p:txBody>
      </p:sp>
    </p:spTree>
    <p:extLst>
      <p:ext uri="{BB962C8B-B14F-4D97-AF65-F5344CB8AC3E}">
        <p14:creationId xmlns:p14="http://schemas.microsoft.com/office/powerpoint/2010/main" val="400280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29061CA-E620-3B44-80E1-AB50AEBCC8DD}"/>
              </a:ext>
            </a:extLst>
          </p:cNvPr>
          <p:cNvGrpSpPr/>
          <p:nvPr/>
        </p:nvGrpSpPr>
        <p:grpSpPr>
          <a:xfrm>
            <a:off x="1237017" y="1174329"/>
            <a:ext cx="9717966" cy="4125074"/>
            <a:chOff x="1237017" y="1174329"/>
            <a:chExt cx="9717966" cy="4125074"/>
          </a:xfrm>
        </p:grpSpPr>
        <p:pic>
          <p:nvPicPr>
            <p:cNvPr id="13" name="Picture 12">
              <a:extLst>
                <a:ext uri="{FF2B5EF4-FFF2-40B4-BE49-F238E27FC236}">
                  <a16:creationId xmlns:a16="http://schemas.microsoft.com/office/drawing/2014/main" id="{CA584FF3-B38A-E248-AEF4-D13A6FD62E69}"/>
                </a:ext>
              </a:extLst>
            </p:cNvPr>
            <p:cNvPicPr>
              <a:picLocks noChangeAspect="1"/>
            </p:cNvPicPr>
            <p:nvPr/>
          </p:nvPicPr>
          <p:blipFill>
            <a:blip r:embed="rId3"/>
            <a:srcRect/>
            <a:stretch/>
          </p:blipFill>
          <p:spPr>
            <a:xfrm>
              <a:off x="1237017" y="1174329"/>
              <a:ext cx="9717966" cy="4125074"/>
            </a:xfrm>
            <a:prstGeom prst="rect">
              <a:avLst/>
            </a:prstGeom>
            <a:ln>
              <a:solidFill>
                <a:schemeClr val="bg1">
                  <a:lumMod val="50000"/>
                </a:schemeClr>
              </a:solidFill>
            </a:ln>
          </p:spPr>
        </p:pic>
        <p:sp>
          <p:nvSpPr>
            <p:cNvPr id="2" name="Rectangle 1">
              <a:extLst>
                <a:ext uri="{FF2B5EF4-FFF2-40B4-BE49-F238E27FC236}">
                  <a16:creationId xmlns:a16="http://schemas.microsoft.com/office/drawing/2014/main" id="{E481F593-FBE1-CA47-B31A-2B2E9F12D28B}"/>
                </a:ext>
              </a:extLst>
            </p:cNvPr>
            <p:cNvSpPr/>
            <p:nvPr/>
          </p:nvSpPr>
          <p:spPr>
            <a:xfrm>
              <a:off x="7130143" y="1174330"/>
              <a:ext cx="1409866" cy="673300"/>
            </a:xfrm>
            <a:prstGeom prst="rect">
              <a:avLst/>
            </a:prstGeom>
            <a:solidFill>
              <a:srgbClr val="DE0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Managing Billing Preferences</a:t>
            </a:r>
          </a:p>
        </p:txBody>
      </p:sp>
      <p:sp>
        <p:nvSpPr>
          <p:cNvPr id="7" name="Rounded Rectangle 6">
            <a:extLst>
              <a:ext uri="{FF2B5EF4-FFF2-40B4-BE49-F238E27FC236}">
                <a16:creationId xmlns:a16="http://schemas.microsoft.com/office/drawing/2014/main" id="{490776E8-AA3B-374F-9C1C-60CC2B577D95}"/>
              </a:ext>
            </a:extLst>
          </p:cNvPr>
          <p:cNvSpPr/>
          <p:nvPr/>
        </p:nvSpPr>
        <p:spPr>
          <a:xfrm>
            <a:off x="8540009" y="1847630"/>
            <a:ext cx="938527" cy="293403"/>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028C75E-C028-4C49-BF27-995B62336445}"/>
              </a:ext>
            </a:extLst>
          </p:cNvPr>
          <p:cNvCxnSpPr>
            <a:cxnSpLocks/>
          </p:cNvCxnSpPr>
          <p:nvPr/>
        </p:nvCxnSpPr>
        <p:spPr>
          <a:xfrm flipH="1" flipV="1">
            <a:off x="9009271" y="2248499"/>
            <a:ext cx="1" cy="661765"/>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1381E93-3631-D144-A503-9FD7726AFC67}"/>
              </a:ext>
            </a:extLst>
          </p:cNvPr>
          <p:cNvSpPr/>
          <p:nvPr/>
        </p:nvSpPr>
        <p:spPr>
          <a:xfrm>
            <a:off x="9840984" y="3460841"/>
            <a:ext cx="938527" cy="293403"/>
          </a:xfrm>
          <a:prstGeom prst="roundRect">
            <a:avLst/>
          </a:prstGeom>
          <a:noFill/>
          <a:ln>
            <a:solidFill>
              <a:srgbClr val="4E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8AE9700-6725-0F48-B57B-AECA19ACA5CE}"/>
              </a:ext>
            </a:extLst>
          </p:cNvPr>
          <p:cNvCxnSpPr>
            <a:cxnSpLocks/>
          </p:cNvCxnSpPr>
          <p:nvPr/>
        </p:nvCxnSpPr>
        <p:spPr>
          <a:xfrm flipH="1" flipV="1">
            <a:off x="11039707" y="3607542"/>
            <a:ext cx="787107" cy="1"/>
          </a:xfrm>
          <a:prstGeom prst="straightConnector1">
            <a:avLst/>
          </a:prstGeom>
          <a:ln>
            <a:solidFill>
              <a:srgbClr val="4EA9BA"/>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580120"/>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65000"/>
                    <a:lumOff val="35000"/>
                  </a:schemeClr>
                </a:solidFill>
              </a:rPr>
              <a:t>Select the </a:t>
            </a:r>
            <a:r>
              <a:rPr lang="en-US" sz="2000" b="1" dirty="0">
                <a:solidFill>
                  <a:srgbClr val="4EA9BA"/>
                </a:solidFill>
              </a:rPr>
              <a:t>Billing </a:t>
            </a:r>
            <a:r>
              <a:rPr lang="en-US" sz="2000" dirty="0">
                <a:solidFill>
                  <a:schemeClr val="tx1">
                    <a:lumMod val="65000"/>
                    <a:lumOff val="35000"/>
                  </a:schemeClr>
                </a:solidFill>
              </a:rPr>
              <a:t>tab at the top of the screen. </a:t>
            </a:r>
            <a:br>
              <a:rPr lang="en-US" sz="2000" dirty="0">
                <a:solidFill>
                  <a:schemeClr val="tx1">
                    <a:lumMod val="65000"/>
                    <a:lumOff val="35000"/>
                  </a:schemeClr>
                </a:solidFill>
              </a:rPr>
            </a:br>
            <a:r>
              <a:rPr lang="en-US" sz="2000" dirty="0">
                <a:solidFill>
                  <a:schemeClr val="tx1">
                    <a:lumMod val="65000"/>
                    <a:lumOff val="35000"/>
                  </a:schemeClr>
                </a:solidFill>
              </a:rPr>
              <a:t>Select the </a:t>
            </a:r>
            <a:r>
              <a:rPr lang="en-US" sz="2000" b="1" dirty="0">
                <a:solidFill>
                  <a:srgbClr val="4EA9BA"/>
                </a:solidFill>
              </a:rPr>
              <a:t>Preferences</a:t>
            </a:r>
            <a:r>
              <a:rPr lang="en-US" sz="2000" dirty="0">
                <a:solidFill>
                  <a:schemeClr val="tx1">
                    <a:lumMod val="65000"/>
                    <a:lumOff val="35000"/>
                  </a:schemeClr>
                </a:solidFill>
              </a:rPr>
              <a:t> button next to the </a:t>
            </a:r>
            <a:r>
              <a:rPr lang="en-US" sz="2000" b="1" dirty="0">
                <a:solidFill>
                  <a:srgbClr val="4EA9BA"/>
                </a:solidFill>
              </a:rPr>
              <a:t>Paid Bills </a:t>
            </a:r>
            <a:r>
              <a:rPr lang="en-US" sz="2000" dirty="0">
                <a:solidFill>
                  <a:schemeClr val="tx1">
                    <a:lumMod val="65000"/>
                    <a:lumOff val="35000"/>
                  </a:schemeClr>
                </a:solidFill>
              </a:rPr>
              <a:t>button.</a:t>
            </a:r>
          </a:p>
        </p:txBody>
      </p:sp>
    </p:spTree>
    <p:extLst>
      <p:ext uri="{BB962C8B-B14F-4D97-AF65-F5344CB8AC3E}">
        <p14:creationId xmlns:p14="http://schemas.microsoft.com/office/powerpoint/2010/main" val="27163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3CA425C-2F71-724A-BAF2-FB0CB8D01D70}"/>
              </a:ext>
            </a:extLst>
          </p:cNvPr>
          <p:cNvGrpSpPr/>
          <p:nvPr/>
        </p:nvGrpSpPr>
        <p:grpSpPr>
          <a:xfrm>
            <a:off x="1237017" y="1174328"/>
            <a:ext cx="9717860" cy="4022139"/>
            <a:chOff x="1237017" y="1174328"/>
            <a:chExt cx="9717860" cy="4022139"/>
          </a:xfrm>
        </p:grpSpPr>
        <p:pic>
          <p:nvPicPr>
            <p:cNvPr id="10" name="Picture 9">
              <a:extLst>
                <a:ext uri="{FF2B5EF4-FFF2-40B4-BE49-F238E27FC236}">
                  <a16:creationId xmlns:a16="http://schemas.microsoft.com/office/drawing/2014/main" id="{7DFFA077-A5CF-2A4C-8D72-91312DDA6D2E}"/>
                </a:ext>
              </a:extLst>
            </p:cNvPr>
            <p:cNvPicPr>
              <a:picLocks noChangeAspect="1"/>
            </p:cNvPicPr>
            <p:nvPr/>
          </p:nvPicPr>
          <p:blipFill>
            <a:blip r:embed="rId3"/>
            <a:stretch>
              <a:fillRect/>
            </a:stretch>
          </p:blipFill>
          <p:spPr>
            <a:xfrm>
              <a:off x="1237017" y="1174328"/>
              <a:ext cx="9717860" cy="4022139"/>
            </a:xfrm>
            <a:prstGeom prst="rect">
              <a:avLst/>
            </a:prstGeom>
            <a:ln>
              <a:solidFill>
                <a:schemeClr val="bg1">
                  <a:lumMod val="50000"/>
                </a:schemeClr>
              </a:solidFill>
            </a:ln>
          </p:spPr>
        </p:pic>
        <p:sp>
          <p:nvSpPr>
            <p:cNvPr id="2" name="Rectangle 1">
              <a:extLst>
                <a:ext uri="{FF2B5EF4-FFF2-40B4-BE49-F238E27FC236}">
                  <a16:creationId xmlns:a16="http://schemas.microsoft.com/office/drawing/2014/main" id="{1D967405-CA73-E04E-AAC4-B712F00094AC}"/>
                </a:ext>
              </a:extLst>
            </p:cNvPr>
            <p:cNvSpPr/>
            <p:nvPr/>
          </p:nvSpPr>
          <p:spPr>
            <a:xfrm>
              <a:off x="1505415" y="3679902"/>
              <a:ext cx="2564780" cy="23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Managing Billing Preferences</a:t>
            </a:r>
          </a:p>
        </p:txBody>
      </p:sp>
      <p:sp>
        <p:nvSpPr>
          <p:cNvPr id="5" name="Rectangle 4">
            <a:extLst>
              <a:ext uri="{FF2B5EF4-FFF2-40B4-BE49-F238E27FC236}">
                <a16:creationId xmlns:a16="http://schemas.microsoft.com/office/drawing/2014/main" id="{63DBDA03-2938-EF44-9D08-E87334FAACAE}"/>
              </a:ext>
            </a:extLst>
          </p:cNvPr>
          <p:cNvSpPr/>
          <p:nvPr/>
        </p:nvSpPr>
        <p:spPr>
          <a:xfrm>
            <a:off x="8809462" y="5826654"/>
            <a:ext cx="3382537" cy="1031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5472544"/>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65000"/>
                    <a:lumOff val="35000"/>
                  </a:schemeClr>
                </a:solidFill>
              </a:rPr>
              <a:t>Under the </a:t>
            </a:r>
            <a:r>
              <a:rPr lang="en-US" sz="2000" b="1" dirty="0">
                <a:solidFill>
                  <a:srgbClr val="4EA9BA"/>
                </a:solidFill>
              </a:rPr>
              <a:t>Default Bill View </a:t>
            </a:r>
            <a:r>
              <a:rPr lang="en-US" sz="2000" dirty="0">
                <a:solidFill>
                  <a:schemeClr val="tx1">
                    <a:lumMod val="65000"/>
                    <a:lumOff val="35000"/>
                  </a:schemeClr>
                </a:solidFill>
              </a:rPr>
              <a:t>you can update how your bills are sorted.</a:t>
            </a:r>
          </a:p>
          <a:p>
            <a:pPr marL="0" indent="0" algn="ctr">
              <a:buFont typeface="Arial" panose="020B0604020202020204" pitchFamily="34" charset="0"/>
              <a:buNone/>
            </a:pPr>
            <a:r>
              <a:rPr lang="en-US" sz="2000" dirty="0">
                <a:solidFill>
                  <a:schemeClr val="tx1">
                    <a:lumMod val="65000"/>
                    <a:lumOff val="35000"/>
                  </a:schemeClr>
                </a:solidFill>
              </a:rPr>
              <a:t>You can also update your </a:t>
            </a:r>
            <a:r>
              <a:rPr lang="en-US" sz="2000" b="1" dirty="0">
                <a:solidFill>
                  <a:srgbClr val="4EA9BA"/>
                </a:solidFill>
              </a:rPr>
              <a:t>email notifications </a:t>
            </a:r>
            <a:r>
              <a:rPr lang="en-US" sz="2000" dirty="0">
                <a:solidFill>
                  <a:schemeClr val="tx1">
                    <a:lumMod val="65000"/>
                    <a:lumOff val="35000"/>
                  </a:schemeClr>
                </a:solidFill>
              </a:rPr>
              <a:t>and </a:t>
            </a:r>
            <a:r>
              <a:rPr lang="en-US" sz="2000" b="1" dirty="0">
                <a:solidFill>
                  <a:srgbClr val="4EA9BA"/>
                </a:solidFill>
              </a:rPr>
              <a:t>payment preferences </a:t>
            </a:r>
            <a:r>
              <a:rPr lang="en-US" sz="2000" dirty="0">
                <a:solidFill>
                  <a:schemeClr val="tx1">
                    <a:lumMod val="65000"/>
                    <a:lumOff val="35000"/>
                  </a:schemeClr>
                </a:solidFill>
              </a:rPr>
              <a:t>from this screen.</a:t>
            </a:r>
          </a:p>
        </p:txBody>
      </p:sp>
    </p:spTree>
    <p:extLst>
      <p:ext uri="{BB962C8B-B14F-4D97-AF65-F5344CB8AC3E}">
        <p14:creationId xmlns:p14="http://schemas.microsoft.com/office/powerpoint/2010/main" val="18840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22A2E6-3BA2-9148-A85E-68633D4700E1}"/>
              </a:ext>
            </a:extLst>
          </p:cNvPr>
          <p:cNvPicPr>
            <a:picLocks noChangeAspect="1"/>
          </p:cNvPicPr>
          <p:nvPr/>
        </p:nvPicPr>
        <p:blipFill rotWithShape="1">
          <a:blip r:embed="rId3"/>
          <a:srcRect l="2510" t="17990" r="3634" b="16050"/>
          <a:stretch/>
        </p:blipFill>
        <p:spPr>
          <a:xfrm>
            <a:off x="921834" y="2297148"/>
            <a:ext cx="10348332" cy="1895709"/>
          </a:xfrm>
          <a:prstGeom prst="rect">
            <a:avLst/>
          </a:prstGeom>
          <a:ln>
            <a:solidFill>
              <a:schemeClr val="tx1">
                <a:lumMod val="65000"/>
                <a:lumOff val="35000"/>
              </a:schemeClr>
            </a:solidFill>
          </a:ln>
        </p:spPr>
      </p:pic>
      <p:sp>
        <p:nvSpPr>
          <p:cNvPr id="14" name="Title 9">
            <a:extLst>
              <a:ext uri="{FF2B5EF4-FFF2-40B4-BE49-F238E27FC236}">
                <a16:creationId xmlns:a16="http://schemas.microsoft.com/office/drawing/2014/main" id="{7CDB8BA9-A9A5-E142-B95D-C5340897413C}"/>
              </a:ext>
            </a:extLst>
          </p:cNvPr>
          <p:cNvSpPr>
            <a:spLocks noGrp="1"/>
          </p:cNvSpPr>
          <p:nvPr>
            <p:ph type="title"/>
          </p:nvPr>
        </p:nvSpPr>
        <p:spPr>
          <a:xfrm>
            <a:off x="0" y="0"/>
            <a:ext cx="12192000" cy="735980"/>
          </a:xfrm>
        </p:spPr>
        <p:txBody>
          <a:bodyPr/>
          <a:lstStyle/>
          <a:p>
            <a:r>
              <a:rPr lang="en-US" dirty="0"/>
              <a:t>Managing Payment Preferences</a:t>
            </a:r>
          </a:p>
        </p:txBody>
      </p:sp>
      <p:sp>
        <p:nvSpPr>
          <p:cNvPr id="9" name="Content Placeholder 2">
            <a:extLst>
              <a:ext uri="{FF2B5EF4-FFF2-40B4-BE49-F238E27FC236}">
                <a16:creationId xmlns:a16="http://schemas.microsoft.com/office/drawing/2014/main" id="{03BE7B6F-809B-3946-A637-DE9CAF25C443}"/>
              </a:ext>
            </a:extLst>
          </p:cNvPr>
          <p:cNvSpPr txBox="1">
            <a:spLocks/>
          </p:cNvSpPr>
          <p:nvPr/>
        </p:nvSpPr>
        <p:spPr>
          <a:xfrm>
            <a:off x="0" y="4498609"/>
            <a:ext cx="12192000" cy="340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tx1">
                    <a:lumMod val="65000"/>
                    <a:lumOff val="35000"/>
                  </a:schemeClr>
                </a:solidFill>
              </a:rPr>
              <a:t>Select the </a:t>
            </a:r>
            <a:r>
              <a:rPr lang="en-US" sz="2000" b="1" dirty="0">
                <a:solidFill>
                  <a:srgbClr val="4EA9BA"/>
                </a:solidFill>
              </a:rPr>
              <a:t>Add account </a:t>
            </a:r>
            <a:r>
              <a:rPr lang="en-US" sz="2000" dirty="0">
                <a:solidFill>
                  <a:schemeClr val="tx1">
                    <a:lumMod val="65000"/>
                    <a:lumOff val="35000"/>
                  </a:schemeClr>
                </a:solidFill>
              </a:rPr>
              <a:t>button or link to add or update </a:t>
            </a:r>
            <a:br>
              <a:rPr lang="en-US" sz="2000" dirty="0">
                <a:solidFill>
                  <a:schemeClr val="tx1">
                    <a:lumMod val="65000"/>
                    <a:lumOff val="35000"/>
                  </a:schemeClr>
                </a:solidFill>
              </a:rPr>
            </a:br>
            <a:r>
              <a:rPr lang="en-US" sz="2000" dirty="0">
                <a:solidFill>
                  <a:schemeClr val="tx1">
                    <a:lumMod val="65000"/>
                    <a:lumOff val="35000"/>
                  </a:schemeClr>
                </a:solidFill>
              </a:rPr>
              <a:t>your bank information to have payments withdrawn from your designated account.</a:t>
            </a:r>
          </a:p>
        </p:txBody>
      </p:sp>
    </p:spTree>
    <p:extLst>
      <p:ext uri="{BB962C8B-B14F-4D97-AF65-F5344CB8AC3E}">
        <p14:creationId xmlns:p14="http://schemas.microsoft.com/office/powerpoint/2010/main" val="35053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C7C3EDD702C64FA02DEB338D5BF9F9" ma:contentTypeVersion="15" ma:contentTypeDescription="Create a new document." ma:contentTypeScope="" ma:versionID="6efa2cb97a84c8a41702d1a24508dbf1">
  <xsd:schema xmlns:xsd="http://www.w3.org/2001/XMLSchema" xmlns:xs="http://www.w3.org/2001/XMLSchema" xmlns:p="http://schemas.microsoft.com/office/2006/metadata/properties" xmlns:ns1="http://schemas.microsoft.com/sharepoint/v3" xmlns:ns3="bf1fdbe1-e9b9-4199-b342-f7486229eddc" xmlns:ns4="fbb1ba4a-0d17-472f-92a8-390ee855e6c6" targetNamespace="http://schemas.microsoft.com/office/2006/metadata/properties" ma:root="true" ma:fieldsID="7c9c09db0135c15029c8766ccb1b40c6" ns1:_="" ns3:_="" ns4:_="">
    <xsd:import namespace="http://schemas.microsoft.com/sharepoint/v3"/>
    <xsd:import namespace="bf1fdbe1-e9b9-4199-b342-f7486229eddc"/>
    <xsd:import namespace="fbb1ba4a-0d17-472f-92a8-390ee855e6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fdbe1-e9b9-4199-b342-f7486229edd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1ba4a-0d17-472f-92a8-390ee855e6c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4432CB-4B62-4CE4-B3F7-47184CBC150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bb1ba4a-0d17-472f-92a8-390ee855e6c6"/>
    <ds:schemaRef ds:uri="http://schemas.microsoft.com/sharepoint/v3"/>
    <ds:schemaRef ds:uri="http://schemas.microsoft.com/office/2006/documentManagement/types"/>
    <ds:schemaRef ds:uri="bf1fdbe1-e9b9-4199-b342-f7486229eddc"/>
    <ds:schemaRef ds:uri="http://www.w3.org/XML/1998/namespace"/>
  </ds:schemaRefs>
</ds:datastoreItem>
</file>

<file path=customXml/itemProps2.xml><?xml version="1.0" encoding="utf-8"?>
<ds:datastoreItem xmlns:ds="http://schemas.openxmlformats.org/officeDocument/2006/customXml" ds:itemID="{EA3E6ADA-91A4-41AD-AE11-0F689700F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1fdbe1-e9b9-4199-b342-f7486229eddc"/>
    <ds:schemaRef ds:uri="fbb1ba4a-0d17-472f-92a8-390ee855e6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4FCCEF-8980-4C4E-AA0E-60D618C6B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6121</TotalTime>
  <Words>3516</Words>
  <Application>Microsoft Office PowerPoint</Application>
  <PresentationFormat>Widescreen</PresentationFormat>
  <Paragraphs>305</Paragraphs>
  <Slides>30</Slides>
  <Notes>30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Custom Design</vt:lpstr>
      <vt:lpstr>1_Custom Design</vt:lpstr>
      <vt:lpstr>Features of Your  Online Account</vt:lpstr>
      <vt:lpstr>Managing User Information</vt:lpstr>
      <vt:lpstr>Manage Users</vt:lpstr>
      <vt:lpstr>Manage Users</vt:lpstr>
      <vt:lpstr>Update Your Information</vt:lpstr>
      <vt:lpstr>Managing Billing Preferences</vt:lpstr>
      <vt:lpstr>Managing Billing Preferences</vt:lpstr>
      <vt:lpstr>Managing Billing Preferences</vt:lpstr>
      <vt:lpstr>Managing Payment Preferences</vt:lpstr>
      <vt:lpstr>Managing Your Bill</vt:lpstr>
      <vt:lpstr>Ways to Reconcile Your Bills</vt:lpstr>
      <vt:lpstr>Assisted Billing</vt:lpstr>
      <vt:lpstr>Assisted Billing</vt:lpstr>
      <vt:lpstr>Premium Deduction File Best Practices</vt:lpstr>
      <vt:lpstr>Manual Online Billing</vt:lpstr>
      <vt:lpstr>Manual Online Billing</vt:lpstr>
      <vt:lpstr>Manual Online Billing</vt:lpstr>
      <vt:lpstr>Manual Online Billing</vt:lpstr>
      <vt:lpstr>Manual Paper Billing</vt:lpstr>
      <vt:lpstr>Payment Best Practices</vt:lpstr>
      <vt:lpstr>Additional Features  of Your Online Account </vt:lpstr>
      <vt:lpstr>Additional Features</vt:lpstr>
      <vt:lpstr>Manage Employees</vt:lpstr>
      <vt:lpstr>Disability Claims</vt:lpstr>
      <vt:lpstr>Section 125 Election Forms</vt:lpstr>
      <vt:lpstr>Employer Address Change</vt:lpstr>
      <vt:lpstr>Upload Census Files</vt:lpstr>
      <vt:lpstr>Sick Pay Reports</vt:lpstr>
      <vt:lpstr>Questions? Phone: 1-800-662-1113 Email: billing-western@americanfidelity.com Web: americanfidelity.com/billing</vt:lpstr>
      <vt:lpstr>Jacob Bautista  Sr. Account Relations Coordinator Email:Jacob.Bautista@americanfidelity.com Phone: 986-200-4969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Jacob Bautista</cp:lastModifiedBy>
  <cp:revision>437</cp:revision>
  <cp:lastPrinted>2019-07-22T19:08:32Z</cp:lastPrinted>
  <dcterms:created xsi:type="dcterms:W3CDTF">2019-07-23T18:59:06Z</dcterms:created>
  <dcterms:modified xsi:type="dcterms:W3CDTF">2022-06-09T17:16:28Z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0x010100A9C7C3EDD702C64FA02DEB338D5BF9F9</vt:lpwstr>
  </property>
</Properties>
</file>