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275" r:id="rId6"/>
    <p:sldId id="257" r:id="rId7"/>
    <p:sldId id="258" r:id="rId8"/>
    <p:sldId id="261" r:id="rId9"/>
    <p:sldId id="262" r:id="rId10"/>
    <p:sldId id="263" r:id="rId11"/>
    <p:sldId id="264" r:id="rId12"/>
    <p:sldId id="265" r:id="rId13"/>
    <p:sldId id="266" r:id="rId14"/>
    <p:sldId id="259" r:id="rId15"/>
    <p:sldId id="269" r:id="rId16"/>
    <p:sldId id="267" r:id="rId17"/>
    <p:sldId id="268" r:id="rId18"/>
    <p:sldId id="270" r:id="rId19"/>
    <p:sldId id="271" r:id="rId20"/>
    <p:sldId id="27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Turner" userId="2cbc34d6-b73d-4494-96a0-bf21bb1ae1e5" providerId="ADAL" clId="{7C27FAFE-2EFD-4941-800E-681C44741875}"/>
    <pc:docChg chg="custSel modSld">
      <pc:chgData name="Shelley  Turner" userId="2cbc34d6-b73d-4494-96a0-bf21bb1ae1e5" providerId="ADAL" clId="{7C27FAFE-2EFD-4941-800E-681C44741875}" dt="2022-09-22T05:20:57.186" v="44"/>
      <pc:docMkLst>
        <pc:docMk/>
      </pc:docMkLst>
      <pc:sldChg chg="modSp">
        <pc:chgData name="Shelley  Turner" userId="2cbc34d6-b73d-4494-96a0-bf21bb1ae1e5" providerId="ADAL" clId="{7C27FAFE-2EFD-4941-800E-681C44741875}" dt="2022-09-22T04:24:14.783" v="42" actId="732"/>
        <pc:sldMkLst>
          <pc:docMk/>
          <pc:sldMk cId="3255870024" sldId="256"/>
        </pc:sldMkLst>
        <pc:spChg chg="mod">
          <ac:chgData name="Shelley  Turner" userId="2cbc34d6-b73d-4494-96a0-bf21bb1ae1e5" providerId="ADAL" clId="{7C27FAFE-2EFD-4941-800E-681C44741875}" dt="2022-09-22T04:23:58.726" v="40" actId="27636"/>
          <ac:spMkLst>
            <pc:docMk/>
            <pc:sldMk cId="3255870024" sldId="256"/>
            <ac:spMk id="3" creationId="{7391040B-CDDF-4669-8F7E-5771E1337A10}"/>
          </ac:spMkLst>
        </pc:spChg>
        <pc:picChg chg="mod modCrop">
          <ac:chgData name="Shelley  Turner" userId="2cbc34d6-b73d-4494-96a0-bf21bb1ae1e5" providerId="ADAL" clId="{7C27FAFE-2EFD-4941-800E-681C44741875}" dt="2022-09-22T04:24:14.783" v="42" actId="732"/>
          <ac:picMkLst>
            <pc:docMk/>
            <pc:sldMk cId="3255870024" sldId="256"/>
            <ac:picMk id="5" creationId="{55955D1B-9433-456F-AA86-80EDDF95620E}"/>
          </ac:picMkLst>
        </pc:picChg>
      </pc:sldChg>
      <pc:sldChg chg="modAnim">
        <pc:chgData name="Shelley  Turner" userId="2cbc34d6-b73d-4494-96a0-bf21bb1ae1e5" providerId="ADAL" clId="{7C27FAFE-2EFD-4941-800E-681C44741875}" dt="2022-09-22T05:20:57.186" v="44"/>
        <pc:sldMkLst>
          <pc:docMk/>
          <pc:sldMk cId="1045341293" sldId="265"/>
        </pc:sldMkLst>
      </pc:sldChg>
    </pc:docChg>
  </pc:docChgLst>
  <pc:docChgLst>
    <pc:chgData name="Marie Roach" userId="792ed41e-1e68-4056-864d-e18ba7c88ec5" providerId="ADAL" clId="{B0CCA9D0-DF9D-452C-BA44-9789F54C2875}"/>
    <pc:docChg chg="modSld">
      <pc:chgData name="Marie Roach" userId="792ed41e-1e68-4056-864d-e18ba7c88ec5" providerId="ADAL" clId="{B0CCA9D0-DF9D-452C-BA44-9789F54C2875}" dt="2022-09-27T13:34:37.667" v="9" actId="14100"/>
      <pc:docMkLst>
        <pc:docMk/>
      </pc:docMkLst>
      <pc:sldChg chg="modSp">
        <pc:chgData name="Marie Roach" userId="792ed41e-1e68-4056-864d-e18ba7c88ec5" providerId="ADAL" clId="{B0CCA9D0-DF9D-452C-BA44-9789F54C2875}" dt="2022-09-27T13:34:37.667" v="9" actId="14100"/>
        <pc:sldMkLst>
          <pc:docMk/>
          <pc:sldMk cId="201067228" sldId="257"/>
        </pc:sldMkLst>
        <pc:picChg chg="mod">
          <ac:chgData name="Marie Roach" userId="792ed41e-1e68-4056-864d-e18ba7c88ec5" providerId="ADAL" clId="{B0CCA9D0-DF9D-452C-BA44-9789F54C2875}" dt="2022-09-27T13:34:37.667" v="9" actId="14100"/>
          <ac:picMkLst>
            <pc:docMk/>
            <pc:sldMk cId="201067228" sldId="257"/>
            <ac:picMk id="1032" creationId="{F865B8A1-0BD2-4220-92D2-48FC7EEC69F8}"/>
          </ac:picMkLst>
        </pc:picChg>
      </pc:sldChg>
      <pc:sldChg chg="modSp">
        <pc:chgData name="Marie Roach" userId="792ed41e-1e68-4056-864d-e18ba7c88ec5" providerId="ADAL" clId="{B0CCA9D0-DF9D-452C-BA44-9789F54C2875}" dt="2022-09-27T13:34:16.667" v="6" actId="6549"/>
        <pc:sldMkLst>
          <pc:docMk/>
          <pc:sldMk cId="17599530" sldId="275"/>
        </pc:sldMkLst>
        <pc:spChg chg="mod">
          <ac:chgData name="Marie Roach" userId="792ed41e-1e68-4056-864d-e18ba7c88ec5" providerId="ADAL" clId="{B0CCA9D0-DF9D-452C-BA44-9789F54C2875}" dt="2022-09-27T13:34:16.667" v="6" actId="6549"/>
          <ac:spMkLst>
            <pc:docMk/>
            <pc:sldMk cId="17599530" sldId="275"/>
            <ac:spMk id="2" creationId="{A4118E2F-5BC6-435D-BF71-059FB0511748}"/>
          </ac:spMkLst>
        </pc:spChg>
      </pc:sldChg>
    </pc:docChg>
  </pc:docChgLst>
  <pc:docChgLst>
    <pc:chgData name="Shelley Turner" userId="2cbc34d6-b73d-4494-96a0-bf21bb1ae1e5" providerId="ADAL" clId="{7C27FAFE-2EFD-4941-800E-681C44741875}"/>
    <pc:docChg chg="custSel addSld delSld modSld">
      <pc:chgData name="Shelley Turner" userId="2cbc34d6-b73d-4494-96a0-bf21bb1ae1e5" providerId="ADAL" clId="{7C27FAFE-2EFD-4941-800E-681C44741875}" dt="2022-09-26T03:55:31.487" v="96"/>
      <pc:docMkLst>
        <pc:docMk/>
      </pc:docMkLst>
      <pc:sldChg chg="addSp delSp modSp">
        <pc:chgData name="Shelley Turner" userId="2cbc34d6-b73d-4494-96a0-bf21bb1ae1e5" providerId="ADAL" clId="{7C27FAFE-2EFD-4941-800E-681C44741875}" dt="2022-09-26T01:35:03.555" v="56" actId="1076"/>
        <pc:sldMkLst>
          <pc:docMk/>
          <pc:sldMk cId="3255870024" sldId="256"/>
        </pc:sldMkLst>
        <pc:picChg chg="add mod">
          <ac:chgData name="Shelley Turner" userId="2cbc34d6-b73d-4494-96a0-bf21bb1ae1e5" providerId="ADAL" clId="{7C27FAFE-2EFD-4941-800E-681C44741875}" dt="2022-09-26T01:35:03.555" v="56" actId="1076"/>
          <ac:picMkLst>
            <pc:docMk/>
            <pc:sldMk cId="3255870024" sldId="256"/>
            <ac:picMk id="4" creationId="{5803C3F3-509B-4AE6-9EA8-2450D82E1CB9}"/>
          </ac:picMkLst>
        </pc:picChg>
        <pc:picChg chg="del">
          <ac:chgData name="Shelley Turner" userId="2cbc34d6-b73d-4494-96a0-bf21bb1ae1e5" providerId="ADAL" clId="{7C27FAFE-2EFD-4941-800E-681C44741875}" dt="2022-09-26T01:34:52.056" v="54" actId="478"/>
          <ac:picMkLst>
            <pc:docMk/>
            <pc:sldMk cId="3255870024" sldId="256"/>
            <ac:picMk id="5" creationId="{55955D1B-9433-456F-AA86-80EDDF95620E}"/>
          </ac:picMkLst>
        </pc:picChg>
      </pc:sldChg>
      <pc:sldChg chg="modAnim">
        <pc:chgData name="Shelley Turner" userId="2cbc34d6-b73d-4494-96a0-bf21bb1ae1e5" providerId="ADAL" clId="{7C27FAFE-2EFD-4941-800E-681C44741875}" dt="2022-09-26T03:52:32.530" v="64"/>
        <pc:sldMkLst>
          <pc:docMk/>
          <pc:sldMk cId="3943746747" sldId="258"/>
        </pc:sldMkLst>
      </pc:sldChg>
      <pc:sldChg chg="modAnim">
        <pc:chgData name="Shelley Turner" userId="2cbc34d6-b73d-4494-96a0-bf21bb1ae1e5" providerId="ADAL" clId="{7C27FAFE-2EFD-4941-800E-681C44741875}" dt="2022-09-26T03:54:44.183" v="94"/>
        <pc:sldMkLst>
          <pc:docMk/>
          <pc:sldMk cId="1884338346" sldId="259"/>
        </pc:sldMkLst>
      </pc:sldChg>
      <pc:sldChg chg="addSp delSp modSp">
        <pc:chgData name="Shelley Turner" userId="2cbc34d6-b73d-4494-96a0-bf21bb1ae1e5" providerId="ADAL" clId="{7C27FAFE-2EFD-4941-800E-681C44741875}" dt="2022-09-24T17:58:11.495" v="53"/>
        <pc:sldMkLst>
          <pc:docMk/>
          <pc:sldMk cId="812354159" sldId="261"/>
        </pc:sldMkLst>
        <pc:picChg chg="add del mod">
          <ac:chgData name="Shelley Turner" userId="2cbc34d6-b73d-4494-96a0-bf21bb1ae1e5" providerId="ADAL" clId="{7C27FAFE-2EFD-4941-800E-681C44741875}" dt="2022-09-24T08:39:43.310" v="10"/>
          <ac:picMkLst>
            <pc:docMk/>
            <pc:sldMk cId="812354159" sldId="261"/>
            <ac:picMk id="3" creationId="{0F3C94FD-91BA-4833-8097-E01FA1AC0744}"/>
          </ac:picMkLst>
        </pc:picChg>
        <pc:picChg chg="add mod">
          <ac:chgData name="Shelley Turner" userId="2cbc34d6-b73d-4494-96a0-bf21bb1ae1e5" providerId="ADAL" clId="{7C27FAFE-2EFD-4941-800E-681C44741875}" dt="2022-09-24T17:58:11.495" v="53"/>
          <ac:picMkLst>
            <pc:docMk/>
            <pc:sldMk cId="812354159" sldId="261"/>
            <ac:picMk id="3" creationId="{D16DC407-7FBC-4306-9AA4-DECBA5ADED17}"/>
          </ac:picMkLst>
        </pc:picChg>
        <pc:picChg chg="del">
          <ac:chgData name="Shelley Turner" userId="2cbc34d6-b73d-4494-96a0-bf21bb1ae1e5" providerId="ADAL" clId="{7C27FAFE-2EFD-4941-800E-681C44741875}" dt="2022-09-24T08:38:35.428" v="3"/>
          <ac:picMkLst>
            <pc:docMk/>
            <pc:sldMk cId="812354159" sldId="261"/>
            <ac:picMk id="5" creationId="{3A811068-BFD9-4D2C-9780-8E3E949BC165}"/>
          </ac:picMkLst>
        </pc:picChg>
        <pc:picChg chg="add del mod">
          <ac:chgData name="Shelley Turner" userId="2cbc34d6-b73d-4494-96a0-bf21bb1ae1e5" providerId="ADAL" clId="{7C27FAFE-2EFD-4941-800E-681C44741875}" dt="2022-09-24T17:58:11.458" v="51"/>
          <ac:picMkLst>
            <pc:docMk/>
            <pc:sldMk cId="812354159" sldId="261"/>
            <ac:picMk id="6" creationId="{8C1FE713-769F-42CD-A4FA-B4A09B8241E2}"/>
          </ac:picMkLst>
        </pc:picChg>
      </pc:sldChg>
      <pc:sldChg chg="modAnim">
        <pc:chgData name="Shelley Turner" userId="2cbc34d6-b73d-4494-96a0-bf21bb1ae1e5" providerId="ADAL" clId="{7C27FAFE-2EFD-4941-800E-681C44741875}" dt="2022-09-26T03:53:07.370" v="74"/>
        <pc:sldMkLst>
          <pc:docMk/>
          <pc:sldMk cId="582670666" sldId="263"/>
        </pc:sldMkLst>
      </pc:sldChg>
      <pc:sldChg chg="modSp modAnim">
        <pc:chgData name="Shelley Turner" userId="2cbc34d6-b73d-4494-96a0-bf21bb1ae1e5" providerId="ADAL" clId="{7C27FAFE-2EFD-4941-800E-681C44741875}" dt="2022-09-26T03:53:45.902" v="89"/>
        <pc:sldMkLst>
          <pc:docMk/>
          <pc:sldMk cId="3089295907" sldId="264"/>
        </pc:sldMkLst>
        <pc:spChg chg="mod">
          <ac:chgData name="Shelley Turner" userId="2cbc34d6-b73d-4494-96a0-bf21bb1ae1e5" providerId="ADAL" clId="{7C27FAFE-2EFD-4941-800E-681C44741875}" dt="2022-09-24T17:55:17.649" v="48" actId="1076"/>
          <ac:spMkLst>
            <pc:docMk/>
            <pc:sldMk cId="3089295907" sldId="264"/>
            <ac:spMk id="2" creationId="{10D481D2-AD39-47F4-BB0D-645D1BE77675}"/>
          </ac:spMkLst>
        </pc:spChg>
        <pc:spChg chg="mod">
          <ac:chgData name="Shelley Turner" userId="2cbc34d6-b73d-4494-96a0-bf21bb1ae1e5" providerId="ADAL" clId="{7C27FAFE-2EFD-4941-800E-681C44741875}" dt="2022-09-24T17:55:22.701" v="49" actId="1076"/>
          <ac:spMkLst>
            <pc:docMk/>
            <pc:sldMk cId="3089295907" sldId="264"/>
            <ac:spMk id="3" creationId="{84A695DE-F195-47D0-A1F6-1F0382C98F08}"/>
          </ac:spMkLst>
        </pc:spChg>
      </pc:sldChg>
      <pc:sldChg chg="modAnim">
        <pc:chgData name="Shelley Turner" userId="2cbc34d6-b73d-4494-96a0-bf21bb1ae1e5" providerId="ADAL" clId="{7C27FAFE-2EFD-4941-800E-681C44741875}" dt="2022-09-26T03:54:12.743" v="91"/>
        <pc:sldMkLst>
          <pc:docMk/>
          <pc:sldMk cId="1045341293" sldId="265"/>
        </pc:sldMkLst>
      </pc:sldChg>
      <pc:sldChg chg="modAnim">
        <pc:chgData name="Shelley Turner" userId="2cbc34d6-b73d-4494-96a0-bf21bb1ae1e5" providerId="ADAL" clId="{7C27FAFE-2EFD-4941-800E-681C44741875}" dt="2022-09-26T03:54:38.102" v="93"/>
        <pc:sldMkLst>
          <pc:docMk/>
          <pc:sldMk cId="1068943607" sldId="266"/>
        </pc:sldMkLst>
      </pc:sldChg>
      <pc:sldChg chg="modAnim">
        <pc:chgData name="Shelley Turner" userId="2cbc34d6-b73d-4494-96a0-bf21bb1ae1e5" providerId="ADAL" clId="{7C27FAFE-2EFD-4941-800E-681C44741875}" dt="2022-09-26T03:55:31.487" v="96"/>
        <pc:sldMkLst>
          <pc:docMk/>
          <pc:sldMk cId="3750433935" sldId="274"/>
        </pc:sldMkLst>
      </pc:sldChg>
      <pc:sldChg chg="modSp">
        <pc:chgData name="Shelley Turner" userId="2cbc34d6-b73d-4494-96a0-bf21bb1ae1e5" providerId="ADAL" clId="{7C27FAFE-2EFD-4941-800E-681C44741875}" dt="2022-09-24T05:33:42.761" v="1" actId="20577"/>
        <pc:sldMkLst>
          <pc:docMk/>
          <pc:sldMk cId="17599530" sldId="275"/>
        </pc:sldMkLst>
        <pc:spChg chg="mod">
          <ac:chgData name="Shelley Turner" userId="2cbc34d6-b73d-4494-96a0-bf21bb1ae1e5" providerId="ADAL" clId="{7C27FAFE-2EFD-4941-800E-681C44741875}" dt="2022-09-24T05:33:42.761" v="1" actId="20577"/>
          <ac:spMkLst>
            <pc:docMk/>
            <pc:sldMk cId="17599530" sldId="275"/>
            <ac:spMk id="2" creationId="{A4118E2F-5BC6-435D-BF71-059FB0511748}"/>
          </ac:spMkLst>
        </pc:spChg>
      </pc:sldChg>
      <pc:sldChg chg="add del">
        <pc:chgData name="Shelley Turner" userId="2cbc34d6-b73d-4494-96a0-bf21bb1ae1e5" providerId="ADAL" clId="{7C27FAFE-2EFD-4941-800E-681C44741875}" dt="2022-09-26T03:52:12.333" v="63"/>
        <pc:sldMkLst>
          <pc:docMk/>
          <pc:sldMk cId="1254138956"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A1D73-975E-45F2-94D7-0D9405D193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832071-DC16-46DD-BD6A-05B113C7611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D03F8-B7A9-459A-8E50-5276036A43C0}" type="datetimeFigureOut">
              <a:rPr lang="en-US" smtClean="0"/>
              <a:t>9/27/2022</a:t>
            </a:fld>
            <a:endParaRPr lang="en-US"/>
          </a:p>
        </p:txBody>
      </p:sp>
      <p:sp>
        <p:nvSpPr>
          <p:cNvPr id="4" name="Slide Image Placeholder 3">
            <a:extLst>
              <a:ext uri="{FF2B5EF4-FFF2-40B4-BE49-F238E27FC236}">
                <a16:creationId xmlns:a16="http://schemas.microsoft.com/office/drawing/2014/main" id="{504950E7-F238-4A54-B30E-1438D84EB5B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4A4A7F03-939B-46A6-A472-829E7C47057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7CFCD4-8D7B-4E6B-807E-589AA9B8CA8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B1C24AE-2C6C-4ABC-B356-6D71AAF49E5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E0038-A62A-4E12-8B04-86E88189403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Bathrooms, WIFI link etc.</a:t>
            </a:r>
          </a:p>
        </p:txBody>
      </p:sp>
      <p:sp>
        <p:nvSpPr>
          <p:cNvPr id="4" name="Slide Number Placeholder 3"/>
          <p:cNvSpPr>
            <a:spLocks noGrp="1"/>
          </p:cNvSpPr>
          <p:nvPr>
            <p:ph type="sldNum" sz="quarter" idx="5"/>
          </p:nvPr>
        </p:nvSpPr>
        <p:spPr/>
        <p:txBody>
          <a:bodyPr/>
          <a:lstStyle/>
          <a:p>
            <a:fld id="{230E0038-A62A-4E12-8B04-86E881894034}" type="slidenum">
              <a:rPr lang="en-US" smtClean="0"/>
              <a:t>2</a:t>
            </a:fld>
            <a:endParaRPr lang="en-US"/>
          </a:p>
        </p:txBody>
      </p:sp>
    </p:spTree>
    <p:extLst>
      <p:ext uri="{BB962C8B-B14F-4D97-AF65-F5344CB8AC3E}">
        <p14:creationId xmlns:p14="http://schemas.microsoft.com/office/powerpoint/2010/main" val="294575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years in the industry, and one word that describes your journey.</a:t>
            </a:r>
          </a:p>
        </p:txBody>
      </p:sp>
      <p:sp>
        <p:nvSpPr>
          <p:cNvPr id="4" name="Slide Number Placeholder 3"/>
          <p:cNvSpPr>
            <a:spLocks noGrp="1"/>
          </p:cNvSpPr>
          <p:nvPr>
            <p:ph type="sldNum" sz="quarter" idx="5"/>
          </p:nvPr>
        </p:nvSpPr>
        <p:spPr/>
        <p:txBody>
          <a:bodyPr/>
          <a:lstStyle/>
          <a:p>
            <a:fld id="{C9C86516-ABE9-4770-93F1-BA81098D9BB0}" type="slidenum">
              <a:rPr lang="en-US" smtClean="0"/>
              <a:t>3</a:t>
            </a:fld>
            <a:endParaRPr lang="en-US" dirty="0"/>
          </a:p>
        </p:txBody>
      </p:sp>
    </p:spTree>
    <p:extLst>
      <p:ext uri="{BB962C8B-B14F-4D97-AF65-F5344CB8AC3E}">
        <p14:creationId xmlns:p14="http://schemas.microsoft.com/office/powerpoint/2010/main" val="40710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a:t>
            </a:r>
          </a:p>
        </p:txBody>
      </p:sp>
      <p:sp>
        <p:nvSpPr>
          <p:cNvPr id="4" name="Slide Number Placeholder 3"/>
          <p:cNvSpPr>
            <a:spLocks noGrp="1"/>
          </p:cNvSpPr>
          <p:nvPr>
            <p:ph type="sldNum" sz="quarter" idx="5"/>
          </p:nvPr>
        </p:nvSpPr>
        <p:spPr/>
        <p:txBody>
          <a:bodyPr/>
          <a:lstStyle/>
          <a:p>
            <a:fld id="{230E0038-A62A-4E12-8B04-86E881894034}" type="slidenum">
              <a:rPr lang="en-US" smtClean="0"/>
              <a:t>4</a:t>
            </a:fld>
            <a:endParaRPr lang="en-US"/>
          </a:p>
        </p:txBody>
      </p:sp>
    </p:spTree>
    <p:extLst>
      <p:ext uri="{BB962C8B-B14F-4D97-AF65-F5344CB8AC3E}">
        <p14:creationId xmlns:p14="http://schemas.microsoft.com/office/powerpoint/2010/main" val="249558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word best describes what you want to learn today?
https://www.polleverywhere.com/free_text_polls/0itrkc3J6wZeKjvc7YBC7</a:t>
            </a:r>
          </a:p>
        </p:txBody>
      </p:sp>
      <p:sp>
        <p:nvSpPr>
          <p:cNvPr id="4" name="Slide Number Placeholder 3"/>
          <p:cNvSpPr>
            <a:spLocks noGrp="1"/>
          </p:cNvSpPr>
          <p:nvPr>
            <p:ph type="sldNum" sz="quarter" idx="5"/>
          </p:nvPr>
        </p:nvSpPr>
        <p:spPr/>
        <p:txBody>
          <a:bodyPr/>
          <a:lstStyle/>
          <a:p>
            <a:fld id="{C9C86516-ABE9-4770-93F1-BA81098D9BB0}" type="slidenum">
              <a:rPr lang="en-US" smtClean="0"/>
              <a:t>5</a:t>
            </a:fld>
            <a:endParaRPr lang="en-US" dirty="0"/>
          </a:p>
        </p:txBody>
      </p:sp>
      <p:sp>
        <p:nvSpPr>
          <p:cNvPr id="5" name="TextBox 4">
            <a:extLst>
              <a:ext uri="{FF2B5EF4-FFF2-40B4-BE49-F238E27FC236}">
                <a16:creationId xmlns:a16="http://schemas.microsoft.com/office/drawing/2014/main" id="{A1B14437-ABFC-454A-9E00-67AE29561E97}"/>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426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 professional and doing so requires more than a typical position.</a:t>
            </a:r>
          </a:p>
        </p:txBody>
      </p:sp>
      <p:sp>
        <p:nvSpPr>
          <p:cNvPr id="4" name="Slide Number Placeholder 3"/>
          <p:cNvSpPr>
            <a:spLocks noGrp="1"/>
          </p:cNvSpPr>
          <p:nvPr>
            <p:ph type="sldNum" sz="quarter" idx="5"/>
          </p:nvPr>
        </p:nvSpPr>
        <p:spPr/>
        <p:txBody>
          <a:bodyPr/>
          <a:lstStyle/>
          <a:p>
            <a:fld id="{230E0038-A62A-4E12-8B04-86E881894034}" type="slidenum">
              <a:rPr lang="en-US" smtClean="0"/>
              <a:t>6</a:t>
            </a:fld>
            <a:endParaRPr lang="en-US"/>
          </a:p>
        </p:txBody>
      </p:sp>
    </p:spTree>
    <p:extLst>
      <p:ext uri="{BB962C8B-B14F-4D97-AF65-F5344CB8AC3E}">
        <p14:creationId xmlns:p14="http://schemas.microsoft.com/office/powerpoint/2010/main" val="190674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yourself and your work style.  Make it feel comfortable as you may be there awhile…  </a:t>
            </a:r>
          </a:p>
        </p:txBody>
      </p:sp>
      <p:sp>
        <p:nvSpPr>
          <p:cNvPr id="4" name="Slide Number Placeholder 3"/>
          <p:cNvSpPr>
            <a:spLocks noGrp="1"/>
          </p:cNvSpPr>
          <p:nvPr>
            <p:ph type="sldNum" sz="quarter" idx="5"/>
          </p:nvPr>
        </p:nvSpPr>
        <p:spPr/>
        <p:txBody>
          <a:bodyPr/>
          <a:lstStyle/>
          <a:p>
            <a:fld id="{230E0038-A62A-4E12-8B04-86E881894034}" type="slidenum">
              <a:rPr lang="en-US" smtClean="0"/>
              <a:t>7</a:t>
            </a:fld>
            <a:endParaRPr lang="en-US"/>
          </a:p>
        </p:txBody>
      </p:sp>
    </p:spTree>
    <p:extLst>
      <p:ext uri="{BB962C8B-B14F-4D97-AF65-F5344CB8AC3E}">
        <p14:creationId xmlns:p14="http://schemas.microsoft.com/office/powerpoint/2010/main" val="226958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your work style to those you work with. </a:t>
            </a:r>
          </a:p>
        </p:txBody>
      </p:sp>
      <p:sp>
        <p:nvSpPr>
          <p:cNvPr id="4" name="Slide Number Placeholder 3"/>
          <p:cNvSpPr>
            <a:spLocks noGrp="1"/>
          </p:cNvSpPr>
          <p:nvPr>
            <p:ph type="sldNum" sz="quarter" idx="5"/>
          </p:nvPr>
        </p:nvSpPr>
        <p:spPr/>
        <p:txBody>
          <a:bodyPr/>
          <a:lstStyle/>
          <a:p>
            <a:fld id="{230E0038-A62A-4E12-8B04-86E881894034}" type="slidenum">
              <a:rPr lang="en-US" smtClean="0"/>
              <a:t>8</a:t>
            </a:fld>
            <a:endParaRPr lang="en-US"/>
          </a:p>
        </p:txBody>
      </p:sp>
    </p:spTree>
    <p:extLst>
      <p:ext uri="{BB962C8B-B14F-4D97-AF65-F5344CB8AC3E}">
        <p14:creationId xmlns:p14="http://schemas.microsoft.com/office/powerpoint/2010/main" val="181344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busy you are know the reason you are there.  The students!  Walk around the school and get to know the students and staff. You may not be excited about the cost of a project, but when you see the students learning it makes a difference in your mindset.</a:t>
            </a:r>
          </a:p>
        </p:txBody>
      </p:sp>
      <p:sp>
        <p:nvSpPr>
          <p:cNvPr id="4" name="Slide Number Placeholder 3"/>
          <p:cNvSpPr>
            <a:spLocks noGrp="1"/>
          </p:cNvSpPr>
          <p:nvPr>
            <p:ph type="sldNum" sz="quarter" idx="5"/>
          </p:nvPr>
        </p:nvSpPr>
        <p:spPr/>
        <p:txBody>
          <a:bodyPr/>
          <a:lstStyle/>
          <a:p>
            <a:fld id="{230E0038-A62A-4E12-8B04-86E881894034}" type="slidenum">
              <a:rPr lang="en-US" smtClean="0"/>
              <a:t>10</a:t>
            </a:fld>
            <a:endParaRPr lang="en-US"/>
          </a:p>
        </p:txBody>
      </p:sp>
    </p:spTree>
    <p:extLst>
      <p:ext uri="{BB962C8B-B14F-4D97-AF65-F5344CB8AC3E}">
        <p14:creationId xmlns:p14="http://schemas.microsoft.com/office/powerpoint/2010/main" val="275700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general email for school finance.  </a:t>
            </a:r>
          </a:p>
          <a:p>
            <a:endParaRPr lang="en-US" dirty="0"/>
          </a:p>
        </p:txBody>
      </p:sp>
      <p:sp>
        <p:nvSpPr>
          <p:cNvPr id="4" name="Slide Number Placeholder 3"/>
          <p:cNvSpPr>
            <a:spLocks noGrp="1"/>
          </p:cNvSpPr>
          <p:nvPr>
            <p:ph type="sldNum" sz="quarter" idx="5"/>
          </p:nvPr>
        </p:nvSpPr>
        <p:spPr/>
        <p:txBody>
          <a:bodyPr/>
          <a:lstStyle/>
          <a:p>
            <a:fld id="{230E0038-A62A-4E12-8B04-86E881894034}" type="slidenum">
              <a:rPr lang="en-US" smtClean="0"/>
              <a:t>14</a:t>
            </a:fld>
            <a:endParaRPr lang="en-US"/>
          </a:p>
        </p:txBody>
      </p:sp>
    </p:spTree>
    <p:extLst>
      <p:ext uri="{BB962C8B-B14F-4D97-AF65-F5344CB8AC3E}">
        <p14:creationId xmlns:p14="http://schemas.microsoft.com/office/powerpoint/2010/main" val="143759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asbo.com/i4a/pages/index.cfm?pageid=3341" TargetMode="External"/><Relationship Id="rId13" Type="http://schemas.openxmlformats.org/officeDocument/2006/relationships/hyperlink" Target="https://www.masbo.com/i4a/pages/index.cfm?pageid=3624" TargetMode="External"/><Relationship Id="rId3" Type="http://schemas.openxmlformats.org/officeDocument/2006/relationships/hyperlink" Target="https://www.masbo.com/i4a/calendar/?pageid=3356&amp;showTitle=1" TargetMode="External"/><Relationship Id="rId7" Type="http://schemas.openxmlformats.org/officeDocument/2006/relationships/hyperlink" Target="https://www.masbo.com/i4a/pages/index.cfm?pageid=3328" TargetMode="External"/><Relationship Id="rId12" Type="http://schemas.openxmlformats.org/officeDocument/2006/relationships/hyperlink" Target="https://www.masbo.com/i4a/pages/index.cfm?pageid=3353" TargetMode="External"/><Relationship Id="rId2" Type="http://schemas.openxmlformats.org/officeDocument/2006/relationships/hyperlink" Target="https://www.masbo.com/i4a/pages/index.cfm?pageid=1" TargetMode="External"/><Relationship Id="rId1" Type="http://schemas.openxmlformats.org/officeDocument/2006/relationships/slideLayout" Target="../slideLayouts/slideLayout2.xml"/><Relationship Id="rId6" Type="http://schemas.openxmlformats.org/officeDocument/2006/relationships/hyperlink" Target="https://www.masbo.com/i4a/pages/index.cfm?pageid=3311" TargetMode="External"/><Relationship Id="rId11" Type="http://schemas.openxmlformats.org/officeDocument/2006/relationships/hyperlink" Target="https://www.masbo.com/i4a/pages/index.cfm?pageid=3359" TargetMode="External"/><Relationship Id="rId5" Type="http://schemas.openxmlformats.org/officeDocument/2006/relationships/hyperlink" Target="https://www.masbo.com/i4a/pages/index.cfm?pageid=3297" TargetMode="External"/><Relationship Id="rId15" Type="http://schemas.openxmlformats.org/officeDocument/2006/relationships/image" Target="../media/image14.png"/><Relationship Id="rId10" Type="http://schemas.openxmlformats.org/officeDocument/2006/relationships/hyperlink" Target="https://www.masbo.com/i4a/pages/index.cfm?pageid=3358" TargetMode="External"/><Relationship Id="rId4" Type="http://schemas.openxmlformats.org/officeDocument/2006/relationships/hyperlink" Target="https://www.masbo.com/i4a/memberDirectory/index.cfm?directory_id=2&amp;pageID=3350" TargetMode="External"/><Relationship Id="rId9" Type="http://schemas.openxmlformats.org/officeDocument/2006/relationships/hyperlink" Target="https://www.masbo.com/i4a/pages/index.cfm?pageid=3340" TargetMode="External"/><Relationship Id="rId14" Type="http://schemas.openxmlformats.org/officeDocument/2006/relationships/hyperlink" Target="https://www.masbo.com/i4a/ams/home/?controller=memberHome&amp;action=index&amp;pageID=3363"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opi.mt.gov/Leadership/Finance-Grants/School-Finance/School-Finance-Budgets" TargetMode="External"/><Relationship Id="rId13" Type="http://schemas.openxmlformats.org/officeDocument/2006/relationships/hyperlink" Target="https://opi.mt.gov/Leadership/Finance-Grants/School-Finance/Student-Count-ANB" TargetMode="External"/><Relationship Id="rId18" Type="http://schemas.openxmlformats.org/officeDocument/2006/relationships/hyperlink" Target="https://opi.mt.gov/Leadership/OPI-Communication/OPI-Monthly-Compass" TargetMode="External"/><Relationship Id="rId3" Type="http://schemas.openxmlformats.org/officeDocument/2006/relationships/hyperlink" Target="https://opi.mt.gov/" TargetMode="External"/><Relationship Id="rId7" Type="http://schemas.openxmlformats.org/officeDocument/2006/relationships/hyperlink" Target="https://opi.mt.gov/Leadership/Finance-Grants/School-Finance/School-Finance-Accounting#10517311754-guidance--manuals" TargetMode="External"/><Relationship Id="rId12" Type="http://schemas.openxmlformats.org/officeDocument/2006/relationships/hyperlink" Target="https://opi.mt.gov/Leadership/Finance-Grants/School-Finance/School-Finance-Payments" TargetMode="External"/><Relationship Id="rId17" Type="http://schemas.openxmlformats.org/officeDocument/2006/relationships/hyperlink" Target="https://opi.mt.gov/Leadership/Assessment-Accountability/School-Accreditation" TargetMode="External"/><Relationship Id="rId2" Type="http://schemas.openxmlformats.org/officeDocument/2006/relationships/notesSlide" Target="../notesSlides/notesSlide9.xml"/><Relationship Id="rId16" Type="http://schemas.openxmlformats.org/officeDocument/2006/relationships/hyperlink" Target="https://opi.mt.gov/Leadership/Finance-Grants/School-Nutrition-Payments" TargetMode="External"/><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opi.mt.gov/Portals/182/Page%20Files/School%20Finance/QUICKSTART%20GUIDES/OPI%20Access%20QuickGuide.pdf?ver=2022-09-16-111917-737" TargetMode="External"/><Relationship Id="rId11" Type="http://schemas.openxmlformats.org/officeDocument/2006/relationships/hyperlink" Target="https://opi.mt.gov/Leadership/Finance-Grants/School-Finance/Pupil-Transportation" TargetMode="External"/><Relationship Id="rId5" Type="http://schemas.openxmlformats.org/officeDocument/2006/relationships/hyperlink" Target="https://opi.mt.gov/Leadership/Finance-Grants/School-Finance" TargetMode="External"/><Relationship Id="rId15" Type="http://schemas.openxmlformats.org/officeDocument/2006/relationships/hyperlink" Target="https://opi.mt.gov/Leadership/Finance-Grants/E-Grants/E-Grants-Staff-Directory" TargetMode="External"/><Relationship Id="rId10" Type="http://schemas.openxmlformats.org/officeDocument/2006/relationships/hyperlink" Target="https://opi.mt.gov/COVID-19-Information/ESSER" TargetMode="External"/><Relationship Id="rId19" Type="http://schemas.openxmlformats.org/officeDocument/2006/relationships/hyperlink" Target="https://opi.mt.gov/Educators/School-Climate-Student-Wellness/Suicide-Prevention/Medicaid-Services#10421811496-past-csct-meetings" TargetMode="External"/><Relationship Id="rId4" Type="http://schemas.openxmlformats.org/officeDocument/2006/relationships/hyperlink" Target="https://opi.mt.gov/Administrators" TargetMode="External"/><Relationship Id="rId9" Type="http://schemas.openxmlformats.org/officeDocument/2006/relationships/hyperlink" Target="https://opi.mt.gov/Leadership/Finance-Grants/School-Finance/Elections" TargetMode="External"/><Relationship Id="rId14" Type="http://schemas.openxmlformats.org/officeDocument/2006/relationships/hyperlink" Target="https://opi.mt.gov/Leadership/Finance-Grants/E-Gra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leg.mt.gov/bills/mca/title_0200/chapters_index.html" TargetMode="External"/><Relationship Id="rId7" Type="http://schemas.openxmlformats.org/officeDocument/2006/relationships/hyperlink" Target="https://rules.mt.gov/Gateway/Department.asp?DeptNo=10" TargetMode="External"/><Relationship Id="rId2" Type="http://schemas.openxmlformats.org/officeDocument/2006/relationships/hyperlink" Target="https://leg.mt.gov/#start=0&amp;query=mca&amp;collection=MCA" TargetMode="External"/><Relationship Id="rId1" Type="http://schemas.openxmlformats.org/officeDocument/2006/relationships/slideLayout" Target="../slideLayouts/slideLayout2.xml"/><Relationship Id="rId6" Type="http://schemas.openxmlformats.org/officeDocument/2006/relationships/hyperlink" Target="https://rules.mt.gov/" TargetMode="External"/><Relationship Id="rId5" Type="http://schemas.openxmlformats.org/officeDocument/2006/relationships/hyperlink" Target="https://leg.mt.gov/bills/mca/title_0130/chapters_index.html" TargetMode="External"/><Relationship Id="rId4" Type="http://schemas.openxmlformats.org/officeDocument/2006/relationships/hyperlink" Target="https://leg.mt.gov/bills/mca/title_0020/chapter_0030/parts_index.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mfpe.org/" TargetMode="External"/><Relationship Id="rId3" Type="http://schemas.openxmlformats.org/officeDocument/2006/relationships/hyperlink" Target="https://www.mtsba.org/home" TargetMode="External"/><Relationship Id="rId7" Type="http://schemas.openxmlformats.org/officeDocument/2006/relationships/hyperlink" Target="https://www.mt-ssa.org/" TargetMode="External"/><Relationship Id="rId2" Type="http://schemas.openxmlformats.org/officeDocument/2006/relationships/hyperlink" Target="https://www.asbointl.org/" TargetMode="External"/><Relationship Id="rId1" Type="http://schemas.openxmlformats.org/officeDocument/2006/relationships/slideLayout" Target="../slideLayouts/slideLayout2.xml"/><Relationship Id="rId6" Type="http://schemas.openxmlformats.org/officeDocument/2006/relationships/hyperlink" Target="https://www.sammt.org/" TargetMode="External"/><Relationship Id="rId5" Type="http://schemas.openxmlformats.org/officeDocument/2006/relationships/hyperlink" Target="https://mrea-mt.org/about/" TargetMode="External"/><Relationship Id="rId4" Type="http://schemas.openxmlformats.org/officeDocument/2006/relationships/hyperlink" Target="http://www.mqec.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mpera.mt.gov/education/employereducation" TargetMode="External"/><Relationship Id="rId13" Type="http://schemas.openxmlformats.org/officeDocument/2006/relationships/image" Target="../media/image18.png"/><Relationship Id="rId3" Type="http://schemas.openxmlformats.org/officeDocument/2006/relationships/hyperlink" Target="https://trs.mt.gov/trsinfo/factsheets" TargetMode="External"/><Relationship Id="rId7" Type="http://schemas.openxmlformats.org/officeDocument/2006/relationships/hyperlink" Target="https://mpera.mt.gov/members/PERS" TargetMode="External"/><Relationship Id="rId12" Type="http://schemas.openxmlformats.org/officeDocument/2006/relationships/image" Target="../media/image17.png"/><Relationship Id="rId2" Type="http://schemas.openxmlformats.org/officeDocument/2006/relationships/hyperlink" Target="https://trs.mt.gov/" TargetMode="External"/><Relationship Id="rId1" Type="http://schemas.openxmlformats.org/officeDocument/2006/relationships/slideLayout" Target="../slideLayouts/slideLayout4.xml"/><Relationship Id="rId6" Type="http://schemas.openxmlformats.org/officeDocument/2006/relationships/hyperlink" Target="https://trs.mt.gov/TrsInfo/NewsAnnualReports" TargetMode="External"/><Relationship Id="rId11" Type="http://schemas.openxmlformats.org/officeDocument/2006/relationships/hyperlink" Target="https://mpera.mt.gov/employers/GASB/GASB-2022/GASB-2022-Reports" TargetMode="External"/><Relationship Id="rId5" Type="http://schemas.openxmlformats.org/officeDocument/2006/relationships/hyperlink" Target="https://trs.mt.gov/TrsInfo/Forms" TargetMode="External"/><Relationship Id="rId10" Type="http://schemas.openxmlformats.org/officeDocument/2006/relationships/hyperlink" Target="https://mpera.mt.gov/employers/employerbasics/EmployerForms" TargetMode="External"/><Relationship Id="rId4" Type="http://schemas.openxmlformats.org/officeDocument/2006/relationships/hyperlink" Target="https://trs.mt.gov/trs-info/EmployerWageContrb.cfm" TargetMode="External"/><Relationship Id="rId9" Type="http://schemas.openxmlformats.org/officeDocument/2006/relationships/hyperlink" Target="https://eric.mt.gov/PERISESS/Account/wfmLogin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mailto:Mroach@masbo.com" TargetMode="External"/><Relationship Id="rId3" Type="http://schemas.openxmlformats.org/officeDocument/2006/relationships/image" Target="../media/image2.jpg"/><Relationship Id="rId7" Type="http://schemas.openxmlformats.org/officeDocument/2006/relationships/hyperlink" Target="mailto:Shamel@masb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Sturner@masbo.co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bo.com/i4a/pages/index.cfm?pageid=335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A922CC7D-9AB0-495B-8AEC-81B7CDEE1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01EF6D3-851E-4B24-A9CD-D38CA18A5B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4C02ECD-F75C-45DF-A249-716AE4455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11648B16-4A94-4F3F-B47F-F0C334287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37B30A17-8AF2-443F-A549-420892746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899AF856-9FE0-41D3-AE38-0028650E5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0AA03574-BAE0-48F0-AFFD-7FE53A80A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E5C11F0E-3CE3-4AA3-8903-97F7B6E77E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0084F2D6-47B1-4245-9971-C28AB2991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5ED0731E-418A-460F-A64A-D885C733A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CA7B555A-665D-4AF0-BE1D-FD9FD5518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76639BB9-DC72-4905-B646-14612CA4C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33F5F41C-CB34-4D75-A726-A6A1468CC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4ECB3308-01BD-41F1-96DE-633B57C7E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6BA531D4-3689-400C-8A8C-199FA1F7E0E8}"/>
              </a:ext>
            </a:extLst>
          </p:cNvPr>
          <p:cNvSpPr>
            <a:spLocks noGrp="1"/>
          </p:cNvSpPr>
          <p:nvPr>
            <p:ph type="ctrTitle"/>
          </p:nvPr>
        </p:nvSpPr>
        <p:spPr>
          <a:xfrm>
            <a:off x="2589213" y="4529540"/>
            <a:ext cx="8915399" cy="1162423"/>
          </a:xfrm>
        </p:spPr>
        <p:txBody>
          <a:bodyPr>
            <a:normAutofit/>
          </a:bodyPr>
          <a:lstStyle/>
          <a:p>
            <a:pPr algn="ctr">
              <a:lnSpc>
                <a:spcPct val="90000"/>
              </a:lnSpc>
            </a:pPr>
            <a:r>
              <a:rPr lang="en-US" sz="3800" dirty="0"/>
              <a:t>Welcome New School Business Officials</a:t>
            </a:r>
          </a:p>
        </p:txBody>
      </p:sp>
      <p:sp>
        <p:nvSpPr>
          <p:cNvPr id="3" name="Subtitle 2">
            <a:extLst>
              <a:ext uri="{FF2B5EF4-FFF2-40B4-BE49-F238E27FC236}">
                <a16:creationId xmlns:a16="http://schemas.microsoft.com/office/drawing/2014/main" id="{7391040B-CDDF-4669-8F7E-5771E1337A10}"/>
              </a:ext>
            </a:extLst>
          </p:cNvPr>
          <p:cNvSpPr>
            <a:spLocks noGrp="1"/>
          </p:cNvSpPr>
          <p:nvPr>
            <p:ph type="subTitle" idx="1"/>
          </p:nvPr>
        </p:nvSpPr>
        <p:spPr>
          <a:xfrm>
            <a:off x="2589213" y="5696711"/>
            <a:ext cx="8915399" cy="903630"/>
          </a:xfrm>
        </p:spPr>
        <p:txBody>
          <a:bodyPr>
            <a:normAutofit/>
          </a:bodyPr>
          <a:lstStyle/>
          <a:p>
            <a:pPr algn="ctr"/>
            <a:r>
              <a:rPr lang="en-US" dirty="0"/>
              <a:t>MASBO Resources for New School Business Officials</a:t>
            </a:r>
          </a:p>
          <a:p>
            <a:pPr algn="ctr"/>
            <a:r>
              <a:rPr lang="en-US" dirty="0"/>
              <a:t>September 2022</a:t>
            </a:r>
          </a:p>
        </p:txBody>
      </p:sp>
      <p:grpSp>
        <p:nvGrpSpPr>
          <p:cNvPr id="26" name="Group 25">
            <a:extLst>
              <a:ext uri="{FF2B5EF4-FFF2-40B4-BE49-F238E27FC236}">
                <a16:creationId xmlns:a16="http://schemas.microsoft.com/office/drawing/2014/main" id="{84A5389E-FAF0-49F8-B7DE-5DB1D39A4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38290ECD-2C1E-41E9-B72C-8A74E6A4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4262E79-CD33-402B-8B11-B973D22F2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4E66077-E4B7-4D37-AAC4-0F2BDF92F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1CA20B0-9D1B-4696-8843-E29F303F5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8D6F844C-835B-426A-B64E-08FFD6F25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0FA43E74-9BE8-4976-92B5-EAE1CE13D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9ACB84C5-04AD-4802-B5BD-57BDC91F7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800BB42D-795C-4D34-B0C0-48C6DCAA5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F053FFBE-8DFA-4F0C-8654-84B82FF44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CF5AB1EE-3C75-41FC-BAC6-83222999D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5EB7AD58-332B-4EA3-9386-08FD955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60F8A3C2-0BFB-44EE-9532-B1FE64632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AA4E6AA2-BEA6-4D9C-940A-56C57341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33">
            <a:extLst>
              <a:ext uri="{FF2B5EF4-FFF2-40B4-BE49-F238E27FC236}">
                <a16:creationId xmlns:a16="http://schemas.microsoft.com/office/drawing/2014/main" id="{ED642ED3-CFED-4142-8502-CCC199447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Picture 3">
            <a:extLst>
              <a:ext uri="{FF2B5EF4-FFF2-40B4-BE49-F238E27FC236}">
                <a16:creationId xmlns:a16="http://schemas.microsoft.com/office/drawing/2014/main" id="{5803C3F3-509B-4AE6-9EA8-2450D82E1CB9}"/>
              </a:ext>
            </a:extLst>
          </p:cNvPr>
          <p:cNvPicPr>
            <a:picLocks noChangeAspect="1"/>
          </p:cNvPicPr>
          <p:nvPr/>
        </p:nvPicPr>
        <p:blipFill>
          <a:blip r:embed="rId2"/>
          <a:stretch>
            <a:fillRect/>
          </a:stretch>
        </p:blipFill>
        <p:spPr>
          <a:xfrm>
            <a:off x="4583914" y="1099683"/>
            <a:ext cx="4925995" cy="2950720"/>
          </a:xfrm>
          <a:prstGeom prst="rect">
            <a:avLst/>
          </a:prstGeom>
        </p:spPr>
      </p:pic>
    </p:spTree>
    <p:extLst>
      <p:ext uri="{BB962C8B-B14F-4D97-AF65-F5344CB8AC3E}">
        <p14:creationId xmlns:p14="http://schemas.microsoft.com/office/powerpoint/2010/main" val="325587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BCCC-559A-4209-A58D-0ECBBBBDCC1F}"/>
              </a:ext>
            </a:extLst>
          </p:cNvPr>
          <p:cNvSpPr>
            <a:spLocks noGrp="1"/>
          </p:cNvSpPr>
          <p:nvPr>
            <p:ph type="title"/>
          </p:nvPr>
        </p:nvSpPr>
        <p:spPr>
          <a:xfrm>
            <a:off x="2592925" y="624110"/>
            <a:ext cx="8911687" cy="1280890"/>
          </a:xfrm>
        </p:spPr>
        <p:txBody>
          <a:bodyPr/>
          <a:lstStyle/>
          <a:p>
            <a:pPr algn="ctr"/>
            <a:r>
              <a:rPr lang="en-US" dirty="0"/>
              <a:t>Know your WHY!</a:t>
            </a:r>
          </a:p>
        </p:txBody>
      </p:sp>
      <p:pic>
        <p:nvPicPr>
          <p:cNvPr id="7" name="Content Placeholder 6">
            <a:extLst>
              <a:ext uri="{FF2B5EF4-FFF2-40B4-BE49-F238E27FC236}">
                <a16:creationId xmlns:a16="http://schemas.microsoft.com/office/drawing/2014/main" id="{ACD3BD4D-6F64-42C0-A343-8A82F588E76B}"/>
              </a:ext>
            </a:extLst>
          </p:cNvPr>
          <p:cNvPicPr>
            <a:picLocks noGrp="1" noChangeAspect="1"/>
          </p:cNvPicPr>
          <p:nvPr>
            <p:ph idx="1"/>
          </p:nvPr>
        </p:nvPicPr>
        <p:blipFill>
          <a:blip r:embed="rId3"/>
          <a:stretch>
            <a:fillRect/>
          </a:stretch>
        </p:blipFill>
        <p:spPr>
          <a:xfrm>
            <a:off x="6751882" y="3429000"/>
            <a:ext cx="5063904" cy="2848446"/>
          </a:xfrm>
          <a:prstGeom prst="rect">
            <a:avLst/>
          </a:prstGeom>
        </p:spPr>
      </p:pic>
      <p:pic>
        <p:nvPicPr>
          <p:cNvPr id="9" name="Picture 8">
            <a:extLst>
              <a:ext uri="{FF2B5EF4-FFF2-40B4-BE49-F238E27FC236}">
                <a16:creationId xmlns:a16="http://schemas.microsoft.com/office/drawing/2014/main" id="{F48387F1-A205-4F19-8C8D-58B76E2FA4BE}"/>
              </a:ext>
            </a:extLst>
          </p:cNvPr>
          <p:cNvPicPr>
            <a:picLocks noChangeAspect="1"/>
          </p:cNvPicPr>
          <p:nvPr/>
        </p:nvPicPr>
        <p:blipFill>
          <a:blip r:embed="rId4"/>
          <a:stretch>
            <a:fillRect/>
          </a:stretch>
        </p:blipFill>
        <p:spPr>
          <a:xfrm>
            <a:off x="1879452" y="1493155"/>
            <a:ext cx="5183604" cy="3357562"/>
          </a:xfrm>
          <a:prstGeom prst="rect">
            <a:avLst/>
          </a:prstGeom>
        </p:spPr>
      </p:pic>
    </p:spTree>
    <p:extLst>
      <p:ext uri="{BB962C8B-B14F-4D97-AF65-F5344CB8AC3E}">
        <p14:creationId xmlns:p14="http://schemas.microsoft.com/office/powerpoint/2010/main" val="106894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B84D-7B73-4649-A750-7DB045176BDC}"/>
              </a:ext>
            </a:extLst>
          </p:cNvPr>
          <p:cNvSpPr>
            <a:spLocks noGrp="1"/>
          </p:cNvSpPr>
          <p:nvPr>
            <p:ph type="title"/>
          </p:nvPr>
        </p:nvSpPr>
        <p:spPr>
          <a:xfrm>
            <a:off x="2320567" y="559234"/>
            <a:ext cx="8911687" cy="1280890"/>
          </a:xfrm>
        </p:spPr>
        <p:txBody>
          <a:bodyPr>
            <a:normAutofit/>
          </a:bodyPr>
          <a:lstStyle/>
          <a:p>
            <a:pPr algn="ctr"/>
            <a:r>
              <a:rPr lang="en-US" dirty="0"/>
              <a:t>MASBO Super Heroes</a:t>
            </a:r>
          </a:p>
        </p:txBody>
      </p:sp>
      <p:sp>
        <p:nvSpPr>
          <p:cNvPr id="3" name="Content Placeholder 2">
            <a:extLst>
              <a:ext uri="{FF2B5EF4-FFF2-40B4-BE49-F238E27FC236}">
                <a16:creationId xmlns:a16="http://schemas.microsoft.com/office/drawing/2014/main" id="{55AA6B85-F4FD-43D4-B996-1263E65DF385}"/>
              </a:ext>
            </a:extLst>
          </p:cNvPr>
          <p:cNvSpPr>
            <a:spLocks noGrp="1"/>
          </p:cNvSpPr>
          <p:nvPr>
            <p:ph idx="1"/>
          </p:nvPr>
        </p:nvSpPr>
        <p:spPr>
          <a:xfrm>
            <a:off x="2320567" y="1199679"/>
            <a:ext cx="9083415" cy="5288195"/>
          </a:xfrm>
        </p:spPr>
        <p:txBody>
          <a:bodyPr>
            <a:normAutofit fontScale="92500" lnSpcReduction="20000"/>
          </a:bodyPr>
          <a:lstStyle/>
          <a:p>
            <a:endParaRPr lang="en-US" sz="2800" dirty="0"/>
          </a:p>
          <a:p>
            <a:r>
              <a:rPr lang="en-US" sz="2800" dirty="0"/>
              <a:t>Super Heroes have super powers!!!!</a:t>
            </a:r>
          </a:p>
          <a:p>
            <a:pPr marL="0" indent="0">
              <a:buNone/>
            </a:pPr>
            <a:endParaRPr lang="en-US" sz="2800" dirty="0"/>
          </a:p>
          <a:p>
            <a:pPr lvl="1">
              <a:lnSpc>
                <a:spcPct val="170000"/>
              </a:lnSpc>
            </a:pPr>
            <a:r>
              <a:rPr lang="en-US" sz="2400" dirty="0"/>
              <a:t>Super </a:t>
            </a:r>
            <a:r>
              <a:rPr lang="en-US" sz="2400" u="sng" dirty="0"/>
              <a:t>PATIENCE</a:t>
            </a:r>
            <a:r>
              <a:rPr lang="en-US" sz="2400" dirty="0"/>
              <a:t> for yourself &amp; others.</a:t>
            </a:r>
          </a:p>
          <a:p>
            <a:pPr lvl="1">
              <a:lnSpc>
                <a:spcPct val="170000"/>
              </a:lnSpc>
            </a:pPr>
            <a:r>
              <a:rPr lang="en-US" sz="2400" dirty="0"/>
              <a:t>Super </a:t>
            </a:r>
            <a:r>
              <a:rPr lang="en-US" sz="2400" u="sng" dirty="0"/>
              <a:t>EMPATHY</a:t>
            </a:r>
            <a:r>
              <a:rPr lang="en-US" sz="2400" dirty="0"/>
              <a:t> for your students,                                                 team, community and colleagues.</a:t>
            </a:r>
          </a:p>
          <a:p>
            <a:pPr lvl="1">
              <a:lnSpc>
                <a:spcPct val="170000"/>
              </a:lnSpc>
            </a:pPr>
            <a:r>
              <a:rPr lang="en-US" sz="2400" dirty="0"/>
              <a:t>Super </a:t>
            </a:r>
            <a:r>
              <a:rPr lang="en-US" sz="2400" u="sng" dirty="0"/>
              <a:t>STRENGTH</a:t>
            </a:r>
            <a:r>
              <a:rPr lang="en-US" sz="2400" dirty="0"/>
              <a:t> in taking on                                                    incredible tasks. </a:t>
            </a:r>
          </a:p>
          <a:p>
            <a:pPr lvl="1">
              <a:lnSpc>
                <a:spcPct val="170000"/>
              </a:lnSpc>
            </a:pPr>
            <a:r>
              <a:rPr lang="en-US" sz="2400" dirty="0"/>
              <a:t>Super </a:t>
            </a:r>
            <a:r>
              <a:rPr lang="en-US" sz="2400" u="sng" dirty="0"/>
              <a:t>TOOLS &amp; RESOURCES</a:t>
            </a:r>
            <a:r>
              <a:rPr lang="en-US" sz="2400" dirty="0"/>
              <a:t> to                                                       get the job done right.</a:t>
            </a:r>
          </a:p>
        </p:txBody>
      </p:sp>
      <p:pic>
        <p:nvPicPr>
          <p:cNvPr id="5" name="Picture 4">
            <a:extLst>
              <a:ext uri="{FF2B5EF4-FFF2-40B4-BE49-F238E27FC236}">
                <a16:creationId xmlns:a16="http://schemas.microsoft.com/office/drawing/2014/main" id="{2697497E-7171-48D0-986C-00E2AF426F23}"/>
              </a:ext>
            </a:extLst>
          </p:cNvPr>
          <p:cNvPicPr>
            <a:picLocks noChangeAspect="1"/>
          </p:cNvPicPr>
          <p:nvPr/>
        </p:nvPicPr>
        <p:blipFill>
          <a:blip r:embed="rId2"/>
          <a:stretch>
            <a:fillRect/>
          </a:stretch>
        </p:blipFill>
        <p:spPr>
          <a:xfrm>
            <a:off x="8696325" y="1799418"/>
            <a:ext cx="3152775" cy="4729162"/>
          </a:xfrm>
          <a:prstGeom prst="rect">
            <a:avLst/>
          </a:prstGeom>
        </p:spPr>
      </p:pic>
    </p:spTree>
    <p:extLst>
      <p:ext uri="{BB962C8B-B14F-4D97-AF65-F5344CB8AC3E}">
        <p14:creationId xmlns:p14="http://schemas.microsoft.com/office/powerpoint/2010/main" val="188433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2E0E-3944-40C8-AFB9-3A2D5CE91BBD}"/>
              </a:ext>
            </a:extLst>
          </p:cNvPr>
          <p:cNvSpPr>
            <a:spLocks noGrp="1"/>
          </p:cNvSpPr>
          <p:nvPr>
            <p:ph type="title"/>
          </p:nvPr>
        </p:nvSpPr>
        <p:spPr/>
        <p:txBody>
          <a:bodyPr/>
          <a:lstStyle/>
          <a:p>
            <a:pPr algn="ctr"/>
            <a:r>
              <a:rPr lang="en-US" dirty="0"/>
              <a:t>Building Your Toolbox</a:t>
            </a:r>
          </a:p>
        </p:txBody>
      </p:sp>
      <p:sp>
        <p:nvSpPr>
          <p:cNvPr id="3" name="Content Placeholder 2">
            <a:extLst>
              <a:ext uri="{FF2B5EF4-FFF2-40B4-BE49-F238E27FC236}">
                <a16:creationId xmlns:a16="http://schemas.microsoft.com/office/drawing/2014/main" id="{18DF78C2-9213-4284-AA9F-EB8EB90682C5}"/>
              </a:ext>
            </a:extLst>
          </p:cNvPr>
          <p:cNvSpPr>
            <a:spLocks noGrp="1"/>
          </p:cNvSpPr>
          <p:nvPr>
            <p:ph idx="1"/>
          </p:nvPr>
        </p:nvSpPr>
        <p:spPr>
          <a:xfrm>
            <a:off x="8015288" y="2022333"/>
            <a:ext cx="3314699" cy="3777622"/>
          </a:xfrm>
        </p:spPr>
        <p:txBody>
          <a:bodyPr>
            <a:normAutofit/>
          </a:bodyPr>
          <a:lstStyle/>
          <a:p>
            <a:r>
              <a:rPr lang="en-US" sz="2400" dirty="0"/>
              <a:t>MASBO</a:t>
            </a:r>
          </a:p>
          <a:p>
            <a:r>
              <a:rPr lang="en-US" sz="2400" dirty="0"/>
              <a:t>OPI</a:t>
            </a:r>
          </a:p>
          <a:p>
            <a:r>
              <a:rPr lang="en-US" sz="2400" dirty="0"/>
              <a:t>MCA </a:t>
            </a:r>
          </a:p>
          <a:p>
            <a:r>
              <a:rPr lang="en-US" sz="2400" dirty="0"/>
              <a:t>ARM</a:t>
            </a:r>
          </a:p>
          <a:p>
            <a:r>
              <a:rPr lang="en-US" sz="2400" dirty="0"/>
              <a:t>MASBO Partners</a:t>
            </a:r>
          </a:p>
          <a:p>
            <a:r>
              <a:rPr lang="en-US" sz="2400" dirty="0"/>
              <a:t>TRS</a:t>
            </a:r>
          </a:p>
          <a:p>
            <a:r>
              <a:rPr lang="en-US" sz="2400" dirty="0"/>
              <a:t>PERS</a:t>
            </a:r>
          </a:p>
          <a:p>
            <a:pPr marL="0" indent="0">
              <a:buNone/>
            </a:pPr>
            <a:endParaRPr lang="en-US" dirty="0"/>
          </a:p>
          <a:p>
            <a:endParaRPr lang="en-US" dirty="0"/>
          </a:p>
        </p:txBody>
      </p:sp>
      <p:pic>
        <p:nvPicPr>
          <p:cNvPr id="4" name="Picture 3">
            <a:extLst>
              <a:ext uri="{FF2B5EF4-FFF2-40B4-BE49-F238E27FC236}">
                <a16:creationId xmlns:a16="http://schemas.microsoft.com/office/drawing/2014/main" id="{75299C48-CEED-4FFF-BA66-AB4C9FA8201F}"/>
              </a:ext>
            </a:extLst>
          </p:cNvPr>
          <p:cNvPicPr>
            <a:picLocks noChangeAspect="1"/>
          </p:cNvPicPr>
          <p:nvPr/>
        </p:nvPicPr>
        <p:blipFill>
          <a:blip r:embed="rId2"/>
          <a:stretch>
            <a:fillRect/>
          </a:stretch>
        </p:blipFill>
        <p:spPr>
          <a:xfrm>
            <a:off x="2792921" y="1905000"/>
            <a:ext cx="4377307" cy="4145639"/>
          </a:xfrm>
          <a:prstGeom prst="rect">
            <a:avLst/>
          </a:prstGeom>
        </p:spPr>
      </p:pic>
    </p:spTree>
    <p:extLst>
      <p:ext uri="{BB962C8B-B14F-4D97-AF65-F5344CB8AC3E}">
        <p14:creationId xmlns:p14="http://schemas.microsoft.com/office/powerpoint/2010/main" val="14198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E90F-E641-4ED0-826A-904E133D37B5}"/>
              </a:ext>
            </a:extLst>
          </p:cNvPr>
          <p:cNvSpPr>
            <a:spLocks noGrp="1"/>
          </p:cNvSpPr>
          <p:nvPr>
            <p:ph type="title"/>
          </p:nvPr>
        </p:nvSpPr>
        <p:spPr>
          <a:xfrm>
            <a:off x="2592925" y="345392"/>
            <a:ext cx="8911687" cy="1280890"/>
          </a:xfrm>
        </p:spPr>
        <p:txBody>
          <a:bodyPr/>
          <a:lstStyle/>
          <a:p>
            <a:pPr algn="ctr"/>
            <a:r>
              <a:rPr lang="en-US" dirty="0">
                <a:hlinkClick r:id="rId2"/>
              </a:rPr>
              <a:t>MASBO</a:t>
            </a:r>
            <a:r>
              <a:rPr lang="en-US" dirty="0"/>
              <a:t> </a:t>
            </a:r>
          </a:p>
        </p:txBody>
      </p:sp>
      <p:sp>
        <p:nvSpPr>
          <p:cNvPr id="3" name="Content Placeholder 2">
            <a:extLst>
              <a:ext uri="{FF2B5EF4-FFF2-40B4-BE49-F238E27FC236}">
                <a16:creationId xmlns:a16="http://schemas.microsoft.com/office/drawing/2014/main" id="{A151AE79-0CE6-4FA6-8A01-35D0FD53E203}"/>
              </a:ext>
            </a:extLst>
          </p:cNvPr>
          <p:cNvSpPr>
            <a:spLocks noGrp="1"/>
          </p:cNvSpPr>
          <p:nvPr>
            <p:ph idx="1"/>
          </p:nvPr>
        </p:nvSpPr>
        <p:spPr>
          <a:xfrm>
            <a:off x="2589212" y="1028699"/>
            <a:ext cx="8915400" cy="5630585"/>
          </a:xfrm>
        </p:spPr>
        <p:txBody>
          <a:bodyPr>
            <a:normAutofit/>
          </a:bodyPr>
          <a:lstStyle/>
          <a:p>
            <a:pPr lvl="1"/>
            <a:r>
              <a:rPr lang="en-US" sz="2200" dirty="0">
                <a:hlinkClick r:id="rId3"/>
              </a:rPr>
              <a:t>Calendar</a:t>
            </a:r>
            <a:endParaRPr lang="en-US" sz="2200" dirty="0"/>
          </a:p>
          <a:p>
            <a:pPr lvl="1"/>
            <a:r>
              <a:rPr lang="en-US" sz="2200" dirty="0">
                <a:hlinkClick r:id="rId4"/>
              </a:rPr>
              <a:t>Member Directory</a:t>
            </a:r>
            <a:endParaRPr lang="en-US" sz="2200" dirty="0"/>
          </a:p>
          <a:p>
            <a:pPr lvl="1"/>
            <a:r>
              <a:rPr lang="en-US" sz="2200" dirty="0">
                <a:hlinkClick r:id="rId5"/>
              </a:rPr>
              <a:t>Professional Development</a:t>
            </a:r>
            <a:endParaRPr lang="en-US" sz="2200" dirty="0"/>
          </a:p>
          <a:p>
            <a:pPr lvl="2"/>
            <a:r>
              <a:rPr lang="en-US" sz="2000" dirty="0">
                <a:hlinkClick r:id="rId6"/>
              </a:rPr>
              <a:t>Certification</a:t>
            </a:r>
            <a:endParaRPr lang="en-US" sz="2000" dirty="0"/>
          </a:p>
          <a:p>
            <a:pPr lvl="1"/>
            <a:r>
              <a:rPr lang="en-US" sz="2200" dirty="0">
                <a:hlinkClick r:id="rId7"/>
              </a:rPr>
              <a:t>Services</a:t>
            </a:r>
            <a:endParaRPr lang="en-US" sz="2200" dirty="0"/>
          </a:p>
          <a:p>
            <a:pPr lvl="1"/>
            <a:r>
              <a:rPr lang="en-US" sz="2200" dirty="0">
                <a:hlinkClick r:id="rId8"/>
              </a:rPr>
              <a:t>Publications</a:t>
            </a:r>
            <a:endParaRPr lang="en-US" sz="2200" dirty="0"/>
          </a:p>
          <a:p>
            <a:pPr lvl="1"/>
            <a:r>
              <a:rPr lang="en-US" sz="2200" dirty="0">
                <a:hlinkClick r:id="rId9"/>
              </a:rPr>
              <a:t>Resources</a:t>
            </a:r>
            <a:endParaRPr lang="en-US" sz="2200" dirty="0"/>
          </a:p>
          <a:p>
            <a:pPr lvl="2"/>
            <a:r>
              <a:rPr lang="en-US" sz="2000" dirty="0">
                <a:hlinkClick r:id="rId10"/>
              </a:rPr>
              <a:t>Presentations</a:t>
            </a:r>
            <a:endParaRPr lang="en-US" sz="2000" dirty="0"/>
          </a:p>
          <a:p>
            <a:pPr lvl="2"/>
            <a:r>
              <a:rPr lang="en-US" sz="2000" dirty="0">
                <a:hlinkClick r:id="rId11"/>
              </a:rPr>
              <a:t>Elections</a:t>
            </a:r>
            <a:endParaRPr lang="en-US" sz="2000" dirty="0"/>
          </a:p>
          <a:p>
            <a:pPr lvl="2"/>
            <a:r>
              <a:rPr lang="en-US" sz="2000" dirty="0">
                <a:hlinkClick r:id="rId12"/>
              </a:rPr>
              <a:t>Legislative</a:t>
            </a:r>
            <a:endParaRPr lang="en-US" sz="2000" dirty="0"/>
          </a:p>
          <a:p>
            <a:pPr lvl="2"/>
            <a:r>
              <a:rPr lang="en-US" sz="2000" dirty="0">
                <a:hlinkClick r:id="rId13"/>
              </a:rPr>
              <a:t>Software Users </a:t>
            </a:r>
            <a:endParaRPr lang="en-US" sz="2000" dirty="0"/>
          </a:p>
          <a:p>
            <a:pPr lvl="1"/>
            <a:r>
              <a:rPr lang="en-US" sz="2200" dirty="0">
                <a:hlinkClick r:id="rId14"/>
              </a:rPr>
              <a:t>Discussion Forum</a:t>
            </a:r>
            <a:endParaRPr lang="en-US" sz="2200" dirty="0"/>
          </a:p>
        </p:txBody>
      </p:sp>
      <p:pic>
        <p:nvPicPr>
          <p:cNvPr id="4" name="Picture 3">
            <a:extLst>
              <a:ext uri="{FF2B5EF4-FFF2-40B4-BE49-F238E27FC236}">
                <a16:creationId xmlns:a16="http://schemas.microsoft.com/office/drawing/2014/main" id="{35E8CC91-0907-437D-890E-EDE039AF84E9}"/>
              </a:ext>
            </a:extLst>
          </p:cNvPr>
          <p:cNvPicPr>
            <a:picLocks noChangeAspect="1"/>
          </p:cNvPicPr>
          <p:nvPr/>
        </p:nvPicPr>
        <p:blipFill>
          <a:blip r:embed="rId15"/>
          <a:stretch>
            <a:fillRect/>
          </a:stretch>
        </p:blipFill>
        <p:spPr>
          <a:xfrm>
            <a:off x="7046912" y="1032471"/>
            <a:ext cx="4685867" cy="2811520"/>
          </a:xfrm>
          <a:prstGeom prst="rect">
            <a:avLst/>
          </a:prstGeom>
        </p:spPr>
      </p:pic>
    </p:spTree>
    <p:extLst>
      <p:ext uri="{BB962C8B-B14F-4D97-AF65-F5344CB8AC3E}">
        <p14:creationId xmlns:p14="http://schemas.microsoft.com/office/powerpoint/2010/main" val="7220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A164-0B1A-455F-92E4-E60F7439D22B}"/>
              </a:ext>
            </a:extLst>
          </p:cNvPr>
          <p:cNvSpPr>
            <a:spLocks noGrp="1"/>
          </p:cNvSpPr>
          <p:nvPr>
            <p:ph type="title"/>
          </p:nvPr>
        </p:nvSpPr>
        <p:spPr>
          <a:xfrm>
            <a:off x="954622" y="306333"/>
            <a:ext cx="8911687" cy="1280890"/>
          </a:xfrm>
        </p:spPr>
        <p:txBody>
          <a:bodyPr/>
          <a:lstStyle/>
          <a:p>
            <a:pPr algn="ctr"/>
            <a:r>
              <a:rPr lang="en-US" dirty="0">
                <a:hlinkClick r:id="rId3"/>
              </a:rPr>
              <a:t>Office of Public Instruction</a:t>
            </a:r>
            <a:endParaRPr lang="en-US" dirty="0"/>
          </a:p>
        </p:txBody>
      </p:sp>
      <p:sp>
        <p:nvSpPr>
          <p:cNvPr id="3" name="Content Placeholder 2">
            <a:extLst>
              <a:ext uri="{FF2B5EF4-FFF2-40B4-BE49-F238E27FC236}">
                <a16:creationId xmlns:a16="http://schemas.microsoft.com/office/drawing/2014/main" id="{4CB85359-3168-4C56-8CA4-CB45A47B0582}"/>
              </a:ext>
            </a:extLst>
          </p:cNvPr>
          <p:cNvSpPr>
            <a:spLocks noGrp="1"/>
          </p:cNvSpPr>
          <p:nvPr>
            <p:ph idx="1"/>
          </p:nvPr>
        </p:nvSpPr>
        <p:spPr>
          <a:xfrm>
            <a:off x="2604296" y="1589252"/>
            <a:ext cx="3854451" cy="4411034"/>
          </a:xfrm>
        </p:spPr>
        <p:txBody>
          <a:bodyPr>
            <a:normAutofit lnSpcReduction="10000"/>
          </a:bodyPr>
          <a:lstStyle/>
          <a:p>
            <a:r>
              <a:rPr lang="en-US" sz="2400" dirty="0">
                <a:hlinkClick r:id="rId4"/>
              </a:rPr>
              <a:t>Leadership</a:t>
            </a:r>
            <a:endParaRPr lang="en-US" sz="2400" dirty="0"/>
          </a:p>
          <a:p>
            <a:pPr lvl="1"/>
            <a:r>
              <a:rPr lang="en-US" sz="2000" dirty="0">
                <a:hlinkClick r:id="rId5"/>
              </a:rPr>
              <a:t>School Finance</a:t>
            </a:r>
            <a:endParaRPr lang="en-US" sz="2000" dirty="0"/>
          </a:p>
          <a:p>
            <a:pPr lvl="2"/>
            <a:r>
              <a:rPr lang="en-US" sz="1800" dirty="0">
                <a:hlinkClick r:id="rId6"/>
              </a:rPr>
              <a:t>Access </a:t>
            </a:r>
            <a:endParaRPr lang="en-US" sz="1800" dirty="0"/>
          </a:p>
          <a:p>
            <a:pPr lvl="2"/>
            <a:r>
              <a:rPr lang="en-US" sz="1800" dirty="0">
                <a:hlinkClick r:id="rId7"/>
              </a:rPr>
              <a:t>Accounting</a:t>
            </a:r>
            <a:endParaRPr lang="en-US" sz="1800" dirty="0"/>
          </a:p>
          <a:p>
            <a:pPr lvl="2"/>
            <a:r>
              <a:rPr lang="en-US" sz="1800" dirty="0">
                <a:hlinkClick r:id="rId8"/>
              </a:rPr>
              <a:t>Budgets/MAEFAIRS</a:t>
            </a:r>
            <a:endParaRPr lang="en-US" sz="1800" dirty="0"/>
          </a:p>
          <a:p>
            <a:pPr lvl="2"/>
            <a:r>
              <a:rPr lang="en-US" sz="1800" dirty="0">
                <a:hlinkClick r:id="rId9"/>
              </a:rPr>
              <a:t>Elections</a:t>
            </a:r>
            <a:endParaRPr lang="en-US" sz="1800" dirty="0"/>
          </a:p>
          <a:p>
            <a:pPr lvl="2"/>
            <a:r>
              <a:rPr lang="en-US" sz="1800" dirty="0">
                <a:hlinkClick r:id="rId10"/>
              </a:rPr>
              <a:t>ESSER</a:t>
            </a:r>
            <a:endParaRPr lang="en-US" sz="1800" dirty="0"/>
          </a:p>
          <a:p>
            <a:pPr lvl="2"/>
            <a:r>
              <a:rPr lang="en-US" sz="1800" dirty="0">
                <a:hlinkClick r:id="rId11"/>
              </a:rPr>
              <a:t>Transportation</a:t>
            </a:r>
            <a:endParaRPr lang="en-US" sz="1800" dirty="0"/>
          </a:p>
          <a:p>
            <a:pPr lvl="2"/>
            <a:r>
              <a:rPr lang="en-US" sz="1800" dirty="0">
                <a:hlinkClick r:id="rId12"/>
              </a:rPr>
              <a:t>Payments</a:t>
            </a:r>
            <a:endParaRPr lang="en-US" sz="1800" dirty="0"/>
          </a:p>
          <a:p>
            <a:pPr lvl="2"/>
            <a:r>
              <a:rPr lang="en-US" sz="1800" dirty="0">
                <a:hlinkClick r:id="rId13"/>
              </a:rPr>
              <a:t>Student Count ANB</a:t>
            </a:r>
            <a:endParaRPr lang="en-US" sz="1800" dirty="0"/>
          </a:p>
          <a:p>
            <a:pPr lvl="2"/>
            <a:r>
              <a:rPr lang="en-US" sz="1800" dirty="0">
                <a:hlinkClick r:id="rId13"/>
              </a:rPr>
              <a:t>Tuition</a:t>
            </a:r>
            <a:endParaRPr lang="en-US" sz="1800" dirty="0"/>
          </a:p>
        </p:txBody>
      </p:sp>
      <p:sp>
        <p:nvSpPr>
          <p:cNvPr id="4" name="Content Placeholder 2">
            <a:extLst>
              <a:ext uri="{FF2B5EF4-FFF2-40B4-BE49-F238E27FC236}">
                <a16:creationId xmlns:a16="http://schemas.microsoft.com/office/drawing/2014/main" id="{D1950392-574B-481C-B904-327C22F11D62}"/>
              </a:ext>
            </a:extLst>
          </p:cNvPr>
          <p:cNvSpPr txBox="1">
            <a:spLocks/>
          </p:cNvSpPr>
          <p:nvPr/>
        </p:nvSpPr>
        <p:spPr>
          <a:xfrm>
            <a:off x="6330424" y="1587222"/>
            <a:ext cx="3854451" cy="50668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hlinkClick r:id="rId14"/>
              </a:rPr>
              <a:t>E-Grants</a:t>
            </a:r>
            <a:endParaRPr lang="en-US" sz="2400" dirty="0"/>
          </a:p>
          <a:p>
            <a:pPr lvl="1"/>
            <a:r>
              <a:rPr lang="en-US" sz="2000" dirty="0">
                <a:hlinkClick r:id="rId15"/>
              </a:rPr>
              <a:t>E-grants staff</a:t>
            </a:r>
            <a:endParaRPr lang="en-US" sz="2000" dirty="0"/>
          </a:p>
          <a:p>
            <a:pPr marL="457200" lvl="1" indent="0">
              <a:buNone/>
            </a:pPr>
            <a:endParaRPr lang="en-US" sz="2000" dirty="0"/>
          </a:p>
          <a:p>
            <a:r>
              <a:rPr lang="en-US" sz="2400" dirty="0">
                <a:hlinkClick r:id="rId16"/>
              </a:rPr>
              <a:t>School Nutrition</a:t>
            </a:r>
            <a:endParaRPr lang="en-US" sz="2400" dirty="0"/>
          </a:p>
          <a:p>
            <a:pPr marL="0" indent="0">
              <a:buNone/>
            </a:pPr>
            <a:endParaRPr lang="en-US" sz="2400" dirty="0"/>
          </a:p>
          <a:p>
            <a:r>
              <a:rPr lang="en-US" sz="2400" dirty="0">
                <a:hlinkClick r:id="rId17"/>
              </a:rPr>
              <a:t>Accreditation/TEAMS</a:t>
            </a:r>
            <a:endParaRPr lang="en-US" sz="2400" dirty="0"/>
          </a:p>
          <a:p>
            <a:pPr marL="0" indent="0">
              <a:buNone/>
            </a:pPr>
            <a:endParaRPr lang="en-US" sz="2400" dirty="0"/>
          </a:p>
          <a:p>
            <a:r>
              <a:rPr lang="en-US" sz="2400" dirty="0">
                <a:hlinkClick r:id="rId18"/>
              </a:rPr>
              <a:t>Compass </a:t>
            </a:r>
            <a:endParaRPr lang="en-US" sz="2400" dirty="0"/>
          </a:p>
          <a:p>
            <a:pPr marL="0" indent="0">
              <a:buNone/>
            </a:pPr>
            <a:endParaRPr lang="en-US" sz="2400" dirty="0"/>
          </a:p>
          <a:p>
            <a:r>
              <a:rPr lang="en-US" sz="2400" dirty="0">
                <a:hlinkClick r:id="rId19"/>
              </a:rPr>
              <a:t>CSCT</a:t>
            </a:r>
            <a:endParaRPr lang="en-US" sz="2400" dirty="0"/>
          </a:p>
          <a:p>
            <a:endParaRPr lang="en-US" sz="2400" dirty="0"/>
          </a:p>
        </p:txBody>
      </p:sp>
      <p:pic>
        <p:nvPicPr>
          <p:cNvPr id="5" name="Picture 4">
            <a:extLst>
              <a:ext uri="{FF2B5EF4-FFF2-40B4-BE49-F238E27FC236}">
                <a16:creationId xmlns:a16="http://schemas.microsoft.com/office/drawing/2014/main" id="{B0117B1D-B320-4FA1-9E7F-9511419F2CA5}"/>
              </a:ext>
            </a:extLst>
          </p:cNvPr>
          <p:cNvPicPr>
            <a:picLocks noChangeAspect="1"/>
          </p:cNvPicPr>
          <p:nvPr/>
        </p:nvPicPr>
        <p:blipFill>
          <a:blip r:embed="rId20"/>
          <a:stretch>
            <a:fillRect/>
          </a:stretch>
        </p:blipFill>
        <p:spPr>
          <a:xfrm>
            <a:off x="8972550" y="332827"/>
            <a:ext cx="2802982" cy="2508791"/>
          </a:xfrm>
          <a:prstGeom prst="rect">
            <a:avLst/>
          </a:prstGeom>
        </p:spPr>
      </p:pic>
    </p:spTree>
    <p:extLst>
      <p:ext uri="{BB962C8B-B14F-4D97-AF65-F5344CB8AC3E}">
        <p14:creationId xmlns:p14="http://schemas.microsoft.com/office/powerpoint/2010/main" val="291664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8BAD-AD7E-4898-9E39-BC8D6A81F29B}"/>
              </a:ext>
            </a:extLst>
          </p:cNvPr>
          <p:cNvSpPr>
            <a:spLocks noGrp="1"/>
          </p:cNvSpPr>
          <p:nvPr>
            <p:ph type="title"/>
          </p:nvPr>
        </p:nvSpPr>
        <p:spPr>
          <a:xfrm>
            <a:off x="2964413" y="1124172"/>
            <a:ext cx="5861562" cy="1280890"/>
          </a:xfrm>
        </p:spPr>
        <p:txBody>
          <a:bodyPr/>
          <a:lstStyle/>
          <a:p>
            <a:r>
              <a:rPr lang="en-US" dirty="0">
                <a:hlinkClick r:id="rId2"/>
              </a:rPr>
              <a:t>Montana Code Annotated </a:t>
            </a:r>
            <a:r>
              <a:rPr lang="en-US" dirty="0"/>
              <a:t>(MCA)</a:t>
            </a:r>
          </a:p>
        </p:txBody>
      </p:sp>
      <p:sp>
        <p:nvSpPr>
          <p:cNvPr id="3" name="Content Placeholder 2">
            <a:extLst>
              <a:ext uri="{FF2B5EF4-FFF2-40B4-BE49-F238E27FC236}">
                <a16:creationId xmlns:a16="http://schemas.microsoft.com/office/drawing/2014/main" id="{7FA7BBA0-7082-4F3F-AB73-C2E77FDDCCE7}"/>
              </a:ext>
            </a:extLst>
          </p:cNvPr>
          <p:cNvSpPr>
            <a:spLocks noGrp="1"/>
          </p:cNvSpPr>
          <p:nvPr>
            <p:ph idx="1"/>
          </p:nvPr>
        </p:nvSpPr>
        <p:spPr>
          <a:xfrm>
            <a:off x="2994703" y="2483865"/>
            <a:ext cx="9021098" cy="1443038"/>
          </a:xfrm>
        </p:spPr>
        <p:txBody>
          <a:bodyPr/>
          <a:lstStyle/>
          <a:p>
            <a:r>
              <a:rPr lang="en-US" dirty="0">
                <a:hlinkClick r:id="rId3"/>
              </a:rPr>
              <a:t>Title 20. Education</a:t>
            </a:r>
            <a:endParaRPr lang="en-US" dirty="0"/>
          </a:p>
          <a:p>
            <a:r>
              <a:rPr lang="en-US" dirty="0">
                <a:hlinkClick r:id="rId4"/>
              </a:rPr>
              <a:t>Title 2. Government Structure and Administration</a:t>
            </a:r>
            <a:endParaRPr lang="en-US" dirty="0"/>
          </a:p>
          <a:p>
            <a:r>
              <a:rPr lang="en-US" dirty="0">
                <a:hlinkClick r:id="rId5"/>
              </a:rPr>
              <a:t>Title 13. Elections</a:t>
            </a:r>
            <a:endParaRPr lang="en-US" dirty="0"/>
          </a:p>
        </p:txBody>
      </p:sp>
      <p:sp>
        <p:nvSpPr>
          <p:cNvPr id="4" name="Title 1">
            <a:extLst>
              <a:ext uri="{FF2B5EF4-FFF2-40B4-BE49-F238E27FC236}">
                <a16:creationId xmlns:a16="http://schemas.microsoft.com/office/drawing/2014/main" id="{2938E52B-B229-4180-B499-F5E73780E49C}"/>
              </a:ext>
            </a:extLst>
          </p:cNvPr>
          <p:cNvSpPr txBox="1">
            <a:spLocks/>
          </p:cNvSpPr>
          <p:nvPr/>
        </p:nvSpPr>
        <p:spPr>
          <a:xfrm>
            <a:off x="2960700" y="4172173"/>
            <a:ext cx="586527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hlinkClick r:id="rId6"/>
              </a:rPr>
              <a:t>Montana Administrative Rules </a:t>
            </a:r>
            <a:r>
              <a:rPr lang="en-US" dirty="0"/>
              <a:t>(ARM)</a:t>
            </a:r>
          </a:p>
        </p:txBody>
      </p:sp>
      <p:sp>
        <p:nvSpPr>
          <p:cNvPr id="5" name="Content Placeholder 2">
            <a:extLst>
              <a:ext uri="{FF2B5EF4-FFF2-40B4-BE49-F238E27FC236}">
                <a16:creationId xmlns:a16="http://schemas.microsoft.com/office/drawing/2014/main" id="{1746F8C6-1415-4C32-A0F3-18DBB2A0B218}"/>
              </a:ext>
            </a:extLst>
          </p:cNvPr>
          <p:cNvSpPr txBox="1">
            <a:spLocks/>
          </p:cNvSpPr>
          <p:nvPr/>
        </p:nvSpPr>
        <p:spPr>
          <a:xfrm>
            <a:off x="2958256" y="5443204"/>
            <a:ext cx="5867719" cy="5812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hlinkClick r:id="rId7"/>
              </a:rPr>
              <a:t>Chapter 10 Education</a:t>
            </a:r>
            <a:endParaRPr lang="en-US" dirty="0"/>
          </a:p>
          <a:p>
            <a:endParaRPr lang="en-US" dirty="0"/>
          </a:p>
        </p:txBody>
      </p:sp>
      <p:pic>
        <p:nvPicPr>
          <p:cNvPr id="10" name="Picture 9">
            <a:extLst>
              <a:ext uri="{FF2B5EF4-FFF2-40B4-BE49-F238E27FC236}">
                <a16:creationId xmlns:a16="http://schemas.microsoft.com/office/drawing/2014/main" id="{AF99FEFB-8F05-4033-9DD9-21F4CF0D1599}"/>
              </a:ext>
            </a:extLst>
          </p:cNvPr>
          <p:cNvPicPr>
            <a:picLocks noChangeAspect="1"/>
          </p:cNvPicPr>
          <p:nvPr/>
        </p:nvPicPr>
        <p:blipFill>
          <a:blip r:embed="rId8"/>
          <a:stretch>
            <a:fillRect/>
          </a:stretch>
        </p:blipFill>
        <p:spPr>
          <a:xfrm>
            <a:off x="8067675" y="276947"/>
            <a:ext cx="3564233" cy="2376155"/>
          </a:xfrm>
          <a:prstGeom prst="rect">
            <a:avLst/>
          </a:prstGeom>
        </p:spPr>
      </p:pic>
    </p:spTree>
    <p:extLst>
      <p:ext uri="{BB962C8B-B14F-4D97-AF65-F5344CB8AC3E}">
        <p14:creationId xmlns:p14="http://schemas.microsoft.com/office/powerpoint/2010/main" val="340769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2E2E-23F9-4D0E-BB98-C47E4D2DE255}"/>
              </a:ext>
            </a:extLst>
          </p:cNvPr>
          <p:cNvSpPr>
            <a:spLocks noGrp="1"/>
          </p:cNvSpPr>
          <p:nvPr>
            <p:ph type="title"/>
          </p:nvPr>
        </p:nvSpPr>
        <p:spPr/>
        <p:txBody>
          <a:bodyPr/>
          <a:lstStyle/>
          <a:p>
            <a:pPr algn="ctr"/>
            <a:r>
              <a:rPr lang="en-US" dirty="0"/>
              <a:t>MASBO Partners</a:t>
            </a:r>
          </a:p>
        </p:txBody>
      </p:sp>
      <p:sp>
        <p:nvSpPr>
          <p:cNvPr id="3" name="Content Placeholder 2">
            <a:extLst>
              <a:ext uri="{FF2B5EF4-FFF2-40B4-BE49-F238E27FC236}">
                <a16:creationId xmlns:a16="http://schemas.microsoft.com/office/drawing/2014/main" id="{A5E82FE0-BB0C-4E65-9B9B-2C3C7EDE8D97}"/>
              </a:ext>
            </a:extLst>
          </p:cNvPr>
          <p:cNvSpPr>
            <a:spLocks noGrp="1"/>
          </p:cNvSpPr>
          <p:nvPr>
            <p:ph idx="1"/>
          </p:nvPr>
        </p:nvSpPr>
        <p:spPr/>
        <p:txBody>
          <a:bodyPr>
            <a:normAutofit/>
          </a:bodyPr>
          <a:lstStyle/>
          <a:p>
            <a:r>
              <a:rPr lang="en-US" sz="2400" dirty="0">
                <a:hlinkClick r:id="rId2"/>
              </a:rPr>
              <a:t>Association of School Business Officials</a:t>
            </a:r>
            <a:r>
              <a:rPr lang="en-US" sz="2400" dirty="0"/>
              <a:t> (ASBO)</a:t>
            </a:r>
            <a:endParaRPr lang="en-US" sz="2400" dirty="0">
              <a:hlinkClick r:id="rId3"/>
            </a:endParaRPr>
          </a:p>
          <a:p>
            <a:r>
              <a:rPr lang="en-US" sz="2400" dirty="0">
                <a:hlinkClick r:id="rId3"/>
              </a:rPr>
              <a:t>Montana School Board Association </a:t>
            </a:r>
            <a:r>
              <a:rPr lang="en-US" sz="2400" dirty="0"/>
              <a:t>(MTSBA)</a:t>
            </a:r>
          </a:p>
          <a:p>
            <a:r>
              <a:rPr lang="en-US" sz="2400" dirty="0">
                <a:hlinkClick r:id="rId4"/>
              </a:rPr>
              <a:t>Montana Quality Education Coalition </a:t>
            </a:r>
            <a:r>
              <a:rPr lang="en-US" sz="2400" dirty="0"/>
              <a:t>(MQEC)</a:t>
            </a:r>
          </a:p>
          <a:p>
            <a:r>
              <a:rPr lang="en-US" sz="2400" dirty="0">
                <a:hlinkClick r:id="rId5"/>
              </a:rPr>
              <a:t>Montana Rural Education Association </a:t>
            </a:r>
            <a:r>
              <a:rPr lang="en-US" sz="2400" dirty="0"/>
              <a:t>(MREA)</a:t>
            </a:r>
          </a:p>
          <a:p>
            <a:r>
              <a:rPr lang="en-US" sz="2400" dirty="0">
                <a:hlinkClick r:id="rId6"/>
              </a:rPr>
              <a:t>School Administrators of Montana </a:t>
            </a:r>
            <a:r>
              <a:rPr lang="en-US" sz="2400" dirty="0"/>
              <a:t>(SAM)</a:t>
            </a:r>
          </a:p>
          <a:p>
            <a:r>
              <a:rPr lang="en-US" sz="2400" dirty="0">
                <a:hlinkClick r:id="rId7"/>
              </a:rPr>
              <a:t>Montana Small Schools Alliance </a:t>
            </a:r>
            <a:r>
              <a:rPr lang="en-US" sz="2400" dirty="0"/>
              <a:t>(MSSA)</a:t>
            </a:r>
          </a:p>
          <a:p>
            <a:r>
              <a:rPr lang="en-US" sz="2400" dirty="0">
                <a:hlinkClick r:id="rId8"/>
              </a:rPr>
              <a:t>Montana Federation of Public Employees </a:t>
            </a:r>
            <a:r>
              <a:rPr lang="en-US" sz="2400" dirty="0"/>
              <a:t>(MFPE)</a:t>
            </a:r>
          </a:p>
        </p:txBody>
      </p:sp>
    </p:spTree>
    <p:extLst>
      <p:ext uri="{BB962C8B-B14F-4D97-AF65-F5344CB8AC3E}">
        <p14:creationId xmlns:p14="http://schemas.microsoft.com/office/powerpoint/2010/main" val="133381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6FCB-DEF6-464D-B81D-23F75383373E}"/>
              </a:ext>
            </a:extLst>
          </p:cNvPr>
          <p:cNvSpPr>
            <a:spLocks noGrp="1"/>
          </p:cNvSpPr>
          <p:nvPr>
            <p:ph type="title"/>
          </p:nvPr>
        </p:nvSpPr>
        <p:spPr/>
        <p:txBody>
          <a:bodyPr/>
          <a:lstStyle/>
          <a:p>
            <a:pPr algn="ctr"/>
            <a:r>
              <a:rPr lang="en-US" dirty="0"/>
              <a:t>State Retirement Plans</a:t>
            </a:r>
          </a:p>
        </p:txBody>
      </p:sp>
      <p:sp>
        <p:nvSpPr>
          <p:cNvPr id="3" name="Content Placeholder 2">
            <a:extLst>
              <a:ext uri="{FF2B5EF4-FFF2-40B4-BE49-F238E27FC236}">
                <a16:creationId xmlns:a16="http://schemas.microsoft.com/office/drawing/2014/main" id="{2C9847D3-1857-4F2F-A42D-9BA1819F8A8D}"/>
              </a:ext>
            </a:extLst>
          </p:cNvPr>
          <p:cNvSpPr>
            <a:spLocks noGrp="1"/>
          </p:cNvSpPr>
          <p:nvPr>
            <p:ph sz="half" idx="1"/>
          </p:nvPr>
        </p:nvSpPr>
        <p:spPr>
          <a:xfrm>
            <a:off x="2589212" y="1804976"/>
            <a:ext cx="4313864" cy="3777622"/>
          </a:xfrm>
        </p:spPr>
        <p:txBody>
          <a:bodyPr/>
          <a:lstStyle/>
          <a:p>
            <a:pPr algn="ctr"/>
            <a:r>
              <a:rPr lang="en-US" sz="2400" dirty="0">
                <a:hlinkClick r:id="rId2"/>
              </a:rPr>
              <a:t>Teacher Retirement System</a:t>
            </a:r>
            <a:endParaRPr lang="en-US" sz="2400" dirty="0"/>
          </a:p>
          <a:p>
            <a:pPr lvl="1"/>
            <a:r>
              <a:rPr lang="en-US" sz="2000" dirty="0">
                <a:hlinkClick r:id="rId3"/>
              </a:rPr>
              <a:t>Fact sheets</a:t>
            </a:r>
            <a:endParaRPr lang="en-US" sz="2000" dirty="0"/>
          </a:p>
          <a:p>
            <a:pPr lvl="1"/>
            <a:r>
              <a:rPr lang="en-US" sz="2000" dirty="0">
                <a:hlinkClick r:id="rId4"/>
              </a:rPr>
              <a:t>Wage &amp; Contribution Page</a:t>
            </a:r>
            <a:endParaRPr lang="en-US" sz="2000" dirty="0"/>
          </a:p>
          <a:p>
            <a:pPr lvl="1"/>
            <a:r>
              <a:rPr lang="en-US" sz="2000" dirty="0">
                <a:hlinkClick r:id="rId5"/>
              </a:rPr>
              <a:t>Forms</a:t>
            </a:r>
            <a:endParaRPr lang="en-US" sz="2000" dirty="0"/>
          </a:p>
          <a:p>
            <a:pPr lvl="1"/>
            <a:r>
              <a:rPr lang="en-US" sz="2000" dirty="0">
                <a:hlinkClick r:id="rId6"/>
              </a:rPr>
              <a:t>Annual Reports- GASB Reports</a:t>
            </a:r>
            <a:endParaRPr lang="en-US" sz="2000" dirty="0"/>
          </a:p>
        </p:txBody>
      </p:sp>
      <p:sp>
        <p:nvSpPr>
          <p:cNvPr id="4" name="Content Placeholder 3">
            <a:extLst>
              <a:ext uri="{FF2B5EF4-FFF2-40B4-BE49-F238E27FC236}">
                <a16:creationId xmlns:a16="http://schemas.microsoft.com/office/drawing/2014/main" id="{16CAA891-6403-404B-8240-C5B88226E7A3}"/>
              </a:ext>
            </a:extLst>
          </p:cNvPr>
          <p:cNvSpPr>
            <a:spLocks noGrp="1"/>
          </p:cNvSpPr>
          <p:nvPr>
            <p:ph sz="half" idx="2"/>
          </p:nvPr>
        </p:nvSpPr>
        <p:spPr>
          <a:xfrm>
            <a:off x="7190747" y="1797598"/>
            <a:ext cx="4313864" cy="3777622"/>
          </a:xfrm>
        </p:spPr>
        <p:txBody>
          <a:bodyPr>
            <a:normAutofit/>
          </a:bodyPr>
          <a:lstStyle/>
          <a:p>
            <a:r>
              <a:rPr lang="en-US" sz="2400" dirty="0">
                <a:hlinkClick r:id="rId7"/>
              </a:rPr>
              <a:t>Public Employee Retirement System</a:t>
            </a:r>
            <a:endParaRPr lang="en-US" sz="2400" dirty="0"/>
          </a:p>
          <a:p>
            <a:pPr lvl="1"/>
            <a:r>
              <a:rPr lang="en-US" sz="2000" dirty="0">
                <a:hlinkClick r:id="rId8"/>
              </a:rPr>
              <a:t>Employer education</a:t>
            </a:r>
            <a:endParaRPr lang="en-US" sz="2000" dirty="0">
              <a:hlinkClick r:id="rId9"/>
            </a:endParaRPr>
          </a:p>
          <a:p>
            <a:pPr lvl="1"/>
            <a:r>
              <a:rPr lang="en-US" sz="2000" dirty="0">
                <a:hlinkClick r:id="rId9"/>
              </a:rPr>
              <a:t>ERIC</a:t>
            </a:r>
            <a:endParaRPr lang="en-US" sz="2000" dirty="0">
              <a:hlinkClick r:id="rId10"/>
            </a:endParaRPr>
          </a:p>
          <a:p>
            <a:pPr lvl="1"/>
            <a:r>
              <a:rPr lang="en-US" sz="2000" dirty="0">
                <a:hlinkClick r:id="rId10"/>
              </a:rPr>
              <a:t>Forms</a:t>
            </a:r>
            <a:endParaRPr lang="en-US" sz="2000" dirty="0"/>
          </a:p>
          <a:p>
            <a:pPr lvl="1"/>
            <a:r>
              <a:rPr lang="en-US" sz="2000" dirty="0">
                <a:hlinkClick r:id="rId11"/>
              </a:rPr>
              <a:t>Annual Reports- GASB Reports</a:t>
            </a:r>
            <a:endParaRPr lang="en-US" sz="2000" dirty="0"/>
          </a:p>
        </p:txBody>
      </p:sp>
      <p:pic>
        <p:nvPicPr>
          <p:cNvPr id="5" name="Picture 4">
            <a:extLst>
              <a:ext uri="{FF2B5EF4-FFF2-40B4-BE49-F238E27FC236}">
                <a16:creationId xmlns:a16="http://schemas.microsoft.com/office/drawing/2014/main" id="{92E4B303-D33D-4357-80DF-452BAF3D2117}"/>
              </a:ext>
            </a:extLst>
          </p:cNvPr>
          <p:cNvPicPr>
            <a:picLocks noChangeAspect="1"/>
          </p:cNvPicPr>
          <p:nvPr/>
        </p:nvPicPr>
        <p:blipFill>
          <a:blip r:embed="rId12"/>
          <a:stretch>
            <a:fillRect/>
          </a:stretch>
        </p:blipFill>
        <p:spPr>
          <a:xfrm>
            <a:off x="7940675" y="4953001"/>
            <a:ext cx="3324225" cy="1438275"/>
          </a:xfrm>
          <a:prstGeom prst="rect">
            <a:avLst/>
          </a:prstGeom>
        </p:spPr>
      </p:pic>
      <p:pic>
        <p:nvPicPr>
          <p:cNvPr id="6" name="Picture 5">
            <a:extLst>
              <a:ext uri="{FF2B5EF4-FFF2-40B4-BE49-F238E27FC236}">
                <a16:creationId xmlns:a16="http://schemas.microsoft.com/office/drawing/2014/main" id="{3BFDECFD-14FF-4F42-9A3A-56E1346FCAB4}"/>
              </a:ext>
            </a:extLst>
          </p:cNvPr>
          <p:cNvPicPr>
            <a:picLocks noChangeAspect="1"/>
          </p:cNvPicPr>
          <p:nvPr/>
        </p:nvPicPr>
        <p:blipFill>
          <a:blip r:embed="rId13"/>
          <a:stretch>
            <a:fillRect/>
          </a:stretch>
        </p:blipFill>
        <p:spPr>
          <a:xfrm>
            <a:off x="3114675" y="4622006"/>
            <a:ext cx="2981325" cy="2235994"/>
          </a:xfrm>
          <a:prstGeom prst="rect">
            <a:avLst/>
          </a:prstGeom>
        </p:spPr>
      </p:pic>
    </p:spTree>
    <p:extLst>
      <p:ext uri="{BB962C8B-B14F-4D97-AF65-F5344CB8AC3E}">
        <p14:creationId xmlns:p14="http://schemas.microsoft.com/office/powerpoint/2010/main" val="266623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25FD-FCB6-4F3A-9AF4-595FEEBE7557}"/>
              </a:ext>
            </a:extLst>
          </p:cNvPr>
          <p:cNvSpPr>
            <a:spLocks noGrp="1"/>
          </p:cNvSpPr>
          <p:nvPr>
            <p:ph type="title"/>
          </p:nvPr>
        </p:nvSpPr>
        <p:spPr>
          <a:xfrm>
            <a:off x="2335750" y="784116"/>
            <a:ext cx="8911687" cy="1280890"/>
          </a:xfrm>
        </p:spPr>
        <p:txBody>
          <a:bodyPr/>
          <a:lstStyle/>
          <a:p>
            <a:pPr algn="ctr"/>
            <a:r>
              <a:rPr lang="en-US" dirty="0"/>
              <a:t>Overview</a:t>
            </a:r>
          </a:p>
        </p:txBody>
      </p:sp>
      <p:sp>
        <p:nvSpPr>
          <p:cNvPr id="3" name="Content Placeholder 2">
            <a:extLst>
              <a:ext uri="{FF2B5EF4-FFF2-40B4-BE49-F238E27FC236}">
                <a16:creationId xmlns:a16="http://schemas.microsoft.com/office/drawing/2014/main" id="{26367902-C8A2-4638-A44C-35A153CF73F7}"/>
              </a:ext>
            </a:extLst>
          </p:cNvPr>
          <p:cNvSpPr>
            <a:spLocks noGrp="1"/>
          </p:cNvSpPr>
          <p:nvPr>
            <p:ph idx="1"/>
          </p:nvPr>
        </p:nvSpPr>
        <p:spPr>
          <a:xfrm>
            <a:off x="8405812" y="1985003"/>
            <a:ext cx="3506788" cy="3777622"/>
          </a:xfrm>
        </p:spPr>
        <p:txBody>
          <a:bodyPr/>
          <a:lstStyle/>
          <a:p>
            <a:pPr algn="ctr">
              <a:lnSpc>
                <a:spcPct val="200000"/>
              </a:lnSpc>
            </a:pPr>
            <a:r>
              <a:rPr lang="en-US" sz="2400" dirty="0"/>
              <a:t>Organize</a:t>
            </a:r>
          </a:p>
          <a:p>
            <a:pPr algn="ctr">
              <a:lnSpc>
                <a:spcPct val="200000"/>
              </a:lnSpc>
            </a:pPr>
            <a:r>
              <a:rPr lang="en-US" sz="2400" dirty="0"/>
              <a:t>Connect</a:t>
            </a:r>
          </a:p>
          <a:p>
            <a:pPr algn="ctr">
              <a:lnSpc>
                <a:spcPct val="200000"/>
              </a:lnSpc>
            </a:pPr>
            <a:r>
              <a:rPr lang="en-US" sz="2400" dirty="0"/>
              <a:t>Know Your Why</a:t>
            </a:r>
          </a:p>
          <a:p>
            <a:pPr algn="ctr">
              <a:lnSpc>
                <a:spcPct val="200000"/>
              </a:lnSpc>
            </a:pPr>
            <a:r>
              <a:rPr lang="en-US" sz="2400" dirty="0"/>
              <a:t>Fill Your Toolbox</a:t>
            </a:r>
          </a:p>
          <a:p>
            <a:pPr marL="0" indent="0">
              <a:buNone/>
            </a:pPr>
            <a:endParaRPr lang="en-US" dirty="0"/>
          </a:p>
        </p:txBody>
      </p:sp>
      <p:pic>
        <p:nvPicPr>
          <p:cNvPr id="5" name="Picture 4">
            <a:extLst>
              <a:ext uri="{FF2B5EF4-FFF2-40B4-BE49-F238E27FC236}">
                <a16:creationId xmlns:a16="http://schemas.microsoft.com/office/drawing/2014/main" id="{6A0D833F-7AFF-490C-9FC8-CE5CE257F641}"/>
              </a:ext>
            </a:extLst>
          </p:cNvPr>
          <p:cNvPicPr>
            <a:picLocks noChangeAspect="1"/>
          </p:cNvPicPr>
          <p:nvPr/>
        </p:nvPicPr>
        <p:blipFill>
          <a:blip r:embed="rId2"/>
          <a:stretch>
            <a:fillRect/>
          </a:stretch>
        </p:blipFill>
        <p:spPr>
          <a:xfrm>
            <a:off x="1690040" y="2065006"/>
            <a:ext cx="6715772" cy="3777622"/>
          </a:xfrm>
          <a:prstGeom prst="rect">
            <a:avLst/>
          </a:prstGeom>
        </p:spPr>
      </p:pic>
    </p:spTree>
    <p:extLst>
      <p:ext uri="{BB962C8B-B14F-4D97-AF65-F5344CB8AC3E}">
        <p14:creationId xmlns:p14="http://schemas.microsoft.com/office/powerpoint/2010/main" val="375043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18E2F-5BC6-435D-BF71-059FB0511748}"/>
              </a:ext>
            </a:extLst>
          </p:cNvPr>
          <p:cNvSpPr/>
          <p:nvPr/>
        </p:nvSpPr>
        <p:spPr>
          <a:xfrm>
            <a:off x="3055668" y="1531893"/>
            <a:ext cx="8496300" cy="4519186"/>
          </a:xfrm>
          <a:prstGeom prst="rect">
            <a:avLst/>
          </a:prstGeom>
        </p:spPr>
        <p:txBody>
          <a:bodyPr wrap="square">
            <a:spAutoFit/>
          </a:bodyPr>
          <a:lstStyle/>
          <a:p>
            <a:pPr marL="457200" marR="0">
              <a:lnSpc>
                <a:spcPct val="150000"/>
              </a:lnSpc>
              <a:spcBef>
                <a:spcPts val="0"/>
              </a:spcBef>
              <a:spcAft>
                <a:spcPts val="0"/>
              </a:spcAft>
            </a:pPr>
            <a:r>
              <a:rPr lang="en-US" b="1" dirty="0">
                <a:latin typeface="Arial" panose="020B0604020202020204" pitchFamily="34" charset="0"/>
                <a:ea typeface="Calibri" panose="020F0502020204030204" pitchFamily="34" charset="0"/>
              </a:rPr>
              <a:t>8:30 - 9:30</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Welcome and Introductions and Online Resources</a:t>
            </a:r>
            <a:endParaRPr lang="en-US" b="1" dirty="0">
              <a:latin typeface="Times New Roman" panose="02020603050405020304" pitchFamily="18" charset="0"/>
              <a:ea typeface="Calibri" panose="020F0502020204030204" pitchFamily="34" charset="0"/>
            </a:endParaRPr>
          </a:p>
          <a:p>
            <a:pPr marL="457200" marR="0">
              <a:lnSpc>
                <a:spcPct val="150000"/>
              </a:lnSpc>
              <a:spcBef>
                <a:spcPts val="0"/>
              </a:spcBef>
              <a:spcAft>
                <a:spcPts val="0"/>
              </a:spcAft>
            </a:pPr>
            <a:r>
              <a:rPr lang="en-US" b="1" dirty="0">
                <a:latin typeface="Arial" panose="020B0604020202020204" pitchFamily="34" charset="0"/>
                <a:ea typeface="Calibri" panose="020F0502020204030204" pitchFamily="34" charset="0"/>
              </a:rPr>
              <a:t>9:30 - 10:30	</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Governmental Accounting and School Finance</a:t>
            </a:r>
            <a:endParaRPr lang="en-US" dirty="0">
              <a:latin typeface="Times New Roman" panose="02020603050405020304" pitchFamily="18" charset="0"/>
              <a:ea typeface="Calibri" panose="020F0502020204030204" pitchFamily="34" charset="0"/>
            </a:endParaRPr>
          </a:p>
          <a:p>
            <a:pPr marL="457200" marR="0">
              <a:lnSpc>
                <a:spcPct val="150000"/>
              </a:lnSpc>
              <a:spcBef>
                <a:spcPts val="0"/>
              </a:spcBef>
              <a:spcAft>
                <a:spcPts val="0"/>
              </a:spcAft>
            </a:pPr>
            <a:r>
              <a:rPr lang="en-US" b="1" dirty="0">
                <a:latin typeface="Arial" panose="020B0604020202020204" pitchFamily="34" charset="0"/>
                <a:ea typeface="Calibri" panose="020F0502020204030204" pitchFamily="34" charset="0"/>
              </a:rPr>
              <a:t>10:30 - 10:45	</a:t>
            </a:r>
            <a:r>
              <a:rPr lang="en-US" b="1" dirty="0">
                <a:solidFill>
                  <a:srgbClr val="7030A0"/>
                </a:solidFill>
                <a:latin typeface="Arial" panose="020B0604020202020204" pitchFamily="34" charset="0"/>
                <a:ea typeface="Calibri" panose="020F0502020204030204" pitchFamily="34" charset="0"/>
              </a:rPr>
              <a:t>BREAK</a:t>
            </a:r>
            <a:endParaRPr lang="en-US" dirty="0">
              <a:latin typeface="Times New Roman" panose="02020603050405020304" pitchFamily="18" charset="0"/>
              <a:ea typeface="Calibri" panose="020F0502020204030204" pitchFamily="34" charset="0"/>
            </a:endParaRPr>
          </a:p>
          <a:p>
            <a:pPr indent="457200">
              <a:lnSpc>
                <a:spcPct val="150000"/>
              </a:lnSpc>
            </a:pPr>
            <a:r>
              <a:rPr lang="en-US" b="1" dirty="0">
                <a:latin typeface="Arial" panose="020B0604020202020204" pitchFamily="34" charset="0"/>
                <a:ea typeface="Calibri" panose="020F0502020204030204" pitchFamily="34" charset="0"/>
              </a:rPr>
              <a:t>10:45 - 11:45</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Payroll and Employee Onboarding Basics</a:t>
            </a:r>
            <a:r>
              <a:rPr lang="en-US" dirty="0">
                <a:latin typeface="Arial" panose="020B060402020202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indent="457200">
              <a:lnSpc>
                <a:spcPct val="150000"/>
              </a:lnSpc>
            </a:pPr>
            <a:r>
              <a:rPr lang="en-US" b="1" dirty="0">
                <a:latin typeface="Arial" panose="020B0604020202020204" pitchFamily="34" charset="0"/>
                <a:ea typeface="Calibri" panose="020F0502020204030204" pitchFamily="34" charset="0"/>
              </a:rPr>
              <a:t>11:45 - 12:30</a:t>
            </a:r>
            <a:r>
              <a:rPr lang="en-US" dirty="0">
                <a:latin typeface="Arial" panose="020B0604020202020204" pitchFamily="34" charset="0"/>
                <a:ea typeface="Calibri" panose="020F0502020204030204" pitchFamily="34" charset="0"/>
              </a:rPr>
              <a:t>		</a:t>
            </a:r>
            <a:r>
              <a:rPr lang="en-US" b="1" dirty="0">
                <a:solidFill>
                  <a:srgbClr val="7030A0"/>
                </a:solidFill>
                <a:latin typeface="Arial" panose="020B0604020202020204" pitchFamily="34" charset="0"/>
                <a:ea typeface="Calibri" panose="020F0502020204030204" pitchFamily="34" charset="0"/>
              </a:rPr>
              <a:t>LUNCH</a:t>
            </a:r>
            <a:endParaRPr lang="en-US" dirty="0">
              <a:latin typeface="Times New Roman" panose="02020603050405020304" pitchFamily="18" charset="0"/>
              <a:ea typeface="Calibri" panose="020F0502020204030204" pitchFamily="34" charset="0"/>
            </a:endParaRPr>
          </a:p>
          <a:p>
            <a:pPr indent="457200">
              <a:lnSpc>
                <a:spcPct val="150000"/>
              </a:lnSpc>
            </a:pPr>
            <a:r>
              <a:rPr lang="en-US" b="1" dirty="0">
                <a:latin typeface="Arial" panose="020B0604020202020204" pitchFamily="34" charset="0"/>
                <a:ea typeface="Calibri" panose="020F0502020204030204" pitchFamily="34" charset="0"/>
              </a:rPr>
              <a:t>12:30 - 1:30	</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Compensated Expenditure Report, TOE/TEAMS, and </a:t>
            </a:r>
          </a:p>
          <a:p>
            <a:pPr indent="457200">
              <a:lnSpc>
                <a:spcPct val="150000"/>
              </a:lnSpc>
            </a:pPr>
            <a:r>
              <a:rPr lang="en-US" b="1" dirty="0">
                <a:latin typeface="Arial" panose="020B0604020202020204" pitchFamily="34" charset="0"/>
                <a:ea typeface="Calibri" panose="020F0502020204030204" pitchFamily="34" charset="0"/>
              </a:rPr>
              <a:t>				other OPI reporting requirements</a:t>
            </a:r>
            <a:endParaRPr lang="en-US" dirty="0">
              <a:latin typeface="Times New Roman" panose="02020603050405020304" pitchFamily="18" charset="0"/>
              <a:ea typeface="Calibri" panose="020F0502020204030204" pitchFamily="34" charset="0"/>
            </a:endParaRPr>
          </a:p>
          <a:p>
            <a:pPr indent="457200">
              <a:lnSpc>
                <a:spcPct val="150000"/>
              </a:lnSpc>
            </a:pPr>
            <a:r>
              <a:rPr lang="en-US" b="1" dirty="0">
                <a:latin typeface="Arial" panose="020B0604020202020204" pitchFamily="34" charset="0"/>
                <a:ea typeface="Calibri" panose="020F0502020204030204" pitchFamily="34" charset="0"/>
              </a:rPr>
              <a:t>1:30 - 2:30		Board meeting and minute laws</a:t>
            </a:r>
          </a:p>
          <a:p>
            <a:pPr indent="457200">
              <a:lnSpc>
                <a:spcPct val="150000"/>
              </a:lnSpc>
            </a:pPr>
            <a:r>
              <a:rPr lang="en-US" b="1" dirty="0">
                <a:latin typeface="Arial" panose="020B0604020202020204" pitchFamily="34" charset="0"/>
                <a:ea typeface="Calibri" panose="020F0502020204030204" pitchFamily="34" charset="0"/>
              </a:rPr>
              <a:t>2:30 - 2:45		</a:t>
            </a:r>
            <a:r>
              <a:rPr lang="en-US" b="1" dirty="0">
                <a:solidFill>
                  <a:srgbClr val="7030A0"/>
                </a:solidFill>
                <a:latin typeface="Arial" panose="020B0604020202020204" pitchFamily="34" charset="0"/>
                <a:ea typeface="Calibri" panose="020F0502020204030204" pitchFamily="34" charset="0"/>
              </a:rPr>
              <a:t>BREAK</a:t>
            </a:r>
            <a:endParaRPr lang="en-US" dirty="0">
              <a:latin typeface="Times New Roman" panose="02020603050405020304" pitchFamily="18" charset="0"/>
              <a:ea typeface="Calibri" panose="020F0502020204030204" pitchFamily="34" charset="0"/>
            </a:endParaRPr>
          </a:p>
          <a:p>
            <a:pPr indent="457200">
              <a:lnSpc>
                <a:spcPct val="150000"/>
              </a:lnSpc>
              <a:spcAft>
                <a:spcPts val="200"/>
              </a:spcAft>
            </a:pPr>
            <a:r>
              <a:rPr lang="en-US" b="1" dirty="0">
                <a:latin typeface="Arial" panose="020B0604020202020204" pitchFamily="34" charset="0"/>
                <a:ea typeface="Calibri" panose="020F0502020204030204" pitchFamily="34" charset="0"/>
              </a:rPr>
              <a:t>2:45 - 3:30		Transfers Between Funds</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Recoding, and Q&amp;A time</a:t>
            </a:r>
            <a:endParaRPr lang="en-US" dirty="0">
              <a:latin typeface="Times New Roman" panose="02020603050405020304" pitchFamily="18" charset="0"/>
              <a:ea typeface="Calibri" panose="020F0502020204030204" pitchFamily="34" charset="0"/>
            </a:endParaRPr>
          </a:p>
          <a:p>
            <a:pPr indent="457200">
              <a:spcAft>
                <a:spcPts val="200"/>
              </a:spcAft>
            </a:pPr>
            <a:r>
              <a:rPr lang="en-US" sz="1600" dirty="0">
                <a:latin typeface="Arial" panose="020B0604020202020204" pitchFamily="34" charset="0"/>
                <a:ea typeface="Calibri" panose="020F0502020204030204" pitchFamily="34" charset="0"/>
              </a:rPr>
              <a:t> </a:t>
            </a:r>
            <a:endParaRPr lang="en-US" dirty="0"/>
          </a:p>
        </p:txBody>
      </p:sp>
      <p:sp>
        <p:nvSpPr>
          <p:cNvPr id="3" name="Title 1">
            <a:extLst>
              <a:ext uri="{FF2B5EF4-FFF2-40B4-BE49-F238E27FC236}">
                <a16:creationId xmlns:a16="http://schemas.microsoft.com/office/drawing/2014/main" id="{70989077-0731-4F6A-AC6C-512E6BE505C9}"/>
              </a:ext>
            </a:extLst>
          </p:cNvPr>
          <p:cNvSpPr txBox="1">
            <a:spLocks/>
          </p:cNvSpPr>
          <p:nvPr/>
        </p:nvSpPr>
        <p:spPr>
          <a:xfrm>
            <a:off x="2640281" y="495523"/>
            <a:ext cx="8911687" cy="80464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Agenda</a:t>
            </a:r>
          </a:p>
        </p:txBody>
      </p:sp>
    </p:spTree>
    <p:extLst>
      <p:ext uri="{BB962C8B-B14F-4D97-AF65-F5344CB8AC3E}">
        <p14:creationId xmlns:p14="http://schemas.microsoft.com/office/powerpoint/2010/main" val="1759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958A-F7C2-4FEC-BA6B-FF0014C83D2D}"/>
              </a:ext>
            </a:extLst>
          </p:cNvPr>
          <p:cNvSpPr>
            <a:spLocks noGrp="1"/>
          </p:cNvSpPr>
          <p:nvPr>
            <p:ph type="title"/>
          </p:nvPr>
        </p:nvSpPr>
        <p:spPr/>
        <p:txBody>
          <a:bodyPr/>
          <a:lstStyle/>
          <a:p>
            <a:pPr algn="ctr"/>
            <a:r>
              <a:rPr lang="en-US" dirty="0"/>
              <a:t>The Montana Association of School Business Officials Team</a:t>
            </a:r>
          </a:p>
        </p:txBody>
      </p:sp>
      <p:pic>
        <p:nvPicPr>
          <p:cNvPr id="5" name="Content Placeholder 4">
            <a:extLst>
              <a:ext uri="{FF2B5EF4-FFF2-40B4-BE49-F238E27FC236}">
                <a16:creationId xmlns:a16="http://schemas.microsoft.com/office/drawing/2014/main" id="{77C4E96F-29E7-4431-A0A9-9E1EDF0C1964}"/>
              </a:ext>
            </a:extLst>
          </p:cNvPr>
          <p:cNvPicPr>
            <a:picLocks noGrp="1" noChangeAspect="1"/>
          </p:cNvPicPr>
          <p:nvPr>
            <p:ph idx="1"/>
          </p:nvPr>
        </p:nvPicPr>
        <p:blipFill>
          <a:blip r:embed="rId3"/>
          <a:stretch>
            <a:fillRect/>
          </a:stretch>
        </p:blipFill>
        <p:spPr>
          <a:xfrm>
            <a:off x="2592925" y="2313881"/>
            <a:ext cx="1438275" cy="1905000"/>
          </a:xfrm>
        </p:spPr>
      </p:pic>
      <p:pic>
        <p:nvPicPr>
          <p:cNvPr id="1026" name="Picture 2" descr="https://www.masbo.com/i4a/ams/amsdirectory/custom_file_download.cfm/A8E3980EEF768EC29F926F75BEABD447.jpg?file:mimeType=image/jpeg;size=5936;name=A8E3980EEF768EC29F926F75BEABD447.jpg">
            <a:extLst>
              <a:ext uri="{FF2B5EF4-FFF2-40B4-BE49-F238E27FC236}">
                <a16:creationId xmlns:a16="http://schemas.microsoft.com/office/drawing/2014/main" id="{A4ED9072-2FB2-49E6-8C04-9D11CA210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294" y="2297758"/>
            <a:ext cx="1438274" cy="19211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masbo.com/i4a/ams/amsdirectory/custom_file_download.cfm/CB55D199D3D09613978536029E5E6B45.jpg?file:mimeType=image/jpeg;size=5610489;name=CB55D199D3D09613978536029E5E6B45.jpg">
            <a:extLst>
              <a:ext uri="{FF2B5EF4-FFF2-40B4-BE49-F238E27FC236}">
                <a16:creationId xmlns:a16="http://schemas.microsoft.com/office/drawing/2014/main" id="{F865B8A1-0BD2-4220-92D2-48FC7EEC6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476" y="2297758"/>
            <a:ext cx="1438274" cy="1921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F750BE-4A40-48C5-94EF-E7319B585483}"/>
              </a:ext>
            </a:extLst>
          </p:cNvPr>
          <p:cNvSpPr txBox="1"/>
          <p:nvPr/>
        </p:nvSpPr>
        <p:spPr>
          <a:xfrm>
            <a:off x="1883824" y="4491336"/>
            <a:ext cx="2856476" cy="1323439"/>
          </a:xfrm>
          <a:prstGeom prst="rect">
            <a:avLst/>
          </a:prstGeom>
          <a:noFill/>
        </p:spPr>
        <p:txBody>
          <a:bodyPr wrap="square" rtlCol="0">
            <a:spAutoFit/>
          </a:bodyPr>
          <a:lstStyle/>
          <a:p>
            <a:pPr algn="ctr"/>
            <a:r>
              <a:rPr lang="en-US" sz="2000" dirty="0"/>
              <a:t>Shelley Turner</a:t>
            </a:r>
          </a:p>
          <a:p>
            <a:pPr algn="ctr"/>
            <a:r>
              <a:rPr lang="en-US" sz="2000" dirty="0"/>
              <a:t>Executive Director</a:t>
            </a:r>
          </a:p>
          <a:p>
            <a:pPr algn="ctr"/>
            <a:r>
              <a:rPr lang="en-US" sz="2000" dirty="0">
                <a:hlinkClick r:id="rId6"/>
              </a:rPr>
              <a:t>Sturner@masbo.com</a:t>
            </a:r>
            <a:endParaRPr lang="en-US" sz="2000" dirty="0"/>
          </a:p>
          <a:p>
            <a:pPr algn="ctr"/>
            <a:r>
              <a:rPr lang="en-US" sz="2000" dirty="0"/>
              <a:t>(406) 461-3659</a:t>
            </a:r>
          </a:p>
        </p:txBody>
      </p:sp>
      <p:sp>
        <p:nvSpPr>
          <p:cNvPr id="11" name="TextBox 10">
            <a:extLst>
              <a:ext uri="{FF2B5EF4-FFF2-40B4-BE49-F238E27FC236}">
                <a16:creationId xmlns:a16="http://schemas.microsoft.com/office/drawing/2014/main" id="{9C438D49-2940-4EBB-8643-6EB8EEBF1001}"/>
              </a:ext>
            </a:extLst>
          </p:cNvPr>
          <p:cNvSpPr txBox="1"/>
          <p:nvPr/>
        </p:nvSpPr>
        <p:spPr>
          <a:xfrm>
            <a:off x="5137947" y="4491336"/>
            <a:ext cx="3039331" cy="1631216"/>
          </a:xfrm>
          <a:prstGeom prst="rect">
            <a:avLst/>
          </a:prstGeom>
          <a:noFill/>
        </p:spPr>
        <p:txBody>
          <a:bodyPr wrap="square" rtlCol="0">
            <a:spAutoFit/>
          </a:bodyPr>
          <a:lstStyle/>
          <a:p>
            <a:pPr algn="ctr"/>
            <a:r>
              <a:rPr lang="en-US" sz="2000" dirty="0"/>
              <a:t>Steve Hamel</a:t>
            </a:r>
          </a:p>
          <a:p>
            <a:pPr algn="ctr"/>
            <a:r>
              <a:rPr lang="en-US" sz="2000" dirty="0"/>
              <a:t>Interim Services &amp; Training</a:t>
            </a:r>
          </a:p>
          <a:p>
            <a:pPr algn="ctr"/>
            <a:r>
              <a:rPr lang="en-US" sz="2000" dirty="0">
                <a:hlinkClick r:id="rId7"/>
              </a:rPr>
              <a:t>Shamel@masbo.com</a:t>
            </a:r>
            <a:endParaRPr lang="en-US" sz="2000" dirty="0"/>
          </a:p>
          <a:p>
            <a:pPr algn="ctr"/>
            <a:r>
              <a:rPr lang="en-US" sz="2000" dirty="0"/>
              <a:t>(406) 431-0124</a:t>
            </a:r>
          </a:p>
        </p:txBody>
      </p:sp>
      <p:sp>
        <p:nvSpPr>
          <p:cNvPr id="12" name="TextBox 11">
            <a:extLst>
              <a:ext uri="{FF2B5EF4-FFF2-40B4-BE49-F238E27FC236}">
                <a16:creationId xmlns:a16="http://schemas.microsoft.com/office/drawing/2014/main" id="{50DC9998-1758-493B-9AAE-473B8B29A16B}"/>
              </a:ext>
            </a:extLst>
          </p:cNvPr>
          <p:cNvSpPr txBox="1"/>
          <p:nvPr/>
        </p:nvSpPr>
        <p:spPr>
          <a:xfrm>
            <a:off x="8653410" y="4491336"/>
            <a:ext cx="2892042" cy="1631216"/>
          </a:xfrm>
          <a:prstGeom prst="rect">
            <a:avLst/>
          </a:prstGeom>
          <a:noFill/>
        </p:spPr>
        <p:txBody>
          <a:bodyPr wrap="square" rtlCol="0">
            <a:spAutoFit/>
          </a:bodyPr>
          <a:lstStyle/>
          <a:p>
            <a:pPr algn="ctr"/>
            <a:r>
              <a:rPr lang="en-US" sz="2000" dirty="0"/>
              <a:t>Marie Roach</a:t>
            </a:r>
          </a:p>
          <a:p>
            <a:pPr algn="ctr"/>
            <a:r>
              <a:rPr lang="en-US" sz="2000" dirty="0"/>
              <a:t>Association Coordinator</a:t>
            </a:r>
          </a:p>
          <a:p>
            <a:pPr algn="ctr"/>
            <a:r>
              <a:rPr lang="en-US" sz="2000" dirty="0">
                <a:hlinkClick r:id="rId8"/>
              </a:rPr>
              <a:t>Mroach@masbo.com</a:t>
            </a:r>
            <a:endParaRPr lang="en-US" sz="2000" dirty="0"/>
          </a:p>
          <a:p>
            <a:pPr algn="ctr"/>
            <a:r>
              <a:rPr lang="en-US" sz="2000" dirty="0"/>
              <a:t>(406) 461-8804</a:t>
            </a:r>
          </a:p>
        </p:txBody>
      </p:sp>
    </p:spTree>
    <p:extLst>
      <p:ext uri="{BB962C8B-B14F-4D97-AF65-F5344CB8AC3E}">
        <p14:creationId xmlns:p14="http://schemas.microsoft.com/office/powerpoint/2010/main" val="20106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42F9-43AC-48E4-AC2F-D2C8103E0F0E}"/>
              </a:ext>
            </a:extLst>
          </p:cNvPr>
          <p:cNvSpPr>
            <a:spLocks noGrp="1"/>
          </p:cNvSpPr>
          <p:nvPr>
            <p:ph type="title"/>
          </p:nvPr>
        </p:nvSpPr>
        <p:spPr/>
        <p:txBody>
          <a:bodyPr/>
          <a:lstStyle/>
          <a:p>
            <a:pPr algn="ctr"/>
            <a:r>
              <a:rPr lang="en-US" dirty="0"/>
              <a:t>Who is MASBO?</a:t>
            </a:r>
          </a:p>
        </p:txBody>
      </p:sp>
      <p:pic>
        <p:nvPicPr>
          <p:cNvPr id="4" name="Content Placeholder 3">
            <a:extLst>
              <a:ext uri="{FF2B5EF4-FFF2-40B4-BE49-F238E27FC236}">
                <a16:creationId xmlns:a16="http://schemas.microsoft.com/office/drawing/2014/main" id="{DA24E0A3-D611-4237-8462-F4397532645C}"/>
              </a:ext>
            </a:extLst>
          </p:cNvPr>
          <p:cNvPicPr>
            <a:picLocks noGrp="1" noChangeAspect="1"/>
          </p:cNvPicPr>
          <p:nvPr>
            <p:ph idx="1"/>
          </p:nvPr>
        </p:nvPicPr>
        <p:blipFill>
          <a:blip r:embed="rId3"/>
          <a:stretch>
            <a:fillRect/>
          </a:stretch>
        </p:blipFill>
        <p:spPr>
          <a:xfrm>
            <a:off x="2592925" y="1905000"/>
            <a:ext cx="5143500" cy="3429000"/>
          </a:xfrm>
          <a:prstGeom prst="rect">
            <a:avLst/>
          </a:prstGeom>
        </p:spPr>
      </p:pic>
      <p:sp>
        <p:nvSpPr>
          <p:cNvPr id="5" name="TextBox 4">
            <a:extLst>
              <a:ext uri="{FF2B5EF4-FFF2-40B4-BE49-F238E27FC236}">
                <a16:creationId xmlns:a16="http://schemas.microsoft.com/office/drawing/2014/main" id="{09D16461-B613-4F8C-B62F-5120A8ED8AE3}"/>
              </a:ext>
            </a:extLst>
          </p:cNvPr>
          <p:cNvSpPr txBox="1"/>
          <p:nvPr/>
        </p:nvSpPr>
        <p:spPr>
          <a:xfrm>
            <a:off x="8081682" y="2023609"/>
            <a:ext cx="3751729" cy="461665"/>
          </a:xfrm>
          <a:prstGeom prst="rect">
            <a:avLst/>
          </a:prstGeom>
          <a:noFill/>
        </p:spPr>
        <p:txBody>
          <a:bodyPr wrap="square" rtlCol="0">
            <a:spAutoFit/>
          </a:bodyPr>
          <a:lstStyle/>
          <a:p>
            <a:r>
              <a:rPr lang="en-US" sz="2400" b="1" dirty="0"/>
              <a:t>Please Share with Us!</a:t>
            </a:r>
          </a:p>
        </p:txBody>
      </p:sp>
      <p:sp>
        <p:nvSpPr>
          <p:cNvPr id="6" name="TextBox 5">
            <a:extLst>
              <a:ext uri="{FF2B5EF4-FFF2-40B4-BE49-F238E27FC236}">
                <a16:creationId xmlns:a16="http://schemas.microsoft.com/office/drawing/2014/main" id="{0D951DDA-1EE0-4B33-BA52-3607C1489CA1}"/>
              </a:ext>
            </a:extLst>
          </p:cNvPr>
          <p:cNvSpPr txBox="1"/>
          <p:nvPr/>
        </p:nvSpPr>
        <p:spPr>
          <a:xfrm>
            <a:off x="2592925" y="5647765"/>
            <a:ext cx="8911687" cy="713400"/>
          </a:xfrm>
          <a:prstGeom prst="rect">
            <a:avLst/>
          </a:prstGeom>
          <a:noFill/>
        </p:spPr>
        <p:txBody>
          <a:bodyPr wrap="square" rtlCol="0">
            <a:spAutoFit/>
          </a:bodyPr>
          <a:lstStyle/>
          <a:p>
            <a:pPr>
              <a:lnSpc>
                <a:spcPct val="200000"/>
              </a:lnSpc>
            </a:pPr>
            <a:r>
              <a:rPr lang="en-US" sz="2400" dirty="0"/>
              <a:t>One (1) word that describes your MASBO journey so far?</a:t>
            </a:r>
          </a:p>
        </p:txBody>
      </p:sp>
      <p:sp>
        <p:nvSpPr>
          <p:cNvPr id="7" name="TextBox 6">
            <a:extLst>
              <a:ext uri="{FF2B5EF4-FFF2-40B4-BE49-F238E27FC236}">
                <a16:creationId xmlns:a16="http://schemas.microsoft.com/office/drawing/2014/main" id="{E3852390-BF77-4415-8224-1048EC8489BC}"/>
              </a:ext>
            </a:extLst>
          </p:cNvPr>
          <p:cNvSpPr txBox="1"/>
          <p:nvPr/>
        </p:nvSpPr>
        <p:spPr>
          <a:xfrm>
            <a:off x="8081682" y="2877671"/>
            <a:ext cx="3422930" cy="461665"/>
          </a:xfrm>
          <a:prstGeom prst="rect">
            <a:avLst/>
          </a:prstGeom>
          <a:noFill/>
        </p:spPr>
        <p:txBody>
          <a:bodyPr wrap="square" rtlCol="0">
            <a:spAutoFit/>
          </a:bodyPr>
          <a:lstStyle/>
          <a:p>
            <a:r>
              <a:rPr lang="en-US" sz="2400" dirty="0"/>
              <a:t>Name</a:t>
            </a:r>
          </a:p>
        </p:txBody>
      </p:sp>
      <p:sp>
        <p:nvSpPr>
          <p:cNvPr id="8" name="TextBox 7">
            <a:extLst>
              <a:ext uri="{FF2B5EF4-FFF2-40B4-BE49-F238E27FC236}">
                <a16:creationId xmlns:a16="http://schemas.microsoft.com/office/drawing/2014/main" id="{387DC881-387D-4342-82A7-D0CCCA27211B}"/>
              </a:ext>
            </a:extLst>
          </p:cNvPr>
          <p:cNvSpPr txBox="1"/>
          <p:nvPr/>
        </p:nvSpPr>
        <p:spPr>
          <a:xfrm>
            <a:off x="8081682" y="3642103"/>
            <a:ext cx="2246128" cy="461665"/>
          </a:xfrm>
          <a:prstGeom prst="rect">
            <a:avLst/>
          </a:prstGeom>
          <a:noFill/>
        </p:spPr>
        <p:txBody>
          <a:bodyPr wrap="none" rtlCol="0">
            <a:spAutoFit/>
          </a:bodyPr>
          <a:lstStyle/>
          <a:p>
            <a:r>
              <a:rPr lang="en-US" sz="2400" dirty="0"/>
              <a:t>School District</a:t>
            </a:r>
          </a:p>
        </p:txBody>
      </p:sp>
      <p:sp>
        <p:nvSpPr>
          <p:cNvPr id="9" name="TextBox 8">
            <a:extLst>
              <a:ext uri="{FF2B5EF4-FFF2-40B4-BE49-F238E27FC236}">
                <a16:creationId xmlns:a16="http://schemas.microsoft.com/office/drawing/2014/main" id="{2E01BB8A-745C-48AB-8D85-366360FA4CC7}"/>
              </a:ext>
            </a:extLst>
          </p:cNvPr>
          <p:cNvSpPr txBox="1"/>
          <p:nvPr/>
        </p:nvSpPr>
        <p:spPr>
          <a:xfrm>
            <a:off x="8081683" y="4406535"/>
            <a:ext cx="3422930" cy="830997"/>
          </a:xfrm>
          <a:prstGeom prst="rect">
            <a:avLst/>
          </a:prstGeom>
          <a:noFill/>
        </p:spPr>
        <p:txBody>
          <a:bodyPr wrap="square" rtlCol="0">
            <a:spAutoFit/>
          </a:bodyPr>
          <a:lstStyle/>
          <a:p>
            <a:r>
              <a:rPr lang="en-US" sz="2400" dirty="0"/>
              <a:t>When did your journey start?</a:t>
            </a:r>
          </a:p>
        </p:txBody>
      </p:sp>
    </p:spTree>
    <p:extLst>
      <p:ext uri="{BB962C8B-B14F-4D97-AF65-F5344CB8AC3E}">
        <p14:creationId xmlns:p14="http://schemas.microsoft.com/office/powerpoint/2010/main" val="394374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DC407-7FBC-4306-9AA4-DECBA5ADED17}"/>
              </a:ext>
            </a:extLst>
          </p:cNvPr>
          <p:cNvPicPr>
            <a:picLocks/>
          </p:cNvPicPr>
          <p:nvPr>
            <p:custDataLst>
              <p:tags r:id="rId1"/>
            </p:custDataLst>
          </p:nvPr>
        </p:nvPicPr>
        <p:blipFill>
          <a:blip r:embed="rId4"/>
          <a:stretch>
            <a:fillRect/>
          </a:stretch>
        </p:blipFill>
        <p:spPr>
          <a:xfrm>
            <a:off x="190500" y="381000"/>
            <a:ext cx="11811000" cy="6477000"/>
          </a:xfrm>
          <a:prstGeom prst="rect">
            <a:avLst/>
          </a:prstGeom>
        </p:spPr>
      </p:pic>
    </p:spTree>
    <p:extLst>
      <p:ext uri="{BB962C8B-B14F-4D97-AF65-F5344CB8AC3E}">
        <p14:creationId xmlns:p14="http://schemas.microsoft.com/office/powerpoint/2010/main" val="81235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1146-503A-4F94-A874-D2278F5D5050}"/>
              </a:ext>
            </a:extLst>
          </p:cNvPr>
          <p:cNvSpPr>
            <a:spLocks noGrp="1"/>
          </p:cNvSpPr>
          <p:nvPr>
            <p:ph type="title"/>
          </p:nvPr>
        </p:nvSpPr>
        <p:spPr/>
        <p:txBody>
          <a:bodyPr/>
          <a:lstStyle/>
          <a:p>
            <a:pPr algn="ctr"/>
            <a:r>
              <a:rPr lang="en-US" dirty="0"/>
              <a:t>Feeling Stretched Thin? </a:t>
            </a:r>
            <a:br>
              <a:rPr lang="en-US" dirty="0"/>
            </a:br>
            <a:r>
              <a:rPr lang="en-US" dirty="0"/>
              <a:t>Where Do You Even Start?</a:t>
            </a:r>
          </a:p>
        </p:txBody>
      </p:sp>
      <p:pic>
        <p:nvPicPr>
          <p:cNvPr id="4" name="Content Placeholder 3">
            <a:extLst>
              <a:ext uri="{FF2B5EF4-FFF2-40B4-BE49-F238E27FC236}">
                <a16:creationId xmlns:a16="http://schemas.microsoft.com/office/drawing/2014/main" id="{36387639-FDB5-452F-8113-70445B64CEB4}"/>
              </a:ext>
            </a:extLst>
          </p:cNvPr>
          <p:cNvPicPr>
            <a:picLocks noGrp="1" noChangeAspect="1"/>
          </p:cNvPicPr>
          <p:nvPr>
            <p:ph idx="1"/>
          </p:nvPr>
        </p:nvPicPr>
        <p:blipFill>
          <a:blip r:embed="rId3"/>
          <a:stretch>
            <a:fillRect/>
          </a:stretch>
        </p:blipFill>
        <p:spPr>
          <a:xfrm>
            <a:off x="3268663" y="2133600"/>
            <a:ext cx="7556500" cy="3778250"/>
          </a:xfrm>
          <a:prstGeom prst="rect">
            <a:avLst/>
          </a:prstGeom>
        </p:spPr>
      </p:pic>
    </p:spTree>
    <p:extLst>
      <p:ext uri="{BB962C8B-B14F-4D97-AF65-F5344CB8AC3E}">
        <p14:creationId xmlns:p14="http://schemas.microsoft.com/office/powerpoint/2010/main" val="305985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81D2-AD39-47F4-BB0D-645D1BE77675}"/>
              </a:ext>
            </a:extLst>
          </p:cNvPr>
          <p:cNvSpPr>
            <a:spLocks noGrp="1"/>
          </p:cNvSpPr>
          <p:nvPr>
            <p:ph type="title"/>
          </p:nvPr>
        </p:nvSpPr>
        <p:spPr>
          <a:xfrm>
            <a:off x="1640156" y="457199"/>
            <a:ext cx="8911687" cy="1280890"/>
          </a:xfrm>
        </p:spPr>
        <p:txBody>
          <a:bodyPr/>
          <a:lstStyle/>
          <a:p>
            <a:pPr algn="ctr"/>
            <a:r>
              <a:rPr lang="en-US" dirty="0"/>
              <a:t>Organize</a:t>
            </a:r>
          </a:p>
        </p:txBody>
      </p:sp>
      <p:sp>
        <p:nvSpPr>
          <p:cNvPr id="3" name="Content Placeholder 2">
            <a:extLst>
              <a:ext uri="{FF2B5EF4-FFF2-40B4-BE49-F238E27FC236}">
                <a16:creationId xmlns:a16="http://schemas.microsoft.com/office/drawing/2014/main" id="{84A695DE-F195-47D0-A1F6-1F0382C98F08}"/>
              </a:ext>
            </a:extLst>
          </p:cNvPr>
          <p:cNvSpPr>
            <a:spLocks noGrp="1"/>
          </p:cNvSpPr>
          <p:nvPr>
            <p:ph idx="1"/>
          </p:nvPr>
        </p:nvSpPr>
        <p:spPr>
          <a:xfrm>
            <a:off x="2589212" y="1358153"/>
            <a:ext cx="8915400" cy="5217459"/>
          </a:xfrm>
        </p:spPr>
        <p:txBody>
          <a:bodyPr>
            <a:normAutofit/>
          </a:bodyPr>
          <a:lstStyle/>
          <a:p>
            <a:r>
              <a:rPr lang="en-US" sz="2400" dirty="0"/>
              <a:t>Make your office feel like home.</a:t>
            </a:r>
          </a:p>
          <a:p>
            <a:r>
              <a:rPr lang="en-US" sz="2400" dirty="0"/>
              <a:t>Start a Calendar and create a “to do list” that can be easily accessed and edited.  </a:t>
            </a:r>
          </a:p>
          <a:p>
            <a:pPr lvl="1"/>
            <a:r>
              <a:rPr lang="en-US" sz="2000" dirty="0"/>
              <a:t>Outlook To Do</a:t>
            </a:r>
          </a:p>
          <a:p>
            <a:pPr lvl="1"/>
            <a:r>
              <a:rPr lang="en-US" sz="2000" dirty="0"/>
              <a:t>Google Tasks</a:t>
            </a:r>
          </a:p>
          <a:p>
            <a:pPr lvl="1"/>
            <a:r>
              <a:rPr lang="en-US" sz="2000" dirty="0"/>
              <a:t>Rocket Book</a:t>
            </a:r>
          </a:p>
          <a:p>
            <a:pPr lvl="1"/>
            <a:r>
              <a:rPr lang="en-US" sz="2000" dirty="0"/>
              <a:t>Pen &amp; Paper…</a:t>
            </a:r>
          </a:p>
          <a:p>
            <a:r>
              <a:rPr lang="en-US" sz="2400" dirty="0"/>
              <a:t>Review your job description and ask questions. </a:t>
            </a:r>
          </a:p>
          <a:p>
            <a:r>
              <a:rPr lang="en-US" sz="2400" dirty="0"/>
              <a:t>Understand your school meeting schedules. </a:t>
            </a:r>
          </a:p>
          <a:p>
            <a:r>
              <a:rPr lang="en-US" sz="2400" dirty="0"/>
              <a:t>Review your school policies related to your position.</a:t>
            </a:r>
          </a:p>
          <a:p>
            <a:r>
              <a:rPr lang="en-US" sz="2400" dirty="0"/>
              <a:t>Read prior year audits.</a:t>
            </a:r>
            <a:endParaRPr lang="en-US" dirty="0"/>
          </a:p>
        </p:txBody>
      </p:sp>
    </p:spTree>
    <p:extLst>
      <p:ext uri="{BB962C8B-B14F-4D97-AF65-F5344CB8AC3E}">
        <p14:creationId xmlns:p14="http://schemas.microsoft.com/office/powerpoint/2010/main" val="58267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81D2-AD39-47F4-BB0D-645D1BE77675}"/>
              </a:ext>
            </a:extLst>
          </p:cNvPr>
          <p:cNvSpPr>
            <a:spLocks noGrp="1"/>
          </p:cNvSpPr>
          <p:nvPr>
            <p:ph type="title"/>
          </p:nvPr>
        </p:nvSpPr>
        <p:spPr>
          <a:xfrm>
            <a:off x="4829442" y="2448146"/>
            <a:ext cx="8911687" cy="1280890"/>
          </a:xfrm>
        </p:spPr>
        <p:txBody>
          <a:bodyPr/>
          <a:lstStyle/>
          <a:p>
            <a:pPr algn="ctr"/>
            <a:r>
              <a:rPr lang="en-US" dirty="0"/>
              <a:t>Connect</a:t>
            </a:r>
          </a:p>
        </p:txBody>
      </p:sp>
      <p:sp>
        <p:nvSpPr>
          <p:cNvPr id="3" name="Content Placeholder 2">
            <a:extLst>
              <a:ext uri="{FF2B5EF4-FFF2-40B4-BE49-F238E27FC236}">
                <a16:creationId xmlns:a16="http://schemas.microsoft.com/office/drawing/2014/main" id="{84A695DE-F195-47D0-A1F6-1F0382C98F08}"/>
              </a:ext>
            </a:extLst>
          </p:cNvPr>
          <p:cNvSpPr>
            <a:spLocks noGrp="1"/>
          </p:cNvSpPr>
          <p:nvPr>
            <p:ph idx="1"/>
          </p:nvPr>
        </p:nvSpPr>
        <p:spPr>
          <a:xfrm>
            <a:off x="2328862" y="466414"/>
            <a:ext cx="9301162" cy="5244354"/>
          </a:xfrm>
        </p:spPr>
        <p:txBody>
          <a:bodyPr>
            <a:noAutofit/>
          </a:bodyPr>
          <a:lstStyle/>
          <a:p>
            <a:r>
              <a:rPr lang="en-US" dirty="0"/>
              <a:t>Superintendent </a:t>
            </a:r>
          </a:p>
          <a:p>
            <a:pPr lvl="1"/>
            <a:r>
              <a:rPr lang="en-US" sz="1800" dirty="0">
                <a:hlinkClick r:id="rId3"/>
              </a:rPr>
              <a:t>MASBO Clerk/Superintendent Duty List</a:t>
            </a:r>
            <a:endParaRPr lang="en-US" sz="1800" dirty="0"/>
          </a:p>
          <a:p>
            <a:r>
              <a:rPr lang="en-US" dirty="0"/>
              <a:t>Board Chair</a:t>
            </a:r>
          </a:p>
          <a:p>
            <a:pPr lvl="1"/>
            <a:r>
              <a:rPr lang="en-US" sz="1800" dirty="0"/>
              <a:t>What are the expectations of the Board? </a:t>
            </a:r>
          </a:p>
          <a:p>
            <a:pPr lvl="1"/>
            <a:r>
              <a:rPr lang="en-US" sz="1800" dirty="0"/>
              <a:t>Committees</a:t>
            </a:r>
          </a:p>
          <a:p>
            <a:r>
              <a:rPr lang="en-US" dirty="0"/>
              <a:t>Treasurer’s Office</a:t>
            </a:r>
          </a:p>
          <a:p>
            <a:r>
              <a:rPr lang="en-US" dirty="0"/>
              <a:t>Key Staff</a:t>
            </a:r>
          </a:p>
          <a:p>
            <a:pPr lvl="1"/>
            <a:r>
              <a:rPr lang="en-US" sz="1800" dirty="0"/>
              <a:t>Other Administration</a:t>
            </a:r>
          </a:p>
          <a:p>
            <a:pPr lvl="2"/>
            <a:r>
              <a:rPr lang="en-US" sz="1800" dirty="0"/>
              <a:t>Principals</a:t>
            </a:r>
          </a:p>
          <a:p>
            <a:pPr lvl="2"/>
            <a:r>
              <a:rPr lang="en-US" sz="1800" dirty="0"/>
              <a:t>Front office and attendance</a:t>
            </a:r>
          </a:p>
          <a:p>
            <a:pPr lvl="2"/>
            <a:r>
              <a:rPr lang="en-US" sz="1800" dirty="0"/>
              <a:t>Athletic Directors and Coaches</a:t>
            </a:r>
          </a:p>
          <a:p>
            <a:pPr lvl="2"/>
            <a:r>
              <a:rPr lang="en-US" sz="1800" dirty="0"/>
              <a:t>Maintenance Supervisors</a:t>
            </a:r>
          </a:p>
          <a:p>
            <a:pPr lvl="1"/>
            <a:r>
              <a:rPr lang="en-US" sz="1800" dirty="0"/>
              <a:t>Union President</a:t>
            </a:r>
          </a:p>
          <a:p>
            <a:pPr lvl="1"/>
            <a:r>
              <a:rPr lang="en-US" sz="1800" dirty="0"/>
              <a:t>Special Education</a:t>
            </a:r>
          </a:p>
          <a:p>
            <a:pPr lvl="1"/>
            <a:r>
              <a:rPr lang="en-US" sz="1800" dirty="0"/>
              <a:t>Support Staff</a:t>
            </a:r>
          </a:p>
        </p:txBody>
      </p:sp>
      <p:pic>
        <p:nvPicPr>
          <p:cNvPr id="4" name="Picture 3">
            <a:extLst>
              <a:ext uri="{FF2B5EF4-FFF2-40B4-BE49-F238E27FC236}">
                <a16:creationId xmlns:a16="http://schemas.microsoft.com/office/drawing/2014/main" id="{7B9A24B0-D17F-4C86-BF30-B7FB2544BF4F}"/>
              </a:ext>
            </a:extLst>
          </p:cNvPr>
          <p:cNvPicPr>
            <a:picLocks noChangeAspect="1"/>
          </p:cNvPicPr>
          <p:nvPr/>
        </p:nvPicPr>
        <p:blipFill>
          <a:blip r:embed="rId4"/>
          <a:stretch>
            <a:fillRect/>
          </a:stretch>
        </p:blipFill>
        <p:spPr>
          <a:xfrm>
            <a:off x="7551737" y="3729036"/>
            <a:ext cx="3952875" cy="2371725"/>
          </a:xfrm>
          <a:prstGeom prst="rect">
            <a:avLst/>
          </a:prstGeom>
        </p:spPr>
      </p:pic>
    </p:spTree>
    <p:extLst>
      <p:ext uri="{BB962C8B-B14F-4D97-AF65-F5344CB8AC3E}">
        <p14:creationId xmlns:p14="http://schemas.microsoft.com/office/powerpoint/2010/main" val="308929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E6B6-7B34-42AE-A35D-81CD1F12D51E}"/>
              </a:ext>
            </a:extLst>
          </p:cNvPr>
          <p:cNvSpPr>
            <a:spLocks noGrp="1"/>
          </p:cNvSpPr>
          <p:nvPr>
            <p:ph type="title"/>
          </p:nvPr>
        </p:nvSpPr>
        <p:spPr>
          <a:xfrm>
            <a:off x="2592926" y="624110"/>
            <a:ext cx="4633466" cy="1280890"/>
          </a:xfrm>
        </p:spPr>
        <p:txBody>
          <a:bodyPr>
            <a:normAutofit/>
          </a:bodyPr>
          <a:lstStyle/>
          <a:p>
            <a:r>
              <a:rPr lang="en-US" dirty="0"/>
              <a:t>Connect</a:t>
            </a:r>
          </a:p>
        </p:txBody>
      </p:sp>
      <p:sp>
        <p:nvSpPr>
          <p:cNvPr id="3" name="Content Placeholder 2">
            <a:extLst>
              <a:ext uri="{FF2B5EF4-FFF2-40B4-BE49-F238E27FC236}">
                <a16:creationId xmlns:a16="http://schemas.microsoft.com/office/drawing/2014/main" id="{53FA6959-DFEF-4534-A8D3-40D351BAAF7C}"/>
              </a:ext>
            </a:extLst>
          </p:cNvPr>
          <p:cNvSpPr>
            <a:spLocks noGrp="1"/>
          </p:cNvSpPr>
          <p:nvPr>
            <p:ph idx="1"/>
          </p:nvPr>
        </p:nvSpPr>
        <p:spPr>
          <a:xfrm>
            <a:off x="2589213" y="1614489"/>
            <a:ext cx="9097962" cy="4296734"/>
          </a:xfrm>
        </p:spPr>
        <p:txBody>
          <a:bodyPr>
            <a:normAutofit/>
          </a:bodyPr>
          <a:lstStyle/>
          <a:p>
            <a:r>
              <a:rPr lang="en-US" sz="2400" dirty="0"/>
              <a:t>Committees you may serve on.</a:t>
            </a:r>
          </a:p>
          <a:p>
            <a:r>
              <a:rPr lang="en-US" sz="2400" dirty="0"/>
              <a:t>Contractors, Suppliers, and Benefit Administrators</a:t>
            </a:r>
          </a:p>
          <a:p>
            <a:r>
              <a:rPr lang="en-US" sz="2400" dirty="0"/>
              <a:t>MASBO Mentor</a:t>
            </a:r>
          </a:p>
          <a:p>
            <a:r>
              <a:rPr lang="en-US" sz="2400" dirty="0"/>
              <a:t>Attend Professional Development</a:t>
            </a:r>
          </a:p>
          <a:p>
            <a:pPr lvl="1"/>
            <a:r>
              <a:rPr lang="en-US" sz="2000" dirty="0"/>
              <a:t>Local Meetings</a:t>
            </a:r>
          </a:p>
          <a:p>
            <a:pPr lvl="1"/>
            <a:r>
              <a:rPr lang="en-US" sz="2000" dirty="0"/>
              <a:t>State Meetings and/or Trainings</a:t>
            </a:r>
          </a:p>
          <a:p>
            <a:r>
              <a:rPr lang="en-US" sz="2400" dirty="0"/>
              <a:t>Community</a:t>
            </a:r>
          </a:p>
          <a:p>
            <a:pPr lvl="1"/>
            <a:r>
              <a:rPr lang="en-US" sz="2000" dirty="0"/>
              <a:t>PTF/PTA</a:t>
            </a:r>
          </a:p>
          <a:p>
            <a:pPr lvl="1"/>
            <a:r>
              <a:rPr lang="en-US" sz="2000" dirty="0"/>
              <a:t>Boosters</a:t>
            </a:r>
          </a:p>
        </p:txBody>
      </p:sp>
      <p:pic>
        <p:nvPicPr>
          <p:cNvPr id="5" name="Picture 4">
            <a:extLst>
              <a:ext uri="{FF2B5EF4-FFF2-40B4-BE49-F238E27FC236}">
                <a16:creationId xmlns:a16="http://schemas.microsoft.com/office/drawing/2014/main" id="{BFA12DA2-0EDF-4140-847D-BBABDC6DD4B4}"/>
              </a:ext>
            </a:extLst>
          </p:cNvPr>
          <p:cNvPicPr>
            <a:picLocks noChangeAspect="1"/>
          </p:cNvPicPr>
          <p:nvPr/>
        </p:nvPicPr>
        <p:blipFill>
          <a:blip r:embed="rId2"/>
          <a:stretch>
            <a:fillRect/>
          </a:stretch>
        </p:blipFill>
        <p:spPr>
          <a:xfrm>
            <a:off x="7414418" y="4012553"/>
            <a:ext cx="4376738" cy="2461915"/>
          </a:xfrm>
          <a:prstGeom prst="rect">
            <a:avLst/>
          </a:prstGeom>
        </p:spPr>
      </p:pic>
    </p:spTree>
    <p:extLst>
      <p:ext uri="{BB962C8B-B14F-4D97-AF65-F5344CB8AC3E}">
        <p14:creationId xmlns:p14="http://schemas.microsoft.com/office/powerpoint/2010/main" val="1045341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6854878a-0f22-4752-ba8f-73fb4a72f87b"/>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2c92fb-0e4d-46c0-85d8-24e83fa38f28">
      <Terms xmlns="http://schemas.microsoft.com/office/infopath/2007/PartnerControls"/>
    </lcf76f155ced4ddcb4097134ff3c332f>
    <TaxCatchAll xmlns="b65a1f18-811b-40e2-a020-b6a7f93eaf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6" ma:contentTypeDescription="Create a new document." ma:contentTypeScope="" ma:versionID="1300b87da57e78f43decee64e20fc305">
  <xsd:schema xmlns:xsd="http://www.w3.org/2001/XMLSchema" xmlns:xs="http://www.w3.org/2001/XMLSchema" xmlns:p="http://schemas.microsoft.com/office/2006/metadata/properties" xmlns:ns2="1a2c92fb-0e4d-46c0-85d8-24e83fa38f28" xmlns:ns3="b65a1f18-811b-40e2-a020-b6a7f93eafee" targetNamespace="http://schemas.microsoft.com/office/2006/metadata/properties" ma:root="true" ma:fieldsID="a5c913cef28222e95c45e11750ef949e" ns2:_="" ns3:_="">
    <xsd:import namespace="1a2c92fb-0e4d-46c0-85d8-24e83fa38f28"/>
    <xsd:import namespace="b65a1f18-811b-40e2-a020-b6a7f93ea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565784-66ed-4480-aa53-983feeb3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5a1f18-811b-40e2-a020-b6a7f93eaf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77382-e69a-4c7f-b2a8-8482155b3971}" ma:internalName="TaxCatchAll" ma:showField="CatchAllData" ma:web="b65a1f18-811b-40e2-a020-b6a7f93ea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49124-CE37-4CEB-B010-85E658FEC941}">
  <ds:schemaRefs>
    <ds:schemaRef ds:uri="http://purl.org/dc/elements/1.1/"/>
    <ds:schemaRef ds:uri="http://purl.org/dc/terms/"/>
    <ds:schemaRef ds:uri="1a2c92fb-0e4d-46c0-85d8-24e83fa38f28"/>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b65a1f18-811b-40e2-a020-b6a7f93eafee"/>
    <ds:schemaRef ds:uri="http://www.w3.org/XML/1998/namespace"/>
  </ds:schemaRefs>
</ds:datastoreItem>
</file>

<file path=customXml/itemProps2.xml><?xml version="1.0" encoding="utf-8"?>
<ds:datastoreItem xmlns:ds="http://schemas.openxmlformats.org/officeDocument/2006/customXml" ds:itemID="{F7E5B662-BB2D-4C60-8C39-226D36256473}">
  <ds:schemaRefs>
    <ds:schemaRef ds:uri="http://schemas.microsoft.com/sharepoint/v3/contenttype/forms"/>
  </ds:schemaRefs>
</ds:datastoreItem>
</file>

<file path=customXml/itemProps3.xml><?xml version="1.0" encoding="utf-8"?>
<ds:datastoreItem xmlns:ds="http://schemas.openxmlformats.org/officeDocument/2006/customXml" ds:itemID="{75DF4182-6300-45F9-9D60-A01049787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b65a1f18-811b-40e2-a020-b6a7f93e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829</TotalTime>
  <Words>776</Words>
  <Application>Microsoft Office PowerPoint</Application>
  <PresentationFormat>Widescreen</PresentationFormat>
  <Paragraphs>172</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Wisp</vt:lpstr>
      <vt:lpstr>Welcome New School Business Officials</vt:lpstr>
      <vt:lpstr>PowerPoint Presentation</vt:lpstr>
      <vt:lpstr>The Montana Association of School Business Officials Team</vt:lpstr>
      <vt:lpstr>Who is MASBO?</vt:lpstr>
      <vt:lpstr>PowerPoint Presentation</vt:lpstr>
      <vt:lpstr>Feeling Stretched Thin?  Where Do You Even Start?</vt:lpstr>
      <vt:lpstr>Organize</vt:lpstr>
      <vt:lpstr>Connect</vt:lpstr>
      <vt:lpstr>Connect</vt:lpstr>
      <vt:lpstr>Know your WHY!</vt:lpstr>
      <vt:lpstr>MASBO Super Heroes</vt:lpstr>
      <vt:lpstr>Building Your Toolbox</vt:lpstr>
      <vt:lpstr>MASBO </vt:lpstr>
      <vt:lpstr>Office of Public Instruction</vt:lpstr>
      <vt:lpstr>Montana Code Annotated (MCA)</vt:lpstr>
      <vt:lpstr>MASBO Partners</vt:lpstr>
      <vt:lpstr>State Retirement Plans</vt:lpstr>
      <vt:lpstr>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New School Business Officials</dc:title>
  <dc:creator>Shelley Turner</dc:creator>
  <cp:lastModifiedBy>Marie Roach</cp:lastModifiedBy>
  <cp:revision>26</cp:revision>
  <dcterms:created xsi:type="dcterms:W3CDTF">2022-09-22T00:02:11Z</dcterms:created>
  <dcterms:modified xsi:type="dcterms:W3CDTF">2022-09-27T13:35:44Z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y fmtid="{D5CDD505-2E9C-101B-9397-08002B2CF9AE}" pid="3" name="MediaServiceImageTags">
    <vt:lpwstr/>
  </property>
</Properties>
</file>