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78" r:id="rId3"/>
    <p:sldId id="291" r:id="rId4"/>
    <p:sldId id="379" r:id="rId5"/>
    <p:sldId id="374" r:id="rId6"/>
    <p:sldId id="380" r:id="rId7"/>
    <p:sldId id="259" r:id="rId8"/>
    <p:sldId id="287" r:id="rId9"/>
    <p:sldId id="288" r:id="rId10"/>
    <p:sldId id="290" r:id="rId11"/>
    <p:sldId id="260" r:id="rId12"/>
    <p:sldId id="292" r:id="rId13"/>
    <p:sldId id="299" r:id="rId14"/>
    <p:sldId id="295" r:id="rId15"/>
    <p:sldId id="376" r:id="rId16"/>
    <p:sldId id="262" r:id="rId17"/>
    <p:sldId id="375" r:id="rId18"/>
    <p:sldId id="373" r:id="rId19"/>
    <p:sldId id="294" r:id="rId20"/>
    <p:sldId id="304" r:id="rId21"/>
    <p:sldId id="293" r:id="rId22"/>
    <p:sldId id="301" r:id="rId23"/>
    <p:sldId id="369" r:id="rId24"/>
    <p:sldId id="305" r:id="rId25"/>
    <p:sldId id="306" r:id="rId26"/>
    <p:sldId id="382" r:id="rId27"/>
    <p:sldId id="273" r:id="rId28"/>
    <p:sldId id="300" r:id="rId29"/>
    <p:sldId id="302" r:id="rId30"/>
    <p:sldId id="297" r:id="rId31"/>
    <p:sldId id="296" r:id="rId32"/>
    <p:sldId id="368" r:id="rId33"/>
    <p:sldId id="377" r:id="rId34"/>
    <p:sldId id="308" r:id="rId35"/>
    <p:sldId id="309" r:id="rId36"/>
    <p:sldId id="310" r:id="rId37"/>
    <p:sldId id="281" r:id="rId38"/>
    <p:sldId id="381" r:id="rId39"/>
    <p:sldId id="284" r:id="rId40"/>
    <p:sldId id="307" r:id="rId41"/>
    <p:sldId id="289" r:id="rId42"/>
    <p:sldId id="331"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72" d="100"/>
          <a:sy n="72"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4968B7F-A232-4900-8C85-5DFBB419C52A}" type="datetimeFigureOut">
              <a:rPr lang="en-US" smtClean="0"/>
              <a:t>10/20/2022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B2DFA41-478B-4BF1-9E1C-AA92372CC1BD}" type="slidenum">
              <a:rPr lang="en-US" smtClean="0"/>
              <a:t>‹#›</a:t>
            </a:fld>
            <a:endParaRPr lang="en-US"/>
          </a:p>
        </p:txBody>
      </p:sp>
    </p:spTree>
    <p:extLst>
      <p:ext uri="{BB962C8B-B14F-4D97-AF65-F5344CB8AC3E}">
        <p14:creationId xmlns:p14="http://schemas.microsoft.com/office/powerpoint/2010/main" val="2643874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a:p>
        </p:txBody>
      </p:sp>
      <p:sp>
        <p:nvSpPr>
          <p:cNvPr id="39940" name="Slide Number Placeholder 3"/>
          <p:cNvSpPr>
            <a:spLocks noGrp="1"/>
          </p:cNvSpPr>
          <p:nvPr>
            <p:ph type="sldNum" sz="quarter" idx="5"/>
          </p:nvPr>
        </p:nvSpPr>
        <p:spPr>
          <a:noFill/>
        </p:spPr>
        <p:txBody>
          <a:bodyPr/>
          <a:lstStyle/>
          <a:p>
            <a:fld id="{F6D499FE-1057-4EED-9646-340635ED3B48}" type="slidenum">
              <a:rPr lang="en-US" smtClean="0"/>
              <a:pPr/>
              <a:t>8</a:t>
            </a:fld>
            <a:endParaRPr lang="en-US"/>
          </a:p>
        </p:txBody>
      </p:sp>
    </p:spTree>
    <p:extLst>
      <p:ext uri="{BB962C8B-B14F-4D97-AF65-F5344CB8AC3E}">
        <p14:creationId xmlns:p14="http://schemas.microsoft.com/office/powerpoint/2010/main" val="242431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endParaRPr lang="en-US"/>
          </a:p>
        </p:txBody>
      </p:sp>
      <p:sp>
        <p:nvSpPr>
          <p:cNvPr id="40964" name="Slide Number Placeholder 3"/>
          <p:cNvSpPr>
            <a:spLocks noGrp="1"/>
          </p:cNvSpPr>
          <p:nvPr>
            <p:ph type="sldNum" sz="quarter" idx="5"/>
          </p:nvPr>
        </p:nvSpPr>
        <p:spPr>
          <a:noFill/>
        </p:spPr>
        <p:txBody>
          <a:bodyPr/>
          <a:lstStyle/>
          <a:p>
            <a:fld id="{84CD2C2D-BF36-4EF2-8BE6-363950F88FB3}" type="slidenum">
              <a:rPr lang="en-US" smtClean="0"/>
              <a:pPr/>
              <a:t>9</a:t>
            </a:fld>
            <a:endParaRPr lang="en-US"/>
          </a:p>
        </p:txBody>
      </p:sp>
    </p:spTree>
    <p:extLst>
      <p:ext uri="{BB962C8B-B14F-4D97-AF65-F5344CB8AC3E}">
        <p14:creationId xmlns:p14="http://schemas.microsoft.com/office/powerpoint/2010/main" val="3591428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a:t>
            </a:r>
            <a:r>
              <a:rPr lang="en-US" baseline="0" dirty="0"/>
              <a:t> funding decisions are made every two years at the legislature in Helena.  Over time, all of these items have had an influence on school funding. It is the legislatures job to ensure equalized funding for the biggest schools in the State to the smallest.</a:t>
            </a:r>
            <a:endParaRPr lang="en-US" dirty="0"/>
          </a:p>
        </p:txBody>
      </p:sp>
      <p:sp>
        <p:nvSpPr>
          <p:cNvPr id="4" name="Slide Number Placeholder 3"/>
          <p:cNvSpPr>
            <a:spLocks noGrp="1"/>
          </p:cNvSpPr>
          <p:nvPr>
            <p:ph type="sldNum" sz="quarter" idx="10"/>
          </p:nvPr>
        </p:nvSpPr>
        <p:spPr/>
        <p:txBody>
          <a:bodyPr/>
          <a:lstStyle/>
          <a:p>
            <a:fld id="{288959B4-0BC8-48F9-A0D7-34AA5B96DA42}" type="slidenum">
              <a:rPr lang="en-US" smtClean="0"/>
              <a:t>42</a:t>
            </a:fld>
            <a:endParaRPr lang="en-US"/>
          </a:p>
        </p:txBody>
      </p:sp>
    </p:spTree>
    <p:extLst>
      <p:ext uri="{BB962C8B-B14F-4D97-AF65-F5344CB8AC3E}">
        <p14:creationId xmlns:p14="http://schemas.microsoft.com/office/powerpoint/2010/main" val="277707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ECEA43-6CAA-4158-BF52-AF678AB8BF8E}"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805A7-1A6D-4AB7-A216-576103337B42}" type="slidenum">
              <a:rPr lang="en-US" smtClean="0"/>
              <a:t>‹#›</a:t>
            </a:fld>
            <a:endParaRPr lang="en-US"/>
          </a:p>
        </p:txBody>
      </p:sp>
    </p:spTree>
    <p:extLst>
      <p:ext uri="{BB962C8B-B14F-4D97-AF65-F5344CB8AC3E}">
        <p14:creationId xmlns:p14="http://schemas.microsoft.com/office/powerpoint/2010/main" val="282404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ECEA43-6CAA-4158-BF52-AF678AB8BF8E}"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805A7-1A6D-4AB7-A216-576103337B42}" type="slidenum">
              <a:rPr lang="en-US" smtClean="0"/>
              <a:t>‹#›</a:t>
            </a:fld>
            <a:endParaRPr lang="en-US"/>
          </a:p>
        </p:txBody>
      </p:sp>
    </p:spTree>
    <p:extLst>
      <p:ext uri="{BB962C8B-B14F-4D97-AF65-F5344CB8AC3E}">
        <p14:creationId xmlns:p14="http://schemas.microsoft.com/office/powerpoint/2010/main" val="3332192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ECEA43-6CAA-4158-BF52-AF678AB8BF8E}"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805A7-1A6D-4AB7-A216-576103337B42}" type="slidenum">
              <a:rPr lang="en-US" smtClean="0"/>
              <a:t>‹#›</a:t>
            </a:fld>
            <a:endParaRPr lang="en-US"/>
          </a:p>
        </p:txBody>
      </p:sp>
    </p:spTree>
    <p:extLst>
      <p:ext uri="{BB962C8B-B14F-4D97-AF65-F5344CB8AC3E}">
        <p14:creationId xmlns:p14="http://schemas.microsoft.com/office/powerpoint/2010/main" val="20149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ECEA43-6CAA-4158-BF52-AF678AB8BF8E}"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805A7-1A6D-4AB7-A216-576103337B42}" type="slidenum">
              <a:rPr lang="en-US" smtClean="0"/>
              <a:t>‹#›</a:t>
            </a:fld>
            <a:endParaRPr lang="en-US"/>
          </a:p>
        </p:txBody>
      </p:sp>
    </p:spTree>
    <p:extLst>
      <p:ext uri="{BB962C8B-B14F-4D97-AF65-F5344CB8AC3E}">
        <p14:creationId xmlns:p14="http://schemas.microsoft.com/office/powerpoint/2010/main" val="171267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ECEA43-6CAA-4158-BF52-AF678AB8BF8E}"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805A7-1A6D-4AB7-A216-576103337B42}" type="slidenum">
              <a:rPr lang="en-US" smtClean="0"/>
              <a:t>‹#›</a:t>
            </a:fld>
            <a:endParaRPr lang="en-US"/>
          </a:p>
        </p:txBody>
      </p:sp>
    </p:spTree>
    <p:extLst>
      <p:ext uri="{BB962C8B-B14F-4D97-AF65-F5344CB8AC3E}">
        <p14:creationId xmlns:p14="http://schemas.microsoft.com/office/powerpoint/2010/main" val="405313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ECEA43-6CAA-4158-BF52-AF678AB8BF8E}"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805A7-1A6D-4AB7-A216-576103337B42}" type="slidenum">
              <a:rPr lang="en-US" smtClean="0"/>
              <a:t>‹#›</a:t>
            </a:fld>
            <a:endParaRPr lang="en-US"/>
          </a:p>
        </p:txBody>
      </p:sp>
    </p:spTree>
    <p:extLst>
      <p:ext uri="{BB962C8B-B14F-4D97-AF65-F5344CB8AC3E}">
        <p14:creationId xmlns:p14="http://schemas.microsoft.com/office/powerpoint/2010/main" val="1761330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ECEA43-6CAA-4158-BF52-AF678AB8BF8E}" type="datetimeFigureOut">
              <a:rPr lang="en-US" smtClean="0"/>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805A7-1A6D-4AB7-A216-576103337B42}" type="slidenum">
              <a:rPr lang="en-US" smtClean="0"/>
              <a:t>‹#›</a:t>
            </a:fld>
            <a:endParaRPr lang="en-US"/>
          </a:p>
        </p:txBody>
      </p:sp>
    </p:spTree>
    <p:extLst>
      <p:ext uri="{BB962C8B-B14F-4D97-AF65-F5344CB8AC3E}">
        <p14:creationId xmlns:p14="http://schemas.microsoft.com/office/powerpoint/2010/main" val="151156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ECEA43-6CAA-4158-BF52-AF678AB8BF8E}" type="datetimeFigureOut">
              <a:rPr lang="en-US" smtClean="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805A7-1A6D-4AB7-A216-576103337B42}" type="slidenum">
              <a:rPr lang="en-US" smtClean="0"/>
              <a:t>‹#›</a:t>
            </a:fld>
            <a:endParaRPr lang="en-US"/>
          </a:p>
        </p:txBody>
      </p:sp>
    </p:spTree>
    <p:extLst>
      <p:ext uri="{BB962C8B-B14F-4D97-AF65-F5344CB8AC3E}">
        <p14:creationId xmlns:p14="http://schemas.microsoft.com/office/powerpoint/2010/main" val="2451145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CEA43-6CAA-4158-BF52-AF678AB8BF8E}" type="datetimeFigureOut">
              <a:rPr lang="en-US" smtClean="0"/>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805A7-1A6D-4AB7-A216-576103337B42}" type="slidenum">
              <a:rPr lang="en-US" smtClean="0"/>
              <a:t>‹#›</a:t>
            </a:fld>
            <a:endParaRPr lang="en-US"/>
          </a:p>
        </p:txBody>
      </p:sp>
    </p:spTree>
    <p:extLst>
      <p:ext uri="{BB962C8B-B14F-4D97-AF65-F5344CB8AC3E}">
        <p14:creationId xmlns:p14="http://schemas.microsoft.com/office/powerpoint/2010/main" val="276098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ECEA43-6CAA-4158-BF52-AF678AB8BF8E}"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805A7-1A6D-4AB7-A216-576103337B42}" type="slidenum">
              <a:rPr lang="en-US" smtClean="0"/>
              <a:t>‹#›</a:t>
            </a:fld>
            <a:endParaRPr lang="en-US"/>
          </a:p>
        </p:txBody>
      </p:sp>
    </p:spTree>
    <p:extLst>
      <p:ext uri="{BB962C8B-B14F-4D97-AF65-F5344CB8AC3E}">
        <p14:creationId xmlns:p14="http://schemas.microsoft.com/office/powerpoint/2010/main" val="4073326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ECEA43-6CAA-4158-BF52-AF678AB8BF8E}"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805A7-1A6D-4AB7-A216-576103337B42}" type="slidenum">
              <a:rPr lang="en-US" smtClean="0"/>
              <a:t>‹#›</a:t>
            </a:fld>
            <a:endParaRPr lang="en-US"/>
          </a:p>
        </p:txBody>
      </p:sp>
    </p:spTree>
    <p:extLst>
      <p:ext uri="{BB962C8B-B14F-4D97-AF65-F5344CB8AC3E}">
        <p14:creationId xmlns:p14="http://schemas.microsoft.com/office/powerpoint/2010/main" val="251262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CEA43-6CAA-4158-BF52-AF678AB8BF8E}" type="datetimeFigureOut">
              <a:rPr lang="en-US" smtClean="0"/>
              <a:t>10/20/2022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805A7-1A6D-4AB7-A216-576103337B42}" type="slidenum">
              <a:rPr lang="en-US" smtClean="0"/>
              <a:t>‹#›</a:t>
            </a:fld>
            <a:endParaRPr lang="en-US"/>
          </a:p>
        </p:txBody>
      </p:sp>
    </p:spTree>
    <p:extLst>
      <p:ext uri="{BB962C8B-B14F-4D97-AF65-F5344CB8AC3E}">
        <p14:creationId xmlns:p14="http://schemas.microsoft.com/office/powerpoint/2010/main" val="1804537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hyperlink" Target="https://web.ac-reims.fr/dsden52/ercom/?Culture-et-civilisation"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xml"/><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6.jpg"/><Relationship Id="rId11" Type="http://schemas.openxmlformats.org/officeDocument/2006/relationships/image" Target="../media/image59.wmf"/><Relationship Id="rId5" Type="http://schemas.openxmlformats.org/officeDocument/2006/relationships/image" Target="../media/image55.jpg"/><Relationship Id="rId10" Type="http://schemas.openxmlformats.org/officeDocument/2006/relationships/image" Target="../media/image53.wmf"/><Relationship Id="rId4" Type="http://schemas.openxmlformats.org/officeDocument/2006/relationships/image" Target="../media/image54.png"/><Relationship Id="rId9"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04089" y="899195"/>
            <a:ext cx="9144000" cy="601662"/>
          </a:xfrm>
        </p:spPr>
        <p:txBody>
          <a:bodyPr>
            <a:noAutofit/>
          </a:bodyPr>
          <a:lstStyle/>
          <a:p>
            <a:r>
              <a:rPr lang="en-US" sz="3200" b="1" dirty="0"/>
              <a:t>Communicating Budget Documents to Your Community</a:t>
            </a:r>
            <a:endParaRPr lang="en-US" sz="3200" dirty="0"/>
          </a:p>
        </p:txBody>
      </p:sp>
      <p:pic>
        <p:nvPicPr>
          <p:cNvPr id="4" name="Picture 3"/>
          <p:cNvPicPr>
            <a:picLocks noChangeAspect="1"/>
          </p:cNvPicPr>
          <p:nvPr/>
        </p:nvPicPr>
        <p:blipFill>
          <a:blip r:embed="rId2"/>
          <a:stretch>
            <a:fillRect/>
          </a:stretch>
        </p:blipFill>
        <p:spPr>
          <a:xfrm>
            <a:off x="841852" y="2438287"/>
            <a:ext cx="2312426" cy="2700913"/>
          </a:xfrm>
          <a:prstGeom prst="rect">
            <a:avLst/>
          </a:prstGeom>
        </p:spPr>
      </p:pic>
      <p:pic>
        <p:nvPicPr>
          <p:cNvPr id="5" name="Picture 4"/>
          <p:cNvPicPr>
            <a:picLocks noChangeAspect="1"/>
          </p:cNvPicPr>
          <p:nvPr/>
        </p:nvPicPr>
        <p:blipFill>
          <a:blip r:embed="rId3"/>
          <a:stretch>
            <a:fillRect/>
          </a:stretch>
        </p:blipFill>
        <p:spPr>
          <a:xfrm>
            <a:off x="8847772" y="2318669"/>
            <a:ext cx="2157414" cy="27022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6602" y="2438287"/>
            <a:ext cx="3560738" cy="2670554"/>
          </a:xfrm>
          <a:prstGeom prst="rect">
            <a:avLst/>
          </a:prstGeom>
        </p:spPr>
      </p:pic>
      <p:sp>
        <p:nvSpPr>
          <p:cNvPr id="7" name="TextBox 6">
            <a:extLst>
              <a:ext uri="{FF2B5EF4-FFF2-40B4-BE49-F238E27FC236}">
                <a16:creationId xmlns:a16="http://schemas.microsoft.com/office/drawing/2014/main" id="{F20E80AD-9A3A-46CC-A548-6EE8FCB9E749}"/>
              </a:ext>
            </a:extLst>
          </p:cNvPr>
          <p:cNvSpPr txBox="1"/>
          <p:nvPr/>
        </p:nvSpPr>
        <p:spPr>
          <a:xfrm>
            <a:off x="4429013" y="5497140"/>
            <a:ext cx="3015916" cy="923330"/>
          </a:xfrm>
          <a:prstGeom prst="rect">
            <a:avLst/>
          </a:prstGeom>
          <a:noFill/>
        </p:spPr>
        <p:txBody>
          <a:bodyPr wrap="square" rtlCol="0">
            <a:spAutoFit/>
          </a:bodyPr>
          <a:lstStyle/>
          <a:p>
            <a:pPr algn="ctr"/>
            <a:r>
              <a:rPr lang="en-US" dirty="0"/>
              <a:t>MCEL 2022</a:t>
            </a:r>
          </a:p>
          <a:p>
            <a:pPr algn="ctr"/>
            <a:r>
              <a:rPr lang="en-US" dirty="0"/>
              <a:t>Thursday, October 20, 2022</a:t>
            </a:r>
          </a:p>
          <a:p>
            <a:pPr algn="ctr"/>
            <a:r>
              <a:rPr lang="en-US" dirty="0"/>
              <a:t>2:00 – 2:50 pm</a:t>
            </a:r>
          </a:p>
        </p:txBody>
      </p:sp>
    </p:spTree>
    <p:extLst>
      <p:ext uri="{BB962C8B-B14F-4D97-AF65-F5344CB8AC3E}">
        <p14:creationId xmlns:p14="http://schemas.microsoft.com/office/powerpoint/2010/main" val="765959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and Thoughts</a:t>
            </a:r>
          </a:p>
        </p:txBody>
      </p:sp>
      <p:sp>
        <p:nvSpPr>
          <p:cNvPr id="3" name="Text Placeholder 2"/>
          <p:cNvSpPr>
            <a:spLocks noGrp="1"/>
          </p:cNvSpPr>
          <p:nvPr>
            <p:ph type="body" idx="1"/>
          </p:nvPr>
        </p:nvSpPr>
        <p:spPr/>
        <p:txBody>
          <a:bodyPr/>
          <a:lstStyle/>
          <a:p>
            <a:r>
              <a:rPr lang="en-US" dirty="0"/>
              <a:t>Goals</a:t>
            </a:r>
          </a:p>
        </p:txBody>
      </p:sp>
      <p:sp>
        <p:nvSpPr>
          <p:cNvPr id="4" name="Content Placeholder 3"/>
          <p:cNvSpPr>
            <a:spLocks noGrp="1"/>
          </p:cNvSpPr>
          <p:nvPr>
            <p:ph sz="half" idx="2"/>
          </p:nvPr>
        </p:nvSpPr>
        <p:spPr/>
        <p:txBody>
          <a:bodyPr>
            <a:normAutofit fontScale="85000" lnSpcReduction="20000"/>
          </a:bodyPr>
          <a:lstStyle/>
          <a:p>
            <a:r>
              <a:rPr lang="en-US" dirty="0"/>
              <a:t>Accurate information to board and community</a:t>
            </a:r>
          </a:p>
          <a:p>
            <a:r>
              <a:rPr lang="en-US" dirty="0"/>
              <a:t>Increased Accountability</a:t>
            </a:r>
          </a:p>
          <a:p>
            <a:r>
              <a:rPr lang="en-US" dirty="0"/>
              <a:t>Easy to read and interpret (charts/trends)</a:t>
            </a:r>
          </a:p>
          <a:p>
            <a:r>
              <a:rPr lang="en-US" dirty="0"/>
              <a:t>Goals (Strategic Plan) of the District tied to money</a:t>
            </a:r>
          </a:p>
          <a:p>
            <a:r>
              <a:rPr lang="en-US" dirty="0"/>
              <a:t>Individual Fund Budget Information</a:t>
            </a:r>
          </a:p>
          <a:p>
            <a:pPr lvl="1"/>
            <a:r>
              <a:rPr lang="en-US" dirty="0"/>
              <a:t>Description</a:t>
            </a:r>
          </a:p>
          <a:p>
            <a:pPr lvl="1"/>
            <a:r>
              <a:rPr lang="en-US" dirty="0"/>
              <a:t>Montana Law (reference)</a:t>
            </a:r>
          </a:p>
          <a:p>
            <a:pPr lvl="1"/>
            <a:r>
              <a:rPr lang="en-US" dirty="0"/>
              <a:t>Legislative changes</a:t>
            </a:r>
          </a:p>
          <a:p>
            <a:endParaRPr lang="en-US" dirty="0"/>
          </a:p>
        </p:txBody>
      </p:sp>
      <p:sp>
        <p:nvSpPr>
          <p:cNvPr id="5" name="Text Placeholder 4"/>
          <p:cNvSpPr>
            <a:spLocks noGrp="1"/>
          </p:cNvSpPr>
          <p:nvPr>
            <p:ph type="body" sz="quarter" idx="3"/>
          </p:nvPr>
        </p:nvSpPr>
        <p:spPr/>
        <p:txBody>
          <a:bodyPr/>
          <a:lstStyle/>
          <a:p>
            <a:r>
              <a:rPr lang="en-US" dirty="0"/>
              <a:t>Thoughts . . . </a:t>
            </a:r>
          </a:p>
        </p:txBody>
      </p:sp>
      <p:sp>
        <p:nvSpPr>
          <p:cNvPr id="6" name="Content Placeholder 5"/>
          <p:cNvSpPr>
            <a:spLocks noGrp="1"/>
          </p:cNvSpPr>
          <p:nvPr>
            <p:ph sz="quarter" idx="4"/>
          </p:nvPr>
        </p:nvSpPr>
        <p:spPr>
          <a:xfrm>
            <a:off x="6172199" y="2505075"/>
            <a:ext cx="5482389" cy="3684588"/>
          </a:xfrm>
        </p:spPr>
        <p:txBody>
          <a:bodyPr>
            <a:normAutofit fontScale="85000" lnSpcReduction="20000"/>
          </a:bodyPr>
          <a:lstStyle/>
          <a:p>
            <a:r>
              <a:rPr lang="en-US" dirty="0"/>
              <a:t>History teacher – Superintendent - Clerk</a:t>
            </a:r>
          </a:p>
          <a:p>
            <a:r>
              <a:rPr lang="en-US" dirty="0"/>
              <a:t>My reference guide for the year</a:t>
            </a:r>
          </a:p>
          <a:p>
            <a:r>
              <a:rPr lang="en-US" dirty="0"/>
              <a:t>Reference additional information</a:t>
            </a:r>
          </a:p>
          <a:p>
            <a:r>
              <a:rPr lang="en-US" dirty="0"/>
              <a:t>Economize space</a:t>
            </a:r>
          </a:p>
          <a:p>
            <a:r>
              <a:rPr lang="en-US" dirty="0"/>
              <a:t>Trend information provides good perspective</a:t>
            </a:r>
          </a:p>
          <a:p>
            <a:r>
              <a:rPr lang="en-US" dirty="0"/>
              <a:t>Board adopts all budgeted funds – required by law</a:t>
            </a:r>
          </a:p>
          <a:p>
            <a:endParaRPr lang="en-US" dirty="0"/>
          </a:p>
        </p:txBody>
      </p:sp>
    </p:spTree>
    <p:extLst>
      <p:ext uri="{BB962C8B-B14F-4D97-AF65-F5344CB8AC3E}">
        <p14:creationId xmlns:p14="http://schemas.microsoft.com/office/powerpoint/2010/main" val="4104405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28F039-88E0-48F8-B758-5EB5F7EAEDB5}"/>
              </a:ext>
            </a:extLst>
          </p:cNvPr>
          <p:cNvSpPr txBox="1"/>
          <p:nvPr/>
        </p:nvSpPr>
        <p:spPr>
          <a:xfrm>
            <a:off x="256672" y="117693"/>
            <a:ext cx="5189621" cy="6740307"/>
          </a:xfrm>
          <a:prstGeom prst="rect">
            <a:avLst/>
          </a:prstGeom>
          <a:noFill/>
        </p:spPr>
        <p:txBody>
          <a:bodyPr wrap="square" rtlCol="0">
            <a:spAutoFit/>
          </a:bodyPr>
          <a:lstStyle/>
          <a:p>
            <a:r>
              <a:rPr lang="en-US" sz="2400" dirty="0"/>
              <a:t>District Administration</a:t>
            </a:r>
            <a:br>
              <a:rPr lang="en-US" sz="2400" dirty="0"/>
            </a:br>
            <a:r>
              <a:rPr lang="en-US" sz="2400" dirty="0"/>
              <a:t>  </a:t>
            </a:r>
            <a:r>
              <a:rPr lang="en-US" sz="1600" dirty="0"/>
              <a:t>Organizational Chart – Meeting Schedule</a:t>
            </a:r>
            <a:br>
              <a:rPr lang="en-US" sz="1600" dirty="0"/>
            </a:br>
            <a:r>
              <a:rPr lang="en-US" sz="1600" dirty="0"/>
              <a:t>   Strategic Plan</a:t>
            </a:r>
          </a:p>
          <a:p>
            <a:r>
              <a:rPr lang="en-US" sz="2400" dirty="0"/>
              <a:t>District Information/Tax Comparisons</a:t>
            </a:r>
            <a:br>
              <a:rPr lang="en-US" sz="2400" dirty="0"/>
            </a:br>
            <a:r>
              <a:rPr lang="en-US" sz="2400" dirty="0"/>
              <a:t>  </a:t>
            </a:r>
            <a:r>
              <a:rPr lang="en-US" dirty="0"/>
              <a:t>Health Insurance</a:t>
            </a:r>
          </a:p>
          <a:p>
            <a:r>
              <a:rPr lang="en-US" sz="2400" dirty="0"/>
              <a:t>Budgeted Funds Information</a:t>
            </a:r>
            <a:br>
              <a:rPr lang="en-US" sz="2400" dirty="0"/>
            </a:br>
            <a:r>
              <a:rPr lang="en-US" sz="2400" dirty="0"/>
              <a:t>   </a:t>
            </a:r>
            <a:r>
              <a:rPr lang="en-US" sz="1600" dirty="0"/>
              <a:t>Budget Descriptions – trend history</a:t>
            </a:r>
            <a:endParaRPr lang="en-US" sz="2400" dirty="0"/>
          </a:p>
          <a:p>
            <a:r>
              <a:rPr lang="en-US" sz="2400" dirty="0"/>
              <a:t>Facilities Budget Information</a:t>
            </a:r>
            <a:br>
              <a:rPr lang="en-US" sz="2400" dirty="0"/>
            </a:br>
            <a:r>
              <a:rPr lang="en-US" sz="2400" dirty="0"/>
              <a:t>    </a:t>
            </a:r>
            <a:r>
              <a:rPr lang="en-US" sz="1600" dirty="0"/>
              <a:t>$98.8 million Bond 2016</a:t>
            </a:r>
            <a:br>
              <a:rPr lang="en-US" sz="1600" dirty="0"/>
            </a:br>
            <a:r>
              <a:rPr lang="en-US" sz="1600" dirty="0"/>
              <a:t>      Lead Water Testing</a:t>
            </a:r>
          </a:p>
          <a:p>
            <a:r>
              <a:rPr lang="en-US" sz="2400" dirty="0"/>
              <a:t>Other Financial Information</a:t>
            </a:r>
            <a:br>
              <a:rPr lang="en-US" sz="2400" dirty="0"/>
            </a:br>
            <a:r>
              <a:rPr lang="en-US" sz="2400" dirty="0"/>
              <a:t>   </a:t>
            </a:r>
            <a:r>
              <a:rPr lang="en-US" sz="1600" dirty="0"/>
              <a:t>Non Voted Levy Notice</a:t>
            </a:r>
            <a:br>
              <a:rPr lang="en-US" sz="1600" dirty="0"/>
            </a:br>
            <a:r>
              <a:rPr lang="en-US" sz="1600" dirty="0"/>
              <a:t>     Non Budgeted Funds</a:t>
            </a:r>
            <a:br>
              <a:rPr lang="en-US" sz="1600" dirty="0"/>
            </a:br>
            <a:r>
              <a:rPr lang="en-US" sz="1600" dirty="0"/>
              <a:t>     Voted Levy History</a:t>
            </a:r>
          </a:p>
          <a:p>
            <a:r>
              <a:rPr lang="en-US" sz="1600" dirty="0"/>
              <a:t>     Historical Budget Adjustments (Reductions)</a:t>
            </a:r>
          </a:p>
          <a:p>
            <a:r>
              <a:rPr lang="en-US" sz="2400" dirty="0"/>
              <a:t>Federal Programs</a:t>
            </a:r>
            <a:br>
              <a:rPr lang="en-US" sz="2400" dirty="0"/>
            </a:br>
            <a:r>
              <a:rPr lang="en-US" sz="2400" dirty="0"/>
              <a:t>   </a:t>
            </a:r>
            <a:r>
              <a:rPr lang="en-US" sz="1600" dirty="0"/>
              <a:t>Title &amp; ESSER</a:t>
            </a:r>
            <a:br>
              <a:rPr lang="en-US" sz="1600" dirty="0"/>
            </a:br>
            <a:r>
              <a:rPr lang="en-US" sz="1600" dirty="0"/>
              <a:t>     Impact Aid</a:t>
            </a:r>
          </a:p>
          <a:p>
            <a:r>
              <a:rPr lang="en-US" sz="2400" dirty="0"/>
              <a:t>Acronyms and Glossary</a:t>
            </a:r>
          </a:p>
          <a:p>
            <a:r>
              <a:rPr lang="en-US" sz="2400" dirty="0"/>
              <a:t>MAEFAIRS Budgeted Fund Information</a:t>
            </a:r>
          </a:p>
        </p:txBody>
      </p:sp>
      <p:pic>
        <p:nvPicPr>
          <p:cNvPr id="2" name="Picture 1">
            <a:extLst>
              <a:ext uri="{FF2B5EF4-FFF2-40B4-BE49-F238E27FC236}">
                <a16:creationId xmlns:a16="http://schemas.microsoft.com/office/drawing/2014/main" id="{9C84ECDE-5646-4A04-9FAC-D5046B46F91B}"/>
              </a:ext>
            </a:extLst>
          </p:cNvPr>
          <p:cNvPicPr>
            <a:picLocks noChangeAspect="1"/>
          </p:cNvPicPr>
          <p:nvPr/>
        </p:nvPicPr>
        <p:blipFill>
          <a:blip r:embed="rId2"/>
          <a:stretch>
            <a:fillRect/>
          </a:stretch>
        </p:blipFill>
        <p:spPr>
          <a:xfrm>
            <a:off x="6205788" y="0"/>
            <a:ext cx="5218697" cy="6858000"/>
          </a:xfrm>
          <a:prstGeom prst="rect">
            <a:avLst/>
          </a:prstGeom>
        </p:spPr>
      </p:pic>
    </p:spTree>
    <p:extLst>
      <p:ext uri="{BB962C8B-B14F-4D97-AF65-F5344CB8AC3E}">
        <p14:creationId xmlns:p14="http://schemas.microsoft.com/office/powerpoint/2010/main" val="1729009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8701DB-0626-4152-A6E6-1EA36D80505A}"/>
              </a:ext>
            </a:extLst>
          </p:cNvPr>
          <p:cNvPicPr>
            <a:picLocks noChangeAspect="1"/>
          </p:cNvPicPr>
          <p:nvPr/>
        </p:nvPicPr>
        <p:blipFill>
          <a:blip r:embed="rId2"/>
          <a:stretch>
            <a:fillRect/>
          </a:stretch>
        </p:blipFill>
        <p:spPr>
          <a:xfrm>
            <a:off x="401180" y="383079"/>
            <a:ext cx="4970919" cy="6279056"/>
          </a:xfrm>
          <a:prstGeom prst="rect">
            <a:avLst/>
          </a:prstGeom>
        </p:spPr>
      </p:pic>
      <p:pic>
        <p:nvPicPr>
          <p:cNvPr id="5" name="Picture 4">
            <a:extLst>
              <a:ext uri="{FF2B5EF4-FFF2-40B4-BE49-F238E27FC236}">
                <a16:creationId xmlns:a16="http://schemas.microsoft.com/office/drawing/2014/main" id="{F8B93406-DBDB-4895-B7BC-9BDE86FD8166}"/>
              </a:ext>
            </a:extLst>
          </p:cNvPr>
          <p:cNvPicPr>
            <a:picLocks noChangeAspect="1"/>
          </p:cNvPicPr>
          <p:nvPr/>
        </p:nvPicPr>
        <p:blipFill>
          <a:blip r:embed="rId3"/>
          <a:stretch>
            <a:fillRect/>
          </a:stretch>
        </p:blipFill>
        <p:spPr>
          <a:xfrm>
            <a:off x="6202390" y="133671"/>
            <a:ext cx="4970919" cy="6590657"/>
          </a:xfrm>
          <a:prstGeom prst="rect">
            <a:avLst/>
          </a:prstGeom>
        </p:spPr>
      </p:pic>
    </p:spTree>
    <p:extLst>
      <p:ext uri="{BB962C8B-B14F-4D97-AF65-F5344CB8AC3E}">
        <p14:creationId xmlns:p14="http://schemas.microsoft.com/office/powerpoint/2010/main" val="3383807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2F6A4-61DB-4BEE-8FE8-3C49944D8850}"/>
              </a:ext>
            </a:extLst>
          </p:cNvPr>
          <p:cNvPicPr>
            <a:picLocks noChangeAspect="1"/>
          </p:cNvPicPr>
          <p:nvPr/>
        </p:nvPicPr>
        <p:blipFill>
          <a:blip r:embed="rId2"/>
          <a:stretch>
            <a:fillRect/>
          </a:stretch>
        </p:blipFill>
        <p:spPr>
          <a:xfrm>
            <a:off x="3431427" y="0"/>
            <a:ext cx="5329146" cy="6858000"/>
          </a:xfrm>
          <a:prstGeom prst="rect">
            <a:avLst/>
          </a:prstGeom>
        </p:spPr>
      </p:pic>
      <p:sp>
        <p:nvSpPr>
          <p:cNvPr id="2" name="TextBox 1">
            <a:extLst>
              <a:ext uri="{FF2B5EF4-FFF2-40B4-BE49-F238E27FC236}">
                <a16:creationId xmlns:a16="http://schemas.microsoft.com/office/drawing/2014/main" id="{7D4DB6E5-06FA-4149-B3A8-2BCDD4CA88D3}"/>
              </a:ext>
            </a:extLst>
          </p:cNvPr>
          <p:cNvSpPr txBox="1"/>
          <p:nvPr/>
        </p:nvSpPr>
        <p:spPr>
          <a:xfrm>
            <a:off x="473242" y="745958"/>
            <a:ext cx="2430379" cy="2554545"/>
          </a:xfrm>
          <a:prstGeom prst="rect">
            <a:avLst/>
          </a:prstGeom>
          <a:noFill/>
        </p:spPr>
        <p:txBody>
          <a:bodyPr wrap="square" rtlCol="0">
            <a:spAutoFit/>
          </a:bodyPr>
          <a:lstStyle/>
          <a:p>
            <a:r>
              <a:rPr lang="en-US" sz="3200" dirty="0"/>
              <a:t>Yearly </a:t>
            </a:r>
          </a:p>
          <a:p>
            <a:r>
              <a:rPr lang="en-US" sz="3200" dirty="0"/>
              <a:t>Recurring Board Agenda Items</a:t>
            </a:r>
          </a:p>
        </p:txBody>
      </p:sp>
    </p:spTree>
    <p:extLst>
      <p:ext uri="{BB962C8B-B14F-4D97-AF65-F5344CB8AC3E}">
        <p14:creationId xmlns:p14="http://schemas.microsoft.com/office/powerpoint/2010/main" val="319224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C438A3-9677-49FF-AC21-0702158B3245}"/>
              </a:ext>
            </a:extLst>
          </p:cNvPr>
          <p:cNvPicPr>
            <a:picLocks noChangeAspect="1"/>
          </p:cNvPicPr>
          <p:nvPr/>
        </p:nvPicPr>
        <p:blipFill>
          <a:blip r:embed="rId2"/>
          <a:stretch>
            <a:fillRect/>
          </a:stretch>
        </p:blipFill>
        <p:spPr>
          <a:xfrm>
            <a:off x="269305" y="111030"/>
            <a:ext cx="5045645" cy="6635939"/>
          </a:xfrm>
          <a:prstGeom prst="rect">
            <a:avLst/>
          </a:prstGeom>
        </p:spPr>
      </p:pic>
      <p:pic>
        <p:nvPicPr>
          <p:cNvPr id="6" name="Picture 5">
            <a:extLst>
              <a:ext uri="{FF2B5EF4-FFF2-40B4-BE49-F238E27FC236}">
                <a16:creationId xmlns:a16="http://schemas.microsoft.com/office/drawing/2014/main" id="{AE2F592C-8F28-4ECC-B416-F4347E60F1D0}"/>
              </a:ext>
            </a:extLst>
          </p:cNvPr>
          <p:cNvPicPr>
            <a:picLocks noChangeAspect="1"/>
          </p:cNvPicPr>
          <p:nvPr/>
        </p:nvPicPr>
        <p:blipFill>
          <a:blip r:embed="rId3"/>
          <a:stretch>
            <a:fillRect/>
          </a:stretch>
        </p:blipFill>
        <p:spPr>
          <a:xfrm>
            <a:off x="5882550" y="0"/>
            <a:ext cx="5170349" cy="6858000"/>
          </a:xfrm>
          <a:prstGeom prst="rect">
            <a:avLst/>
          </a:prstGeom>
        </p:spPr>
      </p:pic>
    </p:spTree>
    <p:extLst>
      <p:ext uri="{BB962C8B-B14F-4D97-AF65-F5344CB8AC3E}">
        <p14:creationId xmlns:p14="http://schemas.microsoft.com/office/powerpoint/2010/main" val="2895886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8CF6A-0F40-489C-B01A-0E2FF488ECA8}"/>
              </a:ext>
            </a:extLst>
          </p:cNvPr>
          <p:cNvPicPr>
            <a:picLocks noChangeAspect="1"/>
          </p:cNvPicPr>
          <p:nvPr/>
        </p:nvPicPr>
        <p:blipFill>
          <a:blip r:embed="rId2"/>
          <a:stretch>
            <a:fillRect/>
          </a:stretch>
        </p:blipFill>
        <p:spPr>
          <a:xfrm>
            <a:off x="767988" y="123825"/>
            <a:ext cx="4734666" cy="6257925"/>
          </a:xfrm>
          <a:prstGeom prst="rect">
            <a:avLst/>
          </a:prstGeom>
        </p:spPr>
      </p:pic>
      <p:pic>
        <p:nvPicPr>
          <p:cNvPr id="3" name="Picture 2">
            <a:extLst>
              <a:ext uri="{FF2B5EF4-FFF2-40B4-BE49-F238E27FC236}">
                <a16:creationId xmlns:a16="http://schemas.microsoft.com/office/drawing/2014/main" id="{CA95B518-7B47-4DBB-8CCF-A83E10AADD10}"/>
              </a:ext>
            </a:extLst>
          </p:cNvPr>
          <p:cNvPicPr>
            <a:picLocks noChangeAspect="1"/>
          </p:cNvPicPr>
          <p:nvPr/>
        </p:nvPicPr>
        <p:blipFill>
          <a:blip r:embed="rId3"/>
          <a:stretch>
            <a:fillRect/>
          </a:stretch>
        </p:blipFill>
        <p:spPr>
          <a:xfrm>
            <a:off x="6288672" y="133350"/>
            <a:ext cx="4997164" cy="6591300"/>
          </a:xfrm>
          <a:prstGeom prst="rect">
            <a:avLst/>
          </a:prstGeom>
        </p:spPr>
      </p:pic>
    </p:spTree>
    <p:extLst>
      <p:ext uri="{BB962C8B-B14F-4D97-AF65-F5344CB8AC3E}">
        <p14:creationId xmlns:p14="http://schemas.microsoft.com/office/powerpoint/2010/main" val="446587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F3BF8-442C-455F-80E9-3F0B4716A1C7}"/>
              </a:ext>
            </a:extLst>
          </p:cNvPr>
          <p:cNvPicPr>
            <a:picLocks noChangeAspect="1"/>
          </p:cNvPicPr>
          <p:nvPr/>
        </p:nvPicPr>
        <p:blipFill>
          <a:blip r:embed="rId2"/>
          <a:stretch>
            <a:fillRect/>
          </a:stretch>
        </p:blipFill>
        <p:spPr>
          <a:xfrm>
            <a:off x="304131" y="72190"/>
            <a:ext cx="4949943" cy="6652663"/>
          </a:xfrm>
          <a:prstGeom prst="rect">
            <a:avLst/>
          </a:prstGeom>
        </p:spPr>
      </p:pic>
      <p:pic>
        <p:nvPicPr>
          <p:cNvPr id="4" name="Picture 3">
            <a:extLst>
              <a:ext uri="{FF2B5EF4-FFF2-40B4-BE49-F238E27FC236}">
                <a16:creationId xmlns:a16="http://schemas.microsoft.com/office/drawing/2014/main" id="{E0129AED-6896-4E5D-BC16-DD476B5A39B8}"/>
              </a:ext>
            </a:extLst>
          </p:cNvPr>
          <p:cNvPicPr>
            <a:picLocks noChangeAspect="1"/>
          </p:cNvPicPr>
          <p:nvPr/>
        </p:nvPicPr>
        <p:blipFill>
          <a:blip r:embed="rId3"/>
          <a:stretch>
            <a:fillRect/>
          </a:stretch>
        </p:blipFill>
        <p:spPr>
          <a:xfrm>
            <a:off x="5402635" y="72190"/>
            <a:ext cx="5326303" cy="6858000"/>
          </a:xfrm>
          <a:prstGeom prst="rect">
            <a:avLst/>
          </a:prstGeom>
        </p:spPr>
      </p:pic>
      <p:sp>
        <p:nvSpPr>
          <p:cNvPr id="2" name="TextBox 1">
            <a:extLst>
              <a:ext uri="{FF2B5EF4-FFF2-40B4-BE49-F238E27FC236}">
                <a16:creationId xmlns:a16="http://schemas.microsoft.com/office/drawing/2014/main" id="{D89BAFEB-32D4-4C8A-9203-29BD029469F9}"/>
              </a:ext>
            </a:extLst>
          </p:cNvPr>
          <p:cNvSpPr txBox="1"/>
          <p:nvPr/>
        </p:nvSpPr>
        <p:spPr>
          <a:xfrm>
            <a:off x="10862712" y="681789"/>
            <a:ext cx="1146058" cy="369332"/>
          </a:xfrm>
          <a:prstGeom prst="rect">
            <a:avLst/>
          </a:prstGeom>
          <a:noFill/>
        </p:spPr>
        <p:txBody>
          <a:bodyPr wrap="square" rtlCol="0">
            <a:spAutoFit/>
          </a:bodyPr>
          <a:lstStyle/>
          <a:p>
            <a:r>
              <a:rPr lang="en-US" dirty="0"/>
              <a:t>Mill Value</a:t>
            </a:r>
          </a:p>
        </p:txBody>
      </p:sp>
      <p:sp>
        <p:nvSpPr>
          <p:cNvPr id="5" name="TextBox 4">
            <a:extLst>
              <a:ext uri="{FF2B5EF4-FFF2-40B4-BE49-F238E27FC236}">
                <a16:creationId xmlns:a16="http://schemas.microsoft.com/office/drawing/2014/main" id="{6FB11173-73C5-492A-9AD5-84FC8C7A4701}"/>
              </a:ext>
            </a:extLst>
          </p:cNvPr>
          <p:cNvSpPr txBox="1"/>
          <p:nvPr/>
        </p:nvSpPr>
        <p:spPr>
          <a:xfrm>
            <a:off x="10713848" y="1203158"/>
            <a:ext cx="1563153" cy="369332"/>
          </a:xfrm>
          <a:prstGeom prst="rect">
            <a:avLst/>
          </a:prstGeom>
          <a:noFill/>
        </p:spPr>
        <p:txBody>
          <a:bodyPr wrap="square" rtlCol="0">
            <a:spAutoFit/>
          </a:bodyPr>
          <a:lstStyle/>
          <a:p>
            <a:r>
              <a:rPr lang="en-US" dirty="0"/>
              <a:t>Total All Funds</a:t>
            </a:r>
          </a:p>
        </p:txBody>
      </p:sp>
      <p:sp>
        <p:nvSpPr>
          <p:cNvPr id="6" name="TextBox 5">
            <a:extLst>
              <a:ext uri="{FF2B5EF4-FFF2-40B4-BE49-F238E27FC236}">
                <a16:creationId xmlns:a16="http://schemas.microsoft.com/office/drawing/2014/main" id="{5A097A46-F282-44D7-A0A3-4E8A029FFB22}"/>
              </a:ext>
            </a:extLst>
          </p:cNvPr>
          <p:cNvSpPr txBox="1"/>
          <p:nvPr/>
        </p:nvSpPr>
        <p:spPr>
          <a:xfrm>
            <a:off x="10728938" y="1716505"/>
            <a:ext cx="1463062" cy="369332"/>
          </a:xfrm>
          <a:prstGeom prst="rect">
            <a:avLst/>
          </a:prstGeom>
          <a:noFill/>
        </p:spPr>
        <p:txBody>
          <a:bodyPr wrap="square" rtlCol="0">
            <a:spAutoFit/>
          </a:bodyPr>
          <a:lstStyle/>
          <a:p>
            <a:r>
              <a:rPr lang="en-US" dirty="0"/>
              <a:t>General Fund</a:t>
            </a:r>
          </a:p>
        </p:txBody>
      </p:sp>
      <p:sp>
        <p:nvSpPr>
          <p:cNvPr id="7" name="TextBox 6">
            <a:extLst>
              <a:ext uri="{FF2B5EF4-FFF2-40B4-BE49-F238E27FC236}">
                <a16:creationId xmlns:a16="http://schemas.microsoft.com/office/drawing/2014/main" id="{F7005EEA-969D-472F-9746-7C580ABA3F1E}"/>
              </a:ext>
            </a:extLst>
          </p:cNvPr>
          <p:cNvSpPr txBox="1"/>
          <p:nvPr/>
        </p:nvSpPr>
        <p:spPr>
          <a:xfrm>
            <a:off x="10680147" y="2229852"/>
            <a:ext cx="1563153" cy="369332"/>
          </a:xfrm>
          <a:prstGeom prst="rect">
            <a:avLst/>
          </a:prstGeom>
          <a:noFill/>
        </p:spPr>
        <p:txBody>
          <a:bodyPr wrap="square" rtlCol="0">
            <a:spAutoFit/>
          </a:bodyPr>
          <a:lstStyle/>
          <a:p>
            <a:r>
              <a:rPr lang="en-US" dirty="0"/>
              <a:t>Transportation</a:t>
            </a:r>
          </a:p>
        </p:txBody>
      </p:sp>
      <p:sp>
        <p:nvSpPr>
          <p:cNvPr id="8" name="TextBox 7">
            <a:extLst>
              <a:ext uri="{FF2B5EF4-FFF2-40B4-BE49-F238E27FC236}">
                <a16:creationId xmlns:a16="http://schemas.microsoft.com/office/drawing/2014/main" id="{97AA3A22-C785-4349-9671-5A34B443733C}"/>
              </a:ext>
            </a:extLst>
          </p:cNvPr>
          <p:cNvSpPr txBox="1"/>
          <p:nvPr/>
        </p:nvSpPr>
        <p:spPr>
          <a:xfrm>
            <a:off x="10762639" y="2610215"/>
            <a:ext cx="1514362" cy="646331"/>
          </a:xfrm>
          <a:prstGeom prst="rect">
            <a:avLst/>
          </a:prstGeom>
          <a:noFill/>
        </p:spPr>
        <p:txBody>
          <a:bodyPr wrap="square" rtlCol="0">
            <a:spAutoFit/>
          </a:bodyPr>
          <a:lstStyle/>
          <a:p>
            <a:pPr algn="ctr"/>
            <a:r>
              <a:rPr lang="en-US" dirty="0"/>
              <a:t>Bus Depreciation</a:t>
            </a:r>
          </a:p>
        </p:txBody>
      </p:sp>
      <p:sp>
        <p:nvSpPr>
          <p:cNvPr id="9" name="TextBox 8">
            <a:extLst>
              <a:ext uri="{FF2B5EF4-FFF2-40B4-BE49-F238E27FC236}">
                <a16:creationId xmlns:a16="http://schemas.microsoft.com/office/drawing/2014/main" id="{CC4BE9E7-217F-4349-8F3F-B70A76BEE6B2}"/>
              </a:ext>
            </a:extLst>
          </p:cNvPr>
          <p:cNvSpPr txBox="1"/>
          <p:nvPr/>
        </p:nvSpPr>
        <p:spPr>
          <a:xfrm>
            <a:off x="11045942" y="3264566"/>
            <a:ext cx="1146058" cy="369332"/>
          </a:xfrm>
          <a:prstGeom prst="rect">
            <a:avLst/>
          </a:prstGeom>
          <a:noFill/>
        </p:spPr>
        <p:txBody>
          <a:bodyPr wrap="square" rtlCol="0">
            <a:spAutoFit/>
          </a:bodyPr>
          <a:lstStyle/>
          <a:p>
            <a:r>
              <a:rPr lang="en-US" dirty="0"/>
              <a:t>Tuition</a:t>
            </a:r>
          </a:p>
        </p:txBody>
      </p:sp>
      <p:sp>
        <p:nvSpPr>
          <p:cNvPr id="10" name="TextBox 9">
            <a:extLst>
              <a:ext uri="{FF2B5EF4-FFF2-40B4-BE49-F238E27FC236}">
                <a16:creationId xmlns:a16="http://schemas.microsoft.com/office/drawing/2014/main" id="{7F136753-9D5C-4411-ADA0-71D4B17504AC}"/>
              </a:ext>
            </a:extLst>
          </p:cNvPr>
          <p:cNvSpPr txBox="1"/>
          <p:nvPr/>
        </p:nvSpPr>
        <p:spPr>
          <a:xfrm>
            <a:off x="10762639" y="3753853"/>
            <a:ext cx="1429361" cy="369332"/>
          </a:xfrm>
          <a:prstGeom prst="rect">
            <a:avLst/>
          </a:prstGeom>
          <a:noFill/>
        </p:spPr>
        <p:txBody>
          <a:bodyPr wrap="square" rtlCol="0">
            <a:spAutoFit/>
          </a:bodyPr>
          <a:lstStyle/>
          <a:p>
            <a:r>
              <a:rPr lang="en-US" dirty="0"/>
              <a:t>Retirement</a:t>
            </a:r>
          </a:p>
        </p:txBody>
      </p:sp>
      <p:sp>
        <p:nvSpPr>
          <p:cNvPr id="11" name="TextBox 10">
            <a:extLst>
              <a:ext uri="{FF2B5EF4-FFF2-40B4-BE49-F238E27FC236}">
                <a16:creationId xmlns:a16="http://schemas.microsoft.com/office/drawing/2014/main" id="{6A5394F6-04EC-48A2-8C4C-542BCE934D63}"/>
              </a:ext>
            </a:extLst>
          </p:cNvPr>
          <p:cNvSpPr txBox="1"/>
          <p:nvPr/>
        </p:nvSpPr>
        <p:spPr>
          <a:xfrm>
            <a:off x="10862712" y="4299284"/>
            <a:ext cx="1146058" cy="369332"/>
          </a:xfrm>
          <a:prstGeom prst="rect">
            <a:avLst/>
          </a:prstGeom>
          <a:noFill/>
        </p:spPr>
        <p:txBody>
          <a:bodyPr wrap="square" rtlCol="0">
            <a:spAutoFit/>
          </a:bodyPr>
          <a:lstStyle/>
          <a:p>
            <a:r>
              <a:rPr lang="en-US" dirty="0"/>
              <a:t>Adult Ed.</a:t>
            </a:r>
          </a:p>
        </p:txBody>
      </p:sp>
      <p:sp>
        <p:nvSpPr>
          <p:cNvPr id="12" name="TextBox 11">
            <a:extLst>
              <a:ext uri="{FF2B5EF4-FFF2-40B4-BE49-F238E27FC236}">
                <a16:creationId xmlns:a16="http://schemas.microsoft.com/office/drawing/2014/main" id="{3CD981C0-6524-44A5-9BFE-DFD3F91A399F}"/>
              </a:ext>
            </a:extLst>
          </p:cNvPr>
          <p:cNvSpPr txBox="1"/>
          <p:nvPr/>
        </p:nvSpPr>
        <p:spPr>
          <a:xfrm>
            <a:off x="10762639" y="4788568"/>
            <a:ext cx="1246131" cy="369332"/>
          </a:xfrm>
          <a:prstGeom prst="rect">
            <a:avLst/>
          </a:prstGeom>
          <a:noFill/>
        </p:spPr>
        <p:txBody>
          <a:bodyPr wrap="square" rtlCol="0">
            <a:spAutoFit/>
          </a:bodyPr>
          <a:lstStyle/>
          <a:p>
            <a:r>
              <a:rPr lang="en-US" dirty="0"/>
              <a:t>Technology</a:t>
            </a:r>
          </a:p>
        </p:txBody>
      </p:sp>
      <p:sp>
        <p:nvSpPr>
          <p:cNvPr id="13" name="TextBox 12">
            <a:extLst>
              <a:ext uri="{FF2B5EF4-FFF2-40B4-BE49-F238E27FC236}">
                <a16:creationId xmlns:a16="http://schemas.microsoft.com/office/drawing/2014/main" id="{390E7762-1C61-48FD-862D-337241E59402}"/>
              </a:ext>
            </a:extLst>
          </p:cNvPr>
          <p:cNvSpPr txBox="1"/>
          <p:nvPr/>
        </p:nvSpPr>
        <p:spPr>
          <a:xfrm>
            <a:off x="10862712" y="5350042"/>
            <a:ext cx="1246131" cy="369332"/>
          </a:xfrm>
          <a:prstGeom prst="rect">
            <a:avLst/>
          </a:prstGeom>
          <a:noFill/>
        </p:spPr>
        <p:txBody>
          <a:bodyPr wrap="square" rtlCol="0">
            <a:spAutoFit/>
          </a:bodyPr>
          <a:lstStyle/>
          <a:p>
            <a:r>
              <a:rPr lang="en-US" dirty="0"/>
              <a:t>Flexibility</a:t>
            </a:r>
          </a:p>
        </p:txBody>
      </p:sp>
      <p:sp>
        <p:nvSpPr>
          <p:cNvPr id="14" name="TextBox 13">
            <a:extLst>
              <a:ext uri="{FF2B5EF4-FFF2-40B4-BE49-F238E27FC236}">
                <a16:creationId xmlns:a16="http://schemas.microsoft.com/office/drawing/2014/main" id="{89AB63AF-3BAD-4589-ACB9-1284EF41CEF7}"/>
              </a:ext>
            </a:extLst>
          </p:cNvPr>
          <p:cNvSpPr txBox="1"/>
          <p:nvPr/>
        </p:nvSpPr>
        <p:spPr>
          <a:xfrm>
            <a:off x="10945869" y="5738426"/>
            <a:ext cx="1246131" cy="646331"/>
          </a:xfrm>
          <a:prstGeom prst="rect">
            <a:avLst/>
          </a:prstGeom>
          <a:noFill/>
        </p:spPr>
        <p:txBody>
          <a:bodyPr wrap="square" rtlCol="0">
            <a:spAutoFit/>
          </a:bodyPr>
          <a:lstStyle/>
          <a:p>
            <a:r>
              <a:rPr lang="en-US" dirty="0"/>
              <a:t>Building</a:t>
            </a:r>
          </a:p>
          <a:p>
            <a:r>
              <a:rPr lang="en-US" dirty="0"/>
              <a:t>Reserve</a:t>
            </a:r>
          </a:p>
        </p:txBody>
      </p:sp>
      <p:sp>
        <p:nvSpPr>
          <p:cNvPr id="15" name="TextBox 14">
            <a:extLst>
              <a:ext uri="{FF2B5EF4-FFF2-40B4-BE49-F238E27FC236}">
                <a16:creationId xmlns:a16="http://schemas.microsoft.com/office/drawing/2014/main" id="{63FF7CB5-AFB7-4505-8E25-4FDC28965E22}"/>
              </a:ext>
            </a:extLst>
          </p:cNvPr>
          <p:cNvSpPr txBox="1"/>
          <p:nvPr/>
        </p:nvSpPr>
        <p:spPr>
          <a:xfrm>
            <a:off x="10762639" y="6384757"/>
            <a:ext cx="1429361" cy="369332"/>
          </a:xfrm>
          <a:prstGeom prst="rect">
            <a:avLst/>
          </a:prstGeom>
          <a:noFill/>
        </p:spPr>
        <p:txBody>
          <a:bodyPr wrap="square" rtlCol="0">
            <a:spAutoFit/>
          </a:bodyPr>
          <a:lstStyle/>
          <a:p>
            <a:r>
              <a:rPr lang="en-US" dirty="0"/>
              <a:t>Debt Service</a:t>
            </a:r>
          </a:p>
        </p:txBody>
      </p:sp>
    </p:spTree>
    <p:extLst>
      <p:ext uri="{BB962C8B-B14F-4D97-AF65-F5344CB8AC3E}">
        <p14:creationId xmlns:p14="http://schemas.microsoft.com/office/powerpoint/2010/main" val="173653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E87D25-B515-435D-A49B-33CC15E42424}"/>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228901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9628A4-659D-4DBF-B6EE-2EF2720ADAD7}"/>
              </a:ext>
            </a:extLst>
          </p:cNvPr>
          <p:cNvPicPr>
            <a:picLocks noChangeAspect="1"/>
          </p:cNvPicPr>
          <p:nvPr/>
        </p:nvPicPr>
        <p:blipFill>
          <a:blip r:embed="rId2"/>
          <a:stretch>
            <a:fillRect/>
          </a:stretch>
        </p:blipFill>
        <p:spPr>
          <a:xfrm>
            <a:off x="3581399" y="63196"/>
            <a:ext cx="5222507" cy="6731608"/>
          </a:xfrm>
          <a:prstGeom prst="rect">
            <a:avLst/>
          </a:prstGeom>
        </p:spPr>
      </p:pic>
    </p:spTree>
    <p:extLst>
      <p:ext uri="{BB962C8B-B14F-4D97-AF65-F5344CB8AC3E}">
        <p14:creationId xmlns:p14="http://schemas.microsoft.com/office/powerpoint/2010/main" val="408550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2638DF-5500-484C-A5E9-1434939FBBD0}"/>
              </a:ext>
            </a:extLst>
          </p:cNvPr>
          <p:cNvPicPr>
            <a:picLocks noChangeAspect="1"/>
          </p:cNvPicPr>
          <p:nvPr/>
        </p:nvPicPr>
        <p:blipFill>
          <a:blip r:embed="rId2"/>
          <a:stretch>
            <a:fillRect/>
          </a:stretch>
        </p:blipFill>
        <p:spPr>
          <a:xfrm>
            <a:off x="506557" y="0"/>
            <a:ext cx="5273386" cy="6858000"/>
          </a:xfrm>
          <a:prstGeom prst="rect">
            <a:avLst/>
          </a:prstGeom>
        </p:spPr>
      </p:pic>
      <p:pic>
        <p:nvPicPr>
          <p:cNvPr id="5" name="Picture 4">
            <a:extLst>
              <a:ext uri="{FF2B5EF4-FFF2-40B4-BE49-F238E27FC236}">
                <a16:creationId xmlns:a16="http://schemas.microsoft.com/office/drawing/2014/main" id="{85D45BB8-4876-4272-B292-DD2B13AA98C3}"/>
              </a:ext>
            </a:extLst>
          </p:cNvPr>
          <p:cNvPicPr>
            <a:picLocks noChangeAspect="1"/>
          </p:cNvPicPr>
          <p:nvPr/>
        </p:nvPicPr>
        <p:blipFill>
          <a:blip r:embed="rId3"/>
          <a:stretch>
            <a:fillRect/>
          </a:stretch>
        </p:blipFill>
        <p:spPr>
          <a:xfrm>
            <a:off x="6223082" y="0"/>
            <a:ext cx="5098885" cy="6858000"/>
          </a:xfrm>
          <a:prstGeom prst="rect">
            <a:avLst/>
          </a:prstGeom>
        </p:spPr>
      </p:pic>
    </p:spTree>
    <p:extLst>
      <p:ext uri="{BB962C8B-B14F-4D97-AF65-F5344CB8AC3E}">
        <p14:creationId xmlns:p14="http://schemas.microsoft.com/office/powerpoint/2010/main" val="711867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35943-C51E-4E84-BF36-5F90CE081FC2}"/>
              </a:ext>
            </a:extLst>
          </p:cNvPr>
          <p:cNvSpPr/>
          <p:nvPr/>
        </p:nvSpPr>
        <p:spPr>
          <a:xfrm>
            <a:off x="802105" y="751344"/>
            <a:ext cx="10419348" cy="5509200"/>
          </a:xfrm>
          <a:prstGeom prst="rect">
            <a:avLst/>
          </a:prstGeom>
        </p:spPr>
        <p:txBody>
          <a:bodyPr wrap="square">
            <a:spAutoFit/>
          </a:bodyPr>
          <a:lstStyle/>
          <a:p>
            <a:pPr fontAlgn="base"/>
            <a:r>
              <a:rPr lang="en-US" sz="2800" b="1" dirty="0">
                <a:solidFill>
                  <a:srgbClr val="262626"/>
                </a:solidFill>
                <a:latin typeface="Roboto" panose="02000000000000000000" pitchFamily="2" charset="0"/>
              </a:rPr>
              <a:t>The Who, What, When, Where, Why of School Budget Information</a:t>
            </a:r>
          </a:p>
          <a:p>
            <a:pPr fontAlgn="base"/>
            <a:endParaRPr lang="en-US" b="1" dirty="0">
              <a:solidFill>
                <a:srgbClr val="262626"/>
              </a:solidFill>
              <a:latin typeface="Roboto" panose="02000000000000000000" pitchFamily="2" charset="0"/>
            </a:endParaRPr>
          </a:p>
          <a:p>
            <a:pPr fontAlgn="base"/>
            <a:r>
              <a:rPr lang="en-US" dirty="0">
                <a:solidFill>
                  <a:srgbClr val="262626"/>
                </a:solidFill>
                <a:latin typeface="Roboto" panose="02000000000000000000" pitchFamily="2" charset="0"/>
              </a:rPr>
              <a:t>Every good story follows "The 5Ws" </a:t>
            </a:r>
          </a:p>
          <a:p>
            <a:pPr fontAlgn="base"/>
            <a:r>
              <a:rPr lang="en-US" dirty="0">
                <a:solidFill>
                  <a:srgbClr val="262626"/>
                </a:solidFill>
                <a:latin typeface="Roboto" panose="02000000000000000000" pitchFamily="2" charset="0"/>
              </a:rPr>
              <a:t> Who, What, Where, When and Why </a:t>
            </a:r>
          </a:p>
          <a:p>
            <a:pPr fontAlgn="base"/>
            <a:r>
              <a:rPr lang="en-US" dirty="0">
                <a:solidFill>
                  <a:srgbClr val="262626"/>
                </a:solidFill>
                <a:latin typeface="Roboto" panose="02000000000000000000" pitchFamily="2" charset="0"/>
              </a:rPr>
              <a:t>How do you make your school budget story unique and interesting?</a:t>
            </a:r>
          </a:p>
          <a:p>
            <a:pPr fontAlgn="base">
              <a:buFont typeface="Arial" panose="020B0604020202020204" pitchFamily="34" charset="0"/>
              <a:buChar char="•"/>
            </a:pPr>
            <a:endParaRPr lang="en-US" b="1" dirty="0">
              <a:solidFill>
                <a:srgbClr val="262626"/>
              </a:solidFill>
              <a:latin typeface="Roboto" panose="02000000000000000000" pitchFamily="2" charset="0"/>
            </a:endParaRPr>
          </a:p>
          <a:p>
            <a:pPr fontAlgn="base">
              <a:buFont typeface="Arial" panose="020B0604020202020204" pitchFamily="34" charset="0"/>
              <a:buChar char="•"/>
            </a:pPr>
            <a:r>
              <a:rPr lang="en-US" b="1" dirty="0">
                <a:solidFill>
                  <a:srgbClr val="262626"/>
                </a:solidFill>
                <a:latin typeface="Roboto" panose="02000000000000000000" pitchFamily="2" charset="0"/>
              </a:rPr>
              <a:t>Who</a:t>
            </a:r>
            <a:r>
              <a:rPr lang="en-US" dirty="0">
                <a:solidFill>
                  <a:srgbClr val="262626"/>
                </a:solidFill>
                <a:latin typeface="Roboto" panose="02000000000000000000" pitchFamily="2" charset="0"/>
              </a:rPr>
              <a:t> is the target audience?  Who needs to understand? Who is it about? Who is affected? Who benefits? Who loses?</a:t>
            </a:r>
          </a:p>
          <a:p>
            <a:pPr fontAlgn="base">
              <a:buFont typeface="Arial" panose="020B0604020202020204" pitchFamily="34" charset="0"/>
              <a:buChar char="•"/>
            </a:pPr>
            <a:endParaRPr lang="en-US" dirty="0">
              <a:solidFill>
                <a:srgbClr val="262626"/>
              </a:solidFill>
              <a:latin typeface="Roboto" panose="02000000000000000000" pitchFamily="2" charset="0"/>
            </a:endParaRPr>
          </a:p>
          <a:p>
            <a:pPr fontAlgn="base">
              <a:buFont typeface="Arial" panose="020B0604020202020204" pitchFamily="34" charset="0"/>
              <a:buChar char="•"/>
            </a:pPr>
            <a:r>
              <a:rPr lang="en-US" b="1" dirty="0">
                <a:solidFill>
                  <a:srgbClr val="262626"/>
                </a:solidFill>
                <a:latin typeface="Roboto" panose="02000000000000000000" pitchFamily="2" charset="0"/>
              </a:rPr>
              <a:t>What</a:t>
            </a:r>
            <a:r>
              <a:rPr lang="en-US" dirty="0">
                <a:solidFill>
                  <a:srgbClr val="262626"/>
                </a:solidFill>
                <a:latin typeface="Roboto" panose="02000000000000000000" pitchFamily="2" charset="0"/>
              </a:rPr>
              <a:t> budget information should be shared?</a:t>
            </a:r>
          </a:p>
          <a:p>
            <a:pPr fontAlgn="base">
              <a:buFont typeface="Arial" panose="020B0604020202020204" pitchFamily="34" charset="0"/>
              <a:buChar char="•"/>
            </a:pPr>
            <a:endParaRPr lang="en-US" dirty="0">
              <a:solidFill>
                <a:srgbClr val="262626"/>
              </a:solidFill>
              <a:latin typeface="Roboto" panose="02000000000000000000" pitchFamily="2" charset="0"/>
            </a:endParaRPr>
          </a:p>
          <a:p>
            <a:pPr fontAlgn="base">
              <a:buFont typeface="Arial" panose="020B0604020202020204" pitchFamily="34" charset="0"/>
              <a:buChar char="•"/>
            </a:pPr>
            <a:r>
              <a:rPr lang="en-US" b="1" dirty="0">
                <a:solidFill>
                  <a:srgbClr val="262626"/>
                </a:solidFill>
                <a:latin typeface="Roboto" panose="02000000000000000000" pitchFamily="2" charset="0"/>
              </a:rPr>
              <a:t>Where</a:t>
            </a:r>
            <a:r>
              <a:rPr lang="en-US" dirty="0">
                <a:solidFill>
                  <a:srgbClr val="262626"/>
                </a:solidFill>
                <a:latin typeface="Roboto" panose="02000000000000000000" pitchFamily="2" charset="0"/>
              </a:rPr>
              <a:t> is this taking place? Where can people go to learn more?</a:t>
            </a:r>
          </a:p>
          <a:p>
            <a:pPr fontAlgn="base">
              <a:buFont typeface="Arial" panose="020B0604020202020204" pitchFamily="34" charset="0"/>
              <a:buChar char="•"/>
            </a:pPr>
            <a:endParaRPr lang="en-US" dirty="0">
              <a:solidFill>
                <a:srgbClr val="262626"/>
              </a:solidFill>
              <a:latin typeface="Roboto" panose="02000000000000000000" pitchFamily="2" charset="0"/>
            </a:endParaRPr>
          </a:p>
          <a:p>
            <a:pPr fontAlgn="base">
              <a:buFont typeface="Arial" panose="020B0604020202020204" pitchFamily="34" charset="0"/>
              <a:buChar char="•"/>
            </a:pPr>
            <a:r>
              <a:rPr lang="en-US" b="1" dirty="0">
                <a:solidFill>
                  <a:srgbClr val="262626"/>
                </a:solidFill>
                <a:latin typeface="Roboto" panose="02000000000000000000" pitchFamily="2" charset="0"/>
              </a:rPr>
              <a:t>When</a:t>
            </a:r>
            <a:r>
              <a:rPr lang="en-US" dirty="0">
                <a:solidFill>
                  <a:srgbClr val="262626"/>
                </a:solidFill>
                <a:latin typeface="Roboto" panose="02000000000000000000" pitchFamily="2" charset="0"/>
              </a:rPr>
              <a:t> should it be shared? When will the effects be felt?</a:t>
            </a:r>
          </a:p>
          <a:p>
            <a:pPr fontAlgn="base">
              <a:buFont typeface="Arial" panose="020B0604020202020204" pitchFamily="34" charset="0"/>
              <a:buChar char="•"/>
            </a:pPr>
            <a:endParaRPr lang="en-US" dirty="0">
              <a:solidFill>
                <a:srgbClr val="262626"/>
              </a:solidFill>
              <a:latin typeface="Roboto" panose="02000000000000000000" pitchFamily="2" charset="0"/>
            </a:endParaRPr>
          </a:p>
          <a:p>
            <a:pPr fontAlgn="base">
              <a:buFont typeface="Arial" panose="020B0604020202020204" pitchFamily="34" charset="0"/>
              <a:buChar char="•"/>
            </a:pPr>
            <a:r>
              <a:rPr lang="en-US" b="1" dirty="0">
                <a:solidFill>
                  <a:srgbClr val="262626"/>
                </a:solidFill>
                <a:latin typeface="Roboto" panose="02000000000000000000" pitchFamily="2" charset="0"/>
              </a:rPr>
              <a:t>Why</a:t>
            </a:r>
            <a:r>
              <a:rPr lang="en-US" dirty="0">
                <a:solidFill>
                  <a:srgbClr val="262626"/>
                </a:solidFill>
                <a:latin typeface="Roboto" panose="02000000000000000000" pitchFamily="2" charset="0"/>
              </a:rPr>
              <a:t> share budget information? Why is this important in the big picture? Why should people care?</a:t>
            </a:r>
          </a:p>
          <a:p>
            <a:pPr fontAlgn="base">
              <a:buFont typeface="Arial" panose="020B0604020202020204" pitchFamily="34" charset="0"/>
              <a:buChar char="•"/>
            </a:pPr>
            <a:endParaRPr lang="en-US" b="0" i="0" dirty="0">
              <a:solidFill>
                <a:srgbClr val="262626"/>
              </a:solidFill>
              <a:effectLst/>
              <a:latin typeface="Roboto" panose="02000000000000000000" pitchFamily="2" charset="0"/>
            </a:endParaRPr>
          </a:p>
          <a:p>
            <a:pPr fontAlgn="base">
              <a:buFont typeface="Arial" panose="020B0604020202020204" pitchFamily="34" charset="0"/>
              <a:buChar char="•"/>
            </a:pPr>
            <a:r>
              <a:rPr lang="en-US" dirty="0">
                <a:solidFill>
                  <a:srgbClr val="262626"/>
                </a:solidFill>
                <a:latin typeface="Roboto" panose="02000000000000000000" pitchFamily="2" charset="0"/>
              </a:rPr>
              <a:t>This presentation will cover the 5 W’s along with “How” Great Falls Public Schools addresses budget information?</a:t>
            </a:r>
            <a:endParaRPr lang="en-US" b="0" i="0" dirty="0">
              <a:solidFill>
                <a:srgbClr val="262626"/>
              </a:solidFill>
              <a:effectLst/>
              <a:latin typeface="Roboto" panose="02000000000000000000" pitchFamily="2" charset="0"/>
            </a:endParaRPr>
          </a:p>
        </p:txBody>
      </p:sp>
    </p:spTree>
    <p:extLst>
      <p:ext uri="{BB962C8B-B14F-4D97-AF65-F5344CB8AC3E}">
        <p14:creationId xmlns:p14="http://schemas.microsoft.com/office/powerpoint/2010/main" val="2779733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57AE26-F03F-4112-9160-2A261D52930E}"/>
              </a:ext>
            </a:extLst>
          </p:cNvPr>
          <p:cNvPicPr>
            <a:picLocks noChangeAspect="1"/>
          </p:cNvPicPr>
          <p:nvPr/>
        </p:nvPicPr>
        <p:blipFill>
          <a:blip r:embed="rId2"/>
          <a:stretch>
            <a:fillRect/>
          </a:stretch>
        </p:blipFill>
        <p:spPr>
          <a:xfrm>
            <a:off x="0" y="783720"/>
            <a:ext cx="12192000" cy="5290559"/>
          </a:xfrm>
          <a:prstGeom prst="rect">
            <a:avLst/>
          </a:prstGeom>
        </p:spPr>
      </p:pic>
    </p:spTree>
    <p:extLst>
      <p:ext uri="{BB962C8B-B14F-4D97-AF65-F5344CB8AC3E}">
        <p14:creationId xmlns:p14="http://schemas.microsoft.com/office/powerpoint/2010/main" val="2870832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A28E05-E4A3-415C-AC05-61486D4961C8}"/>
              </a:ext>
            </a:extLst>
          </p:cNvPr>
          <p:cNvSpPr txBox="1"/>
          <p:nvPr/>
        </p:nvSpPr>
        <p:spPr>
          <a:xfrm>
            <a:off x="344904" y="697832"/>
            <a:ext cx="3072063" cy="1477328"/>
          </a:xfrm>
          <a:prstGeom prst="rect">
            <a:avLst/>
          </a:prstGeom>
          <a:noFill/>
        </p:spPr>
        <p:txBody>
          <a:bodyPr wrap="square" rtlCol="0">
            <a:spAutoFit/>
          </a:bodyPr>
          <a:lstStyle/>
          <a:p>
            <a:r>
              <a:rPr lang="en-US" dirty="0"/>
              <a:t>Yellow- State Funded</a:t>
            </a:r>
          </a:p>
          <a:p>
            <a:r>
              <a:rPr lang="en-US" dirty="0"/>
              <a:t>Gray – District &amp; State Funded</a:t>
            </a:r>
          </a:p>
          <a:p>
            <a:r>
              <a:rPr lang="en-US" dirty="0"/>
              <a:t>Red- Local Taxpayers</a:t>
            </a:r>
          </a:p>
          <a:p>
            <a:r>
              <a:rPr lang="en-US" dirty="0"/>
              <a:t>Red text = Interpretation of       </a:t>
            </a:r>
            <a:br>
              <a:rPr lang="en-US" dirty="0"/>
            </a:br>
            <a:r>
              <a:rPr lang="en-US" dirty="0"/>
              <a:t>                   data presented.</a:t>
            </a:r>
          </a:p>
        </p:txBody>
      </p:sp>
      <p:pic>
        <p:nvPicPr>
          <p:cNvPr id="4" name="Picture 3">
            <a:extLst>
              <a:ext uri="{FF2B5EF4-FFF2-40B4-BE49-F238E27FC236}">
                <a16:creationId xmlns:a16="http://schemas.microsoft.com/office/drawing/2014/main" id="{B93681DA-95B1-42D0-83E7-302C16798069}"/>
              </a:ext>
            </a:extLst>
          </p:cNvPr>
          <p:cNvPicPr>
            <a:picLocks noChangeAspect="1"/>
          </p:cNvPicPr>
          <p:nvPr/>
        </p:nvPicPr>
        <p:blipFill>
          <a:blip r:embed="rId2"/>
          <a:stretch>
            <a:fillRect/>
          </a:stretch>
        </p:blipFill>
        <p:spPr>
          <a:xfrm>
            <a:off x="3876675" y="0"/>
            <a:ext cx="5143500" cy="6858000"/>
          </a:xfrm>
          <a:prstGeom prst="rect">
            <a:avLst/>
          </a:prstGeom>
        </p:spPr>
      </p:pic>
      <p:pic>
        <p:nvPicPr>
          <p:cNvPr id="5" name="Picture 4">
            <a:extLst>
              <a:ext uri="{FF2B5EF4-FFF2-40B4-BE49-F238E27FC236}">
                <a16:creationId xmlns:a16="http://schemas.microsoft.com/office/drawing/2014/main" id="{755A1F38-301D-4C01-A114-C86928C8A1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70749" y="2696793"/>
            <a:ext cx="2440031" cy="2440031"/>
          </a:xfrm>
          <a:prstGeom prst="rect">
            <a:avLst/>
          </a:prstGeom>
        </p:spPr>
      </p:pic>
      <p:sp>
        <p:nvSpPr>
          <p:cNvPr id="7" name="Arrow: Down 6">
            <a:extLst>
              <a:ext uri="{FF2B5EF4-FFF2-40B4-BE49-F238E27FC236}">
                <a16:creationId xmlns:a16="http://schemas.microsoft.com/office/drawing/2014/main" id="{E045E948-F470-4DA3-B2C7-588317971BC0}"/>
              </a:ext>
            </a:extLst>
          </p:cNvPr>
          <p:cNvSpPr/>
          <p:nvPr/>
        </p:nvSpPr>
        <p:spPr>
          <a:xfrm rot="5400000">
            <a:off x="9541396" y="2679819"/>
            <a:ext cx="1798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891E834D-2CE2-4B6B-88DB-04A1901D4DC0}"/>
              </a:ext>
            </a:extLst>
          </p:cNvPr>
          <p:cNvSpPr/>
          <p:nvPr/>
        </p:nvSpPr>
        <p:spPr>
          <a:xfrm rot="5400000">
            <a:off x="9541396" y="3475604"/>
            <a:ext cx="1798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0E5BD100-1342-432C-AEF4-4199E527D140}"/>
              </a:ext>
            </a:extLst>
          </p:cNvPr>
          <p:cNvSpPr/>
          <p:nvPr/>
        </p:nvSpPr>
        <p:spPr>
          <a:xfrm rot="5400000">
            <a:off x="9553173" y="3761919"/>
            <a:ext cx="1798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7CA1BE96-93DA-4DC8-A10C-A9642B4D80A1}"/>
              </a:ext>
            </a:extLst>
          </p:cNvPr>
          <p:cNvSpPr/>
          <p:nvPr/>
        </p:nvSpPr>
        <p:spPr>
          <a:xfrm rot="5400000">
            <a:off x="9553075" y="4071715"/>
            <a:ext cx="1798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5C94BBF0-BBBD-4E51-9CFD-742002F0DA0B}"/>
              </a:ext>
            </a:extLst>
          </p:cNvPr>
          <p:cNvSpPr/>
          <p:nvPr/>
        </p:nvSpPr>
        <p:spPr>
          <a:xfrm rot="5400000">
            <a:off x="9551894" y="4373237"/>
            <a:ext cx="1798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906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1E6298-0FF4-489D-B548-86C3896D7DC4}"/>
              </a:ext>
            </a:extLst>
          </p:cNvPr>
          <p:cNvPicPr>
            <a:picLocks noChangeAspect="1"/>
          </p:cNvPicPr>
          <p:nvPr/>
        </p:nvPicPr>
        <p:blipFill>
          <a:blip r:embed="rId2"/>
          <a:stretch>
            <a:fillRect/>
          </a:stretch>
        </p:blipFill>
        <p:spPr>
          <a:xfrm>
            <a:off x="3520088" y="0"/>
            <a:ext cx="5151823" cy="6858000"/>
          </a:xfrm>
          <a:prstGeom prst="rect">
            <a:avLst/>
          </a:prstGeom>
        </p:spPr>
      </p:pic>
    </p:spTree>
    <p:extLst>
      <p:ext uri="{BB962C8B-B14F-4D97-AF65-F5344CB8AC3E}">
        <p14:creationId xmlns:p14="http://schemas.microsoft.com/office/powerpoint/2010/main" val="1634360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578072-08F9-474F-BD16-FD0EF9BDB6EC}"/>
              </a:ext>
            </a:extLst>
          </p:cNvPr>
          <p:cNvPicPr>
            <a:picLocks noChangeAspect="1"/>
          </p:cNvPicPr>
          <p:nvPr/>
        </p:nvPicPr>
        <p:blipFill>
          <a:blip r:embed="rId2"/>
          <a:stretch>
            <a:fillRect/>
          </a:stretch>
        </p:blipFill>
        <p:spPr>
          <a:xfrm>
            <a:off x="3429478" y="0"/>
            <a:ext cx="5333043" cy="6858000"/>
          </a:xfrm>
          <a:prstGeom prst="rect">
            <a:avLst/>
          </a:prstGeom>
        </p:spPr>
      </p:pic>
    </p:spTree>
    <p:extLst>
      <p:ext uri="{BB962C8B-B14F-4D97-AF65-F5344CB8AC3E}">
        <p14:creationId xmlns:p14="http://schemas.microsoft.com/office/powerpoint/2010/main" val="105049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D335E2-48EC-4F28-B00F-573D79AD0110}"/>
              </a:ext>
            </a:extLst>
          </p:cNvPr>
          <p:cNvPicPr>
            <a:picLocks noChangeAspect="1"/>
          </p:cNvPicPr>
          <p:nvPr/>
        </p:nvPicPr>
        <p:blipFill>
          <a:blip r:embed="rId2"/>
          <a:stretch>
            <a:fillRect/>
          </a:stretch>
        </p:blipFill>
        <p:spPr>
          <a:xfrm>
            <a:off x="3469993" y="0"/>
            <a:ext cx="5252013" cy="6858000"/>
          </a:xfrm>
          <a:prstGeom prst="rect">
            <a:avLst/>
          </a:prstGeom>
        </p:spPr>
      </p:pic>
    </p:spTree>
    <p:extLst>
      <p:ext uri="{BB962C8B-B14F-4D97-AF65-F5344CB8AC3E}">
        <p14:creationId xmlns:p14="http://schemas.microsoft.com/office/powerpoint/2010/main" val="234535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2F852-22D5-4BDA-AC09-81A61E8BBB11}"/>
              </a:ext>
            </a:extLst>
          </p:cNvPr>
          <p:cNvPicPr>
            <a:picLocks noChangeAspect="1"/>
          </p:cNvPicPr>
          <p:nvPr/>
        </p:nvPicPr>
        <p:blipFill>
          <a:blip r:embed="rId2"/>
          <a:stretch>
            <a:fillRect/>
          </a:stretch>
        </p:blipFill>
        <p:spPr>
          <a:xfrm>
            <a:off x="511925" y="0"/>
            <a:ext cx="4773907" cy="6553200"/>
          </a:xfrm>
          <a:prstGeom prst="rect">
            <a:avLst/>
          </a:prstGeom>
        </p:spPr>
      </p:pic>
      <p:pic>
        <p:nvPicPr>
          <p:cNvPr id="5" name="Picture 4">
            <a:extLst>
              <a:ext uri="{FF2B5EF4-FFF2-40B4-BE49-F238E27FC236}">
                <a16:creationId xmlns:a16="http://schemas.microsoft.com/office/drawing/2014/main" id="{5A1A9BBF-9F90-47AF-AE2A-A4540C8C94CC}"/>
              </a:ext>
            </a:extLst>
          </p:cNvPr>
          <p:cNvPicPr>
            <a:picLocks noChangeAspect="1"/>
          </p:cNvPicPr>
          <p:nvPr/>
        </p:nvPicPr>
        <p:blipFill>
          <a:blip r:embed="rId3"/>
          <a:stretch>
            <a:fillRect/>
          </a:stretch>
        </p:blipFill>
        <p:spPr>
          <a:xfrm>
            <a:off x="6096000" y="0"/>
            <a:ext cx="5113411" cy="6757303"/>
          </a:xfrm>
          <a:prstGeom prst="rect">
            <a:avLst/>
          </a:prstGeom>
        </p:spPr>
      </p:pic>
    </p:spTree>
    <p:extLst>
      <p:ext uri="{BB962C8B-B14F-4D97-AF65-F5344CB8AC3E}">
        <p14:creationId xmlns:p14="http://schemas.microsoft.com/office/powerpoint/2010/main" val="2847383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FBBC4-D5BB-49A4-9608-25956D4CDDEA}"/>
              </a:ext>
            </a:extLst>
          </p:cNvPr>
          <p:cNvPicPr>
            <a:picLocks noChangeAspect="1"/>
          </p:cNvPicPr>
          <p:nvPr/>
        </p:nvPicPr>
        <p:blipFill>
          <a:blip r:embed="rId2"/>
          <a:stretch>
            <a:fillRect/>
          </a:stretch>
        </p:blipFill>
        <p:spPr>
          <a:xfrm>
            <a:off x="152323" y="0"/>
            <a:ext cx="5213838" cy="6858000"/>
          </a:xfrm>
          <a:prstGeom prst="rect">
            <a:avLst/>
          </a:prstGeom>
        </p:spPr>
      </p:pic>
      <p:pic>
        <p:nvPicPr>
          <p:cNvPr id="3" name="Picture 2">
            <a:extLst>
              <a:ext uri="{FF2B5EF4-FFF2-40B4-BE49-F238E27FC236}">
                <a16:creationId xmlns:a16="http://schemas.microsoft.com/office/drawing/2014/main" id="{73F1CFFF-04AE-41C8-8E6F-D8152418AECC}"/>
              </a:ext>
            </a:extLst>
          </p:cNvPr>
          <p:cNvPicPr>
            <a:picLocks noChangeAspect="1"/>
          </p:cNvPicPr>
          <p:nvPr/>
        </p:nvPicPr>
        <p:blipFill>
          <a:blip r:embed="rId3"/>
          <a:stretch>
            <a:fillRect/>
          </a:stretch>
        </p:blipFill>
        <p:spPr>
          <a:xfrm>
            <a:off x="6557332" y="88231"/>
            <a:ext cx="4831816" cy="6601327"/>
          </a:xfrm>
          <a:prstGeom prst="rect">
            <a:avLst/>
          </a:prstGeom>
        </p:spPr>
      </p:pic>
    </p:spTree>
    <p:extLst>
      <p:ext uri="{BB962C8B-B14F-4D97-AF65-F5344CB8AC3E}">
        <p14:creationId xmlns:p14="http://schemas.microsoft.com/office/powerpoint/2010/main" val="1584729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3900" y="-88527"/>
            <a:ext cx="5302250" cy="6946527"/>
          </a:xfrm>
          <a:prstGeom prst="rect">
            <a:avLst/>
          </a:prstGeom>
        </p:spPr>
      </p:pic>
      <p:sp>
        <p:nvSpPr>
          <p:cNvPr id="3" name="TextBox 2">
            <a:extLst>
              <a:ext uri="{FF2B5EF4-FFF2-40B4-BE49-F238E27FC236}">
                <a16:creationId xmlns:a16="http://schemas.microsoft.com/office/drawing/2014/main" id="{91303878-AFB4-4BE3-98D4-0DEE062FC223}"/>
              </a:ext>
            </a:extLst>
          </p:cNvPr>
          <p:cNvSpPr txBox="1"/>
          <p:nvPr/>
        </p:nvSpPr>
        <p:spPr>
          <a:xfrm>
            <a:off x="385011" y="1652337"/>
            <a:ext cx="2566736" cy="2308324"/>
          </a:xfrm>
          <a:prstGeom prst="rect">
            <a:avLst/>
          </a:prstGeom>
          <a:noFill/>
        </p:spPr>
        <p:txBody>
          <a:bodyPr wrap="square" rtlCol="0">
            <a:spAutoFit/>
          </a:bodyPr>
          <a:lstStyle/>
          <a:p>
            <a:r>
              <a:rPr lang="en-US" sz="3600" dirty="0"/>
              <a:t>Why does the District need Reserves?</a:t>
            </a:r>
          </a:p>
        </p:txBody>
      </p:sp>
    </p:spTree>
    <p:extLst>
      <p:ext uri="{BB962C8B-B14F-4D97-AF65-F5344CB8AC3E}">
        <p14:creationId xmlns:p14="http://schemas.microsoft.com/office/powerpoint/2010/main" val="2984467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55200A-60E3-4334-ACE3-3D5EE95FF115}"/>
              </a:ext>
            </a:extLst>
          </p:cNvPr>
          <p:cNvPicPr>
            <a:picLocks noChangeAspect="1"/>
          </p:cNvPicPr>
          <p:nvPr/>
        </p:nvPicPr>
        <p:blipFill>
          <a:blip r:embed="rId2"/>
          <a:stretch>
            <a:fillRect/>
          </a:stretch>
        </p:blipFill>
        <p:spPr>
          <a:xfrm>
            <a:off x="385667" y="112294"/>
            <a:ext cx="4475092" cy="6443195"/>
          </a:xfrm>
          <a:prstGeom prst="rect">
            <a:avLst/>
          </a:prstGeom>
        </p:spPr>
      </p:pic>
      <p:pic>
        <p:nvPicPr>
          <p:cNvPr id="3" name="Picture 2">
            <a:extLst>
              <a:ext uri="{FF2B5EF4-FFF2-40B4-BE49-F238E27FC236}">
                <a16:creationId xmlns:a16="http://schemas.microsoft.com/office/drawing/2014/main" id="{77AA6B1E-720E-405D-8DC4-0A07FCC02BC2}"/>
              </a:ext>
            </a:extLst>
          </p:cNvPr>
          <p:cNvPicPr>
            <a:picLocks noChangeAspect="1"/>
          </p:cNvPicPr>
          <p:nvPr/>
        </p:nvPicPr>
        <p:blipFill>
          <a:blip r:embed="rId3"/>
          <a:stretch>
            <a:fillRect/>
          </a:stretch>
        </p:blipFill>
        <p:spPr>
          <a:xfrm>
            <a:off x="5453182" y="0"/>
            <a:ext cx="5117910" cy="6858000"/>
          </a:xfrm>
          <a:prstGeom prst="rect">
            <a:avLst/>
          </a:prstGeom>
        </p:spPr>
      </p:pic>
    </p:spTree>
    <p:extLst>
      <p:ext uri="{BB962C8B-B14F-4D97-AF65-F5344CB8AC3E}">
        <p14:creationId xmlns:p14="http://schemas.microsoft.com/office/powerpoint/2010/main" val="3638383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39AC58-F870-4753-A314-357CE3904E75}"/>
              </a:ext>
            </a:extLst>
          </p:cNvPr>
          <p:cNvPicPr>
            <a:picLocks noChangeAspect="1"/>
          </p:cNvPicPr>
          <p:nvPr/>
        </p:nvPicPr>
        <p:blipFill>
          <a:blip r:embed="rId2"/>
          <a:stretch>
            <a:fillRect/>
          </a:stretch>
        </p:blipFill>
        <p:spPr>
          <a:xfrm>
            <a:off x="3413601" y="0"/>
            <a:ext cx="5364798" cy="6858000"/>
          </a:xfrm>
          <a:prstGeom prst="rect">
            <a:avLst/>
          </a:prstGeom>
        </p:spPr>
      </p:pic>
      <p:sp>
        <p:nvSpPr>
          <p:cNvPr id="2" name="TextBox 1">
            <a:extLst>
              <a:ext uri="{FF2B5EF4-FFF2-40B4-BE49-F238E27FC236}">
                <a16:creationId xmlns:a16="http://schemas.microsoft.com/office/drawing/2014/main" id="{2E6B7AD3-6654-4F8D-8800-A74A553ABC24}"/>
              </a:ext>
            </a:extLst>
          </p:cNvPr>
          <p:cNvSpPr txBox="1"/>
          <p:nvPr/>
        </p:nvSpPr>
        <p:spPr>
          <a:xfrm>
            <a:off x="352926" y="537411"/>
            <a:ext cx="2839453" cy="954107"/>
          </a:xfrm>
          <a:prstGeom prst="rect">
            <a:avLst/>
          </a:prstGeom>
          <a:noFill/>
        </p:spPr>
        <p:txBody>
          <a:bodyPr wrap="square" rtlCol="0">
            <a:spAutoFit/>
          </a:bodyPr>
          <a:lstStyle/>
          <a:p>
            <a:r>
              <a:rPr lang="en-US" sz="2800" dirty="0"/>
              <a:t>Senate Bill 307</a:t>
            </a:r>
          </a:p>
          <a:p>
            <a:r>
              <a:rPr lang="en-US" sz="2800" dirty="0"/>
              <a:t>Permissive Levies</a:t>
            </a:r>
          </a:p>
        </p:txBody>
      </p:sp>
      <p:sp>
        <p:nvSpPr>
          <p:cNvPr id="4" name="TextBox 3">
            <a:extLst>
              <a:ext uri="{FF2B5EF4-FFF2-40B4-BE49-F238E27FC236}">
                <a16:creationId xmlns:a16="http://schemas.microsoft.com/office/drawing/2014/main" id="{AE4ED3D9-2E50-4AE7-9A28-10B50A554FFF}"/>
              </a:ext>
            </a:extLst>
          </p:cNvPr>
          <p:cNvSpPr txBox="1"/>
          <p:nvPr/>
        </p:nvSpPr>
        <p:spPr>
          <a:xfrm>
            <a:off x="9192126" y="3721768"/>
            <a:ext cx="2486527" cy="369332"/>
          </a:xfrm>
          <a:prstGeom prst="rect">
            <a:avLst/>
          </a:prstGeom>
          <a:noFill/>
        </p:spPr>
        <p:txBody>
          <a:bodyPr wrap="square" rtlCol="0">
            <a:spAutoFit/>
          </a:bodyPr>
          <a:lstStyle/>
          <a:p>
            <a:r>
              <a:rPr lang="en-US" dirty="0"/>
              <a:t>March 31</a:t>
            </a:r>
            <a:r>
              <a:rPr lang="en-US" baseline="30000" dirty="0"/>
              <a:t>st</a:t>
            </a:r>
            <a:r>
              <a:rPr lang="en-US" dirty="0"/>
              <a:t> Ad Date</a:t>
            </a:r>
          </a:p>
        </p:txBody>
      </p:sp>
    </p:spTree>
    <p:extLst>
      <p:ext uri="{BB962C8B-B14F-4D97-AF65-F5344CB8AC3E}">
        <p14:creationId xmlns:p14="http://schemas.microsoft.com/office/powerpoint/2010/main" val="4211950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2F63E-C191-4966-9B09-1D3E731DCA18}"/>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3270B80A-73F0-4F93-BA4F-E784C71E4C62}"/>
              </a:ext>
            </a:extLst>
          </p:cNvPr>
          <p:cNvSpPr>
            <a:spLocks noGrp="1"/>
          </p:cNvSpPr>
          <p:nvPr>
            <p:ph idx="1"/>
          </p:nvPr>
        </p:nvSpPr>
        <p:spPr/>
        <p:txBody>
          <a:bodyPr>
            <a:normAutofit/>
          </a:bodyPr>
          <a:lstStyle/>
          <a:p>
            <a:r>
              <a:rPr lang="en-US" sz="4400" dirty="0"/>
              <a:t>What questions are asked regarding District budgeting/spending or operations?</a:t>
            </a:r>
          </a:p>
          <a:p>
            <a:r>
              <a:rPr lang="en-US" sz="4400" dirty="0"/>
              <a:t>What financial information do you need to access periodically?</a:t>
            </a:r>
          </a:p>
        </p:txBody>
      </p:sp>
    </p:spTree>
    <p:extLst>
      <p:ext uri="{BB962C8B-B14F-4D97-AF65-F5344CB8AC3E}">
        <p14:creationId xmlns:p14="http://schemas.microsoft.com/office/powerpoint/2010/main" val="589256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1E527-722E-4443-9B72-3FB347D23878}"/>
              </a:ext>
            </a:extLst>
          </p:cNvPr>
          <p:cNvPicPr>
            <a:picLocks noChangeAspect="1"/>
          </p:cNvPicPr>
          <p:nvPr/>
        </p:nvPicPr>
        <p:blipFill>
          <a:blip r:embed="rId2"/>
          <a:stretch>
            <a:fillRect/>
          </a:stretch>
        </p:blipFill>
        <p:spPr>
          <a:xfrm>
            <a:off x="151281" y="0"/>
            <a:ext cx="5231963" cy="6858000"/>
          </a:xfrm>
          <a:prstGeom prst="rect">
            <a:avLst/>
          </a:prstGeom>
        </p:spPr>
      </p:pic>
      <p:pic>
        <p:nvPicPr>
          <p:cNvPr id="3" name="Picture 2">
            <a:extLst>
              <a:ext uri="{FF2B5EF4-FFF2-40B4-BE49-F238E27FC236}">
                <a16:creationId xmlns:a16="http://schemas.microsoft.com/office/drawing/2014/main" id="{F0C83511-9784-4F1D-861D-C7D110D17D94}"/>
              </a:ext>
            </a:extLst>
          </p:cNvPr>
          <p:cNvPicPr>
            <a:picLocks noChangeAspect="1"/>
          </p:cNvPicPr>
          <p:nvPr/>
        </p:nvPicPr>
        <p:blipFill>
          <a:blip r:embed="rId3"/>
          <a:stretch>
            <a:fillRect/>
          </a:stretch>
        </p:blipFill>
        <p:spPr>
          <a:xfrm>
            <a:off x="6058614" y="0"/>
            <a:ext cx="5068434" cy="6601326"/>
          </a:xfrm>
          <a:prstGeom prst="rect">
            <a:avLst/>
          </a:prstGeom>
        </p:spPr>
      </p:pic>
    </p:spTree>
    <p:extLst>
      <p:ext uri="{BB962C8B-B14F-4D97-AF65-F5344CB8AC3E}">
        <p14:creationId xmlns:p14="http://schemas.microsoft.com/office/powerpoint/2010/main" val="3215233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33B5B-EC6A-45D9-8A1C-AAA028EFC4A4}"/>
              </a:ext>
            </a:extLst>
          </p:cNvPr>
          <p:cNvPicPr>
            <a:picLocks noChangeAspect="1"/>
          </p:cNvPicPr>
          <p:nvPr/>
        </p:nvPicPr>
        <p:blipFill>
          <a:blip r:embed="rId2"/>
          <a:stretch>
            <a:fillRect/>
          </a:stretch>
        </p:blipFill>
        <p:spPr>
          <a:xfrm>
            <a:off x="529706" y="89223"/>
            <a:ext cx="5566294" cy="6679553"/>
          </a:xfrm>
          <a:prstGeom prst="rect">
            <a:avLst/>
          </a:prstGeom>
        </p:spPr>
      </p:pic>
      <p:pic>
        <p:nvPicPr>
          <p:cNvPr id="5" name="Picture 4">
            <a:extLst>
              <a:ext uri="{FF2B5EF4-FFF2-40B4-BE49-F238E27FC236}">
                <a16:creationId xmlns:a16="http://schemas.microsoft.com/office/drawing/2014/main" id="{81FB74E0-46BF-4120-ACC0-B3F5DB2C5C68}"/>
              </a:ext>
            </a:extLst>
          </p:cNvPr>
          <p:cNvPicPr>
            <a:picLocks noChangeAspect="1"/>
          </p:cNvPicPr>
          <p:nvPr/>
        </p:nvPicPr>
        <p:blipFill>
          <a:blip r:embed="rId3"/>
          <a:stretch>
            <a:fillRect/>
          </a:stretch>
        </p:blipFill>
        <p:spPr>
          <a:xfrm>
            <a:off x="6218765" y="0"/>
            <a:ext cx="5145619" cy="6858000"/>
          </a:xfrm>
          <a:prstGeom prst="rect">
            <a:avLst/>
          </a:prstGeom>
        </p:spPr>
      </p:pic>
    </p:spTree>
    <p:extLst>
      <p:ext uri="{BB962C8B-B14F-4D97-AF65-F5344CB8AC3E}">
        <p14:creationId xmlns:p14="http://schemas.microsoft.com/office/powerpoint/2010/main" val="2470497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36BE95-450B-4B55-9278-BD5FDBED1D24}"/>
              </a:ext>
            </a:extLst>
          </p:cNvPr>
          <p:cNvSpPr txBox="1"/>
          <p:nvPr/>
        </p:nvSpPr>
        <p:spPr>
          <a:xfrm>
            <a:off x="6934200" y="1149488"/>
            <a:ext cx="3581400" cy="563231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Approved Levies since 2010</a:t>
            </a:r>
          </a:p>
          <a:p>
            <a:r>
              <a:rPr lang="en-US" dirty="0"/>
              <a:t>2010-11         $895,150 (Elem &amp; HS)</a:t>
            </a:r>
          </a:p>
          <a:p>
            <a:r>
              <a:rPr lang="en-US" dirty="0"/>
              <a:t>2014-15      $1,618,976 (Elem &amp; HS)</a:t>
            </a:r>
          </a:p>
          <a:p>
            <a:r>
              <a:rPr lang="en-US" dirty="0"/>
              <a:t>2017-18     $98,865,000  (Bond)</a:t>
            </a:r>
          </a:p>
          <a:p>
            <a:r>
              <a:rPr lang="en-US" dirty="0"/>
              <a:t>2020-21       $1,750,000  (Elem)</a:t>
            </a:r>
          </a:p>
          <a:p>
            <a:endParaRPr lang="en-US" dirty="0"/>
          </a:p>
          <a:p>
            <a:r>
              <a:rPr lang="en-US" dirty="0">
                <a:highlight>
                  <a:srgbClr val="00FF00"/>
                </a:highlight>
              </a:rPr>
              <a:t>No Levy Requested</a:t>
            </a:r>
          </a:p>
          <a:p>
            <a:r>
              <a:rPr lang="en-US" dirty="0"/>
              <a:t>2006-07</a:t>
            </a:r>
          </a:p>
          <a:p>
            <a:r>
              <a:rPr lang="en-US" dirty="0"/>
              <a:t>2009-10</a:t>
            </a:r>
          </a:p>
          <a:p>
            <a:r>
              <a:rPr lang="en-US" dirty="0"/>
              <a:t>2012-13</a:t>
            </a:r>
          </a:p>
          <a:p>
            <a:r>
              <a:rPr lang="en-US" dirty="0"/>
              <a:t>2015-16</a:t>
            </a:r>
          </a:p>
          <a:p>
            <a:r>
              <a:rPr lang="en-US" dirty="0"/>
              <a:t>2016-17</a:t>
            </a:r>
          </a:p>
          <a:p>
            <a:r>
              <a:rPr lang="en-US" dirty="0"/>
              <a:t>2019-20</a:t>
            </a:r>
          </a:p>
          <a:p>
            <a:r>
              <a:rPr lang="en-US" dirty="0"/>
              <a:t>2021-22</a:t>
            </a:r>
            <a:br>
              <a:rPr lang="en-US" dirty="0"/>
            </a:br>
            <a:r>
              <a:rPr lang="en-US" dirty="0"/>
              <a:t>2022-23</a:t>
            </a:r>
          </a:p>
          <a:p>
            <a:endParaRPr lang="en-US" dirty="0"/>
          </a:p>
          <a:p>
            <a:r>
              <a:rPr lang="en-US" dirty="0">
                <a:highlight>
                  <a:srgbClr val="FFFF00"/>
                </a:highlight>
              </a:rPr>
              <a:t>Failed Levies</a:t>
            </a:r>
          </a:p>
          <a:p>
            <a:r>
              <a:rPr lang="en-US" dirty="0"/>
              <a:t>2011-12     $998,000  (Elem.)</a:t>
            </a:r>
          </a:p>
          <a:p>
            <a:r>
              <a:rPr lang="en-US" dirty="0"/>
              <a:t>2017-18     $500,000  (Tech Levy)</a:t>
            </a:r>
          </a:p>
          <a:p>
            <a:r>
              <a:rPr lang="en-US" dirty="0"/>
              <a:t>2018-19  $1,349,048  (Elem.)</a:t>
            </a:r>
          </a:p>
        </p:txBody>
      </p:sp>
      <p:sp>
        <p:nvSpPr>
          <p:cNvPr id="4" name="TextBox 3">
            <a:extLst>
              <a:ext uri="{FF2B5EF4-FFF2-40B4-BE49-F238E27FC236}">
                <a16:creationId xmlns:a16="http://schemas.microsoft.com/office/drawing/2014/main" id="{7E243384-9D93-4AE0-9B6F-B7ACC918B03C}"/>
              </a:ext>
            </a:extLst>
          </p:cNvPr>
          <p:cNvSpPr txBox="1"/>
          <p:nvPr/>
        </p:nvSpPr>
        <p:spPr>
          <a:xfrm>
            <a:off x="7010400" y="76201"/>
            <a:ext cx="3429000" cy="1169551"/>
          </a:xfrm>
          <a:prstGeom prst="rect">
            <a:avLst/>
          </a:prstGeom>
          <a:noFill/>
        </p:spPr>
        <p:txBody>
          <a:bodyPr wrap="square" rtlCol="0">
            <a:spAutoFit/>
          </a:bodyPr>
          <a:lstStyle/>
          <a:p>
            <a:r>
              <a:rPr lang="en-US" sz="1400" dirty="0">
                <a:highlight>
                  <a:srgbClr val="00FF00"/>
                </a:highlight>
              </a:rPr>
              <a:t>Green</a:t>
            </a:r>
            <a:r>
              <a:rPr lang="en-US" sz="1400" dirty="0"/>
              <a:t> = No Levy</a:t>
            </a:r>
            <a:br>
              <a:rPr lang="en-US" sz="1400" dirty="0"/>
            </a:br>
            <a:r>
              <a:rPr lang="en-US" sz="1400" dirty="0">
                <a:highlight>
                  <a:srgbClr val="FFFF00"/>
                </a:highlight>
              </a:rPr>
              <a:t>Yellow</a:t>
            </a:r>
            <a:r>
              <a:rPr lang="en-US" sz="1400" dirty="0"/>
              <a:t> = Failed Levy</a:t>
            </a:r>
          </a:p>
          <a:p>
            <a:r>
              <a:rPr lang="en-US" sz="1400" dirty="0"/>
              <a:t>White = Approved Levy</a:t>
            </a:r>
          </a:p>
          <a:p>
            <a:r>
              <a:rPr lang="en-US" sz="1400" dirty="0"/>
              <a:t>Orange = Approved Levy – Did not use total amount</a:t>
            </a:r>
          </a:p>
        </p:txBody>
      </p:sp>
      <p:pic>
        <p:nvPicPr>
          <p:cNvPr id="5" name="Picture 4">
            <a:extLst>
              <a:ext uri="{FF2B5EF4-FFF2-40B4-BE49-F238E27FC236}">
                <a16:creationId xmlns:a16="http://schemas.microsoft.com/office/drawing/2014/main" id="{0023D257-04F6-4878-AAE1-B908F05C93D7}"/>
              </a:ext>
            </a:extLst>
          </p:cNvPr>
          <p:cNvPicPr>
            <a:picLocks noChangeAspect="1"/>
          </p:cNvPicPr>
          <p:nvPr/>
        </p:nvPicPr>
        <p:blipFill>
          <a:blip r:embed="rId2"/>
          <a:stretch>
            <a:fillRect/>
          </a:stretch>
        </p:blipFill>
        <p:spPr>
          <a:xfrm>
            <a:off x="1184910" y="0"/>
            <a:ext cx="5212080" cy="6858000"/>
          </a:xfrm>
          <a:prstGeom prst="rect">
            <a:avLst/>
          </a:prstGeom>
        </p:spPr>
      </p:pic>
    </p:spTree>
    <p:extLst>
      <p:ext uri="{BB962C8B-B14F-4D97-AF65-F5344CB8AC3E}">
        <p14:creationId xmlns:p14="http://schemas.microsoft.com/office/powerpoint/2010/main" val="4079092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122E9D-43E6-4553-92C5-FC9B59B914CC}"/>
              </a:ext>
            </a:extLst>
          </p:cNvPr>
          <p:cNvPicPr>
            <a:picLocks noChangeAspect="1"/>
          </p:cNvPicPr>
          <p:nvPr/>
        </p:nvPicPr>
        <p:blipFill>
          <a:blip r:embed="rId2"/>
          <a:stretch>
            <a:fillRect/>
          </a:stretch>
        </p:blipFill>
        <p:spPr>
          <a:xfrm>
            <a:off x="3330044" y="0"/>
            <a:ext cx="5531911" cy="6858000"/>
          </a:xfrm>
          <a:prstGeom prst="rect">
            <a:avLst/>
          </a:prstGeom>
        </p:spPr>
      </p:pic>
    </p:spTree>
    <p:extLst>
      <p:ext uri="{BB962C8B-B14F-4D97-AF65-F5344CB8AC3E}">
        <p14:creationId xmlns:p14="http://schemas.microsoft.com/office/powerpoint/2010/main" val="1937137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6DE5C-CE17-4344-927F-C2A117CA68E0}"/>
              </a:ext>
            </a:extLst>
          </p:cNvPr>
          <p:cNvPicPr>
            <a:picLocks noChangeAspect="1"/>
          </p:cNvPicPr>
          <p:nvPr/>
        </p:nvPicPr>
        <p:blipFill>
          <a:blip r:embed="rId2"/>
          <a:stretch>
            <a:fillRect/>
          </a:stretch>
        </p:blipFill>
        <p:spPr>
          <a:xfrm>
            <a:off x="6308137" y="0"/>
            <a:ext cx="5139328" cy="6858000"/>
          </a:xfrm>
          <a:prstGeom prst="rect">
            <a:avLst/>
          </a:prstGeom>
        </p:spPr>
      </p:pic>
      <p:pic>
        <p:nvPicPr>
          <p:cNvPr id="4" name="Picture 3">
            <a:extLst>
              <a:ext uri="{FF2B5EF4-FFF2-40B4-BE49-F238E27FC236}">
                <a16:creationId xmlns:a16="http://schemas.microsoft.com/office/drawing/2014/main" id="{F6EC5971-CDFD-49C9-9BA1-63265FD4FD53}"/>
              </a:ext>
            </a:extLst>
          </p:cNvPr>
          <p:cNvPicPr>
            <a:picLocks noChangeAspect="1"/>
          </p:cNvPicPr>
          <p:nvPr/>
        </p:nvPicPr>
        <p:blipFill>
          <a:blip r:embed="rId3"/>
          <a:stretch>
            <a:fillRect/>
          </a:stretch>
        </p:blipFill>
        <p:spPr>
          <a:xfrm>
            <a:off x="477099" y="114300"/>
            <a:ext cx="5136144" cy="6629400"/>
          </a:xfrm>
          <a:prstGeom prst="rect">
            <a:avLst/>
          </a:prstGeom>
        </p:spPr>
      </p:pic>
    </p:spTree>
    <p:extLst>
      <p:ext uri="{BB962C8B-B14F-4D97-AF65-F5344CB8AC3E}">
        <p14:creationId xmlns:p14="http://schemas.microsoft.com/office/powerpoint/2010/main" val="3050991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0164BB-698C-4E88-84B5-3B01B374E894}"/>
              </a:ext>
            </a:extLst>
          </p:cNvPr>
          <p:cNvPicPr>
            <a:picLocks noChangeAspect="1"/>
          </p:cNvPicPr>
          <p:nvPr/>
        </p:nvPicPr>
        <p:blipFill>
          <a:blip r:embed="rId2"/>
          <a:stretch>
            <a:fillRect/>
          </a:stretch>
        </p:blipFill>
        <p:spPr>
          <a:xfrm>
            <a:off x="221234" y="0"/>
            <a:ext cx="5220393" cy="6858000"/>
          </a:xfrm>
          <a:prstGeom prst="rect">
            <a:avLst/>
          </a:prstGeom>
        </p:spPr>
      </p:pic>
      <p:pic>
        <p:nvPicPr>
          <p:cNvPr id="3" name="Picture 2">
            <a:extLst>
              <a:ext uri="{FF2B5EF4-FFF2-40B4-BE49-F238E27FC236}">
                <a16:creationId xmlns:a16="http://schemas.microsoft.com/office/drawing/2014/main" id="{C73C6D10-9C83-4738-898A-52B719E0F5D4}"/>
              </a:ext>
            </a:extLst>
          </p:cNvPr>
          <p:cNvPicPr>
            <a:picLocks noChangeAspect="1"/>
          </p:cNvPicPr>
          <p:nvPr/>
        </p:nvPicPr>
        <p:blipFill>
          <a:blip r:embed="rId3"/>
          <a:stretch>
            <a:fillRect/>
          </a:stretch>
        </p:blipFill>
        <p:spPr>
          <a:xfrm>
            <a:off x="5825071" y="96253"/>
            <a:ext cx="4991971" cy="6521116"/>
          </a:xfrm>
          <a:prstGeom prst="rect">
            <a:avLst/>
          </a:prstGeom>
        </p:spPr>
      </p:pic>
    </p:spTree>
    <p:extLst>
      <p:ext uri="{BB962C8B-B14F-4D97-AF65-F5344CB8AC3E}">
        <p14:creationId xmlns:p14="http://schemas.microsoft.com/office/powerpoint/2010/main" val="3444488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96B197-D1A3-428C-A6EF-454555BE7278}"/>
              </a:ext>
            </a:extLst>
          </p:cNvPr>
          <p:cNvPicPr>
            <a:picLocks noChangeAspect="1"/>
          </p:cNvPicPr>
          <p:nvPr/>
        </p:nvPicPr>
        <p:blipFill>
          <a:blip r:embed="rId2"/>
          <a:stretch>
            <a:fillRect/>
          </a:stretch>
        </p:blipFill>
        <p:spPr>
          <a:xfrm>
            <a:off x="6542780" y="144379"/>
            <a:ext cx="5122228" cy="6858000"/>
          </a:xfrm>
          <a:prstGeom prst="rect">
            <a:avLst/>
          </a:prstGeom>
        </p:spPr>
      </p:pic>
      <p:pic>
        <p:nvPicPr>
          <p:cNvPr id="3" name="Picture 2">
            <a:extLst>
              <a:ext uri="{FF2B5EF4-FFF2-40B4-BE49-F238E27FC236}">
                <a16:creationId xmlns:a16="http://schemas.microsoft.com/office/drawing/2014/main" id="{924E594C-6179-420F-8ABF-713B52EBBB46}"/>
              </a:ext>
            </a:extLst>
          </p:cNvPr>
          <p:cNvPicPr>
            <a:picLocks noChangeAspect="1"/>
          </p:cNvPicPr>
          <p:nvPr/>
        </p:nvPicPr>
        <p:blipFill>
          <a:blip r:embed="rId3"/>
          <a:stretch>
            <a:fillRect/>
          </a:stretch>
        </p:blipFill>
        <p:spPr>
          <a:xfrm>
            <a:off x="778568" y="312820"/>
            <a:ext cx="4926338" cy="6344654"/>
          </a:xfrm>
          <a:prstGeom prst="rect">
            <a:avLst/>
          </a:prstGeom>
        </p:spPr>
      </p:pic>
    </p:spTree>
    <p:extLst>
      <p:ext uri="{BB962C8B-B14F-4D97-AF65-F5344CB8AC3E}">
        <p14:creationId xmlns:p14="http://schemas.microsoft.com/office/powerpoint/2010/main" val="2466079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8500" y="1"/>
            <a:ext cx="5377861" cy="6731000"/>
          </a:xfrm>
          <a:prstGeom prst="rect">
            <a:avLst/>
          </a:prstGeom>
        </p:spPr>
      </p:pic>
    </p:spTree>
    <p:extLst>
      <p:ext uri="{BB962C8B-B14F-4D97-AF65-F5344CB8AC3E}">
        <p14:creationId xmlns:p14="http://schemas.microsoft.com/office/powerpoint/2010/main" val="933902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B203-EF78-46BC-B261-C3D10325ED82}"/>
              </a:ext>
            </a:extLst>
          </p:cNvPr>
          <p:cNvSpPr>
            <a:spLocks noGrp="1"/>
          </p:cNvSpPr>
          <p:nvPr>
            <p:ph type="title"/>
          </p:nvPr>
        </p:nvSpPr>
        <p:spPr/>
        <p:txBody>
          <a:bodyPr/>
          <a:lstStyle/>
          <a:p>
            <a:r>
              <a:rPr lang="en-US" dirty="0"/>
              <a:t>Where</a:t>
            </a:r>
          </a:p>
        </p:txBody>
      </p:sp>
      <p:sp>
        <p:nvSpPr>
          <p:cNvPr id="3" name="Content Placeholder 2">
            <a:extLst>
              <a:ext uri="{FF2B5EF4-FFF2-40B4-BE49-F238E27FC236}">
                <a16:creationId xmlns:a16="http://schemas.microsoft.com/office/drawing/2014/main" id="{C3186B0F-C5A6-44AA-B6AC-D5607BB3996E}"/>
              </a:ext>
            </a:extLst>
          </p:cNvPr>
          <p:cNvSpPr>
            <a:spLocks noGrp="1"/>
          </p:cNvSpPr>
          <p:nvPr>
            <p:ph idx="1"/>
          </p:nvPr>
        </p:nvSpPr>
        <p:spPr/>
        <p:txBody>
          <a:bodyPr/>
          <a:lstStyle/>
          <a:p>
            <a:r>
              <a:rPr lang="en-US" dirty="0"/>
              <a:t>Public Meetings</a:t>
            </a:r>
          </a:p>
          <a:p>
            <a:r>
              <a:rPr lang="en-US" dirty="0"/>
              <a:t>Web Page</a:t>
            </a:r>
          </a:p>
          <a:p>
            <a:r>
              <a:rPr lang="en-US" dirty="0"/>
              <a:t>Social Media</a:t>
            </a:r>
          </a:p>
          <a:p>
            <a:r>
              <a:rPr lang="en-US" dirty="0"/>
              <a:t>Community Groups</a:t>
            </a:r>
          </a:p>
          <a:p>
            <a:r>
              <a:rPr lang="en-US" dirty="0"/>
              <a:t>Board Inservice</a:t>
            </a:r>
          </a:p>
        </p:txBody>
      </p:sp>
    </p:spTree>
    <p:extLst>
      <p:ext uri="{BB962C8B-B14F-4D97-AF65-F5344CB8AC3E}">
        <p14:creationId xmlns:p14="http://schemas.microsoft.com/office/powerpoint/2010/main" val="3947264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2555" b="40787"/>
          <a:stretch/>
        </p:blipFill>
        <p:spPr>
          <a:xfrm>
            <a:off x="1827032" y="0"/>
            <a:ext cx="7393169" cy="7315200"/>
          </a:xfrm>
          <a:prstGeom prst="rect">
            <a:avLst/>
          </a:prstGeom>
        </p:spPr>
      </p:pic>
    </p:spTree>
    <p:extLst>
      <p:ext uri="{BB962C8B-B14F-4D97-AF65-F5344CB8AC3E}">
        <p14:creationId xmlns:p14="http://schemas.microsoft.com/office/powerpoint/2010/main" val="3510682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EE74-696F-4F49-A735-9ACAE8689309}"/>
              </a:ext>
            </a:extLst>
          </p:cNvPr>
          <p:cNvSpPr>
            <a:spLocks noGrp="1"/>
          </p:cNvSpPr>
          <p:nvPr>
            <p:ph type="title"/>
          </p:nvPr>
        </p:nvSpPr>
        <p:spPr/>
        <p:txBody>
          <a:bodyPr/>
          <a:lstStyle/>
          <a:p>
            <a:r>
              <a:rPr lang="en-US" dirty="0"/>
              <a:t>Who</a:t>
            </a:r>
          </a:p>
        </p:txBody>
      </p:sp>
      <p:sp>
        <p:nvSpPr>
          <p:cNvPr id="3" name="Content Placeholder 2">
            <a:extLst>
              <a:ext uri="{FF2B5EF4-FFF2-40B4-BE49-F238E27FC236}">
                <a16:creationId xmlns:a16="http://schemas.microsoft.com/office/drawing/2014/main" id="{E63DBC20-771C-400F-BB2F-D4291D634ACD}"/>
              </a:ext>
            </a:extLst>
          </p:cNvPr>
          <p:cNvSpPr>
            <a:spLocks noGrp="1"/>
          </p:cNvSpPr>
          <p:nvPr>
            <p:ph idx="1"/>
          </p:nvPr>
        </p:nvSpPr>
        <p:spPr/>
        <p:txBody>
          <a:bodyPr/>
          <a:lstStyle/>
          <a:p>
            <a:r>
              <a:rPr lang="en-US" dirty="0"/>
              <a:t>Trustees and Administration</a:t>
            </a:r>
          </a:p>
          <a:p>
            <a:r>
              <a:rPr lang="en-US" dirty="0"/>
              <a:t>Public</a:t>
            </a:r>
          </a:p>
          <a:p>
            <a:pPr lvl="1"/>
            <a:r>
              <a:rPr lang="en-US" dirty="0"/>
              <a:t>Parents</a:t>
            </a:r>
          </a:p>
          <a:p>
            <a:pPr lvl="1"/>
            <a:r>
              <a:rPr lang="en-US" dirty="0"/>
              <a:t>Community Leaders</a:t>
            </a:r>
          </a:p>
          <a:p>
            <a:pPr lvl="1"/>
            <a:r>
              <a:rPr lang="en-US" dirty="0"/>
              <a:t>Voters  (20%)</a:t>
            </a:r>
          </a:p>
          <a:p>
            <a:pPr lvl="1"/>
            <a:r>
              <a:rPr lang="en-US" dirty="0"/>
              <a:t>Legislators</a:t>
            </a:r>
          </a:p>
        </p:txBody>
      </p:sp>
    </p:spTree>
    <p:extLst>
      <p:ext uri="{BB962C8B-B14F-4D97-AF65-F5344CB8AC3E}">
        <p14:creationId xmlns:p14="http://schemas.microsoft.com/office/powerpoint/2010/main" val="2622818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DD3268-7873-4D38-B34C-1D029E2E4614}"/>
              </a:ext>
            </a:extLst>
          </p:cNvPr>
          <p:cNvPicPr>
            <a:picLocks noChangeAspect="1"/>
          </p:cNvPicPr>
          <p:nvPr/>
        </p:nvPicPr>
        <p:blipFill>
          <a:blip r:embed="rId2"/>
          <a:stretch>
            <a:fillRect/>
          </a:stretch>
        </p:blipFill>
        <p:spPr>
          <a:xfrm>
            <a:off x="594799" y="252688"/>
            <a:ext cx="4891601" cy="6011754"/>
          </a:xfrm>
          <a:prstGeom prst="rect">
            <a:avLst/>
          </a:prstGeom>
        </p:spPr>
      </p:pic>
      <p:pic>
        <p:nvPicPr>
          <p:cNvPr id="3" name="Picture 2">
            <a:extLst>
              <a:ext uri="{FF2B5EF4-FFF2-40B4-BE49-F238E27FC236}">
                <a16:creationId xmlns:a16="http://schemas.microsoft.com/office/drawing/2014/main" id="{7227C825-9207-440E-9517-6AD057024B7A}"/>
              </a:ext>
            </a:extLst>
          </p:cNvPr>
          <p:cNvPicPr>
            <a:picLocks noChangeAspect="1"/>
          </p:cNvPicPr>
          <p:nvPr/>
        </p:nvPicPr>
        <p:blipFill>
          <a:blip r:embed="rId3"/>
          <a:stretch>
            <a:fillRect/>
          </a:stretch>
        </p:blipFill>
        <p:spPr>
          <a:xfrm>
            <a:off x="6047545" y="502052"/>
            <a:ext cx="5310266" cy="5930832"/>
          </a:xfrm>
          <a:prstGeom prst="rect">
            <a:avLst/>
          </a:prstGeom>
        </p:spPr>
      </p:pic>
    </p:spTree>
    <p:extLst>
      <p:ext uri="{BB962C8B-B14F-4D97-AF65-F5344CB8AC3E}">
        <p14:creationId xmlns:p14="http://schemas.microsoft.com/office/powerpoint/2010/main" val="3401097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4400" y="2844800"/>
            <a:ext cx="5499100" cy="1200329"/>
          </a:xfrm>
          <a:prstGeom prst="rect">
            <a:avLst/>
          </a:prstGeom>
          <a:noFill/>
        </p:spPr>
        <p:txBody>
          <a:bodyPr wrap="square" rtlCol="0">
            <a:spAutoFit/>
          </a:bodyPr>
          <a:lstStyle/>
          <a:p>
            <a:r>
              <a:rPr lang="en-US" sz="7200" dirty="0"/>
              <a:t>Questions??</a:t>
            </a:r>
          </a:p>
        </p:txBody>
      </p:sp>
    </p:spTree>
    <p:extLst>
      <p:ext uri="{BB962C8B-B14F-4D97-AF65-F5344CB8AC3E}">
        <p14:creationId xmlns:p14="http://schemas.microsoft.com/office/powerpoint/2010/main" val="3245276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hQWFRUXGRQYFBQWGBYYFRgXGhwYFxUYFxcZHygiGBwmHRYYITEhJikrLi4uFyAzODMsNygtLisBCgoKDg0OGxAQGiwkHyQ3LCwsLCwsLy8sLCwsLCwsLCwsLCwsLC0sLCwsLCwsLCwsLCwsLCwsLCwsLCwsLCwsLP/AABEIALABHwMBIgACEQEDEQH/xAAbAAABBQEBAAAAAAAAAAAAAAAFAQIDBAYAB//EAEQQAAIBAgQEAwUFBAgFBQEAAAECEQADBBIhMQUiQVEGE2EycYGRoRQjQlKxwdHh8BVTYnKCktLxFzNDc6IkRIOjswf/xAAaAQADAQEBAQAAAAAAAAAAAAAAAQIDBAUG/8QAKxEAAgIBAwIEBgMBAAAAAAAAAAECEQMSITEEQRMiUWFxgZGxwfAjoeHR/9oADAMBAAIRAxEAPwB3EvCuW9h3wwQKhIZHEj8xJO+uUCRrrWripIpIr3IwUbo+elNyqxkUsU6KWKskjy1xQHcVJFLFAEeWuy1JFdFFgR5a7LUkUkUwGZa6KfFdFFiI8tIVqWKSKdgR5a7LUkV0UAQ3TAk6CRJOw1iTSKQQCNQamZdDOogyKDeGHlLqgGFu3AJ01PMwA6CT9azc6mo+pajcWwplroqSK6K0MyOKQipYpIpgREUkVLFJlpiI4pIqWKSKBEcV0U+K6KYDIrgKfFdFAjgKA+LGXymUZGuaMq3GXKoUznKudhrqNa0AoZxTgVq8wuMitcUQhaSumolZAIms8qbjSKxtKVswGDRVdrt5bfnG7ypnygFbZMyBCqSw67RWN4hiWuNLmY5RBJAA2Cz0rbmziXvlWawtyGF6ywCJkgRJnXNCjlOmkkVBxHw8gNi0Dbzu+W5ikLuq3CT92yyVnU67wuoE15kotrY9THkjCW/JkuE4F7rwlvzCZHN7AnQsxMbEjr+tO4nwt7RezlYsjwx6THRRO4ymT2q9xnhIsFba3pJN1XD8oGRtG/sgwN9SR2io7nFyigWittmym46NcJYhf+oW9SdtjNZ0kqZ0anJ3Hj9/eD2/g+OF63m/EpKONwGXQweo6zV2KxHAMTihjmQur2iXZvZmDqu0FTABj1Pea3MV6OOepHlTjpY2KWKWKdWhA2K6KdFdFADYrop0UsUWAyK6KfXRRYDIrop8V0UWKhkV0U6KWKLAZFdFPimO0T6b/wA9/SlKairZUYuTpEGMxSWlzPMTEDc+grO+FOKI9y9aC5ZZrqDm2MAgk9dB9avcWvkLJ1JOUenUx6xOtZLHcVuWcjoxBBKnseoBHbf51xSz/wAikuDqjh8mnuejEUkVleB+MVuMqXoXNor6RP5X/Kex2M9K1kV2wyKStHJODi6YwikIp5FJFXZAyK6KfFJFOxDYpCKfFdFFgMikinxXRTsQyK6KfFJRYhAKcBXAUtDEY3jFjC4Vi94Lee65A80qAoygNmMcq/DrQtuNi7aYW2t4dCLjM1kF8gDABrsCVJ1jYQd+lFuNcKa215/JS+LxRUVizOCQVbVthsZnTaq17gljD2h922VhLFrkxBnIQphgrajcGa8zNkeNNnfjUXV7v97ex5tctZixtkuo3Zp0DSZK79NSJqpisSXiQAAIVQAAomY9a0fFeEwHu2ubMWkQBCtEgL3kzI7+lZ24mmnWPoNdPfXFDIpcHpxo9L4Hwy+OJ5rkgy7OQ285tgd1LKdNq9HiuFsTmgTAExrA2E/E06vXxw0KjyMk9bsSKWKWK6KsgSK6nRXRQA2KWKWKWKAGxXRToroosBsV0U+K6KVgMilinRSxRYhirJj5+746CmY0ALCa9ZAJ79dB9etIOIooJVTdYGCRGVT0Enc7TGtC/EvEsQiaG2vNliCxmD10HSPjXmZsjnI9TFijCBneNYLFNrDxrABG+xjX4VjOI2L6yLguRvrqNOulabjeJxaoWOIJyySAgA6HT5/SspiMXejmcwZEGJ3nURprUplJehTmt74F8TbYe+x1gWnOv+An9Pl2rz8sSZNTYe7lg6ggyCPmNKvHkcHaFlxqcaZ7tFdFR4G9nto8hsyqZGxJGsfGpor1EzyaGRSRT4rqdioZFJFProp2KhkUkU+KSKdiGxSRT4roosQ2KUClio8VdyKW3jWOpqZSSVsKsTEgZTqAehJjXesDj8Q2qFoLGQgkqTyyD6GCd+s96O8U4zbYOgaSRyxqAR+YdOm1A0IznJLAIczkDlnmy6+4jQDfrXgdd1CnOl2PR6fE4rcpYxblwtmVkBYKGVfYI1XY6E7nWqtzgBADgLJ0RrmTSJzAqxIkzO/WjVu9aZoZjqSCp/OZUGRpMyPnQI8XQeZbIy+yFBAMBT3k/wCbrNcuGclwjq54PY66liuivpjyzoropQKWKAoSuilrqQCRSxSxXRQAkV0U6K6KAGxSxSxSxSsBsVzDTWnRSPsfcaUnSsaVugPjbPk2SLXM0yi7RoIIJ0jSfeaHLxV2Q/aUWy/QAqwadJABLAwTM1NjrFwEkXSuugBcgdwBGnX5VWx+CYW2uFyWALTLSRuPTavLR6bspNg/MbMQTP59v8nX40mK8N2rw+8Uh/6y1Ab/ABL7L/Q1StYq4Ua4pJVSFJFzqZjX4Gn/AG1/L8wO2XMF0fl2JnNPYH5VTRCbTAnFPBGIt81uLyfmQQw/vWzqPhNUE8P3ztbJ+KfvrXC7iGttcR7kAMZDzsJkGaqYHH3YEXHn4+80JMpzNj4WwYtYW0m/LJ9GYlmHwJiikUD8FOzWGZzM3Hj0AgfqDR+K9LG7ijzMi8zI4riKfFJFaWQMiuinxSRTsBkV0U6K6KLENiuinxXRRYqGAUE8RgleRtiJg7dNR292tH8tY7xLjXNwqjHLK5Tssicyz8Z76RXH101HEa4ItzBOCvSXYhwQATcUgqWzSdI6aRqZyio+L3CVJzMHKwBI5mnMJEaL+8dqfgcXbdSSMucgoSTzMfaAjWABHpJqK4wLMmudYCgiFVNgWI0I23JJr5+cm5ps9OKAWDfzbhR2Y5iCuWFV9QTKEa79O9Z3FBQRlInWYEp71ImQY+lHL17yXJgNzEAO0LrswIgptI6mOkCqmKwSRnXmYQcnshlZQDBEEZSQY03NdkFRrE9+iuinRXRXuHk0JFLXRSxQFCRXRToroosKEiuinRXRSChsUtLFdQAkUsV0UtACRXRTL99UALsqgmAWIAnoNetQ/wBI2f623/mX99S2iknZSxiBiymd9YqHjMCwyjpb+kVVPGrfmFRJJJgLkM7nSG1peNYlijAWn1SJldNNyJkbV5q7HpPuZ/BXCcFeJUCLlkQBAOjn40jv/wCgVsqj75uUDTRD0+NJgEf7K9sJcbO6OrhZWFDA9dd/pT3w9z7ILPl3cwuM+bKYgrEbzWraM0mEOGtOCYwBKXdAIA0NZ/BroDp0ozgcTlwmTJcbkuDOoBXUETM0Awd4wJHTqaXcl8HoHhVIwlr3MfiXY0WihPhi8v2W1zLswOo3zNNFlYHYg+4g13wflRwzXmYkV0U6K6KuyKGRXRT4roosVEcUsU6KWKLChkVx9aW7MGN/5msxxHjxa2MhyvmA0ZgPbCnQiO4k/CsMvURx8lQxuXBZx/GCLhQZf7D6wNOv7xPwrHcVvfadFB3JlYkkxMHQGd9ffVvG3xHmXiykxmVYg5hpmIMxEafPeKBtxBSq28zuGBA8oEQ08qkMDOkjT514mXNPK9zvxY1HgpcPt+ZcQOGZVJHmEMuYiMiAzC69ekTRXiGKKOztk/ELhBLSTAACndgvUgULsYrKLjF3AtsTmA5BmB8sKNs0x0E9Kbwpg4zveFv8SggEtcBObMRqPwa7RHaKPDc/kavbcgx94K8xmU5SGOyxBBbUAfxFB2xRLMQzgaT1PSdJ2nt2o3jrZe4+YrblZW1MEjQqWzTvqR3qtY8ONdNsq4QMknMuULHKBLQGJgnStYtJWy4tI9+roqhjsd5FkEzcYAKSonmA1LDcCQaHcN8V27ip+ck51CtoBOogGdIr2HkinTPO0OrNDXRQkeJcN/WGROmR+m/SnN4lwwBPmaDeFb93rR4kfUWh+gVrqwXhzxexv3RfYlH5rYALZTpCiBtH1HrW24fjkvLmtmRJBkEEEdCDtShljPgcsbjyWK6KZdvKntMF95AoZjePoo+75z6yF9dd/pTlOMeWJRbC8V0UDXjrROW37szf6aROPMfwp/mYe/8ADWfjw9SvDYdilign9Ot0RD6Z2/00SwWOVwNQrdVnY+h601lhJ0mJwaKPiMSqDSVcOATGonKZg9zQY426Og131X92tFeP4DO8hnU5ROVmA6j2ZisomIIvmyt675i5wyguBCrmmfgflXLll5mdWOHlRZxuEZ1LC2HZByyRlEkMToB2p1jhzXMxe0gBAGVbcNtGnbvNWU4e5tF28xxBMeYZnedx2oXgQ7xlJk6x5j9p3msqs1to0Nrh3KoU3EAAAAMQANOUzBqU4B4MXbsx+YfurOY9XtFJL84zSXIHTbm9atYTCXXiGfUE8rsTpEiJ9aOwd6oZheB/dAFTzKZOSDrJOpI117dqo3uDLbIBUBR7OZgGJOraEEfhXr+tPwZuPCguOgHmt37TUPHMLcCW3ZrhDMRqSVkA7E+6itwu0EcDcRUhUUqM3S2xkkk/h9aKeGyvnXGC5c6rOy+yTACgDuflWPHEMjqvmsrGANe+g6d603ALd57iN5rFJ5tV6awRE6/trWDakjGaTizXxSRUHEsfbsIXuuqgAmCQCfRR1NZH/iVY/qb3/h/qrteSK5ZyLHKXCNrFdFYv/iTY/qb3/h/qpf8AiRh/6m98k/1UvFj6j8KfobMClignA/FeHxIMN5bAxkuFVY+o11FHgKpST4M3FrZlTF4kJ1X1DNl0+RrG42+nnNbQZAWUwYEGDrvMTHppWyx1y0oIuFeYRBiSNta8/wAXatG7zC4RJyiXYhdZIX8YIG4HWvO6yTdRs3wxXIM4sXzEhc7aDMmyN3y7KdPp81xX4Ltm4qeXAWPaLGWECI6x1Pxp+YPif+UXtZS0AxyleUkkjQHXWoOJ3AqZ71wELly2kBVishh7I5YBME7/AKeZTtJ8nWBi9q6HW3bZ+UE5E1FzNJLgnaCwEa0TFq1hgqvbymG5nEEhl5QSAGgHNEjv6VSCC6l3IrWyQCYcsDBBECZc/wAfiTwtpWRWuMvmci5RIuMOjtmMmY07ZpqpSopgzhFhbpNzEhYV1zXWaBDScpWNRpMn12qDjXEGRyEuLcCwF00iJzAxqSGAIO0UzHWLhuXlQKiZjyyCBBgAOw1Ek6evuqthOJpbtC2GdSCX8zKcxJ5TbEECBvP9o1qt9+fYaW5vPDFksHYjECOl0hLZJknJbBJ3J1afrU/hbhBH3pjUHLvOuhrz/hWIu3oFsODqbl24zFTJOug39BppRHCYa+Sc8oBsUJYHvoNq7NxSVGs4Zwdrju5jLmfTm1MntUnGMMbSEGAB+IqwA0MEMJjUgQZkT2rGW1v5mmQoDZSG9ojbTpNV72JuFT5kgnoGzTG0kaH3etTPgIhvwxhxmN1py2+bLO7AAgeu8/Cu4jxe9axL5Ha2SFzqNAfQg61nUuOH9oqpAykauT0AE7+p7UmPxL5gPagTmJGY99ev8KmGw5KzWYXizsedwO5ChvnrNG8NhmcSt1WB6hJ+YmRXneBxLsdB8yI+tE8PxYpBEqZIzAwNPxTGqzWjojSbk8Mu/nX/AC1KnDLm2cR2yMPrWZ4X4mxDpKhT/eVQfrU9/wAXYhIDhdeyipodRNNZ4Y/VlHvU/vq9h8C3Vl/yn99ZrC+Jb5AORNQInenL40cOEKrmkCMp67frUOylGHoak2isDOG03J+g12oMnAFXENfDAu/mA84AAcZRpHSSd6FHhSuocF0ZplVBKbnY9PdVdOHODMvHfSPqKdNoepLg1WNvLbsNa8+HyvpmEyQYEFdQZrH8Nvtby546HUDsCOvY/WiowCFCbsnUZSCoI01EnQ7DSqfGbKLdysVDKttMrOA0Kqquk9QBTV0EiXxPi/MayyPmAVpAghfZ00jt67US4JxQIIZwpgnOIBBOWZzEg7dqzmIspbMPC9NSR8NetMt+WdipjeGmPlTrsTq3stcMvlX1KmGJ1B11JnQ1f8UXw+GtFLgMMCbalZE55Mbj496ocMS15whlkC5y5tfYfpQjiiAWh5Z3IkrOo/dtQCf9kL4cXHV88ZYj4Gevvo3av3Etu1klXVCc6kSB1PrpNBMJZMbn/KKtXrZVWIMkAkaDtMVaZD9AXdVrjZndmY/iYyT8TTk4aD1I9DH7qprjCTqDJPbrV+1cbqG+X8aExtNBPBcKtFhq/wDja0R2/EkUes8Hyxlt/WyZ+Y/SKyNjHyYTm01ECiOH4/dsiRovYiV/XT4UNk16mtsYSNPJX4G2P2VfwrXB7KsvuZI+VZnCeNSRIsBuhZamueNssZrIWdpMfIxWdtbopQi+TbYJVvq4u2g0KWBOXdRI29aw3HuF/ejylVYymTOkzmjY7Ltt860fCePXMQjpZHl3cjMrNBQoBzDUbmflWXxxxrtNxEMac3kherD2oB6mah+a2+TSUUklEF44XcPedrXkMXBRskCAdBJWVO0x/vVPF8Je6M1wZmuFQArOGUoD5iqCIbRSvYR13rQcIsKWKuOrERlYC5GYxl7kdT19apX7gQyWYhczIEWDDELCMO4AediDE61xzk4yruRe4NsrlVbZJDE8qoM6spAkltIblHX8VS4u69llErCgsrFQSpXSA3UakabAVLwt2YlrhU8zAK4iAIUMQPZaSPlVPi962SRbUvsMpgAvJkCRquX4T8ahbz3GCOK3SATPJzqsqMpmZO3ovT3UExOJW4QMpS2Ntc2XTWNgZIFEOM8QuctpwB5Z/KJBfmIkbjWRFUL1xRAyHSQ6sxWWnQBegUDT3+lduNUjSKNR4Y4fduYfzDc+6ti4AGtjm/utM6QPdWs4Xw1DZLPLKQpCnT8ObWN+lYHgmIx32ctbYNYnI1tmXqdYG4EmJ3r0HhIK4RyYAyvEE7KmWNZ/LXXGqZjkT1Aq3gwLUq4EAHnAjdhv1PKTWb4zfWWHJOgD2zv2B01mT06UW4niy1lytsOqFUYLkcg+0c6NqBDE5hEfpkvtNs5sotgxKqc6ZTJnJvO437GpytPZBii+WWsHZa4zMCIQwVZuXQAkz7s2g1p2FvKb0gghswDHlAXUDIPrQ7D3YQsdVYsFRXEqwXmZl3Ig6GdYqPC4N2AZVc8w5hoo3/FvM1i1SN9Ibs4hgGDMDtDQCVWN9oJ6xU3Dka7cNsM5BgAkqIjUhSImY/WgfFBc0kZVE5VB0G077nWmYfGFQJlW9pXiWGpgiT1/ZRFk6Ntj0CzhBbJDTmYlmkgkknproNNhVu1hyxJVZA9QPhrQHAcQNxQxMnvE9T3rQ8K4qqKQQSSeg9AOtdMVFuuxzSckvcatnWCo3o1hMOCAJAmNNAf4b0Lt35YkaySRI9dNKs4dhmzSe8R1hdN53Hao0p3ZVtUabDDywFPTp79f20DwrNdcTcfMA5nToHJHu5PrRazc5BJjTUnQDU7ntQbD31tNPK8pcEqYAkMu533J2pRap2aSu1RY46R9gzsFkuhOURtMx2JrFePbqvjblxCSrraZehg21INbTxII4b/jHUHox3FYbjg+9T/s4X/8bZrJ8myfloKeNMBmxa2xygrbBjQTlWT796qeEuF/e3xcHsWLrZZkZhAX5E1a/wD6DbvLjiyOzwpKzAW3GoCj0A3qbwVfzrinj/21zWRJMpJI6GZp7E9zP+HV/wDVqdZi/v1+6uUS4jw8Jh8H3uI7MZ35uUfAAUnALB+0KY0yXjP/AMNwn9KJeIdMPw//ALTfqaS5E94g3B4BSAS5B10Akdf9NT3z924P5WE99xUeCxqCMwYjWcsbc0azA9rtTr3Nbc/2XP6neulpUqOfe9wNZwpPMFaN5irNtR3+pq1hmHkg510XUT6D/Sap2dI26fzNJxqh3dlpcJl1KZfWI+tS/Z1bT2vTU/SpMRtAYHUaT6L39xpisRr1GxMnt0qpRp0QpWrJbFhU0VcvoCQPlUlzDo8ZlzxtIzR8jUf2h3C5okCNo2CzIYTvOtd5mm8ajQSdJHYehpKKcqDU0rDvBOIrYfQb27lsLrpmWBodtqqYnEEqotraZ92LwNjJAjTUCNtI60NtPzrr+X55RP1q5cI5DGvNykCDylRIkaS1T4adobm6LeKshGYM62mJliJnIACiL133k7DTTSgV1y4zMVYMCo5VAyeyA2kBhCxEbb0bxqznVcmbQJcCjMGygw0jVYI2nf0rM8QwV0i8BcMOOdElgdsignuYMDYHpXkyilKrNEOwyWrbl1HmMSci6tbZAVYk79RpP7qo4/imTOudYAItEpk3bM2hG0CAY6/GiOHseRa8sRnYgMCAQAV5sx6ASOv4wfdm+O4lr14eZbCXIClCNGaBqNoBJ0P61WONy34LW7BeOxAOgTJEHlPKxloc67wQNO1MxeILwWCyJkieaTuSPcB8KrXREA6E+u46adNqe1zXYAQNNh11rtSNqLz2baKChuBsxPtKGIA7D4R8a1PBOKhMK2a87tdDgq0ZbZ9/xPzrG4rE2mMhG7jMxbqJBnpUDXOUAOespBAHqO9NaqE46uTXrxMsMqrhrj82VmDLcAIjljUn3VBiMAGtuLq2w+jEoDmA0MZmJJMesa9ay1u+QZhTt7QkaEH9lWLfFroGUPppoddtt/cPkKUlJ8AoNcFg8LmFWFOZ5zyCF0yTI7TrULi5akBzysQMhMT1IO01GmMbNnMEgEcxOsz0nUelRuVZp2B1IO3wyijfuVT7hW/gctoF2LkyUQMSADqSSBAJM79qG4nEl21AA0CqPZUDYCq4cxGsdppBTURqIf4Xjl0Ucp2AJn5VpMFMSNd6wVh4YEGNa2fBcYVg6EQRMTGrzt7xWkN3TOfMtO6DOHxGvT3UWt3SFzZREb6bfKsjbxOvStBf4qPJKxqEGsj1n+fWnFJ3ZnJtVRpOF49WtgTBC7H461SsYNLmaTzBGcgAASAT270Hwd05BuJG+U9fWKK4O/lNwhWOZGTbTm0nST67URSpjbdok8SKqcOiWl3zAQMvswRvpoZ2rLcdtfe2mOxtYUf/AE2+vwrWeK8Kr8PV/MIFs5TKsFLGB2k7DUdzQpcCLly09y4lq2tvDkM8kMy2UXKFHY76iskbPZFbx25ONueW0Z/ujCljBHMwj3EVneCYe+xbyycllCXCkjPbLDOBGj+1MVtm4bh9jjLMkZSchBK9BM6fCorPAMOrMRjkGcZWjOsjeIVh1199KmFgnwxm8xc0mVxBBOpym3diaO+NrVsWsNqwYBwigDLlzvMmdCNI0pLHDLdq6Gt4i3dBW6pUSGBZHCwOurRRPxZwYPhLd9r2TykMiCRmZpg5Rp7UTT7oEm0zIYLBgoDIG+4Xue/92m33At3BI2fYR3FdwzEqbYlgN9yB+feT/aqtdugh5654+tdDSUVRyq7dg/D2DGYxtNWrZ/2NT4XEjyVEj2DpIncfxqlYuDT4afyaTilRVt2ElQjcQPSP2U8N31pMbiQZhgY3AYEbruPhUeExS51GYTrpI7GraSdEXtZPHpXMhbp8NqgsPKiTmjN1nqKmzGDGnxjoaNO9A3sNtjK4ERqP31fW0XYCZ3mem3ah2CtMFQuNQAApMMSB1mrd52UzmyxtER2Ik9823vrln1EIuitDZZ4hxUqQ5JCooBQgFuaFOgBLEkQOm+tT37CMQ1tguWGCj2tNQCOxgdO9Cb18DUuWIYSAYjMMuuXcbb1m72LW7iEC3CoDDMwkHcSRE7abVxTisj1I2S2L/Grvl30JVtm1kcw0IkjRYMLm30neg3EcM1yXsg3CrNmZVIjTSM2rRrJ9RWnx+JR80zJC5ZiQG0Y6fARvpQ6wfK83LItglRmlpzQWY9SdxPqKcJNLjcadGQt3jmJMHNIJbXQ6kDUVFegMYGnQb6UWLEuXtoEGWAoAgnZZDbmCSetMOH84sfMQMsDXQHpKgfGulS3NLQFp0VoOKeGrq3bmS04tAnIxIIyA+0dZIiTQK4SYJ6jT3CQI+RHwrRST4NLsjpRSzpHu/n606yATBYDRjPqASB8SI+NMBlKKUGpOZgBqYmBG070gslw+FZlmQBBI0JJgwYCgk6nrS4fAXHueWi5n5tJA0UFmPNHQE0lrh9xtBbc+5TROzwLFzmFpwYIBgCAQQd/QmplOKJuio/C2UEhlaBJymdPeRFQK5nQAfIfX+d6LP4cxRgMhj1ZIH/lTrXhW8d8g97D9k1LyQ7MlP1ZWwYcwpKosHmYDvHvmlv2bkaFSOaCIEgbn3dKvWfCl47jT+8B+oq9b8HXGEBST2Dg+/QLWcsqW9gmr2CmEvWiinMNgJzdYEj31ezqNBcBPYEzG076bUJfwTdAOb7tdDB0WYgnmbrFNTwwi6nFW1JBGhGx32JpR6rHJbO/h/gnhl7/Q0XiLEn+jUUOLiteVgwn2Spga7nMKmXDhsHqoY5FK6SZ8tQIHvoZhOHW0UWWxGdJDi2UuNrGhAie/pR3BZbZygO0gADy7wEDQRIAXp8qpZ4ran9GDxyMf/RWLiRhTPYj+NRjh2LH/ALRvlNb/AB5Kg5kceqq7df7JI+dQ2LygEnMR0LJdX5QBO9Lx16P6D0P2+pQ8GcNdX829ayHJcgNAIaGGg3GgNaTjtvzcDcsqyqzsIZpygDKTqOsgfOqNnDuPvFZ8pn8JIAj8uWRpVPiEXQUe/CgjMpIUHbTUDtUS6iPNP6FRg6MPh+F3Dm5gCrMpkndTB+tIpbKfa1B6GDv6VtLHh8AGCXli4yw8MdSdG1qjj+DE3Mxvvb2BUpAMdNW29PdUrr4N6Y/f8ESwtby+xiVw19VWVYKwEAE7H+yDI+VRi/lJRhlYd5n4EGthe8PqWz+c0xHTT3QenrNS4fhKDeGYRBII06yQZJql1bXYl6TD467cjlJ9pVIGbMS0kR32+tUWtXVOYypInUw0eo3Hxr0r+jHJU2zZQqxM5WLHt00bU6z1qTH8He6pUXEA7wxfTpJ9P0ofVK+ClpSPNOH4m6XCJLH8kx6k76UftXyVMMJEbEzr8a3eAwnkoiWnC5WzZ8gZ2OmjE6EaA7TpVbH8EF2c9+5zGSRlGnaAIA26T61pHq8dcszmrexm1xjQhClyvtL1JWO/X09RVq67MdMo8zL5R5iZIJGaDywV6DpRY+G1hQLp5I3ABMaSYAk+tQL4YKMXtXIYzP5dYnlOxMHX1rneSDbaHpAvEmWyVcHzLjBRCnNzTOYIsEltdzpOlUMHYtoTdXJb00klnDHmOZZ0gCI6Gj+L8LsWDKDI3h0BJM80kSNWPWqOD8E5QWuW2unKwykxB/CQynodeu5qlOFcj0bGVxPE7yXFaVH5AQCIbUSPjR5uL2bYe2CrtkCmBnhjo+U/iMjU+tSYvgTi06rYKEiAACwnoATtqZk9zQDEcGvkZQk5S+qNmGsdN1261p5JFUmNucQHmIZyAiGAg7nUORHLBJ76a0Lxw5jtOswGHX1rUeK+A5DhjbtH7zD2Sy6yXhwx98rPwoBd4ZeJ0s3DGhhXIkaaE/L4VrHSikkjc4fgGHIUsruco9u456bb7elWE4LhgNLFmPVJ+prFYfxXeAAMEAD02q9a8Yn8ST8YrlliykuMjVDhtgbWLPp90n00p/2W3/U250/6aCgGG8X2z7QK/An9KuW+P2TrmEf4p+MisnCa5RLQVa2sf8u0O/KIqTC2GkBEUE9lUfWhicbw7T94BG4Iaf01p1jjWHPsvsY9lh+yk4yCkaqzwh/xXY9ACfrVDj9yzh8oZrrs08ilQ0d9tO1U08UBZjEZo6ZC31ioX8SWSZc2Z11NoZu/UzXnwxdX4l5HcfRbfizt1dNpqK399yybthLiJetXbRYAh3dDAOxJI013q1xC9h7dvzF8xk2zEqgJ6BMyyx69tN6q/wBNI4UhrMD2WNsHT+8w0q0vF8x0uWGJ/uT+tW4ZbUqfutTp/lfUWrDTVf0S8Ns2rlrznS4luCZL5jHfKq1d4Lxa25ZcLbdlGrXG5RPTUkk+6KpLxUr/ANWyvf2Ne+lNXiaHTzrJbqQLc9RvOv8ACufJ02TLqU+HwtTpfFd/jfyNoZsUKcfsiLxJwNCXxFw3lGkhWQ9Y5Qy694mq9nhGENhrym6UT2swGafcTB6UQa7bIlvs5HWcp/aQDr2qS9xewyZGNsqBosow9IEitFLqIRjFOTp9n29K3Hqwzbbr/SqzWjbS6/2o22mH0IUAxzBSYEjSncQFhTbJe5d80gIVKtGoGsnTUjbWrFni9sAKlxVG2QW5gajQK2g/fTfKtF848rNuD5Dg5tIM+8U45MmpuWqt/wDO3b2e/oS4Yq2r9+ZI/DgHhUvkzq4yAT15mYE++qWFSzcutbUXc65pnJ+GAQDJ60XbFMdDcT3w46z0IiqaYdFYsvkhzMsFuBtd9QZ1qYZM2lqb37V+RuGG9kS4fhqmV+9SOhywdtQVJB/hVbHWrTsLPmXLuvMogopG2YlgAfjVu6+YQXBEFdLd7YiD/vUWBw4tglIBPa04B6ay2tOEsy8zk/ZVt9asThh4S/fqUMBwXDueS5ctus8uzj1HMZGm47UXuY4WQlq8XvBzCu4X5OSR86rtZWVZka4wnWACNZ0LP603EWWu6Nathd+d7jme4AgD50skZ5pLxLa962fs9mVGeOC25+YzJaL5WL2W1+7uADb8rTB+ZruE27WIUlGcQYOZUnaejH+RVu8rMIby2B3BQt+rVHhLBtT5a21nfKrbdJhv5mtX4vhtJu+3D+P7/Zj/AAara+5WxK2VvCz5hNw9FUGD6nMI0qbB4dbkqt8qw3RxDfLNB+FOw9k2yTbFtCdyE1OsiZalvM7/APMa23obSx+tEvGqov57c/CuPn8yb6fuvv8A9Li8Lcdc3qAVn9R9ajuYNxuNPfNVcLfe3OV7YB3C2/rGao77lo8y61wD8IyqsggglViT76zxx6pTqTTj69/62FkfTafLdkzJ/sKYZ2iKi8/TaKhY+p+ddulnI5IvZTvmPzNIS3efiaoye5g+oFKUPdvnRpZOpFwuf5mlcDrB7zM/OKpNaPc/M0jWD+Y96ekWpE7Ya2Nf1YmN9g0xvQpcKqkgX2jWFJaF9OVqu/Z1O5Px2p4sL6fH/aq3DUf/2Q=="/>
          <p:cNvSpPr>
            <a:spLocks noChangeAspect="1" noChangeArrowheads="1"/>
          </p:cNvSpPr>
          <p:nvPr/>
        </p:nvSpPr>
        <p:spPr bwMode="auto">
          <a:xfrm>
            <a:off x="15240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xQTEhUUEhQWFRUXGRQYFBQWGBYYFRgXGhwYFxUYFxcZHygiGBwmHRYYITEhJikrLi4uFyAzODMsNygtLisBCgoKDg0OGxAQGiwkHyQ3LCwsLCwsLy8sLCwsLCwsLCwsLCwsLC0sLCwsLCwsLCwsLCwsLCwsLCwsLCwsLCwsLP/AABEIALABHwMBIgACEQEDEQH/xAAbAAABBQEBAAAAAAAAAAAAAAAFAQIDBAYAB//EAEQQAAIBAgQEAwUFBAgFBQEAAAECEQADBBIhMQUiQVEGE2EycYGRoRQjQlKxwdHh8BVTYnKCktLxFzNDc6IkRIOjswf/xAAaAQADAQEBAQAAAAAAAAAAAAAAAQIDBAUG/8QAKxEAAgIBAwIEBgMBAAAAAAAAAAECEQMSITEEQRMiUWFxgZGxwfAjoeHR/9oADAMBAAIRAxEAPwB3EvCuW9h3wwQKhIZHEj8xJO+uUCRrrWripIpIr3IwUbo+elNyqxkUsU6KWKskjy1xQHcVJFLFAEeWuy1JFdFFgR5a7LUkUkUwGZa6KfFdFFiI8tIVqWKSKdgR5a7LUkV0UAQ3TAk6CRJOw1iTSKQQCNQamZdDOogyKDeGHlLqgGFu3AJ01PMwA6CT9azc6mo+pajcWwplroqSK6K0MyOKQipYpIpgREUkVLFJlpiI4pIqWKSKBEcV0U+K6KYDIrgKfFdFAjgKA+LGXymUZGuaMq3GXKoUznKudhrqNa0AoZxTgVq8wuMitcUQhaSumolZAIms8qbjSKxtKVswGDRVdrt5bfnG7ypnygFbZMyBCqSw67RWN4hiWuNLmY5RBJAA2Cz0rbmziXvlWawtyGF6ywCJkgRJnXNCjlOmkkVBxHw8gNi0Dbzu+W5ikLuq3CT92yyVnU67wuoE15kotrY9THkjCW/JkuE4F7rwlvzCZHN7AnQsxMbEjr+tO4nwt7RezlYsjwx6THRRO4ymT2q9xnhIsFba3pJN1XD8oGRtG/sgwN9SR2io7nFyigWittmym46NcJYhf+oW9SdtjNZ0kqZ0anJ3Hj9/eD2/g+OF63m/EpKONwGXQweo6zV2KxHAMTihjmQur2iXZvZmDqu0FTABj1Pea3MV6OOepHlTjpY2KWKWKdWhA2K6KdFdFADYrop0UsUWAyK6KfXRRYDIrop8V0UWKhkV0U6KWKLAZFdFPimO0T6b/wA9/SlKairZUYuTpEGMxSWlzPMTEDc+grO+FOKI9y9aC5ZZrqDm2MAgk9dB9avcWvkLJ1JOUenUx6xOtZLHcVuWcjoxBBKnseoBHbf51xSz/wAikuDqjh8mnuejEUkVleB+MVuMqXoXNor6RP5X/Kex2M9K1kV2wyKStHJODi6YwikIp5FJFXZAyK6KfFJFOxDYpCKfFdFFgMikinxXRTsQyK6KfFJRYhAKcBXAUtDEY3jFjC4Vi94Lee65A80qAoygNmMcq/DrQtuNi7aYW2t4dCLjM1kF8gDABrsCVJ1jYQd+lFuNcKa215/JS+LxRUVizOCQVbVthsZnTaq17gljD2h922VhLFrkxBnIQphgrajcGa8zNkeNNnfjUXV7v97ex5tctZixtkuo3Zp0DSZK79NSJqpisSXiQAAIVQAAomY9a0fFeEwHu2ubMWkQBCtEgL3kzI7+lZ24mmnWPoNdPfXFDIpcHpxo9L4Hwy+OJ5rkgy7OQ285tgd1LKdNq9HiuFsTmgTAExrA2E/E06vXxw0KjyMk9bsSKWKWK6KsgSK6nRXRQA2KWKWKWKAGxXRToroosBsV0U+K6KVgMilinRSxRYhirJj5+746CmY0ALCa9ZAJ79dB9etIOIooJVTdYGCRGVT0Enc7TGtC/EvEsQiaG2vNliCxmD10HSPjXmZsjnI9TFijCBneNYLFNrDxrABG+xjX4VjOI2L6yLguRvrqNOulabjeJxaoWOIJyySAgA6HT5/SspiMXejmcwZEGJ3nURprUplJehTmt74F8TbYe+x1gWnOv+An9Pl2rz8sSZNTYe7lg6ggyCPmNKvHkcHaFlxqcaZ7tFdFR4G9nto8hsyqZGxJGsfGpor1EzyaGRSRT4rqdioZFJFProp2KhkUkU+KSKdiGxSRT4roosQ2KUClio8VdyKW3jWOpqZSSVsKsTEgZTqAehJjXesDj8Q2qFoLGQgkqTyyD6GCd+s96O8U4zbYOgaSRyxqAR+YdOm1A0IznJLAIczkDlnmy6+4jQDfrXgdd1CnOl2PR6fE4rcpYxblwtmVkBYKGVfYI1XY6E7nWqtzgBADgLJ0RrmTSJzAqxIkzO/WjVu9aZoZjqSCp/OZUGRpMyPnQI8XQeZbIy+yFBAMBT3k/wCbrNcuGclwjq54PY66liuivpjyzoropQKWKAoSuilrqQCRSxSxXRQAkV0U6K6KAGxSxSxSxSsBsVzDTWnRSPsfcaUnSsaVugPjbPk2SLXM0yi7RoIIJ0jSfeaHLxV2Q/aUWy/QAqwadJABLAwTM1NjrFwEkXSuugBcgdwBGnX5VWx+CYW2uFyWALTLSRuPTavLR6bspNg/MbMQTP59v8nX40mK8N2rw+8Uh/6y1Ab/ABL7L/Q1StYq4Ua4pJVSFJFzqZjX4Gn/AG1/L8wO2XMF0fl2JnNPYH5VTRCbTAnFPBGIt81uLyfmQQw/vWzqPhNUE8P3ztbJ+KfvrXC7iGttcR7kAMZDzsJkGaqYHH3YEXHn4+80JMpzNj4WwYtYW0m/LJ9GYlmHwJiikUD8FOzWGZzM3Hj0AgfqDR+K9LG7ijzMi8zI4riKfFJFaWQMiuinxSRTsBkV0U6K6KLENiuinxXRRYqGAUE8RgleRtiJg7dNR292tH8tY7xLjXNwqjHLK5Tssicyz8Z76RXH101HEa4ItzBOCvSXYhwQATcUgqWzSdI6aRqZyio+L3CVJzMHKwBI5mnMJEaL+8dqfgcXbdSSMucgoSTzMfaAjWABHpJqK4wLMmudYCgiFVNgWI0I23JJr5+cm5ps9OKAWDfzbhR2Y5iCuWFV9QTKEa79O9Z3FBQRlInWYEp71ImQY+lHL17yXJgNzEAO0LrswIgptI6mOkCqmKwSRnXmYQcnshlZQDBEEZSQY03NdkFRrE9+iuinRXRXuHk0JFLXRSxQFCRXRToroosKEiuinRXRSChsUtLFdQAkUsV0UtACRXRTL99UALsqgmAWIAnoNetQ/wBI2f623/mX99S2iknZSxiBiymd9YqHjMCwyjpb+kVVPGrfmFRJJJgLkM7nSG1peNYlijAWn1SJldNNyJkbV5q7HpPuZ/BXCcFeJUCLlkQBAOjn40jv/wCgVsqj75uUDTRD0+NJgEf7K9sJcbO6OrhZWFDA9dd/pT3w9z7ILPl3cwuM+bKYgrEbzWraM0mEOGtOCYwBKXdAIA0NZ/BroDp0ozgcTlwmTJcbkuDOoBXUETM0Awd4wJHTqaXcl8HoHhVIwlr3MfiXY0WihPhi8v2W1zLswOo3zNNFlYHYg+4g13wflRwzXmYkV0U6K6KuyKGRXRT4roosVEcUsU6KWKLChkVx9aW7MGN/5msxxHjxa2MhyvmA0ZgPbCnQiO4k/CsMvURx8lQxuXBZx/GCLhQZf7D6wNOv7xPwrHcVvfadFB3JlYkkxMHQGd9ffVvG3xHmXiykxmVYg5hpmIMxEafPeKBtxBSq28zuGBA8oEQ08qkMDOkjT514mXNPK9zvxY1HgpcPt+ZcQOGZVJHmEMuYiMiAzC69ekTRXiGKKOztk/ELhBLSTAACndgvUgULsYrKLjF3AtsTmA5BmB8sKNs0x0E9Kbwpg4zveFv8SggEtcBObMRqPwa7RHaKPDc/kavbcgx94K8xmU5SGOyxBBbUAfxFB2xRLMQzgaT1PSdJ2nt2o3jrZe4+YrblZW1MEjQqWzTvqR3qtY8ONdNsq4QMknMuULHKBLQGJgnStYtJWy4tI9+roqhjsd5FkEzcYAKSonmA1LDcCQaHcN8V27ip+ck51CtoBOogGdIr2HkinTPO0OrNDXRQkeJcN/WGROmR+m/SnN4lwwBPmaDeFb93rR4kfUWh+gVrqwXhzxexv3RfYlH5rYALZTpCiBtH1HrW24fjkvLmtmRJBkEEEdCDtShljPgcsbjyWK6KZdvKntMF95AoZjePoo+75z6yF9dd/pTlOMeWJRbC8V0UDXjrROW37szf6aROPMfwp/mYe/8ADWfjw9SvDYdilign9Ot0RD6Z2/00SwWOVwNQrdVnY+h601lhJ0mJwaKPiMSqDSVcOATGonKZg9zQY426Og131X92tFeP4DO8hnU5ROVmA6j2ZisomIIvmyt675i5wyguBCrmmfgflXLll5mdWOHlRZxuEZ1LC2HZByyRlEkMToB2p1jhzXMxe0gBAGVbcNtGnbvNWU4e5tF28xxBMeYZnedx2oXgQ7xlJk6x5j9p3msqs1to0Nrh3KoU3EAAAAMQANOUzBqU4B4MXbsx+YfurOY9XtFJL84zSXIHTbm9atYTCXXiGfUE8rsTpEiJ9aOwd6oZheB/dAFTzKZOSDrJOpI117dqo3uDLbIBUBR7OZgGJOraEEfhXr+tPwZuPCguOgHmt37TUPHMLcCW3ZrhDMRqSVkA7E+6itwu0EcDcRUhUUqM3S2xkkk/h9aKeGyvnXGC5c6rOy+yTACgDuflWPHEMjqvmsrGANe+g6d603ALd57iN5rFJ5tV6awRE6/trWDakjGaTizXxSRUHEsfbsIXuuqgAmCQCfRR1NZH/iVY/qb3/h/qrteSK5ZyLHKXCNrFdFYv/iTY/qb3/h/qpf8AiRh/6m98k/1UvFj6j8KfobMClignA/FeHxIMN5bAxkuFVY+o11FHgKpST4M3FrZlTF4kJ1X1DNl0+RrG42+nnNbQZAWUwYEGDrvMTHppWyx1y0oIuFeYRBiSNta8/wAXatG7zC4RJyiXYhdZIX8YIG4HWvO6yTdRs3wxXIM4sXzEhc7aDMmyN3y7KdPp81xX4Ltm4qeXAWPaLGWECI6x1Pxp+YPif+UXtZS0AxyleUkkjQHXWoOJ3AqZ71wELly2kBVishh7I5YBME7/AKeZTtJ8nWBi9q6HW3bZ+UE5E1FzNJLgnaCwEa0TFq1hgqvbymG5nEEhl5QSAGgHNEjv6VSCC6l3IrWyQCYcsDBBECZc/wAfiTwtpWRWuMvmci5RIuMOjtmMmY07ZpqpSopgzhFhbpNzEhYV1zXWaBDScpWNRpMn12qDjXEGRyEuLcCwF00iJzAxqSGAIO0UzHWLhuXlQKiZjyyCBBgAOw1Ek6evuqthOJpbtC2GdSCX8zKcxJ5TbEECBvP9o1qt9+fYaW5vPDFksHYjECOl0hLZJknJbBJ3J1afrU/hbhBH3pjUHLvOuhrz/hWIu3oFsODqbl24zFTJOug39BppRHCYa+Sc8oBsUJYHvoNq7NxSVGs4Zwdrju5jLmfTm1MntUnGMMbSEGAB+IqwA0MEMJjUgQZkT2rGW1v5mmQoDZSG9ojbTpNV72JuFT5kgnoGzTG0kaH3etTPgIhvwxhxmN1py2+bLO7AAgeu8/Cu4jxe9axL5Ha2SFzqNAfQg61nUuOH9oqpAykauT0AE7+p7UmPxL5gPagTmJGY99ev8KmGw5KzWYXizsedwO5ChvnrNG8NhmcSt1WB6hJ+YmRXneBxLsdB8yI+tE8PxYpBEqZIzAwNPxTGqzWjojSbk8Mu/nX/AC1KnDLm2cR2yMPrWZ4X4mxDpKhT/eVQfrU9/wAXYhIDhdeyipodRNNZ4Y/VlHvU/vq9h8C3Vl/yn99ZrC+Jb5AORNQInenL40cOEKrmkCMp67frUOylGHoak2isDOG03J+g12oMnAFXENfDAu/mA84AAcZRpHSSd6FHhSuocF0ZplVBKbnY9PdVdOHODMvHfSPqKdNoepLg1WNvLbsNa8+HyvpmEyQYEFdQZrH8Nvtby546HUDsCOvY/WiowCFCbsnUZSCoI01EnQ7DSqfGbKLdysVDKttMrOA0Kqquk9QBTV0EiXxPi/MayyPmAVpAghfZ00jt67US4JxQIIZwpgnOIBBOWZzEg7dqzmIspbMPC9NSR8NetMt+WdipjeGmPlTrsTq3stcMvlX1KmGJ1B11JnQ1f8UXw+GtFLgMMCbalZE55Mbj496ocMS15whlkC5y5tfYfpQjiiAWh5Z3IkrOo/dtQCf9kL4cXHV88ZYj4Gevvo3av3Etu1klXVCc6kSB1PrpNBMJZMbn/KKtXrZVWIMkAkaDtMVaZD9AXdVrjZndmY/iYyT8TTk4aD1I9DH7qprjCTqDJPbrV+1cbqG+X8aExtNBPBcKtFhq/wDja0R2/EkUes8Hyxlt/WyZ+Y/SKyNjHyYTm01ECiOH4/dsiRovYiV/XT4UNk16mtsYSNPJX4G2P2VfwrXB7KsvuZI+VZnCeNSRIsBuhZamueNssZrIWdpMfIxWdtbopQi+TbYJVvq4u2g0KWBOXdRI29aw3HuF/ejylVYymTOkzmjY7Ltt860fCePXMQjpZHl3cjMrNBQoBzDUbmflWXxxxrtNxEMac3kherD2oB6mah+a2+TSUUklEF44XcPedrXkMXBRskCAdBJWVO0x/vVPF8Je6M1wZmuFQArOGUoD5iqCIbRSvYR13rQcIsKWKuOrERlYC5GYxl7kdT19apX7gQyWYhczIEWDDELCMO4AediDE61xzk4yruRe4NsrlVbZJDE8qoM6spAkltIblHX8VS4u69llErCgsrFQSpXSA3UakabAVLwt2YlrhU8zAK4iAIUMQPZaSPlVPi962SRbUvsMpgAvJkCRquX4T8ahbz3GCOK3SATPJzqsqMpmZO3ovT3UExOJW4QMpS2Ntc2XTWNgZIFEOM8QuctpwB5Z/KJBfmIkbjWRFUL1xRAyHSQ6sxWWnQBegUDT3+lduNUjSKNR4Y4fduYfzDc+6ti4AGtjm/utM6QPdWs4Xw1DZLPLKQpCnT8ObWN+lYHgmIx32ctbYNYnI1tmXqdYG4EmJ3r0HhIK4RyYAyvEE7KmWNZ/LXXGqZjkT1Aq3gwLUq4EAHnAjdhv1PKTWb4zfWWHJOgD2zv2B01mT06UW4niy1lytsOqFUYLkcg+0c6NqBDE5hEfpkvtNs5sotgxKqc6ZTJnJvO437GpytPZBii+WWsHZa4zMCIQwVZuXQAkz7s2g1p2FvKb0gghswDHlAXUDIPrQ7D3YQsdVYsFRXEqwXmZl3Ig6GdYqPC4N2AZVc8w5hoo3/FvM1i1SN9Ibs4hgGDMDtDQCVWN9oJ6xU3Dka7cNsM5BgAkqIjUhSImY/WgfFBc0kZVE5VB0G077nWmYfGFQJlW9pXiWGpgiT1/ZRFk6Ntj0CzhBbJDTmYlmkgkknproNNhVu1hyxJVZA9QPhrQHAcQNxQxMnvE9T3rQ8K4qqKQQSSeg9AOtdMVFuuxzSckvcatnWCo3o1hMOCAJAmNNAf4b0Lt35YkaySRI9dNKs4dhmzSe8R1hdN53Hao0p3ZVtUabDDywFPTp79f20DwrNdcTcfMA5nToHJHu5PrRazc5BJjTUnQDU7ntQbD31tNPK8pcEqYAkMu533J2pRap2aSu1RY46R9gzsFkuhOURtMx2JrFePbqvjblxCSrraZehg21INbTxII4b/jHUHox3FYbjg+9T/s4X/8bZrJ8myfloKeNMBmxa2xygrbBjQTlWT796qeEuF/e3xcHsWLrZZkZhAX5E1a/wD6DbvLjiyOzwpKzAW3GoCj0A3qbwVfzrinj/21zWRJMpJI6GZp7E9zP+HV/wDVqdZi/v1+6uUS4jw8Jh8H3uI7MZ35uUfAAUnALB+0KY0yXjP/AMNwn9KJeIdMPw//ALTfqaS5E94g3B4BSAS5B10Akdf9NT3z924P5WE99xUeCxqCMwYjWcsbc0azA9rtTr3Nbc/2XP6neulpUqOfe9wNZwpPMFaN5irNtR3+pq1hmHkg510XUT6D/Sap2dI26fzNJxqh3dlpcJl1KZfWI+tS/Z1bT2vTU/SpMRtAYHUaT6L39xpisRr1GxMnt0qpRp0QpWrJbFhU0VcvoCQPlUlzDo8ZlzxtIzR8jUf2h3C5okCNo2CzIYTvOtd5mm8ajQSdJHYehpKKcqDU0rDvBOIrYfQb27lsLrpmWBodtqqYnEEqotraZ92LwNjJAjTUCNtI60NtPzrr+X55RP1q5cI5DGvNykCDylRIkaS1T4adobm6LeKshGYM62mJliJnIACiL133k7DTTSgV1y4zMVYMCo5VAyeyA2kBhCxEbb0bxqznVcmbQJcCjMGygw0jVYI2nf0rM8QwV0i8BcMOOdElgdsignuYMDYHpXkyilKrNEOwyWrbl1HmMSci6tbZAVYk79RpP7qo4/imTOudYAItEpk3bM2hG0CAY6/GiOHseRa8sRnYgMCAQAV5sx6ASOv4wfdm+O4lr14eZbCXIClCNGaBqNoBJ0P61WONy34LW7BeOxAOgTJEHlPKxloc67wQNO1MxeILwWCyJkieaTuSPcB8KrXREA6E+u46adNqe1zXYAQNNh11rtSNqLz2baKChuBsxPtKGIA7D4R8a1PBOKhMK2a87tdDgq0ZbZ9/xPzrG4rE2mMhG7jMxbqJBnpUDXOUAOespBAHqO9NaqE46uTXrxMsMqrhrj82VmDLcAIjljUn3VBiMAGtuLq2w+jEoDmA0MZmJJMesa9ay1u+QZhTt7QkaEH9lWLfFroGUPppoddtt/cPkKUlJ8AoNcFg8LmFWFOZ5zyCF0yTI7TrULi5akBzysQMhMT1IO01GmMbNnMEgEcxOsz0nUelRuVZp2B1IO3wyijfuVT7hW/gctoF2LkyUQMSADqSSBAJM79qG4nEl21AA0CqPZUDYCq4cxGsdppBTURqIf4Xjl0Ucp2AJn5VpMFMSNd6wVh4YEGNa2fBcYVg6EQRMTGrzt7xWkN3TOfMtO6DOHxGvT3UWt3SFzZREb6bfKsjbxOvStBf4qPJKxqEGsj1n+fWnFJ3ZnJtVRpOF49WtgTBC7H461SsYNLmaTzBGcgAASAT270Hwd05BuJG+U9fWKK4O/lNwhWOZGTbTm0nST67URSpjbdok8SKqcOiWl3zAQMvswRvpoZ2rLcdtfe2mOxtYUf/AE2+vwrWeK8Kr8PV/MIFs5TKsFLGB2k7DUdzQpcCLly09y4lq2tvDkM8kMy2UXKFHY76iskbPZFbx25ONueW0Z/ujCljBHMwj3EVneCYe+xbyycllCXCkjPbLDOBGj+1MVtm4bh9jjLMkZSchBK9BM6fCorPAMOrMRjkGcZWjOsjeIVh1199KmFgnwxm8xc0mVxBBOpym3diaO+NrVsWsNqwYBwigDLlzvMmdCNI0pLHDLdq6Gt4i3dBW6pUSGBZHCwOurRRPxZwYPhLd9r2TykMiCRmZpg5Rp7UTT7oEm0zIYLBgoDIG+4Xue/92m33At3BI2fYR3FdwzEqbYlgN9yB+feT/aqtdugh5654+tdDSUVRyq7dg/D2DGYxtNWrZ/2NT4XEjyVEj2DpIncfxqlYuDT4afyaTilRVt2ElQjcQPSP2U8N31pMbiQZhgY3AYEbruPhUeExS51GYTrpI7GraSdEXtZPHpXMhbp8NqgsPKiTmjN1nqKmzGDGnxjoaNO9A3sNtjK4ERqP31fW0XYCZ3mem3ah2CtMFQuNQAApMMSB1mrd52UzmyxtER2Ik9823vrln1EIuitDZZ4hxUqQ5JCooBQgFuaFOgBLEkQOm+tT37CMQ1tguWGCj2tNQCOxgdO9Cb18DUuWIYSAYjMMuuXcbb1m72LW7iEC3CoDDMwkHcSRE7abVxTisj1I2S2L/Grvl30JVtm1kcw0IkjRYMLm30neg3EcM1yXsg3CrNmZVIjTSM2rRrJ9RWnx+JR80zJC5ZiQG0Y6fARvpQ6wfK83LItglRmlpzQWY9SdxPqKcJNLjcadGQt3jmJMHNIJbXQ6kDUVFegMYGnQb6UWLEuXtoEGWAoAgnZZDbmCSetMOH84sfMQMsDXQHpKgfGulS3NLQFp0VoOKeGrq3bmS04tAnIxIIyA+0dZIiTQK4SYJ6jT3CQI+RHwrRST4NLsjpRSzpHu/n606yATBYDRjPqASB8SI+NMBlKKUGpOZgBqYmBG070gslw+FZlmQBBI0JJgwYCgk6nrS4fAXHueWi5n5tJA0UFmPNHQE0lrh9xtBbc+5TROzwLFzmFpwYIBgCAQQd/QmplOKJuio/C2UEhlaBJymdPeRFQK5nQAfIfX+d6LP4cxRgMhj1ZIH/lTrXhW8d8g97D9k1LyQ7MlP1ZWwYcwpKosHmYDvHvmlv2bkaFSOaCIEgbn3dKvWfCl47jT+8B+oq9b8HXGEBST2Dg+/QLWcsqW9gmr2CmEvWiinMNgJzdYEj31ezqNBcBPYEzG076bUJfwTdAOb7tdDB0WYgnmbrFNTwwi6nFW1JBGhGx32JpR6rHJbO/h/gnhl7/Q0XiLEn+jUUOLiteVgwn2Spga7nMKmXDhsHqoY5FK6SZ8tQIHvoZhOHW0UWWxGdJDi2UuNrGhAie/pR3BZbZygO0gADy7wEDQRIAXp8qpZ4ran9GDxyMf/RWLiRhTPYj+NRjh2LH/ALRvlNb/AB5Kg5kceqq7df7JI+dQ2LygEnMR0LJdX5QBO9Lx16P6D0P2+pQ8GcNdX829ayHJcgNAIaGGg3GgNaTjtvzcDcsqyqzsIZpygDKTqOsgfOqNnDuPvFZ8pn8JIAj8uWRpVPiEXQUe/CgjMpIUHbTUDtUS6iPNP6FRg6MPh+F3Dm5gCrMpkndTB+tIpbKfa1B6GDv6VtLHh8AGCXli4yw8MdSdG1qjj+DE3Mxvvb2BUpAMdNW29PdUrr4N6Y/f8ESwtby+xiVw19VWVYKwEAE7H+yDI+VRi/lJRhlYd5n4EGthe8PqWz+c0xHTT3QenrNS4fhKDeGYRBII06yQZJql1bXYl6TD467cjlJ9pVIGbMS0kR32+tUWtXVOYypInUw0eo3Hxr0r+jHJU2zZQqxM5WLHt00bU6z1qTH8He6pUXEA7wxfTpJ9P0ofVK+ClpSPNOH4m6XCJLH8kx6k76UftXyVMMJEbEzr8a3eAwnkoiWnC5WzZ8gZ2OmjE6EaA7TpVbH8EF2c9+5zGSRlGnaAIA26T61pHq8dcszmrexm1xjQhClyvtL1JWO/X09RVq67MdMo8zL5R5iZIJGaDywV6DpRY+G1hQLp5I3ABMaSYAk+tQL4YKMXtXIYzP5dYnlOxMHX1rneSDbaHpAvEmWyVcHzLjBRCnNzTOYIsEltdzpOlUMHYtoTdXJb00klnDHmOZZ0gCI6Gj+L8LsWDKDI3h0BJM80kSNWPWqOD8E5QWuW2unKwykxB/CQynodeu5qlOFcj0bGVxPE7yXFaVH5AQCIbUSPjR5uL2bYe2CrtkCmBnhjo+U/iMjU+tSYvgTi06rYKEiAACwnoATtqZk9zQDEcGvkZQk5S+qNmGsdN1261p5JFUmNucQHmIZyAiGAg7nUORHLBJ76a0Lxw5jtOswGHX1rUeK+A5DhjbtH7zD2Sy6yXhwx98rPwoBd4ZeJ0s3DGhhXIkaaE/L4VrHSikkjc4fgGHIUsruco9u456bb7elWE4LhgNLFmPVJ+prFYfxXeAAMEAD02q9a8Yn8ST8YrlliykuMjVDhtgbWLPp90n00p/2W3/U250/6aCgGG8X2z7QK/An9KuW+P2TrmEf4p+MisnCa5RLQVa2sf8u0O/KIqTC2GkBEUE9lUfWhicbw7T94BG4Iaf01p1jjWHPsvsY9lh+yk4yCkaqzwh/xXY9ACfrVDj9yzh8oZrrs08ilQ0d9tO1U08UBZjEZo6ZC31ioX8SWSZc2Z11NoZu/UzXnwxdX4l5HcfRbfizt1dNpqK399yybthLiJetXbRYAh3dDAOxJI013q1xC9h7dvzF8xk2zEqgJ6BMyyx69tN6q/wBNI4UhrMD2WNsHT+8w0q0vF8x0uWGJ/uT+tW4ZbUqfutTp/lfUWrDTVf0S8Ns2rlrznS4luCZL5jHfKq1d4Lxa25ZcLbdlGrXG5RPTUkk+6KpLxUr/ANWyvf2Ne+lNXiaHTzrJbqQLc9RvOv8ACufJ02TLqU+HwtTpfFd/jfyNoZsUKcfsiLxJwNCXxFw3lGkhWQ9Y5Qy694mq9nhGENhrym6UT2swGafcTB6UQa7bIlvs5HWcp/aQDr2qS9xewyZGNsqBosow9IEitFLqIRjFOTp9n29K3Hqwzbbr/SqzWjbS6/2o22mH0IUAxzBSYEjSncQFhTbJe5d80gIVKtGoGsnTUjbWrFni9sAKlxVG2QW5gajQK2g/fTfKtF848rNuD5Dg5tIM+8U45MmpuWqt/wDO3b2e/oS4Yq2r9+ZI/DgHhUvkzq4yAT15mYE++qWFSzcutbUXc65pnJ+GAQDJ60XbFMdDcT3w46z0IiqaYdFYsvkhzMsFuBtd9QZ1qYZM2lqb37V+RuGG9kS4fhqmV+9SOhywdtQVJB/hVbHWrTsLPmXLuvMogopG2YlgAfjVu6+YQXBEFdLd7YiD/vUWBw4tglIBPa04B6ay2tOEsy8zk/ZVt9asThh4S/fqUMBwXDueS5ctus8uzj1HMZGm47UXuY4WQlq8XvBzCu4X5OSR86rtZWVZka4wnWACNZ0LP603EWWu6Nathd+d7jme4AgD50skZ5pLxLa962fs9mVGeOC25+YzJaL5WL2W1+7uADb8rTB+ZruE27WIUlGcQYOZUnaejH+RVu8rMIby2B3BQt+rVHhLBtT5a21nfKrbdJhv5mtX4vhtJu+3D+P7/Zj/AAara+5WxK2VvCz5hNw9FUGD6nMI0qbB4dbkqt8qw3RxDfLNB+FOw9k2yTbFtCdyE1OsiZalvM7/APMa23obSx+tEvGqov57c/CuPn8yb6fuvv8A9Li8Lcdc3qAVn9R9ajuYNxuNPfNVcLfe3OV7YB3C2/rGao77lo8y61wD8IyqsggglViT76zxx6pTqTTj69/62FkfTafLdkzJ/sKYZ2iKi8/TaKhY+p+ddulnI5IvZTvmPzNIS3efiaoye5g+oFKUPdvnRpZOpFwuf5mlcDrB7zM/OKpNaPc/M0jWD+Y96ekWpE7Ya2Nf1YmN9g0xvQpcKqkgX2jWFJaF9OVqu/Z1O5Px2p4sL6fH/aq3DUf/2Q=="/>
          <p:cNvSpPr>
            <a:spLocks noChangeAspect="1" noChangeArrowheads="1"/>
          </p:cNvSpPr>
          <p:nvPr/>
        </p:nvSpPr>
        <p:spPr bwMode="auto">
          <a:xfrm>
            <a:off x="1676400" y="-231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data:image/jpeg;base64,/9j/4AAQSkZJRgABAQAAAQABAAD/2wCEAAkGBxQTEhUUEhQWFRUXGRQYFBQWGBYYFRgXGhwYFxUYFxcZHygiGBwmHRYYITEhJikrLi4uFyAzODMsNygtLisBCgoKDg0OGxAQGiwkHyQ3LCwsLCwsLy8sLCwsLCwsLCwsLCwsLC0sLCwsLCwsLCwsLCwsLCwsLCwsLCwsLCwsLP/AABEIALABHwMBIgACEQEDEQH/xAAbAAABBQEBAAAAAAAAAAAAAAAFAQIDBAYAB//EAEQQAAIBAgQEAwUFBAgFBQEAAAECEQADBBIhMQUiQVEGE2EycYGRoRQjQlKxwdHh8BVTYnKCktLxFzNDc6IkRIOjswf/xAAaAQADAQEBAQAAAAAAAAAAAAAAAQIDBAUG/8QAKxEAAgIBAwIEBgMBAAAAAAAAAAECEQMSITEEQRMiUWFxgZGxwfAjoeHR/9oADAMBAAIRAxEAPwB3EvCuW9h3wwQKhIZHEj8xJO+uUCRrrWripIpIr3IwUbo+elNyqxkUsU6KWKskjy1xQHcVJFLFAEeWuy1JFdFFgR5a7LUkUkUwGZa6KfFdFFiI8tIVqWKSKdgR5a7LUkV0UAQ3TAk6CRJOw1iTSKQQCNQamZdDOogyKDeGHlLqgGFu3AJ01PMwA6CT9azc6mo+pajcWwplroqSK6K0MyOKQipYpIpgREUkVLFJlpiI4pIqWKSKBEcV0U+K6KYDIrgKfFdFAjgKA+LGXymUZGuaMq3GXKoUznKudhrqNa0AoZxTgVq8wuMitcUQhaSumolZAIms8qbjSKxtKVswGDRVdrt5bfnG7ypnygFbZMyBCqSw67RWN4hiWuNLmY5RBJAA2Cz0rbmziXvlWawtyGF6ywCJkgRJnXNCjlOmkkVBxHw8gNi0Dbzu+W5ikLuq3CT92yyVnU67wuoE15kotrY9THkjCW/JkuE4F7rwlvzCZHN7AnQsxMbEjr+tO4nwt7RezlYsjwx6THRRO4ymT2q9xnhIsFba3pJN1XD8oGRtG/sgwN9SR2io7nFyigWittmym46NcJYhf+oW9SdtjNZ0kqZ0anJ3Hj9/eD2/g+OF63m/EpKONwGXQweo6zV2KxHAMTihjmQur2iXZvZmDqu0FTABj1Pea3MV6OOepHlTjpY2KWKWKdWhA2K6KdFdFADYrop0UsUWAyK6KfXRRYDIrop8V0UWKhkV0U6KWKLAZFdFPimO0T6b/wA9/SlKairZUYuTpEGMxSWlzPMTEDc+grO+FOKI9y9aC5ZZrqDm2MAgk9dB9avcWvkLJ1JOUenUx6xOtZLHcVuWcjoxBBKnseoBHbf51xSz/wAikuDqjh8mnuejEUkVleB+MVuMqXoXNor6RP5X/Kex2M9K1kV2wyKStHJODi6YwikIp5FJFXZAyK6KfFJFOxDYpCKfFdFFgMikinxXRTsQyK6KfFJRYhAKcBXAUtDEY3jFjC4Vi94Lee65A80qAoygNmMcq/DrQtuNi7aYW2t4dCLjM1kF8gDABrsCVJ1jYQd+lFuNcKa215/JS+LxRUVizOCQVbVthsZnTaq17gljD2h922VhLFrkxBnIQphgrajcGa8zNkeNNnfjUXV7v97ex5tctZixtkuo3Zp0DSZK79NSJqpisSXiQAAIVQAAomY9a0fFeEwHu2ubMWkQBCtEgL3kzI7+lZ24mmnWPoNdPfXFDIpcHpxo9L4Hwy+OJ5rkgy7OQ285tgd1LKdNq9HiuFsTmgTAExrA2E/E06vXxw0KjyMk9bsSKWKWK6KsgSK6nRXRQA2KWKWKWKAGxXRToroosBsV0U+K6KVgMilinRSxRYhirJj5+746CmY0ALCa9ZAJ79dB9etIOIooJVTdYGCRGVT0Enc7TGtC/EvEsQiaG2vNliCxmD10HSPjXmZsjnI9TFijCBneNYLFNrDxrABG+xjX4VjOI2L6yLguRvrqNOulabjeJxaoWOIJyySAgA6HT5/SspiMXejmcwZEGJ3nURprUplJehTmt74F8TbYe+x1gWnOv+An9Pl2rz8sSZNTYe7lg6ggyCPmNKvHkcHaFlxqcaZ7tFdFR4G9nto8hsyqZGxJGsfGpor1EzyaGRSRT4rqdioZFJFProp2KhkUkU+KSKdiGxSRT4roosQ2KUClio8VdyKW3jWOpqZSSVsKsTEgZTqAehJjXesDj8Q2qFoLGQgkqTyyD6GCd+s96O8U4zbYOgaSRyxqAR+YdOm1A0IznJLAIczkDlnmy6+4jQDfrXgdd1CnOl2PR6fE4rcpYxblwtmVkBYKGVfYI1XY6E7nWqtzgBADgLJ0RrmTSJzAqxIkzO/WjVu9aZoZjqSCp/OZUGRpMyPnQI8XQeZbIy+yFBAMBT3k/wCbrNcuGclwjq54PY66liuivpjyzoropQKWKAoSuilrqQCRSxSxXRQAkV0U6K6KAGxSxSxSxSsBsVzDTWnRSPsfcaUnSsaVugPjbPk2SLXM0yi7RoIIJ0jSfeaHLxV2Q/aUWy/QAqwadJABLAwTM1NjrFwEkXSuugBcgdwBGnX5VWx+CYW2uFyWALTLSRuPTavLR6bspNg/MbMQTP59v8nX40mK8N2rw+8Uh/6y1Ab/ABL7L/Q1StYq4Ua4pJVSFJFzqZjX4Gn/AG1/L8wO2XMF0fl2JnNPYH5VTRCbTAnFPBGIt81uLyfmQQw/vWzqPhNUE8P3ztbJ+KfvrXC7iGttcR7kAMZDzsJkGaqYHH3YEXHn4+80JMpzNj4WwYtYW0m/LJ9GYlmHwJiikUD8FOzWGZzM3Hj0AgfqDR+K9LG7ijzMi8zI4riKfFJFaWQMiuinxSRTsBkV0U6K6KLENiuinxXRRYqGAUE8RgleRtiJg7dNR292tH8tY7xLjXNwqjHLK5Tssicyz8Z76RXH101HEa4ItzBOCvSXYhwQATcUgqWzSdI6aRqZyio+L3CVJzMHKwBI5mnMJEaL+8dqfgcXbdSSMucgoSTzMfaAjWABHpJqK4wLMmudYCgiFVNgWI0I23JJr5+cm5ps9OKAWDfzbhR2Y5iCuWFV9QTKEa79O9Z3FBQRlInWYEp71ImQY+lHL17yXJgNzEAO0LrswIgptI6mOkCqmKwSRnXmYQcnshlZQDBEEZSQY03NdkFRrE9+iuinRXRXuHk0JFLXRSxQFCRXRToroosKEiuinRXRSChsUtLFdQAkUsV0UtACRXRTL99UALsqgmAWIAnoNetQ/wBI2f623/mX99S2iknZSxiBiymd9YqHjMCwyjpb+kVVPGrfmFRJJJgLkM7nSG1peNYlijAWn1SJldNNyJkbV5q7HpPuZ/BXCcFeJUCLlkQBAOjn40jv/wCgVsqj75uUDTRD0+NJgEf7K9sJcbO6OrhZWFDA9dd/pT3w9z7ILPl3cwuM+bKYgrEbzWraM0mEOGtOCYwBKXdAIA0NZ/BroDp0ozgcTlwmTJcbkuDOoBXUETM0Awd4wJHTqaXcl8HoHhVIwlr3MfiXY0WihPhi8v2W1zLswOo3zNNFlYHYg+4g13wflRwzXmYkV0U6K6KuyKGRXRT4roosVEcUsU6KWKLChkVx9aW7MGN/5msxxHjxa2MhyvmA0ZgPbCnQiO4k/CsMvURx8lQxuXBZx/GCLhQZf7D6wNOv7xPwrHcVvfadFB3JlYkkxMHQGd9ffVvG3xHmXiykxmVYg5hpmIMxEafPeKBtxBSq28zuGBA8oEQ08qkMDOkjT514mXNPK9zvxY1HgpcPt+ZcQOGZVJHmEMuYiMiAzC69ekTRXiGKKOztk/ELhBLSTAACndgvUgULsYrKLjF3AtsTmA5BmB8sKNs0x0E9Kbwpg4zveFv8SggEtcBObMRqPwa7RHaKPDc/kavbcgx94K8xmU5SGOyxBBbUAfxFB2xRLMQzgaT1PSdJ2nt2o3jrZe4+YrblZW1MEjQqWzTvqR3qtY8ONdNsq4QMknMuULHKBLQGJgnStYtJWy4tI9+roqhjsd5FkEzcYAKSonmA1LDcCQaHcN8V27ip+ck51CtoBOogGdIr2HkinTPO0OrNDXRQkeJcN/WGROmR+m/SnN4lwwBPmaDeFb93rR4kfUWh+gVrqwXhzxexv3RfYlH5rYALZTpCiBtH1HrW24fjkvLmtmRJBkEEEdCDtShljPgcsbjyWK6KZdvKntMF95AoZjePoo+75z6yF9dd/pTlOMeWJRbC8V0UDXjrROW37szf6aROPMfwp/mYe/8ADWfjw9SvDYdilign9Ot0RD6Z2/00SwWOVwNQrdVnY+h601lhJ0mJwaKPiMSqDSVcOATGonKZg9zQY426Og131X92tFeP4DO8hnU5ROVmA6j2ZisomIIvmyt675i5wyguBCrmmfgflXLll5mdWOHlRZxuEZ1LC2HZByyRlEkMToB2p1jhzXMxe0gBAGVbcNtGnbvNWU4e5tF28xxBMeYZnedx2oXgQ7xlJk6x5j9p3msqs1to0Nrh3KoU3EAAAAMQANOUzBqU4B4MXbsx+YfurOY9XtFJL84zSXIHTbm9atYTCXXiGfUE8rsTpEiJ9aOwd6oZheB/dAFTzKZOSDrJOpI117dqo3uDLbIBUBR7OZgGJOraEEfhXr+tPwZuPCguOgHmt37TUPHMLcCW3ZrhDMRqSVkA7E+6itwu0EcDcRUhUUqM3S2xkkk/h9aKeGyvnXGC5c6rOy+yTACgDuflWPHEMjqvmsrGANe+g6d603ALd57iN5rFJ5tV6awRE6/trWDakjGaTizXxSRUHEsfbsIXuuqgAmCQCfRR1NZH/iVY/qb3/h/qrteSK5ZyLHKXCNrFdFYv/iTY/qb3/h/qpf8AiRh/6m98k/1UvFj6j8KfobMClignA/FeHxIMN5bAxkuFVY+o11FHgKpST4M3FrZlTF4kJ1X1DNl0+RrG42+nnNbQZAWUwYEGDrvMTHppWyx1y0oIuFeYRBiSNta8/wAXatG7zC4RJyiXYhdZIX8YIG4HWvO6yTdRs3wxXIM4sXzEhc7aDMmyN3y7KdPp81xX4Ltm4qeXAWPaLGWECI6x1Pxp+YPif+UXtZS0AxyleUkkjQHXWoOJ3AqZ71wELly2kBVishh7I5YBME7/AKeZTtJ8nWBi9q6HW3bZ+UE5E1FzNJLgnaCwEa0TFq1hgqvbymG5nEEhl5QSAGgHNEjv6VSCC6l3IrWyQCYcsDBBECZc/wAfiTwtpWRWuMvmci5RIuMOjtmMmY07ZpqpSopgzhFhbpNzEhYV1zXWaBDScpWNRpMn12qDjXEGRyEuLcCwF00iJzAxqSGAIO0UzHWLhuXlQKiZjyyCBBgAOw1Ek6evuqthOJpbtC2GdSCX8zKcxJ5TbEECBvP9o1qt9+fYaW5vPDFksHYjECOl0hLZJknJbBJ3J1afrU/hbhBH3pjUHLvOuhrz/hWIu3oFsODqbl24zFTJOug39BppRHCYa+Sc8oBsUJYHvoNq7NxSVGs4Zwdrju5jLmfTm1MntUnGMMbSEGAB+IqwA0MEMJjUgQZkT2rGW1v5mmQoDZSG9ojbTpNV72JuFT5kgnoGzTG0kaH3etTPgIhvwxhxmN1py2+bLO7AAgeu8/Cu4jxe9axL5Ha2SFzqNAfQg61nUuOH9oqpAykauT0AE7+p7UmPxL5gPagTmJGY99ev8KmGw5KzWYXizsedwO5ChvnrNG8NhmcSt1WB6hJ+YmRXneBxLsdB8yI+tE8PxYpBEqZIzAwNPxTGqzWjojSbk8Mu/nX/AC1KnDLm2cR2yMPrWZ4X4mxDpKhT/eVQfrU9/wAXYhIDhdeyipodRNNZ4Y/VlHvU/vq9h8C3Vl/yn99ZrC+Jb5AORNQInenL40cOEKrmkCMp67frUOylGHoak2isDOG03J+g12oMnAFXENfDAu/mA84AAcZRpHSSd6FHhSuocF0ZplVBKbnY9PdVdOHODMvHfSPqKdNoepLg1WNvLbsNa8+HyvpmEyQYEFdQZrH8Nvtby546HUDsCOvY/WiowCFCbsnUZSCoI01EnQ7DSqfGbKLdysVDKttMrOA0Kqquk9QBTV0EiXxPi/MayyPmAVpAghfZ00jt67US4JxQIIZwpgnOIBBOWZzEg7dqzmIspbMPC9NSR8NetMt+WdipjeGmPlTrsTq3stcMvlX1KmGJ1B11JnQ1f8UXw+GtFLgMMCbalZE55Mbj496ocMS15whlkC5y5tfYfpQjiiAWh5Z3IkrOo/dtQCf9kL4cXHV88ZYj4Gevvo3av3Etu1klXVCc6kSB1PrpNBMJZMbn/KKtXrZVWIMkAkaDtMVaZD9AXdVrjZndmY/iYyT8TTk4aD1I9DH7qprjCTqDJPbrV+1cbqG+X8aExtNBPBcKtFhq/wDja0R2/EkUes8Hyxlt/WyZ+Y/SKyNjHyYTm01ECiOH4/dsiRovYiV/XT4UNk16mtsYSNPJX4G2P2VfwrXB7KsvuZI+VZnCeNSRIsBuhZamueNssZrIWdpMfIxWdtbopQi+TbYJVvq4u2g0KWBOXdRI29aw3HuF/ejylVYymTOkzmjY7Ltt860fCePXMQjpZHl3cjMrNBQoBzDUbmflWXxxxrtNxEMac3kherD2oB6mah+a2+TSUUklEF44XcPedrXkMXBRskCAdBJWVO0x/vVPF8Je6M1wZmuFQArOGUoD5iqCIbRSvYR13rQcIsKWKuOrERlYC5GYxl7kdT19apX7gQyWYhczIEWDDELCMO4AediDE61xzk4yruRe4NsrlVbZJDE8qoM6spAkltIblHX8VS4u69llErCgsrFQSpXSA3UakabAVLwt2YlrhU8zAK4iAIUMQPZaSPlVPi962SRbUvsMpgAvJkCRquX4T8ahbz3GCOK3SATPJzqsqMpmZO3ovT3UExOJW4QMpS2Ntc2XTWNgZIFEOM8QuctpwB5Z/KJBfmIkbjWRFUL1xRAyHSQ6sxWWnQBegUDT3+lduNUjSKNR4Y4fduYfzDc+6ti4AGtjm/utM6QPdWs4Xw1DZLPLKQpCnT8ObWN+lYHgmIx32ctbYNYnI1tmXqdYG4EmJ3r0HhIK4RyYAyvEE7KmWNZ/LXXGqZjkT1Aq3gwLUq4EAHnAjdhv1PKTWb4zfWWHJOgD2zv2B01mT06UW4niy1lytsOqFUYLkcg+0c6NqBDE5hEfpkvtNs5sotgxKqc6ZTJnJvO437GpytPZBii+WWsHZa4zMCIQwVZuXQAkz7s2g1p2FvKb0gghswDHlAXUDIPrQ7D3YQsdVYsFRXEqwXmZl3Ig6GdYqPC4N2AZVc8w5hoo3/FvM1i1SN9Ibs4hgGDMDtDQCVWN9oJ6xU3Dka7cNsM5BgAkqIjUhSImY/WgfFBc0kZVE5VB0G077nWmYfGFQJlW9pXiWGpgiT1/ZRFk6Ntj0CzhBbJDTmYlmkgkknproNNhVu1hyxJVZA9QPhrQHAcQNxQxMnvE9T3rQ8K4qqKQQSSeg9AOtdMVFuuxzSckvcatnWCo3o1hMOCAJAmNNAf4b0Lt35YkaySRI9dNKs4dhmzSe8R1hdN53Hao0p3ZVtUabDDywFPTp79f20DwrNdcTcfMA5nToHJHu5PrRazc5BJjTUnQDU7ntQbD31tNPK8pcEqYAkMu533J2pRap2aSu1RY46R9gzsFkuhOURtMx2JrFePbqvjblxCSrraZehg21INbTxII4b/jHUHox3FYbjg+9T/s4X/8bZrJ8myfloKeNMBmxa2xygrbBjQTlWT796qeEuF/e3xcHsWLrZZkZhAX5E1a/wD6DbvLjiyOzwpKzAW3GoCj0A3qbwVfzrinj/21zWRJMpJI6GZp7E9zP+HV/wDVqdZi/v1+6uUS4jw8Jh8H3uI7MZ35uUfAAUnALB+0KY0yXjP/AMNwn9KJeIdMPw//ALTfqaS5E94g3B4BSAS5B10Akdf9NT3z924P5WE99xUeCxqCMwYjWcsbc0azA9rtTr3Nbc/2XP6neulpUqOfe9wNZwpPMFaN5irNtR3+pq1hmHkg510XUT6D/Sap2dI26fzNJxqh3dlpcJl1KZfWI+tS/Z1bT2vTU/SpMRtAYHUaT6L39xpisRr1GxMnt0qpRp0QpWrJbFhU0VcvoCQPlUlzDo8ZlzxtIzR8jUf2h3C5okCNo2CzIYTvOtd5mm8ajQSdJHYehpKKcqDU0rDvBOIrYfQb27lsLrpmWBodtqqYnEEqotraZ92LwNjJAjTUCNtI60NtPzrr+X55RP1q5cI5DGvNykCDylRIkaS1T4adobm6LeKshGYM62mJliJnIACiL133k7DTTSgV1y4zMVYMCo5VAyeyA2kBhCxEbb0bxqznVcmbQJcCjMGygw0jVYI2nf0rM8QwV0i8BcMOOdElgdsignuYMDYHpXkyilKrNEOwyWrbl1HmMSci6tbZAVYk79RpP7qo4/imTOudYAItEpk3bM2hG0CAY6/GiOHseRa8sRnYgMCAQAV5sx6ASOv4wfdm+O4lr14eZbCXIClCNGaBqNoBJ0P61WONy34LW7BeOxAOgTJEHlPKxloc67wQNO1MxeILwWCyJkieaTuSPcB8KrXREA6E+u46adNqe1zXYAQNNh11rtSNqLz2baKChuBsxPtKGIA7D4R8a1PBOKhMK2a87tdDgq0ZbZ9/xPzrG4rE2mMhG7jMxbqJBnpUDXOUAOespBAHqO9NaqE46uTXrxMsMqrhrj82VmDLcAIjljUn3VBiMAGtuLq2w+jEoDmA0MZmJJMesa9ay1u+QZhTt7QkaEH9lWLfFroGUPppoddtt/cPkKUlJ8AoNcFg8LmFWFOZ5zyCF0yTI7TrULi5akBzysQMhMT1IO01GmMbNnMEgEcxOsz0nUelRuVZp2B1IO3wyijfuVT7hW/gctoF2LkyUQMSADqSSBAJM79qG4nEl21AA0CqPZUDYCq4cxGsdppBTURqIf4Xjl0Ucp2AJn5VpMFMSNd6wVh4YEGNa2fBcYVg6EQRMTGrzt7xWkN3TOfMtO6DOHxGvT3UWt3SFzZREb6bfKsjbxOvStBf4qPJKxqEGsj1n+fWnFJ3ZnJtVRpOF49WtgTBC7H461SsYNLmaTzBGcgAASAT270Hwd05BuJG+U9fWKK4O/lNwhWOZGTbTm0nST67URSpjbdok8SKqcOiWl3zAQMvswRvpoZ2rLcdtfe2mOxtYUf/AE2+vwrWeK8Kr8PV/MIFs5TKsFLGB2k7DUdzQpcCLly09y4lq2tvDkM8kMy2UXKFHY76iskbPZFbx25ONueW0Z/ujCljBHMwj3EVneCYe+xbyycllCXCkjPbLDOBGj+1MVtm4bh9jjLMkZSchBK9BM6fCorPAMOrMRjkGcZWjOsjeIVh1199KmFgnwxm8xc0mVxBBOpym3diaO+NrVsWsNqwYBwigDLlzvMmdCNI0pLHDLdq6Gt4i3dBW6pUSGBZHCwOurRRPxZwYPhLd9r2TykMiCRmZpg5Rp7UTT7oEm0zIYLBgoDIG+4Xue/92m33At3BI2fYR3FdwzEqbYlgN9yB+feT/aqtdugh5654+tdDSUVRyq7dg/D2DGYxtNWrZ/2NT4XEjyVEj2DpIncfxqlYuDT4afyaTilRVt2ElQjcQPSP2U8N31pMbiQZhgY3AYEbruPhUeExS51GYTrpI7GraSdEXtZPHpXMhbp8NqgsPKiTmjN1nqKmzGDGnxjoaNO9A3sNtjK4ERqP31fW0XYCZ3mem3ah2CtMFQuNQAApMMSB1mrd52UzmyxtER2Ik9823vrln1EIuitDZZ4hxUqQ5JCooBQgFuaFOgBLEkQOm+tT37CMQ1tguWGCj2tNQCOxgdO9Cb18DUuWIYSAYjMMuuXcbb1m72LW7iEC3CoDDMwkHcSRE7abVxTisj1I2S2L/Grvl30JVtm1kcw0IkjRYMLm30neg3EcM1yXsg3CrNmZVIjTSM2rRrJ9RWnx+JR80zJC5ZiQG0Y6fARvpQ6wfK83LItglRmlpzQWY9SdxPqKcJNLjcadGQt3jmJMHNIJbXQ6kDUVFegMYGnQb6UWLEuXtoEGWAoAgnZZDbmCSetMOH84sfMQMsDXQHpKgfGulS3NLQFp0VoOKeGrq3bmS04tAnIxIIyA+0dZIiTQK4SYJ6jT3CQI+RHwrRST4NLsjpRSzpHu/n606yATBYDRjPqASB8SI+NMBlKKUGpOZgBqYmBG070gslw+FZlmQBBI0JJgwYCgk6nrS4fAXHueWi5n5tJA0UFmPNHQE0lrh9xtBbc+5TROzwLFzmFpwYIBgCAQQd/QmplOKJuio/C2UEhlaBJymdPeRFQK5nQAfIfX+d6LP4cxRgMhj1ZIH/lTrXhW8d8g97D9k1LyQ7MlP1ZWwYcwpKosHmYDvHvmlv2bkaFSOaCIEgbn3dKvWfCl47jT+8B+oq9b8HXGEBST2Dg+/QLWcsqW9gmr2CmEvWiinMNgJzdYEj31ezqNBcBPYEzG076bUJfwTdAOb7tdDB0WYgnmbrFNTwwi6nFW1JBGhGx32JpR6rHJbO/h/gnhl7/Q0XiLEn+jUUOLiteVgwn2Spga7nMKmXDhsHqoY5FK6SZ8tQIHvoZhOHW0UWWxGdJDi2UuNrGhAie/pR3BZbZygO0gADy7wEDQRIAXp8qpZ4ran9GDxyMf/RWLiRhTPYj+NRjh2LH/ALRvlNb/AB5Kg5kceqq7df7JI+dQ2LygEnMR0LJdX5QBO9Lx16P6D0P2+pQ8GcNdX829ayHJcgNAIaGGg3GgNaTjtvzcDcsqyqzsIZpygDKTqOsgfOqNnDuPvFZ8pn8JIAj8uWRpVPiEXQUe/CgjMpIUHbTUDtUS6iPNP6FRg6MPh+F3Dm5gCrMpkndTB+tIpbKfa1B6GDv6VtLHh8AGCXli4yw8MdSdG1qjj+DE3Mxvvb2BUpAMdNW29PdUrr4N6Y/f8ESwtby+xiVw19VWVYKwEAE7H+yDI+VRi/lJRhlYd5n4EGthe8PqWz+c0xHTT3QenrNS4fhKDeGYRBII06yQZJql1bXYl6TD467cjlJ9pVIGbMS0kR32+tUWtXVOYypInUw0eo3Hxr0r+jHJU2zZQqxM5WLHt00bU6z1qTH8He6pUXEA7wxfTpJ9P0ofVK+ClpSPNOH4m6XCJLH8kx6k76UftXyVMMJEbEzr8a3eAwnkoiWnC5WzZ8gZ2OmjE6EaA7TpVbH8EF2c9+5zGSRlGnaAIA26T61pHq8dcszmrexm1xjQhClyvtL1JWO/X09RVq67MdMo8zL5R5iZIJGaDywV6DpRY+G1hQLp5I3ABMaSYAk+tQL4YKMXtXIYzP5dYnlOxMHX1rneSDbaHpAvEmWyVcHzLjBRCnNzTOYIsEltdzpOlUMHYtoTdXJb00klnDHmOZZ0gCI6Gj+L8LsWDKDI3h0BJM80kSNWPWqOD8E5QWuW2unKwykxB/CQynodeu5qlOFcj0bGVxPE7yXFaVH5AQCIbUSPjR5uL2bYe2CrtkCmBnhjo+U/iMjU+tSYvgTi06rYKEiAACwnoATtqZk9zQDEcGvkZQk5S+qNmGsdN1261p5JFUmNucQHmIZyAiGAg7nUORHLBJ76a0Lxw5jtOswGHX1rUeK+A5DhjbtH7zD2Sy6yXhwx98rPwoBd4ZeJ0s3DGhhXIkaaE/L4VrHSikkjc4fgGHIUsruco9u456bb7elWE4LhgNLFmPVJ+prFYfxXeAAMEAD02q9a8Yn8ST8YrlliykuMjVDhtgbWLPp90n00p/2W3/U250/6aCgGG8X2z7QK/An9KuW+P2TrmEf4p+MisnCa5RLQVa2sf8u0O/KIqTC2GkBEUE9lUfWhicbw7T94BG4Iaf01p1jjWHPsvsY9lh+yk4yCkaqzwh/xXY9ACfrVDj9yzh8oZrrs08ilQ0d9tO1U08UBZjEZo6ZC31ioX8SWSZc2Z11NoZu/UzXnwxdX4l5HcfRbfizt1dNpqK399yybthLiJetXbRYAh3dDAOxJI013q1xC9h7dvzF8xk2zEqgJ6BMyyx69tN6q/wBNI4UhrMD2WNsHT+8w0q0vF8x0uWGJ/uT+tW4ZbUqfutTp/lfUWrDTVf0S8Ns2rlrznS4luCZL5jHfKq1d4Lxa25ZcLbdlGrXG5RPTUkk+6KpLxUr/ANWyvf2Ne+lNXiaHTzrJbqQLc9RvOv8ACufJ02TLqU+HwtTpfFd/jfyNoZsUKcfsiLxJwNCXxFw3lGkhWQ9Y5Qy694mq9nhGENhrym6UT2swGafcTB6UQa7bIlvs5HWcp/aQDr2qS9xewyZGNsqBosow9IEitFLqIRjFOTp9n29K3Hqwzbbr/SqzWjbS6/2o22mH0IUAxzBSYEjSncQFhTbJe5d80gIVKtGoGsnTUjbWrFni9sAKlxVG2QW5gajQK2g/fTfKtF848rNuD5Dg5tIM+8U45MmpuWqt/wDO3b2e/oS4Yq2r9+ZI/DgHhUvkzq4yAT15mYE++qWFSzcutbUXc65pnJ+GAQDJ60XbFMdDcT3w46z0IiqaYdFYsvkhzMsFuBtd9QZ1qYZM2lqb37V+RuGG9kS4fhqmV+9SOhywdtQVJB/hVbHWrTsLPmXLuvMogopG2YlgAfjVu6+YQXBEFdLd7YiD/vUWBw4tglIBPa04B6ay2tOEsy8zk/ZVt9asThh4S/fqUMBwXDueS5ctus8uzj1HMZGm47UXuY4WQlq8XvBzCu4X5OSR86rtZWVZka4wnWACNZ0LP603EWWu6Nathd+d7jme4AgD50skZ5pLxLa962fs9mVGeOC25+YzJaL5WL2W1+7uADb8rTB+ZruE27WIUlGcQYOZUnaejH+RVu8rMIby2B3BQt+rVHhLBtT5a21nfKrbdJhv5mtX4vhtJu+3D+P7/Zj/AAara+5WxK2VvCz5hNw9FUGD6nMI0qbB4dbkqt8qw3RxDfLNB+FOw9k2yTbFtCdyE1OsiZalvM7/APMa23obSx+tEvGqov57c/CuPn8yb6fuvv8A9Li8Lcdc3qAVn9R9ajuYNxuNPfNVcLfe3OV7YB3C2/rGao77lo8y61wD8IyqsggglViT76zxx6pTqTTj69/62FkfTafLdkzJ/sKYZ2iKi8/TaKhY+p+ddulnI5IvZTvmPzNIS3efiaoye5g+oFKUPdvnRpZOpFwuf5mlcDrB7zM/OKpNaPc/M0jWD+Y96ekWpE7Ya2Nf1YmN9g0xvQpcKqkgX2jWFJaF9OVqu/Z1O5Px2p4sL6fH/aq3DUf/2Q=="/>
          <p:cNvSpPr>
            <a:spLocks noChangeAspect="1" noChangeArrowheads="1"/>
          </p:cNvSpPr>
          <p:nvPr/>
        </p:nvSpPr>
        <p:spPr bwMode="auto">
          <a:xfrm>
            <a:off x="1828800" y="-79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4375153"/>
            <a:ext cx="2438546" cy="152838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1" y="466138"/>
            <a:ext cx="3852485" cy="297623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1" y="466139"/>
            <a:ext cx="3544019" cy="225044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3211" y="2981463"/>
            <a:ext cx="1314525" cy="131452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7801" y="2803318"/>
            <a:ext cx="1646063" cy="1783235"/>
          </a:xfrm>
          <a:prstGeom prst="rect">
            <a:avLst/>
          </a:prstGeom>
        </p:spPr>
      </p:pic>
      <p:graphicFrame>
        <p:nvGraphicFramePr>
          <p:cNvPr id="10" name="Object 9"/>
          <p:cNvGraphicFramePr>
            <a:graphicFrameLocks noGrp="1" noChangeAspect="1"/>
          </p:cNvGraphicFramePr>
          <p:nvPr>
            <p:extLst/>
          </p:nvPr>
        </p:nvGraphicFramePr>
        <p:xfrm>
          <a:off x="8714715" y="5334000"/>
          <a:ext cx="1178846" cy="1061944"/>
        </p:xfrm>
        <a:graphic>
          <a:graphicData uri="http://schemas.openxmlformats.org/presentationml/2006/ole">
            <mc:AlternateContent xmlns:mc="http://schemas.openxmlformats.org/markup-compatibility/2006">
              <mc:Choice xmlns:v="urn:schemas-microsoft-com:vml" Requires="v">
                <p:oleObj spid="_x0000_s1026" name="Clip" r:id="rId9" imgW="1407262" imgH="1268273" progId="MS_ClipArt_Gallery.5">
                  <p:embed/>
                </p:oleObj>
              </mc:Choice>
              <mc:Fallback>
                <p:oleObj name="Clip" r:id="rId9" imgW="1407262" imgH="1268273" progId="MS_ClipArt_Gallery.5">
                  <p:embed/>
                  <p:pic>
                    <p:nvPicPr>
                      <p:cNvPr id="10" name="Object 9"/>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14715" y="5334000"/>
                        <a:ext cx="1178846" cy="1061944"/>
                      </a:xfrm>
                      <a:prstGeom prst="rect">
                        <a:avLst/>
                      </a:prstGeom>
                      <a:noFill/>
                      <a:ln>
                        <a:noFill/>
                      </a:ln>
                    </p:spPr>
                  </p:pic>
                </p:oleObj>
              </mc:Fallback>
            </mc:AlternateContent>
          </a:graphicData>
        </a:graphic>
      </p:graphicFrame>
      <p:pic>
        <p:nvPicPr>
          <p:cNvPr id="11276" name="Picture 12" descr="C:\Users\brian_patrick\AppData\Local\Microsoft\Windows\Temporary Internet Files\Content.IE5\IMOK6SQT\MC900059282[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87325" y="3509423"/>
            <a:ext cx="1280160" cy="15416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148" y="4779162"/>
            <a:ext cx="2231366" cy="1671371"/>
          </a:xfrm>
          <a:prstGeom prst="rect">
            <a:avLst/>
          </a:prstGeom>
        </p:spPr>
      </p:pic>
    </p:spTree>
    <p:extLst>
      <p:ext uri="{BB962C8B-B14F-4D97-AF65-F5344CB8AC3E}">
        <p14:creationId xmlns:p14="http://schemas.microsoft.com/office/powerpoint/2010/main" val="2113310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1B5078-4935-4BF1-AE74-554BE2C0D67F}"/>
              </a:ext>
            </a:extLst>
          </p:cNvPr>
          <p:cNvPicPr>
            <a:picLocks noChangeAspect="1"/>
          </p:cNvPicPr>
          <p:nvPr/>
        </p:nvPicPr>
        <p:blipFill>
          <a:blip r:embed="rId2"/>
          <a:stretch>
            <a:fillRect/>
          </a:stretch>
        </p:blipFill>
        <p:spPr>
          <a:xfrm>
            <a:off x="342459" y="0"/>
            <a:ext cx="5353932" cy="6858000"/>
          </a:xfrm>
          <a:prstGeom prst="rect">
            <a:avLst/>
          </a:prstGeom>
        </p:spPr>
      </p:pic>
      <p:pic>
        <p:nvPicPr>
          <p:cNvPr id="4" name="Picture 3">
            <a:extLst>
              <a:ext uri="{FF2B5EF4-FFF2-40B4-BE49-F238E27FC236}">
                <a16:creationId xmlns:a16="http://schemas.microsoft.com/office/drawing/2014/main" id="{0BD5091C-297A-469A-9330-A57A7149FA87}"/>
              </a:ext>
            </a:extLst>
          </p:cNvPr>
          <p:cNvPicPr>
            <a:picLocks noChangeAspect="1"/>
          </p:cNvPicPr>
          <p:nvPr/>
        </p:nvPicPr>
        <p:blipFill>
          <a:blip r:embed="rId3"/>
          <a:stretch>
            <a:fillRect/>
          </a:stretch>
        </p:blipFill>
        <p:spPr>
          <a:xfrm>
            <a:off x="6306097" y="104273"/>
            <a:ext cx="5081186" cy="6649453"/>
          </a:xfrm>
          <a:prstGeom prst="rect">
            <a:avLst/>
          </a:prstGeom>
        </p:spPr>
      </p:pic>
    </p:spTree>
    <p:extLst>
      <p:ext uri="{BB962C8B-B14F-4D97-AF65-F5344CB8AC3E}">
        <p14:creationId xmlns:p14="http://schemas.microsoft.com/office/powerpoint/2010/main" val="379289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467D-AEA1-481B-9F69-7EDC7592F03D}"/>
              </a:ext>
            </a:extLst>
          </p:cNvPr>
          <p:cNvSpPr>
            <a:spLocks noGrp="1"/>
          </p:cNvSpPr>
          <p:nvPr>
            <p:ph type="title"/>
          </p:nvPr>
        </p:nvSpPr>
        <p:spPr/>
        <p:txBody>
          <a:bodyPr/>
          <a:lstStyle/>
          <a:p>
            <a:r>
              <a:rPr lang="en-US" dirty="0"/>
              <a:t>What &amp; When</a:t>
            </a:r>
          </a:p>
        </p:txBody>
      </p:sp>
      <p:sp>
        <p:nvSpPr>
          <p:cNvPr id="3" name="Content Placeholder 2">
            <a:extLst>
              <a:ext uri="{FF2B5EF4-FFF2-40B4-BE49-F238E27FC236}">
                <a16:creationId xmlns:a16="http://schemas.microsoft.com/office/drawing/2014/main" id="{D4D883E9-9521-47EA-8DAB-18D3FD4DFEE9}"/>
              </a:ext>
            </a:extLst>
          </p:cNvPr>
          <p:cNvSpPr>
            <a:spLocks noGrp="1"/>
          </p:cNvSpPr>
          <p:nvPr>
            <p:ph idx="1"/>
          </p:nvPr>
        </p:nvSpPr>
        <p:spPr/>
        <p:txBody>
          <a:bodyPr>
            <a:normAutofit/>
          </a:bodyPr>
          <a:lstStyle/>
          <a:p>
            <a:r>
              <a:rPr lang="en-US" dirty="0"/>
              <a:t>What budget information needs to be shared?</a:t>
            </a:r>
          </a:p>
          <a:p>
            <a:r>
              <a:rPr lang="en-US" dirty="0"/>
              <a:t>Public school – Public Money</a:t>
            </a:r>
          </a:p>
          <a:p>
            <a:r>
              <a:rPr lang="en-US" dirty="0"/>
              <a:t>When – does information become available?  </a:t>
            </a:r>
          </a:p>
          <a:p>
            <a:pPr lvl="1"/>
            <a:r>
              <a:rPr lang="en-US" dirty="0"/>
              <a:t>Two Count Dates</a:t>
            </a:r>
          </a:p>
          <a:p>
            <a:pPr lvl="1"/>
            <a:r>
              <a:rPr lang="en-US" dirty="0"/>
              <a:t>Legislative Session</a:t>
            </a:r>
          </a:p>
          <a:p>
            <a:pPr lvl="1"/>
            <a:r>
              <a:rPr lang="en-US" dirty="0"/>
              <a:t>Budgeted Funds – required to be adopted in August each year</a:t>
            </a:r>
            <a:br>
              <a:rPr lang="en-US" dirty="0"/>
            </a:br>
            <a:r>
              <a:rPr lang="en-US" sz="2400" dirty="0"/>
              <a:t>Permissive Levies before March 31</a:t>
            </a:r>
            <a:r>
              <a:rPr lang="en-US" sz="2400" baseline="30000" dirty="0"/>
              <a:t>st</a:t>
            </a:r>
          </a:p>
          <a:p>
            <a:pPr lvl="1"/>
            <a:r>
              <a:rPr lang="en-US" sz="2400" dirty="0"/>
              <a:t>Mill levy option each May</a:t>
            </a:r>
          </a:p>
          <a:p>
            <a:r>
              <a:rPr lang="en-US" dirty="0"/>
              <a:t>All Funds</a:t>
            </a:r>
          </a:p>
          <a:p>
            <a:endParaRPr lang="en-US" dirty="0"/>
          </a:p>
        </p:txBody>
      </p:sp>
    </p:spTree>
    <p:extLst>
      <p:ext uri="{BB962C8B-B14F-4D97-AF65-F5344CB8AC3E}">
        <p14:creationId xmlns:p14="http://schemas.microsoft.com/office/powerpoint/2010/main" val="1330569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3E867-9AE0-43D9-82F4-45A351CDBF28}"/>
              </a:ext>
            </a:extLst>
          </p:cNvPr>
          <p:cNvPicPr>
            <a:picLocks noChangeAspect="1"/>
          </p:cNvPicPr>
          <p:nvPr/>
        </p:nvPicPr>
        <p:blipFill>
          <a:blip r:embed="rId2"/>
          <a:stretch>
            <a:fillRect/>
          </a:stretch>
        </p:blipFill>
        <p:spPr>
          <a:xfrm>
            <a:off x="2532385" y="166687"/>
            <a:ext cx="5041756" cy="6524625"/>
          </a:xfrm>
          <a:prstGeom prst="rect">
            <a:avLst/>
          </a:prstGeom>
        </p:spPr>
      </p:pic>
      <p:sp>
        <p:nvSpPr>
          <p:cNvPr id="3" name="TextBox 2">
            <a:extLst>
              <a:ext uri="{FF2B5EF4-FFF2-40B4-BE49-F238E27FC236}">
                <a16:creationId xmlns:a16="http://schemas.microsoft.com/office/drawing/2014/main" id="{F02B2305-D638-4203-8D92-314FD95F4AA1}"/>
              </a:ext>
            </a:extLst>
          </p:cNvPr>
          <p:cNvSpPr txBox="1"/>
          <p:nvPr/>
        </p:nvSpPr>
        <p:spPr>
          <a:xfrm>
            <a:off x="8775032" y="922421"/>
            <a:ext cx="2823410" cy="1200329"/>
          </a:xfrm>
          <a:prstGeom prst="rect">
            <a:avLst/>
          </a:prstGeom>
          <a:noFill/>
        </p:spPr>
        <p:txBody>
          <a:bodyPr wrap="square" rtlCol="0">
            <a:spAutoFit/>
          </a:bodyPr>
          <a:lstStyle/>
          <a:p>
            <a:r>
              <a:rPr lang="en-US" sz="3600" dirty="0"/>
              <a:t>Rome wasn’t built in a day.</a:t>
            </a:r>
          </a:p>
        </p:txBody>
      </p:sp>
    </p:spTree>
    <p:extLst>
      <p:ext uri="{BB962C8B-B14F-4D97-AF65-F5344CB8AC3E}">
        <p14:creationId xmlns:p14="http://schemas.microsoft.com/office/powerpoint/2010/main" val="34766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we hear</a:t>
            </a:r>
          </a:p>
        </p:txBody>
      </p:sp>
      <p:pic>
        <p:nvPicPr>
          <p:cNvPr id="18435" name="Content Placeholder 3" descr="Cartoon Dentist.tif"/>
          <p:cNvPicPr>
            <a:picLocks noGrp="1" noChangeAspect="1"/>
          </p:cNvPicPr>
          <p:nvPr>
            <p:ph idx="1"/>
          </p:nvPr>
        </p:nvPicPr>
        <p:blipFill>
          <a:blip r:embed="rId3" cstate="print"/>
          <a:srcRect l="26492" t="20473" r="27585" b="54962"/>
          <a:stretch>
            <a:fillRect/>
          </a:stretch>
        </p:blipFill>
        <p:spPr>
          <a:xfrm>
            <a:off x="2266459" y="1397000"/>
            <a:ext cx="8816410" cy="5054600"/>
          </a:xfrm>
        </p:spPr>
      </p:pic>
    </p:spTree>
    <p:extLst>
      <p:ext uri="{BB962C8B-B14F-4D97-AF65-F5344CB8AC3E}">
        <p14:creationId xmlns:p14="http://schemas.microsoft.com/office/powerpoint/2010/main" val="1666159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we do</a:t>
            </a:r>
          </a:p>
        </p:txBody>
      </p:sp>
      <p:pic>
        <p:nvPicPr>
          <p:cNvPr id="19459" name="Content Placeholder 8" descr="Scan1158.tif"/>
          <p:cNvPicPr>
            <a:picLocks noGrp="1" noChangeAspect="1"/>
          </p:cNvPicPr>
          <p:nvPr>
            <p:ph idx="1"/>
          </p:nvPr>
        </p:nvPicPr>
        <p:blipFill>
          <a:blip r:embed="rId3" cstate="print"/>
          <a:srcRect l="25513" t="17661" r="27145" b="57109"/>
          <a:stretch>
            <a:fillRect/>
          </a:stretch>
        </p:blipFill>
        <p:spPr>
          <a:xfrm rot="419810">
            <a:off x="3419319" y="1146264"/>
            <a:ext cx="8350803" cy="5425683"/>
          </a:xfrm>
        </p:spPr>
      </p:pic>
    </p:spTree>
    <p:extLst>
      <p:ext uri="{BB962C8B-B14F-4D97-AF65-F5344CB8AC3E}">
        <p14:creationId xmlns:p14="http://schemas.microsoft.com/office/powerpoint/2010/main" val="2460104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13499</TotalTime>
  <Words>658</Words>
  <Application>Microsoft Office PowerPoint</Application>
  <PresentationFormat>Widescreen</PresentationFormat>
  <Paragraphs>125</Paragraphs>
  <Slides>42</Slides>
  <Notes>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8" baseType="lpstr">
      <vt:lpstr>Arial</vt:lpstr>
      <vt:lpstr>Calibri</vt:lpstr>
      <vt:lpstr>Calibri Light</vt:lpstr>
      <vt:lpstr>Roboto</vt:lpstr>
      <vt:lpstr>Office Theme</vt:lpstr>
      <vt:lpstr>Clip</vt:lpstr>
      <vt:lpstr>PowerPoint Presentation</vt:lpstr>
      <vt:lpstr>PowerPoint Presentation</vt:lpstr>
      <vt:lpstr>Questions</vt:lpstr>
      <vt:lpstr>Who</vt:lpstr>
      <vt:lpstr>PowerPoint Presentation</vt:lpstr>
      <vt:lpstr>What &amp; When</vt:lpstr>
      <vt:lpstr>PowerPoint Presentation</vt:lpstr>
      <vt:lpstr>What we hear</vt:lpstr>
      <vt:lpstr>What we do</vt:lpstr>
      <vt:lpstr>Goals and 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Falls Public Schools</dc:title>
  <dc:creator>Brian Patrick</dc:creator>
  <cp:lastModifiedBy>Brian Patrick</cp:lastModifiedBy>
  <cp:revision>61</cp:revision>
  <cp:lastPrinted>2022-09-30T14:41:23Z</cp:lastPrinted>
  <dcterms:created xsi:type="dcterms:W3CDTF">2018-01-22T19:49:32Z</dcterms:created>
  <dcterms:modified xsi:type="dcterms:W3CDTF">2022-10-20T13:06:48Z</dcterms:modified>
</cp:coreProperties>
</file>