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52" r:id="rId4"/>
  </p:sldMasterIdLst>
  <p:notesMasterIdLst>
    <p:notesMasterId r:id="rId50"/>
  </p:notesMasterIdLst>
  <p:handoutMasterIdLst>
    <p:handoutMasterId r:id="rId51"/>
  </p:handoutMasterIdLst>
  <p:sldIdLst>
    <p:sldId id="314" r:id="rId5"/>
    <p:sldId id="1475" r:id="rId6"/>
    <p:sldId id="1506" r:id="rId7"/>
    <p:sldId id="1404" r:id="rId8"/>
    <p:sldId id="1405" r:id="rId9"/>
    <p:sldId id="1490" r:id="rId10"/>
    <p:sldId id="1491" r:id="rId11"/>
    <p:sldId id="1424" r:id="rId12"/>
    <p:sldId id="1493" r:id="rId13"/>
    <p:sldId id="1494" r:id="rId14"/>
    <p:sldId id="1507" r:id="rId15"/>
    <p:sldId id="1492" r:id="rId16"/>
    <p:sldId id="1508" r:id="rId17"/>
    <p:sldId id="1497" r:id="rId18"/>
    <p:sldId id="1442" r:id="rId19"/>
    <p:sldId id="1481" r:id="rId20"/>
    <p:sldId id="1441" r:id="rId21"/>
    <p:sldId id="1432" r:id="rId22"/>
    <p:sldId id="1439" r:id="rId23"/>
    <p:sldId id="1438" r:id="rId24"/>
    <p:sldId id="1418" r:id="rId25"/>
    <p:sldId id="1505" r:id="rId26"/>
    <p:sldId id="1487" r:id="rId27"/>
    <p:sldId id="1484" r:id="rId28"/>
    <p:sldId id="1459" r:id="rId29"/>
    <p:sldId id="1482" r:id="rId30"/>
    <p:sldId id="1483" r:id="rId31"/>
    <p:sldId id="1468" r:id="rId32"/>
    <p:sldId id="1479" r:id="rId33"/>
    <p:sldId id="308" r:id="rId34"/>
    <p:sldId id="1460" r:id="rId35"/>
    <p:sldId id="1462" r:id="rId36"/>
    <p:sldId id="1477" r:id="rId37"/>
    <p:sldId id="1499" r:id="rId38"/>
    <p:sldId id="1500" r:id="rId39"/>
    <p:sldId id="1436" r:id="rId40"/>
    <p:sldId id="1419" r:id="rId41"/>
    <p:sldId id="1429" r:id="rId42"/>
    <p:sldId id="1501" r:id="rId43"/>
    <p:sldId id="1443" r:id="rId44"/>
    <p:sldId id="1502" r:id="rId45"/>
    <p:sldId id="1476" r:id="rId46"/>
    <p:sldId id="1503" r:id="rId47"/>
    <p:sldId id="1486" r:id="rId48"/>
    <p:sldId id="1504" r:id="rId49"/>
  </p:sldIdLst>
  <p:sldSz cx="12192000" cy="6858000"/>
  <p:notesSz cx="7010400" cy="9296400"/>
  <p:custDataLst>
    <p:tags r:id="rId5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rath, Ashley" initials="M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0A221"/>
    <a:srgbClr val="0000FF"/>
    <a:srgbClr val="FFFFFF"/>
    <a:srgbClr val="C12730"/>
    <a:srgbClr val="25408E"/>
    <a:srgbClr val="B8CCE4"/>
    <a:srgbClr val="9E9A97"/>
    <a:srgbClr val="0085AD"/>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669" autoAdjust="0"/>
    <p:restoredTop sz="94075"/>
  </p:normalViewPr>
  <p:slideViewPr>
    <p:cSldViewPr snapToGrid="0">
      <p:cViewPr varScale="1">
        <p:scale>
          <a:sx n="60" d="100"/>
          <a:sy n="60" d="100"/>
        </p:scale>
        <p:origin x="90"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fontAlgn="auto">
              <a:spcBef>
                <a:spcPts val="0"/>
              </a:spcBef>
              <a:spcAft>
                <a:spcPts val="0"/>
              </a:spcAft>
              <a:defRPr sz="1200" dirty="0" smtClean="0">
                <a:latin typeface="+mn-lt"/>
                <a:ea typeface="+mn-ea"/>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2432" tIns="46216" rIns="92432" bIns="46216" numCol="1" anchor="t" anchorCtr="0" compatLnSpc="1">
            <a:prstTxWarp prst="textNoShape">
              <a:avLst/>
            </a:prstTxWarp>
          </a:bodyPr>
          <a:lstStyle>
            <a:lvl1pPr algn="r">
              <a:defRPr sz="1200">
                <a:latin typeface="Calibri" pitchFamily="-111" charset="0"/>
              </a:defRPr>
            </a:lvl1pPr>
          </a:lstStyle>
          <a:p>
            <a:fld id="{C462AD85-E676-4626-8524-1B675E7E225F}" type="datetime1">
              <a:rPr lang="en-US"/>
              <a:pPr/>
              <a:t>10/20/2022</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32" tIns="46216" rIns="92432" bIns="46216"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2432" tIns="46216" rIns="92432" bIns="46216" numCol="1" anchor="b" anchorCtr="0" compatLnSpc="1">
            <a:prstTxWarp prst="textNoShape">
              <a:avLst/>
            </a:prstTxWarp>
          </a:bodyPr>
          <a:lstStyle>
            <a:lvl1pPr algn="r">
              <a:defRPr sz="1200">
                <a:latin typeface="Calibri" pitchFamily="-111" charset="0"/>
              </a:defRPr>
            </a:lvl1pPr>
          </a:lstStyle>
          <a:p>
            <a:fld id="{B320F0B6-5E06-4907-B46F-10161FB73ADB}" type="slidenum">
              <a:rPr lang="en-US"/>
              <a:pPr/>
              <a:t>‹#›</a:t>
            </a:fld>
            <a:endParaRPr lang="en-US"/>
          </a:p>
        </p:txBody>
      </p:sp>
    </p:spTree>
    <p:extLst>
      <p:ext uri="{BB962C8B-B14F-4D97-AF65-F5344CB8AC3E}">
        <p14:creationId xmlns:p14="http://schemas.microsoft.com/office/powerpoint/2010/main" val="4017150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fontAlgn="auto">
              <a:spcBef>
                <a:spcPts val="0"/>
              </a:spcBef>
              <a:spcAft>
                <a:spcPts val="0"/>
              </a:spcAft>
              <a:defRPr sz="1200" dirty="0" smtClean="0">
                <a:latin typeface="+mn-lt"/>
                <a:ea typeface="+mn-ea"/>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2432" tIns="46216" rIns="92432" bIns="46216" numCol="1" anchor="t" anchorCtr="0" compatLnSpc="1">
            <a:prstTxWarp prst="textNoShape">
              <a:avLst/>
            </a:prstTxWarp>
          </a:bodyPr>
          <a:lstStyle>
            <a:lvl1pPr algn="r">
              <a:defRPr sz="1200">
                <a:latin typeface="Calibri" pitchFamily="-111" charset="0"/>
              </a:defRPr>
            </a:lvl1pPr>
          </a:lstStyle>
          <a:p>
            <a:fld id="{E74B72E5-39A0-4B81-AB5C-D50BC5F9B1E7}" type="datetime1">
              <a:rPr lang="en-US"/>
              <a:pPr/>
              <a:t>10/20/2022</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pPr lvl="0"/>
            <a:endParaRPr lang="en-US" noProof="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2432" tIns="46216" rIns="92432" bIns="46216" numCol="1" anchor="b" anchorCtr="0" compatLnSpc="1">
            <a:prstTxWarp prst="textNoShape">
              <a:avLst/>
            </a:prstTxWarp>
          </a:bodyPr>
          <a:lstStyle>
            <a:lvl1pPr algn="r">
              <a:defRPr sz="1200">
                <a:latin typeface="Calibri" pitchFamily="-111" charset="0"/>
              </a:defRPr>
            </a:lvl1pPr>
          </a:lstStyle>
          <a:p>
            <a:fld id="{FBABF853-1CC4-491C-8BEF-92E0171C0538}" type="slidenum">
              <a:rPr lang="en-US"/>
              <a:pPr/>
              <a:t>‹#›</a:t>
            </a:fld>
            <a:endParaRPr lang="en-US"/>
          </a:p>
        </p:txBody>
      </p:sp>
    </p:spTree>
    <p:extLst>
      <p:ext uri="{BB962C8B-B14F-4D97-AF65-F5344CB8AC3E}">
        <p14:creationId xmlns:p14="http://schemas.microsoft.com/office/powerpoint/2010/main" val="315447593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11"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ABF853-1CC4-491C-8BEF-92E0171C0538}" type="slidenum">
              <a:rPr lang="en-US" smtClean="0"/>
              <a:pPr/>
              <a:t>1</a:t>
            </a:fld>
            <a:endParaRPr lang="en-US"/>
          </a:p>
        </p:txBody>
      </p:sp>
    </p:spTree>
    <p:extLst>
      <p:ext uri="{BB962C8B-B14F-4D97-AF65-F5344CB8AC3E}">
        <p14:creationId xmlns:p14="http://schemas.microsoft.com/office/powerpoint/2010/main" val="174578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a:t>Are there any questions from</a:t>
            </a:r>
            <a:r>
              <a:rPr lang="en-US" baseline="0"/>
              <a:t> this presentation? </a:t>
            </a:r>
            <a:endParaRPr lang="en-US"/>
          </a:p>
        </p:txBody>
      </p:sp>
      <p:sp>
        <p:nvSpPr>
          <p:cNvPr id="4" name="Slide Number Placeholder 3"/>
          <p:cNvSpPr>
            <a:spLocks noGrp="1"/>
          </p:cNvSpPr>
          <p:nvPr>
            <p:ph type="sldNum" sz="quarter" idx="10"/>
          </p:nvPr>
        </p:nvSpPr>
        <p:spPr/>
        <p:txBody>
          <a:bodyPr/>
          <a:lstStyle/>
          <a:p>
            <a:fld id="{FBABF853-1CC4-491C-8BEF-92E0171C0538}" type="slidenum">
              <a:rPr lang="en-US" smtClean="0"/>
              <a:pPr/>
              <a:t>2</a:t>
            </a:fld>
            <a:endParaRPr lang="en-US"/>
          </a:p>
        </p:txBody>
      </p:sp>
    </p:spTree>
    <p:extLst>
      <p:ext uri="{BB962C8B-B14F-4D97-AF65-F5344CB8AC3E}">
        <p14:creationId xmlns:p14="http://schemas.microsoft.com/office/powerpoint/2010/main" val="290815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BF853-1CC4-491C-8BEF-92E0171C0538}" type="slidenum">
              <a:rPr lang="en-US" smtClean="0"/>
              <a:pPr/>
              <a:t>15</a:t>
            </a:fld>
            <a:endParaRPr lang="en-US"/>
          </a:p>
        </p:txBody>
      </p:sp>
    </p:spTree>
    <p:extLst>
      <p:ext uri="{BB962C8B-B14F-4D97-AF65-F5344CB8AC3E}">
        <p14:creationId xmlns:p14="http://schemas.microsoft.com/office/powerpoint/2010/main" val="319065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a:t>Are there any questions from</a:t>
            </a:r>
            <a:r>
              <a:rPr lang="en-US" baseline="0"/>
              <a:t> this presentation? </a:t>
            </a:r>
            <a:endParaRPr lang="en-US"/>
          </a:p>
        </p:txBody>
      </p:sp>
      <p:sp>
        <p:nvSpPr>
          <p:cNvPr id="4" name="Slide Number Placeholder 3"/>
          <p:cNvSpPr>
            <a:spLocks noGrp="1"/>
          </p:cNvSpPr>
          <p:nvPr>
            <p:ph type="sldNum" sz="quarter" idx="10"/>
          </p:nvPr>
        </p:nvSpPr>
        <p:spPr/>
        <p:txBody>
          <a:bodyPr/>
          <a:lstStyle/>
          <a:p>
            <a:fld id="{FBABF853-1CC4-491C-8BEF-92E0171C0538}" type="slidenum">
              <a:rPr lang="en-US" smtClean="0"/>
              <a:pPr/>
              <a:t>30</a:t>
            </a:fld>
            <a:endParaRPr lang="en-US"/>
          </a:p>
        </p:txBody>
      </p:sp>
    </p:spTree>
    <p:extLst>
      <p:ext uri="{BB962C8B-B14F-4D97-AF65-F5344CB8AC3E}">
        <p14:creationId xmlns:p14="http://schemas.microsoft.com/office/powerpoint/2010/main" val="3235495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sites.google.com/a/opiconnect.org/2020-montana-waivers/"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1" y="5557653"/>
            <a:ext cx="10972799" cy="698685"/>
          </a:xfrm>
        </p:spPr>
        <p:txBody>
          <a:bodyPr/>
          <a:lstStyle>
            <a:lvl1pPr marL="0" indent="0" algn="ctr">
              <a:buNone/>
              <a:defRPr sz="2400">
                <a:solidFill>
                  <a:schemeClr val="tx1"/>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May 5, 2016</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8C2E5B24-686E-4C97-945D-CFFDD2F6B298}" type="slidenum">
              <a:rPr lang="en-US" smtClean="0"/>
              <a:pPr/>
              <a:t>‹#›</a:t>
            </a:fld>
            <a:endParaRPr lang="en-US"/>
          </a:p>
        </p:txBody>
      </p:sp>
      <p:sp>
        <p:nvSpPr>
          <p:cNvPr id="7" name="Rectangle 6">
            <a:extLst>
              <a:ext uri="{FF2B5EF4-FFF2-40B4-BE49-F238E27FC236}">
                <a16:creationId xmlns:a16="http://schemas.microsoft.com/office/drawing/2014/main" id="{577D20AE-F6DC-43A1-9407-260BF70AAC70}"/>
              </a:ext>
            </a:extLst>
          </p:cNvPr>
          <p:cNvSpPr/>
          <p:nvPr userDrawn="1"/>
        </p:nvSpPr>
        <p:spPr>
          <a:xfrm>
            <a:off x="0" y="2672184"/>
            <a:ext cx="12192000" cy="2332141"/>
          </a:xfrm>
          <a:prstGeom prst="rect">
            <a:avLst/>
          </a:prstGeom>
          <a:solidFill>
            <a:srgbClr val="58585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EDFAADA0-96A0-49B9-991D-362CC459DEA5}"/>
              </a:ext>
            </a:extLst>
          </p:cNvPr>
          <p:cNvSpPr txBox="1">
            <a:spLocks/>
          </p:cNvSpPr>
          <p:nvPr userDrawn="1"/>
        </p:nvSpPr>
        <p:spPr bwMode="auto">
          <a:xfrm>
            <a:off x="1912861" y="5969507"/>
            <a:ext cx="9231911"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solidFill>
                  <a:schemeClr val="bg1"/>
                </a:solidFill>
              </a:rPr>
              <a:t>Ashley McGrath, Assessment Director</a:t>
            </a:r>
          </a:p>
        </p:txBody>
      </p:sp>
      <p:sp>
        <p:nvSpPr>
          <p:cNvPr id="16" name="Title 15">
            <a:extLst>
              <a:ext uri="{FF2B5EF4-FFF2-40B4-BE49-F238E27FC236}">
                <a16:creationId xmlns:a16="http://schemas.microsoft.com/office/drawing/2014/main" id="{D1C5EC57-7C48-47AC-9040-584E9B7DE670}"/>
              </a:ext>
            </a:extLst>
          </p:cNvPr>
          <p:cNvSpPr>
            <a:spLocks noGrp="1"/>
          </p:cNvSpPr>
          <p:nvPr>
            <p:ph type="title"/>
          </p:nvPr>
        </p:nvSpPr>
        <p:spPr>
          <a:xfrm>
            <a:off x="478475" y="2963006"/>
            <a:ext cx="11254347" cy="1824194"/>
          </a:xfrm>
        </p:spPr>
        <p:txBody>
          <a:bodyPr/>
          <a:lstStyle>
            <a:lvl1pPr>
              <a:defRPr sz="4400" b="1">
                <a:solidFill>
                  <a:schemeClr val="bg1"/>
                </a:solidFill>
                <a:latin typeface="Candara" panose="020E0502030303020204" pitchFamily="34" charset="0"/>
              </a:defRPr>
            </a:lvl1pPr>
          </a:lstStyle>
          <a:p>
            <a:r>
              <a:rPr lang="en-US"/>
              <a:t>Click to edit Master title style</a:t>
            </a:r>
          </a:p>
        </p:txBody>
      </p:sp>
      <p:pic>
        <p:nvPicPr>
          <p:cNvPr id="18" name="Picture 17" descr="A close up of a sign&#10;&#10;Description automatically generated">
            <a:extLst>
              <a:ext uri="{FF2B5EF4-FFF2-40B4-BE49-F238E27FC236}">
                <a16:creationId xmlns:a16="http://schemas.microsoft.com/office/drawing/2014/main" id="{6321DF35-AFFA-4234-9166-D6C36760E9D7}"/>
              </a:ext>
            </a:extLst>
          </p:cNvPr>
          <p:cNvPicPr>
            <a:picLocks noChangeAspect="1"/>
          </p:cNvPicPr>
          <p:nvPr userDrawn="1"/>
        </p:nvPicPr>
        <p:blipFill rotWithShape="1">
          <a:blip r:embed="rId2"/>
          <a:srcRect l="10410" t="4171" r="10540" b="27444"/>
          <a:stretch/>
        </p:blipFill>
        <p:spPr>
          <a:xfrm>
            <a:off x="588162" y="171036"/>
            <a:ext cx="2955633" cy="1758842"/>
          </a:xfrm>
          <a:prstGeom prst="rect">
            <a:avLst/>
          </a:prstGeom>
        </p:spPr>
      </p:pic>
      <p:sp>
        <p:nvSpPr>
          <p:cNvPr id="21" name="TextBox 20">
            <a:extLst>
              <a:ext uri="{FF2B5EF4-FFF2-40B4-BE49-F238E27FC236}">
                <a16:creationId xmlns:a16="http://schemas.microsoft.com/office/drawing/2014/main" id="{36DC94AE-DE3F-4BF4-B878-054B9A277042}"/>
              </a:ext>
            </a:extLst>
          </p:cNvPr>
          <p:cNvSpPr txBox="1"/>
          <p:nvPr userDrawn="1"/>
        </p:nvSpPr>
        <p:spPr>
          <a:xfrm>
            <a:off x="3306295" y="753252"/>
            <a:ext cx="8523839" cy="1631216"/>
          </a:xfrm>
          <a:prstGeom prst="rect">
            <a:avLst/>
          </a:prstGeom>
          <a:noFill/>
        </p:spPr>
        <p:txBody>
          <a:bodyPr wrap="square" rtlCol="0">
            <a:spAutoFit/>
          </a:bodyPr>
          <a:lstStyle/>
          <a:p>
            <a:r>
              <a:rPr lang="en-US" sz="6000" b="1">
                <a:solidFill>
                  <a:srgbClr val="58585A"/>
                </a:solidFill>
                <a:latin typeface="Candara" panose="020E0502030303020204" pitchFamily="34" charset="0"/>
              </a:rPr>
              <a:t>Montana</a:t>
            </a:r>
            <a:r>
              <a:rPr lang="en-US" sz="4000">
                <a:latin typeface="Candara" panose="020E0502030303020204" pitchFamily="34" charset="0"/>
              </a:rPr>
              <a:t> </a:t>
            </a:r>
          </a:p>
          <a:p>
            <a:r>
              <a:rPr lang="en-US" sz="4000" b="1">
                <a:solidFill>
                  <a:srgbClr val="C12730"/>
                </a:solidFill>
                <a:latin typeface="Candara" panose="020E0502030303020204" pitchFamily="34" charset="0"/>
              </a:rPr>
              <a:t>Office of Public Instruction</a:t>
            </a:r>
          </a:p>
        </p:txBody>
      </p:sp>
      <p:sp>
        <p:nvSpPr>
          <p:cNvPr id="23" name="Rectangle 22">
            <a:extLst>
              <a:ext uri="{FF2B5EF4-FFF2-40B4-BE49-F238E27FC236}">
                <a16:creationId xmlns:a16="http://schemas.microsoft.com/office/drawing/2014/main" id="{42327C31-B2F0-4EB4-97F8-00A168A0DFE9}"/>
              </a:ext>
            </a:extLst>
          </p:cNvPr>
          <p:cNvSpPr/>
          <p:nvPr userDrawn="1"/>
        </p:nvSpPr>
        <p:spPr>
          <a:xfrm>
            <a:off x="735159" y="1844454"/>
            <a:ext cx="2567709" cy="376246"/>
          </a:xfrm>
          <a:prstGeom prst="rect">
            <a:avLst/>
          </a:prstGeom>
          <a:solidFill>
            <a:srgbClr val="C127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2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May 5, 2016</a:t>
            </a:r>
          </a:p>
        </p:txBody>
      </p:sp>
      <p:sp>
        <p:nvSpPr>
          <p:cNvPr id="2" name="Title 1"/>
          <p:cNvSpPr>
            <a:spLocks noGrp="1"/>
          </p:cNvSpPr>
          <p:nvPr>
            <p:ph type="title"/>
          </p:nvPr>
        </p:nvSpPr>
        <p:spPr>
          <a:xfrm>
            <a:off x="1710869" y="274638"/>
            <a:ext cx="10292311" cy="1143000"/>
          </a:xfrm>
        </p:spPr>
        <p:txBody>
          <a:bodyPr/>
          <a:lstStyle>
            <a:lvl1pPr algn="l">
              <a:defRPr>
                <a:solidFill>
                  <a:srgbClr val="25408E"/>
                </a:solidFill>
                <a:latin typeface="Candara" panose="020E0502030303020204" pitchFamily="34" charset="0"/>
              </a:defRPr>
            </a:lvl1pPr>
          </a:lstStyle>
          <a:p>
            <a:r>
              <a:rPr lang="en-US"/>
              <a:t>Click to edit Master title style</a:t>
            </a:r>
          </a:p>
        </p:txBody>
      </p:sp>
      <p:pic>
        <p:nvPicPr>
          <p:cNvPr id="14" name="Picture 13">
            <a:extLst>
              <a:ext uri="{FF2B5EF4-FFF2-40B4-BE49-F238E27FC236}">
                <a16:creationId xmlns:a16="http://schemas.microsoft.com/office/drawing/2014/main" id="{A4337813-F881-4376-BBF5-31423BA919BB}"/>
              </a:ext>
            </a:extLst>
          </p:cNvPr>
          <p:cNvPicPr>
            <a:picLocks noChangeAspect="1"/>
          </p:cNvPicPr>
          <p:nvPr userDrawn="1"/>
        </p:nvPicPr>
        <p:blipFill>
          <a:blip r:embed="rId2"/>
          <a:stretch>
            <a:fillRect/>
          </a:stretch>
        </p:blipFill>
        <p:spPr>
          <a:xfrm>
            <a:off x="9769571" y="40372"/>
            <a:ext cx="2422429" cy="1600200"/>
          </a:xfrm>
          <a:prstGeom prst="rect">
            <a:avLst/>
          </a:prstGeom>
        </p:spPr>
      </p:pic>
      <p:pic>
        <p:nvPicPr>
          <p:cNvPr id="8" name="Picture 7">
            <a:extLst>
              <a:ext uri="{FF2B5EF4-FFF2-40B4-BE49-F238E27FC236}">
                <a16:creationId xmlns:a16="http://schemas.microsoft.com/office/drawing/2014/main" id="{B4CBB9A2-D02E-4B4F-9EAF-B4281546D08A}"/>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36209" y="198325"/>
            <a:ext cx="1594409" cy="1203099"/>
          </a:xfrm>
          <a:prstGeom prst="rect">
            <a:avLst/>
          </a:prstGeom>
        </p:spPr>
      </p:pic>
      <p:sp>
        <p:nvSpPr>
          <p:cNvPr id="10" name="Rectangle 9">
            <a:extLst>
              <a:ext uri="{FF2B5EF4-FFF2-40B4-BE49-F238E27FC236}">
                <a16:creationId xmlns:a16="http://schemas.microsoft.com/office/drawing/2014/main" id="{C2696F43-45F1-40E6-9EAA-3BD0E6DF74CB}"/>
              </a:ext>
            </a:extLst>
          </p:cNvPr>
          <p:cNvSpPr/>
          <p:nvPr userDrawn="1"/>
        </p:nvSpPr>
        <p:spPr>
          <a:xfrm>
            <a:off x="214224" y="1466851"/>
            <a:ext cx="9539376"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4AAFA6FA-B14E-4235-9095-AF26F7186F27}"/>
              </a:ext>
            </a:extLst>
          </p:cNvPr>
          <p:cNvSpPr>
            <a:spLocks noGrp="1"/>
          </p:cNvSpPr>
          <p:nvPr>
            <p:ph type="sldNum" sz="quarter" idx="12"/>
          </p:nvPr>
        </p:nvSpPr>
        <p:spPr>
          <a:xfrm>
            <a:off x="9347200" y="6356350"/>
            <a:ext cx="2844800" cy="365125"/>
          </a:xfrm>
        </p:spPr>
        <p:txBody>
          <a:bodyPr/>
          <a:lstStyle/>
          <a:p>
            <a:fld id="{9CF9E77B-8D14-4024-8488-C515F4EB4B2A}" type="slidenum">
              <a:rPr lang="en-US" smtClean="0"/>
              <a:pPr/>
              <a:t>‹#›</a:t>
            </a:fld>
            <a:endParaRPr lang="en-US"/>
          </a:p>
        </p:txBody>
      </p:sp>
    </p:spTree>
    <p:extLst>
      <p:ext uri="{BB962C8B-B14F-4D97-AF65-F5344CB8AC3E}">
        <p14:creationId xmlns:p14="http://schemas.microsoft.com/office/powerpoint/2010/main" val="370432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May 5, 2016</a:t>
            </a:r>
          </a:p>
        </p:txBody>
      </p:sp>
      <p:sp>
        <p:nvSpPr>
          <p:cNvPr id="2" name="Title 1"/>
          <p:cNvSpPr>
            <a:spLocks noGrp="1"/>
          </p:cNvSpPr>
          <p:nvPr>
            <p:ph type="title"/>
          </p:nvPr>
        </p:nvSpPr>
        <p:spPr>
          <a:xfrm>
            <a:off x="1710869" y="274638"/>
            <a:ext cx="10292311" cy="1143000"/>
          </a:xfrm>
        </p:spPr>
        <p:txBody>
          <a:bodyPr/>
          <a:lstStyle>
            <a:lvl1pPr algn="l">
              <a:defRPr>
                <a:solidFill>
                  <a:srgbClr val="25408E"/>
                </a:solidFill>
                <a:latin typeface="Candara" panose="020E0502030303020204" pitchFamily="34" charset="0"/>
              </a:defRPr>
            </a:lvl1pPr>
          </a:lstStyle>
          <a:p>
            <a:r>
              <a:rPr lang="en-US"/>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duotone>
              <a:prstClr val="black"/>
              <a:srgbClr val="D9C3A5">
                <a:tint val="50000"/>
                <a:satMod val="180000"/>
              </a:srgbClr>
            </a:duotone>
          </a:blip>
          <a:stretch>
            <a:fillRect/>
          </a:stretch>
        </p:blipFill>
        <p:spPr>
          <a:xfrm>
            <a:off x="136209" y="198325"/>
            <a:ext cx="1594409" cy="1203099"/>
          </a:xfrm>
          <a:prstGeom prst="rect">
            <a:avLst/>
          </a:prstGeom>
        </p:spPr>
      </p:pic>
      <p:pic>
        <p:nvPicPr>
          <p:cNvPr id="8" name="Picture 7">
            <a:extLst>
              <a:ext uri="{FF2B5EF4-FFF2-40B4-BE49-F238E27FC236}">
                <a16:creationId xmlns:a16="http://schemas.microsoft.com/office/drawing/2014/main" id="{4829C57B-9267-4A28-AD55-792D377B94A1}"/>
              </a:ext>
            </a:extLst>
          </p:cNvPr>
          <p:cNvPicPr>
            <a:picLocks noChangeAspect="1"/>
          </p:cNvPicPr>
          <p:nvPr userDrawn="1"/>
        </p:nvPicPr>
        <p:blipFill>
          <a:blip r:embed="rId3"/>
          <a:stretch>
            <a:fillRect/>
          </a:stretch>
        </p:blipFill>
        <p:spPr>
          <a:xfrm>
            <a:off x="9680773" y="1"/>
            <a:ext cx="2511228" cy="1600200"/>
          </a:xfrm>
          <a:prstGeom prst="rect">
            <a:avLst/>
          </a:prstGeom>
        </p:spPr>
      </p:pic>
      <p:sp>
        <p:nvSpPr>
          <p:cNvPr id="10" name="Rectangle 9">
            <a:extLst>
              <a:ext uri="{FF2B5EF4-FFF2-40B4-BE49-F238E27FC236}">
                <a16:creationId xmlns:a16="http://schemas.microsoft.com/office/drawing/2014/main" id="{8F5DD440-90E8-48E3-8187-A58B54CD0684}"/>
              </a:ext>
            </a:extLst>
          </p:cNvPr>
          <p:cNvSpPr/>
          <p:nvPr userDrawn="1"/>
        </p:nvSpPr>
        <p:spPr>
          <a:xfrm>
            <a:off x="214224" y="1466851"/>
            <a:ext cx="9539376"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86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88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907B341-0712-4680-BC68-08ACB2A01543}"/>
              </a:ext>
            </a:extLst>
          </p:cNvPr>
          <p:cNvSpPr>
            <a:spLocks noGrp="1"/>
          </p:cNvSpPr>
          <p:nvPr>
            <p:ph type="ctrTitle" idx="4294967295"/>
          </p:nvPr>
        </p:nvSpPr>
        <p:spPr>
          <a:xfrm>
            <a:off x="368300" y="454026"/>
            <a:ext cx="11339312" cy="1470025"/>
          </a:xfrm>
        </p:spPr>
        <p:txBody>
          <a:bodyPr/>
          <a:lstStyle>
            <a:lvl1pPr>
              <a:defRPr>
                <a:latin typeface="Candara" panose="020E0502030303020204" pitchFamily="34" charset="0"/>
              </a:defRPr>
            </a:lvl1pPr>
          </a:lstStyle>
          <a:p>
            <a:r>
              <a:rPr lang="en-US" sz="5400" b="1">
                <a:solidFill>
                  <a:schemeClr val="tx1"/>
                </a:solidFill>
              </a:rPr>
              <a:t>Questions?</a:t>
            </a:r>
          </a:p>
        </p:txBody>
      </p:sp>
      <p:sp>
        <p:nvSpPr>
          <p:cNvPr id="13" name="Rectangle 12">
            <a:extLst>
              <a:ext uri="{FF2B5EF4-FFF2-40B4-BE49-F238E27FC236}">
                <a16:creationId xmlns:a16="http://schemas.microsoft.com/office/drawing/2014/main" id="{86E6D347-039A-4233-840C-3C17BE4564DA}"/>
              </a:ext>
            </a:extLst>
          </p:cNvPr>
          <p:cNvSpPr/>
          <p:nvPr userDrawn="1"/>
        </p:nvSpPr>
        <p:spPr>
          <a:xfrm>
            <a:off x="367865" y="1970684"/>
            <a:ext cx="11339748" cy="772511"/>
          </a:xfrm>
          <a:prstGeom prst="rect">
            <a:avLst/>
          </a:prstGeom>
          <a:solidFill>
            <a:srgbClr val="C127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280AD53-662A-40EC-905C-85BC8919F5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7101" y="5961487"/>
            <a:ext cx="4014952" cy="759988"/>
          </a:xfrm>
          <a:prstGeom prst="rect">
            <a:avLst/>
          </a:prstGeom>
        </p:spPr>
      </p:pic>
    </p:spTree>
    <p:extLst>
      <p:ext uri="{BB962C8B-B14F-4D97-AF65-F5344CB8AC3E}">
        <p14:creationId xmlns:p14="http://schemas.microsoft.com/office/powerpoint/2010/main" val="2599488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E29089-E4B8-44B0-ACD8-0365158AD39A}"/>
              </a:ext>
            </a:extLst>
          </p:cNvPr>
          <p:cNvSpPr/>
          <p:nvPr userDrawn="1"/>
        </p:nvSpPr>
        <p:spPr>
          <a:xfrm>
            <a:off x="406400" y="200025"/>
            <a:ext cx="11379201" cy="6362700"/>
          </a:xfrm>
          <a:prstGeom prst="rect">
            <a:avLst/>
          </a:prstGeom>
          <a:solidFill>
            <a:srgbClr val="C127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21DB31-3A1E-4213-8F84-B1BA08E6BB48}"/>
              </a:ext>
            </a:extLst>
          </p:cNvPr>
          <p:cNvSpPr/>
          <p:nvPr userDrawn="1"/>
        </p:nvSpPr>
        <p:spPr>
          <a:xfrm>
            <a:off x="889000" y="609602"/>
            <a:ext cx="10439400" cy="19240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6C4D494-CCDD-48C0-952F-6CCE8C8D4B4E}"/>
              </a:ext>
            </a:extLst>
          </p:cNvPr>
          <p:cNvSpPr txBox="1"/>
          <p:nvPr userDrawn="1"/>
        </p:nvSpPr>
        <p:spPr>
          <a:xfrm>
            <a:off x="1587798" y="4444409"/>
            <a:ext cx="8789581" cy="1323439"/>
          </a:xfrm>
          <a:prstGeom prst="rect">
            <a:avLst/>
          </a:prstGeom>
          <a:solidFill>
            <a:schemeClr val="bg1"/>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4000" b="1" i="0" u="none" strike="noStrike" kern="1200">
                <a:solidFill>
                  <a:schemeClr val="tx1"/>
                </a:solidFill>
                <a:effectLst/>
                <a:latin typeface="Arial" panose="020B0604020202020204" pitchFamily="34" charset="0"/>
                <a:ea typeface="ＭＳ Ｐゴシック" pitchFamily="-111" charset="-128"/>
                <a:cs typeface="Arial" panose="020B0604020202020204" pitchFamily="34" charset="0"/>
                <a:hlinkClick r:id="rId2"/>
              </a:rPr>
              <a:t>2020 Montana Waivers</a:t>
            </a:r>
            <a:endParaRPr lang="en-US" sz="4000" b="1" i="0" kern="1200">
              <a:solidFill>
                <a:schemeClr val="tx1"/>
              </a:solidFill>
              <a:effectLst/>
              <a:latin typeface="Arial" panose="020B0604020202020204" pitchFamily="34" charset="0"/>
              <a:ea typeface="ＭＳ Ｐゴシック" pitchFamily="-111" charset="-128"/>
              <a:cs typeface="Arial" panose="020B0604020202020204" pitchFamily="34" charset="0"/>
            </a:endParaRPr>
          </a:p>
          <a:p>
            <a:pPr algn="ctr"/>
            <a:r>
              <a:rPr lang="en-US" sz="4000" b="1">
                <a:latin typeface="Arial" panose="020B0604020202020204" pitchFamily="34" charset="0"/>
                <a:cs typeface="Arial" panose="020B0604020202020204" pitchFamily="34" charset="0"/>
              </a:rPr>
              <a:t>Public Comment Process </a:t>
            </a:r>
          </a:p>
        </p:txBody>
      </p:sp>
    </p:spTree>
    <p:extLst>
      <p:ext uri="{BB962C8B-B14F-4D97-AF65-F5344CB8AC3E}">
        <p14:creationId xmlns:p14="http://schemas.microsoft.com/office/powerpoint/2010/main" val="237688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May 5, 2016</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chemeClr val="tx1"/>
                </a:solidFill>
              </a:defRPr>
            </a:lvl1pPr>
          </a:lstStyle>
          <a:p>
            <a:fld id="{D3AF38E6-233E-4628-AB77-37E4F8809EF6}" type="slidenum">
              <a:rPr lang="en-US" smtClean="0"/>
              <a:pPr/>
              <a:t>‹#›</a:t>
            </a:fld>
            <a:endParaRPr lang="en-US"/>
          </a:p>
        </p:txBody>
      </p:sp>
      <p:sp>
        <p:nvSpPr>
          <p:cNvPr id="7" name="Rectangle 6"/>
          <p:cNvSpPr/>
          <p:nvPr userDrawn="1"/>
        </p:nvSpPr>
        <p:spPr>
          <a:xfrm>
            <a:off x="1698171" y="274637"/>
            <a:ext cx="10292308" cy="1143000"/>
          </a:xfrm>
          <a:prstGeom prst="rect">
            <a:avLst/>
          </a:prstGeom>
          <a:solidFill>
            <a:srgbClr val="C1273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98169" y="274638"/>
            <a:ext cx="10292311" cy="1143000"/>
          </a:xfrm>
        </p:spPr>
        <p:txBody>
          <a:bodyPr/>
          <a:lstStyle>
            <a:lvl1pPr>
              <a:defRPr>
                <a:latin typeface="Candara" panose="020E0502030303020204" pitchFamily="34" charset="0"/>
              </a:defRPr>
            </a:lvl1pPr>
          </a:lstStyle>
          <a:p>
            <a:r>
              <a:rPr lang="en-US"/>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36209" y="265000"/>
            <a:ext cx="1594409" cy="1203099"/>
          </a:xfrm>
          <a:prstGeom prst="rect">
            <a:avLst/>
          </a:prstGeom>
        </p:spPr>
      </p:pic>
    </p:spTree>
    <p:extLst>
      <p:ext uri="{BB962C8B-B14F-4D97-AF65-F5344CB8AC3E}">
        <p14:creationId xmlns:p14="http://schemas.microsoft.com/office/powerpoint/2010/main" val="22131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May 5, 2016</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chemeClr val="tx1"/>
                </a:solidFill>
              </a:defRPr>
            </a:lvl1pPr>
          </a:lstStyle>
          <a:p>
            <a:fld id="{D3AF38E6-233E-4628-AB77-37E4F8809EF6}" type="slidenum">
              <a:rPr lang="en-US" smtClean="0"/>
              <a:pPr/>
              <a:t>‹#›</a:t>
            </a:fld>
            <a:endParaRPr lang="en-US"/>
          </a:p>
        </p:txBody>
      </p:sp>
      <p:sp>
        <p:nvSpPr>
          <p:cNvPr id="7" name="Rectangle 6"/>
          <p:cNvSpPr/>
          <p:nvPr userDrawn="1"/>
        </p:nvSpPr>
        <p:spPr>
          <a:xfrm>
            <a:off x="214224" y="1466851"/>
            <a:ext cx="11814355" cy="117135"/>
          </a:xfrm>
          <a:prstGeom prst="rect">
            <a:avLst/>
          </a:prstGeom>
          <a:solidFill>
            <a:srgbClr val="C12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10869" y="274638"/>
            <a:ext cx="10292311" cy="1143000"/>
          </a:xfrm>
        </p:spPr>
        <p:txBody>
          <a:bodyPr/>
          <a:lstStyle>
            <a:lvl1pPr algn="l">
              <a:defRPr>
                <a:solidFill>
                  <a:srgbClr val="C12730"/>
                </a:solidFill>
                <a:latin typeface="Candara" panose="020E0502030303020204" pitchFamily="34" charset="0"/>
              </a:defRPr>
            </a:lvl1pPr>
          </a:lstStyle>
          <a:p>
            <a:r>
              <a:rPr lang="en-US"/>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36209" y="198325"/>
            <a:ext cx="1594409" cy="1203099"/>
          </a:xfrm>
          <a:prstGeom prst="rect">
            <a:avLst/>
          </a:prstGeom>
        </p:spPr>
      </p:pic>
      <p:pic>
        <p:nvPicPr>
          <p:cNvPr id="8" name="Picture 7">
            <a:extLst>
              <a:ext uri="{FF2B5EF4-FFF2-40B4-BE49-F238E27FC236}">
                <a16:creationId xmlns:a16="http://schemas.microsoft.com/office/drawing/2014/main" id="{DDCE73BB-1D19-46DF-A75B-678A67DD1B19}"/>
              </a:ext>
            </a:extLst>
          </p:cNvPr>
          <p:cNvPicPr>
            <a:picLocks noChangeAspect="1"/>
          </p:cNvPicPr>
          <p:nvPr userDrawn="1"/>
        </p:nvPicPr>
        <p:blipFill>
          <a:blip r:embed="rId3"/>
          <a:stretch>
            <a:fillRect/>
          </a:stretch>
        </p:blipFill>
        <p:spPr>
          <a:xfrm>
            <a:off x="4944271" y="6472129"/>
            <a:ext cx="2303459" cy="330275"/>
          </a:xfrm>
          <a:prstGeom prst="rect">
            <a:avLst/>
          </a:prstGeom>
        </p:spPr>
      </p:pic>
    </p:spTree>
    <p:extLst>
      <p:ext uri="{BB962C8B-B14F-4D97-AF65-F5344CB8AC3E}">
        <p14:creationId xmlns:p14="http://schemas.microsoft.com/office/powerpoint/2010/main" val="257538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May 5, 2016</a:t>
            </a:r>
          </a:p>
        </p:txBody>
      </p:sp>
      <p:sp>
        <p:nvSpPr>
          <p:cNvPr id="7" name="Rectangle 6"/>
          <p:cNvSpPr/>
          <p:nvPr userDrawn="1"/>
        </p:nvSpPr>
        <p:spPr>
          <a:xfrm>
            <a:off x="214224" y="1466851"/>
            <a:ext cx="11814355" cy="117135"/>
          </a:xfrm>
          <a:prstGeom prst="rect">
            <a:avLst/>
          </a:prstGeom>
          <a:solidFill>
            <a:srgbClr val="C12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10869" y="274638"/>
            <a:ext cx="10292311" cy="1143000"/>
          </a:xfrm>
        </p:spPr>
        <p:txBody>
          <a:bodyPr/>
          <a:lstStyle>
            <a:lvl1pPr algn="l">
              <a:defRPr>
                <a:solidFill>
                  <a:srgbClr val="C12730"/>
                </a:solidFill>
                <a:latin typeface="Candara" panose="020E0502030303020204" pitchFamily="34" charset="0"/>
              </a:defRPr>
            </a:lvl1pPr>
          </a:lstStyle>
          <a:p>
            <a:r>
              <a:rPr lang="en-US"/>
              <a:t>Click to edit Master title style</a:t>
            </a:r>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36209" y="198325"/>
            <a:ext cx="1594409" cy="1203099"/>
          </a:xfrm>
          <a:prstGeom prst="rect">
            <a:avLst/>
          </a:prstGeom>
        </p:spPr>
      </p:pic>
    </p:spTree>
    <p:extLst>
      <p:ext uri="{BB962C8B-B14F-4D97-AF65-F5344CB8AC3E}">
        <p14:creationId xmlns:p14="http://schemas.microsoft.com/office/powerpoint/2010/main" val="228908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May 5, 2016</a:t>
            </a:r>
          </a:p>
        </p:txBody>
      </p:sp>
      <p:sp>
        <p:nvSpPr>
          <p:cNvPr id="7" name="Rectangle 6"/>
          <p:cNvSpPr/>
          <p:nvPr userDrawn="1"/>
        </p:nvSpPr>
        <p:spPr>
          <a:xfrm>
            <a:off x="214224" y="1466851"/>
            <a:ext cx="9539376"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10869" y="274638"/>
            <a:ext cx="10292311" cy="1143000"/>
          </a:xfrm>
        </p:spPr>
        <p:txBody>
          <a:bodyPr/>
          <a:lstStyle>
            <a:lvl1pPr algn="l">
              <a:defRPr>
                <a:solidFill>
                  <a:srgbClr val="25408E"/>
                </a:solidFill>
                <a:latin typeface="Candara" panose="020E0502030303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1B16651E-D5D7-4AF8-9472-CFB09F3C9575}"/>
              </a:ext>
            </a:extLst>
          </p:cNvPr>
          <p:cNvPicPr>
            <a:picLocks noChangeAspect="1"/>
          </p:cNvPicPr>
          <p:nvPr userDrawn="1"/>
        </p:nvPicPr>
        <p:blipFill>
          <a:blip r:embed="rId2">
            <a:clrChange>
              <a:clrFrom>
                <a:srgbClr val="FFFFFF"/>
              </a:clrFrom>
              <a:clrTo>
                <a:srgbClr val="FFFFFF">
                  <a:alpha val="0"/>
                </a:srgbClr>
              </a:clrTo>
            </a:clrChange>
            <a:duotone>
              <a:prstClr val="black"/>
              <a:srgbClr val="D9C3A5">
                <a:tint val="50000"/>
                <a:satMod val="180000"/>
              </a:srgbClr>
            </a:duotone>
          </a:blip>
          <a:stretch>
            <a:fillRect/>
          </a:stretch>
        </p:blipFill>
        <p:spPr>
          <a:xfrm>
            <a:off x="136209" y="198325"/>
            <a:ext cx="1594409" cy="1203099"/>
          </a:xfrm>
          <a:prstGeom prst="rect">
            <a:avLst/>
          </a:prstGeom>
        </p:spPr>
      </p:pic>
      <p:pic>
        <p:nvPicPr>
          <p:cNvPr id="5" name="Picture 4">
            <a:extLst>
              <a:ext uri="{FF2B5EF4-FFF2-40B4-BE49-F238E27FC236}">
                <a16:creationId xmlns:a16="http://schemas.microsoft.com/office/drawing/2014/main" id="{A8E47766-9080-47BA-8B2E-3CFB8C419428}"/>
              </a:ext>
            </a:extLst>
          </p:cNvPr>
          <p:cNvPicPr>
            <a:picLocks noChangeAspect="1"/>
          </p:cNvPicPr>
          <p:nvPr userDrawn="1"/>
        </p:nvPicPr>
        <p:blipFill>
          <a:blip r:embed="rId3"/>
          <a:stretch>
            <a:fillRect/>
          </a:stretch>
        </p:blipFill>
        <p:spPr>
          <a:xfrm>
            <a:off x="9767454" y="0"/>
            <a:ext cx="2424545" cy="1600200"/>
          </a:xfrm>
          <a:prstGeom prst="rect">
            <a:avLst/>
          </a:prstGeom>
        </p:spPr>
      </p:pic>
      <p:sp>
        <p:nvSpPr>
          <p:cNvPr id="8" name="Slide Number Placeholder 2">
            <a:extLst>
              <a:ext uri="{FF2B5EF4-FFF2-40B4-BE49-F238E27FC236}">
                <a16:creationId xmlns:a16="http://schemas.microsoft.com/office/drawing/2014/main" id="{FCC291FD-2D90-4D63-87A8-3090B4A8BC8C}"/>
              </a:ext>
            </a:extLst>
          </p:cNvPr>
          <p:cNvSpPr>
            <a:spLocks noGrp="1"/>
          </p:cNvSpPr>
          <p:nvPr>
            <p:ph type="sldNum" sz="quarter" idx="12"/>
          </p:nvPr>
        </p:nvSpPr>
        <p:spPr>
          <a:xfrm>
            <a:off x="9347200" y="6356351"/>
            <a:ext cx="2844800" cy="365125"/>
          </a:xfrm>
        </p:spPr>
        <p:txBody>
          <a:bodyPr/>
          <a:lstStyle/>
          <a:p>
            <a:fld id="{9CF9E77B-8D14-4024-8488-C515F4EB4B2A}" type="slidenum">
              <a:rPr lang="en-US" smtClean="0"/>
              <a:pPr/>
              <a:t>‹#›</a:t>
            </a:fld>
            <a:endParaRPr lang="en-US"/>
          </a:p>
        </p:txBody>
      </p:sp>
    </p:spTree>
    <p:extLst>
      <p:ext uri="{BB962C8B-B14F-4D97-AF65-F5344CB8AC3E}">
        <p14:creationId xmlns:p14="http://schemas.microsoft.com/office/powerpoint/2010/main" val="140652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May 5, 2016</a:t>
            </a:r>
          </a:p>
        </p:txBody>
      </p:sp>
      <p:sp>
        <p:nvSpPr>
          <p:cNvPr id="7" name="Rectangle 6"/>
          <p:cNvSpPr/>
          <p:nvPr userDrawn="1"/>
        </p:nvSpPr>
        <p:spPr>
          <a:xfrm>
            <a:off x="214224" y="1466851"/>
            <a:ext cx="9539376"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10869" y="274638"/>
            <a:ext cx="10292311" cy="1143000"/>
          </a:xfrm>
        </p:spPr>
        <p:txBody>
          <a:bodyPr/>
          <a:lstStyle>
            <a:lvl1pPr algn="l">
              <a:defRPr>
                <a:solidFill>
                  <a:srgbClr val="25408E"/>
                </a:solidFill>
                <a:latin typeface="Candara" panose="020E050203030302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F57501D2-805C-48AF-9049-7BF6105F7B33}"/>
              </a:ext>
            </a:extLst>
          </p:cNvPr>
          <p:cNvPicPr>
            <a:picLocks noChangeAspect="1"/>
          </p:cNvPicPr>
          <p:nvPr userDrawn="1"/>
        </p:nvPicPr>
        <p:blipFill>
          <a:blip r:embed="rId2"/>
          <a:stretch>
            <a:fillRect/>
          </a:stretch>
        </p:blipFill>
        <p:spPr>
          <a:xfrm>
            <a:off x="9753600" y="1"/>
            <a:ext cx="2415928" cy="1600435"/>
          </a:xfrm>
          <a:prstGeom prst="rect">
            <a:avLst/>
          </a:prstGeom>
        </p:spPr>
      </p:pic>
      <p:pic>
        <p:nvPicPr>
          <p:cNvPr id="10" name="Picture 9">
            <a:extLst>
              <a:ext uri="{FF2B5EF4-FFF2-40B4-BE49-F238E27FC236}">
                <a16:creationId xmlns:a16="http://schemas.microsoft.com/office/drawing/2014/main" id="{1B16651E-D5D7-4AF8-9472-CFB09F3C9575}"/>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36209" y="198325"/>
            <a:ext cx="1594409" cy="1203099"/>
          </a:xfrm>
          <a:prstGeom prst="rect">
            <a:avLst/>
          </a:prstGeom>
        </p:spPr>
      </p:pic>
      <p:sp>
        <p:nvSpPr>
          <p:cNvPr id="9" name="Slide Number Placeholder 2">
            <a:extLst>
              <a:ext uri="{FF2B5EF4-FFF2-40B4-BE49-F238E27FC236}">
                <a16:creationId xmlns:a16="http://schemas.microsoft.com/office/drawing/2014/main" id="{7A638086-1CB5-4898-8AD4-7FD7AB2F654E}"/>
              </a:ext>
            </a:extLst>
          </p:cNvPr>
          <p:cNvSpPr>
            <a:spLocks noGrp="1"/>
          </p:cNvSpPr>
          <p:nvPr>
            <p:ph type="sldNum" sz="quarter" idx="12"/>
          </p:nvPr>
        </p:nvSpPr>
        <p:spPr>
          <a:xfrm>
            <a:off x="9347200" y="6356351"/>
            <a:ext cx="2844800" cy="365125"/>
          </a:xfrm>
        </p:spPr>
        <p:txBody>
          <a:bodyPr/>
          <a:lstStyle/>
          <a:p>
            <a:fld id="{9CF9E77B-8D14-4024-8488-C515F4EB4B2A}" type="slidenum">
              <a:rPr lang="en-US" smtClean="0"/>
              <a:pPr/>
              <a:t>‹#›</a:t>
            </a:fld>
            <a:endParaRPr lang="en-US"/>
          </a:p>
        </p:txBody>
      </p:sp>
    </p:spTree>
    <p:extLst>
      <p:ext uri="{BB962C8B-B14F-4D97-AF65-F5344CB8AC3E}">
        <p14:creationId xmlns:p14="http://schemas.microsoft.com/office/powerpoint/2010/main" val="214652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May 5, 2016</a:t>
            </a:r>
          </a:p>
        </p:txBody>
      </p:sp>
      <p:sp>
        <p:nvSpPr>
          <p:cNvPr id="2" name="Title 1"/>
          <p:cNvSpPr>
            <a:spLocks noGrp="1"/>
          </p:cNvSpPr>
          <p:nvPr>
            <p:ph type="title"/>
          </p:nvPr>
        </p:nvSpPr>
        <p:spPr>
          <a:xfrm>
            <a:off x="1710869" y="274638"/>
            <a:ext cx="10292311" cy="1143000"/>
          </a:xfrm>
        </p:spPr>
        <p:txBody>
          <a:bodyPr/>
          <a:lstStyle>
            <a:lvl1pPr algn="l">
              <a:defRPr>
                <a:solidFill>
                  <a:srgbClr val="25408E"/>
                </a:solidFill>
                <a:latin typeface="Candara" panose="020E0502030303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9B1C2DC0-263D-423F-B4C9-5CE22412887E}"/>
              </a:ext>
            </a:extLst>
          </p:cNvPr>
          <p:cNvPicPr>
            <a:picLocks noChangeAspect="1"/>
          </p:cNvPicPr>
          <p:nvPr userDrawn="1"/>
        </p:nvPicPr>
        <p:blipFill>
          <a:blip r:embed="rId2"/>
          <a:stretch>
            <a:fillRect/>
          </a:stretch>
        </p:blipFill>
        <p:spPr>
          <a:xfrm>
            <a:off x="9764684" y="0"/>
            <a:ext cx="2430301" cy="1619422"/>
          </a:xfrm>
          <a:prstGeom prst="rect">
            <a:avLst/>
          </a:prstGeom>
        </p:spPr>
      </p:pic>
      <p:pic>
        <p:nvPicPr>
          <p:cNvPr id="8" name="Picture 7">
            <a:extLst>
              <a:ext uri="{FF2B5EF4-FFF2-40B4-BE49-F238E27FC236}">
                <a16:creationId xmlns:a16="http://schemas.microsoft.com/office/drawing/2014/main" id="{40608A53-1CC7-41B6-93B2-48245DDD82B0}"/>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36209" y="198325"/>
            <a:ext cx="1594409" cy="1203099"/>
          </a:xfrm>
          <a:prstGeom prst="rect">
            <a:avLst/>
          </a:prstGeom>
        </p:spPr>
      </p:pic>
      <p:sp>
        <p:nvSpPr>
          <p:cNvPr id="11" name="Rectangle 10">
            <a:extLst>
              <a:ext uri="{FF2B5EF4-FFF2-40B4-BE49-F238E27FC236}">
                <a16:creationId xmlns:a16="http://schemas.microsoft.com/office/drawing/2014/main" id="{5D1F3A0B-02E1-4312-AC67-737EBF1A909C}"/>
              </a:ext>
            </a:extLst>
          </p:cNvPr>
          <p:cNvSpPr/>
          <p:nvPr userDrawn="1"/>
        </p:nvSpPr>
        <p:spPr>
          <a:xfrm>
            <a:off x="214224" y="1466851"/>
            <a:ext cx="9539376"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CA6522A5-0D4A-4CE5-A297-3E128C6A5186}"/>
              </a:ext>
            </a:extLst>
          </p:cNvPr>
          <p:cNvSpPr>
            <a:spLocks noGrp="1"/>
          </p:cNvSpPr>
          <p:nvPr>
            <p:ph type="sldNum" sz="quarter" idx="12"/>
          </p:nvPr>
        </p:nvSpPr>
        <p:spPr>
          <a:xfrm>
            <a:off x="9347200" y="6356351"/>
            <a:ext cx="2844800" cy="365125"/>
          </a:xfrm>
        </p:spPr>
        <p:txBody>
          <a:bodyPr/>
          <a:lstStyle/>
          <a:p>
            <a:fld id="{9CF9E77B-8D14-4024-8488-C515F4EB4B2A}" type="slidenum">
              <a:rPr lang="en-US" smtClean="0"/>
              <a:pPr/>
              <a:t>‹#›</a:t>
            </a:fld>
            <a:endParaRPr lang="en-US"/>
          </a:p>
        </p:txBody>
      </p:sp>
    </p:spTree>
    <p:extLst>
      <p:ext uri="{BB962C8B-B14F-4D97-AF65-F5344CB8AC3E}">
        <p14:creationId xmlns:p14="http://schemas.microsoft.com/office/powerpoint/2010/main" val="397568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May 5, 2016</a:t>
            </a:r>
          </a:p>
        </p:txBody>
      </p:sp>
      <p:sp>
        <p:nvSpPr>
          <p:cNvPr id="2" name="Title 1"/>
          <p:cNvSpPr>
            <a:spLocks noGrp="1"/>
          </p:cNvSpPr>
          <p:nvPr>
            <p:ph type="title"/>
          </p:nvPr>
        </p:nvSpPr>
        <p:spPr>
          <a:xfrm>
            <a:off x="1710869" y="274638"/>
            <a:ext cx="10292311" cy="1143000"/>
          </a:xfrm>
        </p:spPr>
        <p:txBody>
          <a:bodyPr/>
          <a:lstStyle>
            <a:lvl1pPr algn="l">
              <a:defRPr>
                <a:solidFill>
                  <a:srgbClr val="25408E"/>
                </a:solidFill>
                <a:latin typeface="Candara" panose="020E0502030303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39898F69-E5A6-41C4-90F8-C392168B509D}"/>
              </a:ext>
            </a:extLst>
          </p:cNvPr>
          <p:cNvPicPr>
            <a:picLocks noChangeAspect="1"/>
          </p:cNvPicPr>
          <p:nvPr userDrawn="1"/>
        </p:nvPicPr>
        <p:blipFill>
          <a:blip r:embed="rId2"/>
          <a:stretch>
            <a:fillRect/>
          </a:stretch>
        </p:blipFill>
        <p:spPr>
          <a:xfrm>
            <a:off x="9780106" y="46038"/>
            <a:ext cx="2411895" cy="1600200"/>
          </a:xfrm>
          <a:prstGeom prst="rect">
            <a:avLst/>
          </a:prstGeom>
        </p:spPr>
      </p:pic>
      <p:pic>
        <p:nvPicPr>
          <p:cNvPr id="8" name="Picture 7">
            <a:extLst>
              <a:ext uri="{FF2B5EF4-FFF2-40B4-BE49-F238E27FC236}">
                <a16:creationId xmlns:a16="http://schemas.microsoft.com/office/drawing/2014/main" id="{CCE76F81-1397-4110-9ECC-54B8D313D2D7}"/>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36209" y="198325"/>
            <a:ext cx="1594409" cy="1203099"/>
          </a:xfrm>
          <a:prstGeom prst="rect">
            <a:avLst/>
          </a:prstGeom>
        </p:spPr>
      </p:pic>
      <p:sp>
        <p:nvSpPr>
          <p:cNvPr id="10" name="Rectangle 9">
            <a:extLst>
              <a:ext uri="{FF2B5EF4-FFF2-40B4-BE49-F238E27FC236}">
                <a16:creationId xmlns:a16="http://schemas.microsoft.com/office/drawing/2014/main" id="{C1ACC9B0-3A10-4E68-A2BC-05724A864333}"/>
              </a:ext>
            </a:extLst>
          </p:cNvPr>
          <p:cNvSpPr/>
          <p:nvPr userDrawn="1"/>
        </p:nvSpPr>
        <p:spPr>
          <a:xfrm>
            <a:off x="214224" y="1466851"/>
            <a:ext cx="9539376"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0DF0AD93-122F-4EC0-95F6-D44E8B616FCB}"/>
              </a:ext>
            </a:extLst>
          </p:cNvPr>
          <p:cNvSpPr>
            <a:spLocks noGrp="1"/>
          </p:cNvSpPr>
          <p:nvPr>
            <p:ph type="sldNum" sz="quarter" idx="12"/>
          </p:nvPr>
        </p:nvSpPr>
        <p:spPr>
          <a:xfrm>
            <a:off x="9347200" y="6356351"/>
            <a:ext cx="2844800" cy="365125"/>
          </a:xfrm>
        </p:spPr>
        <p:txBody>
          <a:bodyPr/>
          <a:lstStyle/>
          <a:p>
            <a:fld id="{9CF9E77B-8D14-4024-8488-C515F4EB4B2A}" type="slidenum">
              <a:rPr lang="en-US" smtClean="0"/>
              <a:pPr/>
              <a:t>‹#›</a:t>
            </a:fld>
            <a:endParaRPr lang="en-US"/>
          </a:p>
        </p:txBody>
      </p:sp>
    </p:spTree>
    <p:extLst>
      <p:ext uri="{BB962C8B-B14F-4D97-AF65-F5344CB8AC3E}">
        <p14:creationId xmlns:p14="http://schemas.microsoft.com/office/powerpoint/2010/main" val="149778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May 5, 2016</a:t>
            </a:r>
          </a:p>
        </p:txBody>
      </p:sp>
      <p:sp>
        <p:nvSpPr>
          <p:cNvPr id="2" name="Title 1"/>
          <p:cNvSpPr>
            <a:spLocks noGrp="1"/>
          </p:cNvSpPr>
          <p:nvPr>
            <p:ph type="title"/>
          </p:nvPr>
        </p:nvSpPr>
        <p:spPr>
          <a:xfrm>
            <a:off x="1710869" y="274638"/>
            <a:ext cx="10292311" cy="1143000"/>
          </a:xfrm>
        </p:spPr>
        <p:txBody>
          <a:bodyPr/>
          <a:lstStyle>
            <a:lvl1pPr algn="l">
              <a:defRPr>
                <a:solidFill>
                  <a:srgbClr val="25408E"/>
                </a:solidFill>
                <a:latin typeface="Candara" panose="020E0502030303020204" pitchFamily="34" charset="0"/>
              </a:defRPr>
            </a:lvl1pPr>
          </a:lstStyle>
          <a:p>
            <a:r>
              <a:rPr lang="en-US"/>
              <a:t>Click to edit Master title style</a:t>
            </a:r>
          </a:p>
        </p:txBody>
      </p:sp>
      <p:pic>
        <p:nvPicPr>
          <p:cNvPr id="12" name="Picture 11">
            <a:extLst>
              <a:ext uri="{FF2B5EF4-FFF2-40B4-BE49-F238E27FC236}">
                <a16:creationId xmlns:a16="http://schemas.microsoft.com/office/drawing/2014/main" id="{465E1E8E-9078-4944-BC94-2B6080D53752}"/>
              </a:ext>
            </a:extLst>
          </p:cNvPr>
          <p:cNvPicPr>
            <a:picLocks noChangeAspect="1"/>
          </p:cNvPicPr>
          <p:nvPr userDrawn="1"/>
        </p:nvPicPr>
        <p:blipFill>
          <a:blip r:embed="rId2"/>
          <a:stretch>
            <a:fillRect/>
          </a:stretch>
        </p:blipFill>
        <p:spPr>
          <a:xfrm>
            <a:off x="9720349" y="1"/>
            <a:ext cx="2449179" cy="1602841"/>
          </a:xfrm>
          <a:prstGeom prst="rect">
            <a:avLst/>
          </a:prstGeom>
        </p:spPr>
      </p:pic>
      <p:pic>
        <p:nvPicPr>
          <p:cNvPr id="8" name="Picture 7">
            <a:extLst>
              <a:ext uri="{FF2B5EF4-FFF2-40B4-BE49-F238E27FC236}">
                <a16:creationId xmlns:a16="http://schemas.microsoft.com/office/drawing/2014/main" id="{6B9F37A8-B271-4C0C-A3C3-A99D3EBF75BF}"/>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36209" y="198325"/>
            <a:ext cx="1594409" cy="1203099"/>
          </a:xfrm>
          <a:prstGeom prst="rect">
            <a:avLst/>
          </a:prstGeom>
        </p:spPr>
      </p:pic>
      <p:sp>
        <p:nvSpPr>
          <p:cNvPr id="10" name="Rectangle 9">
            <a:extLst>
              <a:ext uri="{FF2B5EF4-FFF2-40B4-BE49-F238E27FC236}">
                <a16:creationId xmlns:a16="http://schemas.microsoft.com/office/drawing/2014/main" id="{6137B11E-78B7-4F84-A6F1-1660871FB2DB}"/>
              </a:ext>
            </a:extLst>
          </p:cNvPr>
          <p:cNvSpPr/>
          <p:nvPr userDrawn="1"/>
        </p:nvSpPr>
        <p:spPr>
          <a:xfrm>
            <a:off x="214224" y="1466851"/>
            <a:ext cx="9539376"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15F4110D-610D-4CEA-A156-6E70C98B3727}"/>
              </a:ext>
            </a:extLst>
          </p:cNvPr>
          <p:cNvSpPr>
            <a:spLocks noGrp="1"/>
          </p:cNvSpPr>
          <p:nvPr>
            <p:ph type="sldNum" sz="quarter" idx="12"/>
          </p:nvPr>
        </p:nvSpPr>
        <p:spPr>
          <a:xfrm>
            <a:off x="9347200" y="6356351"/>
            <a:ext cx="2844800" cy="365125"/>
          </a:xfrm>
        </p:spPr>
        <p:txBody>
          <a:bodyPr/>
          <a:lstStyle/>
          <a:p>
            <a:fld id="{9CF9E77B-8D14-4024-8488-C515F4EB4B2A}" type="slidenum">
              <a:rPr lang="en-US" smtClean="0"/>
              <a:pPr/>
              <a:t>‹#›</a:t>
            </a:fld>
            <a:endParaRPr lang="en-US"/>
          </a:p>
        </p:txBody>
      </p:sp>
    </p:spTree>
    <p:extLst>
      <p:ext uri="{BB962C8B-B14F-4D97-AF65-F5344CB8AC3E}">
        <p14:creationId xmlns:p14="http://schemas.microsoft.com/office/powerpoint/2010/main" val="273797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May 5, 2016</a:t>
            </a:r>
          </a:p>
        </p:txBody>
      </p:sp>
      <p:sp>
        <p:nvSpPr>
          <p:cNvPr id="2" name="Title 1"/>
          <p:cNvSpPr>
            <a:spLocks noGrp="1"/>
          </p:cNvSpPr>
          <p:nvPr>
            <p:ph type="title"/>
          </p:nvPr>
        </p:nvSpPr>
        <p:spPr>
          <a:xfrm>
            <a:off x="1710869" y="274638"/>
            <a:ext cx="10292311" cy="1143000"/>
          </a:xfrm>
        </p:spPr>
        <p:txBody>
          <a:bodyPr/>
          <a:lstStyle>
            <a:lvl1pPr algn="l">
              <a:defRPr>
                <a:solidFill>
                  <a:srgbClr val="25408E"/>
                </a:solidFill>
                <a:latin typeface="Candara" panose="020E0502030303020204" pitchFamily="34" charset="0"/>
              </a:defRPr>
            </a:lvl1pPr>
          </a:lstStyle>
          <a:p>
            <a:r>
              <a:rPr lang="en-US"/>
              <a:t>Click to edit Master title style</a:t>
            </a:r>
          </a:p>
        </p:txBody>
      </p:sp>
      <p:pic>
        <p:nvPicPr>
          <p:cNvPr id="13" name="Picture 12">
            <a:extLst>
              <a:ext uri="{FF2B5EF4-FFF2-40B4-BE49-F238E27FC236}">
                <a16:creationId xmlns:a16="http://schemas.microsoft.com/office/drawing/2014/main" id="{3163573B-12F6-468F-9995-EC59ACE436A2}"/>
              </a:ext>
            </a:extLst>
          </p:cNvPr>
          <p:cNvPicPr>
            <a:picLocks noChangeAspect="1"/>
          </p:cNvPicPr>
          <p:nvPr userDrawn="1"/>
        </p:nvPicPr>
        <p:blipFill>
          <a:blip r:embed="rId2"/>
          <a:stretch>
            <a:fillRect/>
          </a:stretch>
        </p:blipFill>
        <p:spPr>
          <a:xfrm>
            <a:off x="9798656" y="29412"/>
            <a:ext cx="2393344" cy="1600200"/>
          </a:xfrm>
          <a:prstGeom prst="rect">
            <a:avLst/>
          </a:prstGeom>
        </p:spPr>
      </p:pic>
      <p:pic>
        <p:nvPicPr>
          <p:cNvPr id="8" name="Picture 7">
            <a:extLst>
              <a:ext uri="{FF2B5EF4-FFF2-40B4-BE49-F238E27FC236}">
                <a16:creationId xmlns:a16="http://schemas.microsoft.com/office/drawing/2014/main" id="{9EB11D1A-9582-4C11-BF5D-4CDCC70BF99C}"/>
              </a:ext>
            </a:extLst>
          </p:cNvPr>
          <p:cNvPicPr>
            <a:picLocks noChangeAspect="1"/>
          </p:cNvPicPr>
          <p:nvPr userDrawn="1"/>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136209" y="198325"/>
            <a:ext cx="1594409" cy="1203099"/>
          </a:xfrm>
          <a:prstGeom prst="rect">
            <a:avLst/>
          </a:prstGeom>
        </p:spPr>
      </p:pic>
      <p:sp>
        <p:nvSpPr>
          <p:cNvPr id="10" name="Rectangle 9">
            <a:extLst>
              <a:ext uri="{FF2B5EF4-FFF2-40B4-BE49-F238E27FC236}">
                <a16:creationId xmlns:a16="http://schemas.microsoft.com/office/drawing/2014/main" id="{A807B2D1-AFE8-45BF-A41F-3A617F5C3752}"/>
              </a:ext>
            </a:extLst>
          </p:cNvPr>
          <p:cNvSpPr/>
          <p:nvPr userDrawn="1"/>
        </p:nvSpPr>
        <p:spPr>
          <a:xfrm>
            <a:off x="214224" y="1466851"/>
            <a:ext cx="9539376" cy="117135"/>
          </a:xfrm>
          <a:prstGeom prst="rect">
            <a:avLst/>
          </a:prstGeom>
          <a:solidFill>
            <a:srgbClr val="25408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C545B8D9-E9D3-467E-8462-A953BD5016A7}"/>
              </a:ext>
            </a:extLst>
          </p:cNvPr>
          <p:cNvSpPr>
            <a:spLocks noGrp="1"/>
          </p:cNvSpPr>
          <p:nvPr>
            <p:ph type="sldNum" sz="quarter" idx="12"/>
          </p:nvPr>
        </p:nvSpPr>
        <p:spPr>
          <a:xfrm>
            <a:off x="9347200" y="6356351"/>
            <a:ext cx="2844800" cy="365125"/>
          </a:xfrm>
        </p:spPr>
        <p:txBody>
          <a:bodyPr/>
          <a:lstStyle/>
          <a:p>
            <a:fld id="{9CF9E77B-8D14-4024-8488-C515F4EB4B2A}" type="slidenum">
              <a:rPr lang="en-US" smtClean="0"/>
              <a:pPr/>
              <a:t>‹#›</a:t>
            </a:fld>
            <a:endParaRPr lang="en-US"/>
          </a:p>
        </p:txBody>
      </p:sp>
    </p:spTree>
    <p:extLst>
      <p:ext uri="{BB962C8B-B14F-4D97-AF65-F5344CB8AC3E}">
        <p14:creationId xmlns:p14="http://schemas.microsoft.com/office/powerpoint/2010/main" val="274306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111" charset="0"/>
              </a:defRPr>
            </a:lvl1pPr>
          </a:lstStyle>
          <a:p>
            <a:r>
              <a:rPr lang="en-US"/>
              <a:t>May 5, 2016</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defRPr>
            </a:lvl1pPr>
          </a:lstStyle>
          <a:p>
            <a:pPr>
              <a:defRPr/>
            </a:pPr>
            <a:endParaRPr lang="en-US"/>
          </a:p>
        </p:txBody>
      </p:sp>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Slide Number Placeholder 5"/>
          <p:cNvSpPr>
            <a:spLocks noGrp="1"/>
          </p:cNvSpPr>
          <p:nvPr>
            <p:ph type="sldNum" sz="quarter" idx="4"/>
          </p:nvPr>
        </p:nvSpPr>
        <p:spPr>
          <a:xfrm>
            <a:off x="8737600" y="6356351"/>
            <a:ext cx="2844800" cy="365125"/>
          </a:xfrm>
          <a:prstGeom prst="rect">
            <a:avLst/>
          </a:prstGeom>
        </p:spPr>
        <p:txBody>
          <a:bodyPr/>
          <a:lstStyle>
            <a:lvl1pPr algn="r">
              <a:defRPr>
                <a:solidFill>
                  <a:schemeClr val="tx1"/>
                </a:solidFill>
              </a:defRPr>
            </a:lvl1pPr>
          </a:lstStyle>
          <a:p>
            <a:fld id="{C7B74FFA-6B24-49FE-B393-BA6A26D46B60}" type="slidenum">
              <a:rPr lang="en-US" smtClean="0"/>
              <a:pPr/>
              <a:t>‹#›</a:t>
            </a:fld>
            <a:endParaRPr lang="en-US"/>
          </a:p>
        </p:txBody>
      </p:sp>
    </p:spTree>
    <p:extLst>
      <p:ext uri="{BB962C8B-B14F-4D97-AF65-F5344CB8AC3E}">
        <p14:creationId xmlns:p14="http://schemas.microsoft.com/office/powerpoint/2010/main" val="45336074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72"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 id="2147483656" r:id="rId13"/>
    <p:sldLayoutId id="2147483657" r:id="rId14"/>
    <p:sldLayoutId id="2147483658" r:id="rId15"/>
  </p:sldLayoutIdLst>
  <p:hf hdr="0" dt="0"/>
  <p:txStyles>
    <p:titleStyle>
      <a:lvl1pPr algn="ctr" defTabSz="457200" rtl="0" eaLnBrk="1" fontAlgn="base" hangingPunct="1">
        <a:spcBef>
          <a:spcPct val="0"/>
        </a:spcBef>
        <a:spcAft>
          <a:spcPct val="0"/>
        </a:spcAft>
        <a:defRPr sz="4400" kern="1200">
          <a:solidFill>
            <a:schemeClr val="bg1"/>
          </a:solidFill>
          <a:latin typeface="+mj-lt"/>
          <a:ea typeface="ＭＳ Ｐゴシック" pitchFamily="-111" charset="-128"/>
          <a:cs typeface="+mj-cs"/>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_rjJw0m1o2Y"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opi.mt.gov/Leadership/Finance-Grants/School-Finance/FinancialDataFiles#10518311783-school-budgetexpenditure-data" TargetMode="External"/><Relationship Id="rId2" Type="http://schemas.openxmlformats.org/officeDocument/2006/relationships/hyperlink" Target="https://compcenternetwork.org/node/7584" TargetMode="External"/><Relationship Id="rId1" Type="http://schemas.openxmlformats.org/officeDocument/2006/relationships/slideLayout" Target="../slideLayouts/slideLayout3.xml"/><Relationship Id="rId4" Type="http://schemas.openxmlformats.org/officeDocument/2006/relationships/hyperlink" Target="https://opi.mt.gov/Leadership/Academic-Success/Every-Student-Succeeds-Act-ESSA/Report-Card/Per-Pupil-Expenditur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oese.ed.gov/files/2021/06/21-0130-ARP-Public-Safety-ED-FAQ-06-16-2021.pdf" TargetMode="External"/><Relationship Id="rId2" Type="http://schemas.openxmlformats.org/officeDocument/2006/relationships/hyperlink" Target="https://oese.ed.gov/files/2021/05/ESSER.GEER_.FAQs_5.26.21_745AM_FINALb0cd6833f6f46e03ba2d97d30aff953260028045f9ef3b18ea602db4b32b1d99.pdf"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www.masbo.com/i4a/pages/index.cfm?pageid=3297" TargetMode="External"/><Relationship Id="rId13" Type="http://schemas.openxmlformats.org/officeDocument/2006/relationships/hyperlink" Target="https://www.masbo.com/i4a/pages/index.cfm?pageid=3358" TargetMode="External"/><Relationship Id="rId3" Type="http://schemas.openxmlformats.org/officeDocument/2006/relationships/hyperlink" Target="https://opi.mt.gov/COVID-19-Information/ESSER#10664912076-faq-and-guidance" TargetMode="External"/><Relationship Id="rId7" Type="http://schemas.openxmlformats.org/officeDocument/2006/relationships/hyperlink" Target="https://www.masbo.com/i4a/memberDirectory/index.cfm?directory_id=2&amp;pageID=3350" TargetMode="External"/><Relationship Id="rId12" Type="http://schemas.openxmlformats.org/officeDocument/2006/relationships/hyperlink" Target="https://www.masbo.com/i4a/pages/index.cfm?pageid=3340" TargetMode="External"/><Relationship Id="rId17" Type="http://schemas.openxmlformats.org/officeDocument/2006/relationships/hyperlink" Target="https://www.masbo.com/i4a/ams/home/?controller=memberHome&amp;action=index&amp;pageID=3363" TargetMode="External"/><Relationship Id="rId2" Type="http://schemas.openxmlformats.org/officeDocument/2006/relationships/hyperlink" Target="https://oese.ed.gov/files/2021/05/ESSER.GEER_.FAQs_5.26.21_745AM_FINALb0cd6833f6f46e03ba2d97d30aff953260028045f9ef3b18ea602db4b32b1d99.pdf" TargetMode="External"/><Relationship Id="rId16" Type="http://schemas.openxmlformats.org/officeDocument/2006/relationships/hyperlink" Target="https://www.masbo.com/i4a/pages/index.cfm?pageid=3624" TargetMode="External"/><Relationship Id="rId1" Type="http://schemas.openxmlformats.org/officeDocument/2006/relationships/slideLayout" Target="../slideLayouts/slideLayout3.xml"/><Relationship Id="rId6" Type="http://schemas.openxmlformats.org/officeDocument/2006/relationships/hyperlink" Target="https://www.masbo.com/i4a/calendar/?pageid=3356&amp;showTitle=1" TargetMode="External"/><Relationship Id="rId11" Type="http://schemas.openxmlformats.org/officeDocument/2006/relationships/hyperlink" Target="https://www.masbo.com/i4a/pages/index.cfm?pageid=3341" TargetMode="External"/><Relationship Id="rId5" Type="http://schemas.openxmlformats.org/officeDocument/2006/relationships/hyperlink" Target="https://opi.mt.gov/Portals/182/COVID-19/ESSER/sd%20ESSER%20Conf%20Amendments%20and%20Cash%20Requests%20RB%20MA%20Final%20Aug22.pdf?ver=2022-09-26-151957-107" TargetMode="External"/><Relationship Id="rId15" Type="http://schemas.openxmlformats.org/officeDocument/2006/relationships/hyperlink" Target="https://www.masbo.com/i4a/pages/index.cfm?pageid=3353" TargetMode="External"/><Relationship Id="rId10" Type="http://schemas.openxmlformats.org/officeDocument/2006/relationships/hyperlink" Target="https://www.masbo.com/i4a/pages/index.cfm?pageid=3328" TargetMode="External"/><Relationship Id="rId4" Type="http://schemas.openxmlformats.org/officeDocument/2006/relationships/hyperlink" Target="https://opi.mt.gov/Portals/182/COVID-19/ESSER/USED%20Lost%20Instructional%20Time.pdf?ver=2021-09-14-101220-873" TargetMode="External"/><Relationship Id="rId9" Type="http://schemas.openxmlformats.org/officeDocument/2006/relationships/hyperlink" Target="https://www.masbo.com/i4a/pages/index.cfm?pageid=3311" TargetMode="External"/><Relationship Id="rId14" Type="http://schemas.openxmlformats.org/officeDocument/2006/relationships/hyperlink" Target="https://www.masbo.com/i4a/pages/index.cfm?pageid=3359"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wendi.fawns@mt.gov"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mailto:rebecca.brown@mt.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cid:image002.png@01D8A68B.47AEE9A0" TargetMode="External"/><Relationship Id="rId2" Type="http://schemas.openxmlformats.org/officeDocument/2006/relationships/image" Target="../media/image62.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QmLAkmEEP_O7KCjh8GfcYb_ZTXcm0Vi0KCEtryTsGA8/edit#gid=0" TargetMode="External"/><Relationship Id="rId2" Type="http://schemas.openxmlformats.org/officeDocument/2006/relationships/hyperlink" Target="https://opi.mt.gov/Portals/182/ARP%20ESSER%20Comms/Monthly%20reports/ESSER_August_2022.pdf?ver=2022-08-22-084712-730"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oese.ed.gov/files/2021/05/ESSER.GEER_.FAQs_5.26.21_745AM_FINALb0cd6833f6f46e03ba2d97d30aff953260028045f9ef3b18ea602db4b32b1d99.pdf" TargetMode="External"/><Relationship Id="rId7" Type="http://schemas.openxmlformats.org/officeDocument/2006/relationships/hyperlink" Target="https://www.youtube.com/watch?v=ry55--J4_VQ" TargetMode="External"/><Relationship Id="rId2" Type="http://schemas.openxmlformats.org/officeDocument/2006/relationships/hyperlink" Target="https://opi.mt.gov/Portals/182/ARP%20ESSER%20Comms/Montana%20School%20District%20ARP%20ESSER%20Plan%20Template.pdf?ver=2021-07-20-150803-457" TargetMode="Externa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CCAE7A-A6BF-4862-8250-39A74C560704}"/>
              </a:ext>
            </a:extLst>
          </p:cNvPr>
          <p:cNvSpPr>
            <a:spLocks noGrp="1"/>
          </p:cNvSpPr>
          <p:nvPr>
            <p:ph type="title"/>
          </p:nvPr>
        </p:nvSpPr>
        <p:spPr>
          <a:xfrm>
            <a:off x="0" y="2968298"/>
            <a:ext cx="12192000" cy="1723549"/>
          </a:xfrm>
        </p:spPr>
        <p:txBody>
          <a:bodyPr wrap="square">
            <a:spAutoFit/>
          </a:bodyPr>
          <a:lstStyle/>
          <a:p>
            <a:r>
              <a:rPr lang="en-US" sz="3200" dirty="0"/>
              <a:t>ESSER - October</a:t>
            </a:r>
            <a:br>
              <a:rPr lang="en-US" sz="5400" dirty="0"/>
            </a:br>
            <a:r>
              <a:rPr lang="en-US" sz="5400" dirty="0"/>
              <a:t> Funding Update – Navigation Tips</a:t>
            </a:r>
            <a:br>
              <a:rPr lang="en-US" dirty="0"/>
            </a:br>
            <a:r>
              <a:rPr lang="en-US" sz="2000" b="1" i="1" dirty="0">
                <a:solidFill>
                  <a:schemeClr val="bg1"/>
                </a:solidFill>
                <a:latin typeface="APPLE CHANCERY" panose="03020702040506060504" pitchFamily="66" charset="-79"/>
                <a:cs typeface="APPLE CHANCERY" panose="03020702040506060504" pitchFamily="66" charset="-79"/>
              </a:rPr>
              <a:t>Prepare, Prevent, and Respond</a:t>
            </a:r>
            <a:endParaRPr lang="en-US" sz="3600" dirty="0"/>
          </a:p>
        </p:txBody>
      </p:sp>
      <p:sp>
        <p:nvSpPr>
          <p:cNvPr id="10" name="Rectangle 9">
            <a:extLst>
              <a:ext uri="{FF2B5EF4-FFF2-40B4-BE49-F238E27FC236}">
                <a16:creationId xmlns:a16="http://schemas.microsoft.com/office/drawing/2014/main" id="{DD9349FF-B6DF-4159-8553-D4CBA037BD24}"/>
              </a:ext>
            </a:extLst>
          </p:cNvPr>
          <p:cNvSpPr/>
          <p:nvPr/>
        </p:nvSpPr>
        <p:spPr>
          <a:xfrm>
            <a:off x="2510366" y="5126182"/>
            <a:ext cx="7171267" cy="7481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11" name="TextBox 10">
            <a:extLst>
              <a:ext uri="{FF2B5EF4-FFF2-40B4-BE49-F238E27FC236}">
                <a16:creationId xmlns:a16="http://schemas.microsoft.com/office/drawing/2014/main" id="{5A904210-9BDD-4314-A236-886BAD21236B}"/>
              </a:ext>
            </a:extLst>
          </p:cNvPr>
          <p:cNvSpPr txBox="1"/>
          <p:nvPr/>
        </p:nvSpPr>
        <p:spPr>
          <a:xfrm>
            <a:off x="2700866" y="5315617"/>
            <a:ext cx="6790266" cy="369332"/>
          </a:xfrm>
          <a:prstGeom prst="rect">
            <a:avLst/>
          </a:prstGeom>
          <a:noFill/>
        </p:spPr>
        <p:txBody>
          <a:bodyPr wrap="square" rtlCol="0">
            <a:spAutoFit/>
          </a:bodyPr>
          <a:lstStyle/>
          <a:p>
            <a:pPr algn="ctr"/>
            <a:r>
              <a:rPr lang="en-US" dirty="0">
                <a:latin typeface="Candara" panose="020E0502030303020204" pitchFamily="34" charset="0"/>
              </a:rPr>
              <a:t>October 21, 2022</a:t>
            </a:r>
          </a:p>
        </p:txBody>
      </p:sp>
      <p:pic>
        <p:nvPicPr>
          <p:cNvPr id="6" name="Picture 5">
            <a:extLst>
              <a:ext uri="{FF2B5EF4-FFF2-40B4-BE49-F238E27FC236}">
                <a16:creationId xmlns:a16="http://schemas.microsoft.com/office/drawing/2014/main" id="{D89AF17E-D17D-B7FB-71CA-E66DB91D9B51}"/>
              </a:ext>
            </a:extLst>
          </p:cNvPr>
          <p:cNvPicPr>
            <a:picLocks noChangeAspect="1"/>
          </p:cNvPicPr>
          <p:nvPr/>
        </p:nvPicPr>
        <p:blipFill>
          <a:blip r:embed="rId3"/>
          <a:stretch>
            <a:fillRect/>
          </a:stretch>
        </p:blipFill>
        <p:spPr>
          <a:xfrm>
            <a:off x="8688779" y="360456"/>
            <a:ext cx="3628499" cy="2173507"/>
          </a:xfrm>
          <a:prstGeom prst="rect">
            <a:avLst/>
          </a:prstGeom>
        </p:spPr>
      </p:pic>
    </p:spTree>
    <p:extLst>
      <p:ext uri="{BB962C8B-B14F-4D97-AF65-F5344CB8AC3E}">
        <p14:creationId xmlns:p14="http://schemas.microsoft.com/office/powerpoint/2010/main" val="36894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C58F97-6A2B-009D-D9DC-9270C9F44EB8}"/>
              </a:ext>
            </a:extLst>
          </p:cNvPr>
          <p:cNvSpPr>
            <a:spLocks noGrp="1"/>
          </p:cNvSpPr>
          <p:nvPr>
            <p:ph idx="1"/>
          </p:nvPr>
        </p:nvSpPr>
        <p:spPr>
          <a:xfrm>
            <a:off x="609600" y="1600202"/>
            <a:ext cx="10972800" cy="1700212"/>
          </a:xfrm>
        </p:spPr>
        <p:txBody>
          <a:bodyPr/>
          <a:lstStyle/>
          <a:p>
            <a:r>
              <a:rPr lang="en-US" dirty="0"/>
              <a:t>Engage the public</a:t>
            </a:r>
          </a:p>
          <a:p>
            <a:pPr lvl="1">
              <a:buFont typeface="Courier New" panose="02070309020205020404" pitchFamily="49" charset="0"/>
              <a:buChar char="o"/>
            </a:pPr>
            <a:r>
              <a:rPr lang="en-US" sz="2000" dirty="0"/>
              <a:t>Promote </a:t>
            </a:r>
            <a:r>
              <a:rPr lang="en-US" sz="2000" dirty="0">
                <a:hlinkClick r:id="rId2"/>
              </a:rPr>
              <a:t>and share out to build support</a:t>
            </a:r>
            <a:endParaRPr lang="en-US" sz="2000" dirty="0"/>
          </a:p>
          <a:p>
            <a:endParaRPr lang="en-US" dirty="0"/>
          </a:p>
          <a:p>
            <a:pPr lvl="1"/>
            <a:endParaRPr lang="en-US" dirty="0"/>
          </a:p>
        </p:txBody>
      </p:sp>
      <p:sp>
        <p:nvSpPr>
          <p:cNvPr id="3" name="Title 2">
            <a:extLst>
              <a:ext uri="{FF2B5EF4-FFF2-40B4-BE49-F238E27FC236}">
                <a16:creationId xmlns:a16="http://schemas.microsoft.com/office/drawing/2014/main" id="{5E40045E-DD85-BC54-E13A-EE4B9AF6B58E}"/>
              </a:ext>
            </a:extLst>
          </p:cNvPr>
          <p:cNvSpPr>
            <a:spLocks noGrp="1"/>
          </p:cNvSpPr>
          <p:nvPr>
            <p:ph type="title"/>
          </p:nvPr>
        </p:nvSpPr>
        <p:spPr/>
        <p:txBody>
          <a:bodyPr/>
          <a:lstStyle/>
          <a:p>
            <a:r>
              <a:rPr lang="en-US" dirty="0"/>
              <a:t>Tips – Engage Community (continued)</a:t>
            </a:r>
          </a:p>
        </p:txBody>
      </p:sp>
      <p:graphicFrame>
        <p:nvGraphicFramePr>
          <p:cNvPr id="6" name="Table 6">
            <a:extLst>
              <a:ext uri="{FF2B5EF4-FFF2-40B4-BE49-F238E27FC236}">
                <a16:creationId xmlns:a16="http://schemas.microsoft.com/office/drawing/2014/main" id="{6606AE7A-B9C4-13E1-9F56-FF90BBA38D70}"/>
              </a:ext>
            </a:extLst>
          </p:cNvPr>
          <p:cNvGraphicFramePr>
            <a:graphicFrameLocks noGrp="1"/>
          </p:cNvGraphicFramePr>
          <p:nvPr/>
        </p:nvGraphicFramePr>
        <p:xfrm>
          <a:off x="228600" y="2743200"/>
          <a:ext cx="11734800" cy="4114800"/>
        </p:xfrm>
        <a:graphic>
          <a:graphicData uri="http://schemas.openxmlformats.org/drawingml/2006/table">
            <a:tbl>
              <a:tblPr firstRow="1" bandRow="1">
                <a:tableStyleId>{5C22544A-7EE6-4342-B048-85BDC9FD1C3A}</a:tableStyleId>
              </a:tblPr>
              <a:tblGrid>
                <a:gridCol w="2457450">
                  <a:extLst>
                    <a:ext uri="{9D8B030D-6E8A-4147-A177-3AD203B41FA5}">
                      <a16:colId xmlns:a16="http://schemas.microsoft.com/office/drawing/2014/main" val="2528164024"/>
                    </a:ext>
                  </a:extLst>
                </a:gridCol>
                <a:gridCol w="9277350">
                  <a:extLst>
                    <a:ext uri="{9D8B030D-6E8A-4147-A177-3AD203B41FA5}">
                      <a16:colId xmlns:a16="http://schemas.microsoft.com/office/drawing/2014/main" val="170090793"/>
                    </a:ext>
                  </a:extLst>
                </a:gridCol>
              </a:tblGrid>
              <a:tr h="370840">
                <a:tc>
                  <a:txBody>
                    <a:bodyPr/>
                    <a:lstStyle/>
                    <a:p>
                      <a:r>
                        <a:rPr lang="en-US" b="0" dirty="0">
                          <a:solidFill>
                            <a:schemeClr val="tx1"/>
                          </a:solidFill>
                        </a:rPr>
                        <a:t>Why are teachers all not being paid more?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We use a salary scale based on degree attained which does not take into account experience.  That leaves fewer dollars for schools with junior teachers.  We’re eager to engage with our teachers/community about options that might work better for teachers and students.  </a:t>
                      </a:r>
                    </a:p>
                  </a:txBody>
                  <a:tcPr/>
                </a:tc>
                <a:extLst>
                  <a:ext uri="{0D108BD9-81ED-4DB2-BD59-A6C34878D82A}">
                    <a16:rowId xmlns:a16="http://schemas.microsoft.com/office/drawing/2014/main" val="3392498564"/>
                  </a:ext>
                </a:extLst>
              </a:tr>
              <a:tr h="370840">
                <a:tc>
                  <a:txBody>
                    <a:bodyPr/>
                    <a:lstStyle/>
                    <a:p>
                      <a:r>
                        <a:rPr lang="en-US" b="0" dirty="0">
                          <a:solidFill>
                            <a:schemeClr val="tx1"/>
                          </a:solidFill>
                        </a:rPr>
                        <a:t>There is a lot being spent on _______.  Why?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Looking at the district’s expenses reveals some noteworthy patterns.  We’re eager to engage with our community to explore how to best deploy our limited funds to do the most for all the district’s students.</a:t>
                      </a:r>
                    </a:p>
                  </a:txBody>
                  <a:tcPr/>
                </a:tc>
                <a:extLst>
                  <a:ext uri="{0D108BD9-81ED-4DB2-BD59-A6C34878D82A}">
                    <a16:rowId xmlns:a16="http://schemas.microsoft.com/office/drawing/2014/main" val="3078390698"/>
                  </a:ext>
                </a:extLst>
              </a:tr>
              <a:tr h="370840">
                <a:tc>
                  <a:txBody>
                    <a:bodyPr/>
                    <a:lstStyle/>
                    <a:p>
                      <a:r>
                        <a:rPr lang="en-US" b="0" dirty="0">
                          <a:solidFill>
                            <a:schemeClr val="tx1"/>
                          </a:solidFill>
                        </a:rPr>
                        <a:t>If the school is so small, why is it so expensive per student?</a:t>
                      </a:r>
                    </a:p>
                  </a:txBody>
                  <a:tcPr/>
                </a:tc>
                <a:tc>
                  <a:txBody>
                    <a:bodyPr/>
                    <a:lstStyle/>
                    <a:p>
                      <a:r>
                        <a:rPr lang="en-US" b="0" dirty="0">
                          <a:solidFill>
                            <a:schemeClr val="tx1"/>
                          </a:solidFill>
                        </a:rPr>
                        <a:t>The district does deploy more dollars to its smaller (or under-enrolled) schools, leaving fewer dollars for all other schools.  Given the limited resources, it may be time to explore how we can construct a budget that better serves all our students where they are.</a:t>
                      </a:r>
                    </a:p>
                    <a:p>
                      <a:endParaRPr lang="en-US" b="0" dirty="0">
                        <a:solidFill>
                          <a:schemeClr val="tx1"/>
                        </a:solidFill>
                      </a:endParaRPr>
                    </a:p>
                    <a:p>
                      <a:r>
                        <a:rPr lang="en-US" b="0" dirty="0">
                          <a:solidFill>
                            <a:schemeClr val="tx1"/>
                          </a:solidFill>
                        </a:rPr>
                        <a:t>The district applied for and received 3 grants to pilot programing efforts in math, reading, and music.  The district believed piloting these programs at one school first would provide valuable insight necessary for considering broader implementation.  Given the outcomes of these pilots, we are eager to engage with our community to explore further roll out gains and funding sources.</a:t>
                      </a:r>
                    </a:p>
                  </a:txBody>
                  <a:tcPr/>
                </a:tc>
                <a:extLst>
                  <a:ext uri="{0D108BD9-81ED-4DB2-BD59-A6C34878D82A}">
                    <a16:rowId xmlns:a16="http://schemas.microsoft.com/office/drawing/2014/main" val="2806240338"/>
                  </a:ext>
                </a:extLst>
              </a:tr>
            </a:tbl>
          </a:graphicData>
        </a:graphic>
      </p:graphicFrame>
    </p:spTree>
    <p:extLst>
      <p:ext uri="{BB962C8B-B14F-4D97-AF65-F5344CB8AC3E}">
        <p14:creationId xmlns:p14="http://schemas.microsoft.com/office/powerpoint/2010/main" val="305598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F7DAFE-315A-4456-B656-90EFF80CD33A}"/>
              </a:ext>
            </a:extLst>
          </p:cNvPr>
          <p:cNvSpPr>
            <a:spLocks noGrp="1"/>
          </p:cNvSpPr>
          <p:nvPr>
            <p:ph idx="1"/>
          </p:nvPr>
        </p:nvSpPr>
        <p:spPr>
          <a:xfrm>
            <a:off x="206792" y="1796716"/>
            <a:ext cx="11823337" cy="4954957"/>
          </a:xfrm>
        </p:spPr>
        <p:txBody>
          <a:bodyPr/>
          <a:lstStyle/>
          <a:p>
            <a:r>
              <a:rPr lang="en-US" b="1" dirty="0"/>
              <a:t>Department of Education– Federal Grant</a:t>
            </a:r>
          </a:p>
          <a:p>
            <a:pPr lvl="1">
              <a:buFont typeface="Courier New" panose="02070309020205020404" pitchFamily="49" charset="0"/>
              <a:buChar char="o"/>
            </a:pPr>
            <a:r>
              <a:rPr lang="en-US" dirty="0">
                <a:solidFill>
                  <a:srgbClr val="26282A"/>
                </a:solidFill>
                <a:latin typeface="Times New Roman" panose="02020603050405020304" pitchFamily="18" charset="0"/>
                <a:ea typeface="Times New Roman" panose="02020603050405020304" pitchFamily="18" charset="0"/>
                <a:cs typeface="Times New Roman" panose="02020603050405020304" pitchFamily="18" charset="0"/>
              </a:rPr>
              <a:t>ESSER, costs must be reasonable and necessary to meet the overall purpose of the program, which is “to prevent, prepare for, and respond to” COVID-19 including those circumstances that were exacerbated by Covid.</a:t>
            </a:r>
            <a:r>
              <a:rPr lang="en-US" dirty="0">
                <a:solidFill>
                  <a:srgbClr val="26282A"/>
                </a:solidFill>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26282A"/>
                </a:solidFill>
                <a:latin typeface="Times New Roman" panose="02020603050405020304" pitchFamily="18" charset="0"/>
                <a:ea typeface="Times New Roman" panose="02020603050405020304" pitchFamily="18" charset="0"/>
                <a:cs typeface="Times New Roman" panose="02020603050405020304" pitchFamily="18" charset="0"/>
              </a:rPr>
              <a:t>(See 2 CFR §§ 200.403-200.404.)</a:t>
            </a:r>
            <a:endParaRPr lang="en-US" sz="2000" dirty="0"/>
          </a:p>
          <a:p>
            <a:pPr lvl="1">
              <a:buFont typeface="Courier New" panose="02070309020205020404" pitchFamily="49" charset="0"/>
              <a:buChar char="o"/>
            </a:pPr>
            <a:r>
              <a:rPr lang="en-US" dirty="0"/>
              <a:t>Tracking and reporting - outcome of funds</a:t>
            </a:r>
          </a:p>
          <a:p>
            <a:r>
              <a:rPr lang="en-US" b="1" dirty="0"/>
              <a:t> National, State, Districts, Public, etc.</a:t>
            </a:r>
          </a:p>
          <a:p>
            <a:pPr lvl="1"/>
            <a:r>
              <a:rPr lang="en-US" dirty="0">
                <a:hlinkClick r:id="rId2"/>
              </a:rPr>
              <a:t>Comprehensive Center Network </a:t>
            </a:r>
            <a:r>
              <a:rPr lang="en-US" dirty="0"/>
              <a:t>– Edunomics Lab</a:t>
            </a:r>
          </a:p>
          <a:p>
            <a:pPr lvl="1"/>
            <a:r>
              <a:rPr lang="en-US" dirty="0">
                <a:hlinkClick r:id="rId3"/>
              </a:rPr>
              <a:t>School Budgets/Expenditure Data </a:t>
            </a:r>
            <a:r>
              <a:rPr lang="en-US" dirty="0"/>
              <a:t>– OPI</a:t>
            </a:r>
          </a:p>
          <a:p>
            <a:pPr lvl="1"/>
            <a:r>
              <a:rPr lang="en-US" dirty="0">
                <a:hlinkClick r:id="rId4"/>
              </a:rPr>
              <a:t>ESSA &amp; Per-Pupil Expenditures </a:t>
            </a:r>
            <a:r>
              <a:rPr lang="en-US" dirty="0"/>
              <a:t>- OPI</a:t>
            </a:r>
          </a:p>
          <a:p>
            <a:pPr lvl="1"/>
            <a:endParaRPr lang="en-US" dirty="0"/>
          </a:p>
        </p:txBody>
      </p:sp>
      <p:sp>
        <p:nvSpPr>
          <p:cNvPr id="9" name="Title 2">
            <a:extLst>
              <a:ext uri="{FF2B5EF4-FFF2-40B4-BE49-F238E27FC236}">
                <a16:creationId xmlns:a16="http://schemas.microsoft.com/office/drawing/2014/main" id="{7B142154-1309-448E-875F-963258B35E4E}"/>
              </a:ext>
            </a:extLst>
          </p:cNvPr>
          <p:cNvSpPr>
            <a:spLocks noGrp="1"/>
          </p:cNvSpPr>
          <p:nvPr>
            <p:ph type="title"/>
          </p:nvPr>
        </p:nvSpPr>
        <p:spPr>
          <a:xfrm>
            <a:off x="1710869" y="274638"/>
            <a:ext cx="10319260" cy="1143000"/>
          </a:xfrm>
        </p:spPr>
        <p:txBody>
          <a:bodyPr/>
          <a:lstStyle/>
          <a:p>
            <a:r>
              <a:rPr lang="en-US" dirty="0"/>
              <a:t>Tip - Focus on Student Gains – </a:t>
            </a:r>
            <a:r>
              <a:rPr lang="en-US" sz="2400" dirty="0"/>
              <a:t>Outcomes</a:t>
            </a:r>
          </a:p>
        </p:txBody>
      </p:sp>
    </p:spTree>
    <p:extLst>
      <p:ext uri="{BB962C8B-B14F-4D97-AF65-F5344CB8AC3E}">
        <p14:creationId xmlns:p14="http://schemas.microsoft.com/office/powerpoint/2010/main" val="98508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BC0E1-1B3E-5565-7FA0-DF27A49AF3BA}"/>
              </a:ext>
            </a:extLst>
          </p:cNvPr>
          <p:cNvSpPr>
            <a:spLocks noGrp="1"/>
          </p:cNvSpPr>
          <p:nvPr>
            <p:ph idx="1"/>
          </p:nvPr>
        </p:nvSpPr>
        <p:spPr>
          <a:xfrm>
            <a:off x="137680" y="1507867"/>
            <a:ext cx="9012650" cy="5105399"/>
          </a:xfrm>
        </p:spPr>
        <p:txBody>
          <a:bodyPr/>
          <a:lstStyle/>
          <a:p>
            <a:pPr marL="0" indent="0">
              <a:buNone/>
            </a:pPr>
            <a:r>
              <a:rPr lang="en-US" b="1" dirty="0"/>
              <a:t>Examples of allowable = Student Gains:</a:t>
            </a:r>
          </a:p>
          <a:p>
            <a:r>
              <a:rPr lang="en-US" dirty="0"/>
              <a:t>Allowable under what circumstances:</a:t>
            </a:r>
          </a:p>
          <a:p>
            <a:endParaRPr lang="en-US" dirty="0"/>
          </a:p>
          <a:p>
            <a:pPr lvl="1">
              <a:buFont typeface="Courier New" panose="02070309020205020404" pitchFamily="49" charset="0"/>
              <a:buChar char="o"/>
            </a:pPr>
            <a:r>
              <a:rPr lang="en-US" sz="2000" dirty="0"/>
              <a:t>Outdoor learning space with presentation tent</a:t>
            </a:r>
          </a:p>
          <a:p>
            <a:pPr lvl="1">
              <a:buFont typeface="Courier New" panose="02070309020205020404" pitchFamily="49" charset="0"/>
              <a:buChar char="o"/>
            </a:pPr>
            <a:r>
              <a:rPr lang="en-US" sz="2000" dirty="0"/>
              <a:t>Field trips</a:t>
            </a:r>
          </a:p>
          <a:p>
            <a:pPr lvl="1">
              <a:buFont typeface="Courier New" panose="02070309020205020404" pitchFamily="49" charset="0"/>
              <a:buChar char="o"/>
            </a:pPr>
            <a:r>
              <a:rPr lang="en-US" sz="2000" dirty="0"/>
              <a:t>Lap tops</a:t>
            </a:r>
          </a:p>
          <a:p>
            <a:pPr lvl="1">
              <a:buFont typeface="Courier New" panose="02070309020205020404" pitchFamily="49" charset="0"/>
              <a:buChar char="o"/>
            </a:pPr>
            <a:r>
              <a:rPr lang="en-US" sz="2000" dirty="0"/>
              <a:t>Provide workshops for 4-H and other community partners to develop mentoring fall programming around animal care</a:t>
            </a:r>
          </a:p>
          <a:p>
            <a:pPr lvl="1">
              <a:buFont typeface="Courier New" panose="02070309020205020404" pitchFamily="49" charset="0"/>
              <a:buChar char="o"/>
            </a:pPr>
            <a:r>
              <a:rPr lang="en-US" sz="2000" dirty="0"/>
              <a:t>Provide experienced coaches to guide teachers in the delivery of content.</a:t>
            </a:r>
          </a:p>
          <a:p>
            <a:pPr lvl="1">
              <a:buFont typeface="Courier New" panose="02070309020205020404" pitchFamily="49" charset="0"/>
              <a:buChar char="o"/>
            </a:pPr>
            <a:r>
              <a:rPr lang="en-US" sz="2000" dirty="0"/>
              <a:t>Establish mentoring and/or tutoring program for students.</a:t>
            </a:r>
          </a:p>
          <a:p>
            <a:pPr lvl="1">
              <a:buFont typeface="Courier New" panose="02070309020205020404" pitchFamily="49" charset="0"/>
              <a:buChar char="o"/>
            </a:pPr>
            <a:r>
              <a:rPr lang="en-US" sz="2000" dirty="0"/>
              <a:t>Establish a collaborative team of district personnel and stakeholders to create, implement, and review action plans around system preparedness.</a:t>
            </a:r>
            <a:br>
              <a:rPr lang="en-US" dirty="0"/>
            </a:br>
            <a:endParaRPr lang="en-US" dirty="0"/>
          </a:p>
          <a:p>
            <a:pPr lvl="1"/>
            <a:endParaRPr lang="en-US" sz="2400" dirty="0"/>
          </a:p>
          <a:p>
            <a:endParaRPr lang="en-US" dirty="0"/>
          </a:p>
        </p:txBody>
      </p:sp>
      <p:sp>
        <p:nvSpPr>
          <p:cNvPr id="3" name="Title 2">
            <a:extLst>
              <a:ext uri="{FF2B5EF4-FFF2-40B4-BE49-F238E27FC236}">
                <a16:creationId xmlns:a16="http://schemas.microsoft.com/office/drawing/2014/main" id="{6BD61D83-BE93-CFF4-5D6B-01C8FEBC769C}"/>
              </a:ext>
            </a:extLst>
          </p:cNvPr>
          <p:cNvSpPr>
            <a:spLocks noGrp="1"/>
          </p:cNvSpPr>
          <p:nvPr>
            <p:ph type="title"/>
          </p:nvPr>
        </p:nvSpPr>
        <p:spPr/>
        <p:txBody>
          <a:bodyPr/>
          <a:lstStyle/>
          <a:p>
            <a:r>
              <a:rPr lang="en-US" dirty="0"/>
              <a:t>Allowable and Reasonable</a:t>
            </a:r>
          </a:p>
        </p:txBody>
      </p:sp>
      <p:pic>
        <p:nvPicPr>
          <p:cNvPr id="4" name="Picture 3">
            <a:extLst>
              <a:ext uri="{FF2B5EF4-FFF2-40B4-BE49-F238E27FC236}">
                <a16:creationId xmlns:a16="http://schemas.microsoft.com/office/drawing/2014/main" id="{F92CF570-FEEE-E133-E682-E060424E0563}"/>
              </a:ext>
            </a:extLst>
          </p:cNvPr>
          <p:cNvPicPr>
            <a:picLocks noChangeAspect="1"/>
          </p:cNvPicPr>
          <p:nvPr/>
        </p:nvPicPr>
        <p:blipFill>
          <a:blip r:embed="rId2"/>
          <a:stretch>
            <a:fillRect/>
          </a:stretch>
        </p:blipFill>
        <p:spPr>
          <a:xfrm>
            <a:off x="8188173" y="1808747"/>
            <a:ext cx="3815007" cy="1880937"/>
          </a:xfrm>
          <a:prstGeom prst="rect">
            <a:avLst/>
          </a:prstGeom>
        </p:spPr>
      </p:pic>
    </p:spTree>
    <p:extLst>
      <p:ext uri="{BB962C8B-B14F-4D97-AF65-F5344CB8AC3E}">
        <p14:creationId xmlns:p14="http://schemas.microsoft.com/office/powerpoint/2010/main" val="403138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C71579-D5CD-4352-B440-9579B35213E2}"/>
              </a:ext>
            </a:extLst>
          </p:cNvPr>
          <p:cNvSpPr>
            <a:spLocks noGrp="1"/>
          </p:cNvSpPr>
          <p:nvPr>
            <p:ph idx="1"/>
          </p:nvPr>
        </p:nvSpPr>
        <p:spPr>
          <a:xfrm>
            <a:off x="184727" y="1528763"/>
            <a:ext cx="11850255" cy="4972049"/>
          </a:xfrm>
        </p:spPr>
        <p:txBody>
          <a:bodyPr/>
          <a:lstStyle/>
          <a:p>
            <a:pPr marL="0" indent="0">
              <a:buNone/>
            </a:pPr>
            <a:r>
              <a:rPr lang="en-US" sz="2200" b="1" dirty="0"/>
              <a:t>Various ED guidance documents state that addressing challenges that existed </a:t>
            </a:r>
            <a:r>
              <a:rPr lang="en-US" sz="2200" b="1" i="1" dirty="0"/>
              <a:t>before</a:t>
            </a:r>
            <a:r>
              <a:rPr lang="en-US" sz="2200" b="1" dirty="0"/>
              <a:t> the pandemic can be a reasonable </a:t>
            </a:r>
            <a:r>
              <a:rPr lang="en-US" sz="2200" b="1" i="1" dirty="0"/>
              <a:t>response</a:t>
            </a:r>
            <a:r>
              <a:rPr lang="en-US" sz="2200" b="1" dirty="0"/>
              <a:t> </a:t>
            </a:r>
            <a:r>
              <a:rPr lang="en-US" sz="2200" b="1" i="1" dirty="0"/>
              <a:t>to </a:t>
            </a:r>
            <a:r>
              <a:rPr lang="en-US" sz="2200" b="1" dirty="0"/>
              <a:t>the pandemic.</a:t>
            </a:r>
            <a:endParaRPr lang="en-US" sz="2200" b="1" dirty="0">
              <a:hlinkClick r:id="rId2">
                <a:extLst>
                  <a:ext uri="{A12FA001-AC4F-418D-AE19-62706E023703}">
                    <ahyp:hlinkClr xmlns:ahyp="http://schemas.microsoft.com/office/drawing/2018/hyperlinkcolor" val="tx"/>
                  </a:ext>
                </a:extLst>
              </a:hlinkClick>
            </a:endParaRPr>
          </a:p>
          <a:p>
            <a:r>
              <a:rPr lang="en-US" sz="2200" dirty="0">
                <a:solidFill>
                  <a:srgbClr val="C00000"/>
                </a:solidFill>
                <a:hlinkClick r:id="rId2">
                  <a:extLst>
                    <a:ext uri="{A12FA001-AC4F-418D-AE19-62706E023703}">
                      <ahyp:hlinkClr xmlns:ahyp="http://schemas.microsoft.com/office/drawing/2018/hyperlinkcolor" val="tx"/>
                    </a:ext>
                  </a:extLst>
                </a:hlinkClick>
              </a:rPr>
              <a:t>ESSER and GEER FAQs May 2021</a:t>
            </a:r>
            <a:endParaRPr lang="en-US" sz="2200" dirty="0">
              <a:solidFill>
                <a:srgbClr val="C00000"/>
              </a:solidFill>
            </a:endParaRPr>
          </a:p>
          <a:p>
            <a:r>
              <a:rPr lang="en-US" sz="2200" dirty="0"/>
              <a:t>diverse needs </a:t>
            </a:r>
            <a:r>
              <a:rPr lang="en-US" sz="2200" b="1" dirty="0">
                <a:solidFill>
                  <a:srgbClr val="C00000"/>
                </a:solidFill>
              </a:rPr>
              <a:t>arising from or exacerbated by the COVID-19 pandemic, or to emerge stronger post-pandemic</a:t>
            </a:r>
            <a:r>
              <a:rPr lang="en-US" sz="2200" dirty="0"/>
              <a:t>, including responding to students’ social, emotional, mental health, and academic needs …p. 9</a:t>
            </a:r>
          </a:p>
          <a:p>
            <a:r>
              <a:rPr lang="en-US" sz="2200" dirty="0"/>
              <a:t>Implementing or expanding art programs, sports programs, or clubs.  C-3</a:t>
            </a:r>
          </a:p>
          <a:p>
            <a:r>
              <a:rPr lang="en-US" sz="2200" dirty="0"/>
              <a:t>Improving existing data systems.   C-12</a:t>
            </a:r>
          </a:p>
          <a:p>
            <a:r>
              <a:rPr lang="en-US" sz="2200" dirty="0"/>
              <a:t>Sustaining and maximizing enrollment in existing summer programs. C-25</a:t>
            </a:r>
          </a:p>
          <a:p>
            <a:r>
              <a:rPr lang="en-US" sz="2200" dirty="0"/>
              <a:t>Continuing to pay existing employees and contractors. D-3 </a:t>
            </a:r>
          </a:p>
          <a:p>
            <a:r>
              <a:rPr lang="en-US" sz="2200" dirty="0"/>
              <a:t>ED says SEAs and LEAs can use ESSER funds for mental health services and supports for students that were experiencing trauma </a:t>
            </a:r>
            <a:r>
              <a:rPr lang="en-US" sz="2200" i="1" dirty="0"/>
              <a:t>before</a:t>
            </a:r>
            <a:r>
              <a:rPr lang="en-US" sz="2200" dirty="0"/>
              <a:t> the pandemic.   C-14</a:t>
            </a:r>
          </a:p>
          <a:p>
            <a:r>
              <a:rPr lang="en-US" sz="2200" dirty="0"/>
              <a:t>Curriculum, including related professional development.  (</a:t>
            </a:r>
            <a:r>
              <a:rPr lang="en-US" sz="2200" dirty="0">
                <a:solidFill>
                  <a:srgbClr val="C00000"/>
                </a:solidFill>
                <a:hlinkClick r:id="rId3">
                  <a:extLst>
                    <a:ext uri="{A12FA001-AC4F-418D-AE19-62706E023703}">
                      <ahyp:hlinkClr xmlns:ahyp="http://schemas.microsoft.com/office/drawing/2018/hyperlinkcolor" val="tx"/>
                    </a:ext>
                  </a:extLst>
                </a:hlinkClick>
              </a:rPr>
              <a:t>ARP Public Safety Guidance</a:t>
            </a:r>
            <a:r>
              <a:rPr lang="en-US" sz="2200" dirty="0"/>
              <a:t>, pp.5-6)</a:t>
            </a:r>
          </a:p>
          <a:p>
            <a:endParaRPr lang="en-US" sz="2200" dirty="0"/>
          </a:p>
          <a:p>
            <a:endParaRPr lang="en-US" sz="2200" dirty="0"/>
          </a:p>
          <a:p>
            <a:endParaRPr lang="en-US" sz="2200" dirty="0"/>
          </a:p>
          <a:p>
            <a:pPr marL="0" indent="0">
              <a:buNone/>
            </a:pPr>
            <a:endParaRPr lang="en-US" sz="2200" dirty="0"/>
          </a:p>
        </p:txBody>
      </p:sp>
      <p:sp>
        <p:nvSpPr>
          <p:cNvPr id="5" name="Title 4">
            <a:extLst>
              <a:ext uri="{FF2B5EF4-FFF2-40B4-BE49-F238E27FC236}">
                <a16:creationId xmlns:a16="http://schemas.microsoft.com/office/drawing/2014/main" id="{AF083CF7-0A35-433E-BC4A-AEC64C029D5A}"/>
              </a:ext>
            </a:extLst>
          </p:cNvPr>
          <p:cNvSpPr>
            <a:spLocks noGrp="1"/>
          </p:cNvSpPr>
          <p:nvPr>
            <p:ph type="title"/>
          </p:nvPr>
        </p:nvSpPr>
        <p:spPr/>
        <p:txBody>
          <a:bodyPr/>
          <a:lstStyle/>
          <a:p>
            <a:r>
              <a:rPr lang="en-US" dirty="0"/>
              <a:t>Background – What is ESSER Used For?</a:t>
            </a:r>
          </a:p>
        </p:txBody>
      </p:sp>
      <p:pic>
        <p:nvPicPr>
          <p:cNvPr id="4" name="Picture 3" descr="MA ELO integrated learning 3.png">
            <a:extLst>
              <a:ext uri="{FF2B5EF4-FFF2-40B4-BE49-F238E27FC236}">
                <a16:creationId xmlns:a16="http://schemas.microsoft.com/office/drawing/2014/main" id="{AA9082F4-C3D0-74DA-C476-EAC3F712FBB4}"/>
              </a:ext>
            </a:extLst>
          </p:cNvPr>
          <p:cNvPicPr>
            <a:picLocks noChangeAspect="1"/>
          </p:cNvPicPr>
          <p:nvPr/>
        </p:nvPicPr>
        <p:blipFill>
          <a:blip r:embed="rId4"/>
          <a:stretch>
            <a:fillRect/>
          </a:stretch>
        </p:blipFill>
        <p:spPr>
          <a:xfrm>
            <a:off x="9419985" y="3729037"/>
            <a:ext cx="2413275" cy="1600200"/>
          </a:xfrm>
          <a:prstGeom prst="rect">
            <a:avLst/>
          </a:prstGeom>
        </p:spPr>
      </p:pic>
    </p:spTree>
    <p:extLst>
      <p:ext uri="{BB962C8B-B14F-4D97-AF65-F5344CB8AC3E}">
        <p14:creationId xmlns:p14="http://schemas.microsoft.com/office/powerpoint/2010/main" val="2503036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F7DAFE-315A-4456-B656-90EFF80CD33A}"/>
              </a:ext>
            </a:extLst>
          </p:cNvPr>
          <p:cNvSpPr>
            <a:spLocks noGrp="1"/>
          </p:cNvSpPr>
          <p:nvPr>
            <p:ph idx="1"/>
          </p:nvPr>
        </p:nvSpPr>
        <p:spPr>
          <a:xfrm>
            <a:off x="203200" y="1729505"/>
            <a:ext cx="8154415" cy="4525963"/>
          </a:xfrm>
        </p:spPr>
        <p:txBody>
          <a:bodyPr/>
          <a:lstStyle/>
          <a:p>
            <a:pPr marL="0" indent="0">
              <a:buNone/>
            </a:pPr>
            <a:r>
              <a:rPr lang="en-US" sz="4000" b="1" dirty="0"/>
              <a:t>Amendment: 5 steps  </a:t>
            </a:r>
          </a:p>
          <a:p>
            <a:pPr marL="0" indent="0">
              <a:buNone/>
            </a:pPr>
            <a:r>
              <a:rPr lang="en-US" b="1" i="1" dirty="0">
                <a:solidFill>
                  <a:srgbClr val="C00000"/>
                </a:solidFill>
              </a:rPr>
              <a:t>Connect Budget, Amendment, Cash Request </a:t>
            </a:r>
          </a:p>
          <a:p>
            <a:pPr marL="514350" indent="-514350">
              <a:buFont typeface="+mj-lt"/>
              <a:buAutoNum type="arabicPeriod"/>
            </a:pPr>
            <a:r>
              <a:rPr lang="en-US" dirty="0"/>
              <a:t>Create Amendment</a:t>
            </a:r>
          </a:p>
          <a:p>
            <a:pPr marL="514350" indent="-514350">
              <a:buFont typeface="+mj-lt"/>
              <a:buAutoNum type="arabicPeriod"/>
            </a:pPr>
            <a:r>
              <a:rPr lang="en-US" dirty="0"/>
              <a:t>Unlock Pages</a:t>
            </a:r>
          </a:p>
          <a:p>
            <a:pPr marL="514350" indent="-514350">
              <a:buFont typeface="+mj-lt"/>
              <a:buAutoNum type="arabicPeriod"/>
            </a:pPr>
            <a:r>
              <a:rPr lang="en-US" dirty="0"/>
              <a:t>Update Budget Pages</a:t>
            </a:r>
          </a:p>
          <a:p>
            <a:pPr marL="514350" indent="-514350">
              <a:buFont typeface="+mj-lt"/>
              <a:buAutoNum type="arabicPeriod"/>
            </a:pPr>
            <a:r>
              <a:rPr lang="en-US" dirty="0"/>
              <a:t>Write Amendment Description</a:t>
            </a:r>
          </a:p>
          <a:p>
            <a:pPr marL="514350" indent="-514350">
              <a:buFont typeface="+mj-lt"/>
              <a:buAutoNum type="arabicPeriod"/>
            </a:pPr>
            <a:r>
              <a:rPr lang="en-US" dirty="0"/>
              <a:t>Submit</a:t>
            </a:r>
          </a:p>
        </p:txBody>
      </p:sp>
      <p:sp>
        <p:nvSpPr>
          <p:cNvPr id="9" name="Title 2">
            <a:extLst>
              <a:ext uri="{FF2B5EF4-FFF2-40B4-BE49-F238E27FC236}">
                <a16:creationId xmlns:a16="http://schemas.microsoft.com/office/drawing/2014/main" id="{7B142154-1309-448E-875F-963258B35E4E}"/>
              </a:ext>
            </a:extLst>
          </p:cNvPr>
          <p:cNvSpPr>
            <a:spLocks noGrp="1"/>
          </p:cNvSpPr>
          <p:nvPr>
            <p:ph type="title"/>
          </p:nvPr>
        </p:nvSpPr>
        <p:spPr>
          <a:xfrm>
            <a:off x="1710869" y="274638"/>
            <a:ext cx="10319260" cy="1143000"/>
          </a:xfrm>
        </p:spPr>
        <p:txBody>
          <a:bodyPr/>
          <a:lstStyle/>
          <a:p>
            <a:r>
              <a:rPr lang="en-US" dirty="0"/>
              <a:t>Spending: Know what you want and how it relates to student gains and PPR</a:t>
            </a:r>
          </a:p>
        </p:txBody>
      </p:sp>
      <p:pic>
        <p:nvPicPr>
          <p:cNvPr id="6" name="Picture 2" descr="Free Group of People Holding Arms Stock Photo">
            <a:extLst>
              <a:ext uri="{FF2B5EF4-FFF2-40B4-BE49-F238E27FC236}">
                <a16:creationId xmlns:a16="http://schemas.microsoft.com/office/drawing/2014/main" id="{277DA6AB-2729-6E33-0125-DF7ED56C6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173" y="1963098"/>
            <a:ext cx="4008626" cy="32465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5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Amendment Timeline</a:t>
            </a:r>
          </a:p>
        </p:txBody>
      </p:sp>
      <p:sp>
        <p:nvSpPr>
          <p:cNvPr id="7" name="Content Placeholder 1">
            <a:extLst>
              <a:ext uri="{FF2B5EF4-FFF2-40B4-BE49-F238E27FC236}">
                <a16:creationId xmlns:a16="http://schemas.microsoft.com/office/drawing/2014/main" id="{F2505B89-1743-44F9-9BEA-C34A044C8E3B}"/>
              </a:ext>
            </a:extLst>
          </p:cNvPr>
          <p:cNvSpPr>
            <a:spLocks noGrp="1"/>
          </p:cNvSpPr>
          <p:nvPr>
            <p:ph idx="1"/>
          </p:nvPr>
        </p:nvSpPr>
        <p:spPr>
          <a:xfrm>
            <a:off x="193964" y="1717963"/>
            <a:ext cx="11809216" cy="4980864"/>
          </a:xfrm>
        </p:spPr>
        <p:txBody>
          <a:bodyPr>
            <a:normAutofit fontScale="92500" lnSpcReduction="10000"/>
          </a:bodyPr>
          <a:lstStyle/>
          <a:p>
            <a:r>
              <a:rPr lang="en-US" sz="2600" dirty="0"/>
              <a:t>Desired fast turn around – approval </a:t>
            </a:r>
          </a:p>
          <a:p>
            <a:r>
              <a:rPr lang="en-US" sz="2600" dirty="0"/>
              <a:t>If it is easy to ‘fully’ understand the desired change, the approval will be easier/quicker  </a:t>
            </a:r>
          </a:p>
          <a:p>
            <a:pPr lvl="1">
              <a:buFont typeface="Courier New" panose="02070309020205020404" pitchFamily="49" charset="0"/>
              <a:buChar char="o"/>
            </a:pPr>
            <a:r>
              <a:rPr lang="en-US" sz="2400" dirty="0"/>
              <a:t>Using the </a:t>
            </a:r>
            <a:r>
              <a:rPr lang="en-US" sz="2400" b="1" dirty="0"/>
              <a:t>template</a:t>
            </a:r>
            <a:r>
              <a:rPr lang="en-US" sz="2400" dirty="0"/>
              <a:t> makes it much simpler to approve</a:t>
            </a:r>
          </a:p>
          <a:p>
            <a:pPr lvl="1">
              <a:buFont typeface="Courier New" panose="02070309020205020404" pitchFamily="49" charset="0"/>
              <a:buChar char="o"/>
            </a:pPr>
            <a:r>
              <a:rPr lang="en-US" sz="2400" dirty="0"/>
              <a:t>Points of confusion or needed clarification are likely to result in a “returned for changes”  </a:t>
            </a:r>
          </a:p>
          <a:p>
            <a:pPr lvl="2"/>
            <a:r>
              <a:rPr lang="en-US" sz="2000" dirty="0"/>
              <a:t>See feedback on the amendment – call us if you need help/clarification</a:t>
            </a:r>
          </a:p>
          <a:p>
            <a:r>
              <a:rPr lang="en-US" sz="2600" dirty="0"/>
              <a:t>After amendment is approved, Cash Requests can be submitted for those items</a:t>
            </a:r>
          </a:p>
          <a:p>
            <a:pPr lvl="1">
              <a:buFont typeface="Courier New" panose="02070309020205020404" pitchFamily="49" charset="0"/>
              <a:buChar char="o"/>
            </a:pPr>
            <a:r>
              <a:rPr lang="en-US" sz="2400" dirty="0"/>
              <a:t>Cash Requests must be submitted </a:t>
            </a:r>
            <a:r>
              <a:rPr lang="en-US" sz="2400" dirty="0">
                <a:highlight>
                  <a:srgbClr val="FFFF00"/>
                </a:highlight>
              </a:rPr>
              <a:t>by the </a:t>
            </a:r>
            <a:r>
              <a:rPr lang="en-US" sz="2400" b="1" dirty="0">
                <a:highlight>
                  <a:srgbClr val="FFFF00"/>
                </a:highlight>
              </a:rPr>
              <a:t>25</a:t>
            </a:r>
            <a:r>
              <a:rPr lang="en-US" sz="2400" b="1" baseline="30000" dirty="0">
                <a:highlight>
                  <a:srgbClr val="FFFF00"/>
                </a:highlight>
              </a:rPr>
              <a:t>th</a:t>
            </a:r>
            <a:r>
              <a:rPr lang="en-US" sz="2400" b="1" dirty="0"/>
              <a:t> of each month</a:t>
            </a:r>
            <a:r>
              <a:rPr lang="en-US" sz="2400" dirty="0"/>
              <a:t>, in order to be </a:t>
            </a:r>
            <a:r>
              <a:rPr lang="en-US" sz="2400" b="1" dirty="0">
                <a:highlight>
                  <a:srgbClr val="FFFF00"/>
                </a:highlight>
              </a:rPr>
              <a:t>paid by the 10</a:t>
            </a:r>
            <a:r>
              <a:rPr lang="en-US" sz="2400" b="1" baseline="30000" dirty="0">
                <a:highlight>
                  <a:srgbClr val="FFFF00"/>
                </a:highlight>
              </a:rPr>
              <a:t>th</a:t>
            </a:r>
            <a:r>
              <a:rPr lang="en-US" sz="2400" b="1" dirty="0"/>
              <a:t> </a:t>
            </a:r>
            <a:r>
              <a:rPr lang="en-US" sz="2400" dirty="0"/>
              <a:t>of the next month.</a:t>
            </a:r>
          </a:p>
          <a:p>
            <a:pPr lvl="1">
              <a:buFont typeface="Courier New" panose="02070309020205020404" pitchFamily="49" charset="0"/>
              <a:buChar char="o"/>
            </a:pPr>
            <a:r>
              <a:rPr lang="en-US" sz="2400" dirty="0"/>
              <a:t>If you miss the 25</a:t>
            </a:r>
            <a:r>
              <a:rPr lang="en-US" sz="2400" baseline="30000" dirty="0"/>
              <a:t>th</a:t>
            </a:r>
            <a:r>
              <a:rPr lang="en-US" sz="2400" dirty="0"/>
              <a:t> deadline, the Cash Request will be processed during the next month</a:t>
            </a:r>
          </a:p>
          <a:p>
            <a:pPr lvl="2">
              <a:buFont typeface="Arial" panose="020B0604020202020204" pitchFamily="34" charset="0"/>
              <a:buChar char="•"/>
            </a:pPr>
            <a:r>
              <a:rPr lang="en-US" sz="2000" dirty="0"/>
              <a:t>Submit CR on Sept 15</a:t>
            </a:r>
            <a:r>
              <a:rPr lang="en-US" sz="2000" baseline="30000" dirty="0"/>
              <a:t>th</a:t>
            </a:r>
            <a:r>
              <a:rPr lang="en-US" sz="2000" dirty="0"/>
              <a:t> fastest turn around Oct 10</a:t>
            </a:r>
            <a:r>
              <a:rPr lang="en-US" sz="2000" baseline="30000" dirty="0"/>
              <a:t>th</a:t>
            </a:r>
            <a:r>
              <a:rPr lang="en-US" sz="2000" dirty="0"/>
              <a:t> </a:t>
            </a:r>
          </a:p>
          <a:p>
            <a:pPr lvl="2">
              <a:buFont typeface="Arial" panose="020B0604020202020204" pitchFamily="34" charset="0"/>
              <a:buChar char="•"/>
            </a:pPr>
            <a:r>
              <a:rPr lang="en-US" sz="2000" dirty="0"/>
              <a:t>Submit CR on Sept 24</a:t>
            </a:r>
            <a:r>
              <a:rPr lang="en-US" sz="2000" baseline="30000" dirty="0"/>
              <a:t>th</a:t>
            </a:r>
            <a:r>
              <a:rPr lang="en-US" sz="2000" dirty="0"/>
              <a:t> fastest turn around Oct 10</a:t>
            </a:r>
            <a:r>
              <a:rPr lang="en-US" sz="2000" baseline="30000" dirty="0"/>
              <a:t>th</a:t>
            </a:r>
            <a:r>
              <a:rPr lang="en-US" sz="2000" dirty="0"/>
              <a:t> </a:t>
            </a:r>
          </a:p>
          <a:p>
            <a:pPr lvl="2">
              <a:buFont typeface="Arial" panose="020B0604020202020204" pitchFamily="34" charset="0"/>
              <a:buChar char="•"/>
            </a:pPr>
            <a:r>
              <a:rPr lang="en-US" sz="2000" dirty="0"/>
              <a:t>Submit CR on Sept 25</a:t>
            </a:r>
            <a:r>
              <a:rPr lang="en-US" sz="2000" baseline="30000" dirty="0"/>
              <a:t>th</a:t>
            </a:r>
            <a:r>
              <a:rPr lang="en-US" sz="2000" dirty="0"/>
              <a:t> fastest turn around Oct 10</a:t>
            </a:r>
            <a:r>
              <a:rPr lang="en-US" sz="2000" baseline="30000" dirty="0"/>
              <a:t>th</a:t>
            </a:r>
          </a:p>
          <a:p>
            <a:pPr lvl="2">
              <a:buFont typeface="Arial" panose="020B0604020202020204" pitchFamily="34" charset="0"/>
              <a:buChar char="•"/>
            </a:pPr>
            <a:r>
              <a:rPr lang="en-US" sz="2000" dirty="0"/>
              <a:t>Submit CR on Sept 27</a:t>
            </a:r>
            <a:r>
              <a:rPr lang="en-US" sz="2000" baseline="30000" dirty="0"/>
              <a:t>th</a:t>
            </a:r>
            <a:r>
              <a:rPr lang="en-US" sz="2000" dirty="0"/>
              <a:t> fastest turn around Nov 10</a:t>
            </a:r>
            <a:r>
              <a:rPr lang="en-US" sz="2000" baseline="30000" dirty="0"/>
              <a:t>th</a:t>
            </a:r>
            <a:r>
              <a:rPr lang="en-US" sz="2000" dirty="0"/>
              <a:t> </a:t>
            </a:r>
            <a:endParaRPr lang="en-US" sz="2000" baseline="30000" dirty="0"/>
          </a:p>
          <a:p>
            <a:pPr lvl="2">
              <a:buFont typeface="Arial" panose="020B0604020202020204" pitchFamily="34" charset="0"/>
              <a:buChar char="•"/>
            </a:pPr>
            <a:r>
              <a:rPr lang="en-US" sz="2000" dirty="0"/>
              <a:t>Submit CR on Sept 31</a:t>
            </a:r>
            <a:r>
              <a:rPr lang="en-US" sz="2000" baseline="30000" dirty="0"/>
              <a:t>st</a:t>
            </a:r>
            <a:r>
              <a:rPr lang="en-US" sz="2000" dirty="0"/>
              <a:t> fastest turn around Nov 10</a:t>
            </a:r>
            <a:r>
              <a:rPr lang="en-US" sz="2000" baseline="30000" dirty="0"/>
              <a:t>th</a:t>
            </a:r>
            <a:r>
              <a:rPr lang="en-US" sz="2000" dirty="0"/>
              <a:t> </a:t>
            </a:r>
            <a:endParaRPr lang="en-US" sz="2000" baseline="30000" dirty="0"/>
          </a:p>
          <a:p>
            <a:pPr lvl="2">
              <a:buFont typeface="Courier New" panose="02070309020205020404" pitchFamily="49" charset="0"/>
              <a:buChar char="o"/>
            </a:pPr>
            <a:endParaRPr lang="en-US" sz="2000" dirty="0"/>
          </a:p>
          <a:p>
            <a:pPr lvl="2">
              <a:buFont typeface="Courier New" panose="02070309020205020404" pitchFamily="49" charset="0"/>
              <a:buChar char="o"/>
            </a:pPr>
            <a:endParaRPr lang="en-US" sz="2000" dirty="0"/>
          </a:p>
        </p:txBody>
      </p:sp>
      <p:pic>
        <p:nvPicPr>
          <p:cNvPr id="4" name="Picture 3" descr="Text&#10;&#10;Description automatically generated">
            <a:extLst>
              <a:ext uri="{FF2B5EF4-FFF2-40B4-BE49-F238E27FC236}">
                <a16:creationId xmlns:a16="http://schemas.microsoft.com/office/drawing/2014/main" id="{976279C3-BBC9-5E67-E4B4-FC725F78734C}"/>
              </a:ext>
            </a:extLst>
          </p:cNvPr>
          <p:cNvPicPr>
            <a:picLocks noChangeAspect="1"/>
          </p:cNvPicPr>
          <p:nvPr/>
        </p:nvPicPr>
        <p:blipFill rotWithShape="1">
          <a:blip r:embed="rId3"/>
          <a:srcRect t="37980" b="37777"/>
          <a:stretch/>
        </p:blipFill>
        <p:spPr>
          <a:xfrm>
            <a:off x="6817895" y="5101390"/>
            <a:ext cx="5053443" cy="1634372"/>
          </a:xfrm>
          <a:prstGeom prst="rect">
            <a:avLst/>
          </a:prstGeom>
        </p:spPr>
      </p:pic>
    </p:spTree>
    <p:extLst>
      <p:ext uri="{BB962C8B-B14F-4D97-AF65-F5344CB8AC3E}">
        <p14:creationId xmlns:p14="http://schemas.microsoft.com/office/powerpoint/2010/main" val="106942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D405FC-5285-4705-822E-EA4BCB48717D}"/>
              </a:ext>
            </a:extLst>
          </p:cNvPr>
          <p:cNvPicPr>
            <a:picLocks noChangeAspect="1"/>
          </p:cNvPicPr>
          <p:nvPr/>
        </p:nvPicPr>
        <p:blipFill>
          <a:blip r:embed="rId2"/>
          <a:stretch>
            <a:fillRect/>
          </a:stretch>
        </p:blipFill>
        <p:spPr>
          <a:xfrm>
            <a:off x="0" y="5087053"/>
            <a:ext cx="12192000" cy="802765"/>
          </a:xfrm>
          <a:prstGeom prst="rect">
            <a:avLst/>
          </a:prstGeom>
        </p:spPr>
      </p:pic>
      <p:sp>
        <p:nvSpPr>
          <p:cNvPr id="2" name="Content Placeholder 1">
            <a:extLst>
              <a:ext uri="{FF2B5EF4-FFF2-40B4-BE49-F238E27FC236}">
                <a16:creationId xmlns:a16="http://schemas.microsoft.com/office/drawing/2014/main" id="{C0F7DAFE-315A-4456-B656-90EFF80CD33A}"/>
              </a:ext>
            </a:extLst>
          </p:cNvPr>
          <p:cNvSpPr>
            <a:spLocks noGrp="1"/>
          </p:cNvSpPr>
          <p:nvPr>
            <p:ph idx="1"/>
          </p:nvPr>
        </p:nvSpPr>
        <p:spPr>
          <a:xfrm>
            <a:off x="209007" y="1600202"/>
            <a:ext cx="11817530" cy="2888672"/>
          </a:xfrm>
        </p:spPr>
        <p:txBody>
          <a:bodyPr/>
          <a:lstStyle/>
          <a:p>
            <a:r>
              <a:rPr lang="en-US" sz="2800" dirty="0"/>
              <a:t>E-Grants Access Select menu…</a:t>
            </a:r>
          </a:p>
          <a:p>
            <a:r>
              <a:rPr lang="en-US" sz="2800" dirty="0"/>
              <a:t>Select correct Fiscal Year</a:t>
            </a:r>
          </a:p>
          <a:p>
            <a:pPr lvl="1">
              <a:buFont typeface="Courier New" panose="02070309020205020404" pitchFamily="49" charset="0"/>
              <a:buChar char="o"/>
            </a:pPr>
            <a:r>
              <a:rPr lang="en-US" sz="2400" dirty="0"/>
              <a:t>ESSER I is in 2020</a:t>
            </a:r>
          </a:p>
          <a:p>
            <a:pPr lvl="1">
              <a:buFont typeface="Courier New" panose="02070309020205020404" pitchFamily="49" charset="0"/>
              <a:buChar char="o"/>
            </a:pPr>
            <a:r>
              <a:rPr lang="en-US" sz="2400" dirty="0"/>
              <a:t>ESSER II &amp; III are in 2021</a:t>
            </a:r>
          </a:p>
          <a:p>
            <a:pPr lvl="1">
              <a:buFont typeface="Courier New" panose="02070309020205020404" pitchFamily="49" charset="0"/>
              <a:buChar char="o"/>
            </a:pPr>
            <a:r>
              <a:rPr lang="en-US" sz="2400" dirty="0"/>
              <a:t>ARP Summer &amp; ARP Afterschool are in 2021</a:t>
            </a:r>
          </a:p>
          <a:p>
            <a:r>
              <a:rPr lang="en-US" sz="2800" dirty="0"/>
              <a:t>Click “Amend” button next to the correct Grant</a:t>
            </a:r>
          </a:p>
        </p:txBody>
      </p:sp>
      <p:sp>
        <p:nvSpPr>
          <p:cNvPr id="9" name="Title 2">
            <a:extLst>
              <a:ext uri="{FF2B5EF4-FFF2-40B4-BE49-F238E27FC236}">
                <a16:creationId xmlns:a16="http://schemas.microsoft.com/office/drawing/2014/main" id="{7B142154-1309-448E-875F-963258B35E4E}"/>
              </a:ext>
            </a:extLst>
          </p:cNvPr>
          <p:cNvSpPr>
            <a:spLocks noGrp="1"/>
          </p:cNvSpPr>
          <p:nvPr>
            <p:ph type="title"/>
          </p:nvPr>
        </p:nvSpPr>
        <p:spPr>
          <a:xfrm>
            <a:off x="1710869" y="274638"/>
            <a:ext cx="10319260" cy="1143000"/>
          </a:xfrm>
        </p:spPr>
        <p:txBody>
          <a:bodyPr/>
          <a:lstStyle/>
          <a:p>
            <a:r>
              <a:rPr lang="en-US" dirty="0"/>
              <a:t>1. Create New Amendment</a:t>
            </a:r>
          </a:p>
        </p:txBody>
      </p:sp>
      <p:sp>
        <p:nvSpPr>
          <p:cNvPr id="7" name="Oval 6">
            <a:extLst>
              <a:ext uri="{FF2B5EF4-FFF2-40B4-BE49-F238E27FC236}">
                <a16:creationId xmlns:a16="http://schemas.microsoft.com/office/drawing/2014/main" id="{B9E17928-C066-420D-9A80-D014487EB8DE}"/>
              </a:ext>
            </a:extLst>
          </p:cNvPr>
          <p:cNvSpPr/>
          <p:nvPr/>
        </p:nvSpPr>
        <p:spPr>
          <a:xfrm>
            <a:off x="7313593" y="4842699"/>
            <a:ext cx="1838226" cy="12914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13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566512-3937-47FB-84CD-7B96D1A0F344}"/>
              </a:ext>
            </a:extLst>
          </p:cNvPr>
          <p:cNvPicPr>
            <a:picLocks noChangeAspect="1"/>
          </p:cNvPicPr>
          <p:nvPr/>
        </p:nvPicPr>
        <p:blipFill rotWithShape="1">
          <a:blip r:embed="rId2"/>
          <a:srcRect r="33589"/>
          <a:stretch/>
        </p:blipFill>
        <p:spPr>
          <a:xfrm>
            <a:off x="5280132" y="1717963"/>
            <a:ext cx="6616303" cy="4335703"/>
          </a:xfrm>
          <a:prstGeom prst="rect">
            <a:avLst/>
          </a:prstGeom>
          <a:ln>
            <a:solidFill>
              <a:schemeClr val="tx1"/>
            </a:solidFill>
          </a:ln>
        </p:spPr>
      </p:pic>
      <p:sp>
        <p:nvSpPr>
          <p:cNvPr id="2" name="Content Placeholder 1">
            <a:extLst>
              <a:ext uri="{FF2B5EF4-FFF2-40B4-BE49-F238E27FC236}">
                <a16:creationId xmlns:a16="http://schemas.microsoft.com/office/drawing/2014/main" id="{0EDA4694-16FD-734C-A8BB-F0B246EEDDB5}"/>
              </a:ext>
            </a:extLst>
          </p:cNvPr>
          <p:cNvSpPr>
            <a:spLocks noGrp="1"/>
          </p:cNvSpPr>
          <p:nvPr>
            <p:ph idx="1"/>
          </p:nvPr>
        </p:nvSpPr>
        <p:spPr>
          <a:xfrm>
            <a:off x="0" y="1717963"/>
            <a:ext cx="5164367" cy="4865399"/>
          </a:xfrm>
        </p:spPr>
        <p:txBody>
          <a:bodyPr>
            <a:normAutofit/>
          </a:bodyPr>
          <a:lstStyle/>
          <a:p>
            <a:r>
              <a:rPr lang="en-US" dirty="0"/>
              <a:t>Click on the “Page_Lock Control” tab at the top of the screen</a:t>
            </a:r>
          </a:p>
          <a:p>
            <a:r>
              <a:rPr lang="en-US" dirty="0"/>
              <a:t>Select “Expand All” to see every page in the grant</a:t>
            </a:r>
          </a:p>
          <a:p>
            <a:r>
              <a:rPr lang="en-US" dirty="0"/>
              <a:t>Select “Select All” to unlock all pages</a:t>
            </a:r>
          </a:p>
          <a:p>
            <a:r>
              <a:rPr lang="en-US" dirty="0"/>
              <a:t>Select “Save” at bottom of the screen</a:t>
            </a:r>
          </a:p>
          <a:p>
            <a:endParaRPr lang="en-US" dirty="0"/>
          </a:p>
        </p:txBody>
      </p:sp>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2. Unlock Page</a:t>
            </a:r>
          </a:p>
        </p:txBody>
      </p:sp>
      <p:sp>
        <p:nvSpPr>
          <p:cNvPr id="6" name="Arrow: Right 5">
            <a:extLst>
              <a:ext uri="{FF2B5EF4-FFF2-40B4-BE49-F238E27FC236}">
                <a16:creationId xmlns:a16="http://schemas.microsoft.com/office/drawing/2014/main" id="{3C3915F2-F170-4ABB-87BA-4B121D3362C4}"/>
              </a:ext>
            </a:extLst>
          </p:cNvPr>
          <p:cNvSpPr/>
          <p:nvPr/>
        </p:nvSpPr>
        <p:spPr>
          <a:xfrm rot="520530">
            <a:off x="8415966" y="1555029"/>
            <a:ext cx="2685345" cy="32586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FFFF00"/>
              </a:highlight>
            </a:endParaRPr>
          </a:p>
        </p:txBody>
      </p:sp>
      <p:pic>
        <p:nvPicPr>
          <p:cNvPr id="5" name="Picture 4">
            <a:extLst>
              <a:ext uri="{FF2B5EF4-FFF2-40B4-BE49-F238E27FC236}">
                <a16:creationId xmlns:a16="http://schemas.microsoft.com/office/drawing/2014/main" id="{D3C30C37-8C6F-4FC2-9CAC-C6DDDEFFE491}"/>
              </a:ext>
            </a:extLst>
          </p:cNvPr>
          <p:cNvPicPr>
            <a:picLocks noChangeAspect="1"/>
          </p:cNvPicPr>
          <p:nvPr/>
        </p:nvPicPr>
        <p:blipFill>
          <a:blip r:embed="rId3"/>
          <a:stretch>
            <a:fillRect/>
          </a:stretch>
        </p:blipFill>
        <p:spPr>
          <a:xfrm>
            <a:off x="8116795" y="6178116"/>
            <a:ext cx="942975" cy="571500"/>
          </a:xfrm>
          <a:prstGeom prst="rect">
            <a:avLst/>
          </a:prstGeom>
        </p:spPr>
      </p:pic>
      <p:sp>
        <p:nvSpPr>
          <p:cNvPr id="8" name="Arrow: Right 7">
            <a:extLst>
              <a:ext uri="{FF2B5EF4-FFF2-40B4-BE49-F238E27FC236}">
                <a16:creationId xmlns:a16="http://schemas.microsoft.com/office/drawing/2014/main" id="{71680B93-C5CC-4591-9DAD-F702E5859753}"/>
              </a:ext>
            </a:extLst>
          </p:cNvPr>
          <p:cNvSpPr/>
          <p:nvPr/>
        </p:nvSpPr>
        <p:spPr>
          <a:xfrm rot="21115089">
            <a:off x="6751462" y="6420428"/>
            <a:ext cx="1349126" cy="32586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FFFF00"/>
              </a:highlight>
            </a:endParaRPr>
          </a:p>
        </p:txBody>
      </p:sp>
      <p:sp>
        <p:nvSpPr>
          <p:cNvPr id="9" name="Oval 8">
            <a:extLst>
              <a:ext uri="{FF2B5EF4-FFF2-40B4-BE49-F238E27FC236}">
                <a16:creationId xmlns:a16="http://schemas.microsoft.com/office/drawing/2014/main" id="{6B7B1FF7-98CA-419B-9271-29DB9A9FBA7B}"/>
              </a:ext>
            </a:extLst>
          </p:cNvPr>
          <p:cNvSpPr/>
          <p:nvPr/>
        </p:nvSpPr>
        <p:spPr>
          <a:xfrm>
            <a:off x="5140361" y="2871658"/>
            <a:ext cx="909234" cy="61660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8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3. Update Budget Pages – ESSER II and III</a:t>
            </a:r>
          </a:p>
        </p:txBody>
      </p:sp>
      <p:sp>
        <p:nvSpPr>
          <p:cNvPr id="13" name="Content Placeholder 1">
            <a:extLst>
              <a:ext uri="{FF2B5EF4-FFF2-40B4-BE49-F238E27FC236}">
                <a16:creationId xmlns:a16="http://schemas.microsoft.com/office/drawing/2014/main" id="{C731E57E-488A-4CFE-BB97-238A8DC32F00}"/>
              </a:ext>
            </a:extLst>
          </p:cNvPr>
          <p:cNvSpPr txBox="1">
            <a:spLocks/>
          </p:cNvSpPr>
          <p:nvPr/>
        </p:nvSpPr>
        <p:spPr bwMode="auto">
          <a:xfrm>
            <a:off x="366882" y="1717963"/>
            <a:ext cx="11458235" cy="4865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ndara" panose="020E0502030303020204" pitchFamily="34" charset="0"/>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ndara" panose="020E0502030303020204" pitchFamily="34" charset="0"/>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ndara" panose="020E0502030303020204" pitchFamily="34" charset="0"/>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Different Budget Page for each Program</a:t>
            </a:r>
          </a:p>
          <a:p>
            <a:r>
              <a:rPr lang="en-US" dirty="0"/>
              <a:t>In the top right-hand side of the application page, there is a drop-down menu where you can find your different budget pages</a:t>
            </a:r>
          </a:p>
        </p:txBody>
      </p:sp>
      <p:pic>
        <p:nvPicPr>
          <p:cNvPr id="15" name="Picture 14">
            <a:extLst>
              <a:ext uri="{FF2B5EF4-FFF2-40B4-BE49-F238E27FC236}">
                <a16:creationId xmlns:a16="http://schemas.microsoft.com/office/drawing/2014/main" id="{8918545E-6CFB-4F77-A4D7-81D11527C188}"/>
              </a:ext>
            </a:extLst>
          </p:cNvPr>
          <p:cNvPicPr>
            <a:picLocks noChangeAspect="1"/>
          </p:cNvPicPr>
          <p:nvPr/>
        </p:nvPicPr>
        <p:blipFill rotWithShape="1">
          <a:blip r:embed="rId2"/>
          <a:srcRect l="86323" t="19619" r="275" b="58051"/>
          <a:stretch/>
        </p:blipFill>
        <p:spPr>
          <a:xfrm>
            <a:off x="2807855" y="3710853"/>
            <a:ext cx="9195325" cy="2872509"/>
          </a:xfrm>
          <a:prstGeom prst="rect">
            <a:avLst/>
          </a:prstGeom>
          <a:ln>
            <a:solidFill>
              <a:schemeClr val="tx1"/>
            </a:solidFill>
          </a:ln>
        </p:spPr>
      </p:pic>
    </p:spTree>
    <p:extLst>
      <p:ext uri="{BB962C8B-B14F-4D97-AF65-F5344CB8AC3E}">
        <p14:creationId xmlns:p14="http://schemas.microsoft.com/office/powerpoint/2010/main" val="134137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3. Update Budget Pages –</a:t>
            </a:r>
            <a:br>
              <a:rPr lang="en-US" dirty="0"/>
            </a:br>
            <a:r>
              <a:rPr lang="en-US" dirty="0"/>
              <a:t>	ESSER I, ARP Summer, ARP Afterschool</a:t>
            </a:r>
          </a:p>
        </p:txBody>
      </p:sp>
      <p:sp>
        <p:nvSpPr>
          <p:cNvPr id="13" name="Content Placeholder 1">
            <a:extLst>
              <a:ext uri="{FF2B5EF4-FFF2-40B4-BE49-F238E27FC236}">
                <a16:creationId xmlns:a16="http://schemas.microsoft.com/office/drawing/2014/main" id="{C731E57E-488A-4CFE-BB97-238A8DC32F00}"/>
              </a:ext>
            </a:extLst>
          </p:cNvPr>
          <p:cNvSpPr txBox="1">
            <a:spLocks/>
          </p:cNvSpPr>
          <p:nvPr/>
        </p:nvSpPr>
        <p:spPr bwMode="auto">
          <a:xfrm>
            <a:off x="366882" y="1717963"/>
            <a:ext cx="11458235" cy="4865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ndara" panose="020E0502030303020204" pitchFamily="34" charset="0"/>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ndara" panose="020E0502030303020204" pitchFamily="34" charset="0"/>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ndara" panose="020E0502030303020204" pitchFamily="34" charset="0"/>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In these grants, there is a blue tab at the top named “Budget Pages”</a:t>
            </a:r>
          </a:p>
        </p:txBody>
      </p:sp>
      <p:pic>
        <p:nvPicPr>
          <p:cNvPr id="4" name="Picture 3">
            <a:extLst>
              <a:ext uri="{FF2B5EF4-FFF2-40B4-BE49-F238E27FC236}">
                <a16:creationId xmlns:a16="http://schemas.microsoft.com/office/drawing/2014/main" id="{F78B16BD-8EEE-4553-8EE4-615CD4F94267}"/>
              </a:ext>
            </a:extLst>
          </p:cNvPr>
          <p:cNvPicPr>
            <a:picLocks noChangeAspect="1"/>
          </p:cNvPicPr>
          <p:nvPr/>
        </p:nvPicPr>
        <p:blipFill>
          <a:blip r:embed="rId2"/>
          <a:stretch>
            <a:fillRect/>
          </a:stretch>
        </p:blipFill>
        <p:spPr>
          <a:xfrm>
            <a:off x="2060441" y="3242535"/>
            <a:ext cx="8566426" cy="2454707"/>
          </a:xfrm>
          <a:prstGeom prst="rect">
            <a:avLst/>
          </a:prstGeom>
          <a:ln>
            <a:solidFill>
              <a:schemeClr val="tx1"/>
            </a:solidFill>
          </a:ln>
        </p:spPr>
      </p:pic>
      <p:sp>
        <p:nvSpPr>
          <p:cNvPr id="2" name="Oval 1">
            <a:extLst>
              <a:ext uri="{FF2B5EF4-FFF2-40B4-BE49-F238E27FC236}">
                <a16:creationId xmlns:a16="http://schemas.microsoft.com/office/drawing/2014/main" id="{20929756-CBDB-4DC4-9340-C55F7911E10B}"/>
              </a:ext>
            </a:extLst>
          </p:cNvPr>
          <p:cNvSpPr/>
          <p:nvPr/>
        </p:nvSpPr>
        <p:spPr>
          <a:xfrm>
            <a:off x="8857913" y="3107859"/>
            <a:ext cx="1838226" cy="12914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02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6036" y="621300"/>
            <a:ext cx="9845964" cy="680615"/>
          </a:xfrm>
          <a:prstGeom prst="rect">
            <a:avLst/>
          </a:prstGeom>
          <a:solidFill>
            <a:srgbClr val="C127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076036" y="546590"/>
            <a:ext cx="10193170" cy="2285113"/>
          </a:xfrm>
          <a:prstGeom prst="rect">
            <a:avLst/>
          </a:prstGeom>
        </p:spPr>
        <p:txBody>
          <a:bodyPr wrap="square">
            <a:spAutoFit/>
          </a:bodyPr>
          <a:lstStyle/>
          <a:p>
            <a:pPr marL="0" marR="0" algn="ctr">
              <a:lnSpc>
                <a:spcPct val="105000"/>
              </a:lnSpc>
              <a:spcBef>
                <a:spcPts val="0"/>
              </a:spcBef>
              <a:spcAft>
                <a:spcPts val="0"/>
              </a:spcAft>
            </a:pPr>
            <a:r>
              <a:rPr lang="en-US" sz="5400" b="1" dirty="0">
                <a:solidFill>
                  <a:schemeClr val="bg1"/>
                </a:solidFill>
                <a:latin typeface="Candara" panose="020E0502030303020204" pitchFamily="34" charset="0"/>
                <a:ea typeface="Times New Roman" panose="02020603050405020304" pitchFamily="18" charset="0"/>
                <a:cs typeface="Times New Roman" panose="02020603050405020304" pitchFamily="18" charset="0"/>
              </a:rPr>
              <a:t>PRESENTERS </a:t>
            </a:r>
            <a:r>
              <a:rPr lang="en-US" sz="4000" b="1" dirty="0">
                <a:solidFill>
                  <a:schemeClr val="bg1"/>
                </a:solidFill>
                <a:latin typeface="Candara" panose="020E0502030303020204" pitchFamily="34" charset="0"/>
                <a:ea typeface="Times New Roman" panose="02020603050405020304" pitchFamily="18" charset="0"/>
                <a:cs typeface="Times New Roman" panose="02020603050405020304" pitchFamily="18" charset="0"/>
              </a:rPr>
              <a:t>&amp; System of Support</a:t>
            </a:r>
          </a:p>
          <a:p>
            <a:pPr marL="0" marR="0">
              <a:lnSpc>
                <a:spcPct val="105000"/>
              </a:lnSpc>
              <a:spcBef>
                <a:spcPts val="0"/>
              </a:spcBef>
              <a:spcAft>
                <a:spcPts val="0"/>
              </a:spcAft>
            </a:pPr>
            <a:endParaRPr lang="en-US" sz="1100" b="1" dirty="0">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5000"/>
              </a:lnSpc>
              <a:spcBef>
                <a:spcPts val="0"/>
              </a:spcBef>
              <a:spcAft>
                <a:spcPts val="0"/>
              </a:spcAft>
            </a:pPr>
            <a:endParaRPr lang="en-US" sz="800" dirty="0">
              <a:solidFill>
                <a:schemeClr val="bg1"/>
              </a:solidFill>
              <a:latin typeface="Candara" panose="020E0502030303020204" pitchFamily="34" charset="0"/>
              <a:ea typeface="Times New Roman" panose="02020603050405020304" pitchFamily="18" charset="0"/>
              <a:cs typeface="Times New Roman" panose="02020603050405020304" pitchFamily="18" charset="0"/>
            </a:endParaRPr>
          </a:p>
          <a:p>
            <a:pPr marL="0" marR="0">
              <a:lnSpc>
                <a:spcPct val="105000"/>
              </a:lnSpc>
              <a:spcBef>
                <a:spcPts val="0"/>
              </a:spcBef>
              <a:spcAft>
                <a:spcPts val="0"/>
              </a:spcAft>
            </a:pPr>
            <a:r>
              <a:rPr lang="en-US" sz="3200" b="1" dirty="0">
                <a:latin typeface="Candara" panose="020E0502030303020204" pitchFamily="34" charset="0"/>
                <a:ea typeface="Times New Roman" panose="02020603050405020304" pitchFamily="18" charset="0"/>
                <a:cs typeface="Times New Roman" panose="02020603050405020304" pitchFamily="18" charset="0"/>
              </a:rPr>
              <a:t> </a:t>
            </a:r>
          </a:p>
          <a:p>
            <a:pPr marL="0" marR="0">
              <a:lnSpc>
                <a:spcPct val="105000"/>
              </a:lnSpc>
              <a:spcBef>
                <a:spcPts val="0"/>
              </a:spcBef>
              <a:spcAft>
                <a:spcPts val="0"/>
              </a:spcAft>
            </a:pPr>
            <a:endParaRPr lang="en-US" sz="3200" b="1" dirty="0">
              <a:latin typeface="Candara" panose="020E050203030302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826" y="5961487"/>
            <a:ext cx="3011214" cy="759988"/>
          </a:xfrm>
          <a:prstGeom prst="rect">
            <a:avLst/>
          </a:prstGeom>
        </p:spPr>
      </p:pic>
      <p:pic>
        <p:nvPicPr>
          <p:cNvPr id="9" name="Picture 8">
            <a:extLst>
              <a:ext uri="{FF2B5EF4-FFF2-40B4-BE49-F238E27FC236}">
                <a16:creationId xmlns:a16="http://schemas.microsoft.com/office/drawing/2014/main" id="{D6DD78BB-DC7F-DC2F-4497-3373EEC820C9}"/>
              </a:ext>
            </a:extLst>
          </p:cNvPr>
          <p:cNvPicPr>
            <a:picLocks noChangeAspect="1"/>
          </p:cNvPicPr>
          <p:nvPr/>
        </p:nvPicPr>
        <p:blipFill>
          <a:blip r:embed="rId4"/>
          <a:stretch>
            <a:fillRect/>
          </a:stretch>
        </p:blipFill>
        <p:spPr>
          <a:xfrm>
            <a:off x="795750" y="1384264"/>
            <a:ext cx="10320214" cy="5337211"/>
          </a:xfrm>
          <a:prstGeom prst="rect">
            <a:avLst/>
          </a:prstGeom>
        </p:spPr>
      </p:pic>
    </p:spTree>
    <p:extLst>
      <p:ext uri="{BB962C8B-B14F-4D97-AF65-F5344CB8AC3E}">
        <p14:creationId xmlns:p14="http://schemas.microsoft.com/office/powerpoint/2010/main" val="273272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A4694-16FD-734C-A8BB-F0B246EEDDB5}"/>
              </a:ext>
            </a:extLst>
          </p:cNvPr>
          <p:cNvSpPr>
            <a:spLocks noGrp="1"/>
          </p:cNvSpPr>
          <p:nvPr>
            <p:ph idx="1"/>
          </p:nvPr>
        </p:nvSpPr>
        <p:spPr>
          <a:xfrm>
            <a:off x="184728" y="1717963"/>
            <a:ext cx="11818452" cy="5024582"/>
          </a:xfrm>
        </p:spPr>
        <p:txBody>
          <a:bodyPr>
            <a:normAutofit/>
          </a:bodyPr>
          <a:lstStyle/>
          <a:p>
            <a:r>
              <a:rPr lang="en-US" dirty="0"/>
              <a:t>Click the “Amendment Description” tab</a:t>
            </a:r>
          </a:p>
          <a:p>
            <a:r>
              <a:rPr lang="en-US" dirty="0"/>
              <a:t>Type in description of what was changed</a:t>
            </a:r>
          </a:p>
          <a:p>
            <a:pPr lvl="1">
              <a:buFont typeface="Courier New" panose="02070309020205020404" pitchFamily="49" charset="0"/>
              <a:buChar char="o"/>
            </a:pPr>
            <a:r>
              <a:rPr lang="en-US" dirty="0"/>
              <a:t>Use Amendment Template! (</a:t>
            </a:r>
            <a:r>
              <a:rPr lang="en-US" i="1" dirty="0"/>
              <a:t>See next slide</a:t>
            </a:r>
            <a:r>
              <a:rPr lang="en-US" dirty="0"/>
              <a:t>)</a:t>
            </a:r>
          </a:p>
          <a:p>
            <a:pPr lvl="1">
              <a:buFont typeface="Courier New" panose="02070309020205020404" pitchFamily="49" charset="0"/>
              <a:buChar char="o"/>
            </a:pPr>
            <a:r>
              <a:rPr lang="en-US" dirty="0"/>
              <a:t>You only get 500 characters, so you must keep it short and succinct</a:t>
            </a:r>
          </a:p>
        </p:txBody>
      </p:sp>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4. Amendment Description</a:t>
            </a:r>
          </a:p>
        </p:txBody>
      </p:sp>
      <p:pic>
        <p:nvPicPr>
          <p:cNvPr id="10" name="Picture 9">
            <a:extLst>
              <a:ext uri="{FF2B5EF4-FFF2-40B4-BE49-F238E27FC236}">
                <a16:creationId xmlns:a16="http://schemas.microsoft.com/office/drawing/2014/main" id="{A5C15BC6-905F-4E83-8392-277E50737489}"/>
              </a:ext>
            </a:extLst>
          </p:cNvPr>
          <p:cNvPicPr>
            <a:picLocks noChangeAspect="1"/>
          </p:cNvPicPr>
          <p:nvPr/>
        </p:nvPicPr>
        <p:blipFill>
          <a:blip r:embed="rId2"/>
          <a:stretch>
            <a:fillRect/>
          </a:stretch>
        </p:blipFill>
        <p:spPr>
          <a:xfrm>
            <a:off x="2998329" y="4168963"/>
            <a:ext cx="6191250" cy="895350"/>
          </a:xfrm>
          <a:prstGeom prst="rect">
            <a:avLst/>
          </a:prstGeom>
          <a:ln>
            <a:solidFill>
              <a:schemeClr val="tx1"/>
            </a:solidFill>
          </a:ln>
        </p:spPr>
      </p:pic>
      <p:pic>
        <p:nvPicPr>
          <p:cNvPr id="12" name="Picture 11">
            <a:extLst>
              <a:ext uri="{FF2B5EF4-FFF2-40B4-BE49-F238E27FC236}">
                <a16:creationId xmlns:a16="http://schemas.microsoft.com/office/drawing/2014/main" id="{71F46BE1-516B-4339-A096-9EAC3CCCC593}"/>
              </a:ext>
            </a:extLst>
          </p:cNvPr>
          <p:cNvPicPr>
            <a:picLocks noChangeAspect="1"/>
          </p:cNvPicPr>
          <p:nvPr/>
        </p:nvPicPr>
        <p:blipFill>
          <a:blip r:embed="rId3"/>
          <a:stretch>
            <a:fillRect/>
          </a:stretch>
        </p:blipFill>
        <p:spPr>
          <a:xfrm>
            <a:off x="303356" y="5364638"/>
            <a:ext cx="11699824" cy="1007877"/>
          </a:xfrm>
          <a:prstGeom prst="rect">
            <a:avLst/>
          </a:prstGeom>
          <a:ln>
            <a:solidFill>
              <a:schemeClr val="tx1"/>
            </a:solidFill>
          </a:ln>
        </p:spPr>
      </p:pic>
    </p:spTree>
    <p:extLst>
      <p:ext uri="{BB962C8B-B14F-4D97-AF65-F5344CB8AC3E}">
        <p14:creationId xmlns:p14="http://schemas.microsoft.com/office/powerpoint/2010/main" val="153753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3156E-B833-147F-7B55-9DFC30F94A54}"/>
              </a:ext>
            </a:extLst>
          </p:cNvPr>
          <p:cNvSpPr>
            <a:spLocks noGrp="1"/>
          </p:cNvSpPr>
          <p:nvPr>
            <p:ph idx="1"/>
          </p:nvPr>
        </p:nvSpPr>
        <p:spPr>
          <a:xfrm>
            <a:off x="258618" y="1714502"/>
            <a:ext cx="8981636" cy="4868859"/>
          </a:xfrm>
        </p:spPr>
        <p:txBody>
          <a:bodyPr/>
          <a:lstStyle/>
          <a:p>
            <a:pPr>
              <a:buFont typeface="Wingdings" pitchFamily="2" charset="2"/>
              <a:buChar char="ü"/>
            </a:pPr>
            <a:r>
              <a:rPr lang="en-US" dirty="0"/>
              <a:t>PPR</a:t>
            </a:r>
          </a:p>
          <a:p>
            <a:pPr>
              <a:buFont typeface="Wingdings" pitchFamily="2" charset="2"/>
              <a:buChar char="ü"/>
            </a:pPr>
            <a:r>
              <a:rPr lang="en-US" dirty="0"/>
              <a:t>Specifically, how does it relate to </a:t>
            </a:r>
            <a:r>
              <a:rPr lang="en-US" b="1" u="sng" dirty="0"/>
              <a:t>student gains</a:t>
            </a:r>
            <a:r>
              <a:rPr lang="en-US" dirty="0"/>
              <a:t>?</a:t>
            </a:r>
          </a:p>
          <a:p>
            <a:pPr marL="0" indent="0">
              <a:buNone/>
            </a:pPr>
            <a:r>
              <a:rPr lang="en-US" sz="2000" dirty="0">
                <a:solidFill>
                  <a:srgbClr val="FF0000"/>
                </a:solidFill>
                <a:effectLst/>
                <a:ea typeface="Times New Roman" panose="02020603050405020304" pitchFamily="18" charset="0"/>
              </a:rPr>
              <a:t>From category/$amount </a:t>
            </a:r>
            <a:r>
              <a:rPr lang="en-US" sz="2000" dirty="0">
                <a:solidFill>
                  <a:srgbClr val="7030A0"/>
                </a:solidFill>
                <a:effectLst/>
                <a:ea typeface="Times New Roman" panose="02020603050405020304" pitchFamily="18" charset="0"/>
              </a:rPr>
              <a:t>to category/$amount </a:t>
            </a:r>
            <a:r>
              <a:rPr lang="en-US" sz="2000" dirty="0">
                <a:solidFill>
                  <a:srgbClr val="4472C4"/>
                </a:solidFill>
                <a:effectLst/>
                <a:ea typeface="Times New Roman" panose="02020603050405020304" pitchFamily="18" charset="0"/>
              </a:rPr>
              <a:t>for the purpose of/to purchase xxx </a:t>
            </a:r>
            <a:r>
              <a:rPr lang="en-US" sz="2000" dirty="0">
                <a:solidFill>
                  <a:srgbClr val="70AD47"/>
                </a:solidFill>
                <a:effectLst/>
                <a:ea typeface="Times New Roman" panose="02020603050405020304" pitchFamily="18" charset="0"/>
              </a:rPr>
              <a:t>in response to/to prevent/to prepare for (how does it relate to student gains)</a:t>
            </a:r>
            <a:r>
              <a:rPr lang="en-US" sz="2000" dirty="0">
                <a:effectLst/>
                <a:ea typeface="Times New Roman" panose="02020603050405020304" pitchFamily="18" charset="0"/>
              </a:rPr>
              <a:t>.</a:t>
            </a:r>
            <a:endParaRPr lang="en-US" sz="2000" dirty="0"/>
          </a:p>
          <a:p>
            <a:r>
              <a:rPr lang="en-US" sz="3200" i="1" dirty="0">
                <a:solidFill>
                  <a:srgbClr val="C00000"/>
                </a:solidFill>
                <a:latin typeface="Candara" panose="020E0502030303020204" pitchFamily="34" charset="0"/>
              </a:rPr>
              <a:t>A good Amendment example could look like this:</a:t>
            </a:r>
          </a:p>
          <a:p>
            <a:r>
              <a:rPr lang="en-US" sz="3200" dirty="0">
                <a:latin typeface="Candara" panose="020E0502030303020204" pitchFamily="34" charset="0"/>
              </a:rPr>
              <a:t>“From 100/Salaries/$10k and 200/Benefits/$2k  to 600/$12k to purchase laptops for students, </a:t>
            </a:r>
            <a:r>
              <a:rPr lang="en-US" sz="3200" b="1" dirty="0">
                <a:latin typeface="Candara" panose="020E0502030303020204" pitchFamily="34" charset="0"/>
              </a:rPr>
              <a:t>responding</a:t>
            </a:r>
            <a:r>
              <a:rPr lang="en-US" sz="3200" dirty="0">
                <a:latin typeface="Candara" panose="020E0502030303020204" pitchFamily="34" charset="0"/>
              </a:rPr>
              <a:t> to the need for online learning to </a:t>
            </a:r>
            <a:r>
              <a:rPr lang="en-US" sz="3200" b="1" dirty="0">
                <a:latin typeface="Candara" panose="020E0502030303020204" pitchFamily="34" charset="0"/>
              </a:rPr>
              <a:t>prevent</a:t>
            </a:r>
            <a:r>
              <a:rPr lang="en-US" sz="3200" dirty="0">
                <a:latin typeface="Candara" panose="020E0502030303020204" pitchFamily="34" charset="0"/>
              </a:rPr>
              <a:t> further loss of learning/attendance due to covid-19”</a:t>
            </a:r>
          </a:p>
          <a:p>
            <a:endParaRPr lang="en-US" dirty="0"/>
          </a:p>
        </p:txBody>
      </p:sp>
      <p:sp>
        <p:nvSpPr>
          <p:cNvPr id="4" name="Title 3">
            <a:extLst>
              <a:ext uri="{FF2B5EF4-FFF2-40B4-BE49-F238E27FC236}">
                <a16:creationId xmlns:a16="http://schemas.microsoft.com/office/drawing/2014/main" id="{8A73555F-67E2-BFFF-3532-28C29612BAC1}"/>
              </a:ext>
            </a:extLst>
          </p:cNvPr>
          <p:cNvSpPr>
            <a:spLocks noGrp="1"/>
          </p:cNvSpPr>
          <p:nvPr>
            <p:ph type="title"/>
          </p:nvPr>
        </p:nvSpPr>
        <p:spPr/>
        <p:txBody>
          <a:bodyPr/>
          <a:lstStyle/>
          <a:p>
            <a:r>
              <a:rPr lang="en-US" dirty="0"/>
              <a:t>4. Amendment Description – </a:t>
            </a:r>
            <a:br>
              <a:rPr lang="en-US" dirty="0"/>
            </a:br>
            <a:r>
              <a:rPr lang="en-US" dirty="0"/>
              <a:t>	E-Grants Amendment Template</a:t>
            </a:r>
          </a:p>
        </p:txBody>
      </p:sp>
      <p:sp>
        <p:nvSpPr>
          <p:cNvPr id="5" name="Rectangle 4">
            <a:extLst>
              <a:ext uri="{FF2B5EF4-FFF2-40B4-BE49-F238E27FC236}">
                <a16:creationId xmlns:a16="http://schemas.microsoft.com/office/drawing/2014/main" id="{8DC37325-0740-49B2-9C61-A9835531CB9D}"/>
              </a:ext>
            </a:extLst>
          </p:cNvPr>
          <p:cNvSpPr/>
          <p:nvPr/>
        </p:nvSpPr>
        <p:spPr>
          <a:xfrm>
            <a:off x="9368589" y="1714503"/>
            <a:ext cx="2564793" cy="4868858"/>
          </a:xfrm>
          <a:prstGeom prst="rect">
            <a:avLst/>
          </a:prstGeom>
          <a:solidFill>
            <a:schemeClr val="bg1"/>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5" dirty="0">
                <a:solidFill>
                  <a:schemeClr val="tx1"/>
                </a:solidFill>
              </a:rPr>
              <a:t>Cash Requests will need to use the same language as your Budget / Amendments, so make sure you are consistent!</a:t>
            </a:r>
          </a:p>
          <a:p>
            <a:pPr algn="ctr"/>
            <a:endParaRPr lang="en-US" sz="1625" dirty="0">
              <a:solidFill>
                <a:schemeClr val="tx1"/>
              </a:solidFill>
            </a:endParaRPr>
          </a:p>
          <a:p>
            <a:pPr algn="ctr"/>
            <a:r>
              <a:rPr lang="en-US" sz="1625" dirty="0">
                <a:solidFill>
                  <a:schemeClr val="tx1"/>
                </a:solidFill>
              </a:rPr>
              <a:t>For Capital Expenditure projects we recommend using a Project Scope/Word Document to keep all your information in, and then copy-and-paste from that into your Budget/Amendment/Cash Requests.</a:t>
            </a:r>
          </a:p>
        </p:txBody>
      </p:sp>
    </p:spTree>
    <p:extLst>
      <p:ext uri="{BB962C8B-B14F-4D97-AF65-F5344CB8AC3E}">
        <p14:creationId xmlns:p14="http://schemas.microsoft.com/office/powerpoint/2010/main" val="9431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58B49-E758-6044-0405-85D7DDD5C43D}"/>
              </a:ext>
            </a:extLst>
          </p:cNvPr>
          <p:cNvSpPr>
            <a:spLocks noGrp="1"/>
          </p:cNvSpPr>
          <p:nvPr>
            <p:ph idx="1"/>
          </p:nvPr>
        </p:nvSpPr>
        <p:spPr>
          <a:xfrm>
            <a:off x="160421" y="1600201"/>
            <a:ext cx="11421979" cy="4983161"/>
          </a:xfrm>
        </p:spPr>
        <p:txBody>
          <a:bodyPr/>
          <a:lstStyle/>
          <a:p>
            <a:r>
              <a:rPr lang="en-US" sz="2800" dirty="0">
                <a:effectLst/>
              </a:rPr>
              <a:t>We need to increase the supplies line to include the purchase of a pottery wheel</a:t>
            </a:r>
          </a:p>
          <a:p>
            <a:r>
              <a:rPr lang="en-US" sz="2800" dirty="0">
                <a:effectLst/>
              </a:rPr>
              <a:t>Reallocation of funds from benefits to instructional supplies</a:t>
            </a:r>
          </a:p>
          <a:p>
            <a:r>
              <a:rPr lang="en-US" sz="2800" dirty="0">
                <a:effectLst/>
              </a:rPr>
              <a:t>We amended $2329 for SEL Curriculum for the 2022-2023</a:t>
            </a:r>
          </a:p>
          <a:p>
            <a:r>
              <a:rPr lang="en-US" sz="2800" dirty="0">
                <a:effectLst/>
              </a:rPr>
              <a:t>Remove the old existing carpet and replacing it with a linoleum/tile</a:t>
            </a:r>
          </a:p>
          <a:p>
            <a:r>
              <a:rPr lang="en-US" sz="2800" dirty="0">
                <a:effectLst/>
              </a:rPr>
              <a:t>We will build a small multipurpose room which will provide another dedicated area for students</a:t>
            </a:r>
          </a:p>
          <a:p>
            <a:r>
              <a:rPr lang="en-US" sz="2800" dirty="0">
                <a:effectLst/>
              </a:rPr>
              <a:t>to spread out to eat their lunches &amp; clean up afterward, rather than eating at their desks</a:t>
            </a:r>
          </a:p>
          <a:p>
            <a:r>
              <a:rPr lang="en-US" sz="2800" dirty="0">
                <a:effectLst/>
              </a:rPr>
              <a:t>Updated budget detail to reflect expenditures and cash requests</a:t>
            </a:r>
          </a:p>
          <a:p>
            <a:endParaRPr lang="en-US" dirty="0"/>
          </a:p>
        </p:txBody>
      </p:sp>
      <p:sp>
        <p:nvSpPr>
          <p:cNvPr id="3" name="Slide Number Placeholder 2">
            <a:extLst>
              <a:ext uri="{FF2B5EF4-FFF2-40B4-BE49-F238E27FC236}">
                <a16:creationId xmlns:a16="http://schemas.microsoft.com/office/drawing/2014/main" id="{2E582E37-72D2-9C8D-B146-49874556AFA4}"/>
              </a:ext>
            </a:extLst>
          </p:cNvPr>
          <p:cNvSpPr>
            <a:spLocks noGrp="1"/>
          </p:cNvSpPr>
          <p:nvPr>
            <p:ph type="sldNum" sz="quarter" idx="12"/>
          </p:nvPr>
        </p:nvSpPr>
        <p:spPr/>
        <p:txBody>
          <a:bodyPr/>
          <a:lstStyle/>
          <a:p>
            <a:fld id="{D3AF38E6-233E-4628-AB77-37E4F8809EF6}" type="slidenum">
              <a:rPr lang="en-US" smtClean="0"/>
              <a:pPr/>
              <a:t>22</a:t>
            </a:fld>
            <a:endParaRPr lang="en-US"/>
          </a:p>
        </p:txBody>
      </p:sp>
      <p:sp>
        <p:nvSpPr>
          <p:cNvPr id="4" name="Title 3">
            <a:extLst>
              <a:ext uri="{FF2B5EF4-FFF2-40B4-BE49-F238E27FC236}">
                <a16:creationId xmlns:a16="http://schemas.microsoft.com/office/drawing/2014/main" id="{B5589E74-C194-808F-BCF1-12E6242955BC}"/>
              </a:ext>
            </a:extLst>
          </p:cNvPr>
          <p:cNvSpPr>
            <a:spLocks noGrp="1"/>
          </p:cNvSpPr>
          <p:nvPr>
            <p:ph type="title"/>
          </p:nvPr>
        </p:nvSpPr>
        <p:spPr/>
        <p:txBody>
          <a:bodyPr/>
          <a:lstStyle/>
          <a:p>
            <a:r>
              <a:rPr lang="en-US" dirty="0"/>
              <a:t>Amendment Exercise</a:t>
            </a:r>
          </a:p>
        </p:txBody>
      </p:sp>
    </p:spTree>
    <p:extLst>
      <p:ext uri="{BB962C8B-B14F-4D97-AF65-F5344CB8AC3E}">
        <p14:creationId xmlns:p14="http://schemas.microsoft.com/office/powerpoint/2010/main" val="190191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8ED8D8-DE26-42AD-AFE6-E0A8CEA74877}"/>
              </a:ext>
            </a:extLst>
          </p:cNvPr>
          <p:cNvSpPr>
            <a:spLocks noGrp="1"/>
          </p:cNvSpPr>
          <p:nvPr>
            <p:ph idx="1"/>
          </p:nvPr>
        </p:nvSpPr>
        <p:spPr>
          <a:xfrm>
            <a:off x="203200" y="1773382"/>
            <a:ext cx="11799980" cy="4729018"/>
          </a:xfrm>
        </p:spPr>
        <p:txBody>
          <a:bodyPr/>
          <a:lstStyle/>
          <a:p>
            <a:pPr marL="0" marR="0" indent="0">
              <a:spcBef>
                <a:spcPts val="0"/>
              </a:spcBef>
              <a:spcAft>
                <a:spcPts val="0"/>
              </a:spcAft>
              <a:buNone/>
            </a:pPr>
            <a:r>
              <a:rPr lang="en-US" sz="3600" dirty="0">
                <a:ea typeface="Times New Roman" panose="02020603050405020304" pitchFamily="18" charset="0"/>
              </a:rPr>
              <a:t>If you are moving to/from </a:t>
            </a:r>
            <a:r>
              <a:rPr lang="en-US" sz="3600" b="1" dirty="0">
                <a:ea typeface="Times New Roman" panose="02020603050405020304" pitchFamily="18" charset="0"/>
              </a:rPr>
              <a:t>more than one </a:t>
            </a:r>
            <a:r>
              <a:rPr lang="en-US" sz="3600" dirty="0">
                <a:ea typeface="Times New Roman" panose="02020603050405020304" pitchFamily="18" charset="0"/>
              </a:rPr>
              <a:t>budget category, you can use this “and” format:</a:t>
            </a:r>
          </a:p>
          <a:p>
            <a:pPr marL="0" marR="0" indent="0">
              <a:spcBef>
                <a:spcPts val="0"/>
              </a:spcBef>
              <a:spcAft>
                <a:spcPts val="0"/>
              </a:spcAft>
              <a:buNone/>
            </a:pPr>
            <a:endParaRPr lang="en-US" sz="3600" dirty="0">
              <a:ea typeface="Times New Roman" panose="02020603050405020304" pitchFamily="18" charset="0"/>
            </a:endParaRPr>
          </a:p>
          <a:p>
            <a:pPr marL="0" marR="0" indent="0">
              <a:spcBef>
                <a:spcPts val="0"/>
              </a:spcBef>
              <a:spcAft>
                <a:spcPts val="0"/>
              </a:spcAft>
              <a:buNone/>
            </a:pPr>
            <a:r>
              <a:rPr lang="en-US" sz="3600" dirty="0">
                <a:solidFill>
                  <a:srgbClr val="FF0000"/>
                </a:solidFill>
                <a:effectLst/>
                <a:ea typeface="Times New Roman" panose="02020603050405020304" pitchFamily="18" charset="0"/>
              </a:rPr>
              <a:t>From cat</a:t>
            </a:r>
            <a:r>
              <a:rPr lang="en-US" sz="3600" dirty="0">
                <a:solidFill>
                  <a:srgbClr val="FF0000"/>
                </a:solidFill>
                <a:ea typeface="Times New Roman" panose="02020603050405020304" pitchFamily="18" charset="0"/>
              </a:rPr>
              <a:t>egory/$amount </a:t>
            </a:r>
            <a:r>
              <a:rPr lang="en-US" sz="3600" b="1" u="sng" dirty="0">
                <a:solidFill>
                  <a:srgbClr val="FF0000"/>
                </a:solidFill>
                <a:ea typeface="Times New Roman" panose="02020603050405020304" pitchFamily="18" charset="0"/>
              </a:rPr>
              <a:t>and</a:t>
            </a:r>
            <a:r>
              <a:rPr lang="en-US" sz="3600" dirty="0">
                <a:solidFill>
                  <a:srgbClr val="FF0000"/>
                </a:solidFill>
                <a:ea typeface="Times New Roman" panose="02020603050405020304" pitchFamily="18" charset="0"/>
              </a:rPr>
              <a:t> category/$amount </a:t>
            </a:r>
          </a:p>
          <a:p>
            <a:pPr marL="0" marR="0" indent="0">
              <a:spcBef>
                <a:spcPts val="0"/>
              </a:spcBef>
              <a:spcAft>
                <a:spcPts val="0"/>
              </a:spcAft>
              <a:buNone/>
            </a:pPr>
            <a:r>
              <a:rPr lang="en-US" sz="3600" dirty="0">
                <a:solidFill>
                  <a:srgbClr val="7030A0"/>
                </a:solidFill>
                <a:ea typeface="Times New Roman" panose="02020603050405020304" pitchFamily="18" charset="0"/>
              </a:rPr>
              <a:t>to category/$amount </a:t>
            </a:r>
            <a:r>
              <a:rPr lang="en-US" sz="3600" b="1" u="sng" dirty="0">
                <a:solidFill>
                  <a:srgbClr val="7030A0"/>
                </a:solidFill>
                <a:ea typeface="Times New Roman" panose="02020603050405020304" pitchFamily="18" charset="0"/>
              </a:rPr>
              <a:t>and</a:t>
            </a:r>
            <a:r>
              <a:rPr lang="en-US" sz="3600" dirty="0">
                <a:solidFill>
                  <a:srgbClr val="7030A0"/>
                </a:solidFill>
                <a:ea typeface="Times New Roman" panose="02020603050405020304" pitchFamily="18" charset="0"/>
              </a:rPr>
              <a:t> category/$amount</a:t>
            </a:r>
            <a:r>
              <a:rPr lang="en-US" sz="3600" dirty="0">
                <a:solidFill>
                  <a:srgbClr val="70AD47"/>
                </a:solidFill>
                <a:ea typeface="Times New Roman" panose="02020603050405020304" pitchFamily="18" charset="0"/>
              </a:rPr>
              <a:t> </a:t>
            </a:r>
          </a:p>
          <a:p>
            <a:pPr marL="0" marR="0" indent="0">
              <a:spcBef>
                <a:spcPts val="0"/>
              </a:spcBef>
              <a:spcAft>
                <a:spcPts val="0"/>
              </a:spcAft>
              <a:buNone/>
            </a:pPr>
            <a:r>
              <a:rPr lang="en-US" sz="3600" dirty="0">
                <a:solidFill>
                  <a:srgbClr val="4472C4"/>
                </a:solidFill>
                <a:ea typeface="Times New Roman" panose="02020603050405020304" pitchFamily="18" charset="0"/>
              </a:rPr>
              <a:t>for the purpose of…</a:t>
            </a:r>
            <a:r>
              <a:rPr lang="en-US" sz="3600" dirty="0">
                <a:solidFill>
                  <a:srgbClr val="92D050"/>
                </a:solidFill>
                <a:ea typeface="Times New Roman" panose="02020603050405020304" pitchFamily="18" charset="0"/>
              </a:rPr>
              <a:t>etc</a:t>
            </a:r>
            <a:endParaRPr lang="en-US" sz="3600" dirty="0">
              <a:solidFill>
                <a:srgbClr val="92D050"/>
              </a:solidFill>
              <a:effectLst/>
              <a:ea typeface="Times New Roman" panose="02020603050405020304" pitchFamily="18" charset="0"/>
            </a:endParaRPr>
          </a:p>
        </p:txBody>
      </p:sp>
      <p:sp>
        <p:nvSpPr>
          <p:cNvPr id="4" name="Title 3">
            <a:extLst>
              <a:ext uri="{FF2B5EF4-FFF2-40B4-BE49-F238E27FC236}">
                <a16:creationId xmlns:a16="http://schemas.microsoft.com/office/drawing/2014/main" id="{C6F4A4A8-38D1-4558-8445-2C9BB77B0779}"/>
              </a:ext>
            </a:extLst>
          </p:cNvPr>
          <p:cNvSpPr>
            <a:spLocks noGrp="1"/>
          </p:cNvSpPr>
          <p:nvPr>
            <p:ph type="title"/>
          </p:nvPr>
        </p:nvSpPr>
        <p:spPr/>
        <p:txBody>
          <a:bodyPr/>
          <a:lstStyle/>
          <a:p>
            <a:r>
              <a:rPr lang="en-US" dirty="0"/>
              <a:t>4. Amendment Description – </a:t>
            </a:r>
            <a:br>
              <a:rPr lang="en-US" dirty="0"/>
            </a:br>
            <a:r>
              <a:rPr lang="en-US" dirty="0"/>
              <a:t>	E-Grants Amendment Template</a:t>
            </a:r>
          </a:p>
        </p:txBody>
      </p:sp>
    </p:spTree>
    <p:extLst>
      <p:ext uri="{BB962C8B-B14F-4D97-AF65-F5344CB8AC3E}">
        <p14:creationId xmlns:p14="http://schemas.microsoft.com/office/powerpoint/2010/main" val="2680656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A4694-16FD-734C-A8BB-F0B246EEDDB5}"/>
              </a:ext>
            </a:extLst>
          </p:cNvPr>
          <p:cNvSpPr>
            <a:spLocks noGrp="1"/>
          </p:cNvSpPr>
          <p:nvPr>
            <p:ph idx="1"/>
          </p:nvPr>
        </p:nvSpPr>
        <p:spPr>
          <a:xfrm>
            <a:off x="184728" y="1717963"/>
            <a:ext cx="11818452" cy="5024582"/>
          </a:xfrm>
        </p:spPr>
        <p:txBody>
          <a:bodyPr>
            <a:normAutofit/>
          </a:bodyPr>
          <a:lstStyle/>
          <a:p>
            <a:pPr marL="0" indent="0">
              <a:buNone/>
            </a:pPr>
            <a:r>
              <a:rPr lang="en-US" dirty="0"/>
              <a:t>Select the “Submit” tab at the top of the application</a:t>
            </a:r>
            <a:endParaRPr lang="en-US" sz="1400" dirty="0"/>
          </a:p>
          <a:p>
            <a:r>
              <a:rPr lang="en-US" dirty="0"/>
              <a:t>Run a Consistency Check – </a:t>
            </a:r>
            <a:r>
              <a:rPr lang="en-US" i="1" dirty="0"/>
              <a:t>look for error messages</a:t>
            </a:r>
            <a:endParaRPr lang="en-US" dirty="0"/>
          </a:p>
          <a:p>
            <a:r>
              <a:rPr lang="en-US" dirty="0"/>
              <a:t>Submit to AR (Submitted for Local Review)</a:t>
            </a:r>
          </a:p>
          <a:p>
            <a:r>
              <a:rPr lang="en-US" dirty="0"/>
              <a:t>AR Submits to OPI</a:t>
            </a:r>
          </a:p>
        </p:txBody>
      </p:sp>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5. Submit</a:t>
            </a:r>
          </a:p>
        </p:txBody>
      </p:sp>
      <p:pic>
        <p:nvPicPr>
          <p:cNvPr id="6" name="Picture 5">
            <a:extLst>
              <a:ext uri="{FF2B5EF4-FFF2-40B4-BE49-F238E27FC236}">
                <a16:creationId xmlns:a16="http://schemas.microsoft.com/office/drawing/2014/main" id="{58C85E2D-A4FE-4482-B20F-406370AE81CB}"/>
              </a:ext>
            </a:extLst>
          </p:cNvPr>
          <p:cNvPicPr>
            <a:picLocks noChangeAspect="1"/>
          </p:cNvPicPr>
          <p:nvPr/>
        </p:nvPicPr>
        <p:blipFill rotWithShape="1">
          <a:blip r:embed="rId2"/>
          <a:srcRect b="34149"/>
          <a:stretch/>
        </p:blipFill>
        <p:spPr>
          <a:xfrm>
            <a:off x="0" y="4088391"/>
            <a:ext cx="12192000" cy="2769609"/>
          </a:xfrm>
          <a:prstGeom prst="rect">
            <a:avLst/>
          </a:prstGeom>
          <a:ln>
            <a:solidFill>
              <a:schemeClr val="tx1"/>
            </a:solidFill>
          </a:ln>
        </p:spPr>
      </p:pic>
    </p:spTree>
    <p:extLst>
      <p:ext uri="{BB962C8B-B14F-4D97-AF65-F5344CB8AC3E}">
        <p14:creationId xmlns:p14="http://schemas.microsoft.com/office/powerpoint/2010/main" val="1653428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44490B-4D55-40AE-BC76-AD8CED893B87}"/>
              </a:ext>
            </a:extLst>
          </p:cNvPr>
          <p:cNvSpPr>
            <a:spLocks noGrp="1"/>
          </p:cNvSpPr>
          <p:nvPr>
            <p:ph idx="1"/>
          </p:nvPr>
        </p:nvSpPr>
        <p:spPr>
          <a:xfrm>
            <a:off x="212436" y="1573640"/>
            <a:ext cx="11790744" cy="2997384"/>
          </a:xfrm>
        </p:spPr>
        <p:txBody>
          <a:bodyPr/>
          <a:lstStyle/>
          <a:p>
            <a:pPr marL="0" indent="0">
              <a:buNone/>
            </a:pPr>
            <a:r>
              <a:rPr lang="en-US" sz="2400" dirty="0"/>
              <a:t>These are </a:t>
            </a:r>
            <a:r>
              <a:rPr lang="en-US" sz="2400" b="1" dirty="0"/>
              <a:t>Status</a:t>
            </a:r>
            <a:r>
              <a:rPr lang="en-US" sz="2400" dirty="0"/>
              <a:t> options you may see when in the E-Grants Access Select page:</a:t>
            </a:r>
          </a:p>
          <a:p>
            <a:r>
              <a:rPr lang="en-US" sz="2400" b="1" u="sng" dirty="0"/>
              <a:t>Not Submitted</a:t>
            </a:r>
            <a:r>
              <a:rPr lang="en-US" sz="2400" dirty="0"/>
              <a:t> – you haven’t submitted it yet</a:t>
            </a:r>
          </a:p>
          <a:p>
            <a:r>
              <a:rPr lang="en-US" sz="2400" b="1" u="sng" dirty="0"/>
              <a:t>Submitted for Local Review</a:t>
            </a:r>
            <a:r>
              <a:rPr lang="en-US" sz="2400" dirty="0"/>
              <a:t> – Application has been submitted to AR</a:t>
            </a:r>
          </a:p>
          <a:p>
            <a:r>
              <a:rPr lang="en-US" sz="2400" b="1" u="sng" dirty="0"/>
              <a:t>Submitted to OPI</a:t>
            </a:r>
            <a:r>
              <a:rPr lang="en-US" sz="2400" dirty="0"/>
              <a:t> – OPI is reviewing</a:t>
            </a:r>
          </a:p>
          <a:p>
            <a:r>
              <a:rPr lang="en-US" sz="2400" b="1" u="sng" dirty="0"/>
              <a:t>Final Approved</a:t>
            </a:r>
            <a:r>
              <a:rPr lang="en-US" sz="2400" dirty="0"/>
              <a:t> – OPI has approved and returned</a:t>
            </a:r>
          </a:p>
          <a:p>
            <a:r>
              <a:rPr lang="en-US" sz="2400" b="1" u="sng" dirty="0"/>
              <a:t>Returned for Changes</a:t>
            </a:r>
            <a:r>
              <a:rPr lang="en-US" sz="2400" dirty="0"/>
              <a:t> – OPI has returned for you to edit and resubmit</a:t>
            </a:r>
            <a:endParaRPr lang="en-US" sz="2400" b="1" u="sng" dirty="0"/>
          </a:p>
        </p:txBody>
      </p:sp>
      <p:sp>
        <p:nvSpPr>
          <p:cNvPr id="3" name="Title 2">
            <a:extLst>
              <a:ext uri="{FF2B5EF4-FFF2-40B4-BE49-F238E27FC236}">
                <a16:creationId xmlns:a16="http://schemas.microsoft.com/office/drawing/2014/main" id="{A3291556-D68D-427C-A93A-DB12BAC96338}"/>
              </a:ext>
            </a:extLst>
          </p:cNvPr>
          <p:cNvSpPr>
            <a:spLocks noGrp="1"/>
          </p:cNvSpPr>
          <p:nvPr>
            <p:ph type="title"/>
          </p:nvPr>
        </p:nvSpPr>
        <p:spPr/>
        <p:txBody>
          <a:bodyPr/>
          <a:lstStyle/>
          <a:p>
            <a:r>
              <a:rPr lang="en-US" dirty="0"/>
              <a:t>Where is My Amendment in the Workflow?</a:t>
            </a:r>
          </a:p>
        </p:txBody>
      </p:sp>
      <p:grpSp>
        <p:nvGrpSpPr>
          <p:cNvPr id="8" name="Group 7">
            <a:extLst>
              <a:ext uri="{FF2B5EF4-FFF2-40B4-BE49-F238E27FC236}">
                <a16:creationId xmlns:a16="http://schemas.microsoft.com/office/drawing/2014/main" id="{3364072E-7FEC-4386-8194-734447CA48BA}"/>
              </a:ext>
            </a:extLst>
          </p:cNvPr>
          <p:cNvGrpSpPr/>
          <p:nvPr/>
        </p:nvGrpSpPr>
        <p:grpSpPr>
          <a:xfrm>
            <a:off x="1935864" y="4202151"/>
            <a:ext cx="8320271" cy="2541913"/>
            <a:chOff x="471055" y="4248333"/>
            <a:chExt cx="8320271" cy="2541913"/>
          </a:xfrm>
        </p:grpSpPr>
        <p:grpSp>
          <p:nvGrpSpPr>
            <p:cNvPr id="5" name="Group 4">
              <a:extLst>
                <a:ext uri="{FF2B5EF4-FFF2-40B4-BE49-F238E27FC236}">
                  <a16:creationId xmlns:a16="http://schemas.microsoft.com/office/drawing/2014/main" id="{242A3E2D-301B-49C3-B2AD-036BAEF461E3}"/>
                </a:ext>
              </a:extLst>
            </p:cNvPr>
            <p:cNvGrpSpPr/>
            <p:nvPr/>
          </p:nvGrpSpPr>
          <p:grpSpPr>
            <a:xfrm>
              <a:off x="471056" y="4248333"/>
              <a:ext cx="8320270" cy="2072053"/>
              <a:chOff x="179108" y="4227119"/>
              <a:chExt cx="10434613" cy="2598602"/>
            </a:xfrm>
          </p:grpSpPr>
          <p:pic>
            <p:nvPicPr>
              <p:cNvPr id="7" name="Picture 6">
                <a:extLst>
                  <a:ext uri="{FF2B5EF4-FFF2-40B4-BE49-F238E27FC236}">
                    <a16:creationId xmlns:a16="http://schemas.microsoft.com/office/drawing/2014/main" id="{C73FFD45-CD51-42BA-81AC-513CC1FBC68C}"/>
                  </a:ext>
                </a:extLst>
              </p:cNvPr>
              <p:cNvPicPr>
                <a:picLocks noChangeAspect="1"/>
              </p:cNvPicPr>
              <p:nvPr/>
            </p:nvPicPr>
            <p:blipFill rotWithShape="1">
              <a:blip r:embed="rId2"/>
              <a:srcRect b="21134"/>
              <a:stretch/>
            </p:blipFill>
            <p:spPr>
              <a:xfrm>
                <a:off x="179109" y="4227119"/>
                <a:ext cx="10434611" cy="2118172"/>
              </a:xfrm>
              <a:prstGeom prst="rect">
                <a:avLst/>
              </a:prstGeom>
              <a:ln>
                <a:noFill/>
              </a:ln>
            </p:spPr>
          </p:pic>
          <p:pic>
            <p:nvPicPr>
              <p:cNvPr id="9" name="Picture 8">
                <a:extLst>
                  <a:ext uri="{FF2B5EF4-FFF2-40B4-BE49-F238E27FC236}">
                    <a16:creationId xmlns:a16="http://schemas.microsoft.com/office/drawing/2014/main" id="{66FBB2F6-4024-4506-BF35-654815714079}"/>
                  </a:ext>
                </a:extLst>
              </p:cNvPr>
              <p:cNvPicPr>
                <a:picLocks noChangeAspect="1"/>
              </p:cNvPicPr>
              <p:nvPr/>
            </p:nvPicPr>
            <p:blipFill rotWithShape="1">
              <a:blip r:embed="rId3"/>
              <a:srcRect l="68611" t="61421" r="2393" b="19936"/>
              <a:stretch/>
            </p:blipFill>
            <p:spPr>
              <a:xfrm>
                <a:off x="7598004" y="5233001"/>
                <a:ext cx="3015717" cy="484719"/>
              </a:xfrm>
              <a:prstGeom prst="rect">
                <a:avLst/>
              </a:prstGeom>
              <a:ln>
                <a:noFill/>
              </a:ln>
            </p:spPr>
          </p:pic>
          <p:pic>
            <p:nvPicPr>
              <p:cNvPr id="15" name="Picture 14">
                <a:extLst>
                  <a:ext uri="{FF2B5EF4-FFF2-40B4-BE49-F238E27FC236}">
                    <a16:creationId xmlns:a16="http://schemas.microsoft.com/office/drawing/2014/main" id="{9ECE0D4F-56BA-44BD-A6D0-C8188A3A408F}"/>
                  </a:ext>
                </a:extLst>
              </p:cNvPr>
              <p:cNvPicPr>
                <a:picLocks noChangeAspect="1"/>
              </p:cNvPicPr>
              <p:nvPr/>
            </p:nvPicPr>
            <p:blipFill rotWithShape="1">
              <a:blip r:embed="rId2"/>
              <a:srcRect t="60818" b="21134"/>
              <a:stretch/>
            </p:blipFill>
            <p:spPr>
              <a:xfrm>
                <a:off x="179108" y="6341002"/>
                <a:ext cx="10434611" cy="484719"/>
              </a:xfrm>
              <a:prstGeom prst="rect">
                <a:avLst/>
              </a:prstGeom>
              <a:ln>
                <a:noFill/>
              </a:ln>
            </p:spPr>
          </p:pic>
          <p:pic>
            <p:nvPicPr>
              <p:cNvPr id="11" name="Picture 10">
                <a:extLst>
                  <a:ext uri="{FF2B5EF4-FFF2-40B4-BE49-F238E27FC236}">
                    <a16:creationId xmlns:a16="http://schemas.microsoft.com/office/drawing/2014/main" id="{D022921A-B878-4948-BFB4-36986A5EC8CC}"/>
                  </a:ext>
                </a:extLst>
              </p:cNvPr>
              <p:cNvPicPr>
                <a:picLocks noChangeAspect="1"/>
              </p:cNvPicPr>
              <p:nvPr/>
            </p:nvPicPr>
            <p:blipFill rotWithShape="1">
              <a:blip r:embed="rId4"/>
              <a:srcRect l="2423" t="39140" r="33182" b="23293"/>
              <a:stretch/>
            </p:blipFill>
            <p:spPr>
              <a:xfrm>
                <a:off x="7598004" y="6269931"/>
                <a:ext cx="3015715" cy="555790"/>
              </a:xfrm>
              <a:prstGeom prst="rect">
                <a:avLst/>
              </a:prstGeom>
              <a:ln>
                <a:noFill/>
              </a:ln>
            </p:spPr>
          </p:pic>
        </p:grpSp>
        <p:pic>
          <p:nvPicPr>
            <p:cNvPr id="6" name="Picture 5">
              <a:extLst>
                <a:ext uri="{FF2B5EF4-FFF2-40B4-BE49-F238E27FC236}">
                  <a16:creationId xmlns:a16="http://schemas.microsoft.com/office/drawing/2014/main" id="{A552B467-4678-4A05-B0E1-C3874A6E0B1C}"/>
                </a:ext>
              </a:extLst>
            </p:cNvPr>
            <p:cNvPicPr>
              <a:picLocks noChangeAspect="1"/>
            </p:cNvPicPr>
            <p:nvPr/>
          </p:nvPicPr>
          <p:blipFill rotWithShape="1">
            <a:blip r:embed="rId5"/>
            <a:srcRect t="13690" r="43864" b="-7066"/>
            <a:stretch/>
          </p:blipFill>
          <p:spPr>
            <a:xfrm>
              <a:off x="471055" y="6320386"/>
              <a:ext cx="8320268" cy="469860"/>
            </a:xfrm>
            <a:prstGeom prst="rect">
              <a:avLst/>
            </a:prstGeom>
          </p:spPr>
        </p:pic>
      </p:grpSp>
      <p:sp>
        <p:nvSpPr>
          <p:cNvPr id="10" name="Oval 9">
            <a:extLst>
              <a:ext uri="{FF2B5EF4-FFF2-40B4-BE49-F238E27FC236}">
                <a16:creationId xmlns:a16="http://schemas.microsoft.com/office/drawing/2014/main" id="{454EF8FB-0248-4307-9652-149407BDD7BE}"/>
              </a:ext>
            </a:extLst>
          </p:cNvPr>
          <p:cNvSpPr/>
          <p:nvPr/>
        </p:nvSpPr>
        <p:spPr>
          <a:xfrm>
            <a:off x="7518400" y="4202151"/>
            <a:ext cx="2114964" cy="262312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424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A4694-16FD-734C-A8BB-F0B246EEDDB5}"/>
              </a:ext>
            </a:extLst>
          </p:cNvPr>
          <p:cNvSpPr>
            <a:spLocks noGrp="1"/>
          </p:cNvSpPr>
          <p:nvPr>
            <p:ph idx="1"/>
          </p:nvPr>
        </p:nvSpPr>
        <p:spPr>
          <a:xfrm>
            <a:off x="184728" y="1717963"/>
            <a:ext cx="11818452" cy="2947040"/>
          </a:xfrm>
        </p:spPr>
        <p:txBody>
          <a:bodyPr>
            <a:normAutofit fontScale="92500" lnSpcReduction="10000"/>
          </a:bodyPr>
          <a:lstStyle/>
          <a:p>
            <a:r>
              <a:rPr lang="en-US" dirty="0"/>
              <a:t>In the “E-Grants Access Select” page, you can see all grants within the fiscal year</a:t>
            </a:r>
          </a:p>
          <a:p>
            <a:r>
              <a:rPr lang="en-US" dirty="0"/>
              <a:t>Click on the box next to desired grant</a:t>
            </a:r>
          </a:p>
          <a:p>
            <a:pPr lvl="1">
              <a:buFont typeface="Courier New" panose="02070309020205020404" pitchFamily="49" charset="0"/>
              <a:buChar char="o"/>
            </a:pPr>
            <a:r>
              <a:rPr lang="en-US" dirty="0"/>
              <a:t>This is a drop-down menu which shows all amendments</a:t>
            </a:r>
          </a:p>
          <a:p>
            <a:r>
              <a:rPr lang="en-US" dirty="0"/>
              <a:t>Select desired amendment</a:t>
            </a:r>
          </a:p>
          <a:p>
            <a:r>
              <a:rPr lang="en-US" dirty="0"/>
              <a:t>Select “Open” button to view amendment</a:t>
            </a:r>
          </a:p>
        </p:txBody>
      </p:sp>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View Previous and Current Amendments</a:t>
            </a:r>
          </a:p>
        </p:txBody>
      </p:sp>
      <p:grpSp>
        <p:nvGrpSpPr>
          <p:cNvPr id="4" name="Group 3">
            <a:extLst>
              <a:ext uri="{FF2B5EF4-FFF2-40B4-BE49-F238E27FC236}">
                <a16:creationId xmlns:a16="http://schemas.microsoft.com/office/drawing/2014/main" id="{A8807AA8-E718-4056-AEC6-ADCE6B2A2448}"/>
              </a:ext>
            </a:extLst>
          </p:cNvPr>
          <p:cNvGrpSpPr/>
          <p:nvPr/>
        </p:nvGrpSpPr>
        <p:grpSpPr>
          <a:xfrm>
            <a:off x="526472" y="4584335"/>
            <a:ext cx="10945091" cy="2176969"/>
            <a:chOff x="526472" y="4489513"/>
            <a:chExt cx="10945091" cy="2176969"/>
          </a:xfrm>
        </p:grpSpPr>
        <p:pic>
          <p:nvPicPr>
            <p:cNvPr id="9" name="Picture 8">
              <a:extLst>
                <a:ext uri="{FF2B5EF4-FFF2-40B4-BE49-F238E27FC236}">
                  <a16:creationId xmlns:a16="http://schemas.microsoft.com/office/drawing/2014/main" id="{205BD16D-B8F2-497D-8854-9A0479D9B13F}"/>
                </a:ext>
              </a:extLst>
            </p:cNvPr>
            <p:cNvPicPr>
              <a:picLocks noChangeAspect="1"/>
            </p:cNvPicPr>
            <p:nvPr/>
          </p:nvPicPr>
          <p:blipFill>
            <a:blip r:embed="rId2"/>
            <a:stretch>
              <a:fillRect/>
            </a:stretch>
          </p:blipFill>
          <p:spPr>
            <a:xfrm>
              <a:off x="526472" y="4489513"/>
              <a:ext cx="6620682" cy="1574148"/>
            </a:xfrm>
            <a:prstGeom prst="rect">
              <a:avLst/>
            </a:prstGeom>
            <a:ln>
              <a:solidFill>
                <a:schemeClr val="tx1"/>
              </a:solidFill>
            </a:ln>
          </p:spPr>
        </p:pic>
        <p:pic>
          <p:nvPicPr>
            <p:cNvPr id="10" name="Picture 9">
              <a:extLst>
                <a:ext uri="{FF2B5EF4-FFF2-40B4-BE49-F238E27FC236}">
                  <a16:creationId xmlns:a16="http://schemas.microsoft.com/office/drawing/2014/main" id="{72EDBB35-B4AA-4A3C-9074-8066435BC75F}"/>
                </a:ext>
              </a:extLst>
            </p:cNvPr>
            <p:cNvPicPr>
              <a:picLocks noChangeAspect="1"/>
            </p:cNvPicPr>
            <p:nvPr/>
          </p:nvPicPr>
          <p:blipFill rotWithShape="1">
            <a:blip r:embed="rId3"/>
            <a:srcRect l="-1" r="1275" b="5682"/>
            <a:stretch/>
          </p:blipFill>
          <p:spPr>
            <a:xfrm>
              <a:off x="8214156" y="4673588"/>
              <a:ext cx="3257407" cy="1992894"/>
            </a:xfrm>
            <a:prstGeom prst="rect">
              <a:avLst/>
            </a:prstGeom>
          </p:spPr>
        </p:pic>
        <p:cxnSp>
          <p:nvCxnSpPr>
            <p:cNvPr id="12" name="Straight Connector 11">
              <a:extLst>
                <a:ext uri="{FF2B5EF4-FFF2-40B4-BE49-F238E27FC236}">
                  <a16:creationId xmlns:a16="http://schemas.microsoft.com/office/drawing/2014/main" id="{A7595557-4A90-4B66-88CA-2E416B115BA8}"/>
                </a:ext>
              </a:extLst>
            </p:cNvPr>
            <p:cNvCxnSpPr>
              <a:cxnSpLocks/>
            </p:cNvCxnSpPr>
            <p:nvPr/>
          </p:nvCxnSpPr>
          <p:spPr>
            <a:xfrm flipV="1">
              <a:off x="2466108" y="4765953"/>
              <a:ext cx="5938982" cy="9605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8B9F337-71E1-427F-B42C-74EE50B9BF9A}"/>
                </a:ext>
              </a:extLst>
            </p:cNvPr>
            <p:cNvCxnSpPr>
              <a:cxnSpLocks/>
            </p:cNvCxnSpPr>
            <p:nvPr/>
          </p:nvCxnSpPr>
          <p:spPr>
            <a:xfrm>
              <a:off x="2466108" y="5846606"/>
              <a:ext cx="5938982" cy="674255"/>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9524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A4694-16FD-734C-A8BB-F0B246EEDDB5}"/>
              </a:ext>
            </a:extLst>
          </p:cNvPr>
          <p:cNvSpPr>
            <a:spLocks noGrp="1"/>
          </p:cNvSpPr>
          <p:nvPr>
            <p:ph idx="1"/>
          </p:nvPr>
        </p:nvSpPr>
        <p:spPr>
          <a:xfrm>
            <a:off x="184728" y="1717963"/>
            <a:ext cx="11818452" cy="2386793"/>
          </a:xfrm>
        </p:spPr>
        <p:txBody>
          <a:bodyPr>
            <a:normAutofit fontScale="92500" lnSpcReduction="10000"/>
          </a:bodyPr>
          <a:lstStyle/>
          <a:p>
            <a:r>
              <a:rPr lang="en-US" dirty="0"/>
              <a:t>In the “E-Grants Access Select” page, select either Original Application or the correct Amendment in the drop-down</a:t>
            </a:r>
          </a:p>
          <a:p>
            <a:r>
              <a:rPr lang="en-US" dirty="0"/>
              <a:t>Click on “Review Summary” next to the grant</a:t>
            </a:r>
          </a:p>
          <a:p>
            <a:r>
              <a:rPr lang="en-US" dirty="0"/>
              <a:t>This will open the “Review Summary” page where you can see who has interacted with the grant</a:t>
            </a:r>
          </a:p>
        </p:txBody>
      </p:sp>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View the History Within an Amendment</a:t>
            </a:r>
          </a:p>
        </p:txBody>
      </p:sp>
      <p:grpSp>
        <p:nvGrpSpPr>
          <p:cNvPr id="8" name="Group 7">
            <a:extLst>
              <a:ext uri="{FF2B5EF4-FFF2-40B4-BE49-F238E27FC236}">
                <a16:creationId xmlns:a16="http://schemas.microsoft.com/office/drawing/2014/main" id="{A83BAE8E-264C-4E9E-A512-D899E4AD889B}"/>
              </a:ext>
            </a:extLst>
          </p:cNvPr>
          <p:cNvGrpSpPr/>
          <p:nvPr/>
        </p:nvGrpSpPr>
        <p:grpSpPr>
          <a:xfrm>
            <a:off x="6714836" y="3860869"/>
            <a:ext cx="5147542" cy="2462720"/>
            <a:chOff x="2047587" y="2538700"/>
            <a:chExt cx="7505700" cy="3590925"/>
          </a:xfrm>
        </p:grpSpPr>
        <p:pic>
          <p:nvPicPr>
            <p:cNvPr id="5" name="Picture 4">
              <a:extLst>
                <a:ext uri="{FF2B5EF4-FFF2-40B4-BE49-F238E27FC236}">
                  <a16:creationId xmlns:a16="http://schemas.microsoft.com/office/drawing/2014/main" id="{D9712B47-1138-41A5-B9A4-71BB521CC6AC}"/>
                </a:ext>
              </a:extLst>
            </p:cNvPr>
            <p:cNvPicPr>
              <a:picLocks noChangeAspect="1"/>
            </p:cNvPicPr>
            <p:nvPr/>
          </p:nvPicPr>
          <p:blipFill>
            <a:blip r:embed="rId2"/>
            <a:stretch>
              <a:fillRect/>
            </a:stretch>
          </p:blipFill>
          <p:spPr>
            <a:xfrm>
              <a:off x="2047587" y="2538700"/>
              <a:ext cx="7505700" cy="3590925"/>
            </a:xfrm>
            <a:prstGeom prst="rect">
              <a:avLst/>
            </a:prstGeom>
            <a:ln>
              <a:solidFill>
                <a:schemeClr val="tx1"/>
              </a:solidFill>
            </a:ln>
          </p:spPr>
        </p:pic>
        <p:sp>
          <p:nvSpPr>
            <p:cNvPr id="6" name="Rectangle 5">
              <a:extLst>
                <a:ext uri="{FF2B5EF4-FFF2-40B4-BE49-F238E27FC236}">
                  <a16:creationId xmlns:a16="http://schemas.microsoft.com/office/drawing/2014/main" id="{1F318ACA-A73E-4D60-87FA-E12C4870E2C4}"/>
                </a:ext>
              </a:extLst>
            </p:cNvPr>
            <p:cNvSpPr/>
            <p:nvPr/>
          </p:nvSpPr>
          <p:spPr>
            <a:xfrm>
              <a:off x="4378036" y="4756727"/>
              <a:ext cx="775855" cy="2032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0C1D36-A7A8-4060-AF2A-6ECC2753D8BA}"/>
                </a:ext>
              </a:extLst>
            </p:cNvPr>
            <p:cNvSpPr/>
            <p:nvPr/>
          </p:nvSpPr>
          <p:spPr>
            <a:xfrm>
              <a:off x="4382660" y="4410371"/>
              <a:ext cx="1519376" cy="2032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205BD16D-B8F2-497D-8854-9A0479D9B13F}"/>
              </a:ext>
            </a:extLst>
          </p:cNvPr>
          <p:cNvPicPr>
            <a:picLocks noChangeAspect="1"/>
          </p:cNvPicPr>
          <p:nvPr/>
        </p:nvPicPr>
        <p:blipFill>
          <a:blip r:embed="rId3"/>
          <a:stretch>
            <a:fillRect/>
          </a:stretch>
        </p:blipFill>
        <p:spPr>
          <a:xfrm>
            <a:off x="0" y="4286325"/>
            <a:ext cx="6620682" cy="1574148"/>
          </a:xfrm>
          <a:prstGeom prst="rect">
            <a:avLst/>
          </a:prstGeom>
          <a:ln>
            <a:solidFill>
              <a:schemeClr val="tx1"/>
            </a:solidFill>
          </a:ln>
        </p:spPr>
      </p:pic>
    </p:spTree>
    <p:extLst>
      <p:ext uri="{BB962C8B-B14F-4D97-AF65-F5344CB8AC3E}">
        <p14:creationId xmlns:p14="http://schemas.microsoft.com/office/powerpoint/2010/main" val="982255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A4694-16FD-734C-A8BB-F0B246EEDDB5}"/>
              </a:ext>
            </a:extLst>
          </p:cNvPr>
          <p:cNvSpPr>
            <a:spLocks noGrp="1"/>
          </p:cNvSpPr>
          <p:nvPr>
            <p:ph idx="1"/>
          </p:nvPr>
        </p:nvSpPr>
        <p:spPr>
          <a:xfrm>
            <a:off x="184728" y="1717964"/>
            <a:ext cx="11818452" cy="1960404"/>
          </a:xfrm>
        </p:spPr>
        <p:txBody>
          <a:bodyPr>
            <a:noAutofit/>
          </a:bodyPr>
          <a:lstStyle/>
          <a:p>
            <a:r>
              <a:rPr lang="en-US" sz="2100" dirty="0"/>
              <a:t>In the “Review Summary” page, select the circle next to the SEA Review</a:t>
            </a:r>
          </a:p>
          <a:p>
            <a:r>
              <a:rPr lang="en-US" sz="2100" dirty="0"/>
              <a:t>Then select the blue “Review Checklist” button below</a:t>
            </a:r>
          </a:p>
          <a:p>
            <a:r>
              <a:rPr lang="en-US" sz="2100" dirty="0"/>
              <a:t>E-Grants will open a </a:t>
            </a:r>
            <a:r>
              <a:rPr lang="en-US" sz="2100" b="1" dirty="0"/>
              <a:t>second tab </a:t>
            </a:r>
            <a:r>
              <a:rPr lang="en-US" sz="2100" dirty="0"/>
              <a:t>in your browser – </a:t>
            </a:r>
            <a:r>
              <a:rPr lang="en-US" sz="2100" i="1" u="sng" dirty="0">
                <a:highlight>
                  <a:srgbClr val="FFFF00"/>
                </a:highlight>
              </a:rPr>
              <a:t>this only works if your pop-up blocker is turned off</a:t>
            </a:r>
            <a:endParaRPr lang="en-US" sz="2100" dirty="0"/>
          </a:p>
          <a:p>
            <a:r>
              <a:rPr lang="en-US" sz="2100" dirty="0"/>
              <a:t>Within the “Review Checklist” page that opens, you will be able to see our comments in the text box</a:t>
            </a:r>
          </a:p>
        </p:txBody>
      </p:sp>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Finding the Feedback from OPI</a:t>
            </a:r>
          </a:p>
        </p:txBody>
      </p:sp>
      <p:pic>
        <p:nvPicPr>
          <p:cNvPr id="6" name="Picture 5">
            <a:extLst>
              <a:ext uri="{FF2B5EF4-FFF2-40B4-BE49-F238E27FC236}">
                <a16:creationId xmlns:a16="http://schemas.microsoft.com/office/drawing/2014/main" id="{059442AC-C5C8-42B1-B2E4-E67DF3DD4BD7}"/>
              </a:ext>
            </a:extLst>
          </p:cNvPr>
          <p:cNvPicPr>
            <a:picLocks noChangeAspect="1"/>
          </p:cNvPicPr>
          <p:nvPr/>
        </p:nvPicPr>
        <p:blipFill>
          <a:blip r:embed="rId2"/>
          <a:stretch>
            <a:fillRect/>
          </a:stretch>
        </p:blipFill>
        <p:spPr>
          <a:xfrm>
            <a:off x="92781" y="3630954"/>
            <a:ext cx="3856073" cy="1655223"/>
          </a:xfrm>
          <a:prstGeom prst="rect">
            <a:avLst/>
          </a:prstGeom>
          <a:ln>
            <a:solidFill>
              <a:schemeClr val="tx1"/>
            </a:solidFill>
          </a:ln>
        </p:spPr>
      </p:pic>
      <p:grpSp>
        <p:nvGrpSpPr>
          <p:cNvPr id="4" name="Group 3">
            <a:extLst>
              <a:ext uri="{FF2B5EF4-FFF2-40B4-BE49-F238E27FC236}">
                <a16:creationId xmlns:a16="http://schemas.microsoft.com/office/drawing/2014/main" id="{32C6A870-B26D-41E6-9D69-312A6BAD0DC3}"/>
              </a:ext>
            </a:extLst>
          </p:cNvPr>
          <p:cNvGrpSpPr/>
          <p:nvPr/>
        </p:nvGrpSpPr>
        <p:grpSpPr>
          <a:xfrm>
            <a:off x="3672848" y="4580451"/>
            <a:ext cx="4543207" cy="2121763"/>
            <a:chOff x="715665" y="3678368"/>
            <a:chExt cx="5798665" cy="2708085"/>
          </a:xfrm>
        </p:grpSpPr>
        <p:pic>
          <p:nvPicPr>
            <p:cNvPr id="8" name="Picture 7">
              <a:extLst>
                <a:ext uri="{FF2B5EF4-FFF2-40B4-BE49-F238E27FC236}">
                  <a16:creationId xmlns:a16="http://schemas.microsoft.com/office/drawing/2014/main" id="{12AF6C5E-513D-476A-82D1-B49915998D3F}"/>
                </a:ext>
              </a:extLst>
            </p:cNvPr>
            <p:cNvPicPr>
              <a:picLocks noChangeAspect="1"/>
            </p:cNvPicPr>
            <p:nvPr/>
          </p:nvPicPr>
          <p:blipFill>
            <a:blip r:embed="rId3"/>
            <a:stretch>
              <a:fillRect/>
            </a:stretch>
          </p:blipFill>
          <p:spPr>
            <a:xfrm>
              <a:off x="857048" y="3926124"/>
              <a:ext cx="5657282" cy="2460329"/>
            </a:xfrm>
            <a:prstGeom prst="rect">
              <a:avLst/>
            </a:prstGeom>
            <a:ln>
              <a:solidFill>
                <a:schemeClr val="tx1"/>
              </a:solidFill>
            </a:ln>
          </p:spPr>
        </p:pic>
        <p:sp>
          <p:nvSpPr>
            <p:cNvPr id="9" name="Oval 8">
              <a:extLst>
                <a:ext uri="{FF2B5EF4-FFF2-40B4-BE49-F238E27FC236}">
                  <a16:creationId xmlns:a16="http://schemas.microsoft.com/office/drawing/2014/main" id="{DEF5612C-CA67-41C0-8F18-FAF295F878BC}"/>
                </a:ext>
              </a:extLst>
            </p:cNvPr>
            <p:cNvSpPr/>
            <p:nvPr/>
          </p:nvSpPr>
          <p:spPr>
            <a:xfrm>
              <a:off x="715665" y="3678368"/>
              <a:ext cx="3893132" cy="74022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584D368B-76D1-4790-A3D3-85F78612A47C}"/>
              </a:ext>
            </a:extLst>
          </p:cNvPr>
          <p:cNvPicPr>
            <a:picLocks noChangeAspect="1"/>
          </p:cNvPicPr>
          <p:nvPr/>
        </p:nvPicPr>
        <p:blipFill>
          <a:blip r:embed="rId4"/>
          <a:stretch>
            <a:fillRect/>
          </a:stretch>
        </p:blipFill>
        <p:spPr>
          <a:xfrm>
            <a:off x="7627902" y="3630954"/>
            <a:ext cx="4467225" cy="2028825"/>
          </a:xfrm>
          <a:prstGeom prst="rect">
            <a:avLst/>
          </a:prstGeom>
          <a:ln>
            <a:solidFill>
              <a:schemeClr val="tx1"/>
            </a:solidFill>
          </a:ln>
        </p:spPr>
      </p:pic>
    </p:spTree>
    <p:extLst>
      <p:ext uri="{BB962C8B-B14F-4D97-AF65-F5344CB8AC3E}">
        <p14:creationId xmlns:p14="http://schemas.microsoft.com/office/powerpoint/2010/main" val="2784381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C8D953-3A3E-6831-DD1D-727BF61F884E}"/>
              </a:ext>
            </a:extLst>
          </p:cNvPr>
          <p:cNvSpPr>
            <a:spLocks noGrp="1"/>
          </p:cNvSpPr>
          <p:nvPr>
            <p:ph type="title"/>
          </p:nvPr>
        </p:nvSpPr>
        <p:spPr/>
        <p:txBody>
          <a:bodyPr/>
          <a:lstStyle/>
          <a:p>
            <a:r>
              <a:rPr lang="en-US" dirty="0"/>
              <a:t>Resources at OPI.MT.GOV</a:t>
            </a:r>
            <a:endParaRPr lang="en-US" i="1" dirty="0"/>
          </a:p>
        </p:txBody>
      </p:sp>
      <p:grpSp>
        <p:nvGrpSpPr>
          <p:cNvPr id="8" name="Group 7">
            <a:extLst>
              <a:ext uri="{FF2B5EF4-FFF2-40B4-BE49-F238E27FC236}">
                <a16:creationId xmlns:a16="http://schemas.microsoft.com/office/drawing/2014/main" id="{F9FBDE81-3EE7-4A2F-884D-3003DA6B2F35}"/>
              </a:ext>
            </a:extLst>
          </p:cNvPr>
          <p:cNvGrpSpPr/>
          <p:nvPr/>
        </p:nvGrpSpPr>
        <p:grpSpPr>
          <a:xfrm>
            <a:off x="2039542" y="1691643"/>
            <a:ext cx="8112916" cy="5083998"/>
            <a:chOff x="76044" y="1637456"/>
            <a:chExt cx="4672063" cy="2927771"/>
          </a:xfrm>
        </p:grpSpPr>
        <p:pic>
          <p:nvPicPr>
            <p:cNvPr id="6" name="Picture 5">
              <a:extLst>
                <a:ext uri="{FF2B5EF4-FFF2-40B4-BE49-F238E27FC236}">
                  <a16:creationId xmlns:a16="http://schemas.microsoft.com/office/drawing/2014/main" id="{5E1D83C5-B7D8-489F-9B62-9E20A4984BA8}"/>
                </a:ext>
              </a:extLst>
            </p:cNvPr>
            <p:cNvPicPr>
              <a:picLocks noChangeAspect="1"/>
            </p:cNvPicPr>
            <p:nvPr/>
          </p:nvPicPr>
          <p:blipFill rotWithShape="1">
            <a:blip r:embed="rId2"/>
            <a:srcRect t="4289"/>
            <a:stretch/>
          </p:blipFill>
          <p:spPr>
            <a:xfrm>
              <a:off x="76044" y="1637456"/>
              <a:ext cx="4563689" cy="2867955"/>
            </a:xfrm>
            <a:prstGeom prst="rect">
              <a:avLst/>
            </a:prstGeom>
            <a:ln>
              <a:solidFill>
                <a:schemeClr val="tx1"/>
              </a:solidFill>
            </a:ln>
          </p:spPr>
        </p:pic>
        <p:sp>
          <p:nvSpPr>
            <p:cNvPr id="5" name="Oval 4">
              <a:extLst>
                <a:ext uri="{FF2B5EF4-FFF2-40B4-BE49-F238E27FC236}">
                  <a16:creationId xmlns:a16="http://schemas.microsoft.com/office/drawing/2014/main" id="{C8F4F5FC-387C-4FE0-BBF2-306AC6EFDD80}"/>
                </a:ext>
              </a:extLst>
            </p:cNvPr>
            <p:cNvSpPr/>
            <p:nvPr/>
          </p:nvSpPr>
          <p:spPr>
            <a:xfrm>
              <a:off x="3136051" y="4029892"/>
              <a:ext cx="1612056" cy="53533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755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C9F7C2-8F3B-7CAB-D8CB-D0567CA9B2FB}"/>
              </a:ext>
            </a:extLst>
          </p:cNvPr>
          <p:cNvSpPr>
            <a:spLocks noGrp="1"/>
          </p:cNvSpPr>
          <p:nvPr>
            <p:ph idx="1"/>
          </p:nvPr>
        </p:nvSpPr>
        <p:spPr>
          <a:xfrm>
            <a:off x="336884" y="1732547"/>
            <a:ext cx="5759116" cy="4850815"/>
          </a:xfrm>
        </p:spPr>
        <p:txBody>
          <a:bodyPr/>
          <a:lstStyle/>
          <a:p>
            <a:pPr marL="0" indent="0">
              <a:buNone/>
            </a:pPr>
            <a:r>
              <a:rPr lang="en-US" dirty="0"/>
              <a:t>OPI Website just updated</a:t>
            </a:r>
            <a:br>
              <a:rPr lang="en-US" dirty="0"/>
            </a:br>
            <a:r>
              <a:rPr lang="en-US" dirty="0"/>
              <a:t>ESSER Tab on right</a:t>
            </a:r>
          </a:p>
          <a:p>
            <a:pPr lvl="1"/>
            <a:r>
              <a:rPr lang="en-US" dirty="0"/>
              <a:t>District Plans</a:t>
            </a:r>
          </a:p>
          <a:p>
            <a:pPr lvl="1"/>
            <a:r>
              <a:rPr lang="en-US" dirty="0"/>
              <a:t>District allocation and Balances</a:t>
            </a:r>
          </a:p>
          <a:p>
            <a:pPr lvl="1"/>
            <a:r>
              <a:rPr lang="en-US" dirty="0"/>
              <a:t>ESSER Compass combined</a:t>
            </a:r>
          </a:p>
          <a:p>
            <a:pPr lvl="1"/>
            <a:r>
              <a:rPr lang="en-US" dirty="0">
                <a:hlinkClick r:id="rId2"/>
              </a:rPr>
              <a:t>ESSER FAQ Dept of Education</a:t>
            </a:r>
            <a:endParaRPr lang="en-US" dirty="0"/>
          </a:p>
          <a:p>
            <a:pPr lvl="1"/>
            <a:r>
              <a:rPr lang="en-US" dirty="0">
                <a:hlinkClick r:id="rId3"/>
              </a:rPr>
              <a:t>Guidance webinars and pdf</a:t>
            </a:r>
            <a:endParaRPr lang="en-US" dirty="0"/>
          </a:p>
          <a:p>
            <a:pPr lvl="1"/>
            <a:r>
              <a:rPr lang="en-US" dirty="0">
                <a:hlinkClick r:id="rId4"/>
              </a:rPr>
              <a:t>Lost Instructional Time guide</a:t>
            </a:r>
            <a:endParaRPr lang="en-US" dirty="0"/>
          </a:p>
          <a:p>
            <a:pPr lvl="1"/>
            <a:r>
              <a:rPr lang="en-US" dirty="0">
                <a:hlinkClick r:id="rId5"/>
              </a:rPr>
              <a:t>Amendments &amp; Cash Requests</a:t>
            </a:r>
            <a:endParaRPr lang="en-US" dirty="0"/>
          </a:p>
          <a:p>
            <a:pPr lvl="1"/>
            <a:endParaRPr lang="en-US" dirty="0"/>
          </a:p>
        </p:txBody>
      </p:sp>
      <p:sp>
        <p:nvSpPr>
          <p:cNvPr id="3" name="Title 2">
            <a:extLst>
              <a:ext uri="{FF2B5EF4-FFF2-40B4-BE49-F238E27FC236}">
                <a16:creationId xmlns:a16="http://schemas.microsoft.com/office/drawing/2014/main" id="{4843FE83-B7C5-C2FD-D468-6117323D8A2B}"/>
              </a:ext>
            </a:extLst>
          </p:cNvPr>
          <p:cNvSpPr>
            <a:spLocks noGrp="1"/>
          </p:cNvSpPr>
          <p:nvPr>
            <p:ph type="title"/>
          </p:nvPr>
        </p:nvSpPr>
        <p:spPr/>
        <p:txBody>
          <a:bodyPr/>
          <a:lstStyle/>
          <a:p>
            <a:r>
              <a:rPr lang="en-US" dirty="0"/>
              <a:t>Resources for Future Assistance</a:t>
            </a:r>
          </a:p>
        </p:txBody>
      </p:sp>
      <p:sp>
        <p:nvSpPr>
          <p:cNvPr id="4" name="Content Placeholder 1">
            <a:extLst>
              <a:ext uri="{FF2B5EF4-FFF2-40B4-BE49-F238E27FC236}">
                <a16:creationId xmlns:a16="http://schemas.microsoft.com/office/drawing/2014/main" id="{BD50BADE-C2E9-1641-9C57-52CC7F8C8C8B}"/>
              </a:ext>
            </a:extLst>
          </p:cNvPr>
          <p:cNvSpPr txBox="1">
            <a:spLocks/>
          </p:cNvSpPr>
          <p:nvPr/>
        </p:nvSpPr>
        <p:spPr bwMode="auto">
          <a:xfrm>
            <a:off x="6497052" y="1600201"/>
            <a:ext cx="5237747" cy="5378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ndara" panose="020E0502030303020204" pitchFamily="34" charset="0"/>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ndara" panose="020E0502030303020204" pitchFamily="34" charset="0"/>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ndara" panose="020E0502030303020204" pitchFamily="34" charset="0"/>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MASBO</a:t>
            </a:r>
          </a:p>
          <a:p>
            <a:pPr lvl="1"/>
            <a:r>
              <a:rPr lang="en-US" sz="2200" dirty="0">
                <a:hlinkClick r:id="rId6"/>
              </a:rPr>
              <a:t>Calendar</a:t>
            </a:r>
            <a:endParaRPr lang="en-US" sz="2200" dirty="0"/>
          </a:p>
          <a:p>
            <a:pPr lvl="1"/>
            <a:r>
              <a:rPr lang="en-US" sz="2200" dirty="0">
                <a:hlinkClick r:id="rId7"/>
              </a:rPr>
              <a:t>Member Directory</a:t>
            </a:r>
            <a:endParaRPr lang="en-US" sz="2200" dirty="0"/>
          </a:p>
          <a:p>
            <a:pPr lvl="1"/>
            <a:r>
              <a:rPr lang="en-US" sz="2200" dirty="0">
                <a:hlinkClick r:id="rId8"/>
              </a:rPr>
              <a:t>Professional Development</a:t>
            </a:r>
            <a:endParaRPr lang="en-US" sz="2200" dirty="0"/>
          </a:p>
          <a:p>
            <a:pPr lvl="2"/>
            <a:r>
              <a:rPr lang="en-US" sz="2000" dirty="0">
                <a:hlinkClick r:id="rId9"/>
              </a:rPr>
              <a:t>Certification</a:t>
            </a:r>
            <a:endParaRPr lang="en-US" sz="2000" dirty="0"/>
          </a:p>
          <a:p>
            <a:pPr lvl="1"/>
            <a:r>
              <a:rPr lang="en-US" sz="2200" dirty="0">
                <a:hlinkClick r:id="rId10"/>
              </a:rPr>
              <a:t>Services</a:t>
            </a:r>
            <a:endParaRPr lang="en-US" sz="2200" dirty="0"/>
          </a:p>
          <a:p>
            <a:pPr lvl="1"/>
            <a:r>
              <a:rPr lang="en-US" sz="2200" dirty="0">
                <a:hlinkClick r:id="rId11"/>
              </a:rPr>
              <a:t>Publications</a:t>
            </a:r>
            <a:endParaRPr lang="en-US" sz="2200" dirty="0"/>
          </a:p>
          <a:p>
            <a:pPr lvl="1"/>
            <a:r>
              <a:rPr lang="en-US" sz="2200" dirty="0">
                <a:hlinkClick r:id="rId12"/>
              </a:rPr>
              <a:t>Resources</a:t>
            </a:r>
            <a:endParaRPr lang="en-US" sz="2200" dirty="0"/>
          </a:p>
          <a:p>
            <a:pPr lvl="2"/>
            <a:r>
              <a:rPr lang="en-US" sz="2000" dirty="0">
                <a:hlinkClick r:id="rId13"/>
              </a:rPr>
              <a:t>Presentations</a:t>
            </a:r>
            <a:endParaRPr lang="en-US" sz="2000" dirty="0"/>
          </a:p>
          <a:p>
            <a:pPr lvl="2"/>
            <a:r>
              <a:rPr lang="en-US" sz="2000" dirty="0">
                <a:hlinkClick r:id="rId14"/>
              </a:rPr>
              <a:t>Elections</a:t>
            </a:r>
            <a:endParaRPr lang="en-US" sz="2000" dirty="0"/>
          </a:p>
          <a:p>
            <a:pPr lvl="2"/>
            <a:r>
              <a:rPr lang="en-US" sz="2000" dirty="0">
                <a:hlinkClick r:id="rId15"/>
              </a:rPr>
              <a:t>Legislative</a:t>
            </a:r>
            <a:endParaRPr lang="en-US" sz="2000" dirty="0"/>
          </a:p>
          <a:p>
            <a:pPr lvl="2"/>
            <a:r>
              <a:rPr lang="en-US" sz="2000" dirty="0">
                <a:hlinkClick r:id="rId16"/>
              </a:rPr>
              <a:t>Software Users </a:t>
            </a:r>
            <a:endParaRPr lang="en-US" sz="2000" dirty="0"/>
          </a:p>
          <a:p>
            <a:pPr lvl="1"/>
            <a:r>
              <a:rPr lang="en-US" sz="2200" dirty="0">
                <a:hlinkClick r:id="rId17"/>
              </a:rPr>
              <a:t>Discussion Forum</a:t>
            </a:r>
            <a:endParaRPr lang="en-US" sz="2200" dirty="0"/>
          </a:p>
          <a:p>
            <a:pPr marL="0" indent="0">
              <a:buNone/>
            </a:pPr>
            <a:endParaRPr lang="en-US" dirty="0"/>
          </a:p>
        </p:txBody>
      </p:sp>
    </p:spTree>
    <p:extLst>
      <p:ext uri="{BB962C8B-B14F-4D97-AF65-F5344CB8AC3E}">
        <p14:creationId xmlns:p14="http://schemas.microsoft.com/office/powerpoint/2010/main" val="1648241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3017" y="1442735"/>
            <a:ext cx="9845964" cy="478690"/>
          </a:xfrm>
          <a:prstGeom prst="rect">
            <a:avLst/>
          </a:prstGeom>
          <a:solidFill>
            <a:srgbClr val="C127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330642" y="1360472"/>
            <a:ext cx="7530714" cy="3820148"/>
          </a:xfrm>
          <a:prstGeom prst="rect">
            <a:avLst/>
          </a:prstGeom>
        </p:spPr>
        <p:txBody>
          <a:bodyPr wrap="square">
            <a:spAutoFit/>
          </a:bodyPr>
          <a:lstStyle/>
          <a:p>
            <a:pPr marL="0" marR="0" algn="ctr">
              <a:lnSpc>
                <a:spcPct val="105000"/>
              </a:lnSpc>
              <a:spcBef>
                <a:spcPts val="0"/>
              </a:spcBef>
              <a:spcAft>
                <a:spcPts val="0"/>
              </a:spcAft>
            </a:pPr>
            <a:r>
              <a:rPr lang="en-US" sz="3200" b="1" dirty="0">
                <a:solidFill>
                  <a:schemeClr val="bg1"/>
                </a:solidFill>
                <a:latin typeface="Candara" panose="020E0502030303020204" pitchFamily="34" charset="0"/>
                <a:ea typeface="Times New Roman" panose="02020603050405020304" pitchFamily="18" charset="0"/>
                <a:cs typeface="Times New Roman" panose="02020603050405020304" pitchFamily="18" charset="0"/>
              </a:rPr>
              <a:t>Feel free to ask questions!</a:t>
            </a:r>
          </a:p>
          <a:p>
            <a:pPr marL="0" marR="0" algn="ctr">
              <a:lnSpc>
                <a:spcPct val="105000"/>
              </a:lnSpc>
              <a:spcBef>
                <a:spcPts val="0"/>
              </a:spcBef>
              <a:spcAft>
                <a:spcPts val="0"/>
              </a:spcAft>
            </a:pPr>
            <a:endParaRPr lang="en-US" sz="800" dirty="0">
              <a:solidFill>
                <a:schemeClr val="bg1"/>
              </a:solidFill>
              <a:latin typeface="Candara" panose="020E0502030303020204" pitchFamily="34" charset="0"/>
              <a:ea typeface="Times New Roman" panose="02020603050405020304" pitchFamily="18" charset="0"/>
              <a:cs typeface="Times New Roman" panose="02020603050405020304" pitchFamily="18" charset="0"/>
            </a:endParaRPr>
          </a:p>
          <a:p>
            <a:pPr marL="0" marR="0" algn="ctr">
              <a:lnSpc>
                <a:spcPct val="105000"/>
              </a:lnSpc>
              <a:spcBef>
                <a:spcPts val="0"/>
              </a:spcBef>
              <a:spcAft>
                <a:spcPts val="0"/>
              </a:spcAft>
            </a:pPr>
            <a:endParaRPr lang="en-US" sz="3200" b="1" dirty="0">
              <a:latin typeface="Candara" panose="020E0502030303020204" pitchFamily="34" charset="0"/>
              <a:ea typeface="Times New Roman" panose="02020603050405020304" pitchFamily="18" charset="0"/>
              <a:cs typeface="Times New Roman" panose="02020603050405020304" pitchFamily="18" charset="0"/>
            </a:endParaRPr>
          </a:p>
          <a:p>
            <a:pPr marL="0" marR="0" algn="ctr">
              <a:lnSpc>
                <a:spcPct val="105000"/>
              </a:lnSpc>
              <a:spcBef>
                <a:spcPts val="0"/>
              </a:spcBef>
              <a:spcAft>
                <a:spcPts val="0"/>
              </a:spcAft>
            </a:pPr>
            <a:r>
              <a:rPr lang="en-US" sz="3200" b="1" dirty="0">
                <a:latin typeface="Candara" panose="020E0502030303020204" pitchFamily="34" charset="0"/>
                <a:ea typeface="Times New Roman" panose="02020603050405020304" pitchFamily="18" charset="0"/>
                <a:cs typeface="Times New Roman" panose="02020603050405020304" pitchFamily="18" charset="0"/>
              </a:rPr>
              <a:t>Wendi Fawns, ESSER/EANS Director</a:t>
            </a:r>
          </a:p>
          <a:p>
            <a:pPr marL="0" marR="0" algn="ctr">
              <a:lnSpc>
                <a:spcPct val="105000"/>
              </a:lnSpc>
              <a:spcBef>
                <a:spcPts val="0"/>
              </a:spcBef>
              <a:spcAft>
                <a:spcPts val="0"/>
              </a:spcAft>
            </a:pPr>
            <a:r>
              <a:rPr lang="en-US" sz="3200" b="1" dirty="0">
                <a:solidFill>
                  <a:srgbClr val="C00000"/>
                </a:solidFill>
                <a:latin typeface="Candara" panose="020E0502030303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wendi.fawns@mt.gov</a:t>
            </a:r>
            <a:r>
              <a:rPr lang="en-US" sz="3200" b="1" dirty="0">
                <a:latin typeface="Candara" panose="020E0502030303020204" pitchFamily="34" charset="0"/>
                <a:ea typeface="Times New Roman" panose="02020603050405020304" pitchFamily="18" charset="0"/>
                <a:cs typeface="Times New Roman" panose="02020603050405020304" pitchFamily="18" charset="0"/>
              </a:rPr>
              <a:t> or 406-437-8595</a:t>
            </a:r>
          </a:p>
          <a:p>
            <a:pPr marL="0" marR="0" algn="ctr">
              <a:lnSpc>
                <a:spcPct val="105000"/>
              </a:lnSpc>
              <a:spcBef>
                <a:spcPts val="0"/>
              </a:spcBef>
              <a:spcAft>
                <a:spcPts val="0"/>
              </a:spcAft>
            </a:pPr>
            <a:endParaRPr lang="en-US" sz="3200" b="1" dirty="0">
              <a:latin typeface="Candara" panose="020E0502030303020204" pitchFamily="34" charset="0"/>
              <a:ea typeface="Times New Roman" panose="02020603050405020304" pitchFamily="18" charset="0"/>
              <a:cs typeface="Times New Roman" panose="02020603050405020304" pitchFamily="18" charset="0"/>
            </a:endParaRPr>
          </a:p>
          <a:p>
            <a:pPr marL="0" marR="0" algn="ctr">
              <a:lnSpc>
                <a:spcPct val="105000"/>
              </a:lnSpc>
              <a:spcBef>
                <a:spcPts val="0"/>
              </a:spcBef>
              <a:spcAft>
                <a:spcPts val="0"/>
              </a:spcAft>
            </a:pPr>
            <a:r>
              <a:rPr lang="en-US" sz="3200" b="1" dirty="0">
                <a:latin typeface="Candara" panose="020E0502030303020204" pitchFamily="34" charset="0"/>
                <a:ea typeface="Times New Roman" panose="02020603050405020304" pitchFamily="18" charset="0"/>
                <a:cs typeface="Times New Roman" panose="02020603050405020304" pitchFamily="18" charset="0"/>
              </a:rPr>
              <a:t>Rebecca Brown, ESSER Program Manager</a:t>
            </a:r>
          </a:p>
          <a:p>
            <a:pPr marL="0" marR="0" algn="ctr">
              <a:lnSpc>
                <a:spcPct val="105000"/>
              </a:lnSpc>
              <a:spcBef>
                <a:spcPts val="0"/>
              </a:spcBef>
              <a:spcAft>
                <a:spcPts val="0"/>
              </a:spcAft>
            </a:pPr>
            <a:r>
              <a:rPr lang="en-US" sz="3200" b="1" dirty="0">
                <a:solidFill>
                  <a:srgbClr val="C00000"/>
                </a:solidFill>
                <a:latin typeface="Candara" panose="020E0502030303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rebecca.brown@mt.gov</a:t>
            </a:r>
            <a:r>
              <a:rPr lang="en-US" sz="3200" b="1" dirty="0">
                <a:solidFill>
                  <a:srgbClr val="C00000"/>
                </a:solidFill>
                <a:latin typeface="Candara" panose="020E0502030303020204" pitchFamily="34" charset="0"/>
                <a:ea typeface="Times New Roman" panose="02020603050405020304" pitchFamily="18" charset="0"/>
                <a:cs typeface="Times New Roman" panose="02020603050405020304" pitchFamily="18" charset="0"/>
              </a:rPr>
              <a:t> </a:t>
            </a:r>
            <a:r>
              <a:rPr lang="en-US" sz="3200" b="1" dirty="0">
                <a:latin typeface="Candara" panose="020E0502030303020204" pitchFamily="34" charset="0"/>
                <a:ea typeface="Times New Roman" panose="02020603050405020304" pitchFamily="18" charset="0"/>
                <a:cs typeface="Times New Roman" panose="02020603050405020304" pitchFamily="18" charset="0"/>
              </a:rPr>
              <a:t>or 406-444-0783</a:t>
            </a:r>
          </a:p>
        </p:txBody>
      </p:sp>
      <p:sp>
        <p:nvSpPr>
          <p:cNvPr id="2" name="Title 1"/>
          <p:cNvSpPr>
            <a:spLocks noGrp="1"/>
          </p:cNvSpPr>
          <p:nvPr>
            <p:ph type="ctrTitle" idx="4294967295"/>
          </p:nvPr>
        </p:nvSpPr>
        <p:spPr>
          <a:xfrm>
            <a:off x="1808955" y="162376"/>
            <a:ext cx="8574088" cy="1056819"/>
          </a:xfrm>
        </p:spPr>
        <p:txBody>
          <a:bodyPr/>
          <a:lstStyle/>
          <a:p>
            <a:r>
              <a:rPr lang="en-US" sz="7200" b="1" dirty="0">
                <a:solidFill>
                  <a:schemeClr val="tx1"/>
                </a:solidFill>
              </a:rPr>
              <a:t>Q &amp; A</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826" y="5961487"/>
            <a:ext cx="3011214" cy="759988"/>
          </a:xfrm>
          <a:prstGeom prst="rect">
            <a:avLst/>
          </a:prstGeom>
        </p:spPr>
      </p:pic>
    </p:spTree>
    <p:extLst>
      <p:ext uri="{BB962C8B-B14F-4D97-AF65-F5344CB8AC3E}">
        <p14:creationId xmlns:p14="http://schemas.microsoft.com/office/powerpoint/2010/main" val="2344248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F7DAFE-315A-4456-B656-90EFF80CD33A}"/>
              </a:ext>
            </a:extLst>
          </p:cNvPr>
          <p:cNvSpPr>
            <a:spLocks noGrp="1"/>
          </p:cNvSpPr>
          <p:nvPr>
            <p:ph idx="1"/>
          </p:nvPr>
        </p:nvSpPr>
        <p:spPr>
          <a:xfrm>
            <a:off x="209006" y="1600201"/>
            <a:ext cx="5886994" cy="2630054"/>
          </a:xfrm>
        </p:spPr>
        <p:txBody>
          <a:bodyPr/>
          <a:lstStyle/>
          <a:p>
            <a:r>
              <a:rPr lang="en-US" sz="2400" dirty="0"/>
              <a:t>E-Grants Access Select page…</a:t>
            </a:r>
          </a:p>
          <a:p>
            <a:r>
              <a:rPr lang="en-US" sz="2400" dirty="0"/>
              <a:t>Click “Payments” button next to desired grant to see the Payment Summary menu</a:t>
            </a:r>
          </a:p>
          <a:p>
            <a:r>
              <a:rPr lang="en-US" sz="2400" dirty="0"/>
              <a:t>Click “View Cash Requests/Expenditure Reports” button to see all cash requests for that grant</a:t>
            </a:r>
          </a:p>
        </p:txBody>
      </p:sp>
      <p:sp>
        <p:nvSpPr>
          <p:cNvPr id="3" name="Title 2">
            <a:extLst>
              <a:ext uri="{FF2B5EF4-FFF2-40B4-BE49-F238E27FC236}">
                <a16:creationId xmlns:a16="http://schemas.microsoft.com/office/drawing/2014/main" id="{7322E76B-5E85-4873-8C55-070D7AF10715}"/>
              </a:ext>
            </a:extLst>
          </p:cNvPr>
          <p:cNvSpPr>
            <a:spLocks noGrp="1"/>
          </p:cNvSpPr>
          <p:nvPr>
            <p:ph type="title"/>
          </p:nvPr>
        </p:nvSpPr>
        <p:spPr>
          <a:xfrm>
            <a:off x="1710869" y="274638"/>
            <a:ext cx="10319260" cy="1143000"/>
          </a:xfrm>
        </p:spPr>
        <p:txBody>
          <a:bodyPr/>
          <a:lstStyle/>
          <a:p>
            <a:r>
              <a:rPr lang="en-US" dirty="0"/>
              <a:t>How do I find existing Cash Requests?</a:t>
            </a:r>
          </a:p>
        </p:txBody>
      </p:sp>
      <p:pic>
        <p:nvPicPr>
          <p:cNvPr id="5" name="Picture 4">
            <a:extLst>
              <a:ext uri="{FF2B5EF4-FFF2-40B4-BE49-F238E27FC236}">
                <a16:creationId xmlns:a16="http://schemas.microsoft.com/office/drawing/2014/main" id="{A1FCFE65-2C2B-49FF-866E-1704B191F8C1}"/>
              </a:ext>
            </a:extLst>
          </p:cNvPr>
          <p:cNvPicPr>
            <a:picLocks noChangeAspect="1"/>
          </p:cNvPicPr>
          <p:nvPr/>
        </p:nvPicPr>
        <p:blipFill rotWithShape="1">
          <a:blip r:embed="rId2"/>
          <a:srcRect t="17320"/>
          <a:stretch/>
        </p:blipFill>
        <p:spPr>
          <a:xfrm>
            <a:off x="7684655" y="1662137"/>
            <a:ext cx="4345474" cy="4038331"/>
          </a:xfrm>
          <a:prstGeom prst="rect">
            <a:avLst/>
          </a:prstGeom>
          <a:ln>
            <a:solidFill>
              <a:schemeClr val="tx1"/>
            </a:solidFill>
          </a:ln>
        </p:spPr>
      </p:pic>
      <p:pic>
        <p:nvPicPr>
          <p:cNvPr id="6" name="Picture 5">
            <a:extLst>
              <a:ext uri="{FF2B5EF4-FFF2-40B4-BE49-F238E27FC236}">
                <a16:creationId xmlns:a16="http://schemas.microsoft.com/office/drawing/2014/main" id="{70D13BE5-3880-4DF5-8ACC-DC1BAA788791}"/>
              </a:ext>
            </a:extLst>
          </p:cNvPr>
          <p:cNvPicPr>
            <a:picLocks noChangeAspect="1"/>
          </p:cNvPicPr>
          <p:nvPr/>
        </p:nvPicPr>
        <p:blipFill rotWithShape="1">
          <a:blip r:embed="rId3"/>
          <a:srcRect b="67036"/>
          <a:stretch/>
        </p:blipFill>
        <p:spPr>
          <a:xfrm>
            <a:off x="6096000" y="1943926"/>
            <a:ext cx="3877083" cy="526251"/>
          </a:xfrm>
          <a:prstGeom prst="rect">
            <a:avLst/>
          </a:prstGeom>
          <a:ln>
            <a:solidFill>
              <a:schemeClr val="tx1"/>
            </a:solidFill>
          </a:ln>
        </p:spPr>
      </p:pic>
      <p:pic>
        <p:nvPicPr>
          <p:cNvPr id="7" name="Picture 6">
            <a:extLst>
              <a:ext uri="{FF2B5EF4-FFF2-40B4-BE49-F238E27FC236}">
                <a16:creationId xmlns:a16="http://schemas.microsoft.com/office/drawing/2014/main" id="{A098DEA8-B334-4654-8EB9-CC843D9D4C34}"/>
              </a:ext>
            </a:extLst>
          </p:cNvPr>
          <p:cNvPicPr>
            <a:picLocks noChangeAspect="1"/>
          </p:cNvPicPr>
          <p:nvPr/>
        </p:nvPicPr>
        <p:blipFill>
          <a:blip r:embed="rId4"/>
          <a:stretch>
            <a:fillRect/>
          </a:stretch>
        </p:blipFill>
        <p:spPr>
          <a:xfrm>
            <a:off x="24240" y="4230255"/>
            <a:ext cx="5930537" cy="2631330"/>
          </a:xfrm>
          <a:prstGeom prst="rect">
            <a:avLst/>
          </a:prstGeom>
          <a:ln>
            <a:solidFill>
              <a:schemeClr val="tx1"/>
            </a:solidFill>
          </a:ln>
        </p:spPr>
      </p:pic>
      <p:pic>
        <p:nvPicPr>
          <p:cNvPr id="8" name="Picture 7">
            <a:extLst>
              <a:ext uri="{FF2B5EF4-FFF2-40B4-BE49-F238E27FC236}">
                <a16:creationId xmlns:a16="http://schemas.microsoft.com/office/drawing/2014/main" id="{54AE6159-4C64-45B3-87B6-20B2F76B1AA2}"/>
              </a:ext>
            </a:extLst>
          </p:cNvPr>
          <p:cNvPicPr>
            <a:picLocks noChangeAspect="1"/>
          </p:cNvPicPr>
          <p:nvPr/>
        </p:nvPicPr>
        <p:blipFill rotWithShape="1">
          <a:blip r:embed="rId2"/>
          <a:srcRect l="53379" t="17397" r="90" b="67619"/>
          <a:stretch/>
        </p:blipFill>
        <p:spPr>
          <a:xfrm>
            <a:off x="2574139" y="3635788"/>
            <a:ext cx="3284677" cy="1188933"/>
          </a:xfrm>
          <a:prstGeom prst="rect">
            <a:avLst/>
          </a:prstGeom>
          <a:ln>
            <a:solidFill>
              <a:schemeClr val="tx1"/>
            </a:solidFill>
          </a:ln>
        </p:spPr>
      </p:pic>
    </p:spTree>
    <p:extLst>
      <p:ext uri="{BB962C8B-B14F-4D97-AF65-F5344CB8AC3E}">
        <p14:creationId xmlns:p14="http://schemas.microsoft.com/office/powerpoint/2010/main" val="2921660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F7DAFE-315A-4456-B656-90EFF80CD33A}"/>
              </a:ext>
            </a:extLst>
          </p:cNvPr>
          <p:cNvSpPr>
            <a:spLocks noGrp="1"/>
          </p:cNvSpPr>
          <p:nvPr>
            <p:ph idx="1"/>
          </p:nvPr>
        </p:nvSpPr>
        <p:spPr>
          <a:xfrm>
            <a:off x="209007" y="1739546"/>
            <a:ext cx="11817530" cy="1891936"/>
          </a:xfrm>
        </p:spPr>
        <p:txBody>
          <a:bodyPr/>
          <a:lstStyle/>
          <a:p>
            <a:r>
              <a:rPr lang="en-US" dirty="0"/>
              <a:t>To view the specifics for individual cash requests…</a:t>
            </a:r>
          </a:p>
          <a:p>
            <a:pPr lvl="1">
              <a:buFont typeface="Courier New" panose="02070309020205020404" pitchFamily="49" charset="0"/>
              <a:buChar char="o"/>
            </a:pPr>
            <a:r>
              <a:rPr lang="en-US" dirty="0"/>
              <a:t>Select the Cash Request you want to look at</a:t>
            </a:r>
          </a:p>
          <a:p>
            <a:pPr lvl="1">
              <a:buFont typeface="Courier New" panose="02070309020205020404" pitchFamily="49" charset="0"/>
              <a:buChar char="o"/>
            </a:pPr>
            <a:r>
              <a:rPr lang="en-US" dirty="0"/>
              <a:t>Click “Open Request” button to see expenditure info</a:t>
            </a:r>
          </a:p>
        </p:txBody>
      </p:sp>
      <p:pic>
        <p:nvPicPr>
          <p:cNvPr id="5" name="Picture 4">
            <a:extLst>
              <a:ext uri="{FF2B5EF4-FFF2-40B4-BE49-F238E27FC236}">
                <a16:creationId xmlns:a16="http://schemas.microsoft.com/office/drawing/2014/main" id="{488EE3CA-A5B7-4C03-993A-28802E5ED991}"/>
              </a:ext>
            </a:extLst>
          </p:cNvPr>
          <p:cNvPicPr>
            <a:picLocks noChangeAspect="1"/>
          </p:cNvPicPr>
          <p:nvPr/>
        </p:nvPicPr>
        <p:blipFill>
          <a:blip r:embed="rId2"/>
          <a:stretch>
            <a:fillRect/>
          </a:stretch>
        </p:blipFill>
        <p:spPr>
          <a:xfrm>
            <a:off x="1077418" y="3808519"/>
            <a:ext cx="10080708" cy="2600324"/>
          </a:xfrm>
          <a:prstGeom prst="rect">
            <a:avLst/>
          </a:prstGeom>
          <a:ln>
            <a:solidFill>
              <a:schemeClr val="tx1"/>
            </a:solidFill>
          </a:ln>
        </p:spPr>
      </p:pic>
      <p:sp>
        <p:nvSpPr>
          <p:cNvPr id="7" name="Title 2">
            <a:extLst>
              <a:ext uri="{FF2B5EF4-FFF2-40B4-BE49-F238E27FC236}">
                <a16:creationId xmlns:a16="http://schemas.microsoft.com/office/drawing/2014/main" id="{F465F99C-484C-47EF-A188-0272C9ED8576}"/>
              </a:ext>
            </a:extLst>
          </p:cNvPr>
          <p:cNvSpPr>
            <a:spLocks noGrp="1"/>
          </p:cNvSpPr>
          <p:nvPr>
            <p:ph type="title"/>
          </p:nvPr>
        </p:nvSpPr>
        <p:spPr>
          <a:xfrm>
            <a:off x="1710869" y="274638"/>
            <a:ext cx="10319260" cy="1143000"/>
          </a:xfrm>
        </p:spPr>
        <p:txBody>
          <a:bodyPr/>
          <a:lstStyle/>
          <a:p>
            <a:r>
              <a:rPr lang="en-US" dirty="0"/>
              <a:t>How do I find existing Cash Requests?</a:t>
            </a:r>
          </a:p>
        </p:txBody>
      </p:sp>
    </p:spTree>
    <p:extLst>
      <p:ext uri="{BB962C8B-B14F-4D97-AF65-F5344CB8AC3E}">
        <p14:creationId xmlns:p14="http://schemas.microsoft.com/office/powerpoint/2010/main" val="2177222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F7DAFE-315A-4456-B656-90EFF80CD33A}"/>
              </a:ext>
            </a:extLst>
          </p:cNvPr>
          <p:cNvSpPr>
            <a:spLocks noGrp="1"/>
          </p:cNvSpPr>
          <p:nvPr>
            <p:ph idx="1"/>
          </p:nvPr>
        </p:nvSpPr>
        <p:spPr>
          <a:xfrm>
            <a:off x="209007" y="1600202"/>
            <a:ext cx="11817530" cy="2271184"/>
          </a:xfrm>
        </p:spPr>
        <p:txBody>
          <a:bodyPr/>
          <a:lstStyle/>
          <a:p>
            <a:r>
              <a:rPr lang="en-US" sz="2800" dirty="0"/>
              <a:t>Cash Request/Expenditure Report menu…</a:t>
            </a:r>
          </a:p>
          <a:p>
            <a:r>
              <a:rPr lang="en-US" sz="2800" dirty="0"/>
              <a:t>ESSER II or III: Select desired Program (Budget Page) to request out of</a:t>
            </a:r>
          </a:p>
          <a:p>
            <a:pPr lvl="1">
              <a:buFont typeface="Courier New" panose="02070309020205020404" pitchFamily="49" charset="0"/>
              <a:buChar char="o"/>
            </a:pPr>
            <a:r>
              <a:rPr lang="en-US" sz="2400" dirty="0"/>
              <a:t>ESSER I, ARP Summer, ARP Afterschool don’t have pages to select from</a:t>
            </a:r>
          </a:p>
          <a:p>
            <a:r>
              <a:rPr lang="en-US" sz="2800" dirty="0"/>
              <a:t>Click “Create New Request” button to start a new Cash Request</a:t>
            </a:r>
          </a:p>
        </p:txBody>
      </p:sp>
      <p:sp>
        <p:nvSpPr>
          <p:cNvPr id="9" name="Title 2">
            <a:extLst>
              <a:ext uri="{FF2B5EF4-FFF2-40B4-BE49-F238E27FC236}">
                <a16:creationId xmlns:a16="http://schemas.microsoft.com/office/drawing/2014/main" id="{7B142154-1309-448E-875F-963258B35E4E}"/>
              </a:ext>
            </a:extLst>
          </p:cNvPr>
          <p:cNvSpPr>
            <a:spLocks noGrp="1"/>
          </p:cNvSpPr>
          <p:nvPr>
            <p:ph type="title"/>
          </p:nvPr>
        </p:nvSpPr>
        <p:spPr>
          <a:xfrm>
            <a:off x="1710869" y="274638"/>
            <a:ext cx="10319260" cy="1143000"/>
          </a:xfrm>
        </p:spPr>
        <p:txBody>
          <a:bodyPr/>
          <a:lstStyle/>
          <a:p>
            <a:r>
              <a:rPr lang="en-US" dirty="0"/>
              <a:t>How do I create new Cash Requests?</a:t>
            </a:r>
          </a:p>
        </p:txBody>
      </p:sp>
      <p:pic>
        <p:nvPicPr>
          <p:cNvPr id="8" name="Picture 7">
            <a:extLst>
              <a:ext uri="{FF2B5EF4-FFF2-40B4-BE49-F238E27FC236}">
                <a16:creationId xmlns:a16="http://schemas.microsoft.com/office/drawing/2014/main" id="{F6946318-44C3-4A46-981B-59B0B59DE4F1}"/>
              </a:ext>
            </a:extLst>
          </p:cNvPr>
          <p:cNvPicPr>
            <a:picLocks noChangeAspect="1"/>
          </p:cNvPicPr>
          <p:nvPr/>
        </p:nvPicPr>
        <p:blipFill>
          <a:blip r:embed="rId2"/>
          <a:stretch>
            <a:fillRect/>
          </a:stretch>
        </p:blipFill>
        <p:spPr>
          <a:xfrm>
            <a:off x="0" y="3740731"/>
            <a:ext cx="12192000" cy="2720102"/>
          </a:xfrm>
          <a:prstGeom prst="rect">
            <a:avLst/>
          </a:prstGeom>
        </p:spPr>
      </p:pic>
      <p:sp>
        <p:nvSpPr>
          <p:cNvPr id="7" name="Oval 6">
            <a:extLst>
              <a:ext uri="{FF2B5EF4-FFF2-40B4-BE49-F238E27FC236}">
                <a16:creationId xmlns:a16="http://schemas.microsoft.com/office/drawing/2014/main" id="{B9E17928-C066-420D-9A80-D014487EB8DE}"/>
              </a:ext>
            </a:extLst>
          </p:cNvPr>
          <p:cNvSpPr/>
          <p:nvPr/>
        </p:nvSpPr>
        <p:spPr>
          <a:xfrm>
            <a:off x="4432290" y="5083261"/>
            <a:ext cx="1838226" cy="12914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519496F-38F6-4FCE-B068-27BEFE1858E7}"/>
              </a:ext>
            </a:extLst>
          </p:cNvPr>
          <p:cNvSpPr/>
          <p:nvPr/>
        </p:nvSpPr>
        <p:spPr>
          <a:xfrm>
            <a:off x="377919" y="4253047"/>
            <a:ext cx="1838226" cy="12914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307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F7DAFE-315A-4456-B656-90EFF80CD33A}"/>
              </a:ext>
            </a:extLst>
          </p:cNvPr>
          <p:cNvSpPr>
            <a:spLocks noGrp="1"/>
          </p:cNvSpPr>
          <p:nvPr>
            <p:ph idx="1"/>
          </p:nvPr>
        </p:nvSpPr>
        <p:spPr>
          <a:xfrm>
            <a:off x="209007" y="3429002"/>
            <a:ext cx="9461466" cy="3091872"/>
          </a:xfrm>
        </p:spPr>
        <p:txBody>
          <a:bodyPr/>
          <a:lstStyle/>
          <a:p>
            <a:r>
              <a:rPr lang="en-US" sz="2800" dirty="0"/>
              <a:t>In your new Cash Request…</a:t>
            </a:r>
          </a:p>
          <a:p>
            <a:r>
              <a:rPr lang="en-US" sz="2800" dirty="0"/>
              <a:t>Create line items for the expenditures you wish to purchase</a:t>
            </a:r>
          </a:p>
          <a:p>
            <a:r>
              <a:rPr lang="en-US" sz="2800" dirty="0"/>
              <a:t>Enter “End Period Expense” date</a:t>
            </a:r>
          </a:p>
          <a:p>
            <a:r>
              <a:rPr lang="en-US" sz="2800" dirty="0"/>
              <a:t>Select “Calculate Totals” at bottom</a:t>
            </a:r>
          </a:p>
          <a:p>
            <a:r>
              <a:rPr lang="en-US" sz="2800" dirty="0"/>
              <a:t>Upload receipt/paystubs</a:t>
            </a:r>
          </a:p>
          <a:p>
            <a:r>
              <a:rPr lang="en-US" sz="2800" dirty="0"/>
              <a:t>Select “Save Page”</a:t>
            </a:r>
          </a:p>
        </p:txBody>
      </p:sp>
      <p:sp>
        <p:nvSpPr>
          <p:cNvPr id="9" name="Title 2">
            <a:extLst>
              <a:ext uri="{FF2B5EF4-FFF2-40B4-BE49-F238E27FC236}">
                <a16:creationId xmlns:a16="http://schemas.microsoft.com/office/drawing/2014/main" id="{7B142154-1309-448E-875F-963258B35E4E}"/>
              </a:ext>
            </a:extLst>
          </p:cNvPr>
          <p:cNvSpPr>
            <a:spLocks noGrp="1"/>
          </p:cNvSpPr>
          <p:nvPr>
            <p:ph type="title"/>
          </p:nvPr>
        </p:nvSpPr>
        <p:spPr>
          <a:xfrm>
            <a:off x="1710869" y="274638"/>
            <a:ext cx="10319260" cy="1143000"/>
          </a:xfrm>
        </p:spPr>
        <p:txBody>
          <a:bodyPr/>
          <a:lstStyle/>
          <a:p>
            <a:r>
              <a:rPr lang="en-US" dirty="0"/>
              <a:t>How do I create new Cash Requests?</a:t>
            </a:r>
          </a:p>
        </p:txBody>
      </p:sp>
      <p:pic>
        <p:nvPicPr>
          <p:cNvPr id="10" name="Picture 9">
            <a:extLst>
              <a:ext uri="{FF2B5EF4-FFF2-40B4-BE49-F238E27FC236}">
                <a16:creationId xmlns:a16="http://schemas.microsoft.com/office/drawing/2014/main" id="{581AC236-66AC-485B-9571-E99AB0E1697D}"/>
              </a:ext>
            </a:extLst>
          </p:cNvPr>
          <p:cNvPicPr>
            <a:picLocks noChangeAspect="1"/>
          </p:cNvPicPr>
          <p:nvPr/>
        </p:nvPicPr>
        <p:blipFill>
          <a:blip r:embed="rId2"/>
          <a:stretch>
            <a:fillRect/>
          </a:stretch>
        </p:blipFill>
        <p:spPr>
          <a:xfrm>
            <a:off x="0" y="1760495"/>
            <a:ext cx="12192000" cy="1626454"/>
          </a:xfrm>
          <a:prstGeom prst="rect">
            <a:avLst/>
          </a:prstGeom>
          <a:ln>
            <a:solidFill>
              <a:schemeClr val="tx1"/>
            </a:solidFill>
          </a:ln>
        </p:spPr>
      </p:pic>
      <p:pic>
        <p:nvPicPr>
          <p:cNvPr id="12" name="Picture 11">
            <a:extLst>
              <a:ext uri="{FF2B5EF4-FFF2-40B4-BE49-F238E27FC236}">
                <a16:creationId xmlns:a16="http://schemas.microsoft.com/office/drawing/2014/main" id="{F54FEEA9-E2A1-4203-B668-1734AC40EEA1}"/>
              </a:ext>
            </a:extLst>
          </p:cNvPr>
          <p:cNvPicPr>
            <a:picLocks noChangeAspect="1"/>
          </p:cNvPicPr>
          <p:nvPr/>
        </p:nvPicPr>
        <p:blipFill rotWithShape="1">
          <a:blip r:embed="rId3"/>
          <a:srcRect l="56100" t="2130" r="3159" b="9817"/>
          <a:stretch/>
        </p:blipFill>
        <p:spPr>
          <a:xfrm>
            <a:off x="6076170" y="4959338"/>
            <a:ext cx="1828800" cy="500407"/>
          </a:xfrm>
          <a:prstGeom prst="rect">
            <a:avLst/>
          </a:prstGeom>
          <a:ln>
            <a:solidFill>
              <a:schemeClr val="tx1"/>
            </a:solidFill>
          </a:ln>
        </p:spPr>
      </p:pic>
      <p:pic>
        <p:nvPicPr>
          <p:cNvPr id="14" name="Picture 13">
            <a:extLst>
              <a:ext uri="{FF2B5EF4-FFF2-40B4-BE49-F238E27FC236}">
                <a16:creationId xmlns:a16="http://schemas.microsoft.com/office/drawing/2014/main" id="{CC77CC59-44D8-43F4-8944-A94AF5A859B2}"/>
              </a:ext>
            </a:extLst>
          </p:cNvPr>
          <p:cNvPicPr>
            <a:picLocks noChangeAspect="1"/>
          </p:cNvPicPr>
          <p:nvPr/>
        </p:nvPicPr>
        <p:blipFill>
          <a:blip r:embed="rId4"/>
          <a:stretch>
            <a:fillRect/>
          </a:stretch>
        </p:blipFill>
        <p:spPr>
          <a:xfrm>
            <a:off x="5890346" y="4493338"/>
            <a:ext cx="5953125" cy="371475"/>
          </a:xfrm>
          <a:prstGeom prst="rect">
            <a:avLst/>
          </a:prstGeom>
          <a:ln>
            <a:solidFill>
              <a:schemeClr val="tx1"/>
            </a:solidFill>
          </a:ln>
        </p:spPr>
      </p:pic>
      <p:pic>
        <p:nvPicPr>
          <p:cNvPr id="16" name="Picture 15">
            <a:extLst>
              <a:ext uri="{FF2B5EF4-FFF2-40B4-BE49-F238E27FC236}">
                <a16:creationId xmlns:a16="http://schemas.microsoft.com/office/drawing/2014/main" id="{4968B99D-26AD-4152-8E76-82726AA63BB2}"/>
              </a:ext>
            </a:extLst>
          </p:cNvPr>
          <p:cNvPicPr>
            <a:picLocks noChangeAspect="1"/>
          </p:cNvPicPr>
          <p:nvPr/>
        </p:nvPicPr>
        <p:blipFill>
          <a:blip r:embed="rId5"/>
          <a:stretch>
            <a:fillRect/>
          </a:stretch>
        </p:blipFill>
        <p:spPr>
          <a:xfrm>
            <a:off x="4445953" y="5554369"/>
            <a:ext cx="7746047" cy="371475"/>
          </a:xfrm>
          <a:prstGeom prst="rect">
            <a:avLst/>
          </a:prstGeom>
          <a:ln>
            <a:solidFill>
              <a:schemeClr val="tx1"/>
            </a:solidFill>
          </a:ln>
        </p:spPr>
      </p:pic>
      <p:pic>
        <p:nvPicPr>
          <p:cNvPr id="18" name="Picture 17">
            <a:extLst>
              <a:ext uri="{FF2B5EF4-FFF2-40B4-BE49-F238E27FC236}">
                <a16:creationId xmlns:a16="http://schemas.microsoft.com/office/drawing/2014/main" id="{4C14165A-9E9F-4992-9B68-937349C797C7}"/>
              </a:ext>
            </a:extLst>
          </p:cNvPr>
          <p:cNvPicPr>
            <a:picLocks noChangeAspect="1"/>
          </p:cNvPicPr>
          <p:nvPr/>
        </p:nvPicPr>
        <p:blipFill>
          <a:blip r:embed="rId6"/>
          <a:stretch>
            <a:fillRect/>
          </a:stretch>
        </p:blipFill>
        <p:spPr>
          <a:xfrm>
            <a:off x="3653268" y="6020467"/>
            <a:ext cx="1504950" cy="504825"/>
          </a:xfrm>
          <a:prstGeom prst="rect">
            <a:avLst/>
          </a:prstGeom>
          <a:ln>
            <a:solidFill>
              <a:schemeClr val="tx1"/>
            </a:solidFill>
          </a:ln>
        </p:spPr>
      </p:pic>
    </p:spTree>
    <p:extLst>
      <p:ext uri="{BB962C8B-B14F-4D97-AF65-F5344CB8AC3E}">
        <p14:creationId xmlns:p14="http://schemas.microsoft.com/office/powerpoint/2010/main" val="1471738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F7DAFE-315A-4456-B656-90EFF80CD33A}"/>
              </a:ext>
            </a:extLst>
          </p:cNvPr>
          <p:cNvSpPr>
            <a:spLocks noGrp="1"/>
          </p:cNvSpPr>
          <p:nvPr>
            <p:ph idx="1"/>
          </p:nvPr>
        </p:nvSpPr>
        <p:spPr>
          <a:xfrm>
            <a:off x="199769" y="1646383"/>
            <a:ext cx="11151721" cy="4412671"/>
          </a:xfrm>
        </p:spPr>
        <p:txBody>
          <a:bodyPr/>
          <a:lstStyle/>
          <a:p>
            <a:r>
              <a:rPr lang="en-US" sz="2800" dirty="0"/>
              <a:t>After Cash Request is filled out…</a:t>
            </a:r>
          </a:p>
          <a:p>
            <a:r>
              <a:rPr lang="en-US" sz="2800" dirty="0"/>
              <a:t>Select “Submit” tab at top of screen</a:t>
            </a:r>
          </a:p>
          <a:p>
            <a:r>
              <a:rPr lang="en-US" sz="2800" dirty="0"/>
              <a:t>Click “Consistency Check”</a:t>
            </a:r>
          </a:p>
          <a:p>
            <a:pPr lvl="1">
              <a:buFont typeface="Courier New" panose="02070309020205020404" pitchFamily="49" charset="0"/>
              <a:buChar char="o"/>
            </a:pPr>
            <a:r>
              <a:rPr lang="en-US" sz="2400" dirty="0"/>
              <a:t>Look for error messages</a:t>
            </a:r>
          </a:p>
          <a:p>
            <a:r>
              <a:rPr lang="en-US" sz="2800" dirty="0"/>
              <a:t>Click “Submit” button</a:t>
            </a:r>
          </a:p>
          <a:p>
            <a:pPr lvl="1">
              <a:buFont typeface="Courier New" panose="02070309020205020404" pitchFamily="49" charset="0"/>
              <a:buChar char="o"/>
            </a:pPr>
            <a:r>
              <a:rPr lang="en-US" sz="2400" dirty="0"/>
              <a:t>Business Manager / Clerk submits to Authorized Representative (AR)</a:t>
            </a:r>
          </a:p>
          <a:p>
            <a:pPr lvl="1">
              <a:buFont typeface="Courier New" panose="02070309020205020404" pitchFamily="49" charset="0"/>
              <a:buChar char="o"/>
            </a:pPr>
            <a:r>
              <a:rPr lang="en-US" sz="2400" dirty="0"/>
              <a:t>AR submits to OPI</a:t>
            </a:r>
          </a:p>
          <a:p>
            <a:pPr lvl="1">
              <a:buFont typeface="Courier New" panose="02070309020205020404" pitchFamily="49" charset="0"/>
              <a:buChar char="o"/>
            </a:pPr>
            <a:r>
              <a:rPr lang="en-US" sz="2400" dirty="0"/>
              <a:t>OPI will review</a:t>
            </a:r>
          </a:p>
          <a:p>
            <a:endParaRPr lang="en-US" sz="2800" dirty="0"/>
          </a:p>
        </p:txBody>
      </p:sp>
      <p:sp>
        <p:nvSpPr>
          <p:cNvPr id="9" name="Title 2">
            <a:extLst>
              <a:ext uri="{FF2B5EF4-FFF2-40B4-BE49-F238E27FC236}">
                <a16:creationId xmlns:a16="http://schemas.microsoft.com/office/drawing/2014/main" id="{7B142154-1309-448E-875F-963258B35E4E}"/>
              </a:ext>
            </a:extLst>
          </p:cNvPr>
          <p:cNvSpPr>
            <a:spLocks noGrp="1"/>
          </p:cNvSpPr>
          <p:nvPr>
            <p:ph type="title"/>
          </p:nvPr>
        </p:nvSpPr>
        <p:spPr>
          <a:xfrm>
            <a:off x="1710869" y="274638"/>
            <a:ext cx="10319260" cy="1143000"/>
          </a:xfrm>
        </p:spPr>
        <p:txBody>
          <a:bodyPr/>
          <a:lstStyle/>
          <a:p>
            <a:r>
              <a:rPr lang="en-US" dirty="0"/>
              <a:t>How do I Submit new Cash Requests?</a:t>
            </a:r>
          </a:p>
        </p:txBody>
      </p:sp>
      <p:pic>
        <p:nvPicPr>
          <p:cNvPr id="4" name="Picture 3">
            <a:extLst>
              <a:ext uri="{FF2B5EF4-FFF2-40B4-BE49-F238E27FC236}">
                <a16:creationId xmlns:a16="http://schemas.microsoft.com/office/drawing/2014/main" id="{E29FDE67-003B-44EA-9760-E0DFDA207DED}"/>
              </a:ext>
            </a:extLst>
          </p:cNvPr>
          <p:cNvPicPr>
            <a:picLocks noChangeAspect="1"/>
          </p:cNvPicPr>
          <p:nvPr/>
        </p:nvPicPr>
        <p:blipFill>
          <a:blip r:embed="rId2"/>
          <a:stretch>
            <a:fillRect/>
          </a:stretch>
        </p:blipFill>
        <p:spPr>
          <a:xfrm>
            <a:off x="6776028" y="2026949"/>
            <a:ext cx="3276600" cy="790575"/>
          </a:xfrm>
          <a:prstGeom prst="rect">
            <a:avLst/>
          </a:prstGeom>
          <a:ln>
            <a:solidFill>
              <a:schemeClr val="tx1"/>
            </a:solidFill>
          </a:ln>
        </p:spPr>
      </p:pic>
      <p:pic>
        <p:nvPicPr>
          <p:cNvPr id="6" name="Picture 5">
            <a:extLst>
              <a:ext uri="{FF2B5EF4-FFF2-40B4-BE49-F238E27FC236}">
                <a16:creationId xmlns:a16="http://schemas.microsoft.com/office/drawing/2014/main" id="{FDFCD8AE-EE00-4261-8119-E66B5CDC878F}"/>
              </a:ext>
            </a:extLst>
          </p:cNvPr>
          <p:cNvPicPr>
            <a:picLocks noChangeAspect="1"/>
          </p:cNvPicPr>
          <p:nvPr/>
        </p:nvPicPr>
        <p:blipFill>
          <a:blip r:embed="rId3"/>
          <a:stretch>
            <a:fillRect/>
          </a:stretch>
        </p:blipFill>
        <p:spPr>
          <a:xfrm>
            <a:off x="4928178" y="3034940"/>
            <a:ext cx="6972300" cy="742950"/>
          </a:xfrm>
          <a:prstGeom prst="rect">
            <a:avLst/>
          </a:prstGeom>
          <a:ln>
            <a:solidFill>
              <a:schemeClr val="tx1"/>
            </a:solidFill>
          </a:ln>
        </p:spPr>
      </p:pic>
    </p:spTree>
    <p:extLst>
      <p:ext uri="{BB962C8B-B14F-4D97-AF65-F5344CB8AC3E}">
        <p14:creationId xmlns:p14="http://schemas.microsoft.com/office/powerpoint/2010/main" val="451645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A4694-16FD-734C-A8BB-F0B246EEDDB5}"/>
              </a:ext>
            </a:extLst>
          </p:cNvPr>
          <p:cNvSpPr>
            <a:spLocks noGrp="1"/>
          </p:cNvSpPr>
          <p:nvPr>
            <p:ph idx="1"/>
          </p:nvPr>
        </p:nvSpPr>
        <p:spPr>
          <a:xfrm>
            <a:off x="366882" y="1791858"/>
            <a:ext cx="11458235" cy="4689907"/>
          </a:xfrm>
        </p:spPr>
        <p:txBody>
          <a:bodyPr>
            <a:normAutofit/>
          </a:bodyPr>
          <a:lstStyle/>
          <a:p>
            <a:r>
              <a:rPr lang="en-US" dirty="0"/>
              <a:t>Cash Request Language in the “Expenditure Description and Itemization” </a:t>
            </a:r>
            <a:r>
              <a:rPr lang="en-US" b="1" dirty="0"/>
              <a:t>Must Match Descriptions in the Grant </a:t>
            </a:r>
          </a:p>
          <a:p>
            <a:pPr lvl="1">
              <a:buFont typeface="Courier New" panose="02070309020205020404" pitchFamily="49" charset="0"/>
              <a:buChar char="o"/>
            </a:pPr>
            <a:r>
              <a:rPr lang="en-US" dirty="0"/>
              <a:t>Both Budget and Amendments</a:t>
            </a:r>
          </a:p>
          <a:p>
            <a:pPr lvl="1">
              <a:buFont typeface="Courier New" panose="02070309020205020404" pitchFamily="49" charset="0"/>
              <a:buChar char="o"/>
            </a:pPr>
            <a:r>
              <a:rPr lang="en-US" b="1" u="sng" dirty="0"/>
              <a:t>Audit Trail</a:t>
            </a:r>
            <a:r>
              <a:rPr lang="en-US" dirty="0"/>
              <a:t> – an auditor needs to be able to see direct connections from Budget </a:t>
            </a:r>
            <a:r>
              <a:rPr lang="en-US" dirty="0">
                <a:sym typeface="Wingdings" panose="05000000000000000000" pitchFamily="2" charset="2"/>
              </a:rPr>
              <a:t> Amendment  Cash Request</a:t>
            </a:r>
            <a:endParaRPr lang="en-US" dirty="0"/>
          </a:p>
        </p:txBody>
      </p:sp>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Cash Request Expenditure Descriptions</a:t>
            </a:r>
          </a:p>
        </p:txBody>
      </p:sp>
      <p:pic>
        <p:nvPicPr>
          <p:cNvPr id="4" name="Picture 3">
            <a:extLst>
              <a:ext uri="{FF2B5EF4-FFF2-40B4-BE49-F238E27FC236}">
                <a16:creationId xmlns:a16="http://schemas.microsoft.com/office/drawing/2014/main" id="{C774A1D0-9E50-4F38-BBF1-188C7C7A2705}"/>
              </a:ext>
            </a:extLst>
          </p:cNvPr>
          <p:cNvPicPr>
            <a:picLocks noChangeAspect="1"/>
          </p:cNvPicPr>
          <p:nvPr/>
        </p:nvPicPr>
        <p:blipFill>
          <a:blip r:embed="rId2"/>
          <a:stretch>
            <a:fillRect/>
          </a:stretch>
        </p:blipFill>
        <p:spPr>
          <a:xfrm>
            <a:off x="-1" y="4843621"/>
            <a:ext cx="12192000" cy="1626454"/>
          </a:xfrm>
          <a:prstGeom prst="rect">
            <a:avLst/>
          </a:prstGeom>
          <a:ln>
            <a:solidFill>
              <a:schemeClr val="tx1"/>
            </a:solidFill>
          </a:ln>
        </p:spPr>
      </p:pic>
      <p:sp>
        <p:nvSpPr>
          <p:cNvPr id="5" name="Oval 4">
            <a:extLst>
              <a:ext uri="{FF2B5EF4-FFF2-40B4-BE49-F238E27FC236}">
                <a16:creationId xmlns:a16="http://schemas.microsoft.com/office/drawing/2014/main" id="{51E89815-BE4A-43AE-B4A1-CF29E4F889BA}"/>
              </a:ext>
            </a:extLst>
          </p:cNvPr>
          <p:cNvSpPr/>
          <p:nvPr/>
        </p:nvSpPr>
        <p:spPr>
          <a:xfrm>
            <a:off x="4294137" y="5330611"/>
            <a:ext cx="2771681" cy="100214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66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3156E-B833-147F-7B55-9DFC30F94A54}"/>
              </a:ext>
            </a:extLst>
          </p:cNvPr>
          <p:cNvSpPr>
            <a:spLocks noGrp="1"/>
          </p:cNvSpPr>
          <p:nvPr>
            <p:ph idx="1"/>
          </p:nvPr>
        </p:nvSpPr>
        <p:spPr>
          <a:xfrm>
            <a:off x="612741" y="1714503"/>
            <a:ext cx="10935093" cy="4458890"/>
          </a:xfrm>
        </p:spPr>
        <p:txBody>
          <a:bodyPr/>
          <a:lstStyle/>
          <a:p>
            <a:pPr>
              <a:buFont typeface="Wingdings" pitchFamily="2" charset="2"/>
              <a:buChar char="ü"/>
            </a:pPr>
            <a:r>
              <a:rPr lang="en-US" dirty="0"/>
              <a:t>From [category] / [$$amount] </a:t>
            </a:r>
          </a:p>
          <a:p>
            <a:pPr>
              <a:buFont typeface="Wingdings" pitchFamily="2" charset="2"/>
              <a:buChar char="ü"/>
            </a:pPr>
            <a:r>
              <a:rPr lang="en-US" dirty="0"/>
              <a:t>For the purpose of/to purchase [xx]</a:t>
            </a:r>
          </a:p>
          <a:p>
            <a:pPr lvl="1">
              <a:buFont typeface="Courier New" panose="02070309020205020404" pitchFamily="49" charset="0"/>
              <a:buChar char="o"/>
            </a:pPr>
            <a:r>
              <a:rPr lang="en-US" sz="2250" dirty="0"/>
              <a:t>This must connect to what is already in the grant budget/amendments</a:t>
            </a:r>
          </a:p>
          <a:p>
            <a:pPr>
              <a:buFont typeface="Wingdings" pitchFamily="2" charset="2"/>
              <a:buChar char="ü"/>
            </a:pPr>
            <a:r>
              <a:rPr lang="en-US" dirty="0"/>
              <a:t>In response to [xx related to covid]</a:t>
            </a:r>
          </a:p>
          <a:p>
            <a:pPr>
              <a:buFont typeface="Wingdings" pitchFamily="2" charset="2"/>
              <a:buChar char="ü"/>
            </a:pPr>
            <a:r>
              <a:rPr lang="en-US" dirty="0"/>
              <a:t>To prevent [xx related to covid]</a:t>
            </a:r>
          </a:p>
          <a:p>
            <a:pPr>
              <a:buFont typeface="Wingdings" pitchFamily="2" charset="2"/>
              <a:buChar char="ü"/>
            </a:pPr>
            <a:r>
              <a:rPr lang="en-US" dirty="0"/>
              <a:t>To prepare for [xx related to covid]</a:t>
            </a:r>
          </a:p>
          <a:p>
            <a:pPr>
              <a:buFont typeface="Wingdings" pitchFamily="2" charset="2"/>
              <a:buChar char="ü"/>
            </a:pPr>
            <a:r>
              <a:rPr lang="en-US" dirty="0"/>
              <a:t>Specifically, how does it relate to </a:t>
            </a:r>
            <a:r>
              <a:rPr lang="en-US" b="1" u="sng" dirty="0"/>
              <a:t>student gains</a:t>
            </a:r>
            <a:r>
              <a:rPr lang="en-US" dirty="0"/>
              <a:t>?</a:t>
            </a:r>
          </a:p>
          <a:p>
            <a:pPr>
              <a:buFont typeface="Wingdings" pitchFamily="2" charset="2"/>
              <a:buChar char="ü"/>
            </a:pPr>
            <a:r>
              <a:rPr lang="en-US" sz="2650" dirty="0"/>
              <a:t>Again, this must match what is already in the grant budget/amendments!</a:t>
            </a:r>
          </a:p>
          <a:p>
            <a:endParaRPr lang="en-US" dirty="0"/>
          </a:p>
        </p:txBody>
      </p:sp>
      <p:sp>
        <p:nvSpPr>
          <p:cNvPr id="4" name="Title 3">
            <a:extLst>
              <a:ext uri="{FF2B5EF4-FFF2-40B4-BE49-F238E27FC236}">
                <a16:creationId xmlns:a16="http://schemas.microsoft.com/office/drawing/2014/main" id="{8A73555F-67E2-BFFF-3532-28C29612BAC1}"/>
              </a:ext>
            </a:extLst>
          </p:cNvPr>
          <p:cNvSpPr>
            <a:spLocks noGrp="1"/>
          </p:cNvSpPr>
          <p:nvPr>
            <p:ph type="title"/>
          </p:nvPr>
        </p:nvSpPr>
        <p:spPr/>
        <p:txBody>
          <a:bodyPr/>
          <a:lstStyle/>
          <a:p>
            <a:r>
              <a:rPr lang="en-US" dirty="0"/>
              <a:t>E-grant Cash Request Template</a:t>
            </a:r>
          </a:p>
        </p:txBody>
      </p:sp>
    </p:spTree>
    <p:extLst>
      <p:ext uri="{BB962C8B-B14F-4D97-AF65-F5344CB8AC3E}">
        <p14:creationId xmlns:p14="http://schemas.microsoft.com/office/powerpoint/2010/main" val="2080143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823E63-C8F4-4C40-8BBB-4B82FDC71EAA}"/>
              </a:ext>
            </a:extLst>
          </p:cNvPr>
          <p:cNvSpPr>
            <a:spLocks noGrp="1"/>
          </p:cNvSpPr>
          <p:nvPr>
            <p:ph type="title"/>
          </p:nvPr>
        </p:nvSpPr>
        <p:spPr>
          <a:xfrm>
            <a:off x="1984940" y="163513"/>
            <a:ext cx="9652255" cy="1329035"/>
          </a:xfrm>
        </p:spPr>
        <p:txBody>
          <a:bodyPr/>
          <a:lstStyle/>
          <a:p>
            <a:r>
              <a:rPr lang="en-US" dirty="0"/>
              <a:t>E-Grant Cash Request Template</a:t>
            </a:r>
          </a:p>
        </p:txBody>
      </p:sp>
      <p:sp>
        <p:nvSpPr>
          <p:cNvPr id="5" name="TextBox 4">
            <a:extLst>
              <a:ext uri="{FF2B5EF4-FFF2-40B4-BE49-F238E27FC236}">
                <a16:creationId xmlns:a16="http://schemas.microsoft.com/office/drawing/2014/main" id="{ECE677CB-3890-4B38-8E5E-0ED80D1755B8}"/>
              </a:ext>
            </a:extLst>
          </p:cNvPr>
          <p:cNvSpPr txBox="1"/>
          <p:nvPr/>
        </p:nvSpPr>
        <p:spPr>
          <a:xfrm>
            <a:off x="1052946" y="1659285"/>
            <a:ext cx="10086108" cy="3693319"/>
          </a:xfrm>
          <a:prstGeom prst="rect">
            <a:avLst/>
          </a:prstGeom>
          <a:noFill/>
        </p:spPr>
        <p:txBody>
          <a:bodyPr wrap="square">
            <a:spAutoFit/>
          </a:bodyPr>
          <a:lstStyle/>
          <a:p>
            <a:pPr algn="ctr"/>
            <a:r>
              <a:rPr lang="en-US" sz="3200" i="1" dirty="0">
                <a:solidFill>
                  <a:srgbClr val="C00000"/>
                </a:solidFill>
                <a:latin typeface="Candara" panose="020E0502030303020204" pitchFamily="34" charset="0"/>
              </a:rPr>
              <a:t>See in this example how the Budget and Cash Request language is the same! </a:t>
            </a:r>
          </a:p>
          <a:p>
            <a:pPr algn="ctr"/>
            <a:endParaRPr lang="en-US" sz="1000" i="1" dirty="0">
              <a:solidFill>
                <a:srgbClr val="C00000"/>
              </a:solidFill>
              <a:latin typeface="Candara" panose="020E0502030303020204" pitchFamily="34" charset="0"/>
            </a:endParaRPr>
          </a:p>
          <a:p>
            <a:pPr algn="ctr"/>
            <a:r>
              <a:rPr lang="en-US" sz="3200" i="1" dirty="0">
                <a:latin typeface="Candara" panose="020E0502030303020204" pitchFamily="34" charset="0"/>
              </a:rPr>
              <a:t>Budget:</a:t>
            </a:r>
          </a:p>
          <a:p>
            <a:pPr algn="ctr"/>
            <a:endParaRPr lang="en-US" sz="3200" i="1" dirty="0">
              <a:latin typeface="Candara" panose="020E0502030303020204" pitchFamily="34" charset="0"/>
            </a:endParaRPr>
          </a:p>
          <a:p>
            <a:pPr algn="ctr"/>
            <a:endParaRPr lang="en-US" sz="3200" i="1" dirty="0">
              <a:latin typeface="Candara" panose="020E0502030303020204" pitchFamily="34" charset="0"/>
            </a:endParaRPr>
          </a:p>
          <a:p>
            <a:pPr algn="ctr"/>
            <a:endParaRPr lang="en-US" sz="3200" i="1" dirty="0">
              <a:latin typeface="Candara" panose="020E0502030303020204" pitchFamily="34" charset="0"/>
            </a:endParaRPr>
          </a:p>
          <a:p>
            <a:pPr algn="ctr"/>
            <a:r>
              <a:rPr lang="en-US" sz="3200" i="1" dirty="0">
                <a:latin typeface="Candara" panose="020E0502030303020204" pitchFamily="34" charset="0"/>
              </a:rPr>
              <a:t>Cash Request:</a:t>
            </a:r>
          </a:p>
        </p:txBody>
      </p:sp>
      <p:pic>
        <p:nvPicPr>
          <p:cNvPr id="8" name="Picture 7" descr="Graphical user interface, application&#10;&#10;Description automatically generated">
            <a:extLst>
              <a:ext uri="{FF2B5EF4-FFF2-40B4-BE49-F238E27FC236}">
                <a16:creationId xmlns:a16="http://schemas.microsoft.com/office/drawing/2014/main" id="{3E0D01A0-E97C-485C-9406-0C1163AC7A12}"/>
              </a:ext>
            </a:extLst>
          </p:cNvPr>
          <p:cNvPicPr>
            <a:picLocks noChangeAspect="1"/>
          </p:cNvPicPr>
          <p:nvPr/>
        </p:nvPicPr>
        <p:blipFill rotWithShape="1">
          <a:blip r:embed="rId2">
            <a:extLst>
              <a:ext uri="{28A0092B-C50C-407E-A947-70E740481C1C}">
                <a14:useLocalDpi xmlns:a14="http://schemas.microsoft.com/office/drawing/2010/main" val="0"/>
              </a:ext>
            </a:extLst>
          </a:blip>
          <a:srcRect t="70025" r="13065" b="16077"/>
          <a:stretch/>
        </p:blipFill>
        <p:spPr>
          <a:xfrm>
            <a:off x="793855" y="5301523"/>
            <a:ext cx="10604290" cy="812953"/>
          </a:xfrm>
          <a:prstGeom prst="rect">
            <a:avLst/>
          </a:prstGeom>
        </p:spPr>
      </p:pic>
      <p:grpSp>
        <p:nvGrpSpPr>
          <p:cNvPr id="16" name="Group 15">
            <a:extLst>
              <a:ext uri="{FF2B5EF4-FFF2-40B4-BE49-F238E27FC236}">
                <a16:creationId xmlns:a16="http://schemas.microsoft.com/office/drawing/2014/main" id="{7E6BA903-6CF2-4040-9EDA-901D8688678E}"/>
              </a:ext>
            </a:extLst>
          </p:cNvPr>
          <p:cNvGrpSpPr/>
          <p:nvPr/>
        </p:nvGrpSpPr>
        <p:grpSpPr>
          <a:xfrm>
            <a:off x="370303" y="3397436"/>
            <a:ext cx="11451394" cy="1293943"/>
            <a:chOff x="0" y="3868992"/>
            <a:chExt cx="4447911" cy="512111"/>
          </a:xfrm>
        </p:grpSpPr>
        <p:pic>
          <p:nvPicPr>
            <p:cNvPr id="12" name="Picture 11">
              <a:extLst>
                <a:ext uri="{FF2B5EF4-FFF2-40B4-BE49-F238E27FC236}">
                  <a16:creationId xmlns:a16="http://schemas.microsoft.com/office/drawing/2014/main" id="{93F80A24-8B7A-4303-BFE9-1771FF2838AD}"/>
                </a:ext>
              </a:extLst>
            </p:cNvPr>
            <p:cNvPicPr>
              <a:picLocks noChangeAspect="1"/>
            </p:cNvPicPr>
            <p:nvPr/>
          </p:nvPicPr>
          <p:blipFill rotWithShape="1">
            <a:blip r:embed="rId3">
              <a:extLst>
                <a:ext uri="{28A0092B-C50C-407E-A947-70E740481C1C}">
                  <a14:useLocalDpi xmlns:a14="http://schemas.microsoft.com/office/drawing/2010/main" val="0"/>
                </a:ext>
              </a:extLst>
            </a:blip>
            <a:srcRect l="18967" t="84298" r="73850" b="1086"/>
            <a:stretch/>
          </p:blipFill>
          <p:spPr>
            <a:xfrm>
              <a:off x="514350" y="3868992"/>
              <a:ext cx="609600" cy="512111"/>
            </a:xfrm>
            <a:prstGeom prst="rect">
              <a:avLst/>
            </a:prstGeom>
          </p:spPr>
        </p:pic>
        <p:pic>
          <p:nvPicPr>
            <p:cNvPr id="13" name="Picture 12">
              <a:extLst>
                <a:ext uri="{FF2B5EF4-FFF2-40B4-BE49-F238E27FC236}">
                  <a16:creationId xmlns:a16="http://schemas.microsoft.com/office/drawing/2014/main" id="{AE036F69-9F8B-4B00-8603-08CEBC3C0E91}"/>
                </a:ext>
              </a:extLst>
            </p:cNvPr>
            <p:cNvPicPr>
              <a:picLocks noChangeAspect="1"/>
            </p:cNvPicPr>
            <p:nvPr/>
          </p:nvPicPr>
          <p:blipFill rotWithShape="1">
            <a:blip r:embed="rId3">
              <a:extLst>
                <a:ext uri="{28A0092B-C50C-407E-A947-70E740481C1C}">
                  <a14:useLocalDpi xmlns:a14="http://schemas.microsoft.com/office/drawing/2010/main" val="0"/>
                </a:ext>
              </a:extLst>
            </a:blip>
            <a:srcRect l="36139" t="84298" r="53087" b="1086"/>
            <a:stretch/>
          </p:blipFill>
          <p:spPr>
            <a:xfrm>
              <a:off x="1123950" y="3868992"/>
              <a:ext cx="914400" cy="512111"/>
            </a:xfrm>
            <a:prstGeom prst="rect">
              <a:avLst/>
            </a:prstGeom>
          </p:spPr>
        </p:pic>
        <p:pic>
          <p:nvPicPr>
            <p:cNvPr id="14" name="Picture 13">
              <a:extLst>
                <a:ext uri="{FF2B5EF4-FFF2-40B4-BE49-F238E27FC236}">
                  <a16:creationId xmlns:a16="http://schemas.microsoft.com/office/drawing/2014/main" id="{A5B08B15-CE80-4E13-A6C9-4DE4535A4DAD}"/>
                </a:ext>
              </a:extLst>
            </p:cNvPr>
            <p:cNvPicPr>
              <a:picLocks noChangeAspect="1"/>
            </p:cNvPicPr>
            <p:nvPr/>
          </p:nvPicPr>
          <p:blipFill rotWithShape="1">
            <a:blip r:embed="rId3">
              <a:extLst>
                <a:ext uri="{28A0092B-C50C-407E-A947-70E740481C1C}">
                  <a14:useLocalDpi xmlns:a14="http://schemas.microsoft.com/office/drawing/2010/main" val="0"/>
                </a:ext>
              </a:extLst>
            </a:blip>
            <a:srcRect l="56789" t="84298" r="14931" b="1086"/>
            <a:stretch/>
          </p:blipFill>
          <p:spPr>
            <a:xfrm>
              <a:off x="2047875" y="3868992"/>
              <a:ext cx="2400036" cy="512111"/>
            </a:xfrm>
            <a:prstGeom prst="rect">
              <a:avLst/>
            </a:prstGeom>
          </p:spPr>
        </p:pic>
        <p:pic>
          <p:nvPicPr>
            <p:cNvPr id="15" name="Picture 14">
              <a:extLst>
                <a:ext uri="{FF2B5EF4-FFF2-40B4-BE49-F238E27FC236}">
                  <a16:creationId xmlns:a16="http://schemas.microsoft.com/office/drawing/2014/main" id="{D65D504A-BA06-4162-9AA2-A6078A791089}"/>
                </a:ext>
              </a:extLst>
            </p:cNvPr>
            <p:cNvPicPr>
              <a:picLocks noChangeAspect="1"/>
            </p:cNvPicPr>
            <p:nvPr/>
          </p:nvPicPr>
          <p:blipFill rotWithShape="1">
            <a:blip r:embed="rId3">
              <a:extLst>
                <a:ext uri="{28A0092B-C50C-407E-A947-70E740481C1C}">
                  <a14:useLocalDpi xmlns:a14="http://schemas.microsoft.com/office/drawing/2010/main" val="0"/>
                </a:ext>
              </a:extLst>
            </a:blip>
            <a:srcRect t="84298" r="93939" b="1086"/>
            <a:stretch/>
          </p:blipFill>
          <p:spPr>
            <a:xfrm>
              <a:off x="0" y="3868992"/>
              <a:ext cx="514350" cy="512111"/>
            </a:xfrm>
            <a:prstGeom prst="rect">
              <a:avLst/>
            </a:prstGeom>
          </p:spPr>
        </p:pic>
      </p:grpSp>
    </p:spTree>
    <p:extLst>
      <p:ext uri="{BB962C8B-B14F-4D97-AF65-F5344CB8AC3E}">
        <p14:creationId xmlns:p14="http://schemas.microsoft.com/office/powerpoint/2010/main" val="3885946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A4694-16FD-734C-A8BB-F0B246EEDDB5}"/>
              </a:ext>
            </a:extLst>
          </p:cNvPr>
          <p:cNvSpPr>
            <a:spLocks noGrp="1"/>
          </p:cNvSpPr>
          <p:nvPr>
            <p:ph idx="1"/>
          </p:nvPr>
        </p:nvSpPr>
        <p:spPr>
          <a:xfrm>
            <a:off x="184728" y="1717964"/>
            <a:ext cx="11818452" cy="1562069"/>
          </a:xfrm>
        </p:spPr>
        <p:txBody>
          <a:bodyPr>
            <a:noAutofit/>
          </a:bodyPr>
          <a:lstStyle/>
          <a:p>
            <a:r>
              <a:rPr lang="en-US" sz="2100" dirty="0"/>
              <a:t>In the “Cash Request/Expenditure Report” page, select the circle next to the desired Cash Request</a:t>
            </a:r>
          </a:p>
          <a:p>
            <a:r>
              <a:rPr lang="en-US" sz="2100" dirty="0"/>
              <a:t>Then select the blue “Review Checklist” button above</a:t>
            </a:r>
          </a:p>
          <a:p>
            <a:r>
              <a:rPr lang="en-US" sz="2100" dirty="0"/>
              <a:t>E-Grants will open a </a:t>
            </a:r>
            <a:r>
              <a:rPr lang="en-US" sz="2100" b="1" dirty="0"/>
              <a:t>second tab </a:t>
            </a:r>
            <a:r>
              <a:rPr lang="en-US" sz="2100" dirty="0"/>
              <a:t>in your browser – </a:t>
            </a:r>
            <a:r>
              <a:rPr lang="en-US" sz="2100" i="1" u="sng" dirty="0">
                <a:highlight>
                  <a:srgbClr val="FFFF00"/>
                </a:highlight>
              </a:rPr>
              <a:t>this only works if your pop-up blocker is turned off</a:t>
            </a:r>
            <a:endParaRPr lang="en-US" sz="2100" dirty="0"/>
          </a:p>
          <a:p>
            <a:r>
              <a:rPr lang="en-US" sz="2100" dirty="0"/>
              <a:t>Within the “Review Checklist” page that opens, you will be able to see our comments in the text box</a:t>
            </a:r>
          </a:p>
        </p:txBody>
      </p:sp>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Finding the Feedback from OPI</a:t>
            </a:r>
          </a:p>
        </p:txBody>
      </p:sp>
      <p:pic>
        <p:nvPicPr>
          <p:cNvPr id="8" name="Picture 7">
            <a:extLst>
              <a:ext uri="{FF2B5EF4-FFF2-40B4-BE49-F238E27FC236}">
                <a16:creationId xmlns:a16="http://schemas.microsoft.com/office/drawing/2014/main" id="{12AF6C5E-513D-476A-82D1-B49915998D3F}"/>
              </a:ext>
            </a:extLst>
          </p:cNvPr>
          <p:cNvPicPr>
            <a:picLocks noChangeAspect="1"/>
          </p:cNvPicPr>
          <p:nvPr/>
        </p:nvPicPr>
        <p:blipFill>
          <a:blip r:embed="rId2"/>
          <a:stretch>
            <a:fillRect/>
          </a:stretch>
        </p:blipFill>
        <p:spPr>
          <a:xfrm>
            <a:off x="7481958" y="3332716"/>
            <a:ext cx="3768747" cy="1639014"/>
          </a:xfrm>
          <a:prstGeom prst="rect">
            <a:avLst/>
          </a:prstGeom>
          <a:ln>
            <a:solidFill>
              <a:schemeClr val="tx1"/>
            </a:solidFill>
          </a:ln>
        </p:spPr>
      </p:pic>
      <p:sp>
        <p:nvSpPr>
          <p:cNvPr id="9" name="Oval 8">
            <a:extLst>
              <a:ext uri="{FF2B5EF4-FFF2-40B4-BE49-F238E27FC236}">
                <a16:creationId xmlns:a16="http://schemas.microsoft.com/office/drawing/2014/main" id="{DEF5612C-CA67-41C0-8F18-FAF295F878BC}"/>
              </a:ext>
            </a:extLst>
          </p:cNvPr>
          <p:cNvSpPr/>
          <p:nvPr/>
        </p:nvSpPr>
        <p:spPr>
          <a:xfrm>
            <a:off x="7887855" y="3208727"/>
            <a:ext cx="2156329" cy="49312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3717AB2-802E-4D00-9C0D-11886B157A84}"/>
              </a:ext>
            </a:extLst>
          </p:cNvPr>
          <p:cNvPicPr>
            <a:picLocks noChangeAspect="1"/>
          </p:cNvPicPr>
          <p:nvPr/>
        </p:nvPicPr>
        <p:blipFill rotWithShape="1">
          <a:blip r:embed="rId3"/>
          <a:srcRect l="341"/>
          <a:stretch/>
        </p:blipFill>
        <p:spPr>
          <a:xfrm>
            <a:off x="1" y="3309194"/>
            <a:ext cx="6396266" cy="1562070"/>
          </a:xfrm>
          <a:prstGeom prst="rect">
            <a:avLst/>
          </a:prstGeom>
          <a:ln>
            <a:solidFill>
              <a:schemeClr val="tx1"/>
            </a:solidFill>
          </a:ln>
        </p:spPr>
      </p:pic>
      <p:sp>
        <p:nvSpPr>
          <p:cNvPr id="11" name="Oval 10">
            <a:extLst>
              <a:ext uri="{FF2B5EF4-FFF2-40B4-BE49-F238E27FC236}">
                <a16:creationId xmlns:a16="http://schemas.microsoft.com/office/drawing/2014/main" id="{86B26DC0-CDA4-406D-816A-75E64D4EFD9F}"/>
              </a:ext>
            </a:extLst>
          </p:cNvPr>
          <p:cNvSpPr/>
          <p:nvPr/>
        </p:nvSpPr>
        <p:spPr>
          <a:xfrm>
            <a:off x="5207479" y="3536904"/>
            <a:ext cx="1188788" cy="62028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8A74622-D9BA-46B8-92F7-76095E0171CF}"/>
              </a:ext>
            </a:extLst>
          </p:cNvPr>
          <p:cNvPicPr>
            <a:picLocks noChangeAspect="1"/>
          </p:cNvPicPr>
          <p:nvPr/>
        </p:nvPicPr>
        <p:blipFill>
          <a:blip r:embed="rId4"/>
          <a:stretch>
            <a:fillRect/>
          </a:stretch>
        </p:blipFill>
        <p:spPr>
          <a:xfrm>
            <a:off x="4814887" y="4591050"/>
            <a:ext cx="3838575" cy="2266950"/>
          </a:xfrm>
          <a:prstGeom prst="rect">
            <a:avLst/>
          </a:prstGeom>
          <a:ln>
            <a:solidFill>
              <a:schemeClr val="tx1"/>
            </a:solidFill>
          </a:ln>
        </p:spPr>
      </p:pic>
    </p:spTree>
    <p:extLst>
      <p:ext uri="{BB962C8B-B14F-4D97-AF65-F5344CB8AC3E}">
        <p14:creationId xmlns:p14="http://schemas.microsoft.com/office/powerpoint/2010/main" val="185580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A4694-16FD-734C-A8BB-F0B246EEDDB5}"/>
              </a:ext>
            </a:extLst>
          </p:cNvPr>
          <p:cNvSpPr>
            <a:spLocks noGrp="1"/>
          </p:cNvSpPr>
          <p:nvPr>
            <p:ph idx="1"/>
          </p:nvPr>
        </p:nvSpPr>
        <p:spPr>
          <a:xfrm>
            <a:off x="498765" y="2456121"/>
            <a:ext cx="10972800" cy="4231007"/>
          </a:xfrm>
        </p:spPr>
        <p:txBody>
          <a:bodyPr>
            <a:normAutofit fontScale="70000" lnSpcReduction="20000"/>
          </a:bodyPr>
          <a:lstStyle/>
          <a:p>
            <a:r>
              <a:rPr lang="en-US" sz="4800" dirty="0"/>
              <a:t>Overview of Funds</a:t>
            </a:r>
          </a:p>
          <a:p>
            <a:pPr lvl="1">
              <a:buFont typeface="Courier New" panose="02070309020205020404" pitchFamily="49" charset="0"/>
              <a:buChar char="o"/>
            </a:pPr>
            <a:r>
              <a:rPr lang="en-US" sz="4400" dirty="0"/>
              <a:t>Allocation</a:t>
            </a:r>
          </a:p>
          <a:p>
            <a:pPr lvl="1">
              <a:buFont typeface="Courier New" panose="02070309020205020404" pitchFamily="49" charset="0"/>
              <a:buChar char="o"/>
            </a:pPr>
            <a:r>
              <a:rPr lang="en-US" sz="4400" dirty="0"/>
              <a:t>Compliance (plans, reports, allowable/reasonable use)</a:t>
            </a:r>
          </a:p>
          <a:p>
            <a:pPr lvl="1">
              <a:buFont typeface="Courier New" panose="02070309020205020404" pitchFamily="49" charset="0"/>
              <a:buChar char="o"/>
            </a:pPr>
            <a:r>
              <a:rPr lang="en-US" sz="4400" dirty="0"/>
              <a:t>Tips</a:t>
            </a:r>
          </a:p>
          <a:p>
            <a:pPr lvl="1"/>
            <a:endParaRPr lang="en-US" sz="4400" dirty="0"/>
          </a:p>
          <a:p>
            <a:r>
              <a:rPr lang="en-US" sz="4400" dirty="0"/>
              <a:t>Processing – Amendments, Cash Requests,..</a:t>
            </a:r>
          </a:p>
          <a:p>
            <a:r>
              <a:rPr lang="en-US" sz="4400" dirty="0"/>
              <a:t>Tips</a:t>
            </a:r>
          </a:p>
          <a:p>
            <a:pPr marL="0" indent="0">
              <a:buNone/>
            </a:pPr>
            <a:endParaRPr lang="en-US" dirty="0"/>
          </a:p>
          <a:p>
            <a:pPr marL="457200" lvl="1" indent="0">
              <a:buNone/>
            </a:pPr>
            <a:r>
              <a:rPr lang="en-US" dirty="0"/>
              <a:t> </a:t>
            </a:r>
          </a:p>
        </p:txBody>
      </p:sp>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Goals For This Session		</a:t>
            </a:r>
          </a:p>
        </p:txBody>
      </p:sp>
      <p:pic>
        <p:nvPicPr>
          <p:cNvPr id="1026" name="Picture 2" descr="Free Black Dart Hit a Bullseye Stock Photo">
            <a:extLst>
              <a:ext uri="{FF2B5EF4-FFF2-40B4-BE49-F238E27FC236}">
                <a16:creationId xmlns:a16="http://schemas.microsoft.com/office/drawing/2014/main" id="{DC1AF937-C975-4A40-B095-2279659AF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771" y="138401"/>
            <a:ext cx="1922409" cy="1279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678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B50EEC-8691-4FB9-8355-5FFEA8DE3D20}"/>
              </a:ext>
            </a:extLst>
          </p:cNvPr>
          <p:cNvPicPr>
            <a:picLocks noChangeAspect="1"/>
          </p:cNvPicPr>
          <p:nvPr/>
        </p:nvPicPr>
        <p:blipFill>
          <a:blip r:embed="rId2"/>
          <a:stretch>
            <a:fillRect/>
          </a:stretch>
        </p:blipFill>
        <p:spPr>
          <a:xfrm>
            <a:off x="555466" y="4888686"/>
            <a:ext cx="11081065" cy="1969314"/>
          </a:xfrm>
          <a:prstGeom prst="rect">
            <a:avLst/>
          </a:prstGeom>
        </p:spPr>
      </p:pic>
      <p:sp>
        <p:nvSpPr>
          <p:cNvPr id="2" name="Content Placeholder 1">
            <a:extLst>
              <a:ext uri="{FF2B5EF4-FFF2-40B4-BE49-F238E27FC236}">
                <a16:creationId xmlns:a16="http://schemas.microsoft.com/office/drawing/2014/main" id="{0EDA4694-16FD-734C-A8BB-F0B246EEDDB5}"/>
              </a:ext>
            </a:extLst>
          </p:cNvPr>
          <p:cNvSpPr>
            <a:spLocks noGrp="1"/>
          </p:cNvSpPr>
          <p:nvPr>
            <p:ph idx="1"/>
          </p:nvPr>
        </p:nvSpPr>
        <p:spPr>
          <a:xfrm>
            <a:off x="366882" y="1717963"/>
            <a:ext cx="11458235" cy="4865399"/>
          </a:xfrm>
        </p:spPr>
        <p:txBody>
          <a:bodyPr>
            <a:normAutofit/>
          </a:bodyPr>
          <a:lstStyle/>
          <a:p>
            <a:r>
              <a:rPr lang="en-US" sz="2400" dirty="0"/>
              <a:t>Only Cash Requests which are in progress, not yet submitted to OPI, can be deleted.</a:t>
            </a:r>
          </a:p>
          <a:p>
            <a:r>
              <a:rPr lang="en-US" sz="2400" dirty="0"/>
              <a:t>Why would you delete a Cash Request?</a:t>
            </a:r>
          </a:p>
          <a:p>
            <a:pPr lvl="1">
              <a:buFont typeface="Courier New" panose="02070309020205020404" pitchFamily="49" charset="0"/>
              <a:buChar char="o"/>
            </a:pPr>
            <a:r>
              <a:rPr lang="en-US" sz="2000" dirty="0"/>
              <a:t>You created it on accident</a:t>
            </a:r>
          </a:p>
          <a:p>
            <a:pPr lvl="1">
              <a:buFont typeface="Courier New" panose="02070309020205020404" pitchFamily="49" charset="0"/>
              <a:buChar char="o"/>
            </a:pPr>
            <a:r>
              <a:rPr lang="en-US" sz="2000" dirty="0"/>
              <a:t>No longer want/need to make the request</a:t>
            </a:r>
          </a:p>
          <a:p>
            <a:r>
              <a:rPr lang="en-US" sz="2400" dirty="0"/>
              <a:t>How do you Delete it?</a:t>
            </a:r>
          </a:p>
          <a:p>
            <a:pPr lvl="1">
              <a:buFont typeface="Courier New" panose="02070309020205020404" pitchFamily="49" charset="0"/>
              <a:buChar char="o"/>
            </a:pPr>
            <a:r>
              <a:rPr lang="en-US" sz="2000" dirty="0"/>
              <a:t>In the Cash Requests/Expenditures page, select the unwanted Cash Request</a:t>
            </a:r>
          </a:p>
          <a:p>
            <a:pPr lvl="1">
              <a:buFont typeface="Courier New" panose="02070309020205020404" pitchFamily="49" charset="0"/>
              <a:buChar char="o"/>
            </a:pPr>
            <a:r>
              <a:rPr lang="en-US" sz="2000" dirty="0"/>
              <a:t>Then select the blue “Delete Request” button</a:t>
            </a:r>
          </a:p>
          <a:p>
            <a:pPr lvl="1">
              <a:buFont typeface="Courier New" panose="02070309020205020404" pitchFamily="49" charset="0"/>
              <a:buChar char="o"/>
            </a:pPr>
            <a:r>
              <a:rPr lang="en-US" sz="2000" dirty="0"/>
              <a:t>This button will not be displayed if the Request has already been submitted</a:t>
            </a:r>
          </a:p>
          <a:p>
            <a:pPr lvl="1"/>
            <a:endParaRPr lang="en-US" sz="2400" dirty="0">
              <a:highlight>
                <a:srgbClr val="00FFFF"/>
              </a:highlight>
            </a:endParaRPr>
          </a:p>
        </p:txBody>
      </p:sp>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Cash Requests – Deleting a Cash Request</a:t>
            </a:r>
          </a:p>
        </p:txBody>
      </p:sp>
      <p:sp>
        <p:nvSpPr>
          <p:cNvPr id="6" name="Arrow: Right 5">
            <a:extLst>
              <a:ext uri="{FF2B5EF4-FFF2-40B4-BE49-F238E27FC236}">
                <a16:creationId xmlns:a16="http://schemas.microsoft.com/office/drawing/2014/main" id="{F54C5E9E-C77F-4695-AF6B-1E11C5B7F35C}"/>
              </a:ext>
            </a:extLst>
          </p:cNvPr>
          <p:cNvSpPr/>
          <p:nvPr/>
        </p:nvSpPr>
        <p:spPr>
          <a:xfrm rot="9668289">
            <a:off x="8637224" y="4940365"/>
            <a:ext cx="1591675" cy="25622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FFFF00"/>
              </a:highlight>
            </a:endParaRPr>
          </a:p>
        </p:txBody>
      </p:sp>
    </p:spTree>
    <p:extLst>
      <p:ext uri="{BB962C8B-B14F-4D97-AF65-F5344CB8AC3E}">
        <p14:creationId xmlns:p14="http://schemas.microsoft.com/office/powerpoint/2010/main" val="2922221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Budget Pages</a:t>
            </a:r>
          </a:p>
        </p:txBody>
      </p:sp>
      <p:sp>
        <p:nvSpPr>
          <p:cNvPr id="13" name="Content Placeholder 1">
            <a:extLst>
              <a:ext uri="{FF2B5EF4-FFF2-40B4-BE49-F238E27FC236}">
                <a16:creationId xmlns:a16="http://schemas.microsoft.com/office/drawing/2014/main" id="{C731E57E-488A-4CFE-BB97-238A8DC32F00}"/>
              </a:ext>
            </a:extLst>
          </p:cNvPr>
          <p:cNvSpPr txBox="1">
            <a:spLocks/>
          </p:cNvSpPr>
          <p:nvPr/>
        </p:nvSpPr>
        <p:spPr bwMode="auto">
          <a:xfrm>
            <a:off x="366882" y="1717963"/>
            <a:ext cx="5331953" cy="4865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ndara" panose="020E0502030303020204" pitchFamily="34" charset="0"/>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ndara" panose="020E0502030303020204" pitchFamily="34" charset="0"/>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ndara" panose="020E0502030303020204" pitchFamily="34" charset="0"/>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ESSER II and III</a:t>
            </a:r>
          </a:p>
          <a:p>
            <a:r>
              <a:rPr lang="en-US" sz="2400" dirty="0"/>
              <a:t>Different Budget Page for each Program</a:t>
            </a:r>
          </a:p>
          <a:p>
            <a:r>
              <a:rPr lang="en-US" sz="2400" dirty="0"/>
              <a:t>In the top right-hand side of the application page, there is a drop-down menu where you can find your different budget pages</a:t>
            </a:r>
          </a:p>
        </p:txBody>
      </p:sp>
      <p:pic>
        <p:nvPicPr>
          <p:cNvPr id="15" name="Picture 14">
            <a:extLst>
              <a:ext uri="{FF2B5EF4-FFF2-40B4-BE49-F238E27FC236}">
                <a16:creationId xmlns:a16="http://schemas.microsoft.com/office/drawing/2014/main" id="{8918545E-6CFB-4F77-A4D7-81D11527C188}"/>
              </a:ext>
            </a:extLst>
          </p:cNvPr>
          <p:cNvPicPr>
            <a:picLocks noChangeAspect="1"/>
          </p:cNvPicPr>
          <p:nvPr/>
        </p:nvPicPr>
        <p:blipFill rotWithShape="1">
          <a:blip r:embed="rId2"/>
          <a:srcRect l="86323" t="19619" r="275" b="58051"/>
          <a:stretch/>
        </p:blipFill>
        <p:spPr>
          <a:xfrm>
            <a:off x="297610" y="4672578"/>
            <a:ext cx="5052290" cy="1578275"/>
          </a:xfrm>
          <a:prstGeom prst="rect">
            <a:avLst/>
          </a:prstGeom>
          <a:ln>
            <a:solidFill>
              <a:schemeClr val="tx1"/>
            </a:solidFill>
          </a:ln>
        </p:spPr>
      </p:pic>
      <p:sp>
        <p:nvSpPr>
          <p:cNvPr id="5" name="Content Placeholder 1">
            <a:extLst>
              <a:ext uri="{FF2B5EF4-FFF2-40B4-BE49-F238E27FC236}">
                <a16:creationId xmlns:a16="http://schemas.microsoft.com/office/drawing/2014/main" id="{ECB02AA8-36CB-4D99-A6E0-5BC62FD957FC}"/>
              </a:ext>
            </a:extLst>
          </p:cNvPr>
          <p:cNvSpPr txBox="1">
            <a:spLocks/>
          </p:cNvSpPr>
          <p:nvPr/>
        </p:nvSpPr>
        <p:spPr bwMode="auto">
          <a:xfrm>
            <a:off x="6857024" y="1717962"/>
            <a:ext cx="4639641" cy="4865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ndara" panose="020E0502030303020204" pitchFamily="34" charset="0"/>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ndara" panose="020E0502030303020204" pitchFamily="34" charset="0"/>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ndara" panose="020E0502030303020204" pitchFamily="34" charset="0"/>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ESSER I, ESSER Related Services, ARP Summer, ARP Afterschool</a:t>
            </a:r>
          </a:p>
          <a:p>
            <a:r>
              <a:rPr lang="en-US" sz="2400" dirty="0"/>
              <a:t>In these grants, there is a blue tab at the top named “Budget Pages”</a:t>
            </a:r>
          </a:p>
        </p:txBody>
      </p:sp>
      <p:pic>
        <p:nvPicPr>
          <p:cNvPr id="6" name="Picture 5">
            <a:extLst>
              <a:ext uri="{FF2B5EF4-FFF2-40B4-BE49-F238E27FC236}">
                <a16:creationId xmlns:a16="http://schemas.microsoft.com/office/drawing/2014/main" id="{10C7C95B-375F-4C77-BA94-E708028E3779}"/>
              </a:ext>
            </a:extLst>
          </p:cNvPr>
          <p:cNvPicPr>
            <a:picLocks noChangeAspect="1"/>
          </p:cNvPicPr>
          <p:nvPr/>
        </p:nvPicPr>
        <p:blipFill>
          <a:blip r:embed="rId3"/>
          <a:stretch>
            <a:fillRect/>
          </a:stretch>
        </p:blipFill>
        <p:spPr>
          <a:xfrm>
            <a:off x="6742545" y="3870096"/>
            <a:ext cx="5093856" cy="1459643"/>
          </a:xfrm>
          <a:prstGeom prst="rect">
            <a:avLst/>
          </a:prstGeom>
          <a:ln>
            <a:solidFill>
              <a:schemeClr val="tx1"/>
            </a:solidFill>
          </a:ln>
        </p:spPr>
      </p:pic>
      <p:sp>
        <p:nvSpPr>
          <p:cNvPr id="7" name="Oval 6">
            <a:extLst>
              <a:ext uri="{FF2B5EF4-FFF2-40B4-BE49-F238E27FC236}">
                <a16:creationId xmlns:a16="http://schemas.microsoft.com/office/drawing/2014/main" id="{71F67891-C08D-4B3B-BB93-A5E0CCA53319}"/>
              </a:ext>
            </a:extLst>
          </p:cNvPr>
          <p:cNvSpPr/>
          <p:nvPr/>
        </p:nvSpPr>
        <p:spPr>
          <a:xfrm>
            <a:off x="10690076" y="3735420"/>
            <a:ext cx="1215597" cy="82607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74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Budget Pages – Use of Funds</a:t>
            </a:r>
          </a:p>
        </p:txBody>
      </p:sp>
      <p:pic>
        <p:nvPicPr>
          <p:cNvPr id="7" name="Picture 6" descr="Graphical user interface, application, Word&#10;&#10;Description automatically generated">
            <a:extLst>
              <a:ext uri="{FF2B5EF4-FFF2-40B4-BE49-F238E27FC236}">
                <a16:creationId xmlns:a16="http://schemas.microsoft.com/office/drawing/2014/main" id="{D0B117B3-B7EA-42F4-9D56-16F4E904FAD0}"/>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260435" y="4484084"/>
            <a:ext cx="8786353" cy="2256289"/>
          </a:xfrm>
          <a:prstGeom prst="rect">
            <a:avLst/>
          </a:prstGeom>
          <a:noFill/>
          <a:ln>
            <a:noFill/>
          </a:ln>
        </p:spPr>
      </p:pic>
      <p:sp>
        <p:nvSpPr>
          <p:cNvPr id="2" name="Oval 1">
            <a:extLst>
              <a:ext uri="{FF2B5EF4-FFF2-40B4-BE49-F238E27FC236}">
                <a16:creationId xmlns:a16="http://schemas.microsoft.com/office/drawing/2014/main" id="{20929756-CBDB-4DC4-9340-C55F7911E10B}"/>
              </a:ext>
            </a:extLst>
          </p:cNvPr>
          <p:cNvSpPr/>
          <p:nvPr/>
        </p:nvSpPr>
        <p:spPr>
          <a:xfrm>
            <a:off x="3751436" y="5837232"/>
            <a:ext cx="1171546" cy="82308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tar: 7 Points 3">
            <a:extLst>
              <a:ext uri="{FF2B5EF4-FFF2-40B4-BE49-F238E27FC236}">
                <a16:creationId xmlns:a16="http://schemas.microsoft.com/office/drawing/2014/main" id="{F9659EB6-6FAB-41AF-9AAA-E79E1760A299}"/>
              </a:ext>
            </a:extLst>
          </p:cNvPr>
          <p:cNvSpPr/>
          <p:nvPr/>
        </p:nvSpPr>
        <p:spPr>
          <a:xfrm rot="20619653">
            <a:off x="4974036" y="4493415"/>
            <a:ext cx="2845737" cy="1941999"/>
          </a:xfrm>
          <a:prstGeom prst="star7">
            <a:avLst>
              <a:gd name="adj" fmla="val 34935"/>
              <a:gd name="hf" fmla="val 102572"/>
              <a:gd name="vf" fmla="val 10521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C00000"/>
              </a:solidFill>
              <a:latin typeface="Candara" panose="020E0502030303020204" pitchFamily="34" charset="0"/>
            </a:endParaRPr>
          </a:p>
          <a:p>
            <a:pPr algn="ctr"/>
            <a:r>
              <a:rPr lang="en-US" sz="1600" dirty="0">
                <a:solidFill>
                  <a:srgbClr val="C00000"/>
                </a:solidFill>
                <a:latin typeface="Candara" panose="020E0502030303020204" pitchFamily="34" charset="0"/>
              </a:rPr>
              <a:t>This is the MOST COMMON ERROR in submitting Cash Requests</a:t>
            </a:r>
          </a:p>
        </p:txBody>
      </p:sp>
      <p:pic>
        <p:nvPicPr>
          <p:cNvPr id="9" name="Picture 8" descr="See the source image">
            <a:extLst>
              <a:ext uri="{FF2B5EF4-FFF2-40B4-BE49-F238E27FC236}">
                <a16:creationId xmlns:a16="http://schemas.microsoft.com/office/drawing/2014/main" id="{1184F047-A34F-4C3C-B5A2-A9634C65CF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3052" y="274638"/>
            <a:ext cx="1572065" cy="908165"/>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
            <a:extLst>
              <a:ext uri="{FF2B5EF4-FFF2-40B4-BE49-F238E27FC236}">
                <a16:creationId xmlns:a16="http://schemas.microsoft.com/office/drawing/2014/main" id="{C731E57E-488A-4CFE-BB97-238A8DC32F00}"/>
              </a:ext>
            </a:extLst>
          </p:cNvPr>
          <p:cNvSpPr txBox="1">
            <a:spLocks/>
          </p:cNvSpPr>
          <p:nvPr/>
        </p:nvSpPr>
        <p:spPr bwMode="auto">
          <a:xfrm>
            <a:off x="0" y="1616364"/>
            <a:ext cx="12192000" cy="29741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ndara" panose="020E0502030303020204" pitchFamily="34" charset="0"/>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ndara" panose="020E0502030303020204" pitchFamily="34" charset="0"/>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ndara" panose="020E0502030303020204" pitchFamily="34" charset="0"/>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Pay specific attention to the “Use of Funds” category in your budget items.</a:t>
            </a:r>
          </a:p>
          <a:p>
            <a:r>
              <a:rPr lang="en-US" dirty="0"/>
              <a:t>Accountants are unable to approve a cash request when the </a:t>
            </a:r>
            <a:r>
              <a:rPr lang="en-US" b="1" dirty="0"/>
              <a:t>Final Approved Budget</a:t>
            </a:r>
            <a:r>
              <a:rPr lang="en-US" dirty="0"/>
              <a:t> mistakenly reflects $0. </a:t>
            </a:r>
          </a:p>
          <a:p>
            <a:r>
              <a:rPr lang="en-US" dirty="0"/>
              <a:t>The “Use of Funds” in the Cash Request MUST match what is in the current Budget.</a:t>
            </a:r>
          </a:p>
        </p:txBody>
      </p:sp>
    </p:spTree>
    <p:extLst>
      <p:ext uri="{BB962C8B-B14F-4D97-AF65-F5344CB8AC3E}">
        <p14:creationId xmlns:p14="http://schemas.microsoft.com/office/powerpoint/2010/main" val="3160017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a:xfrm>
            <a:off x="1710869" y="246930"/>
            <a:ext cx="10292311" cy="1143000"/>
          </a:xfrm>
        </p:spPr>
        <p:txBody>
          <a:bodyPr/>
          <a:lstStyle/>
          <a:p>
            <a:r>
              <a:rPr lang="en-US" dirty="0"/>
              <a:t>Example: </a:t>
            </a:r>
            <a:br>
              <a:rPr lang="en-US" dirty="0"/>
            </a:br>
            <a:r>
              <a:rPr lang="en-US" dirty="0"/>
              <a:t>Incorrectly Submitted Cash Request</a:t>
            </a:r>
          </a:p>
        </p:txBody>
      </p:sp>
      <p:sp>
        <p:nvSpPr>
          <p:cNvPr id="13" name="Content Placeholder 1">
            <a:extLst>
              <a:ext uri="{FF2B5EF4-FFF2-40B4-BE49-F238E27FC236}">
                <a16:creationId xmlns:a16="http://schemas.microsoft.com/office/drawing/2014/main" id="{C731E57E-488A-4CFE-BB97-238A8DC32F00}"/>
              </a:ext>
            </a:extLst>
          </p:cNvPr>
          <p:cNvSpPr txBox="1">
            <a:spLocks/>
          </p:cNvSpPr>
          <p:nvPr/>
        </p:nvSpPr>
        <p:spPr bwMode="auto">
          <a:xfrm>
            <a:off x="0" y="3583713"/>
            <a:ext cx="12192000" cy="101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ndara" panose="020E0502030303020204" pitchFamily="34" charset="0"/>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ndara" panose="020E0502030303020204" pitchFamily="34" charset="0"/>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ndara" panose="020E0502030303020204" pitchFamily="34" charset="0"/>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cs typeface="Times New Roman" panose="02020603050405020304" pitchFamily="18" charset="0"/>
              </a:rPr>
              <a:t>Notice the </a:t>
            </a:r>
            <a:r>
              <a:rPr lang="en-US" sz="2000" b="1" dirty="0">
                <a:solidFill>
                  <a:srgbClr val="00B050"/>
                </a:solidFill>
                <a:cs typeface="Times New Roman" panose="02020603050405020304" pitchFamily="18" charset="0"/>
              </a:rPr>
              <a:t>Final Approved Budget </a:t>
            </a:r>
            <a:r>
              <a:rPr lang="en-US" sz="2000" dirty="0">
                <a:cs typeface="Times New Roman" panose="02020603050405020304" pitchFamily="18" charset="0"/>
              </a:rPr>
              <a:t>reflects an available balance of </a:t>
            </a:r>
            <a:r>
              <a:rPr lang="en-US" sz="2000" b="1" dirty="0">
                <a:solidFill>
                  <a:srgbClr val="00B050"/>
                </a:solidFill>
                <a:cs typeface="Times New Roman" panose="02020603050405020304" pitchFamily="18" charset="0"/>
              </a:rPr>
              <a:t>$0</a:t>
            </a:r>
            <a:r>
              <a:rPr lang="en-US" sz="2000" dirty="0">
                <a:cs typeface="Times New Roman" panose="02020603050405020304" pitchFamily="18" charset="0"/>
              </a:rPr>
              <a:t>.  </a:t>
            </a:r>
            <a:r>
              <a:rPr lang="en-US" sz="2000" b="1" dirty="0">
                <a:solidFill>
                  <a:srgbClr val="C00000"/>
                </a:solidFill>
                <a:cs typeface="Times New Roman" panose="02020603050405020304" pitchFamily="18" charset="0"/>
              </a:rPr>
              <a:t>Supplemental Learning </a:t>
            </a:r>
            <a:r>
              <a:rPr lang="en-US" sz="2000" dirty="0">
                <a:cs typeface="Times New Roman" panose="02020603050405020304" pitchFamily="18" charset="0"/>
              </a:rPr>
              <a:t>was </a:t>
            </a:r>
            <a:r>
              <a:rPr lang="en-US" sz="2000" u="sng" dirty="0">
                <a:cs typeface="Times New Roman" panose="02020603050405020304" pitchFamily="18" charset="0"/>
              </a:rPr>
              <a:t>incorrectly selected</a:t>
            </a:r>
            <a:r>
              <a:rPr lang="en-US" sz="2000" dirty="0">
                <a:cs typeface="Times New Roman" panose="02020603050405020304" pitchFamily="18" charset="0"/>
              </a:rPr>
              <a:t> differing from this District’s current OPI-approved budget.  This results in showing </a:t>
            </a:r>
            <a:r>
              <a:rPr lang="en-US" sz="2000" dirty="0">
                <a:effectLst>
                  <a:outerShdw blurRad="38100" dist="38100" dir="2700000" algn="tl">
                    <a:srgbClr val="000000">
                      <a:alpha val="43137"/>
                    </a:srgbClr>
                  </a:outerShdw>
                </a:effectLst>
                <a:cs typeface="Times New Roman" panose="02020603050405020304" pitchFamily="18" charset="0"/>
              </a:rPr>
              <a:t>$0 </a:t>
            </a:r>
            <a:r>
              <a:rPr lang="en-US" sz="2000" dirty="0">
                <a:cs typeface="Times New Roman" panose="02020603050405020304" pitchFamily="18" charset="0"/>
              </a:rPr>
              <a:t>balance available to the District to draw allocated monies from.  </a:t>
            </a:r>
          </a:p>
        </p:txBody>
      </p:sp>
      <p:pic>
        <p:nvPicPr>
          <p:cNvPr id="8" name="m_5060895239956469399m_-6136551491332984373m_3088981590045562616m_2289082995989015358Picture 2">
            <a:extLst>
              <a:ext uri="{FF2B5EF4-FFF2-40B4-BE49-F238E27FC236}">
                <a16:creationId xmlns:a16="http://schemas.microsoft.com/office/drawing/2014/main" id="{5A51E98E-A99E-49A4-BD75-B3D8DC39B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2420"/>
            <a:ext cx="12191999" cy="205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
            <a:extLst>
              <a:ext uri="{FF2B5EF4-FFF2-40B4-BE49-F238E27FC236}">
                <a16:creationId xmlns:a16="http://schemas.microsoft.com/office/drawing/2014/main" id="{BE9925E8-859A-4BC9-B1E2-0D61933B2BF4}"/>
              </a:ext>
            </a:extLst>
          </p:cNvPr>
          <p:cNvSpPr txBox="1">
            <a:spLocks/>
          </p:cNvSpPr>
          <p:nvPr/>
        </p:nvSpPr>
        <p:spPr bwMode="auto">
          <a:xfrm>
            <a:off x="27179" y="6031345"/>
            <a:ext cx="12137644" cy="7296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ndara" panose="020E0502030303020204" pitchFamily="34" charset="0"/>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ndara" panose="020E0502030303020204" pitchFamily="34" charset="0"/>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ndara" panose="020E0502030303020204" pitchFamily="34" charset="0"/>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cs typeface="Times New Roman" panose="02020603050405020304" pitchFamily="18" charset="0"/>
              </a:rPr>
              <a:t>The District’s Budget Detail Sheet indicates </a:t>
            </a:r>
            <a:r>
              <a:rPr lang="en-US" sz="2000" dirty="0">
                <a:effectLst>
                  <a:outerShdw blurRad="38100" dist="38100" dir="2700000" algn="tl">
                    <a:srgbClr val="000000">
                      <a:alpha val="43137"/>
                    </a:srgbClr>
                  </a:outerShdw>
                </a:effectLst>
                <a:highlight>
                  <a:srgbClr val="00FFFF"/>
                </a:highlight>
                <a:cs typeface="Times New Roman" panose="02020603050405020304" pitchFamily="18" charset="0"/>
              </a:rPr>
              <a:t>Supplemental Services</a:t>
            </a:r>
            <a:r>
              <a:rPr lang="en-US" sz="2000" dirty="0">
                <a:highlight>
                  <a:srgbClr val="00FFFF"/>
                </a:highlight>
                <a:cs typeface="Times New Roman" panose="02020603050405020304" pitchFamily="18" charset="0"/>
              </a:rPr>
              <a:t> </a:t>
            </a:r>
            <a:r>
              <a:rPr lang="en-US" sz="2000" dirty="0">
                <a:cs typeface="Times New Roman" panose="02020603050405020304" pitchFamily="18" charset="0"/>
              </a:rPr>
              <a:t>was approved by OPI and should have been properly selected for the </a:t>
            </a:r>
            <a:r>
              <a:rPr lang="en-US" sz="2000" dirty="0">
                <a:effectLst>
                  <a:outerShdw blurRad="38100" dist="38100" dir="2700000" algn="tl">
                    <a:srgbClr val="000000">
                      <a:alpha val="43137"/>
                    </a:srgbClr>
                  </a:outerShdw>
                </a:effectLst>
                <a:highlight>
                  <a:srgbClr val="FFFF00"/>
                </a:highlight>
                <a:cs typeface="Times New Roman" panose="02020603050405020304" pitchFamily="18" charset="0"/>
              </a:rPr>
              <a:t>Use of Funds</a:t>
            </a:r>
            <a:r>
              <a:rPr lang="en-US" sz="2000" dirty="0">
                <a:cs typeface="Times New Roman" panose="02020603050405020304" pitchFamily="18" charset="0"/>
              </a:rPr>
              <a:t>.  </a:t>
            </a:r>
          </a:p>
        </p:txBody>
      </p:sp>
      <p:grpSp>
        <p:nvGrpSpPr>
          <p:cNvPr id="10" name="Group 9">
            <a:extLst>
              <a:ext uri="{FF2B5EF4-FFF2-40B4-BE49-F238E27FC236}">
                <a16:creationId xmlns:a16="http://schemas.microsoft.com/office/drawing/2014/main" id="{8B1889FD-586F-43E3-8B8E-E1ED0E3A90B9}"/>
              </a:ext>
            </a:extLst>
          </p:cNvPr>
          <p:cNvGrpSpPr/>
          <p:nvPr/>
        </p:nvGrpSpPr>
        <p:grpSpPr>
          <a:xfrm>
            <a:off x="1" y="4738248"/>
            <a:ext cx="12191999" cy="1223909"/>
            <a:chOff x="560351" y="1605150"/>
            <a:chExt cx="11046673" cy="2194876"/>
          </a:xfrm>
        </p:grpSpPr>
        <p:pic>
          <p:nvPicPr>
            <p:cNvPr id="11" name="m_5060895239956469399m_-6136551491332984373m_3088981590045562616m_2289082995989015358Picture 4">
              <a:extLst>
                <a:ext uri="{FF2B5EF4-FFF2-40B4-BE49-F238E27FC236}">
                  <a16:creationId xmlns:a16="http://schemas.microsoft.com/office/drawing/2014/main" id="{BF053D18-8498-4D85-ACB5-AFA8E5709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51" y="1605150"/>
              <a:ext cx="11022049" cy="77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m_5060895239956469399m_-6136551491332984373m_3088981590045562616m_2289082995989015358Picture 3">
              <a:extLst>
                <a:ext uri="{FF2B5EF4-FFF2-40B4-BE49-F238E27FC236}">
                  <a16:creationId xmlns:a16="http://schemas.microsoft.com/office/drawing/2014/main" id="{83AEBD91-8741-4128-B88C-C10161CE97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975" y="2336986"/>
              <a:ext cx="11022049"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71193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C731E57E-488A-4CFE-BB97-238A8DC32F00}"/>
              </a:ext>
            </a:extLst>
          </p:cNvPr>
          <p:cNvSpPr txBox="1">
            <a:spLocks/>
          </p:cNvSpPr>
          <p:nvPr/>
        </p:nvSpPr>
        <p:spPr bwMode="auto">
          <a:xfrm>
            <a:off x="182155" y="5880248"/>
            <a:ext cx="11458235" cy="474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ndara" panose="020E0502030303020204" pitchFamily="34" charset="0"/>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ndara" panose="020E0502030303020204" pitchFamily="34" charset="0"/>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ndara" panose="020E0502030303020204" pitchFamily="34" charset="0"/>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ndara" panose="020E0502030303020204" pitchFamily="34" charset="0"/>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cs typeface="Times New Roman" panose="02020603050405020304" pitchFamily="18" charset="0"/>
              </a:rPr>
              <a:t>All the required fields match including the </a:t>
            </a:r>
            <a:r>
              <a:rPr lang="en-US" sz="2400" i="1" dirty="0">
                <a:effectLst>
                  <a:outerShdw blurRad="38100" dist="38100" dir="2700000" algn="tl">
                    <a:srgbClr val="000000">
                      <a:alpha val="43137"/>
                    </a:srgbClr>
                  </a:outerShdw>
                </a:effectLst>
                <a:cs typeface="Times New Roman" panose="02020603050405020304" pitchFamily="18" charset="0"/>
              </a:rPr>
              <a:t>Expenditure and Itemization Description</a:t>
            </a:r>
            <a:r>
              <a:rPr lang="en-US" sz="2400" dirty="0">
                <a:cs typeface="Times New Roman" panose="02020603050405020304" pitchFamily="18" charset="0"/>
              </a:rPr>
              <a:t>!</a:t>
            </a:r>
          </a:p>
        </p:txBody>
      </p:sp>
      <p:sp>
        <p:nvSpPr>
          <p:cNvPr id="10" name="Title 2">
            <a:extLst>
              <a:ext uri="{FF2B5EF4-FFF2-40B4-BE49-F238E27FC236}">
                <a16:creationId xmlns:a16="http://schemas.microsoft.com/office/drawing/2014/main" id="{D579A213-D725-47D7-A5AA-2F60D2F30EB6}"/>
              </a:ext>
            </a:extLst>
          </p:cNvPr>
          <p:cNvSpPr txBox="1">
            <a:spLocks/>
          </p:cNvSpPr>
          <p:nvPr/>
        </p:nvSpPr>
        <p:spPr bwMode="auto">
          <a:xfrm>
            <a:off x="1641596" y="235525"/>
            <a:ext cx="1029231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C12730"/>
                </a:solidFill>
                <a:latin typeface="Candara" panose="020E0502030303020204" pitchFamily="34" charset="0"/>
                <a:ea typeface="ＭＳ Ｐゴシック" pitchFamily="-111" charset="-128"/>
                <a:cs typeface="+mj-cs"/>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a:lstStyle>
          <a:p>
            <a:r>
              <a:rPr lang="en-US" dirty="0"/>
              <a:t>Example: </a:t>
            </a:r>
            <a:br>
              <a:rPr lang="en-US" dirty="0"/>
            </a:br>
            <a:r>
              <a:rPr lang="en-US" dirty="0"/>
              <a:t>Correctly Submitted Cash Request</a:t>
            </a:r>
          </a:p>
        </p:txBody>
      </p:sp>
      <p:pic>
        <p:nvPicPr>
          <p:cNvPr id="14" name="Picture 13">
            <a:extLst>
              <a:ext uri="{FF2B5EF4-FFF2-40B4-BE49-F238E27FC236}">
                <a16:creationId xmlns:a16="http://schemas.microsoft.com/office/drawing/2014/main" id="{F1508770-711D-435A-96E4-4AA0F195A50E}"/>
              </a:ext>
            </a:extLst>
          </p:cNvPr>
          <p:cNvPicPr>
            <a:picLocks noChangeAspect="1"/>
          </p:cNvPicPr>
          <p:nvPr/>
        </p:nvPicPr>
        <p:blipFill>
          <a:blip r:embed="rId2"/>
          <a:stretch>
            <a:fillRect/>
          </a:stretch>
        </p:blipFill>
        <p:spPr>
          <a:xfrm>
            <a:off x="609600" y="2152173"/>
            <a:ext cx="10835473" cy="1847175"/>
          </a:xfrm>
          <a:prstGeom prst="rect">
            <a:avLst/>
          </a:prstGeom>
        </p:spPr>
      </p:pic>
      <p:sp>
        <p:nvSpPr>
          <p:cNvPr id="15" name="TextBox 14">
            <a:extLst>
              <a:ext uri="{FF2B5EF4-FFF2-40B4-BE49-F238E27FC236}">
                <a16:creationId xmlns:a16="http://schemas.microsoft.com/office/drawing/2014/main" id="{D3C46BBB-E841-4A12-9019-07F4DAC40BAB}"/>
              </a:ext>
            </a:extLst>
          </p:cNvPr>
          <p:cNvSpPr txBox="1"/>
          <p:nvPr/>
        </p:nvSpPr>
        <p:spPr>
          <a:xfrm>
            <a:off x="620623" y="1782841"/>
            <a:ext cx="2180492"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t>Cash Request:</a:t>
            </a:r>
          </a:p>
        </p:txBody>
      </p:sp>
      <p:sp>
        <p:nvSpPr>
          <p:cNvPr id="16" name="TextBox 15">
            <a:extLst>
              <a:ext uri="{FF2B5EF4-FFF2-40B4-BE49-F238E27FC236}">
                <a16:creationId xmlns:a16="http://schemas.microsoft.com/office/drawing/2014/main" id="{DCB25312-2D20-49C8-A6B2-59E653DF2BBC}"/>
              </a:ext>
            </a:extLst>
          </p:cNvPr>
          <p:cNvSpPr txBox="1"/>
          <p:nvPr/>
        </p:nvSpPr>
        <p:spPr>
          <a:xfrm>
            <a:off x="0" y="4107893"/>
            <a:ext cx="4149969"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Candara" panose="020E0502030303020204" pitchFamily="34" charset="0"/>
                <a:cs typeface="Times New Roman" panose="02020603050405020304" pitchFamily="18" charset="0"/>
              </a:rPr>
              <a:t>District’s Final Approved Budget Detail:</a:t>
            </a:r>
          </a:p>
        </p:txBody>
      </p:sp>
      <p:grpSp>
        <p:nvGrpSpPr>
          <p:cNvPr id="3" name="Group 2">
            <a:extLst>
              <a:ext uri="{FF2B5EF4-FFF2-40B4-BE49-F238E27FC236}">
                <a16:creationId xmlns:a16="http://schemas.microsoft.com/office/drawing/2014/main" id="{4A867AB0-082A-4790-A99F-9B23FE9AA5F3}"/>
              </a:ext>
            </a:extLst>
          </p:cNvPr>
          <p:cNvGrpSpPr/>
          <p:nvPr/>
        </p:nvGrpSpPr>
        <p:grpSpPr>
          <a:xfrm>
            <a:off x="0" y="4477225"/>
            <a:ext cx="12191999" cy="1139924"/>
            <a:chOff x="371789" y="4384859"/>
            <a:chExt cx="11471869" cy="1139924"/>
          </a:xfrm>
        </p:grpSpPr>
        <p:pic>
          <p:nvPicPr>
            <p:cNvPr id="17" name="Picture 16">
              <a:extLst>
                <a:ext uri="{FF2B5EF4-FFF2-40B4-BE49-F238E27FC236}">
                  <a16:creationId xmlns:a16="http://schemas.microsoft.com/office/drawing/2014/main" id="{22DB32EF-85AD-43C3-925D-C40F06D9B483}"/>
                </a:ext>
              </a:extLst>
            </p:cNvPr>
            <p:cNvPicPr>
              <a:picLocks noChangeAspect="1"/>
            </p:cNvPicPr>
            <p:nvPr/>
          </p:nvPicPr>
          <p:blipFill>
            <a:blip r:embed="rId3"/>
            <a:stretch>
              <a:fillRect/>
            </a:stretch>
          </p:blipFill>
          <p:spPr>
            <a:xfrm>
              <a:off x="398585" y="4384859"/>
              <a:ext cx="11445072" cy="452897"/>
            </a:xfrm>
            <a:prstGeom prst="rect">
              <a:avLst/>
            </a:prstGeom>
          </p:spPr>
        </p:pic>
        <p:pic>
          <p:nvPicPr>
            <p:cNvPr id="18" name="Picture 17">
              <a:extLst>
                <a:ext uri="{FF2B5EF4-FFF2-40B4-BE49-F238E27FC236}">
                  <a16:creationId xmlns:a16="http://schemas.microsoft.com/office/drawing/2014/main" id="{12CCE206-80B8-4ACD-904F-79F56849BDC4}"/>
                </a:ext>
              </a:extLst>
            </p:cNvPr>
            <p:cNvPicPr>
              <a:picLocks noChangeAspect="1"/>
            </p:cNvPicPr>
            <p:nvPr/>
          </p:nvPicPr>
          <p:blipFill>
            <a:blip r:embed="rId4"/>
            <a:stretch>
              <a:fillRect/>
            </a:stretch>
          </p:blipFill>
          <p:spPr>
            <a:xfrm>
              <a:off x="371789" y="4810267"/>
              <a:ext cx="11471869" cy="714516"/>
            </a:xfrm>
            <a:prstGeom prst="rect">
              <a:avLst/>
            </a:prstGeom>
          </p:spPr>
        </p:pic>
      </p:grpSp>
      <p:pic>
        <p:nvPicPr>
          <p:cNvPr id="19" name="Picture 18" descr="See the source image">
            <a:extLst>
              <a:ext uri="{FF2B5EF4-FFF2-40B4-BE49-F238E27FC236}">
                <a16:creationId xmlns:a16="http://schemas.microsoft.com/office/drawing/2014/main" id="{AE2C142A-F479-4BB5-862D-A07D131034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9315" y="301503"/>
            <a:ext cx="1572065" cy="90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429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F2505B89-1743-44F9-9BEA-C34A044C8E3B}"/>
              </a:ext>
            </a:extLst>
          </p:cNvPr>
          <p:cNvSpPr>
            <a:spLocks noGrp="1"/>
          </p:cNvSpPr>
          <p:nvPr>
            <p:ph idx="1"/>
          </p:nvPr>
        </p:nvSpPr>
        <p:spPr>
          <a:xfrm>
            <a:off x="193964" y="1717963"/>
            <a:ext cx="11809216" cy="5140037"/>
          </a:xfrm>
        </p:spPr>
        <p:txBody>
          <a:bodyPr>
            <a:normAutofit fontScale="85000" lnSpcReduction="10000"/>
          </a:bodyPr>
          <a:lstStyle/>
          <a:p>
            <a:r>
              <a:rPr lang="en-US" sz="2800" dirty="0"/>
              <a:t>Hundreds of cash requests are submitted monthly from 400+ Montana school districts and agencies.  These take time to process!</a:t>
            </a:r>
          </a:p>
          <a:p>
            <a:r>
              <a:rPr lang="en-US" sz="2800" dirty="0"/>
              <a:t>If it is easy to ‘fully’ understand the Cash Request, the approval will be easier/quicker  </a:t>
            </a:r>
          </a:p>
          <a:p>
            <a:pPr lvl="1">
              <a:buFont typeface="Courier New" panose="02070309020205020404" pitchFamily="49" charset="0"/>
              <a:buChar char="o"/>
            </a:pPr>
            <a:r>
              <a:rPr lang="en-US" sz="2400" dirty="0"/>
              <a:t>Using the </a:t>
            </a:r>
            <a:r>
              <a:rPr lang="en-US" sz="2400" b="1" dirty="0"/>
              <a:t>template</a:t>
            </a:r>
            <a:r>
              <a:rPr lang="en-US" sz="2400" dirty="0"/>
              <a:t> makes it much simpler to approve</a:t>
            </a:r>
          </a:p>
          <a:p>
            <a:pPr lvl="1">
              <a:buFont typeface="Courier New" panose="02070309020205020404" pitchFamily="49" charset="0"/>
              <a:buChar char="o"/>
            </a:pPr>
            <a:r>
              <a:rPr lang="en-US" sz="2400" dirty="0"/>
              <a:t>Points of confusion or needed clarification are likely to result in a “returned for changes”  </a:t>
            </a:r>
          </a:p>
          <a:p>
            <a:pPr lvl="2"/>
            <a:r>
              <a:rPr lang="en-US" sz="2100" dirty="0"/>
              <a:t>See feedback on the Cash Request – </a:t>
            </a:r>
            <a:r>
              <a:rPr lang="en-US" sz="2100" b="1" dirty="0"/>
              <a:t>call us</a:t>
            </a:r>
            <a:r>
              <a:rPr lang="en-US" sz="2100" dirty="0"/>
              <a:t> if you need help/clarification</a:t>
            </a:r>
          </a:p>
          <a:p>
            <a:pPr>
              <a:buFont typeface="Arial" panose="020B0604020202020204" pitchFamily="34" charset="0"/>
              <a:buChar char="•"/>
            </a:pPr>
            <a:r>
              <a:rPr lang="en-US" sz="2800" dirty="0"/>
              <a:t>Cash Requests must be submitted </a:t>
            </a:r>
            <a:r>
              <a:rPr lang="en-US" sz="2800" dirty="0">
                <a:highlight>
                  <a:srgbClr val="FFFF00"/>
                </a:highlight>
              </a:rPr>
              <a:t>by the </a:t>
            </a:r>
            <a:r>
              <a:rPr lang="en-US" sz="2800" b="1" dirty="0">
                <a:highlight>
                  <a:srgbClr val="FFFF00"/>
                </a:highlight>
              </a:rPr>
              <a:t>25</a:t>
            </a:r>
            <a:r>
              <a:rPr lang="en-US" sz="2800" b="1" baseline="30000" dirty="0">
                <a:highlight>
                  <a:srgbClr val="FFFF00"/>
                </a:highlight>
              </a:rPr>
              <a:t>th</a:t>
            </a:r>
            <a:r>
              <a:rPr lang="en-US" sz="2800" b="1" dirty="0"/>
              <a:t> of each month</a:t>
            </a:r>
            <a:r>
              <a:rPr lang="en-US" sz="2800" dirty="0"/>
              <a:t>, in order to be </a:t>
            </a:r>
            <a:r>
              <a:rPr lang="en-US" sz="2800" b="1" dirty="0">
                <a:highlight>
                  <a:srgbClr val="FFFF00"/>
                </a:highlight>
              </a:rPr>
              <a:t>paid by the 10</a:t>
            </a:r>
            <a:r>
              <a:rPr lang="en-US" sz="2800" b="1" baseline="30000" dirty="0">
                <a:highlight>
                  <a:srgbClr val="FFFF00"/>
                </a:highlight>
              </a:rPr>
              <a:t>th</a:t>
            </a:r>
            <a:r>
              <a:rPr lang="en-US" sz="2800" b="1" dirty="0"/>
              <a:t> </a:t>
            </a:r>
            <a:r>
              <a:rPr lang="en-US" sz="2800" dirty="0"/>
              <a:t>of the next month.</a:t>
            </a:r>
          </a:p>
          <a:p>
            <a:pPr lvl="1">
              <a:buFont typeface="Courier New" panose="02070309020205020404" pitchFamily="49" charset="0"/>
              <a:buChar char="o"/>
            </a:pPr>
            <a:r>
              <a:rPr lang="en-US" sz="2200" dirty="0"/>
              <a:t>Cash requests rejected and sent back to a district for modifications can still be processed after the 25th.</a:t>
            </a:r>
          </a:p>
          <a:p>
            <a:pPr>
              <a:buFont typeface="Arial" panose="020B0604020202020204" pitchFamily="34" charset="0"/>
              <a:buChar char="•"/>
            </a:pPr>
            <a:r>
              <a:rPr lang="en-US" sz="2800" dirty="0"/>
              <a:t>If you miss the 25</a:t>
            </a:r>
            <a:r>
              <a:rPr lang="en-US" sz="2800" baseline="30000" dirty="0"/>
              <a:t>th</a:t>
            </a:r>
            <a:r>
              <a:rPr lang="en-US" sz="2800" dirty="0"/>
              <a:t> deadline, the Cash Request will be processed during the next month</a:t>
            </a:r>
          </a:p>
          <a:p>
            <a:pPr lvl="1">
              <a:buFont typeface="Courier New" panose="02070309020205020404" pitchFamily="49" charset="0"/>
              <a:buChar char="o"/>
            </a:pPr>
            <a:r>
              <a:rPr lang="en-US" sz="1900" dirty="0"/>
              <a:t>Submit CR on Sept 15</a:t>
            </a:r>
            <a:r>
              <a:rPr lang="en-US" sz="1900" baseline="30000" dirty="0"/>
              <a:t>th</a:t>
            </a:r>
            <a:r>
              <a:rPr lang="en-US" sz="1900" dirty="0"/>
              <a:t> fastest turn around Oct 10</a:t>
            </a:r>
            <a:r>
              <a:rPr lang="en-US" sz="1900" baseline="30000" dirty="0"/>
              <a:t>th</a:t>
            </a:r>
            <a:r>
              <a:rPr lang="en-US" sz="1900" dirty="0"/>
              <a:t> </a:t>
            </a:r>
          </a:p>
          <a:p>
            <a:pPr lvl="1">
              <a:buFont typeface="Courier New" panose="02070309020205020404" pitchFamily="49" charset="0"/>
              <a:buChar char="o"/>
            </a:pPr>
            <a:r>
              <a:rPr lang="en-US" sz="1900" dirty="0"/>
              <a:t>Submit CR on Sept 24</a:t>
            </a:r>
            <a:r>
              <a:rPr lang="en-US" sz="1900" baseline="30000" dirty="0"/>
              <a:t>th</a:t>
            </a:r>
            <a:r>
              <a:rPr lang="en-US" sz="1900" dirty="0"/>
              <a:t> fastest turn around Oct 10</a:t>
            </a:r>
            <a:r>
              <a:rPr lang="en-US" sz="1900" baseline="30000" dirty="0"/>
              <a:t>th</a:t>
            </a:r>
            <a:r>
              <a:rPr lang="en-US" sz="1900" dirty="0"/>
              <a:t> </a:t>
            </a:r>
          </a:p>
          <a:p>
            <a:pPr lvl="1">
              <a:buFont typeface="Courier New" panose="02070309020205020404" pitchFamily="49" charset="0"/>
              <a:buChar char="o"/>
            </a:pPr>
            <a:r>
              <a:rPr lang="en-US" sz="1900" dirty="0"/>
              <a:t>Submit CR on Sept 25</a:t>
            </a:r>
            <a:r>
              <a:rPr lang="en-US" sz="1900" baseline="30000" dirty="0"/>
              <a:t>th</a:t>
            </a:r>
            <a:r>
              <a:rPr lang="en-US" sz="1900" dirty="0"/>
              <a:t> fastest turn around Oct 10</a:t>
            </a:r>
            <a:r>
              <a:rPr lang="en-US" sz="1900" baseline="30000" dirty="0"/>
              <a:t>th</a:t>
            </a:r>
          </a:p>
          <a:p>
            <a:pPr lvl="1">
              <a:buFont typeface="Courier New" panose="02070309020205020404" pitchFamily="49" charset="0"/>
              <a:buChar char="o"/>
            </a:pPr>
            <a:r>
              <a:rPr lang="en-US" sz="1900" dirty="0"/>
              <a:t>Submit CR on Sept 27</a:t>
            </a:r>
            <a:r>
              <a:rPr lang="en-US" sz="1900" baseline="30000" dirty="0"/>
              <a:t>th</a:t>
            </a:r>
            <a:r>
              <a:rPr lang="en-US" sz="1900" dirty="0"/>
              <a:t> fastest turn around Nov 10</a:t>
            </a:r>
            <a:r>
              <a:rPr lang="en-US" sz="1900" baseline="30000" dirty="0"/>
              <a:t>th</a:t>
            </a:r>
            <a:r>
              <a:rPr lang="en-US" sz="1900" dirty="0"/>
              <a:t> </a:t>
            </a:r>
            <a:endParaRPr lang="en-US" sz="1900" baseline="30000" dirty="0"/>
          </a:p>
          <a:p>
            <a:pPr lvl="1">
              <a:buFont typeface="Courier New" panose="02070309020205020404" pitchFamily="49" charset="0"/>
              <a:buChar char="o"/>
            </a:pPr>
            <a:r>
              <a:rPr lang="en-US" sz="1900" dirty="0"/>
              <a:t>Submit CR on Sept 31</a:t>
            </a:r>
            <a:r>
              <a:rPr lang="en-US" sz="1900" baseline="30000" dirty="0"/>
              <a:t>st</a:t>
            </a:r>
            <a:r>
              <a:rPr lang="en-US" sz="1900" dirty="0"/>
              <a:t> fastest turn around Nov 10</a:t>
            </a:r>
            <a:r>
              <a:rPr lang="en-US" sz="1900" baseline="30000" dirty="0"/>
              <a:t>th</a:t>
            </a:r>
            <a:r>
              <a:rPr lang="en-US" sz="1900" dirty="0"/>
              <a:t> </a:t>
            </a:r>
            <a:endParaRPr lang="en-US" sz="1900" baseline="30000" dirty="0"/>
          </a:p>
          <a:p>
            <a:pPr lvl="2">
              <a:buFont typeface="Courier New" panose="02070309020205020404" pitchFamily="49" charset="0"/>
              <a:buChar char="o"/>
            </a:pPr>
            <a:endParaRPr lang="en-US" sz="2000" dirty="0"/>
          </a:p>
          <a:p>
            <a:pPr lvl="2">
              <a:buFont typeface="Courier New" panose="02070309020205020404" pitchFamily="49" charset="0"/>
              <a:buChar char="o"/>
            </a:pPr>
            <a:endParaRPr lang="en-US" sz="2000" dirty="0"/>
          </a:p>
        </p:txBody>
      </p:sp>
      <p:pic>
        <p:nvPicPr>
          <p:cNvPr id="4" name="Picture 2" descr="calendar">
            <a:extLst>
              <a:ext uri="{FF2B5EF4-FFF2-40B4-BE49-F238E27FC236}">
                <a16:creationId xmlns:a16="http://schemas.microsoft.com/office/drawing/2014/main" id="{DC36DBB0-D11E-44A6-8340-CBF80F40DB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04" t="4984" r="10032" b="7051"/>
          <a:stretch/>
        </p:blipFill>
        <p:spPr bwMode="auto">
          <a:xfrm>
            <a:off x="6228951" y="5213926"/>
            <a:ext cx="1487055" cy="16440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59246AE-9A50-A94E-B931-FA9A2A56206D}"/>
              </a:ext>
            </a:extLst>
          </p:cNvPr>
          <p:cNvSpPr>
            <a:spLocks noGrp="1"/>
          </p:cNvSpPr>
          <p:nvPr>
            <p:ph type="title"/>
          </p:nvPr>
        </p:nvSpPr>
        <p:spPr/>
        <p:txBody>
          <a:bodyPr/>
          <a:lstStyle/>
          <a:p>
            <a:r>
              <a:rPr lang="en-US" dirty="0"/>
              <a:t>Cash Request Timeline</a:t>
            </a:r>
          </a:p>
        </p:txBody>
      </p:sp>
      <p:pic>
        <p:nvPicPr>
          <p:cNvPr id="5" name="Picture 4" descr="See the source image">
            <a:extLst>
              <a:ext uri="{FF2B5EF4-FFF2-40B4-BE49-F238E27FC236}">
                <a16:creationId xmlns:a16="http://schemas.microsoft.com/office/drawing/2014/main" id="{CFDDACEB-7F4F-41E6-8B9D-AE47725C34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4224" y="274638"/>
            <a:ext cx="1572065" cy="90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00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1C8E8D-D3DE-46DC-ADD2-EB77BB4C1403}"/>
              </a:ext>
            </a:extLst>
          </p:cNvPr>
          <p:cNvSpPr>
            <a:spLocks noGrp="1"/>
          </p:cNvSpPr>
          <p:nvPr>
            <p:ph type="title"/>
          </p:nvPr>
        </p:nvSpPr>
        <p:spPr/>
        <p:txBody>
          <a:bodyPr/>
          <a:lstStyle/>
          <a:p>
            <a:r>
              <a:rPr lang="en-US" b="1" dirty="0"/>
              <a:t>Grant Cycle	 - high level summary</a:t>
            </a:r>
          </a:p>
        </p:txBody>
      </p:sp>
      <p:pic>
        <p:nvPicPr>
          <p:cNvPr id="14" name="Picture 13">
            <a:extLst>
              <a:ext uri="{FF2B5EF4-FFF2-40B4-BE49-F238E27FC236}">
                <a16:creationId xmlns:a16="http://schemas.microsoft.com/office/drawing/2014/main" id="{1F014714-A95C-5643-AFD0-45F1E71F885F}"/>
              </a:ext>
            </a:extLst>
          </p:cNvPr>
          <p:cNvPicPr>
            <a:picLocks noChangeAspect="1"/>
          </p:cNvPicPr>
          <p:nvPr/>
        </p:nvPicPr>
        <p:blipFill>
          <a:blip r:embed="rId2"/>
          <a:stretch>
            <a:fillRect/>
          </a:stretch>
        </p:blipFill>
        <p:spPr>
          <a:xfrm>
            <a:off x="9106567" y="1616269"/>
            <a:ext cx="2844801" cy="1936195"/>
          </a:xfrm>
          <a:prstGeom prst="rect">
            <a:avLst/>
          </a:prstGeom>
          <a:ln w="76200">
            <a:solidFill>
              <a:srgbClr val="C00000"/>
            </a:solidFill>
          </a:ln>
        </p:spPr>
      </p:pic>
      <p:pic>
        <p:nvPicPr>
          <p:cNvPr id="5" name="Content Placeholder 4">
            <a:extLst>
              <a:ext uri="{FF2B5EF4-FFF2-40B4-BE49-F238E27FC236}">
                <a16:creationId xmlns:a16="http://schemas.microsoft.com/office/drawing/2014/main" id="{2B35175D-4400-4AFF-CC94-B93FFE3DCF7C}"/>
              </a:ext>
            </a:extLst>
          </p:cNvPr>
          <p:cNvPicPr>
            <a:picLocks noChangeAspect="1"/>
          </p:cNvPicPr>
          <p:nvPr/>
        </p:nvPicPr>
        <p:blipFill>
          <a:blip r:embed="rId3"/>
          <a:stretch>
            <a:fillRect/>
          </a:stretch>
        </p:blipFill>
        <p:spPr bwMode="auto">
          <a:xfrm>
            <a:off x="288758" y="1642829"/>
            <a:ext cx="5776422" cy="2640413"/>
          </a:xfrm>
          <a:prstGeom prst="rect">
            <a:avLst/>
          </a:prstGeom>
          <a:noFill/>
          <a:ln w="76200">
            <a:solidFill>
              <a:srgbClr val="C00000"/>
            </a:solidFill>
            <a:miter lim="800000"/>
            <a:headEnd/>
            <a:tailEnd/>
          </a:ln>
        </p:spPr>
      </p:pic>
      <p:sp>
        <p:nvSpPr>
          <p:cNvPr id="3" name="TextBox 2">
            <a:extLst>
              <a:ext uri="{FF2B5EF4-FFF2-40B4-BE49-F238E27FC236}">
                <a16:creationId xmlns:a16="http://schemas.microsoft.com/office/drawing/2014/main" id="{99816F60-7866-7CCF-64D8-33D780B2AA4A}"/>
              </a:ext>
            </a:extLst>
          </p:cNvPr>
          <p:cNvSpPr txBox="1"/>
          <p:nvPr/>
        </p:nvSpPr>
        <p:spPr>
          <a:xfrm>
            <a:off x="256674" y="4347413"/>
            <a:ext cx="5855368" cy="2031325"/>
          </a:xfrm>
          <a:prstGeom prst="rect">
            <a:avLst/>
          </a:prstGeom>
          <a:noFill/>
          <a:ln w="76200">
            <a:solidFill>
              <a:srgbClr val="C00000"/>
            </a:solidFill>
          </a:ln>
        </p:spPr>
        <p:txBody>
          <a:bodyPr wrap="square" rtlCol="0">
            <a:spAutoFit/>
          </a:bodyPr>
          <a:lstStyle/>
          <a:p>
            <a:pPr marL="0" indent="0">
              <a:buNone/>
            </a:pPr>
            <a:r>
              <a:rPr lang="en-US" sz="1800" b="1" dirty="0">
                <a:solidFill>
                  <a:srgbClr val="1F1F1F"/>
                </a:solidFill>
              </a:rPr>
              <a:t>ESSER I, II and III</a:t>
            </a:r>
          </a:p>
          <a:p>
            <a:pPr marL="0" indent="0">
              <a:buNone/>
            </a:pPr>
            <a:r>
              <a:rPr lang="en-US" b="1" dirty="0">
                <a:solidFill>
                  <a:srgbClr val="1F1F1F"/>
                </a:solidFill>
              </a:rPr>
              <a:t>CARES, CRRSA, and ARP… CSIP</a:t>
            </a:r>
          </a:p>
          <a:p>
            <a:pPr marL="0" indent="0">
              <a:buNone/>
            </a:pPr>
            <a:r>
              <a:rPr lang="en-US" sz="1800" b="1" dirty="0">
                <a:solidFill>
                  <a:srgbClr val="1F1F1F"/>
                </a:solidFill>
              </a:rPr>
              <a:t>After/Summer, Homeless, … ESSER funds</a:t>
            </a:r>
          </a:p>
          <a:p>
            <a:pPr marL="0" indent="0">
              <a:buNone/>
            </a:pPr>
            <a:r>
              <a:rPr lang="en-US" sz="1800" b="1" dirty="0">
                <a:solidFill>
                  <a:srgbClr val="1F1F1F"/>
                </a:solidFill>
              </a:rPr>
              <a:t>Safe Return Plans</a:t>
            </a:r>
          </a:p>
          <a:p>
            <a:pPr marL="0" indent="0">
              <a:buNone/>
            </a:pPr>
            <a:r>
              <a:rPr lang="en-US" b="1" dirty="0">
                <a:solidFill>
                  <a:srgbClr val="1F1F1F"/>
                </a:solidFill>
              </a:rPr>
              <a:t>ARP ESSER Plans</a:t>
            </a:r>
          </a:p>
          <a:p>
            <a:pPr marL="0" indent="0">
              <a:buNone/>
            </a:pPr>
            <a:r>
              <a:rPr lang="en-US" sz="1800" b="1" dirty="0">
                <a:solidFill>
                  <a:srgbClr val="1F1F1F"/>
                </a:solidFill>
              </a:rPr>
              <a:t>Data Collection Portals</a:t>
            </a:r>
          </a:p>
          <a:p>
            <a:pPr marL="0" indent="0">
              <a:buNone/>
            </a:pPr>
            <a:r>
              <a:rPr lang="en-US" b="1" dirty="0">
                <a:solidFill>
                  <a:srgbClr val="1F1F1F"/>
                </a:solidFill>
              </a:rPr>
              <a:t>Amendments, Cash Requests</a:t>
            </a:r>
            <a:endParaRPr lang="en-US" sz="1800" b="1" dirty="0">
              <a:solidFill>
                <a:srgbClr val="1F1F1F"/>
              </a:solidFill>
            </a:endParaRPr>
          </a:p>
        </p:txBody>
      </p:sp>
      <p:sp>
        <p:nvSpPr>
          <p:cNvPr id="2" name="Content Placeholder 1">
            <a:extLst>
              <a:ext uri="{FF2B5EF4-FFF2-40B4-BE49-F238E27FC236}">
                <a16:creationId xmlns:a16="http://schemas.microsoft.com/office/drawing/2014/main" id="{DEC242A7-32D2-44CA-800F-8E0170F382F3}"/>
              </a:ext>
            </a:extLst>
          </p:cNvPr>
          <p:cNvSpPr>
            <a:spLocks noGrp="1"/>
          </p:cNvSpPr>
          <p:nvPr>
            <p:ph idx="1"/>
          </p:nvPr>
        </p:nvSpPr>
        <p:spPr>
          <a:xfrm>
            <a:off x="6516780" y="3879431"/>
            <a:ext cx="5486400" cy="2512585"/>
          </a:xfrm>
          <a:ln w="76200">
            <a:solidFill>
              <a:srgbClr val="C00000"/>
            </a:solidFill>
          </a:ln>
        </p:spPr>
        <p:txBody>
          <a:bodyPr/>
          <a:lstStyle/>
          <a:p>
            <a:r>
              <a:rPr lang="en-US" sz="2400" b="1" dirty="0">
                <a:solidFill>
                  <a:srgbClr val="1F1F1F"/>
                </a:solidFill>
              </a:rPr>
              <a:t> </a:t>
            </a:r>
            <a:r>
              <a:rPr lang="en-US" sz="2400" dirty="0">
                <a:solidFill>
                  <a:srgbClr val="1F1F1F"/>
                </a:solidFill>
              </a:rPr>
              <a:t>DOE administers money &gt; States per</a:t>
            </a:r>
          </a:p>
          <a:p>
            <a:pPr lvl="1">
              <a:buFont typeface="Courier New" panose="02070309020205020404" pitchFamily="49" charset="0"/>
              <a:buChar char="o"/>
            </a:pPr>
            <a:r>
              <a:rPr lang="en-US" sz="2000" dirty="0">
                <a:solidFill>
                  <a:srgbClr val="1F1F1F"/>
                </a:solidFill>
              </a:rPr>
              <a:t>Title I type school formula</a:t>
            </a:r>
          </a:p>
          <a:p>
            <a:r>
              <a:rPr lang="en-US" sz="2400" dirty="0">
                <a:solidFill>
                  <a:srgbClr val="1F1F1F"/>
                </a:solidFill>
              </a:rPr>
              <a:t>State distributes funds to districts</a:t>
            </a:r>
          </a:p>
          <a:p>
            <a:r>
              <a:rPr lang="en-US" sz="2400" dirty="0">
                <a:solidFill>
                  <a:srgbClr val="1F1F1F"/>
                </a:solidFill>
              </a:rPr>
              <a:t>Districts develop a plan for use of funds and begin to spend funds</a:t>
            </a:r>
          </a:p>
          <a:p>
            <a:r>
              <a:rPr lang="en-US" sz="2400" dirty="0">
                <a:solidFill>
                  <a:srgbClr val="1F1F1F"/>
                </a:solidFill>
              </a:rPr>
              <a:t>Districts continue to spend, </a:t>
            </a:r>
            <a:r>
              <a:rPr lang="en-US" sz="2400" b="1" dirty="0">
                <a:solidFill>
                  <a:srgbClr val="1F1F1F"/>
                </a:solidFill>
              </a:rPr>
              <a:t>track…</a:t>
            </a:r>
          </a:p>
          <a:p>
            <a:pPr marL="0" indent="0">
              <a:buNone/>
            </a:pPr>
            <a:endParaRPr lang="en-US" sz="2800" b="1" dirty="0">
              <a:solidFill>
                <a:srgbClr val="1F1F1F"/>
              </a:solidFill>
            </a:endParaRPr>
          </a:p>
        </p:txBody>
      </p:sp>
    </p:spTree>
    <p:extLst>
      <p:ext uri="{BB962C8B-B14F-4D97-AF65-F5344CB8AC3E}">
        <p14:creationId xmlns:p14="http://schemas.microsoft.com/office/powerpoint/2010/main" val="3697033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32F53E-B25E-A41B-7179-A1338A0C1449}"/>
              </a:ext>
            </a:extLst>
          </p:cNvPr>
          <p:cNvSpPr>
            <a:spLocks noGrp="1"/>
          </p:cNvSpPr>
          <p:nvPr>
            <p:ph idx="1"/>
          </p:nvPr>
        </p:nvSpPr>
        <p:spPr>
          <a:xfrm>
            <a:off x="609600" y="1604211"/>
            <a:ext cx="10972800" cy="5253789"/>
          </a:xfrm>
        </p:spPr>
        <p:txBody>
          <a:bodyPr/>
          <a:lstStyle/>
          <a:p>
            <a:r>
              <a:rPr lang="en-US" b="1" dirty="0"/>
              <a:t>Title I and ESSER allocations and use are very similar</a:t>
            </a:r>
          </a:p>
          <a:p>
            <a:pPr lvl="1">
              <a:buFont typeface="Courier New" panose="02070309020205020404" pitchFamily="49" charset="0"/>
              <a:buChar char="o"/>
            </a:pPr>
            <a:r>
              <a:rPr lang="en-US" dirty="0"/>
              <a:t>Funds awarded based on Title I guidelines/proportions</a:t>
            </a:r>
          </a:p>
          <a:p>
            <a:pPr lvl="1">
              <a:buFont typeface="Courier New" panose="02070309020205020404" pitchFamily="49" charset="0"/>
              <a:buChar char="o"/>
            </a:pPr>
            <a:r>
              <a:rPr lang="en-US" dirty="0"/>
              <a:t>CSIP report temporarily replaced with ESSER Plan</a:t>
            </a:r>
          </a:p>
          <a:p>
            <a:pPr lvl="1">
              <a:buFont typeface="Courier New" panose="02070309020205020404" pitchFamily="49" charset="0"/>
              <a:buChar char="o"/>
            </a:pPr>
            <a:r>
              <a:rPr lang="en-US" dirty="0"/>
              <a:t>Student count matters </a:t>
            </a:r>
          </a:p>
          <a:p>
            <a:pPr lvl="1">
              <a:buFont typeface="Courier New" panose="02070309020205020404" pitchFamily="49" charset="0"/>
              <a:buChar char="o"/>
            </a:pPr>
            <a:r>
              <a:rPr lang="en-US" dirty="0"/>
              <a:t>Similar use of funds – braid not blend  </a:t>
            </a:r>
          </a:p>
          <a:p>
            <a:r>
              <a:rPr lang="en-US" b="1" dirty="0"/>
              <a:t>HB630 funds  to help offset enrollment changes</a:t>
            </a:r>
          </a:p>
          <a:p>
            <a:pPr lvl="1"/>
            <a:r>
              <a:rPr lang="en-US" dirty="0"/>
              <a:t>school district BASE, supplemental, special needs, school district targeted and supplemental targeted</a:t>
            </a:r>
          </a:p>
          <a:p>
            <a:r>
              <a:rPr lang="en-US" b="1" dirty="0"/>
              <a:t>HB632 funds to target learning loss/lost instructional time</a:t>
            </a:r>
          </a:p>
          <a:p>
            <a:r>
              <a:rPr lang="en-US" b="1" dirty="0"/>
              <a:t>Several funding ‘buckets’ – think checking accounts</a:t>
            </a:r>
          </a:p>
        </p:txBody>
      </p:sp>
      <p:sp>
        <p:nvSpPr>
          <p:cNvPr id="3" name="Title 2">
            <a:extLst>
              <a:ext uri="{FF2B5EF4-FFF2-40B4-BE49-F238E27FC236}">
                <a16:creationId xmlns:a16="http://schemas.microsoft.com/office/drawing/2014/main" id="{B7C4B3E8-EAF8-3D3D-3DEA-B55AC8C6FD7B}"/>
              </a:ext>
            </a:extLst>
          </p:cNvPr>
          <p:cNvSpPr>
            <a:spLocks noGrp="1"/>
          </p:cNvSpPr>
          <p:nvPr>
            <p:ph type="title"/>
          </p:nvPr>
        </p:nvSpPr>
        <p:spPr/>
        <p:txBody>
          <a:bodyPr/>
          <a:lstStyle/>
          <a:p>
            <a:r>
              <a:rPr lang="en-US" dirty="0"/>
              <a:t>Significance of Funding Formula</a:t>
            </a:r>
            <a:br>
              <a:rPr lang="en-US" dirty="0"/>
            </a:br>
            <a:r>
              <a:rPr lang="en-US" dirty="0"/>
              <a:t>Title I and ESSER Connection	</a:t>
            </a:r>
          </a:p>
        </p:txBody>
      </p:sp>
      <p:pic>
        <p:nvPicPr>
          <p:cNvPr id="4" name="Picture 3">
            <a:extLst>
              <a:ext uri="{FF2B5EF4-FFF2-40B4-BE49-F238E27FC236}">
                <a16:creationId xmlns:a16="http://schemas.microsoft.com/office/drawing/2014/main" id="{69190215-7E11-71AF-F990-BEE57BB66468}"/>
              </a:ext>
            </a:extLst>
          </p:cNvPr>
          <p:cNvPicPr>
            <a:picLocks noChangeAspect="1"/>
          </p:cNvPicPr>
          <p:nvPr/>
        </p:nvPicPr>
        <p:blipFill>
          <a:blip r:embed="rId2"/>
          <a:stretch>
            <a:fillRect/>
          </a:stretch>
        </p:blipFill>
        <p:spPr>
          <a:xfrm>
            <a:off x="10323798" y="274638"/>
            <a:ext cx="1679382" cy="1143001"/>
          </a:xfrm>
          <a:prstGeom prst="rect">
            <a:avLst/>
          </a:prstGeom>
        </p:spPr>
      </p:pic>
    </p:spTree>
    <p:extLst>
      <p:ext uri="{BB962C8B-B14F-4D97-AF65-F5344CB8AC3E}">
        <p14:creationId xmlns:p14="http://schemas.microsoft.com/office/powerpoint/2010/main" val="141813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F7DAFE-315A-4456-B656-90EFF80CD33A}"/>
              </a:ext>
            </a:extLst>
          </p:cNvPr>
          <p:cNvSpPr>
            <a:spLocks noGrp="1"/>
          </p:cNvSpPr>
          <p:nvPr>
            <p:ph idx="1"/>
          </p:nvPr>
        </p:nvSpPr>
        <p:spPr>
          <a:xfrm>
            <a:off x="0" y="1885950"/>
            <a:ext cx="12030129" cy="4865723"/>
          </a:xfrm>
        </p:spPr>
        <p:txBody>
          <a:bodyPr/>
          <a:lstStyle/>
          <a:p>
            <a:r>
              <a:rPr lang="en-US" b="1" dirty="0"/>
              <a:t>Spend funds under Prepare, Prevent, Respond – Student Gain</a:t>
            </a:r>
          </a:p>
          <a:p>
            <a:r>
              <a:rPr lang="en-US" b="1" dirty="0"/>
              <a:t>Track funds to enable annual reporting and data collection</a:t>
            </a:r>
          </a:p>
          <a:p>
            <a:r>
              <a:rPr lang="en-US" b="1" dirty="0"/>
              <a:t>Review spending against </a:t>
            </a:r>
            <a:r>
              <a:rPr lang="en-US" b="1" dirty="0">
                <a:hlinkClick r:id="rId2"/>
              </a:rPr>
              <a:t>allocated and balances</a:t>
            </a:r>
            <a:endParaRPr lang="en-US" b="1" dirty="0"/>
          </a:p>
          <a:p>
            <a:endParaRPr lang="en-US" b="1" dirty="0"/>
          </a:p>
          <a:p>
            <a:r>
              <a:rPr lang="en-US" b="1" dirty="0">
                <a:hlinkClick r:id="rId3"/>
              </a:rPr>
              <a:t>Update ARP Plans </a:t>
            </a:r>
            <a:r>
              <a:rPr lang="en-US" b="1" dirty="0"/>
              <a:t>– Amendments anchored PPR and Student Gain</a:t>
            </a:r>
          </a:p>
          <a:p>
            <a:r>
              <a:rPr lang="en-US" b="1" dirty="0"/>
              <a:t>Safe Return and ARP ESSER (and 2022/23 CSIP plans)</a:t>
            </a:r>
          </a:p>
          <a:p>
            <a:pPr lvl="1">
              <a:buFont typeface="Courier New" panose="02070309020205020404" pitchFamily="49" charset="0"/>
              <a:buChar char="o"/>
            </a:pPr>
            <a:r>
              <a:rPr lang="en-US" dirty="0"/>
              <a:t>Review/update twice a year (recommended May and November)</a:t>
            </a:r>
          </a:p>
          <a:p>
            <a:pPr lvl="1">
              <a:buFont typeface="Courier New" panose="02070309020205020404" pitchFamily="49" charset="0"/>
              <a:buChar char="o"/>
            </a:pPr>
            <a:r>
              <a:rPr lang="en-US" dirty="0"/>
              <a:t>Meaningful Consultation - Engage community, public, stakeholders in Plan </a:t>
            </a:r>
          </a:p>
          <a:p>
            <a:pPr marL="457200" lvl="1" indent="0">
              <a:buNone/>
            </a:pPr>
            <a:endParaRPr lang="en-US" dirty="0"/>
          </a:p>
        </p:txBody>
      </p:sp>
      <p:sp>
        <p:nvSpPr>
          <p:cNvPr id="9" name="Title 2">
            <a:extLst>
              <a:ext uri="{FF2B5EF4-FFF2-40B4-BE49-F238E27FC236}">
                <a16:creationId xmlns:a16="http://schemas.microsoft.com/office/drawing/2014/main" id="{7B142154-1309-448E-875F-963258B35E4E}"/>
              </a:ext>
            </a:extLst>
          </p:cNvPr>
          <p:cNvSpPr>
            <a:spLocks noGrp="1"/>
          </p:cNvSpPr>
          <p:nvPr>
            <p:ph type="title"/>
          </p:nvPr>
        </p:nvSpPr>
        <p:spPr>
          <a:xfrm>
            <a:off x="1710869" y="274638"/>
            <a:ext cx="10319260" cy="1143000"/>
          </a:xfrm>
        </p:spPr>
        <p:txBody>
          <a:bodyPr/>
          <a:lstStyle/>
          <a:p>
            <a:r>
              <a:rPr lang="en-US" dirty="0"/>
              <a:t>Compliance: spending, planning, … </a:t>
            </a:r>
            <a:endParaRPr lang="en-US" sz="2400" dirty="0"/>
          </a:p>
        </p:txBody>
      </p:sp>
    </p:spTree>
    <p:extLst>
      <p:ext uri="{BB962C8B-B14F-4D97-AF65-F5344CB8AC3E}">
        <p14:creationId xmlns:p14="http://schemas.microsoft.com/office/powerpoint/2010/main" val="336109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4170A0-B8AB-4335-94A8-66C14B22729F}"/>
              </a:ext>
            </a:extLst>
          </p:cNvPr>
          <p:cNvSpPr>
            <a:spLocks noGrp="1"/>
          </p:cNvSpPr>
          <p:nvPr>
            <p:ph idx="1"/>
          </p:nvPr>
        </p:nvSpPr>
        <p:spPr>
          <a:xfrm>
            <a:off x="609600" y="1773936"/>
            <a:ext cx="11393580" cy="4978886"/>
          </a:xfrm>
        </p:spPr>
        <p:txBody>
          <a:bodyPr/>
          <a:lstStyle/>
          <a:p>
            <a:r>
              <a:rPr lang="en-US" sz="2400" dirty="0"/>
              <a:t>Pivot to embrace online, innovative, and learning environments</a:t>
            </a:r>
          </a:p>
          <a:p>
            <a:pPr lvl="1">
              <a:buFont typeface="Arial" panose="020B0604020202020204" pitchFamily="34" charset="0"/>
              <a:buChar char="•"/>
            </a:pPr>
            <a:r>
              <a:rPr lang="en-US" sz="2000" dirty="0"/>
              <a:t>Schools focused on attendance campaigns</a:t>
            </a:r>
          </a:p>
          <a:p>
            <a:pPr>
              <a:buFont typeface="Arial" panose="020B0604020202020204" pitchFamily="34" charset="0"/>
              <a:buChar char="•"/>
            </a:pPr>
            <a:r>
              <a:rPr lang="en-US" sz="2400" dirty="0"/>
              <a:t>Programming focused intentionally on:</a:t>
            </a:r>
          </a:p>
          <a:p>
            <a:pPr lvl="1">
              <a:buFont typeface="Courier New" panose="02070309020205020404" pitchFamily="49" charset="0"/>
              <a:buChar char="o"/>
            </a:pPr>
            <a:r>
              <a:rPr lang="en-US" sz="2400" dirty="0">
                <a:solidFill>
                  <a:srgbClr val="000000"/>
                </a:solidFill>
                <a:latin typeface="KFVGUS+Arial-ItalicMT"/>
                <a:cs typeface="KFVGUS+Arial-ItalicMT"/>
              </a:rPr>
              <a:t>Intensive academic intervention (math &amp; reading)</a:t>
            </a:r>
          </a:p>
          <a:p>
            <a:pPr lvl="1">
              <a:buFont typeface="Courier New" panose="02070309020205020404" pitchFamily="49" charset="0"/>
              <a:buChar char="o"/>
            </a:pPr>
            <a:r>
              <a:rPr lang="en-US" sz="2400" dirty="0">
                <a:solidFill>
                  <a:srgbClr val="000000"/>
                </a:solidFill>
                <a:latin typeface="KFVGUS+Arial-ItalicMT"/>
                <a:cs typeface="KFVGUS+Arial-ItalicMT"/>
              </a:rPr>
              <a:t>Health targeted efforts to address the whole student wellness</a:t>
            </a:r>
          </a:p>
          <a:p>
            <a:pPr lvl="1">
              <a:buFont typeface="Courier New" panose="02070309020205020404" pitchFamily="49" charset="0"/>
              <a:buChar char="o"/>
            </a:pPr>
            <a:r>
              <a:rPr lang="en-US" sz="2400" dirty="0">
                <a:solidFill>
                  <a:srgbClr val="000000"/>
                </a:solidFill>
                <a:latin typeface="KFVGUS+Arial-ItalicMT"/>
                <a:cs typeface="KFVGUS+Arial-ItalicMT"/>
              </a:rPr>
              <a:t>Recruitment and retention to retain valued education workforce</a:t>
            </a:r>
          </a:p>
          <a:p>
            <a:r>
              <a:rPr lang="en-US" dirty="0"/>
              <a:t> Track expenditures in excel/sheets – braid not blend</a:t>
            </a:r>
          </a:p>
          <a:p>
            <a:pPr lvl="1">
              <a:buFont typeface="Courier New" panose="02070309020205020404" pitchFamily="49" charset="0"/>
              <a:buChar char="o"/>
            </a:pPr>
            <a:r>
              <a:rPr lang="en-US" sz="2000" dirty="0"/>
              <a:t>Clearly identify student gains/outcomes</a:t>
            </a:r>
          </a:p>
          <a:p>
            <a:pPr lvl="1">
              <a:buFont typeface="Courier New" panose="02070309020205020404" pitchFamily="49" charset="0"/>
              <a:buChar char="o"/>
            </a:pPr>
            <a:r>
              <a:rPr lang="en-US" sz="2000" dirty="0"/>
              <a:t>Review expenditures at least quarterly</a:t>
            </a:r>
          </a:p>
          <a:p>
            <a:r>
              <a:rPr lang="en-US" dirty="0"/>
              <a:t>Engage the public</a:t>
            </a:r>
          </a:p>
          <a:p>
            <a:pPr lvl="1">
              <a:buFont typeface="Courier New" panose="02070309020205020404" pitchFamily="49" charset="0"/>
              <a:buChar char="o"/>
            </a:pPr>
            <a:r>
              <a:rPr lang="en-US" sz="2000" dirty="0"/>
              <a:t>Promote and share out to build support</a:t>
            </a:r>
            <a:endParaRPr lang="en-US" sz="2400" dirty="0">
              <a:solidFill>
                <a:srgbClr val="000000"/>
              </a:solidFill>
              <a:latin typeface="KFVGUS+Arial-ItalicMT"/>
              <a:cs typeface="KFVGUS+Arial-ItalicMT"/>
            </a:endParaRPr>
          </a:p>
          <a:p>
            <a:pPr>
              <a:buFont typeface="Arial" panose="020B0604020202020204" pitchFamily="34" charset="0"/>
              <a:buChar char="•"/>
            </a:pPr>
            <a:endParaRPr lang="en-US" sz="2800" dirty="0"/>
          </a:p>
        </p:txBody>
      </p:sp>
      <p:sp>
        <p:nvSpPr>
          <p:cNvPr id="3" name="Title 2">
            <a:extLst>
              <a:ext uri="{FF2B5EF4-FFF2-40B4-BE49-F238E27FC236}">
                <a16:creationId xmlns:a16="http://schemas.microsoft.com/office/drawing/2014/main" id="{4B56CB37-CE37-4494-A929-50AAD04BA3B9}"/>
              </a:ext>
            </a:extLst>
          </p:cNvPr>
          <p:cNvSpPr>
            <a:spLocks noGrp="1"/>
          </p:cNvSpPr>
          <p:nvPr>
            <p:ph type="title"/>
          </p:nvPr>
        </p:nvSpPr>
        <p:spPr/>
        <p:txBody>
          <a:bodyPr/>
          <a:lstStyle/>
          <a:p>
            <a:r>
              <a:rPr lang="en-US" dirty="0"/>
              <a:t>Compliance</a:t>
            </a:r>
            <a:r>
              <a:rPr lang="en-US" sz="2800" dirty="0"/>
              <a:t> (continued)</a:t>
            </a:r>
            <a:r>
              <a:rPr lang="en-US" dirty="0"/>
              <a:t>: Reporting, …repeat</a:t>
            </a:r>
          </a:p>
        </p:txBody>
      </p:sp>
      <p:sp>
        <p:nvSpPr>
          <p:cNvPr id="4" name="TextBox 3">
            <a:extLst>
              <a:ext uri="{FF2B5EF4-FFF2-40B4-BE49-F238E27FC236}">
                <a16:creationId xmlns:a16="http://schemas.microsoft.com/office/drawing/2014/main" id="{4D69989D-B309-9B24-D150-CEA56B29A334}"/>
              </a:ext>
            </a:extLst>
          </p:cNvPr>
          <p:cNvSpPr txBox="1"/>
          <p:nvPr/>
        </p:nvSpPr>
        <p:spPr>
          <a:xfrm>
            <a:off x="10467823" y="1834424"/>
            <a:ext cx="1414131" cy="400110"/>
          </a:xfrm>
          <a:prstGeom prst="rect">
            <a:avLst/>
          </a:prstGeom>
          <a:noFill/>
        </p:spPr>
        <p:txBody>
          <a:bodyPr wrap="square" rtlCol="0">
            <a:spAutoFit/>
          </a:bodyPr>
          <a:lstStyle/>
          <a:p>
            <a:r>
              <a:rPr lang="en-US" sz="2000" dirty="0">
                <a:solidFill>
                  <a:srgbClr val="C00000"/>
                </a:solidFill>
                <a:latin typeface="Comic Sans MS" panose="030F0902030302020204" pitchFamily="66" charset="0"/>
              </a:rPr>
              <a:t>1</a:t>
            </a:r>
            <a:r>
              <a:rPr lang="en-US" sz="2000" baseline="30000" dirty="0">
                <a:solidFill>
                  <a:srgbClr val="C00000"/>
                </a:solidFill>
                <a:latin typeface="Comic Sans MS" panose="030F0902030302020204" pitchFamily="66" charset="0"/>
              </a:rPr>
              <a:t>st</a:t>
            </a:r>
            <a:r>
              <a:rPr lang="en-US" sz="2000" dirty="0">
                <a:solidFill>
                  <a:srgbClr val="C00000"/>
                </a:solidFill>
                <a:latin typeface="Comic Sans MS" panose="030F0902030302020204" pitchFamily="66" charset="0"/>
              </a:rPr>
              <a:t> Annual</a:t>
            </a:r>
          </a:p>
        </p:txBody>
      </p:sp>
      <p:sp>
        <p:nvSpPr>
          <p:cNvPr id="5" name="TextBox 4">
            <a:extLst>
              <a:ext uri="{FF2B5EF4-FFF2-40B4-BE49-F238E27FC236}">
                <a16:creationId xmlns:a16="http://schemas.microsoft.com/office/drawing/2014/main" id="{E1F266DC-E2C0-D1E0-FFD8-2480AA877518}"/>
              </a:ext>
            </a:extLst>
          </p:cNvPr>
          <p:cNvSpPr txBox="1"/>
          <p:nvPr/>
        </p:nvSpPr>
        <p:spPr>
          <a:xfrm>
            <a:off x="10419474" y="3733196"/>
            <a:ext cx="1772526" cy="400110"/>
          </a:xfrm>
          <a:prstGeom prst="rect">
            <a:avLst/>
          </a:prstGeom>
          <a:noFill/>
        </p:spPr>
        <p:txBody>
          <a:bodyPr wrap="square" rtlCol="0">
            <a:spAutoFit/>
          </a:bodyPr>
          <a:lstStyle/>
          <a:p>
            <a:r>
              <a:rPr lang="en-US" sz="2000" dirty="0">
                <a:solidFill>
                  <a:srgbClr val="C00000"/>
                </a:solidFill>
                <a:latin typeface="Comic Sans MS" panose="030F0902030302020204" pitchFamily="66" charset="0"/>
              </a:rPr>
              <a:t>3rd Annual</a:t>
            </a:r>
          </a:p>
        </p:txBody>
      </p:sp>
      <p:sp>
        <p:nvSpPr>
          <p:cNvPr id="6" name="TextBox 5">
            <a:extLst>
              <a:ext uri="{FF2B5EF4-FFF2-40B4-BE49-F238E27FC236}">
                <a16:creationId xmlns:a16="http://schemas.microsoft.com/office/drawing/2014/main" id="{ABF22EBC-078B-9E35-F0B6-07FCFD783BDA}"/>
              </a:ext>
            </a:extLst>
          </p:cNvPr>
          <p:cNvSpPr txBox="1"/>
          <p:nvPr/>
        </p:nvSpPr>
        <p:spPr>
          <a:xfrm>
            <a:off x="10467822" y="2871496"/>
            <a:ext cx="1414131" cy="400110"/>
          </a:xfrm>
          <a:prstGeom prst="rect">
            <a:avLst/>
          </a:prstGeom>
          <a:noFill/>
        </p:spPr>
        <p:txBody>
          <a:bodyPr wrap="square" rtlCol="0">
            <a:spAutoFit/>
          </a:bodyPr>
          <a:lstStyle/>
          <a:p>
            <a:r>
              <a:rPr lang="en-US" sz="2000" b="1" baseline="30000" dirty="0">
                <a:solidFill>
                  <a:srgbClr val="C00000"/>
                </a:solidFill>
                <a:latin typeface="Comic Sans MS" panose="030F0902030302020204" pitchFamily="66" charset="0"/>
              </a:rPr>
              <a:t>2nd</a:t>
            </a:r>
            <a:r>
              <a:rPr lang="en-US" sz="2000" b="1" dirty="0">
                <a:solidFill>
                  <a:srgbClr val="C00000"/>
                </a:solidFill>
                <a:latin typeface="Comic Sans MS" panose="030F0902030302020204" pitchFamily="66" charset="0"/>
              </a:rPr>
              <a:t> </a:t>
            </a:r>
            <a:r>
              <a:rPr lang="en-US" sz="2000" dirty="0">
                <a:solidFill>
                  <a:srgbClr val="C00000"/>
                </a:solidFill>
                <a:latin typeface="Comic Sans MS" panose="030F0902030302020204" pitchFamily="66" charset="0"/>
              </a:rPr>
              <a:t>Annual</a:t>
            </a:r>
          </a:p>
        </p:txBody>
      </p:sp>
      <p:pic>
        <p:nvPicPr>
          <p:cNvPr id="7" name="Picture 2" descr="Free Person Sitting on Mountain Cliff Stock Photo">
            <a:extLst>
              <a:ext uri="{FF2B5EF4-FFF2-40B4-BE49-F238E27FC236}">
                <a16:creationId xmlns:a16="http://schemas.microsoft.com/office/drawing/2014/main" id="{EF14A744-8C39-7B10-A547-A6E7A6B9EC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 r="18687" b="34037"/>
          <a:stretch/>
        </p:blipFill>
        <p:spPr bwMode="auto">
          <a:xfrm>
            <a:off x="10288624" y="4594896"/>
            <a:ext cx="1772526" cy="2157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96DA84-FC85-BB70-BE56-9011D8C19957}"/>
              </a:ext>
            </a:extLst>
          </p:cNvPr>
          <p:cNvSpPr>
            <a:spLocks noGrp="1"/>
          </p:cNvSpPr>
          <p:nvPr>
            <p:ph idx="1"/>
          </p:nvPr>
        </p:nvSpPr>
        <p:spPr>
          <a:xfrm>
            <a:off x="609600" y="1600201"/>
            <a:ext cx="10972800" cy="5257799"/>
          </a:xfrm>
        </p:spPr>
        <p:txBody>
          <a:bodyPr/>
          <a:lstStyle/>
          <a:p>
            <a:r>
              <a:rPr lang="en-US" dirty="0"/>
              <a:t>Guidance document for Plans</a:t>
            </a:r>
          </a:p>
          <a:p>
            <a:pPr lvl="1"/>
            <a:r>
              <a:rPr lang="en-US" dirty="0">
                <a:hlinkClick r:id="rId2"/>
              </a:rPr>
              <a:t>Template</a:t>
            </a:r>
            <a:endParaRPr lang="en-US" dirty="0"/>
          </a:p>
          <a:p>
            <a:pPr lvl="1"/>
            <a:r>
              <a:rPr lang="en-US" dirty="0">
                <a:hlinkClick r:id="rId3"/>
              </a:rPr>
              <a:t>FAQ</a:t>
            </a:r>
            <a:r>
              <a:rPr lang="en-US" dirty="0"/>
              <a:t> (page 14, 17…)</a:t>
            </a:r>
          </a:p>
          <a:p>
            <a:pPr lvl="1"/>
            <a:r>
              <a:rPr lang="en-US" dirty="0"/>
              <a:t>Meaningful Consultation  </a:t>
            </a:r>
          </a:p>
          <a:p>
            <a:pPr lvl="1"/>
            <a:endParaRPr lang="en-US" dirty="0"/>
          </a:p>
        </p:txBody>
      </p:sp>
      <p:sp>
        <p:nvSpPr>
          <p:cNvPr id="3" name="Title 2">
            <a:extLst>
              <a:ext uri="{FF2B5EF4-FFF2-40B4-BE49-F238E27FC236}">
                <a16:creationId xmlns:a16="http://schemas.microsoft.com/office/drawing/2014/main" id="{88540FA9-C564-D550-1EED-6677A287DB0F}"/>
              </a:ext>
            </a:extLst>
          </p:cNvPr>
          <p:cNvSpPr>
            <a:spLocks noGrp="1"/>
          </p:cNvSpPr>
          <p:nvPr>
            <p:ph type="title"/>
          </p:nvPr>
        </p:nvSpPr>
        <p:spPr/>
        <p:txBody>
          <a:bodyPr/>
          <a:lstStyle/>
          <a:p>
            <a:r>
              <a:rPr lang="en-US" dirty="0"/>
              <a:t>Tip – Meaningful Consultation</a:t>
            </a:r>
          </a:p>
        </p:txBody>
      </p:sp>
      <p:pic>
        <p:nvPicPr>
          <p:cNvPr id="9" name="Picture 8">
            <a:extLst>
              <a:ext uri="{FF2B5EF4-FFF2-40B4-BE49-F238E27FC236}">
                <a16:creationId xmlns:a16="http://schemas.microsoft.com/office/drawing/2014/main" id="{8D03D17B-7524-23E3-BB5A-1A57B8EE7AE5}"/>
              </a:ext>
            </a:extLst>
          </p:cNvPr>
          <p:cNvPicPr>
            <a:picLocks noChangeAspect="1"/>
          </p:cNvPicPr>
          <p:nvPr/>
        </p:nvPicPr>
        <p:blipFill>
          <a:blip r:embed="rId4"/>
          <a:stretch>
            <a:fillRect/>
          </a:stretch>
        </p:blipFill>
        <p:spPr>
          <a:xfrm>
            <a:off x="706461" y="3794078"/>
            <a:ext cx="6985000" cy="2886121"/>
          </a:xfrm>
          <a:prstGeom prst="rect">
            <a:avLst/>
          </a:prstGeom>
        </p:spPr>
      </p:pic>
      <p:pic>
        <p:nvPicPr>
          <p:cNvPr id="5" name="Picture 4">
            <a:extLst>
              <a:ext uri="{FF2B5EF4-FFF2-40B4-BE49-F238E27FC236}">
                <a16:creationId xmlns:a16="http://schemas.microsoft.com/office/drawing/2014/main" id="{704578CB-1D63-0E1C-6E55-7DC6D0158969}"/>
              </a:ext>
            </a:extLst>
          </p:cNvPr>
          <p:cNvPicPr>
            <a:picLocks noChangeAspect="1"/>
          </p:cNvPicPr>
          <p:nvPr/>
        </p:nvPicPr>
        <p:blipFill>
          <a:blip r:embed="rId5"/>
          <a:stretch>
            <a:fillRect/>
          </a:stretch>
        </p:blipFill>
        <p:spPr>
          <a:xfrm>
            <a:off x="6226767" y="3967393"/>
            <a:ext cx="5758441" cy="1992573"/>
          </a:xfrm>
          <a:prstGeom prst="rect">
            <a:avLst/>
          </a:prstGeom>
        </p:spPr>
      </p:pic>
      <p:pic>
        <p:nvPicPr>
          <p:cNvPr id="6" name="Picture 5">
            <a:extLst>
              <a:ext uri="{FF2B5EF4-FFF2-40B4-BE49-F238E27FC236}">
                <a16:creationId xmlns:a16="http://schemas.microsoft.com/office/drawing/2014/main" id="{21C1FCE6-2FB9-4861-84FF-70823C4A9437}"/>
              </a:ext>
            </a:extLst>
          </p:cNvPr>
          <p:cNvPicPr>
            <a:picLocks noChangeAspect="1"/>
          </p:cNvPicPr>
          <p:nvPr/>
        </p:nvPicPr>
        <p:blipFill>
          <a:blip r:embed="rId6"/>
          <a:stretch>
            <a:fillRect/>
          </a:stretch>
        </p:blipFill>
        <p:spPr>
          <a:xfrm>
            <a:off x="8229600" y="1796716"/>
            <a:ext cx="3755608" cy="1536192"/>
          </a:xfrm>
          <a:prstGeom prst="rect">
            <a:avLst/>
          </a:prstGeom>
        </p:spPr>
      </p:pic>
      <p:sp>
        <p:nvSpPr>
          <p:cNvPr id="4" name="TextBox 3">
            <a:extLst>
              <a:ext uri="{FF2B5EF4-FFF2-40B4-BE49-F238E27FC236}">
                <a16:creationId xmlns:a16="http://schemas.microsoft.com/office/drawing/2014/main" id="{E15AE3AF-2862-41FB-FD7A-0BE491496620}"/>
              </a:ext>
            </a:extLst>
          </p:cNvPr>
          <p:cNvSpPr txBox="1"/>
          <p:nvPr/>
        </p:nvSpPr>
        <p:spPr>
          <a:xfrm>
            <a:off x="8229600" y="3396757"/>
            <a:ext cx="3755608" cy="369332"/>
          </a:xfrm>
          <a:prstGeom prst="rect">
            <a:avLst/>
          </a:prstGeom>
          <a:noFill/>
        </p:spPr>
        <p:txBody>
          <a:bodyPr wrap="square" rtlCol="0">
            <a:spAutoFit/>
          </a:bodyPr>
          <a:lstStyle/>
          <a:p>
            <a:r>
              <a:rPr lang="en-US" dirty="0">
                <a:hlinkClick r:id="rId7"/>
              </a:rPr>
              <a:t>Apollo 13 square peg round hole </a:t>
            </a:r>
            <a:endParaRPr lang="en-US" dirty="0"/>
          </a:p>
        </p:txBody>
      </p:sp>
    </p:spTree>
    <p:extLst>
      <p:ext uri="{BB962C8B-B14F-4D97-AF65-F5344CB8AC3E}">
        <p14:creationId xmlns:p14="http://schemas.microsoft.com/office/powerpoint/2010/main" val="1993838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1_Blan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2c92fb-0e4d-46c0-85d8-24e83fa38f28">
      <Terms xmlns="http://schemas.microsoft.com/office/infopath/2007/PartnerControls"/>
    </lcf76f155ced4ddcb4097134ff3c332f>
    <TaxCatchAll xmlns="b65a1f18-811b-40e2-a020-b6a7f93eafe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D185C0859BC24BAC23783DDDC467A5" ma:contentTypeVersion="16" ma:contentTypeDescription="Create a new document." ma:contentTypeScope="" ma:versionID="1300b87da57e78f43decee64e20fc305">
  <xsd:schema xmlns:xsd="http://www.w3.org/2001/XMLSchema" xmlns:xs="http://www.w3.org/2001/XMLSchema" xmlns:p="http://schemas.microsoft.com/office/2006/metadata/properties" xmlns:ns2="1a2c92fb-0e4d-46c0-85d8-24e83fa38f28" xmlns:ns3="b65a1f18-811b-40e2-a020-b6a7f93eafee" targetNamespace="http://schemas.microsoft.com/office/2006/metadata/properties" ma:root="true" ma:fieldsID="a5c913cef28222e95c45e11750ef949e" ns2:_="" ns3:_="">
    <xsd:import namespace="1a2c92fb-0e4d-46c0-85d8-24e83fa38f28"/>
    <xsd:import namespace="b65a1f18-811b-40e2-a020-b6a7f93eaf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c92fb-0e4d-46c0-85d8-24e83fa38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565784-66ed-4480-aa53-983feeb31a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5a1f18-811b-40e2-a020-b6a7f93eafe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e77382-e69a-4c7f-b2a8-8482155b3971}" ma:internalName="TaxCatchAll" ma:showField="CatchAllData" ma:web="b65a1f18-811b-40e2-a020-b6a7f93eaf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0AF754-59D9-431E-B14A-B640FC9EA0B1}">
  <ds:schemaRefs>
    <ds:schemaRef ds:uri="http://schemas.microsoft.com/sharepoint/v3/contenttype/forms"/>
  </ds:schemaRefs>
</ds:datastoreItem>
</file>

<file path=customXml/itemProps2.xml><?xml version="1.0" encoding="utf-8"?>
<ds:datastoreItem xmlns:ds="http://schemas.openxmlformats.org/officeDocument/2006/customXml" ds:itemID="{D7D5FF5E-01CA-4745-8B16-03474221EACE}">
  <ds:schemaRefs>
    <ds:schemaRef ds:uri="http://schemas.microsoft.com/office/2006/metadata/properties"/>
    <ds:schemaRef ds:uri="1a2c92fb-0e4d-46c0-85d8-24e83fa38f28"/>
    <ds:schemaRef ds:uri="http://schemas.microsoft.com/office/2006/documentManagement/types"/>
    <ds:schemaRef ds:uri="http://schemas.microsoft.com/office/infopath/2007/PartnerControls"/>
    <ds:schemaRef ds:uri="b65a1f18-811b-40e2-a020-b6a7f93eafee"/>
    <ds:schemaRef ds:uri="http://purl.org/dc/terms/"/>
    <ds:schemaRef ds:uri="http://purl.org/dc/elements/1.1/"/>
    <ds:schemaRef ds:uri="http://www.w3.org/XML/1998/namespac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3C1497C0-1831-4E0C-8C00-85852109E1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2c92fb-0e4d-46c0-85d8-24e83fa38f28"/>
    <ds:schemaRef ds:uri="b65a1f18-811b-40e2-a020-b6a7f93eaf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7278</TotalTime>
  <Words>3136</Words>
  <Application>Microsoft Office PowerPoint</Application>
  <PresentationFormat>Widescreen</PresentationFormat>
  <Paragraphs>341</Paragraphs>
  <Slides>45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ＭＳ Ｐゴシック</vt:lpstr>
      <vt:lpstr>APPLE CHANCERY</vt:lpstr>
      <vt:lpstr>Arial</vt:lpstr>
      <vt:lpstr>Calibri</vt:lpstr>
      <vt:lpstr>Candara</vt:lpstr>
      <vt:lpstr>Comic Sans MS</vt:lpstr>
      <vt:lpstr>Courier New</vt:lpstr>
      <vt:lpstr>KFVGUS+Arial-ItalicMT</vt:lpstr>
      <vt:lpstr>Times New Roman</vt:lpstr>
      <vt:lpstr>Wingdings</vt:lpstr>
      <vt:lpstr>1_Blank</vt:lpstr>
      <vt:lpstr>ESSER - October  Funding Update – Navigation Tips Prepare, Prevent, and Respond</vt:lpstr>
      <vt:lpstr>PowerPoint Presentation</vt:lpstr>
      <vt:lpstr>Resources for Future Assistance</vt:lpstr>
      <vt:lpstr>Goals For This Session  </vt:lpstr>
      <vt:lpstr>Grant Cycle  - high level summary</vt:lpstr>
      <vt:lpstr>Significance of Funding Formula Title I and ESSER Connection </vt:lpstr>
      <vt:lpstr>Compliance: spending, planning, … </vt:lpstr>
      <vt:lpstr>Compliance (continued): Reporting, …repeat</vt:lpstr>
      <vt:lpstr>Tip – Meaningful Consultation</vt:lpstr>
      <vt:lpstr>Tips – Engage Community (continued)</vt:lpstr>
      <vt:lpstr>Tip - Focus on Student Gains – Outcomes</vt:lpstr>
      <vt:lpstr>Allowable and Reasonable</vt:lpstr>
      <vt:lpstr>Background – What is ESSER Used For?</vt:lpstr>
      <vt:lpstr>Spending: Know what you want and how it relates to student gains and PPR</vt:lpstr>
      <vt:lpstr>Amendment Timeline</vt:lpstr>
      <vt:lpstr>1. Create New Amendment</vt:lpstr>
      <vt:lpstr>2. Unlock Page</vt:lpstr>
      <vt:lpstr>3. Update Budget Pages – ESSER II and III</vt:lpstr>
      <vt:lpstr>3. Update Budget Pages –  ESSER I, ARP Summer, ARP Afterschool</vt:lpstr>
      <vt:lpstr>4. Amendment Description</vt:lpstr>
      <vt:lpstr>4. Amendment Description –   E-Grants Amendment Template</vt:lpstr>
      <vt:lpstr>Amendment Exercise</vt:lpstr>
      <vt:lpstr>4. Amendment Description –   E-Grants Amendment Template</vt:lpstr>
      <vt:lpstr>5. Submit</vt:lpstr>
      <vt:lpstr>Where is My Amendment in the Workflow?</vt:lpstr>
      <vt:lpstr>View Previous and Current Amendments</vt:lpstr>
      <vt:lpstr>View the History Within an Amendment</vt:lpstr>
      <vt:lpstr>Finding the Feedback from OPI</vt:lpstr>
      <vt:lpstr>Resources at OPI.MT.GOV</vt:lpstr>
      <vt:lpstr>Q &amp; A</vt:lpstr>
      <vt:lpstr>How do I find existing Cash Requests?</vt:lpstr>
      <vt:lpstr>How do I find existing Cash Requests?</vt:lpstr>
      <vt:lpstr>How do I create new Cash Requests?</vt:lpstr>
      <vt:lpstr>How do I create new Cash Requests?</vt:lpstr>
      <vt:lpstr>How do I Submit new Cash Requests?</vt:lpstr>
      <vt:lpstr>Cash Request Expenditure Descriptions</vt:lpstr>
      <vt:lpstr>E-grant Cash Request Template</vt:lpstr>
      <vt:lpstr>E-Grant Cash Request Template</vt:lpstr>
      <vt:lpstr>Finding the Feedback from OPI</vt:lpstr>
      <vt:lpstr>Cash Requests – Deleting a Cash Request</vt:lpstr>
      <vt:lpstr>Budget Pages</vt:lpstr>
      <vt:lpstr>Budget Pages – Use of Funds</vt:lpstr>
      <vt:lpstr>Example:  Incorrectly Submitted Cash Request</vt:lpstr>
      <vt:lpstr>PowerPoint Presentation</vt:lpstr>
      <vt:lpstr>Cash Request Timeline</vt:lpstr>
    </vt:vector>
  </TitlesOfParts>
  <Company>OPi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Montana Aligned NAEP Items to Uncover Core Ideas</dc:title>
  <dc:creator>McGrath, Ashley</dc:creator>
  <cp:lastModifiedBy>Shelley Turner</cp:lastModifiedBy>
  <cp:revision>269</cp:revision>
  <cp:lastPrinted>2020-02-13T16:29:42Z</cp:lastPrinted>
  <dcterms:created xsi:type="dcterms:W3CDTF">2016-03-28T17:33:01Z</dcterms:created>
  <dcterms:modified xsi:type="dcterms:W3CDTF">2022-10-21T03:23:23Z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0x010100E4D185C0859BC24BAC23783DDDC467A5</vt:lpwstr>
  </property>
  <property fmtid="{D5CDD505-2E9C-101B-9397-08002B2CF9AE}" pid="3" name="MediaServiceImageTags">
    <vt:lpwstr/>
  </property>
</Properties>
</file>