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306" r:id="rId5"/>
    <p:sldId id="258" r:id="rId6"/>
    <p:sldId id="338" r:id="rId7"/>
    <p:sldId id="276" r:id="rId8"/>
    <p:sldId id="335" r:id="rId9"/>
    <p:sldId id="272" r:id="rId10"/>
    <p:sldId id="336" r:id="rId11"/>
    <p:sldId id="339" r:id="rId12"/>
    <p:sldId id="340" r:id="rId13"/>
    <p:sldId id="341" r:id="rId14"/>
    <p:sldId id="312" r:id="rId15"/>
    <p:sldId id="318" r:id="rId16"/>
    <p:sldId id="313" r:id="rId17"/>
    <p:sldId id="342" r:id="rId18"/>
    <p:sldId id="330" r:id="rId19"/>
    <p:sldId id="331" r:id="rId20"/>
    <p:sldId id="311" r:id="rId21"/>
    <p:sldId id="322" r:id="rId22"/>
    <p:sldId id="307" r:id="rId23"/>
    <p:sldId id="343" r:id="rId24"/>
    <p:sldId id="308" r:id="rId25"/>
    <p:sldId id="309" r:id="rId26"/>
    <p:sldId id="310" r:id="rId27"/>
    <p:sldId id="314" r:id="rId28"/>
    <p:sldId id="323" r:id="rId29"/>
    <p:sldId id="324" r:id="rId30"/>
    <p:sldId id="325" r:id="rId31"/>
    <p:sldId id="329" r:id="rId32"/>
    <p:sldId id="326" r:id="rId33"/>
    <p:sldId id="327" r:id="rId34"/>
    <p:sldId id="283" r:id="rId35"/>
    <p:sldId id="344" r:id="rId36"/>
    <p:sldId id="333" r:id="rId37"/>
    <p:sldId id="33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0" d="100"/>
          <a:sy n="120" d="100"/>
        </p:scale>
        <p:origin x="19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B86FE5-F4DE-46DE-AF08-4745E641AA77}" type="datetimeFigureOut">
              <a:rPr lang="en-US" smtClean="0"/>
              <a:t>9/24/2022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448648-215D-418C-86D0-35D500DDC65B}" type="slidenum">
              <a:rPr lang="en-US" smtClean="0"/>
              <a:t>‹#›</a:t>
            </a:fld>
            <a:endParaRPr lang="en-US"/>
          </a:p>
        </p:txBody>
      </p:sp>
    </p:spTree>
    <p:extLst>
      <p:ext uri="{BB962C8B-B14F-4D97-AF65-F5344CB8AC3E}">
        <p14:creationId xmlns:p14="http://schemas.microsoft.com/office/powerpoint/2010/main" val="2412512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self, years in the industry, and one word that describes your journey.</a:t>
            </a:r>
          </a:p>
        </p:txBody>
      </p:sp>
      <p:sp>
        <p:nvSpPr>
          <p:cNvPr id="4" name="Slide Number Placeholder 3"/>
          <p:cNvSpPr>
            <a:spLocks noGrp="1"/>
          </p:cNvSpPr>
          <p:nvPr>
            <p:ph type="sldNum" sz="quarter" idx="5"/>
          </p:nvPr>
        </p:nvSpPr>
        <p:spPr/>
        <p:txBody>
          <a:bodyPr/>
          <a:lstStyle/>
          <a:p>
            <a:fld id="{C9C86516-ABE9-4770-93F1-BA81098D9BB0}" type="slidenum">
              <a:rPr lang="en-US" smtClean="0"/>
              <a:t>2</a:t>
            </a:fld>
            <a:endParaRPr lang="en-US" dirty="0"/>
          </a:p>
        </p:txBody>
      </p:sp>
    </p:spTree>
    <p:extLst>
      <p:ext uri="{BB962C8B-B14F-4D97-AF65-F5344CB8AC3E}">
        <p14:creationId xmlns:p14="http://schemas.microsoft.com/office/powerpoint/2010/main" val="4071097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448648-215D-418C-86D0-35D500DDC65B}" type="slidenum">
              <a:rPr lang="en-US" smtClean="0"/>
              <a:t>3</a:t>
            </a:fld>
            <a:endParaRPr lang="en-US"/>
          </a:p>
        </p:txBody>
      </p:sp>
    </p:spTree>
    <p:extLst>
      <p:ext uri="{BB962C8B-B14F-4D97-AF65-F5344CB8AC3E}">
        <p14:creationId xmlns:p14="http://schemas.microsoft.com/office/powerpoint/2010/main" val="707317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be logging into this years’ TEAM’s page but entering employees hired after October 30 of 2020…..if they haven’t already been entered.</a:t>
            </a:r>
          </a:p>
        </p:txBody>
      </p:sp>
      <p:sp>
        <p:nvSpPr>
          <p:cNvPr id="4" name="Slide Number Placeholder 3"/>
          <p:cNvSpPr>
            <a:spLocks noGrp="1"/>
          </p:cNvSpPr>
          <p:nvPr>
            <p:ph type="sldNum" sz="quarter" idx="5"/>
          </p:nvPr>
        </p:nvSpPr>
        <p:spPr/>
        <p:txBody>
          <a:bodyPr/>
          <a:lstStyle/>
          <a:p>
            <a:fld id="{61448648-215D-418C-86D0-35D500DDC65B}" type="slidenum">
              <a:rPr lang="en-US" smtClean="0"/>
              <a:t>5</a:t>
            </a:fld>
            <a:endParaRPr lang="en-US"/>
          </a:p>
        </p:txBody>
      </p:sp>
    </p:spTree>
    <p:extLst>
      <p:ext uri="{BB962C8B-B14F-4D97-AF65-F5344CB8AC3E}">
        <p14:creationId xmlns:p14="http://schemas.microsoft.com/office/powerpoint/2010/main" val="1795373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FY23 TEAMS report is due before the compensation expenditures report, why are we focusing on it instead of TEAMS?   OPI will be doing extensive training on the FY23 TEAMS (see next slide).  We are mentioning TEAMS because the FY22 TOE portion of TEAMS needs to be updated with post FY22 submission hires before the compensation expenditures report will work.</a:t>
            </a:r>
          </a:p>
        </p:txBody>
      </p:sp>
      <p:sp>
        <p:nvSpPr>
          <p:cNvPr id="4" name="Slide Number Placeholder 3"/>
          <p:cNvSpPr>
            <a:spLocks noGrp="1"/>
          </p:cNvSpPr>
          <p:nvPr>
            <p:ph type="sldNum" sz="quarter" idx="5"/>
          </p:nvPr>
        </p:nvSpPr>
        <p:spPr/>
        <p:txBody>
          <a:bodyPr/>
          <a:lstStyle/>
          <a:p>
            <a:fld id="{61448648-215D-418C-86D0-35D500DDC65B}" type="slidenum">
              <a:rPr lang="en-US" smtClean="0"/>
              <a:t>6</a:t>
            </a:fld>
            <a:endParaRPr lang="en-US"/>
          </a:p>
        </p:txBody>
      </p:sp>
    </p:spTree>
    <p:extLst>
      <p:ext uri="{BB962C8B-B14F-4D97-AF65-F5344CB8AC3E}">
        <p14:creationId xmlns:p14="http://schemas.microsoft.com/office/powerpoint/2010/main" val="821419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types of Data entry.</a:t>
            </a:r>
          </a:p>
          <a:p>
            <a:r>
              <a:rPr lang="en-US" dirty="0"/>
              <a:t>	File Import</a:t>
            </a:r>
          </a:p>
          <a:p>
            <a:r>
              <a:rPr lang="en-US" dirty="0"/>
              <a:t>	Manual</a:t>
            </a:r>
          </a:p>
        </p:txBody>
      </p:sp>
      <p:sp>
        <p:nvSpPr>
          <p:cNvPr id="4" name="Slide Number Placeholder 3"/>
          <p:cNvSpPr>
            <a:spLocks noGrp="1"/>
          </p:cNvSpPr>
          <p:nvPr>
            <p:ph type="sldNum" sz="quarter" idx="5"/>
          </p:nvPr>
        </p:nvSpPr>
        <p:spPr/>
        <p:txBody>
          <a:bodyPr/>
          <a:lstStyle/>
          <a:p>
            <a:fld id="{61448648-215D-418C-86D0-35D500DDC65B}" type="slidenum">
              <a:rPr lang="en-US" smtClean="0"/>
              <a:t>11</a:t>
            </a:fld>
            <a:endParaRPr lang="en-US"/>
          </a:p>
        </p:txBody>
      </p:sp>
    </p:spTree>
    <p:extLst>
      <p:ext uri="{BB962C8B-B14F-4D97-AF65-F5344CB8AC3E}">
        <p14:creationId xmlns:p14="http://schemas.microsoft.com/office/powerpoint/2010/main" val="3053714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1XX and 2XX object codes should be in this report.  Delete the 610.</a:t>
            </a:r>
          </a:p>
        </p:txBody>
      </p:sp>
      <p:sp>
        <p:nvSpPr>
          <p:cNvPr id="4" name="Slide Number Placeholder 3"/>
          <p:cNvSpPr>
            <a:spLocks noGrp="1"/>
          </p:cNvSpPr>
          <p:nvPr>
            <p:ph type="sldNum" sz="quarter" idx="5"/>
          </p:nvPr>
        </p:nvSpPr>
        <p:spPr/>
        <p:txBody>
          <a:bodyPr/>
          <a:lstStyle/>
          <a:p>
            <a:fld id="{61448648-215D-418C-86D0-35D500DDC65B}" type="slidenum">
              <a:rPr lang="en-US" smtClean="0"/>
              <a:t>17</a:t>
            </a:fld>
            <a:endParaRPr lang="en-US"/>
          </a:p>
        </p:txBody>
      </p:sp>
    </p:spTree>
    <p:extLst>
      <p:ext uri="{BB962C8B-B14F-4D97-AF65-F5344CB8AC3E}">
        <p14:creationId xmlns:p14="http://schemas.microsoft.com/office/powerpoint/2010/main" val="4233353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76FF1A-E251-4F9A-9985-3F88934DE4DC}"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8A1C7-BAD5-4AFB-8604-544C5FE24708}" type="slidenum">
              <a:rPr lang="en-US" smtClean="0"/>
              <a:t>‹#›</a:t>
            </a:fld>
            <a:endParaRPr lang="en-US"/>
          </a:p>
        </p:txBody>
      </p:sp>
    </p:spTree>
    <p:extLst>
      <p:ext uri="{BB962C8B-B14F-4D97-AF65-F5344CB8AC3E}">
        <p14:creationId xmlns:p14="http://schemas.microsoft.com/office/powerpoint/2010/main" val="386393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6FF1A-E251-4F9A-9985-3F88934DE4DC}"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8A1C7-BAD5-4AFB-8604-544C5FE24708}" type="slidenum">
              <a:rPr lang="en-US" smtClean="0"/>
              <a:t>‹#›</a:t>
            </a:fld>
            <a:endParaRPr lang="en-US"/>
          </a:p>
        </p:txBody>
      </p:sp>
    </p:spTree>
    <p:extLst>
      <p:ext uri="{BB962C8B-B14F-4D97-AF65-F5344CB8AC3E}">
        <p14:creationId xmlns:p14="http://schemas.microsoft.com/office/powerpoint/2010/main" val="640409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6FF1A-E251-4F9A-9985-3F88934DE4DC}"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8A1C7-BAD5-4AFB-8604-544C5FE24708}" type="slidenum">
              <a:rPr lang="en-US" smtClean="0"/>
              <a:t>‹#›</a:t>
            </a:fld>
            <a:endParaRPr lang="en-US"/>
          </a:p>
        </p:txBody>
      </p:sp>
    </p:spTree>
    <p:extLst>
      <p:ext uri="{BB962C8B-B14F-4D97-AF65-F5344CB8AC3E}">
        <p14:creationId xmlns:p14="http://schemas.microsoft.com/office/powerpoint/2010/main" val="3754599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6FF1A-E251-4F9A-9985-3F88934DE4DC}"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8A1C7-BAD5-4AFB-8604-544C5FE24708}" type="slidenum">
              <a:rPr lang="en-US" smtClean="0"/>
              <a:t>‹#›</a:t>
            </a:fld>
            <a:endParaRPr lang="en-US"/>
          </a:p>
        </p:txBody>
      </p:sp>
    </p:spTree>
    <p:extLst>
      <p:ext uri="{BB962C8B-B14F-4D97-AF65-F5344CB8AC3E}">
        <p14:creationId xmlns:p14="http://schemas.microsoft.com/office/powerpoint/2010/main" val="3724787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76FF1A-E251-4F9A-9985-3F88934DE4DC}"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8A1C7-BAD5-4AFB-8604-544C5FE24708}" type="slidenum">
              <a:rPr lang="en-US" smtClean="0"/>
              <a:t>‹#›</a:t>
            </a:fld>
            <a:endParaRPr lang="en-US"/>
          </a:p>
        </p:txBody>
      </p:sp>
    </p:spTree>
    <p:extLst>
      <p:ext uri="{BB962C8B-B14F-4D97-AF65-F5344CB8AC3E}">
        <p14:creationId xmlns:p14="http://schemas.microsoft.com/office/powerpoint/2010/main" val="2905608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76FF1A-E251-4F9A-9985-3F88934DE4DC}" type="datetimeFigureOut">
              <a:rPr lang="en-US" smtClean="0"/>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B8A1C7-BAD5-4AFB-8604-544C5FE24708}" type="slidenum">
              <a:rPr lang="en-US" smtClean="0"/>
              <a:t>‹#›</a:t>
            </a:fld>
            <a:endParaRPr lang="en-US"/>
          </a:p>
        </p:txBody>
      </p:sp>
    </p:spTree>
    <p:extLst>
      <p:ext uri="{BB962C8B-B14F-4D97-AF65-F5344CB8AC3E}">
        <p14:creationId xmlns:p14="http://schemas.microsoft.com/office/powerpoint/2010/main" val="2650971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76FF1A-E251-4F9A-9985-3F88934DE4DC}" type="datetimeFigureOut">
              <a:rPr lang="en-US" smtClean="0"/>
              <a:t>9/24/2022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B8A1C7-BAD5-4AFB-8604-544C5FE24708}" type="slidenum">
              <a:rPr lang="en-US" smtClean="0"/>
              <a:t>‹#›</a:t>
            </a:fld>
            <a:endParaRPr lang="en-US"/>
          </a:p>
        </p:txBody>
      </p:sp>
    </p:spTree>
    <p:extLst>
      <p:ext uri="{BB962C8B-B14F-4D97-AF65-F5344CB8AC3E}">
        <p14:creationId xmlns:p14="http://schemas.microsoft.com/office/powerpoint/2010/main" val="2616912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76FF1A-E251-4F9A-9985-3F88934DE4DC}" type="datetimeFigureOut">
              <a:rPr lang="en-US" smtClean="0"/>
              <a:t>9/24/2022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B8A1C7-BAD5-4AFB-8604-544C5FE24708}" type="slidenum">
              <a:rPr lang="en-US" smtClean="0"/>
              <a:t>‹#›</a:t>
            </a:fld>
            <a:endParaRPr lang="en-US"/>
          </a:p>
        </p:txBody>
      </p:sp>
    </p:spTree>
    <p:extLst>
      <p:ext uri="{BB962C8B-B14F-4D97-AF65-F5344CB8AC3E}">
        <p14:creationId xmlns:p14="http://schemas.microsoft.com/office/powerpoint/2010/main" val="3580949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76FF1A-E251-4F9A-9985-3F88934DE4DC}" type="datetimeFigureOut">
              <a:rPr lang="en-US" smtClean="0"/>
              <a:t>9/24/2022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B8A1C7-BAD5-4AFB-8604-544C5FE24708}" type="slidenum">
              <a:rPr lang="en-US" smtClean="0"/>
              <a:t>‹#›</a:t>
            </a:fld>
            <a:endParaRPr lang="en-US"/>
          </a:p>
        </p:txBody>
      </p:sp>
    </p:spTree>
    <p:extLst>
      <p:ext uri="{BB962C8B-B14F-4D97-AF65-F5344CB8AC3E}">
        <p14:creationId xmlns:p14="http://schemas.microsoft.com/office/powerpoint/2010/main" val="1393599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76FF1A-E251-4F9A-9985-3F88934DE4DC}" type="datetimeFigureOut">
              <a:rPr lang="en-US" smtClean="0"/>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B8A1C7-BAD5-4AFB-8604-544C5FE24708}" type="slidenum">
              <a:rPr lang="en-US" smtClean="0"/>
              <a:t>‹#›</a:t>
            </a:fld>
            <a:endParaRPr lang="en-US"/>
          </a:p>
        </p:txBody>
      </p:sp>
    </p:spTree>
    <p:extLst>
      <p:ext uri="{BB962C8B-B14F-4D97-AF65-F5344CB8AC3E}">
        <p14:creationId xmlns:p14="http://schemas.microsoft.com/office/powerpoint/2010/main" val="2480683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76FF1A-E251-4F9A-9985-3F88934DE4DC}" type="datetimeFigureOut">
              <a:rPr lang="en-US" smtClean="0"/>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B8A1C7-BAD5-4AFB-8604-544C5FE24708}" type="slidenum">
              <a:rPr lang="en-US" smtClean="0"/>
              <a:t>‹#›</a:t>
            </a:fld>
            <a:endParaRPr lang="en-US"/>
          </a:p>
        </p:txBody>
      </p:sp>
    </p:spTree>
    <p:extLst>
      <p:ext uri="{BB962C8B-B14F-4D97-AF65-F5344CB8AC3E}">
        <p14:creationId xmlns:p14="http://schemas.microsoft.com/office/powerpoint/2010/main" val="3878475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76FF1A-E251-4F9A-9985-3F88934DE4DC}" type="datetimeFigureOut">
              <a:rPr lang="en-US" smtClean="0"/>
              <a:t>9/24/2022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B8A1C7-BAD5-4AFB-8604-544C5FE24708}" type="slidenum">
              <a:rPr lang="en-US" smtClean="0"/>
              <a:t>‹#›</a:t>
            </a:fld>
            <a:endParaRPr lang="en-US"/>
          </a:p>
        </p:txBody>
      </p:sp>
    </p:spTree>
    <p:extLst>
      <p:ext uri="{BB962C8B-B14F-4D97-AF65-F5344CB8AC3E}">
        <p14:creationId xmlns:p14="http://schemas.microsoft.com/office/powerpoint/2010/main" val="2154551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mailto:Mroach@masbo.com" TargetMode="External"/><Relationship Id="rId3" Type="http://schemas.openxmlformats.org/officeDocument/2006/relationships/image" Target="../media/image3.jpg"/><Relationship Id="rId7" Type="http://schemas.openxmlformats.org/officeDocument/2006/relationships/hyperlink" Target="mailto:Shamel@masbo.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Sturner@masbo.com" TargetMode="Externa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opi.mt.gov/Portals/182/Page%20Files/School%20Accreditation/TEAMS/TEAMSSecurityForm.pdf?ver=2018-07-13-163527-147"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opi.mt.gov/Leadership/Assessment-Accountability/School-Accreditation/TEAM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575" y="4648200"/>
            <a:ext cx="1647825" cy="989430"/>
          </a:xfrm>
          <a:prstGeom prst="rect">
            <a:avLst/>
          </a:prstGeom>
        </p:spPr>
      </p:pic>
      <p:sp>
        <p:nvSpPr>
          <p:cNvPr id="2" name="Title 1"/>
          <p:cNvSpPr>
            <a:spLocks noGrp="1"/>
          </p:cNvSpPr>
          <p:nvPr>
            <p:ph type="ctrTitle"/>
          </p:nvPr>
        </p:nvSpPr>
        <p:spPr>
          <a:xfrm>
            <a:off x="2057400" y="2130426"/>
            <a:ext cx="8077200" cy="1470025"/>
          </a:xfrm>
        </p:spPr>
        <p:txBody>
          <a:bodyPr/>
          <a:lstStyle/>
          <a:p>
            <a:r>
              <a:rPr lang="en-US" dirty="0"/>
              <a:t>Compensation Expenditure Report</a:t>
            </a:r>
          </a:p>
        </p:txBody>
      </p:sp>
      <p:sp>
        <p:nvSpPr>
          <p:cNvPr id="3" name="Subtitle 2"/>
          <p:cNvSpPr>
            <a:spLocks noGrp="1"/>
          </p:cNvSpPr>
          <p:nvPr>
            <p:ph type="subTitle" idx="1"/>
          </p:nvPr>
        </p:nvSpPr>
        <p:spPr>
          <a:xfrm>
            <a:off x="1981200" y="3962400"/>
            <a:ext cx="5257800" cy="1752600"/>
          </a:xfrm>
          <a:ln>
            <a:noFill/>
          </a:ln>
        </p:spPr>
        <p:txBody>
          <a:bodyPr>
            <a:normAutofit fontScale="92500" lnSpcReduction="20000"/>
          </a:bodyPr>
          <a:lstStyle/>
          <a:p>
            <a:pPr algn="l">
              <a:spcBef>
                <a:spcPts val="0"/>
              </a:spcBef>
              <a:spcAft>
                <a:spcPts val="300"/>
              </a:spcAft>
            </a:pPr>
            <a:r>
              <a:rPr lang="en-US" dirty="0">
                <a:solidFill>
                  <a:schemeClr val="tx1"/>
                </a:solidFill>
              </a:rPr>
              <a:t>New Clerk Academy Tour</a:t>
            </a:r>
          </a:p>
          <a:p>
            <a:pPr algn="l">
              <a:spcBef>
                <a:spcPts val="0"/>
              </a:spcBef>
              <a:spcAft>
                <a:spcPts val="300"/>
              </a:spcAft>
            </a:pPr>
            <a:endParaRPr lang="en-US" sz="1800" dirty="0">
              <a:solidFill>
                <a:schemeClr val="tx1"/>
              </a:solidFill>
            </a:endParaRPr>
          </a:p>
          <a:p>
            <a:pPr algn="l">
              <a:spcBef>
                <a:spcPts val="0"/>
              </a:spcBef>
            </a:pPr>
            <a:r>
              <a:rPr lang="en-US" sz="2800" dirty="0">
                <a:solidFill>
                  <a:schemeClr val="tx1"/>
                </a:solidFill>
              </a:rPr>
              <a:t>September 27, 28, and 29 2022</a:t>
            </a:r>
          </a:p>
          <a:p>
            <a:pPr algn="l">
              <a:spcBef>
                <a:spcPts val="0"/>
              </a:spcBef>
            </a:pPr>
            <a:r>
              <a:rPr lang="en-US" sz="2800" dirty="0">
                <a:solidFill>
                  <a:schemeClr val="tx1"/>
                </a:solidFill>
              </a:rPr>
              <a:t>Steve Hamel and Shelley Turner,  MASBO</a:t>
            </a:r>
          </a:p>
        </p:txBody>
      </p:sp>
      <p:pic>
        <p:nvPicPr>
          <p:cNvPr id="6" name="Picture 5">
            <a:extLst>
              <a:ext uri="{FF2B5EF4-FFF2-40B4-BE49-F238E27FC236}">
                <a16:creationId xmlns:a16="http://schemas.microsoft.com/office/drawing/2014/main" id="{6B2B971B-72D2-473F-9FF8-E1E676707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381000"/>
            <a:ext cx="2290762" cy="2290762"/>
          </a:xfrm>
          <a:prstGeom prst="rect">
            <a:avLst/>
          </a:prstGeom>
        </p:spPr>
      </p:pic>
    </p:spTree>
    <p:extLst>
      <p:ext uri="{BB962C8B-B14F-4D97-AF65-F5344CB8AC3E}">
        <p14:creationId xmlns:p14="http://schemas.microsoft.com/office/powerpoint/2010/main" val="2273203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AEBFE-8B7A-4632-8264-B5378548A6FA}"/>
              </a:ext>
            </a:extLst>
          </p:cNvPr>
          <p:cNvSpPr>
            <a:spLocks noGrp="1"/>
          </p:cNvSpPr>
          <p:nvPr>
            <p:ph type="title"/>
          </p:nvPr>
        </p:nvSpPr>
        <p:spPr/>
        <p:txBody>
          <a:bodyPr/>
          <a:lstStyle/>
          <a:p>
            <a:r>
              <a:rPr lang="en-US" dirty="0"/>
              <a:t>UPLOADING A FILE</a:t>
            </a:r>
          </a:p>
        </p:txBody>
      </p:sp>
      <p:sp>
        <p:nvSpPr>
          <p:cNvPr id="3" name="Content Placeholder 2">
            <a:extLst>
              <a:ext uri="{FF2B5EF4-FFF2-40B4-BE49-F238E27FC236}">
                <a16:creationId xmlns:a16="http://schemas.microsoft.com/office/drawing/2014/main" id="{58270998-17E7-4201-A5E1-5F8DA8291B76}"/>
              </a:ext>
            </a:extLst>
          </p:cNvPr>
          <p:cNvSpPr>
            <a:spLocks noGrp="1"/>
          </p:cNvSpPr>
          <p:nvPr>
            <p:ph idx="1"/>
          </p:nvPr>
        </p:nvSpPr>
        <p:spPr/>
        <p:txBody>
          <a:bodyPr/>
          <a:lstStyle/>
          <a:p>
            <a:r>
              <a:rPr lang="en-US" dirty="0"/>
              <a:t>VERY similar to uploading date into the Trustees Financial Summary </a:t>
            </a:r>
          </a:p>
        </p:txBody>
      </p:sp>
      <p:pic>
        <p:nvPicPr>
          <p:cNvPr id="4" name="Picture 3">
            <a:extLst>
              <a:ext uri="{FF2B5EF4-FFF2-40B4-BE49-F238E27FC236}">
                <a16:creationId xmlns:a16="http://schemas.microsoft.com/office/drawing/2014/main" id="{94103B9B-DE94-4CAD-B9B6-30C1CCCA525A}"/>
              </a:ext>
            </a:extLst>
          </p:cNvPr>
          <p:cNvPicPr>
            <a:picLocks noChangeAspect="1"/>
          </p:cNvPicPr>
          <p:nvPr/>
        </p:nvPicPr>
        <p:blipFill>
          <a:blip r:embed="rId2"/>
          <a:stretch>
            <a:fillRect/>
          </a:stretch>
        </p:blipFill>
        <p:spPr>
          <a:xfrm>
            <a:off x="6172200" y="3124200"/>
            <a:ext cx="4620270" cy="3067478"/>
          </a:xfrm>
          <a:prstGeom prst="rect">
            <a:avLst/>
          </a:prstGeom>
        </p:spPr>
      </p:pic>
    </p:spTree>
    <p:extLst>
      <p:ext uri="{BB962C8B-B14F-4D97-AF65-F5344CB8AC3E}">
        <p14:creationId xmlns:p14="http://schemas.microsoft.com/office/powerpoint/2010/main" val="1778127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F26890-F40D-4CAC-BAB0-DCB1A8D52126}"/>
              </a:ext>
            </a:extLst>
          </p:cNvPr>
          <p:cNvPicPr>
            <a:picLocks noChangeAspect="1"/>
          </p:cNvPicPr>
          <p:nvPr/>
        </p:nvPicPr>
        <p:blipFill>
          <a:blip r:embed="rId3"/>
          <a:stretch>
            <a:fillRect/>
          </a:stretch>
        </p:blipFill>
        <p:spPr>
          <a:xfrm>
            <a:off x="1447800" y="0"/>
            <a:ext cx="6222785" cy="6781800"/>
          </a:xfrm>
          <a:prstGeom prst="rect">
            <a:avLst/>
          </a:prstGeom>
        </p:spPr>
      </p:pic>
      <p:pic>
        <p:nvPicPr>
          <p:cNvPr id="5" name="Picture 4">
            <a:extLst>
              <a:ext uri="{FF2B5EF4-FFF2-40B4-BE49-F238E27FC236}">
                <a16:creationId xmlns:a16="http://schemas.microsoft.com/office/drawing/2014/main" id="{1D6E911D-1CF9-4A21-8D49-E608DC99DF37}"/>
              </a:ext>
            </a:extLst>
          </p:cNvPr>
          <p:cNvPicPr>
            <a:picLocks noChangeAspect="1"/>
          </p:cNvPicPr>
          <p:nvPr/>
        </p:nvPicPr>
        <p:blipFill>
          <a:blip r:embed="rId4"/>
          <a:stretch>
            <a:fillRect/>
          </a:stretch>
        </p:blipFill>
        <p:spPr>
          <a:xfrm>
            <a:off x="8305800" y="1447800"/>
            <a:ext cx="2791215" cy="1629002"/>
          </a:xfrm>
          <a:prstGeom prst="rect">
            <a:avLst/>
          </a:prstGeom>
        </p:spPr>
      </p:pic>
    </p:spTree>
    <p:extLst>
      <p:ext uri="{BB962C8B-B14F-4D97-AF65-F5344CB8AC3E}">
        <p14:creationId xmlns:p14="http://schemas.microsoft.com/office/powerpoint/2010/main" val="3428098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1218D-34ED-49B7-A952-F12293AE5275}"/>
              </a:ext>
            </a:extLst>
          </p:cNvPr>
          <p:cNvSpPr>
            <a:spLocks noGrp="1"/>
          </p:cNvSpPr>
          <p:nvPr>
            <p:ph type="title"/>
          </p:nvPr>
        </p:nvSpPr>
        <p:spPr>
          <a:xfrm>
            <a:off x="609600" y="76200"/>
            <a:ext cx="10972800" cy="1676400"/>
          </a:xfrm>
        </p:spPr>
        <p:txBody>
          <a:bodyPr>
            <a:normAutofit fontScale="90000"/>
          </a:bodyPr>
          <a:lstStyle/>
          <a:p>
            <a:r>
              <a:rPr lang="en-US" dirty="0"/>
              <a:t>OPI/LEADERSHIP/SCHOOL FINANCE/MAEFAIRS/DATA ENTRY/COMPENSATION EXPENDITURES</a:t>
            </a:r>
          </a:p>
        </p:txBody>
      </p:sp>
      <p:pic>
        <p:nvPicPr>
          <p:cNvPr id="6" name="Content Placeholder 5" descr="Text&#10;&#10;Description automatically generated with low confidence">
            <a:extLst>
              <a:ext uri="{FF2B5EF4-FFF2-40B4-BE49-F238E27FC236}">
                <a16:creationId xmlns:a16="http://schemas.microsoft.com/office/drawing/2014/main" id="{0C81DCD3-C313-49FC-B301-628B53E5C637}"/>
              </a:ext>
            </a:extLst>
          </p:cNvPr>
          <p:cNvPicPr>
            <a:picLocks noGrp="1" noChangeAspect="1"/>
          </p:cNvPicPr>
          <p:nvPr>
            <p:ph idx="1"/>
          </p:nvPr>
        </p:nvPicPr>
        <p:blipFill>
          <a:blip r:embed="rId2"/>
          <a:stretch>
            <a:fillRect/>
          </a:stretch>
        </p:blipFill>
        <p:spPr>
          <a:xfrm>
            <a:off x="609600" y="1877334"/>
            <a:ext cx="10972800" cy="3971695"/>
          </a:xfrm>
          <a:prstGeom prst="rect">
            <a:avLst/>
          </a:prstGeom>
        </p:spPr>
      </p:pic>
      <p:pic>
        <p:nvPicPr>
          <p:cNvPr id="3" name="Picture 2">
            <a:extLst>
              <a:ext uri="{FF2B5EF4-FFF2-40B4-BE49-F238E27FC236}">
                <a16:creationId xmlns:a16="http://schemas.microsoft.com/office/drawing/2014/main" id="{8FB56AE7-CA7A-402F-B173-4ACC3EA50BC6}"/>
              </a:ext>
            </a:extLst>
          </p:cNvPr>
          <p:cNvPicPr>
            <a:picLocks noChangeAspect="1"/>
          </p:cNvPicPr>
          <p:nvPr/>
        </p:nvPicPr>
        <p:blipFill>
          <a:blip r:embed="rId3"/>
          <a:stretch>
            <a:fillRect/>
          </a:stretch>
        </p:blipFill>
        <p:spPr>
          <a:xfrm>
            <a:off x="8763000" y="3505200"/>
            <a:ext cx="1867161" cy="1705213"/>
          </a:xfrm>
          <a:prstGeom prst="rect">
            <a:avLst/>
          </a:prstGeom>
        </p:spPr>
      </p:pic>
    </p:spTree>
    <p:extLst>
      <p:ext uri="{BB962C8B-B14F-4D97-AF65-F5344CB8AC3E}">
        <p14:creationId xmlns:p14="http://schemas.microsoft.com/office/powerpoint/2010/main" val="332036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 application&#10;&#10;Description automatically generated">
            <a:extLst>
              <a:ext uri="{FF2B5EF4-FFF2-40B4-BE49-F238E27FC236}">
                <a16:creationId xmlns:a16="http://schemas.microsoft.com/office/drawing/2014/main" id="{8FF666BD-0CA4-4D82-9211-5442BA9E7A37}"/>
              </a:ext>
            </a:extLst>
          </p:cNvPr>
          <p:cNvPicPr>
            <a:picLocks noChangeAspect="1"/>
          </p:cNvPicPr>
          <p:nvPr/>
        </p:nvPicPr>
        <p:blipFill>
          <a:blip r:embed="rId2"/>
          <a:stretch>
            <a:fillRect/>
          </a:stretch>
        </p:blipFill>
        <p:spPr>
          <a:xfrm>
            <a:off x="228601" y="260608"/>
            <a:ext cx="11740964" cy="6419886"/>
          </a:xfrm>
          <a:prstGeom prst="rect">
            <a:avLst/>
          </a:prstGeom>
        </p:spPr>
      </p:pic>
    </p:spTree>
    <p:extLst>
      <p:ext uri="{BB962C8B-B14F-4D97-AF65-F5344CB8AC3E}">
        <p14:creationId xmlns:p14="http://schemas.microsoft.com/office/powerpoint/2010/main" val="1923081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D3C8D-A447-4A0D-A4DB-428F59BD96E1}"/>
              </a:ext>
            </a:extLst>
          </p:cNvPr>
          <p:cNvSpPr>
            <a:spLocks noGrp="1"/>
          </p:cNvSpPr>
          <p:nvPr>
            <p:ph type="title"/>
          </p:nvPr>
        </p:nvSpPr>
        <p:spPr/>
        <p:txBody>
          <a:bodyPr/>
          <a:lstStyle/>
          <a:p>
            <a:r>
              <a:rPr lang="en-US" dirty="0"/>
              <a:t>Manual Entry of Data</a:t>
            </a:r>
          </a:p>
        </p:txBody>
      </p:sp>
      <p:sp>
        <p:nvSpPr>
          <p:cNvPr id="3" name="Content Placeholder 2">
            <a:extLst>
              <a:ext uri="{FF2B5EF4-FFF2-40B4-BE49-F238E27FC236}">
                <a16:creationId xmlns:a16="http://schemas.microsoft.com/office/drawing/2014/main" id="{913AB49F-6935-4635-A622-7567E40D5CDE}"/>
              </a:ext>
            </a:extLst>
          </p:cNvPr>
          <p:cNvSpPr>
            <a:spLocks noGrp="1"/>
          </p:cNvSpPr>
          <p:nvPr>
            <p:ph idx="1"/>
          </p:nvPr>
        </p:nvSpPr>
        <p:spPr/>
        <p:txBody>
          <a:bodyPr/>
          <a:lstStyle/>
          <a:p>
            <a:r>
              <a:rPr lang="en-US" dirty="0"/>
              <a:t>Fine for districts:</a:t>
            </a:r>
          </a:p>
          <a:p>
            <a:pPr lvl="1"/>
            <a:r>
              <a:rPr lang="en-US" dirty="0"/>
              <a:t>With relatively few employees</a:t>
            </a:r>
          </a:p>
          <a:p>
            <a:pPr lvl="1"/>
            <a:r>
              <a:rPr lang="en-US" dirty="0"/>
              <a:t>That do not have a dedicated school accounting software</a:t>
            </a:r>
          </a:p>
          <a:p>
            <a:pPr lvl="2"/>
            <a:r>
              <a:rPr lang="en-US" dirty="0"/>
              <a:t>Tyler</a:t>
            </a:r>
          </a:p>
          <a:p>
            <a:pPr lvl="2"/>
            <a:r>
              <a:rPr lang="en-US" dirty="0"/>
              <a:t>Black Mountain</a:t>
            </a:r>
          </a:p>
          <a:p>
            <a:pPr lvl="2"/>
            <a:r>
              <a:rPr lang="en-US" dirty="0"/>
              <a:t>C &amp; C Accounting (</a:t>
            </a:r>
            <a:r>
              <a:rPr lang="en-US" dirty="0" err="1"/>
              <a:t>Foxie</a:t>
            </a:r>
            <a:r>
              <a:rPr lang="en-US" dirty="0"/>
              <a:t> Lady)</a:t>
            </a:r>
          </a:p>
          <a:p>
            <a:pPr lvl="1"/>
            <a:endParaRPr lang="en-US" dirty="0"/>
          </a:p>
        </p:txBody>
      </p:sp>
    </p:spTree>
    <p:extLst>
      <p:ext uri="{BB962C8B-B14F-4D97-AF65-F5344CB8AC3E}">
        <p14:creationId xmlns:p14="http://schemas.microsoft.com/office/powerpoint/2010/main" val="974903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7C33B5-93B3-4260-B981-DB99744DBE8C}"/>
              </a:ext>
            </a:extLst>
          </p:cNvPr>
          <p:cNvPicPr>
            <a:picLocks noChangeAspect="1"/>
          </p:cNvPicPr>
          <p:nvPr/>
        </p:nvPicPr>
        <p:blipFill>
          <a:blip r:embed="rId2"/>
          <a:stretch>
            <a:fillRect/>
          </a:stretch>
        </p:blipFill>
        <p:spPr>
          <a:xfrm>
            <a:off x="1939963" y="169067"/>
            <a:ext cx="6954676" cy="6065720"/>
          </a:xfrm>
          <a:prstGeom prst="rect">
            <a:avLst/>
          </a:prstGeom>
        </p:spPr>
      </p:pic>
      <p:pic>
        <p:nvPicPr>
          <p:cNvPr id="3" name="Picture 2">
            <a:extLst>
              <a:ext uri="{FF2B5EF4-FFF2-40B4-BE49-F238E27FC236}">
                <a16:creationId xmlns:a16="http://schemas.microsoft.com/office/drawing/2014/main" id="{E9ADCCC8-9CA0-4F2A-B358-6E7094B9D2BA}"/>
              </a:ext>
            </a:extLst>
          </p:cNvPr>
          <p:cNvPicPr>
            <a:picLocks noChangeAspect="1"/>
          </p:cNvPicPr>
          <p:nvPr/>
        </p:nvPicPr>
        <p:blipFill>
          <a:blip r:embed="rId3"/>
          <a:stretch>
            <a:fillRect/>
          </a:stretch>
        </p:blipFill>
        <p:spPr>
          <a:xfrm>
            <a:off x="8924456" y="609600"/>
            <a:ext cx="2791215" cy="1629002"/>
          </a:xfrm>
          <a:prstGeom prst="rect">
            <a:avLst/>
          </a:prstGeom>
        </p:spPr>
      </p:pic>
    </p:spTree>
    <p:extLst>
      <p:ext uri="{BB962C8B-B14F-4D97-AF65-F5344CB8AC3E}">
        <p14:creationId xmlns:p14="http://schemas.microsoft.com/office/powerpoint/2010/main" val="4205751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9C78BE2E-F04B-4FA6-8133-C99D873DF203}"/>
              </a:ext>
            </a:extLst>
          </p:cNvPr>
          <p:cNvPicPr>
            <a:picLocks noChangeAspect="1"/>
          </p:cNvPicPr>
          <p:nvPr/>
        </p:nvPicPr>
        <p:blipFill>
          <a:blip r:embed="rId2"/>
          <a:stretch>
            <a:fillRect/>
          </a:stretch>
        </p:blipFill>
        <p:spPr>
          <a:xfrm>
            <a:off x="872190" y="390905"/>
            <a:ext cx="10447619" cy="6076190"/>
          </a:xfrm>
          <a:prstGeom prst="rect">
            <a:avLst/>
          </a:prstGeom>
        </p:spPr>
      </p:pic>
    </p:spTree>
    <p:extLst>
      <p:ext uri="{BB962C8B-B14F-4D97-AF65-F5344CB8AC3E}">
        <p14:creationId xmlns:p14="http://schemas.microsoft.com/office/powerpoint/2010/main" val="905383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9548-83D5-4E43-A563-72A09883AEAC}"/>
              </a:ext>
            </a:extLst>
          </p:cNvPr>
          <p:cNvSpPr>
            <a:spLocks noGrp="1"/>
          </p:cNvSpPr>
          <p:nvPr>
            <p:ph type="title"/>
          </p:nvPr>
        </p:nvSpPr>
        <p:spPr/>
        <p:txBody>
          <a:bodyPr>
            <a:normAutofit fontScale="90000"/>
          </a:bodyPr>
          <a:lstStyle/>
          <a:p>
            <a:r>
              <a:rPr lang="en-US" dirty="0"/>
              <a:t>Possible Issues that arise for those uploading, or, let’s put the cart before the horse</a:t>
            </a:r>
          </a:p>
        </p:txBody>
      </p:sp>
      <p:pic>
        <p:nvPicPr>
          <p:cNvPr id="4" name="Content Placeholder 3">
            <a:extLst>
              <a:ext uri="{FF2B5EF4-FFF2-40B4-BE49-F238E27FC236}">
                <a16:creationId xmlns:a16="http://schemas.microsoft.com/office/drawing/2014/main" id="{29B97722-B611-48C3-8A4D-03D4F8EFD491}"/>
              </a:ext>
            </a:extLst>
          </p:cNvPr>
          <p:cNvPicPr>
            <a:picLocks noGrp="1" noChangeAspect="1"/>
          </p:cNvPicPr>
          <p:nvPr>
            <p:ph idx="1"/>
          </p:nvPr>
        </p:nvPicPr>
        <p:blipFill>
          <a:blip r:embed="rId3"/>
          <a:stretch>
            <a:fillRect/>
          </a:stretch>
        </p:blipFill>
        <p:spPr>
          <a:xfrm>
            <a:off x="1676400" y="1752600"/>
            <a:ext cx="8382000" cy="4661260"/>
          </a:xfrm>
          <a:prstGeom prst="rect">
            <a:avLst/>
          </a:prstGeom>
        </p:spPr>
      </p:pic>
    </p:spTree>
    <p:extLst>
      <p:ext uri="{BB962C8B-B14F-4D97-AF65-F5344CB8AC3E}">
        <p14:creationId xmlns:p14="http://schemas.microsoft.com/office/powerpoint/2010/main" val="3989602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5E444-7DF2-4740-A61D-348A95F3844B}"/>
              </a:ext>
            </a:extLst>
          </p:cNvPr>
          <p:cNvSpPr>
            <a:spLocks noGrp="1"/>
          </p:cNvSpPr>
          <p:nvPr>
            <p:ph type="title"/>
          </p:nvPr>
        </p:nvSpPr>
        <p:spPr/>
        <p:txBody>
          <a:bodyPr>
            <a:normAutofit fontScale="90000"/>
          </a:bodyPr>
          <a:lstStyle/>
          <a:p>
            <a:r>
              <a:rPr lang="en-US" dirty="0">
                <a:solidFill>
                  <a:srgbClr val="2D74B5"/>
                </a:solidFill>
                <a:latin typeface="Calibri" panose="020F0502020204030204" pitchFamily="34" charset="0"/>
                <a:ea typeface="Calibri" panose="020F0502020204030204" pitchFamily="34" charset="0"/>
              </a:rPr>
              <a:t>ERROR MESSAGES REGARDING MISSING TOE RECORDS</a:t>
            </a:r>
            <a:endParaRPr lang="en-US" dirty="0"/>
          </a:p>
        </p:txBody>
      </p:sp>
      <p:sp>
        <p:nvSpPr>
          <p:cNvPr id="3" name="Content Placeholder 2">
            <a:extLst>
              <a:ext uri="{FF2B5EF4-FFF2-40B4-BE49-F238E27FC236}">
                <a16:creationId xmlns:a16="http://schemas.microsoft.com/office/drawing/2014/main" id="{86D42407-EB8C-48A7-A55B-0C32A84D8611}"/>
              </a:ext>
            </a:extLst>
          </p:cNvPr>
          <p:cNvSpPr>
            <a:spLocks noGrp="1"/>
          </p:cNvSpPr>
          <p:nvPr>
            <p:ph idx="1"/>
          </p:nvPr>
        </p:nvSpPr>
        <p:spPr/>
        <p:txBody>
          <a:bodyPr/>
          <a:lstStyle/>
          <a:p>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If you have error messages regarding missing TOE records for employees you recognize, log into the TEAMS system. Once in, navigate to the Compensation Expenditure TOE screen. The screen can be found by hovering over the “System” menu and clicking on the “2021-2022 Compensation Expenditure TOE” menu (now located at the bottom of the menu).</a:t>
            </a:r>
          </a:p>
          <a:p>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If you do not know who the employee  is, you, or your predecessor, have entered a wrong SEID number for an employee, and it is pulling up an actual person with that SEID number. </a:t>
            </a:r>
          </a:p>
          <a:p>
            <a:pPr lvl="1"/>
            <a:r>
              <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rPr>
              <a:t>Do a search on your software to determine what employee has the wrong number and fix the error, It is usually just 1 digit that is wrong</a:t>
            </a:r>
          </a:p>
          <a:p>
            <a:pPr lvl="1"/>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2"/>
            <a:r>
              <a:rPr lang="en-US" sz="1600" dirty="0"/>
              <a:t>Black Mountain: Reports | OPI Compensation Survey | Position Setup Report – includes an OPI # column which is the SEID # entered on the employee maintenance file.</a:t>
            </a:r>
          </a:p>
          <a:p>
            <a:pPr lvl="2"/>
            <a:r>
              <a:rPr lang="en-US" sz="1600" dirty="0"/>
              <a:t>Tyler Technology: Employee Maintenance has a grid of employees with an SEID column</a:t>
            </a:r>
          </a:p>
          <a:p>
            <a:pPr lvl="2"/>
            <a:r>
              <a:rPr lang="en-US" sz="1600" dirty="0"/>
              <a:t>C &amp; C :  Employee Reports</a:t>
            </a:r>
          </a:p>
        </p:txBody>
      </p:sp>
    </p:spTree>
    <p:extLst>
      <p:ext uri="{BB962C8B-B14F-4D97-AF65-F5344CB8AC3E}">
        <p14:creationId xmlns:p14="http://schemas.microsoft.com/office/powerpoint/2010/main" val="2902678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CF99-A0B3-4AB3-AC70-AC90327F28CE}"/>
              </a:ext>
            </a:extLst>
          </p:cNvPr>
          <p:cNvSpPr>
            <a:spLocks noGrp="1"/>
          </p:cNvSpPr>
          <p:nvPr>
            <p:ph type="title"/>
          </p:nvPr>
        </p:nvSpPr>
        <p:spPr/>
        <p:txBody>
          <a:bodyPr/>
          <a:lstStyle/>
          <a:p>
            <a:r>
              <a:rPr lang="en-US" dirty="0"/>
              <a:t>TERMS OF EMPLOYMENT (TOE)</a:t>
            </a:r>
          </a:p>
        </p:txBody>
      </p:sp>
      <p:sp>
        <p:nvSpPr>
          <p:cNvPr id="3" name="Content Placeholder 2">
            <a:extLst>
              <a:ext uri="{FF2B5EF4-FFF2-40B4-BE49-F238E27FC236}">
                <a16:creationId xmlns:a16="http://schemas.microsoft.com/office/drawing/2014/main" id="{04D45B71-CAF5-4674-850B-5B8706A60DAB}"/>
              </a:ext>
            </a:extLst>
          </p:cNvPr>
          <p:cNvSpPr>
            <a:spLocks noGrp="1"/>
          </p:cNvSpPr>
          <p:nvPr>
            <p:ph idx="1"/>
          </p:nvPr>
        </p:nvSpPr>
        <p:spPr/>
        <p:txBody>
          <a:bodyPr>
            <a:normAutofit fontScale="85000" lnSpcReduction="20000"/>
          </a:bodyPr>
          <a:lstStyle/>
          <a:p>
            <a:pPr algn="ctr"/>
            <a:r>
              <a:rPr lang="en-US" u="sng" dirty="0"/>
              <a:t>TOE Record Fields</a:t>
            </a:r>
          </a:p>
          <a:p>
            <a:endParaRPr lang="en-US" dirty="0"/>
          </a:p>
          <a:p>
            <a:r>
              <a:rPr lang="en-US" dirty="0"/>
              <a:t>School</a:t>
            </a:r>
          </a:p>
          <a:p>
            <a:r>
              <a:rPr lang="en-US" dirty="0"/>
              <a:t>SEID</a:t>
            </a:r>
          </a:p>
          <a:p>
            <a:r>
              <a:rPr lang="en-US" dirty="0"/>
              <a:t>Position Code</a:t>
            </a:r>
          </a:p>
          <a:p>
            <a:r>
              <a:rPr lang="en-US" dirty="0"/>
              <a:t>Employment Start Date</a:t>
            </a:r>
          </a:p>
          <a:p>
            <a:r>
              <a:rPr lang="en-US" dirty="0"/>
              <a:t>Employment End Date</a:t>
            </a:r>
          </a:p>
          <a:p>
            <a:r>
              <a:rPr lang="en-US" dirty="0"/>
              <a:t>Employment FTE</a:t>
            </a:r>
          </a:p>
          <a:p>
            <a:r>
              <a:rPr lang="en-US" dirty="0"/>
              <a:t>Employment Hours Code (full time or part time)</a:t>
            </a:r>
          </a:p>
          <a:p>
            <a:r>
              <a:rPr lang="en-US" dirty="0"/>
              <a:t>Itinerant Employee Flag (yes or no)</a:t>
            </a:r>
          </a:p>
          <a:p>
            <a:endParaRPr lang="en-US" dirty="0"/>
          </a:p>
        </p:txBody>
      </p:sp>
    </p:spTree>
    <p:extLst>
      <p:ext uri="{BB962C8B-B14F-4D97-AF65-F5344CB8AC3E}">
        <p14:creationId xmlns:p14="http://schemas.microsoft.com/office/powerpoint/2010/main" val="4051937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958A-F7C2-4FEC-BA6B-FF0014C83D2D}"/>
              </a:ext>
            </a:extLst>
          </p:cNvPr>
          <p:cNvSpPr>
            <a:spLocks noGrp="1"/>
          </p:cNvSpPr>
          <p:nvPr>
            <p:ph type="title"/>
          </p:nvPr>
        </p:nvSpPr>
        <p:spPr/>
        <p:txBody>
          <a:bodyPr>
            <a:normAutofit fontScale="90000"/>
          </a:bodyPr>
          <a:lstStyle/>
          <a:p>
            <a:pPr algn="ctr"/>
            <a:r>
              <a:rPr lang="en-US" dirty="0"/>
              <a:t>The Montana Association of School Business Officials Team</a:t>
            </a:r>
          </a:p>
        </p:txBody>
      </p:sp>
      <p:pic>
        <p:nvPicPr>
          <p:cNvPr id="5" name="Content Placeholder 4">
            <a:extLst>
              <a:ext uri="{FF2B5EF4-FFF2-40B4-BE49-F238E27FC236}">
                <a16:creationId xmlns:a16="http://schemas.microsoft.com/office/drawing/2014/main" id="{77C4E96F-29E7-4431-A0A9-9E1EDF0C1964}"/>
              </a:ext>
            </a:extLst>
          </p:cNvPr>
          <p:cNvPicPr>
            <a:picLocks noGrp="1" noChangeAspect="1"/>
          </p:cNvPicPr>
          <p:nvPr>
            <p:ph idx="1"/>
          </p:nvPr>
        </p:nvPicPr>
        <p:blipFill>
          <a:blip r:embed="rId3"/>
          <a:stretch>
            <a:fillRect/>
          </a:stretch>
        </p:blipFill>
        <p:spPr>
          <a:xfrm>
            <a:off x="2592925" y="2313881"/>
            <a:ext cx="1438275" cy="1905000"/>
          </a:xfrm>
        </p:spPr>
      </p:pic>
      <p:pic>
        <p:nvPicPr>
          <p:cNvPr id="1026" name="Picture 2" descr="https://www.masbo.com/i4a/ams/amsdirectory/custom_file_download.cfm/A8E3980EEF768EC29F926F75BEABD447.jpg?file:mimeType=image/jpeg;size=5936;name=A8E3980EEF768EC29F926F75BEABD447.jpg">
            <a:extLst>
              <a:ext uri="{FF2B5EF4-FFF2-40B4-BE49-F238E27FC236}">
                <a16:creationId xmlns:a16="http://schemas.microsoft.com/office/drawing/2014/main" id="{A4ED9072-2FB2-49E6-8C04-9D11CA210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0294" y="2297758"/>
            <a:ext cx="1438274" cy="19211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masbo.com/i4a/ams/amsdirectory/custom_file_download.cfm/CB55D199D3D09613978536029E5E6B45.jpg?file:mimeType=image/jpeg;size=5610489;name=CB55D199D3D09613978536029E5E6B45.jpg">
            <a:extLst>
              <a:ext uri="{FF2B5EF4-FFF2-40B4-BE49-F238E27FC236}">
                <a16:creationId xmlns:a16="http://schemas.microsoft.com/office/drawing/2014/main" id="{F865B8A1-0BD2-4220-92D2-48FC7EEC69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8476" y="2208360"/>
            <a:ext cx="1438274" cy="21574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AF750BE-4A40-48C5-94EF-E7319B585483}"/>
              </a:ext>
            </a:extLst>
          </p:cNvPr>
          <p:cNvSpPr txBox="1"/>
          <p:nvPr/>
        </p:nvSpPr>
        <p:spPr>
          <a:xfrm>
            <a:off x="1883824" y="4491336"/>
            <a:ext cx="2856476" cy="1323439"/>
          </a:xfrm>
          <a:prstGeom prst="rect">
            <a:avLst/>
          </a:prstGeom>
          <a:noFill/>
        </p:spPr>
        <p:txBody>
          <a:bodyPr wrap="square" rtlCol="0">
            <a:spAutoFit/>
          </a:bodyPr>
          <a:lstStyle/>
          <a:p>
            <a:pPr algn="ctr"/>
            <a:r>
              <a:rPr lang="en-US" sz="2000" dirty="0"/>
              <a:t>Shelley Turner</a:t>
            </a:r>
          </a:p>
          <a:p>
            <a:pPr algn="ctr"/>
            <a:r>
              <a:rPr lang="en-US" sz="2000" dirty="0"/>
              <a:t>Executive Director</a:t>
            </a:r>
          </a:p>
          <a:p>
            <a:pPr algn="ctr"/>
            <a:r>
              <a:rPr lang="en-US" sz="2000" dirty="0">
                <a:hlinkClick r:id="rId6"/>
              </a:rPr>
              <a:t>Sturner@masbo.com</a:t>
            </a:r>
            <a:endParaRPr lang="en-US" sz="2000" dirty="0"/>
          </a:p>
          <a:p>
            <a:pPr algn="ctr"/>
            <a:r>
              <a:rPr lang="en-US" sz="2000" dirty="0"/>
              <a:t>(406) 461-3659</a:t>
            </a:r>
          </a:p>
        </p:txBody>
      </p:sp>
      <p:sp>
        <p:nvSpPr>
          <p:cNvPr id="11" name="TextBox 10">
            <a:extLst>
              <a:ext uri="{FF2B5EF4-FFF2-40B4-BE49-F238E27FC236}">
                <a16:creationId xmlns:a16="http://schemas.microsoft.com/office/drawing/2014/main" id="{9C438D49-2940-4EBB-8643-6EB8EEBF1001}"/>
              </a:ext>
            </a:extLst>
          </p:cNvPr>
          <p:cNvSpPr txBox="1"/>
          <p:nvPr/>
        </p:nvSpPr>
        <p:spPr>
          <a:xfrm>
            <a:off x="5137947" y="4491336"/>
            <a:ext cx="3039331" cy="1631216"/>
          </a:xfrm>
          <a:prstGeom prst="rect">
            <a:avLst/>
          </a:prstGeom>
          <a:noFill/>
        </p:spPr>
        <p:txBody>
          <a:bodyPr wrap="square" rtlCol="0">
            <a:spAutoFit/>
          </a:bodyPr>
          <a:lstStyle/>
          <a:p>
            <a:pPr algn="ctr"/>
            <a:r>
              <a:rPr lang="en-US" sz="2000" dirty="0"/>
              <a:t>Steve Hamel</a:t>
            </a:r>
          </a:p>
          <a:p>
            <a:pPr algn="ctr"/>
            <a:r>
              <a:rPr lang="en-US" sz="2000" dirty="0"/>
              <a:t>Interim Services &amp; Training</a:t>
            </a:r>
          </a:p>
          <a:p>
            <a:pPr algn="ctr"/>
            <a:r>
              <a:rPr lang="en-US" sz="2000" dirty="0">
                <a:hlinkClick r:id="rId7"/>
              </a:rPr>
              <a:t>Shamel@masbo.com</a:t>
            </a:r>
            <a:endParaRPr lang="en-US" sz="2000" dirty="0"/>
          </a:p>
          <a:p>
            <a:pPr algn="ctr"/>
            <a:r>
              <a:rPr lang="en-US" sz="2000" dirty="0"/>
              <a:t>(406) 431-0124</a:t>
            </a:r>
          </a:p>
        </p:txBody>
      </p:sp>
      <p:sp>
        <p:nvSpPr>
          <p:cNvPr id="12" name="TextBox 11">
            <a:extLst>
              <a:ext uri="{FF2B5EF4-FFF2-40B4-BE49-F238E27FC236}">
                <a16:creationId xmlns:a16="http://schemas.microsoft.com/office/drawing/2014/main" id="{50DC9998-1758-493B-9AAE-473B8B29A16B}"/>
              </a:ext>
            </a:extLst>
          </p:cNvPr>
          <p:cNvSpPr txBox="1"/>
          <p:nvPr/>
        </p:nvSpPr>
        <p:spPr>
          <a:xfrm>
            <a:off x="8653410" y="4491336"/>
            <a:ext cx="2892042" cy="1631216"/>
          </a:xfrm>
          <a:prstGeom prst="rect">
            <a:avLst/>
          </a:prstGeom>
          <a:noFill/>
        </p:spPr>
        <p:txBody>
          <a:bodyPr wrap="square" rtlCol="0">
            <a:spAutoFit/>
          </a:bodyPr>
          <a:lstStyle/>
          <a:p>
            <a:pPr algn="ctr"/>
            <a:r>
              <a:rPr lang="en-US" sz="2000" dirty="0"/>
              <a:t>Marie Roach</a:t>
            </a:r>
          </a:p>
          <a:p>
            <a:pPr algn="ctr"/>
            <a:r>
              <a:rPr lang="en-US" sz="2000" dirty="0"/>
              <a:t>Association Coordinator</a:t>
            </a:r>
          </a:p>
          <a:p>
            <a:pPr algn="ctr"/>
            <a:r>
              <a:rPr lang="en-US" sz="2000" dirty="0">
                <a:hlinkClick r:id="rId8"/>
              </a:rPr>
              <a:t>Mroach@masbo.com</a:t>
            </a:r>
            <a:endParaRPr lang="en-US" sz="2000" dirty="0"/>
          </a:p>
          <a:p>
            <a:pPr algn="ctr"/>
            <a:r>
              <a:rPr lang="en-US" sz="2000" dirty="0"/>
              <a:t>(406) 461-8804</a:t>
            </a:r>
          </a:p>
        </p:txBody>
      </p:sp>
    </p:spTree>
    <p:extLst>
      <p:ext uri="{BB962C8B-B14F-4D97-AF65-F5344CB8AC3E}">
        <p14:creationId xmlns:p14="http://schemas.microsoft.com/office/powerpoint/2010/main" val="201067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A546-E0B7-43C4-A60A-49E264C7EF5E}"/>
              </a:ext>
            </a:extLst>
          </p:cNvPr>
          <p:cNvSpPr>
            <a:spLocks noGrp="1"/>
          </p:cNvSpPr>
          <p:nvPr>
            <p:ph type="title"/>
          </p:nvPr>
        </p:nvSpPr>
        <p:spPr>
          <a:xfrm>
            <a:off x="609600" y="274638"/>
            <a:ext cx="10972800" cy="1554162"/>
          </a:xfrm>
        </p:spPr>
        <p:txBody>
          <a:bodyPr/>
          <a:lstStyle/>
          <a:p>
            <a:r>
              <a:rPr lang="en-US" dirty="0"/>
              <a:t>HOW TO CREATE/FIND AN SEID NUMBER</a:t>
            </a:r>
            <a:br>
              <a:rPr lang="en-US" dirty="0"/>
            </a:br>
            <a:r>
              <a:rPr lang="en-US" dirty="0"/>
              <a:t>IN THE NEW “TEACH MONTANA” SITE</a:t>
            </a:r>
          </a:p>
        </p:txBody>
      </p:sp>
      <p:pic>
        <p:nvPicPr>
          <p:cNvPr id="4" name="Content Placeholder 3">
            <a:extLst>
              <a:ext uri="{FF2B5EF4-FFF2-40B4-BE49-F238E27FC236}">
                <a16:creationId xmlns:a16="http://schemas.microsoft.com/office/drawing/2014/main" id="{7821A3FB-7C14-4208-BE21-6F860B0D3016}"/>
              </a:ext>
            </a:extLst>
          </p:cNvPr>
          <p:cNvPicPr>
            <a:picLocks noGrp="1" noChangeAspect="1"/>
          </p:cNvPicPr>
          <p:nvPr>
            <p:ph idx="1"/>
          </p:nvPr>
        </p:nvPicPr>
        <p:blipFill>
          <a:blip r:embed="rId2"/>
          <a:stretch>
            <a:fillRect/>
          </a:stretch>
        </p:blipFill>
        <p:spPr>
          <a:xfrm>
            <a:off x="609600" y="2030153"/>
            <a:ext cx="10972800" cy="3666056"/>
          </a:xfrm>
          <a:prstGeom prst="rect">
            <a:avLst/>
          </a:prstGeom>
        </p:spPr>
      </p:pic>
    </p:spTree>
    <p:extLst>
      <p:ext uri="{BB962C8B-B14F-4D97-AF65-F5344CB8AC3E}">
        <p14:creationId xmlns:p14="http://schemas.microsoft.com/office/powerpoint/2010/main" val="2158380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71B21-5CD4-4587-9A44-D33122C8499F}"/>
              </a:ext>
            </a:extLst>
          </p:cNvPr>
          <p:cNvSpPr>
            <a:spLocks noGrp="1"/>
          </p:cNvSpPr>
          <p:nvPr>
            <p:ph type="title"/>
          </p:nvPr>
        </p:nvSpPr>
        <p:spPr>
          <a:xfrm>
            <a:off x="1981200" y="274638"/>
            <a:ext cx="8229600" cy="1325562"/>
          </a:xfrm>
        </p:spPr>
        <p:txBody>
          <a:bodyPr>
            <a:normAutofit fontScale="90000"/>
          </a:bodyPr>
          <a:lstStyle/>
          <a:p>
            <a:r>
              <a:rPr lang="en-US" sz="3100" dirty="0"/>
              <a:t>This is the TEAMS home screen for inputting your compensation expenditure TOE records. </a:t>
            </a:r>
            <a:br>
              <a:rPr lang="en-US" dirty="0"/>
            </a:br>
            <a:endParaRPr lang="en-US" dirty="0"/>
          </a:p>
        </p:txBody>
      </p:sp>
      <p:pic>
        <p:nvPicPr>
          <p:cNvPr id="5" name="Content Placeholder 4">
            <a:extLst>
              <a:ext uri="{FF2B5EF4-FFF2-40B4-BE49-F238E27FC236}">
                <a16:creationId xmlns:a16="http://schemas.microsoft.com/office/drawing/2014/main" id="{DDA715D0-E1CA-4C97-9D91-7F776C25E7A3}"/>
              </a:ext>
            </a:extLst>
          </p:cNvPr>
          <p:cNvPicPr>
            <a:picLocks noGrp="1" noChangeAspect="1"/>
          </p:cNvPicPr>
          <p:nvPr>
            <p:ph idx="1"/>
          </p:nvPr>
        </p:nvPicPr>
        <p:blipFill rotWithShape="1">
          <a:blip r:embed="rId2"/>
          <a:srcRect t="2971" r="76267" b="31925"/>
          <a:stretch/>
        </p:blipFill>
        <p:spPr>
          <a:xfrm>
            <a:off x="1143000" y="1143000"/>
            <a:ext cx="9153152" cy="5356996"/>
          </a:xfrm>
          <a:prstGeom prst="rect">
            <a:avLst/>
          </a:prstGeom>
        </p:spPr>
      </p:pic>
    </p:spTree>
    <p:extLst>
      <p:ext uri="{BB962C8B-B14F-4D97-AF65-F5344CB8AC3E}">
        <p14:creationId xmlns:p14="http://schemas.microsoft.com/office/powerpoint/2010/main" val="1960738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086BC-4F05-4429-9C0A-4661E4EA7E16}"/>
              </a:ext>
            </a:extLst>
          </p:cNvPr>
          <p:cNvSpPr>
            <a:spLocks noGrp="1"/>
          </p:cNvSpPr>
          <p:nvPr>
            <p:ph type="title"/>
          </p:nvPr>
        </p:nvSpPr>
        <p:spPr>
          <a:xfrm>
            <a:off x="1981200" y="914399"/>
            <a:ext cx="8077200" cy="2133600"/>
          </a:xfrm>
        </p:spPr>
        <p:txBody>
          <a:bodyPr/>
          <a:lstStyle/>
          <a:p>
            <a:endParaRPr lang="en-US" dirty="0"/>
          </a:p>
        </p:txBody>
      </p:sp>
      <p:pic>
        <p:nvPicPr>
          <p:cNvPr id="4" name="Picture 3" descr="A picture containing icon&#10;&#10;Description automatically generated">
            <a:extLst>
              <a:ext uri="{FF2B5EF4-FFF2-40B4-BE49-F238E27FC236}">
                <a16:creationId xmlns:a16="http://schemas.microsoft.com/office/drawing/2014/main" id="{46D75162-1E5E-470D-AF84-BFD10FFE18D7}"/>
              </a:ext>
            </a:extLst>
          </p:cNvPr>
          <p:cNvPicPr>
            <a:picLocks noChangeAspect="1"/>
          </p:cNvPicPr>
          <p:nvPr/>
        </p:nvPicPr>
        <p:blipFill>
          <a:blip r:embed="rId2"/>
          <a:stretch>
            <a:fillRect/>
          </a:stretch>
        </p:blipFill>
        <p:spPr>
          <a:xfrm>
            <a:off x="1676400" y="152401"/>
            <a:ext cx="8610600" cy="3276599"/>
          </a:xfrm>
          <a:prstGeom prst="rect">
            <a:avLst/>
          </a:prstGeom>
        </p:spPr>
      </p:pic>
      <p:pic>
        <p:nvPicPr>
          <p:cNvPr id="5" name="Content Placeholder 4" descr="Graphical user interface&#10;&#10;Description automatically generated with medium confidence">
            <a:extLst>
              <a:ext uri="{FF2B5EF4-FFF2-40B4-BE49-F238E27FC236}">
                <a16:creationId xmlns:a16="http://schemas.microsoft.com/office/drawing/2014/main" id="{ECC4CDBF-8680-4FF5-81D7-08DF3DCAD0EA}"/>
              </a:ext>
            </a:extLst>
          </p:cNvPr>
          <p:cNvPicPr>
            <a:picLocks noGrp="1" noChangeAspect="1"/>
          </p:cNvPicPr>
          <p:nvPr>
            <p:ph idx="1"/>
          </p:nvPr>
        </p:nvPicPr>
        <p:blipFill>
          <a:blip r:embed="rId3"/>
          <a:stretch>
            <a:fillRect/>
          </a:stretch>
        </p:blipFill>
        <p:spPr>
          <a:xfrm>
            <a:off x="1828800" y="3962401"/>
            <a:ext cx="8229600" cy="2362200"/>
          </a:xfrm>
          <a:prstGeom prst="rect">
            <a:avLst/>
          </a:prstGeom>
        </p:spPr>
      </p:pic>
    </p:spTree>
    <p:extLst>
      <p:ext uri="{BB962C8B-B14F-4D97-AF65-F5344CB8AC3E}">
        <p14:creationId xmlns:p14="http://schemas.microsoft.com/office/powerpoint/2010/main" val="2813766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4CBE7-9925-4F7D-BA68-FF3E61D0CC76}"/>
              </a:ext>
            </a:extLst>
          </p:cNvPr>
          <p:cNvSpPr>
            <a:spLocks noGrp="1"/>
          </p:cNvSpPr>
          <p:nvPr>
            <p:ph type="title"/>
          </p:nvPr>
        </p:nvSpPr>
        <p:spPr>
          <a:xfrm>
            <a:off x="609600" y="274638"/>
            <a:ext cx="10972800" cy="715962"/>
          </a:xfrm>
        </p:spPr>
        <p:txBody>
          <a:bodyPr>
            <a:normAutofit fontScale="90000"/>
          </a:bodyPr>
          <a:lstStyle/>
          <a:p>
            <a:r>
              <a:rPr lang="en-US" dirty="0"/>
              <a:t>Click on “Add TOE Record”</a:t>
            </a:r>
          </a:p>
        </p:txBody>
      </p:sp>
      <p:pic>
        <p:nvPicPr>
          <p:cNvPr id="7" name="Content Placeholder 6">
            <a:extLst>
              <a:ext uri="{FF2B5EF4-FFF2-40B4-BE49-F238E27FC236}">
                <a16:creationId xmlns:a16="http://schemas.microsoft.com/office/drawing/2014/main" id="{AE33E496-0E39-4375-BDB9-57561F9AC244}"/>
              </a:ext>
            </a:extLst>
          </p:cNvPr>
          <p:cNvPicPr>
            <a:picLocks noGrp="1" noChangeAspect="1"/>
          </p:cNvPicPr>
          <p:nvPr>
            <p:ph idx="1"/>
          </p:nvPr>
        </p:nvPicPr>
        <p:blipFill>
          <a:blip r:embed="rId2"/>
          <a:stretch>
            <a:fillRect/>
          </a:stretch>
        </p:blipFill>
        <p:spPr>
          <a:xfrm>
            <a:off x="609600" y="1524000"/>
            <a:ext cx="10972800" cy="4648200"/>
          </a:xfrm>
          <a:prstGeom prst="rect">
            <a:avLst/>
          </a:prstGeom>
        </p:spPr>
      </p:pic>
    </p:spTree>
    <p:extLst>
      <p:ext uri="{BB962C8B-B14F-4D97-AF65-F5344CB8AC3E}">
        <p14:creationId xmlns:p14="http://schemas.microsoft.com/office/powerpoint/2010/main" val="3117412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FF35-0AB6-48FF-8124-7D7F0BF175D6}"/>
              </a:ext>
            </a:extLst>
          </p:cNvPr>
          <p:cNvSpPr>
            <a:spLocks noGrp="1"/>
          </p:cNvSpPr>
          <p:nvPr>
            <p:ph type="title"/>
          </p:nvPr>
        </p:nvSpPr>
        <p:spPr/>
        <p:txBody>
          <a:bodyPr/>
          <a:lstStyle/>
          <a:p>
            <a:r>
              <a:rPr lang="en-US" dirty="0"/>
              <a:t>Enter the individual’s info here</a:t>
            </a:r>
          </a:p>
        </p:txBody>
      </p:sp>
      <p:pic>
        <p:nvPicPr>
          <p:cNvPr id="4" name="Content Placeholder 3">
            <a:extLst>
              <a:ext uri="{FF2B5EF4-FFF2-40B4-BE49-F238E27FC236}">
                <a16:creationId xmlns:a16="http://schemas.microsoft.com/office/drawing/2014/main" id="{BE391F92-D34E-438A-BA52-0E7532DA0B49}"/>
              </a:ext>
            </a:extLst>
          </p:cNvPr>
          <p:cNvPicPr>
            <a:picLocks noGrp="1" noChangeAspect="1"/>
          </p:cNvPicPr>
          <p:nvPr>
            <p:ph idx="1"/>
          </p:nvPr>
        </p:nvPicPr>
        <p:blipFill>
          <a:blip r:embed="rId2"/>
          <a:stretch>
            <a:fillRect/>
          </a:stretch>
        </p:blipFill>
        <p:spPr>
          <a:xfrm>
            <a:off x="609600" y="1752600"/>
            <a:ext cx="10972800" cy="4724399"/>
          </a:xfrm>
          <a:prstGeom prst="rect">
            <a:avLst/>
          </a:prstGeom>
        </p:spPr>
      </p:pic>
    </p:spTree>
    <p:extLst>
      <p:ext uri="{BB962C8B-B14F-4D97-AF65-F5344CB8AC3E}">
        <p14:creationId xmlns:p14="http://schemas.microsoft.com/office/powerpoint/2010/main" val="786078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83E10-96C3-4702-B569-9A66DDD65EB2}"/>
              </a:ext>
            </a:extLst>
          </p:cNvPr>
          <p:cNvSpPr>
            <a:spLocks noGrp="1"/>
          </p:cNvSpPr>
          <p:nvPr>
            <p:ph type="title"/>
          </p:nvPr>
        </p:nvSpPr>
        <p:spPr/>
        <p:txBody>
          <a:bodyPr/>
          <a:lstStyle/>
          <a:p>
            <a:r>
              <a:rPr lang="en-US" dirty="0"/>
              <a:t>Dealing with coding issues</a:t>
            </a:r>
          </a:p>
        </p:txBody>
      </p:sp>
      <p:pic>
        <p:nvPicPr>
          <p:cNvPr id="6" name="Content Placeholder 5">
            <a:extLst>
              <a:ext uri="{FF2B5EF4-FFF2-40B4-BE49-F238E27FC236}">
                <a16:creationId xmlns:a16="http://schemas.microsoft.com/office/drawing/2014/main" id="{A5385635-94A7-422B-8BF0-BA3006769F81}"/>
              </a:ext>
            </a:extLst>
          </p:cNvPr>
          <p:cNvPicPr>
            <a:picLocks noGrp="1" noChangeAspect="1"/>
          </p:cNvPicPr>
          <p:nvPr>
            <p:ph idx="1"/>
          </p:nvPr>
        </p:nvPicPr>
        <p:blipFill>
          <a:blip r:embed="rId2"/>
          <a:stretch>
            <a:fillRect/>
          </a:stretch>
        </p:blipFill>
        <p:spPr>
          <a:xfrm>
            <a:off x="152400" y="2400300"/>
            <a:ext cx="11274918" cy="3390900"/>
          </a:xfrm>
          <a:prstGeom prst="rect">
            <a:avLst/>
          </a:prstGeom>
        </p:spPr>
      </p:pic>
    </p:spTree>
    <p:extLst>
      <p:ext uri="{BB962C8B-B14F-4D97-AF65-F5344CB8AC3E}">
        <p14:creationId xmlns:p14="http://schemas.microsoft.com/office/powerpoint/2010/main" val="2299784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A3DEA-E392-49D2-83AC-C1B2AC3AADDB}"/>
              </a:ext>
            </a:extLst>
          </p:cNvPr>
          <p:cNvSpPr>
            <a:spLocks noGrp="1"/>
          </p:cNvSpPr>
          <p:nvPr>
            <p:ph type="title"/>
          </p:nvPr>
        </p:nvSpPr>
        <p:spPr/>
        <p:txBody>
          <a:bodyPr/>
          <a:lstStyle/>
          <a:p>
            <a:r>
              <a:rPr lang="en-US" dirty="0"/>
              <a:t>CHECK WITH YOUR SOFTWARE VENDOR</a:t>
            </a:r>
          </a:p>
        </p:txBody>
      </p:sp>
      <p:sp>
        <p:nvSpPr>
          <p:cNvPr id="3" name="Content Placeholder 2">
            <a:extLst>
              <a:ext uri="{FF2B5EF4-FFF2-40B4-BE49-F238E27FC236}">
                <a16:creationId xmlns:a16="http://schemas.microsoft.com/office/drawing/2014/main" id="{9990B426-0F7E-4555-BADF-85439BAD23D2}"/>
              </a:ext>
            </a:extLst>
          </p:cNvPr>
          <p:cNvSpPr>
            <a:spLocks noGrp="1"/>
          </p:cNvSpPr>
          <p:nvPr>
            <p:ph idx="1"/>
          </p:nvPr>
        </p:nvSpPr>
        <p:spPr/>
        <p:txBody>
          <a:bodyPr/>
          <a:lstStyle/>
          <a:p>
            <a:r>
              <a:rPr lang="en-US" dirty="0"/>
              <a:t>C &amp; C (</a:t>
            </a:r>
            <a:r>
              <a:rPr lang="en-US" dirty="0" err="1"/>
              <a:t>Foxie</a:t>
            </a:r>
            <a:r>
              <a:rPr lang="en-US" dirty="0"/>
              <a:t> Lady) has a tab on the file creation page that will allow you to make changes.</a:t>
            </a:r>
          </a:p>
          <a:p>
            <a:r>
              <a:rPr lang="en-US" dirty="0"/>
              <a:t>Black Mountain, not aware of a change area</a:t>
            </a:r>
          </a:p>
          <a:p>
            <a:r>
              <a:rPr lang="en-US" dirty="0"/>
              <a:t>Tyler, crosswalk feature??</a:t>
            </a:r>
          </a:p>
          <a:p>
            <a:endParaRPr lang="en-US" dirty="0"/>
          </a:p>
          <a:p>
            <a:pPr algn="ctr"/>
            <a:r>
              <a:rPr lang="en-US" sz="6000" dirty="0"/>
              <a:t>OR</a:t>
            </a:r>
          </a:p>
        </p:txBody>
      </p:sp>
    </p:spTree>
    <p:extLst>
      <p:ext uri="{BB962C8B-B14F-4D97-AF65-F5344CB8AC3E}">
        <p14:creationId xmlns:p14="http://schemas.microsoft.com/office/powerpoint/2010/main" val="166624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9470-224D-4AD4-9C10-9ABB97AE0394}"/>
              </a:ext>
            </a:extLst>
          </p:cNvPr>
          <p:cNvSpPr>
            <a:spLocks noGrp="1"/>
          </p:cNvSpPr>
          <p:nvPr>
            <p:ph type="title"/>
          </p:nvPr>
        </p:nvSpPr>
        <p:spPr/>
        <p:txBody>
          <a:bodyPr>
            <a:normAutofit fontScale="90000"/>
          </a:bodyPr>
          <a:lstStyle/>
          <a:p>
            <a:r>
              <a:rPr lang="en-US" dirty="0"/>
              <a:t>MAKE CHANGES ON THE FILE YOU ARE UPLOADING</a:t>
            </a:r>
          </a:p>
        </p:txBody>
      </p:sp>
      <p:sp>
        <p:nvSpPr>
          <p:cNvPr id="3" name="Content Placeholder 2">
            <a:extLst>
              <a:ext uri="{FF2B5EF4-FFF2-40B4-BE49-F238E27FC236}">
                <a16:creationId xmlns:a16="http://schemas.microsoft.com/office/drawing/2014/main" id="{6FE57761-58E5-44AF-B5B8-E285F034C4D5}"/>
              </a:ext>
            </a:extLst>
          </p:cNvPr>
          <p:cNvSpPr>
            <a:spLocks noGrp="1"/>
          </p:cNvSpPr>
          <p:nvPr>
            <p:ph idx="1"/>
          </p:nvPr>
        </p:nvSpPr>
        <p:spPr/>
        <p:txBody>
          <a:bodyPr/>
          <a:lstStyle/>
          <a:p>
            <a:r>
              <a:rPr lang="en-US" dirty="0"/>
              <a:t>IN .CSV FORMAT</a:t>
            </a:r>
          </a:p>
          <a:p>
            <a:r>
              <a:rPr lang="en-US" dirty="0"/>
              <a:t>IN EXCEL</a:t>
            </a:r>
          </a:p>
          <a:p>
            <a:endParaRPr lang="en-US" dirty="0"/>
          </a:p>
          <a:p>
            <a:pPr algn="ctr"/>
            <a:endParaRPr lang="en-US" dirty="0"/>
          </a:p>
          <a:p>
            <a:pPr marL="0" indent="0">
              <a:buNone/>
            </a:pPr>
            <a:endParaRPr lang="en-US" dirty="0"/>
          </a:p>
        </p:txBody>
      </p:sp>
      <p:pic>
        <p:nvPicPr>
          <p:cNvPr id="5" name="Picture 4">
            <a:extLst>
              <a:ext uri="{FF2B5EF4-FFF2-40B4-BE49-F238E27FC236}">
                <a16:creationId xmlns:a16="http://schemas.microsoft.com/office/drawing/2014/main" id="{B3B2BFD9-A019-4274-B1A8-FE1565629193}"/>
              </a:ext>
            </a:extLst>
          </p:cNvPr>
          <p:cNvPicPr>
            <a:picLocks noChangeAspect="1"/>
          </p:cNvPicPr>
          <p:nvPr/>
        </p:nvPicPr>
        <p:blipFill>
          <a:blip r:embed="rId2"/>
          <a:stretch>
            <a:fillRect/>
          </a:stretch>
        </p:blipFill>
        <p:spPr>
          <a:xfrm>
            <a:off x="5267209" y="2614499"/>
            <a:ext cx="1657581" cy="1629002"/>
          </a:xfrm>
          <a:prstGeom prst="rect">
            <a:avLst/>
          </a:prstGeom>
        </p:spPr>
      </p:pic>
    </p:spTree>
    <p:extLst>
      <p:ext uri="{BB962C8B-B14F-4D97-AF65-F5344CB8AC3E}">
        <p14:creationId xmlns:p14="http://schemas.microsoft.com/office/powerpoint/2010/main" val="365656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5434E-92D6-4ADE-97D4-09ACD50F428A}"/>
              </a:ext>
            </a:extLst>
          </p:cNvPr>
          <p:cNvSpPr>
            <a:spLocks noGrp="1"/>
          </p:cNvSpPr>
          <p:nvPr>
            <p:ph type="title"/>
          </p:nvPr>
        </p:nvSpPr>
        <p:spPr/>
        <p:txBody>
          <a:bodyPr>
            <a:normAutofit fontScale="90000"/>
          </a:bodyPr>
          <a:lstStyle/>
          <a:p>
            <a:r>
              <a:rPr lang="en-US" dirty="0"/>
              <a:t>COMPARISON </a:t>
            </a:r>
            <a:br>
              <a:rPr lang="en-US" dirty="0"/>
            </a:br>
            <a:r>
              <a:rPr lang="en-US" dirty="0"/>
              <a:t>.CSV - EXCEL</a:t>
            </a:r>
            <a:br>
              <a:rPr lang="en-US" dirty="0"/>
            </a:br>
            <a:endParaRPr lang="en-US" dirty="0"/>
          </a:p>
        </p:txBody>
      </p:sp>
      <p:sp>
        <p:nvSpPr>
          <p:cNvPr id="3" name="Text Placeholder 2">
            <a:extLst>
              <a:ext uri="{FF2B5EF4-FFF2-40B4-BE49-F238E27FC236}">
                <a16:creationId xmlns:a16="http://schemas.microsoft.com/office/drawing/2014/main" id="{D64BEF9C-44C4-4BDF-B755-AFA4610E4779}"/>
              </a:ext>
            </a:extLst>
          </p:cNvPr>
          <p:cNvSpPr>
            <a:spLocks noGrp="1"/>
          </p:cNvSpPr>
          <p:nvPr>
            <p:ph type="body" idx="1"/>
          </p:nvPr>
        </p:nvSpPr>
        <p:spPr/>
        <p:txBody>
          <a:bodyPr/>
          <a:lstStyle/>
          <a:p>
            <a:r>
              <a:rPr lang="en-US" dirty="0"/>
              <a:t>OPENED IN .CSV FILE FORMAT	</a:t>
            </a:r>
          </a:p>
        </p:txBody>
      </p:sp>
      <p:sp>
        <p:nvSpPr>
          <p:cNvPr id="5" name="Text Placeholder 4">
            <a:extLst>
              <a:ext uri="{FF2B5EF4-FFF2-40B4-BE49-F238E27FC236}">
                <a16:creationId xmlns:a16="http://schemas.microsoft.com/office/drawing/2014/main" id="{BB08E12A-C17D-4320-AF54-D9EE8552055A}"/>
              </a:ext>
            </a:extLst>
          </p:cNvPr>
          <p:cNvSpPr>
            <a:spLocks noGrp="1"/>
          </p:cNvSpPr>
          <p:nvPr>
            <p:ph type="body" sz="quarter" idx="3"/>
          </p:nvPr>
        </p:nvSpPr>
        <p:spPr/>
        <p:txBody>
          <a:bodyPr/>
          <a:lstStyle/>
          <a:p>
            <a:r>
              <a:rPr lang="en-US" dirty="0"/>
              <a:t>OPENED IN EXCEL FORMAT</a:t>
            </a:r>
          </a:p>
        </p:txBody>
      </p:sp>
      <p:graphicFrame>
        <p:nvGraphicFramePr>
          <p:cNvPr id="8" name="Content Placeholder 7">
            <a:extLst>
              <a:ext uri="{FF2B5EF4-FFF2-40B4-BE49-F238E27FC236}">
                <a16:creationId xmlns:a16="http://schemas.microsoft.com/office/drawing/2014/main" id="{7C070C76-7D69-441B-B8F5-AB3C569167A0}"/>
              </a:ext>
            </a:extLst>
          </p:cNvPr>
          <p:cNvGraphicFramePr>
            <a:graphicFrameLocks noGrp="1"/>
          </p:cNvGraphicFramePr>
          <p:nvPr>
            <p:ph sz="quarter" idx="4"/>
            <p:extLst>
              <p:ext uri="{D42A27DB-BD31-4B8C-83A1-F6EECF244321}">
                <p14:modId xmlns:p14="http://schemas.microsoft.com/office/powerpoint/2010/main" val="3066092014"/>
              </p:ext>
            </p:extLst>
          </p:nvPr>
        </p:nvGraphicFramePr>
        <p:xfrm>
          <a:off x="6629400" y="2174874"/>
          <a:ext cx="3886197" cy="3951290"/>
        </p:xfrm>
        <a:graphic>
          <a:graphicData uri="http://schemas.openxmlformats.org/drawingml/2006/table">
            <a:tbl>
              <a:tblPr/>
              <a:tblGrid>
                <a:gridCol w="555171">
                  <a:extLst>
                    <a:ext uri="{9D8B030D-6E8A-4147-A177-3AD203B41FA5}">
                      <a16:colId xmlns:a16="http://schemas.microsoft.com/office/drawing/2014/main" val="1231406233"/>
                    </a:ext>
                  </a:extLst>
                </a:gridCol>
                <a:gridCol w="555171">
                  <a:extLst>
                    <a:ext uri="{9D8B030D-6E8A-4147-A177-3AD203B41FA5}">
                      <a16:colId xmlns:a16="http://schemas.microsoft.com/office/drawing/2014/main" val="1274937517"/>
                    </a:ext>
                  </a:extLst>
                </a:gridCol>
                <a:gridCol w="555171">
                  <a:extLst>
                    <a:ext uri="{9D8B030D-6E8A-4147-A177-3AD203B41FA5}">
                      <a16:colId xmlns:a16="http://schemas.microsoft.com/office/drawing/2014/main" val="2560872702"/>
                    </a:ext>
                  </a:extLst>
                </a:gridCol>
                <a:gridCol w="555171">
                  <a:extLst>
                    <a:ext uri="{9D8B030D-6E8A-4147-A177-3AD203B41FA5}">
                      <a16:colId xmlns:a16="http://schemas.microsoft.com/office/drawing/2014/main" val="297624832"/>
                    </a:ext>
                  </a:extLst>
                </a:gridCol>
                <a:gridCol w="555171">
                  <a:extLst>
                    <a:ext uri="{9D8B030D-6E8A-4147-A177-3AD203B41FA5}">
                      <a16:colId xmlns:a16="http://schemas.microsoft.com/office/drawing/2014/main" val="2794169821"/>
                    </a:ext>
                  </a:extLst>
                </a:gridCol>
                <a:gridCol w="555171">
                  <a:extLst>
                    <a:ext uri="{9D8B030D-6E8A-4147-A177-3AD203B41FA5}">
                      <a16:colId xmlns:a16="http://schemas.microsoft.com/office/drawing/2014/main" val="187148272"/>
                    </a:ext>
                  </a:extLst>
                </a:gridCol>
                <a:gridCol w="555171">
                  <a:extLst>
                    <a:ext uri="{9D8B030D-6E8A-4147-A177-3AD203B41FA5}">
                      <a16:colId xmlns:a16="http://schemas.microsoft.com/office/drawing/2014/main" val="4188653348"/>
                    </a:ext>
                  </a:extLst>
                </a:gridCol>
              </a:tblGrid>
              <a:tr h="232127">
                <a:tc>
                  <a:txBody>
                    <a:bodyPr/>
                    <a:lstStyle/>
                    <a:p>
                      <a:pPr algn="l" fontAlgn="b"/>
                      <a:r>
                        <a:rPr lang="en-US" sz="700" b="0" i="0" u="none" strike="noStrike">
                          <a:solidFill>
                            <a:srgbClr val="000000"/>
                          </a:solidFill>
                          <a:effectLst/>
                          <a:latin typeface="Calibri" panose="020F0502020204030204" pitchFamily="34" charset="0"/>
                        </a:rPr>
                        <a:t>LE</a:t>
                      </a:r>
                    </a:p>
                  </a:txBody>
                  <a:tcPr marL="6412" marR="6412" marT="6412"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SEID</a:t>
                      </a:r>
                    </a:p>
                  </a:txBody>
                  <a:tcPr marL="6412" marR="6412" marT="6412"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FundCode</a:t>
                      </a:r>
                    </a:p>
                  </a:txBody>
                  <a:tcPr marL="6412" marR="6412" marT="6412"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ProgramCode</a:t>
                      </a:r>
                    </a:p>
                  </a:txBody>
                  <a:tcPr marL="6412" marR="6412" marT="6412"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FunctionCode</a:t>
                      </a:r>
                    </a:p>
                  </a:txBody>
                  <a:tcPr marL="6412" marR="6412" marT="6412"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ObjectCode</a:t>
                      </a:r>
                    </a:p>
                  </a:txBody>
                  <a:tcPr marL="6412" marR="6412" marT="6412"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Amount</a:t>
                      </a:r>
                    </a:p>
                  </a:txBody>
                  <a:tcPr marL="6412" marR="6412" marT="6412" marB="0" anchor="b">
                    <a:lnL>
                      <a:noFill/>
                    </a:lnL>
                    <a:lnR>
                      <a:noFill/>
                    </a:lnR>
                    <a:lnT>
                      <a:noFill/>
                    </a:lnT>
                    <a:lnB>
                      <a:noFill/>
                    </a:lnB>
                  </a:tcPr>
                </a:tc>
                <a:extLst>
                  <a:ext uri="{0D108BD9-81ED-4DB2-BD59-A6C34878D82A}">
                    <a16:rowId xmlns:a16="http://schemas.microsoft.com/office/drawing/2014/main" val="3346298007"/>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45907</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120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1533</a:t>
                      </a:r>
                    </a:p>
                  </a:txBody>
                  <a:tcPr marL="6412" marR="6412" marT="6412" marB="0" anchor="b">
                    <a:lnL>
                      <a:noFill/>
                    </a:lnL>
                    <a:lnR>
                      <a:noFill/>
                    </a:lnR>
                    <a:lnT>
                      <a:noFill/>
                    </a:lnT>
                    <a:lnB>
                      <a:noFill/>
                    </a:lnB>
                  </a:tcPr>
                </a:tc>
                <a:extLst>
                  <a:ext uri="{0D108BD9-81ED-4DB2-BD59-A6C34878D82A}">
                    <a16:rowId xmlns:a16="http://schemas.microsoft.com/office/drawing/2014/main" val="4114204915"/>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45907</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250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7.38</a:t>
                      </a:r>
                    </a:p>
                  </a:txBody>
                  <a:tcPr marL="6412" marR="6412" marT="6412" marB="0" anchor="b">
                    <a:lnL>
                      <a:noFill/>
                    </a:lnL>
                    <a:lnR>
                      <a:noFill/>
                    </a:lnR>
                    <a:lnT>
                      <a:noFill/>
                    </a:lnT>
                    <a:lnB>
                      <a:noFill/>
                    </a:lnB>
                  </a:tcPr>
                </a:tc>
                <a:extLst>
                  <a:ext uri="{0D108BD9-81ED-4DB2-BD59-A6C34878D82A}">
                    <a16:rowId xmlns:a16="http://schemas.microsoft.com/office/drawing/2014/main" val="2864520"/>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45907</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390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120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90</a:t>
                      </a:r>
                    </a:p>
                  </a:txBody>
                  <a:tcPr marL="6412" marR="6412" marT="6412" marB="0" anchor="b">
                    <a:lnL>
                      <a:noFill/>
                    </a:lnL>
                    <a:lnR>
                      <a:noFill/>
                    </a:lnR>
                    <a:lnT>
                      <a:noFill/>
                    </a:lnT>
                    <a:lnB>
                      <a:noFill/>
                    </a:lnB>
                  </a:tcPr>
                </a:tc>
                <a:extLst>
                  <a:ext uri="{0D108BD9-81ED-4DB2-BD59-A6C34878D82A}">
                    <a16:rowId xmlns:a16="http://schemas.microsoft.com/office/drawing/2014/main" val="1078266919"/>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45907</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390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250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0.43</a:t>
                      </a:r>
                    </a:p>
                  </a:txBody>
                  <a:tcPr marL="6412" marR="6412" marT="6412" marB="0" anchor="b">
                    <a:lnL>
                      <a:noFill/>
                    </a:lnL>
                    <a:lnR>
                      <a:noFill/>
                    </a:lnR>
                    <a:lnT>
                      <a:noFill/>
                    </a:lnT>
                    <a:lnB>
                      <a:noFill/>
                    </a:lnB>
                  </a:tcPr>
                </a:tc>
                <a:extLst>
                  <a:ext uri="{0D108BD9-81ED-4DB2-BD59-A6C34878D82A}">
                    <a16:rowId xmlns:a16="http://schemas.microsoft.com/office/drawing/2014/main" val="2551773735"/>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45907</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14</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210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117.27</a:t>
                      </a:r>
                    </a:p>
                  </a:txBody>
                  <a:tcPr marL="6412" marR="6412" marT="6412" marB="0" anchor="b">
                    <a:lnL>
                      <a:noFill/>
                    </a:lnL>
                    <a:lnR>
                      <a:noFill/>
                    </a:lnR>
                    <a:lnT>
                      <a:noFill/>
                    </a:lnT>
                    <a:lnB>
                      <a:noFill/>
                    </a:lnB>
                  </a:tcPr>
                </a:tc>
                <a:extLst>
                  <a:ext uri="{0D108BD9-81ED-4DB2-BD59-A6C34878D82A}">
                    <a16:rowId xmlns:a16="http://schemas.microsoft.com/office/drawing/2014/main" val="2794864373"/>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45907</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14</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220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177.06</a:t>
                      </a:r>
                    </a:p>
                  </a:txBody>
                  <a:tcPr marL="6412" marR="6412" marT="6412" marB="0" anchor="b">
                    <a:lnL>
                      <a:noFill/>
                    </a:lnL>
                    <a:lnR>
                      <a:noFill/>
                    </a:lnR>
                    <a:lnT>
                      <a:noFill/>
                    </a:lnT>
                    <a:lnB>
                      <a:noFill/>
                    </a:lnB>
                  </a:tcPr>
                </a:tc>
                <a:extLst>
                  <a:ext uri="{0D108BD9-81ED-4DB2-BD59-A6C34878D82A}">
                    <a16:rowId xmlns:a16="http://schemas.microsoft.com/office/drawing/2014/main" val="4211627218"/>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45907</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14</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240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3.83</a:t>
                      </a:r>
                    </a:p>
                  </a:txBody>
                  <a:tcPr marL="6412" marR="6412" marT="6412" marB="0" anchor="b">
                    <a:lnL>
                      <a:noFill/>
                    </a:lnL>
                    <a:lnR>
                      <a:noFill/>
                    </a:lnR>
                    <a:lnT>
                      <a:noFill/>
                    </a:lnT>
                    <a:lnB>
                      <a:noFill/>
                    </a:lnB>
                  </a:tcPr>
                </a:tc>
                <a:extLst>
                  <a:ext uri="{0D108BD9-81ED-4DB2-BD59-A6C34878D82A}">
                    <a16:rowId xmlns:a16="http://schemas.microsoft.com/office/drawing/2014/main" val="1138045106"/>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45907</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14</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390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210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6.89</a:t>
                      </a:r>
                    </a:p>
                  </a:txBody>
                  <a:tcPr marL="6412" marR="6412" marT="6412" marB="0" anchor="b">
                    <a:lnL>
                      <a:noFill/>
                    </a:lnL>
                    <a:lnR>
                      <a:noFill/>
                    </a:lnR>
                    <a:lnT>
                      <a:noFill/>
                    </a:lnT>
                    <a:lnB>
                      <a:noFill/>
                    </a:lnB>
                  </a:tcPr>
                </a:tc>
                <a:extLst>
                  <a:ext uri="{0D108BD9-81ED-4DB2-BD59-A6C34878D82A}">
                    <a16:rowId xmlns:a16="http://schemas.microsoft.com/office/drawing/2014/main" val="3246997638"/>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45907</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14</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390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220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10.4</a:t>
                      </a:r>
                    </a:p>
                  </a:txBody>
                  <a:tcPr marL="6412" marR="6412" marT="6412" marB="0" anchor="b">
                    <a:lnL>
                      <a:noFill/>
                    </a:lnL>
                    <a:lnR>
                      <a:noFill/>
                    </a:lnR>
                    <a:lnT>
                      <a:noFill/>
                    </a:lnT>
                    <a:lnB>
                      <a:noFill/>
                    </a:lnB>
                  </a:tcPr>
                </a:tc>
                <a:extLst>
                  <a:ext uri="{0D108BD9-81ED-4DB2-BD59-A6C34878D82A}">
                    <a16:rowId xmlns:a16="http://schemas.microsoft.com/office/drawing/2014/main" val="874979461"/>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45907</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14</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390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240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0.23</a:t>
                      </a:r>
                    </a:p>
                  </a:txBody>
                  <a:tcPr marL="6412" marR="6412" marT="6412" marB="0" anchor="b">
                    <a:lnL>
                      <a:noFill/>
                    </a:lnL>
                    <a:lnR>
                      <a:noFill/>
                    </a:lnR>
                    <a:lnT>
                      <a:noFill/>
                    </a:lnT>
                    <a:lnB>
                      <a:noFill/>
                    </a:lnB>
                  </a:tcPr>
                </a:tc>
                <a:extLst>
                  <a:ext uri="{0D108BD9-81ED-4DB2-BD59-A6C34878D82A}">
                    <a16:rowId xmlns:a16="http://schemas.microsoft.com/office/drawing/2014/main" val="3420974904"/>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50488</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112</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45881.07</a:t>
                      </a:r>
                    </a:p>
                  </a:txBody>
                  <a:tcPr marL="6412" marR="6412" marT="6412" marB="0" anchor="b">
                    <a:lnL>
                      <a:noFill/>
                    </a:lnL>
                    <a:lnR>
                      <a:noFill/>
                    </a:lnR>
                    <a:lnT>
                      <a:noFill/>
                    </a:lnT>
                    <a:lnB>
                      <a:noFill/>
                    </a:lnB>
                  </a:tcPr>
                </a:tc>
                <a:extLst>
                  <a:ext uri="{0D108BD9-81ED-4DB2-BD59-A6C34878D82A}">
                    <a16:rowId xmlns:a16="http://schemas.microsoft.com/office/drawing/2014/main" val="1585983711"/>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50488</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150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500</a:t>
                      </a:r>
                    </a:p>
                  </a:txBody>
                  <a:tcPr marL="6412" marR="6412" marT="6412" marB="0" anchor="b">
                    <a:lnL>
                      <a:noFill/>
                    </a:lnL>
                    <a:lnR>
                      <a:noFill/>
                    </a:lnR>
                    <a:lnT>
                      <a:noFill/>
                    </a:lnT>
                    <a:lnB>
                      <a:noFill/>
                    </a:lnB>
                  </a:tcPr>
                </a:tc>
                <a:extLst>
                  <a:ext uri="{0D108BD9-81ED-4DB2-BD59-A6C34878D82A}">
                    <a16:rowId xmlns:a16="http://schemas.microsoft.com/office/drawing/2014/main" val="450853422"/>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50488</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210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1640.8</a:t>
                      </a:r>
                    </a:p>
                  </a:txBody>
                  <a:tcPr marL="6412" marR="6412" marT="6412" marB="0" anchor="b">
                    <a:lnL>
                      <a:noFill/>
                    </a:lnL>
                    <a:lnR>
                      <a:noFill/>
                    </a:lnR>
                    <a:lnT>
                      <a:noFill/>
                    </a:lnT>
                    <a:lnB>
                      <a:noFill/>
                    </a:lnB>
                  </a:tcPr>
                </a:tc>
                <a:extLst>
                  <a:ext uri="{0D108BD9-81ED-4DB2-BD59-A6C34878D82A}">
                    <a16:rowId xmlns:a16="http://schemas.microsoft.com/office/drawing/2014/main" val="3135970226"/>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50488</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250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223.79</a:t>
                      </a:r>
                    </a:p>
                  </a:txBody>
                  <a:tcPr marL="6412" marR="6412" marT="6412" marB="0" anchor="b">
                    <a:lnL>
                      <a:noFill/>
                    </a:lnL>
                    <a:lnR>
                      <a:noFill/>
                    </a:lnR>
                    <a:lnT>
                      <a:noFill/>
                    </a:lnT>
                    <a:lnB>
                      <a:noFill/>
                    </a:lnB>
                  </a:tcPr>
                </a:tc>
                <a:extLst>
                  <a:ext uri="{0D108BD9-81ED-4DB2-BD59-A6C34878D82A}">
                    <a16:rowId xmlns:a16="http://schemas.microsoft.com/office/drawing/2014/main" val="3775542169"/>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50488</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260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10968</a:t>
                      </a:r>
                    </a:p>
                  </a:txBody>
                  <a:tcPr marL="6412" marR="6412" marT="6412" marB="0" anchor="b">
                    <a:lnL>
                      <a:noFill/>
                    </a:lnL>
                    <a:lnR>
                      <a:noFill/>
                    </a:lnR>
                    <a:lnT>
                      <a:noFill/>
                    </a:lnT>
                    <a:lnB>
                      <a:noFill/>
                    </a:lnB>
                  </a:tcPr>
                </a:tc>
                <a:extLst>
                  <a:ext uri="{0D108BD9-81ED-4DB2-BD59-A6C34878D82A}">
                    <a16:rowId xmlns:a16="http://schemas.microsoft.com/office/drawing/2014/main" val="3820432430"/>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50488</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710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3500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150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1514.5</a:t>
                      </a:r>
                    </a:p>
                  </a:txBody>
                  <a:tcPr marL="6412" marR="6412" marT="6412" marB="0" anchor="b">
                    <a:lnL>
                      <a:noFill/>
                    </a:lnL>
                    <a:lnR>
                      <a:noFill/>
                    </a:lnR>
                    <a:lnT>
                      <a:noFill/>
                    </a:lnT>
                    <a:lnB>
                      <a:noFill/>
                    </a:lnB>
                  </a:tcPr>
                </a:tc>
                <a:extLst>
                  <a:ext uri="{0D108BD9-81ED-4DB2-BD59-A6C34878D82A}">
                    <a16:rowId xmlns:a16="http://schemas.microsoft.com/office/drawing/2014/main" val="1970984614"/>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50488</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710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3500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250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7.3</a:t>
                      </a:r>
                    </a:p>
                  </a:txBody>
                  <a:tcPr marL="6412" marR="6412" marT="6412" marB="0" anchor="b">
                    <a:lnL>
                      <a:noFill/>
                    </a:lnL>
                    <a:lnR>
                      <a:noFill/>
                    </a:lnR>
                    <a:lnT>
                      <a:noFill/>
                    </a:lnT>
                    <a:lnB>
                      <a:noFill/>
                    </a:lnB>
                  </a:tcPr>
                </a:tc>
                <a:extLst>
                  <a:ext uri="{0D108BD9-81ED-4DB2-BD59-A6C34878D82A}">
                    <a16:rowId xmlns:a16="http://schemas.microsoft.com/office/drawing/2014/main" val="1200797735"/>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50488</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14</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210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1769.64</a:t>
                      </a:r>
                    </a:p>
                  </a:txBody>
                  <a:tcPr marL="6412" marR="6412" marT="6412" marB="0" anchor="b">
                    <a:lnL>
                      <a:noFill/>
                    </a:lnL>
                    <a:lnR>
                      <a:noFill/>
                    </a:lnR>
                    <a:lnT>
                      <a:noFill/>
                    </a:lnT>
                    <a:lnB>
                      <a:noFill/>
                    </a:lnB>
                  </a:tcPr>
                </a:tc>
                <a:extLst>
                  <a:ext uri="{0D108BD9-81ED-4DB2-BD59-A6C34878D82A}">
                    <a16:rowId xmlns:a16="http://schemas.microsoft.com/office/drawing/2014/main" val="237187587"/>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50488</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14</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220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4253.12</a:t>
                      </a:r>
                    </a:p>
                  </a:txBody>
                  <a:tcPr marL="6412" marR="6412" marT="6412" marB="0" anchor="b">
                    <a:lnL>
                      <a:noFill/>
                    </a:lnL>
                    <a:lnR>
                      <a:noFill/>
                    </a:lnR>
                    <a:lnT>
                      <a:noFill/>
                    </a:lnT>
                    <a:lnB>
                      <a:noFill/>
                    </a:lnB>
                  </a:tcPr>
                </a:tc>
                <a:extLst>
                  <a:ext uri="{0D108BD9-81ED-4DB2-BD59-A6C34878D82A}">
                    <a16:rowId xmlns:a16="http://schemas.microsoft.com/office/drawing/2014/main" val="2478043228"/>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50488</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14</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240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115.94</a:t>
                      </a:r>
                    </a:p>
                  </a:txBody>
                  <a:tcPr marL="6412" marR="6412" marT="6412" marB="0" anchor="b">
                    <a:lnL>
                      <a:noFill/>
                    </a:lnL>
                    <a:lnR>
                      <a:noFill/>
                    </a:lnR>
                    <a:lnT>
                      <a:noFill/>
                    </a:lnT>
                    <a:lnB>
                      <a:noFill/>
                    </a:lnB>
                  </a:tcPr>
                </a:tc>
                <a:extLst>
                  <a:ext uri="{0D108BD9-81ED-4DB2-BD59-A6C34878D82A}">
                    <a16:rowId xmlns:a16="http://schemas.microsoft.com/office/drawing/2014/main" val="1200012826"/>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50488</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14</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710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3400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210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115.86</a:t>
                      </a:r>
                    </a:p>
                  </a:txBody>
                  <a:tcPr marL="6412" marR="6412" marT="6412" marB="0" anchor="b">
                    <a:lnL>
                      <a:noFill/>
                    </a:lnL>
                    <a:lnR>
                      <a:noFill/>
                    </a:lnR>
                    <a:lnT>
                      <a:noFill/>
                    </a:lnT>
                    <a:lnB>
                      <a:noFill/>
                    </a:lnB>
                  </a:tcPr>
                </a:tc>
                <a:extLst>
                  <a:ext uri="{0D108BD9-81ED-4DB2-BD59-A6C34878D82A}">
                    <a16:rowId xmlns:a16="http://schemas.microsoft.com/office/drawing/2014/main" val="970757357"/>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50488</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14</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710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3400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220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138.88</a:t>
                      </a:r>
                    </a:p>
                  </a:txBody>
                  <a:tcPr marL="6412" marR="6412" marT="6412" marB="0" anchor="b">
                    <a:lnL>
                      <a:noFill/>
                    </a:lnL>
                    <a:lnR>
                      <a:noFill/>
                    </a:lnR>
                    <a:lnT>
                      <a:noFill/>
                    </a:lnT>
                    <a:lnB>
                      <a:noFill/>
                    </a:lnB>
                  </a:tcPr>
                </a:tc>
                <a:extLst>
                  <a:ext uri="{0D108BD9-81ED-4DB2-BD59-A6C34878D82A}">
                    <a16:rowId xmlns:a16="http://schemas.microsoft.com/office/drawing/2014/main" val="122996281"/>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50488</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14</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710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3400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240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3.79</a:t>
                      </a:r>
                    </a:p>
                  </a:txBody>
                  <a:tcPr marL="6412" marR="6412" marT="6412" marB="0" anchor="b">
                    <a:lnL>
                      <a:noFill/>
                    </a:lnL>
                    <a:lnR>
                      <a:noFill/>
                    </a:lnR>
                    <a:lnT>
                      <a:noFill/>
                    </a:lnT>
                    <a:lnB>
                      <a:noFill/>
                    </a:lnB>
                  </a:tcPr>
                </a:tc>
                <a:extLst>
                  <a:ext uri="{0D108BD9-81ED-4DB2-BD59-A6C34878D82A}">
                    <a16:rowId xmlns:a16="http://schemas.microsoft.com/office/drawing/2014/main" val="2214552880"/>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52274</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112</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46033.72</a:t>
                      </a:r>
                    </a:p>
                  </a:txBody>
                  <a:tcPr marL="6412" marR="6412" marT="6412" marB="0" anchor="b">
                    <a:lnL>
                      <a:noFill/>
                    </a:lnL>
                    <a:lnR>
                      <a:noFill/>
                    </a:lnR>
                    <a:lnT>
                      <a:noFill/>
                    </a:lnT>
                    <a:lnB>
                      <a:noFill/>
                    </a:lnB>
                  </a:tcPr>
                </a:tc>
                <a:extLst>
                  <a:ext uri="{0D108BD9-81ED-4DB2-BD59-A6C34878D82A}">
                    <a16:rowId xmlns:a16="http://schemas.microsoft.com/office/drawing/2014/main" val="4064619190"/>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52274</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150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500</a:t>
                      </a:r>
                    </a:p>
                  </a:txBody>
                  <a:tcPr marL="6412" marR="6412" marT="6412" marB="0" anchor="b">
                    <a:lnL>
                      <a:noFill/>
                    </a:lnL>
                    <a:lnR>
                      <a:noFill/>
                    </a:lnR>
                    <a:lnT>
                      <a:noFill/>
                    </a:lnT>
                    <a:lnB>
                      <a:noFill/>
                    </a:lnB>
                  </a:tcPr>
                </a:tc>
                <a:extLst>
                  <a:ext uri="{0D108BD9-81ED-4DB2-BD59-A6C34878D82A}">
                    <a16:rowId xmlns:a16="http://schemas.microsoft.com/office/drawing/2014/main" val="1441039060"/>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52274</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210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1934.03</a:t>
                      </a:r>
                    </a:p>
                  </a:txBody>
                  <a:tcPr marL="6412" marR="6412" marT="6412" marB="0" anchor="b">
                    <a:lnL>
                      <a:noFill/>
                    </a:lnL>
                    <a:lnR>
                      <a:noFill/>
                    </a:lnR>
                    <a:lnT>
                      <a:noFill/>
                    </a:lnT>
                    <a:lnB>
                      <a:noFill/>
                    </a:lnB>
                  </a:tcPr>
                </a:tc>
                <a:extLst>
                  <a:ext uri="{0D108BD9-81ED-4DB2-BD59-A6C34878D82A}">
                    <a16:rowId xmlns:a16="http://schemas.microsoft.com/office/drawing/2014/main" val="763783472"/>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52274</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250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224.61</a:t>
                      </a:r>
                    </a:p>
                  </a:txBody>
                  <a:tcPr marL="6412" marR="6412" marT="6412" marB="0" anchor="b">
                    <a:lnL>
                      <a:noFill/>
                    </a:lnL>
                    <a:lnR>
                      <a:noFill/>
                    </a:lnR>
                    <a:lnT>
                      <a:noFill/>
                    </a:lnT>
                    <a:lnB>
                      <a:noFill/>
                    </a:lnB>
                  </a:tcPr>
                </a:tc>
                <a:extLst>
                  <a:ext uri="{0D108BD9-81ED-4DB2-BD59-A6C34878D82A}">
                    <a16:rowId xmlns:a16="http://schemas.microsoft.com/office/drawing/2014/main" val="152552526"/>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52274</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260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10968</a:t>
                      </a:r>
                    </a:p>
                  </a:txBody>
                  <a:tcPr marL="6412" marR="6412" marT="6412" marB="0" anchor="b">
                    <a:lnL>
                      <a:noFill/>
                    </a:lnL>
                    <a:lnR>
                      <a:noFill/>
                    </a:lnR>
                    <a:lnT>
                      <a:noFill/>
                    </a:lnT>
                    <a:lnB>
                      <a:noFill/>
                    </a:lnB>
                  </a:tcPr>
                </a:tc>
                <a:extLst>
                  <a:ext uri="{0D108BD9-81ED-4DB2-BD59-A6C34878D82A}">
                    <a16:rowId xmlns:a16="http://schemas.microsoft.com/office/drawing/2014/main" val="2023880074"/>
                  </a:ext>
                </a:extLst>
              </a:tr>
              <a:tr h="128247">
                <a:tc>
                  <a:txBody>
                    <a:bodyPr/>
                    <a:lstStyle/>
                    <a:p>
                      <a:pPr algn="r" fontAlgn="b"/>
                      <a:r>
                        <a:rPr lang="en-US" sz="700" b="0" i="0" u="none" strike="noStrike">
                          <a:solidFill>
                            <a:srgbClr val="000000"/>
                          </a:solidFill>
                          <a:effectLst/>
                          <a:latin typeface="Calibri" panose="020F0502020204030204" pitchFamily="34" charset="0"/>
                        </a:rPr>
                        <a:t>935</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52274</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14</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1000</a:t>
                      </a:r>
                    </a:p>
                  </a:txBody>
                  <a:tcPr marL="6412" marR="6412" marT="6412"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210</a:t>
                      </a:r>
                    </a:p>
                  </a:txBody>
                  <a:tcPr marL="6412" marR="6412" marT="6412" marB="0" anchor="b">
                    <a:lnL>
                      <a:noFill/>
                    </a:lnL>
                    <a:lnR>
                      <a:noFill/>
                    </a:lnR>
                    <a:lnT>
                      <a:noFill/>
                    </a:lnT>
                    <a:lnB>
                      <a:noFill/>
                    </a:lnB>
                  </a:tcPr>
                </a:tc>
                <a:tc>
                  <a:txBody>
                    <a:bodyPr/>
                    <a:lstStyle/>
                    <a:p>
                      <a:pPr algn="r" fontAlgn="b"/>
                      <a:r>
                        <a:rPr lang="en-US" sz="700" b="0" i="0" u="none" strike="noStrike" dirty="0">
                          <a:solidFill>
                            <a:srgbClr val="000000"/>
                          </a:solidFill>
                          <a:effectLst/>
                          <a:latin typeface="Calibri" panose="020F0502020204030204" pitchFamily="34" charset="0"/>
                        </a:rPr>
                        <a:t>1487.49</a:t>
                      </a:r>
                    </a:p>
                  </a:txBody>
                  <a:tcPr marL="6412" marR="6412" marT="6412" marB="0" anchor="b">
                    <a:lnL>
                      <a:noFill/>
                    </a:lnL>
                    <a:lnR>
                      <a:noFill/>
                    </a:lnR>
                    <a:lnT>
                      <a:noFill/>
                    </a:lnT>
                    <a:lnB>
                      <a:noFill/>
                    </a:lnB>
                  </a:tcPr>
                </a:tc>
                <a:extLst>
                  <a:ext uri="{0D108BD9-81ED-4DB2-BD59-A6C34878D82A}">
                    <a16:rowId xmlns:a16="http://schemas.microsoft.com/office/drawing/2014/main" val="113606288"/>
                  </a:ext>
                </a:extLst>
              </a:tr>
            </a:tbl>
          </a:graphicData>
        </a:graphic>
      </p:graphicFrame>
      <p:pic>
        <p:nvPicPr>
          <p:cNvPr id="9" name="Content Placeholder 3">
            <a:extLst>
              <a:ext uri="{FF2B5EF4-FFF2-40B4-BE49-F238E27FC236}">
                <a16:creationId xmlns:a16="http://schemas.microsoft.com/office/drawing/2014/main" id="{CC86FFBF-279F-4BFF-8B9E-D2887BBBB410}"/>
              </a:ext>
            </a:extLst>
          </p:cNvPr>
          <p:cNvPicPr>
            <a:picLocks noGrp="1" noChangeAspect="1"/>
          </p:cNvPicPr>
          <p:nvPr>
            <p:ph sz="half" idx="2"/>
          </p:nvPr>
        </p:nvPicPr>
        <p:blipFill>
          <a:blip r:embed="rId2"/>
          <a:stretch>
            <a:fillRect/>
          </a:stretch>
        </p:blipFill>
        <p:spPr>
          <a:xfrm>
            <a:off x="838201" y="2174874"/>
            <a:ext cx="4422132" cy="4149725"/>
          </a:xfrm>
          <a:prstGeom prst="rect">
            <a:avLst/>
          </a:prstGeom>
        </p:spPr>
      </p:pic>
    </p:spTree>
    <p:extLst>
      <p:ext uri="{BB962C8B-B14F-4D97-AF65-F5344CB8AC3E}">
        <p14:creationId xmlns:p14="http://schemas.microsoft.com/office/powerpoint/2010/main" val="2080541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D9E3-A3DD-4993-9E7D-8ECD76771EF2}"/>
              </a:ext>
            </a:extLst>
          </p:cNvPr>
          <p:cNvSpPr>
            <a:spLocks noGrp="1"/>
          </p:cNvSpPr>
          <p:nvPr>
            <p:ph type="title"/>
          </p:nvPr>
        </p:nvSpPr>
        <p:spPr>
          <a:xfrm>
            <a:off x="609600" y="274638"/>
            <a:ext cx="10972800" cy="1706562"/>
          </a:xfrm>
        </p:spPr>
        <p:txBody>
          <a:bodyPr>
            <a:noAutofit/>
          </a:bodyPr>
          <a:lstStyle/>
          <a:p>
            <a:r>
              <a:rPr lang="en-US" sz="2800" dirty="0"/>
              <a:t>For .csv format:</a:t>
            </a:r>
            <a:br>
              <a:rPr lang="en-US" sz="2800" dirty="0"/>
            </a:br>
            <a:r>
              <a:rPr lang="en-US" sz="2800" dirty="0"/>
              <a:t>CLICK ON THE ICON ONCE WITH YOUR RIGHT MOUSE BUTTON</a:t>
            </a:r>
            <a:br>
              <a:rPr lang="en-US" sz="2800" dirty="0"/>
            </a:br>
            <a:r>
              <a:rPr lang="en-US" sz="2800" dirty="0"/>
              <a:t>CLICK ON “OPEN WITH”</a:t>
            </a:r>
            <a:br>
              <a:rPr lang="en-US" sz="2800" dirty="0"/>
            </a:br>
            <a:r>
              <a:rPr lang="en-US" sz="2800" dirty="0"/>
              <a:t>CLICK ON “NOTEPAD”</a:t>
            </a:r>
          </a:p>
        </p:txBody>
      </p:sp>
      <p:pic>
        <p:nvPicPr>
          <p:cNvPr id="4" name="Content Placeholder 3">
            <a:extLst>
              <a:ext uri="{FF2B5EF4-FFF2-40B4-BE49-F238E27FC236}">
                <a16:creationId xmlns:a16="http://schemas.microsoft.com/office/drawing/2014/main" id="{CD854EB1-965B-4BE2-8B09-C220F1BE4A40}"/>
              </a:ext>
            </a:extLst>
          </p:cNvPr>
          <p:cNvPicPr>
            <a:picLocks noGrp="1" noChangeAspect="1"/>
          </p:cNvPicPr>
          <p:nvPr>
            <p:ph idx="1"/>
          </p:nvPr>
        </p:nvPicPr>
        <p:blipFill rotWithShape="1">
          <a:blip r:embed="rId2"/>
          <a:srcRect l="42547" t="8753" r="33333" b="30543"/>
          <a:stretch/>
        </p:blipFill>
        <p:spPr>
          <a:xfrm>
            <a:off x="2438400" y="2133600"/>
            <a:ext cx="7912100" cy="4267200"/>
          </a:xfrm>
          <a:prstGeom prst="rect">
            <a:avLst/>
          </a:prstGeom>
        </p:spPr>
      </p:pic>
    </p:spTree>
    <p:extLst>
      <p:ext uri="{BB962C8B-B14F-4D97-AF65-F5344CB8AC3E}">
        <p14:creationId xmlns:p14="http://schemas.microsoft.com/office/powerpoint/2010/main" val="763140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F378B-E44B-4634-8A4A-030A89F9A9FA}"/>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05293A65-EB8E-4A19-97CC-501721F79D17}"/>
              </a:ext>
            </a:extLst>
          </p:cNvPr>
          <p:cNvSpPr>
            <a:spLocks noGrp="1"/>
          </p:cNvSpPr>
          <p:nvPr>
            <p:ph idx="1"/>
          </p:nvPr>
        </p:nvSpPr>
        <p:spPr/>
        <p:txBody>
          <a:bodyPr>
            <a:normAutofit/>
          </a:bodyPr>
          <a:lstStyle/>
          <a:p>
            <a:r>
              <a:rPr lang="en-US" dirty="0"/>
              <a:t>OVERVIEW OF THE REPORT</a:t>
            </a:r>
          </a:p>
          <a:p>
            <a:r>
              <a:rPr lang="en-US" dirty="0"/>
              <a:t>RELATIONSHIP TO TEAMS</a:t>
            </a:r>
          </a:p>
          <a:p>
            <a:r>
              <a:rPr lang="en-US" dirty="0"/>
              <a:t>IMPORTING A FILE</a:t>
            </a:r>
          </a:p>
          <a:p>
            <a:r>
              <a:rPr lang="en-US" dirty="0"/>
              <a:t>MAUALLY ENTERING A FILE</a:t>
            </a:r>
          </a:p>
          <a:p>
            <a:r>
              <a:rPr lang="en-US" dirty="0"/>
              <a:t>FIXING ERRORS/VALIDATIONS</a:t>
            </a:r>
          </a:p>
          <a:p>
            <a:r>
              <a:rPr lang="en-US" dirty="0"/>
              <a:t>QUESTIONS</a:t>
            </a:r>
          </a:p>
          <a:p>
            <a:endParaRPr lang="en-US" dirty="0"/>
          </a:p>
        </p:txBody>
      </p:sp>
      <p:pic>
        <p:nvPicPr>
          <p:cNvPr id="4" name="Picture 3">
            <a:extLst>
              <a:ext uri="{FF2B5EF4-FFF2-40B4-BE49-F238E27FC236}">
                <a16:creationId xmlns:a16="http://schemas.microsoft.com/office/drawing/2014/main" id="{577CE19A-FAF0-49E8-8717-9EA1E119D346}"/>
              </a:ext>
            </a:extLst>
          </p:cNvPr>
          <p:cNvPicPr>
            <a:picLocks noChangeAspect="1"/>
          </p:cNvPicPr>
          <p:nvPr/>
        </p:nvPicPr>
        <p:blipFill>
          <a:blip r:embed="rId3"/>
          <a:stretch>
            <a:fillRect/>
          </a:stretch>
        </p:blipFill>
        <p:spPr>
          <a:xfrm>
            <a:off x="8000999" y="1790471"/>
            <a:ext cx="2469399" cy="2705329"/>
          </a:xfrm>
          <a:prstGeom prst="rect">
            <a:avLst/>
          </a:prstGeom>
        </p:spPr>
      </p:pic>
    </p:spTree>
    <p:extLst>
      <p:ext uri="{BB962C8B-B14F-4D97-AF65-F5344CB8AC3E}">
        <p14:creationId xmlns:p14="http://schemas.microsoft.com/office/powerpoint/2010/main" val="933374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7AFE6-9CDE-4AE0-9354-92BAF8ED8F38}"/>
              </a:ext>
            </a:extLst>
          </p:cNvPr>
          <p:cNvSpPr>
            <a:spLocks noGrp="1"/>
          </p:cNvSpPr>
          <p:nvPr>
            <p:ph type="title"/>
          </p:nvPr>
        </p:nvSpPr>
        <p:spPr/>
        <p:txBody>
          <a:bodyPr/>
          <a:lstStyle/>
          <a:p>
            <a:r>
              <a:rPr lang="en-US" dirty="0"/>
              <a:t>For excel format	</a:t>
            </a:r>
          </a:p>
        </p:txBody>
      </p:sp>
      <p:sp>
        <p:nvSpPr>
          <p:cNvPr id="5" name="Content Placeholder 4">
            <a:extLst>
              <a:ext uri="{FF2B5EF4-FFF2-40B4-BE49-F238E27FC236}">
                <a16:creationId xmlns:a16="http://schemas.microsoft.com/office/drawing/2014/main" id="{DF0EDBAF-3134-4CB8-A020-7E5630FE873E}"/>
              </a:ext>
            </a:extLst>
          </p:cNvPr>
          <p:cNvSpPr>
            <a:spLocks noGrp="1"/>
          </p:cNvSpPr>
          <p:nvPr>
            <p:ph idx="1"/>
          </p:nvPr>
        </p:nvSpPr>
        <p:spPr/>
        <p:txBody>
          <a:bodyPr/>
          <a:lstStyle/>
          <a:p>
            <a:r>
              <a:rPr lang="en-US" dirty="0"/>
              <a:t>Double click the icon!!</a:t>
            </a:r>
          </a:p>
        </p:txBody>
      </p:sp>
    </p:spTree>
    <p:extLst>
      <p:ext uri="{BB962C8B-B14F-4D97-AF65-F5344CB8AC3E}">
        <p14:creationId xmlns:p14="http://schemas.microsoft.com/office/powerpoint/2010/main" val="2709676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1A00DC-A6A8-40BF-8C3E-E384C13352B2}"/>
              </a:ext>
            </a:extLst>
          </p:cNvPr>
          <p:cNvPicPr>
            <a:picLocks noChangeAspect="1"/>
          </p:cNvPicPr>
          <p:nvPr/>
        </p:nvPicPr>
        <p:blipFill>
          <a:blip r:embed="rId2"/>
          <a:stretch>
            <a:fillRect/>
          </a:stretch>
        </p:blipFill>
        <p:spPr>
          <a:xfrm>
            <a:off x="280417" y="320648"/>
            <a:ext cx="11561257" cy="2816834"/>
          </a:xfrm>
          <a:prstGeom prst="rect">
            <a:avLst/>
          </a:prstGeom>
        </p:spPr>
      </p:pic>
      <p:sp>
        <p:nvSpPr>
          <p:cNvPr id="10" name="TextBox 9">
            <a:extLst>
              <a:ext uri="{FF2B5EF4-FFF2-40B4-BE49-F238E27FC236}">
                <a16:creationId xmlns:a16="http://schemas.microsoft.com/office/drawing/2014/main" id="{27F76721-5407-4277-86D8-5B94A37940A7}"/>
              </a:ext>
            </a:extLst>
          </p:cNvPr>
          <p:cNvSpPr txBox="1"/>
          <p:nvPr/>
        </p:nvSpPr>
        <p:spPr>
          <a:xfrm>
            <a:off x="1006679" y="3429000"/>
            <a:ext cx="10167457" cy="1601529"/>
          </a:xfrm>
          <a:prstGeom prst="rect">
            <a:avLst/>
          </a:prstGeom>
          <a:noFill/>
        </p:spPr>
        <p:txBody>
          <a:bodyPr wrap="square" rtlCol="0">
            <a:spAutoFit/>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The 1** amounts entered into the TFS (49,291.80) for LE XXXX, are different from the 1** amounts entered into the compensation expenditures (38,568.88) by more than 10%. (CE-W01)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The 2** amounts entered into the TFS (10,453.18) for LE XXXX, are different from the 2** amounts entered into the compensation expenditures (14,481.07) by more than 10%. (CE-W02).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122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89E42-F63C-42A3-9CDC-55276B11BCA6}"/>
              </a:ext>
            </a:extLst>
          </p:cNvPr>
          <p:cNvSpPr>
            <a:spLocks noGrp="1"/>
          </p:cNvSpPr>
          <p:nvPr>
            <p:ph type="title"/>
          </p:nvPr>
        </p:nvSpPr>
        <p:spPr/>
        <p:txBody>
          <a:bodyPr>
            <a:normAutofit fontScale="90000"/>
          </a:bodyPr>
          <a:lstStyle/>
          <a:p>
            <a:r>
              <a:rPr lang="en-US" dirty="0"/>
              <a:t>Adding Work Comp and/or Unemployment paid by claims</a:t>
            </a:r>
          </a:p>
        </p:txBody>
      </p:sp>
      <p:pic>
        <p:nvPicPr>
          <p:cNvPr id="4" name="Content Placeholder 3">
            <a:extLst>
              <a:ext uri="{FF2B5EF4-FFF2-40B4-BE49-F238E27FC236}">
                <a16:creationId xmlns:a16="http://schemas.microsoft.com/office/drawing/2014/main" id="{CBEA0309-E496-4F7F-9B7C-8382D60B8E87}"/>
              </a:ext>
            </a:extLst>
          </p:cNvPr>
          <p:cNvPicPr>
            <a:picLocks noGrp="1" noChangeAspect="1"/>
          </p:cNvPicPr>
          <p:nvPr>
            <p:ph idx="1"/>
          </p:nvPr>
        </p:nvPicPr>
        <p:blipFill>
          <a:blip r:embed="rId2"/>
          <a:stretch>
            <a:fillRect/>
          </a:stretch>
        </p:blipFill>
        <p:spPr>
          <a:xfrm>
            <a:off x="2246856" y="1600200"/>
            <a:ext cx="7698288" cy="4525963"/>
          </a:xfrm>
          <a:prstGeom prst="rect">
            <a:avLst/>
          </a:prstGeom>
        </p:spPr>
      </p:pic>
    </p:spTree>
    <p:extLst>
      <p:ext uri="{BB962C8B-B14F-4D97-AF65-F5344CB8AC3E}">
        <p14:creationId xmlns:p14="http://schemas.microsoft.com/office/powerpoint/2010/main" val="3226204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2E8CE656-E51D-48A2-AAFF-3C58F2A8194C}"/>
              </a:ext>
            </a:extLst>
          </p:cNvPr>
          <p:cNvPicPr>
            <a:picLocks noChangeAspect="1"/>
          </p:cNvPicPr>
          <p:nvPr/>
        </p:nvPicPr>
        <p:blipFill>
          <a:blip r:embed="rId2"/>
          <a:stretch>
            <a:fillRect/>
          </a:stretch>
        </p:blipFill>
        <p:spPr>
          <a:xfrm>
            <a:off x="503340" y="654341"/>
            <a:ext cx="10519794" cy="4035106"/>
          </a:xfrm>
          <a:prstGeom prst="rect">
            <a:avLst/>
          </a:prstGeom>
        </p:spPr>
      </p:pic>
    </p:spTree>
    <p:extLst>
      <p:ext uri="{BB962C8B-B14F-4D97-AF65-F5344CB8AC3E}">
        <p14:creationId xmlns:p14="http://schemas.microsoft.com/office/powerpoint/2010/main" val="930986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A3843-881E-40C0-9781-C560C61EE756}"/>
              </a:ext>
            </a:extLst>
          </p:cNvPr>
          <p:cNvSpPr>
            <a:spLocks noGrp="1"/>
          </p:cNvSpPr>
          <p:nvPr>
            <p:ph type="title"/>
          </p:nvPr>
        </p:nvSpPr>
        <p:spPr/>
        <p:txBody>
          <a:bodyPr/>
          <a:lstStyle/>
          <a:p>
            <a:r>
              <a:rPr lang="en-US" dirty="0"/>
              <a:t>QUESTIONS</a:t>
            </a:r>
          </a:p>
        </p:txBody>
      </p:sp>
      <p:pic>
        <p:nvPicPr>
          <p:cNvPr id="3" name="Picture 2">
            <a:extLst>
              <a:ext uri="{FF2B5EF4-FFF2-40B4-BE49-F238E27FC236}">
                <a16:creationId xmlns:a16="http://schemas.microsoft.com/office/drawing/2014/main" id="{4FD0D61F-38BC-4216-9F3A-60864271F94B}"/>
              </a:ext>
            </a:extLst>
          </p:cNvPr>
          <p:cNvPicPr>
            <a:picLocks noChangeAspect="1"/>
          </p:cNvPicPr>
          <p:nvPr/>
        </p:nvPicPr>
        <p:blipFill>
          <a:blip r:embed="rId2"/>
          <a:stretch>
            <a:fillRect/>
          </a:stretch>
        </p:blipFill>
        <p:spPr>
          <a:xfrm>
            <a:off x="2438400" y="1981200"/>
            <a:ext cx="6889181" cy="3512130"/>
          </a:xfrm>
          <a:prstGeom prst="rect">
            <a:avLst/>
          </a:prstGeom>
        </p:spPr>
      </p:pic>
    </p:spTree>
    <p:extLst>
      <p:ext uri="{BB962C8B-B14F-4D97-AF65-F5344CB8AC3E}">
        <p14:creationId xmlns:p14="http://schemas.microsoft.com/office/powerpoint/2010/main" val="3134963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D326D-1791-4602-9988-76B09F993EA4}"/>
              </a:ext>
            </a:extLst>
          </p:cNvPr>
          <p:cNvSpPr>
            <a:spLocks noGrp="1"/>
          </p:cNvSpPr>
          <p:nvPr>
            <p:ph type="title"/>
          </p:nvPr>
        </p:nvSpPr>
        <p:spPr/>
        <p:txBody>
          <a:bodyPr/>
          <a:lstStyle/>
          <a:p>
            <a:pPr algn="ctr"/>
            <a:r>
              <a:rPr lang="en-US" dirty="0"/>
              <a:t>Compensation Expenditure Report</a:t>
            </a:r>
          </a:p>
        </p:txBody>
      </p:sp>
      <p:sp>
        <p:nvSpPr>
          <p:cNvPr id="5" name="Content Placeholder 4">
            <a:extLst>
              <a:ext uri="{FF2B5EF4-FFF2-40B4-BE49-F238E27FC236}">
                <a16:creationId xmlns:a16="http://schemas.microsoft.com/office/drawing/2014/main" id="{3A023B3B-E4CB-4393-B7FD-648C17FF9CE9}"/>
              </a:ext>
            </a:extLst>
          </p:cNvPr>
          <p:cNvSpPr>
            <a:spLocks noGrp="1"/>
          </p:cNvSpPr>
          <p:nvPr>
            <p:ph idx="1"/>
          </p:nvPr>
        </p:nvSpPr>
        <p:spPr>
          <a:xfrm>
            <a:off x="2152650" y="1752601"/>
            <a:ext cx="7886700" cy="4419599"/>
          </a:xfrm>
        </p:spPr>
        <p:txBody>
          <a:bodyPr>
            <a:normAutofit fontScale="77500" lnSpcReduction="20000"/>
          </a:bodyPr>
          <a:lstStyle/>
          <a:p>
            <a:r>
              <a:rPr lang="en-US" dirty="0"/>
              <a:t>2021-2022 Salary and benefit report for each employee.</a:t>
            </a:r>
          </a:p>
          <a:p>
            <a:r>
              <a:rPr lang="en-US" dirty="0"/>
              <a:t>The report is part of MAEFAIRS.</a:t>
            </a:r>
          </a:p>
          <a:p>
            <a:r>
              <a:rPr lang="en-US" dirty="0"/>
              <a:t>Due </a:t>
            </a:r>
            <a:r>
              <a:rPr lang="en-US" b="1" dirty="0"/>
              <a:t>December 10, 2022</a:t>
            </a:r>
          </a:p>
          <a:p>
            <a:pPr marL="0" indent="0">
              <a:buNone/>
            </a:pPr>
            <a:endParaRPr lang="en-US" sz="825" dirty="0"/>
          </a:p>
          <a:p>
            <a:r>
              <a:rPr lang="en-US" dirty="0"/>
              <a:t>Works in conjunction with the TEAMS and Teach MT sites.</a:t>
            </a:r>
          </a:p>
          <a:p>
            <a:pPr lvl="1"/>
            <a:r>
              <a:rPr lang="en-US" dirty="0"/>
              <a:t>Make sure you have a log in for each and have the correct user roles.</a:t>
            </a:r>
          </a:p>
          <a:p>
            <a:pPr lvl="1"/>
            <a:r>
              <a:rPr lang="en-US" dirty="0"/>
              <a:t>Needed to create/research State Employee Identifier(SEID) numbers and to create TOE record for each employee </a:t>
            </a:r>
          </a:p>
          <a:p>
            <a:pPr lvl="1"/>
            <a:r>
              <a:rPr lang="en-US" dirty="0">
                <a:hlinkClick r:id="rId2"/>
              </a:rPr>
              <a:t>TEAMS SECURITY FORM </a:t>
            </a:r>
            <a:endParaRPr lang="en-US" dirty="0"/>
          </a:p>
          <a:p>
            <a:pPr lvl="1"/>
            <a:r>
              <a:rPr lang="en-US" dirty="0"/>
              <a:t>Your Superintendent assigns you access to the Teach MT site.</a:t>
            </a:r>
          </a:p>
          <a:p>
            <a:pPr lvl="1"/>
            <a:endParaRPr lang="en-US" dirty="0"/>
          </a:p>
          <a:p>
            <a:pPr marL="457200" lvl="1" indent="0">
              <a:buNone/>
            </a:pPr>
            <a:endParaRPr lang="en-US" dirty="0"/>
          </a:p>
        </p:txBody>
      </p:sp>
      <p:pic>
        <p:nvPicPr>
          <p:cNvPr id="3" name="Picture 2">
            <a:extLst>
              <a:ext uri="{FF2B5EF4-FFF2-40B4-BE49-F238E27FC236}">
                <a16:creationId xmlns:a16="http://schemas.microsoft.com/office/drawing/2014/main" id="{7A68635C-43F4-4832-A89E-84242D03D3F6}"/>
              </a:ext>
            </a:extLst>
          </p:cNvPr>
          <p:cNvPicPr>
            <a:picLocks noChangeAspect="1"/>
          </p:cNvPicPr>
          <p:nvPr/>
        </p:nvPicPr>
        <p:blipFill>
          <a:blip r:embed="rId3"/>
          <a:stretch>
            <a:fillRect/>
          </a:stretch>
        </p:blipFill>
        <p:spPr>
          <a:xfrm>
            <a:off x="10107644" y="2057400"/>
            <a:ext cx="1457528" cy="1267002"/>
          </a:xfrm>
          <a:prstGeom prst="rect">
            <a:avLst/>
          </a:prstGeom>
        </p:spPr>
      </p:pic>
    </p:spTree>
    <p:extLst>
      <p:ext uri="{BB962C8B-B14F-4D97-AF65-F5344CB8AC3E}">
        <p14:creationId xmlns:p14="http://schemas.microsoft.com/office/powerpoint/2010/main" val="926753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D8F4A-3AD3-4241-86B4-6F4BA1352406}"/>
              </a:ext>
            </a:extLst>
          </p:cNvPr>
          <p:cNvSpPr>
            <a:spLocks noGrp="1"/>
          </p:cNvSpPr>
          <p:nvPr>
            <p:ph type="title"/>
          </p:nvPr>
        </p:nvSpPr>
        <p:spPr/>
        <p:txBody>
          <a:bodyPr/>
          <a:lstStyle/>
          <a:p>
            <a:r>
              <a:rPr lang="en-US" dirty="0"/>
              <a:t>TEAMS REPORT ?????</a:t>
            </a:r>
          </a:p>
        </p:txBody>
      </p:sp>
      <p:sp>
        <p:nvSpPr>
          <p:cNvPr id="3" name="Content Placeholder 2">
            <a:extLst>
              <a:ext uri="{FF2B5EF4-FFF2-40B4-BE49-F238E27FC236}">
                <a16:creationId xmlns:a16="http://schemas.microsoft.com/office/drawing/2014/main" id="{8756DDF8-3DB7-4469-9BA6-8CCE48EFAA7C}"/>
              </a:ext>
            </a:extLst>
          </p:cNvPr>
          <p:cNvSpPr>
            <a:spLocks noGrp="1"/>
          </p:cNvSpPr>
          <p:nvPr>
            <p:ph idx="1"/>
          </p:nvPr>
        </p:nvSpPr>
        <p:spPr/>
        <p:txBody>
          <a:bodyPr>
            <a:normAutofit lnSpcReduction="10000"/>
          </a:bodyPr>
          <a:lstStyle/>
          <a:p>
            <a:r>
              <a:rPr lang="en-US" dirty="0"/>
              <a:t>Terms of Employment, Accreditation, and Master Schedule </a:t>
            </a:r>
          </a:p>
          <a:p>
            <a:endParaRPr lang="en-US" dirty="0"/>
          </a:p>
          <a:p>
            <a:r>
              <a:rPr lang="en-US" dirty="0"/>
              <a:t>A Report done every fall that lists every employee, their job type, accreditation (certified staff), and the district’s schedule.</a:t>
            </a:r>
          </a:p>
          <a:p>
            <a:endParaRPr lang="en-US" dirty="0"/>
          </a:p>
          <a:p>
            <a:r>
              <a:rPr lang="en-US" dirty="0"/>
              <a:t>New employees hired after the TEAMS report is submitted must also be added before they can be recognized by the compensation expenditures report.  New employees cannot be added between November 1 and March 30.</a:t>
            </a:r>
          </a:p>
          <a:p>
            <a:pPr marL="0" indent="0">
              <a:buNone/>
            </a:pPr>
            <a:endParaRPr lang="en-US" dirty="0"/>
          </a:p>
          <a:p>
            <a:endParaRPr lang="en-US" dirty="0"/>
          </a:p>
        </p:txBody>
      </p:sp>
    </p:spTree>
    <p:extLst>
      <p:ext uri="{BB962C8B-B14F-4D97-AF65-F5344CB8AC3E}">
        <p14:creationId xmlns:p14="http://schemas.microsoft.com/office/powerpoint/2010/main" val="3356015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rectangle&#10;&#10;Description automatically generated">
            <a:extLst>
              <a:ext uri="{FF2B5EF4-FFF2-40B4-BE49-F238E27FC236}">
                <a16:creationId xmlns:a16="http://schemas.microsoft.com/office/drawing/2014/main" id="{C98714AA-7723-42EE-8CC2-472A33A036DA}"/>
              </a:ext>
            </a:extLst>
          </p:cNvPr>
          <p:cNvPicPr>
            <a:picLocks noChangeAspect="1"/>
          </p:cNvPicPr>
          <p:nvPr/>
        </p:nvPicPr>
        <p:blipFill>
          <a:blip r:embed="rId3"/>
          <a:stretch>
            <a:fillRect/>
          </a:stretch>
        </p:blipFill>
        <p:spPr>
          <a:xfrm>
            <a:off x="420847" y="265737"/>
            <a:ext cx="10813409" cy="2561351"/>
          </a:xfrm>
          <a:prstGeom prst="rect">
            <a:avLst/>
          </a:prstGeom>
        </p:spPr>
      </p:pic>
      <p:sp>
        <p:nvSpPr>
          <p:cNvPr id="4" name="TextBox 3">
            <a:extLst>
              <a:ext uri="{FF2B5EF4-FFF2-40B4-BE49-F238E27FC236}">
                <a16:creationId xmlns:a16="http://schemas.microsoft.com/office/drawing/2014/main" id="{4AB0249A-3F37-40D6-A957-DAF5ED61FD00}"/>
              </a:ext>
            </a:extLst>
          </p:cNvPr>
          <p:cNvSpPr txBox="1"/>
          <p:nvPr/>
        </p:nvSpPr>
        <p:spPr>
          <a:xfrm>
            <a:off x="1285612" y="4118994"/>
            <a:ext cx="4810387" cy="1200329"/>
          </a:xfrm>
          <a:prstGeom prst="rect">
            <a:avLst/>
          </a:prstGeom>
          <a:noFill/>
        </p:spPr>
        <p:txBody>
          <a:bodyPr wrap="square">
            <a:spAutoFit/>
          </a:bodyPr>
          <a:lstStyle/>
          <a:p>
            <a:pPr algn="l"/>
            <a:r>
              <a:rPr lang="en-US" sz="1800" b="1" i="0" dirty="0">
                <a:solidFill>
                  <a:srgbClr val="333333"/>
                </a:solidFill>
                <a:effectLst/>
                <a:latin typeface="Arial" panose="020B0604020202020204" pitchFamily="34" charset="0"/>
              </a:rPr>
              <a:t>Quick Links:</a:t>
            </a:r>
            <a:br>
              <a:rPr lang="en-US" sz="1800" b="0" i="0" dirty="0">
                <a:solidFill>
                  <a:srgbClr val="333300"/>
                </a:solidFill>
                <a:effectLst/>
                <a:latin typeface="Arial" panose="020B0604020202020204" pitchFamily="34" charset="0"/>
              </a:rPr>
            </a:br>
            <a:endParaRPr lang="en-US" sz="1800" b="0" i="0" dirty="0">
              <a:solidFill>
                <a:srgbClr val="333300"/>
              </a:solidFill>
              <a:effectLst/>
              <a:latin typeface="Arial" panose="020B0604020202020204" pitchFamily="34" charset="0"/>
            </a:endParaRPr>
          </a:p>
          <a:p>
            <a:pPr algn="l">
              <a:buFont typeface="Arial" panose="020B0604020202020204" pitchFamily="34" charset="0"/>
              <a:buChar char="•"/>
            </a:pPr>
            <a:r>
              <a:rPr lang="en-US" sz="1800" b="1" i="0" u="none" strike="noStrike" dirty="0">
                <a:solidFill>
                  <a:srgbClr val="0000FF"/>
                </a:solidFill>
                <a:effectLst/>
                <a:latin typeface="Arial" panose="020B0604020202020204" pitchFamily="34" charset="0"/>
              </a:rPr>
              <a:t>TEAMS Security Form</a:t>
            </a:r>
            <a:endParaRPr lang="en-US" sz="1800" b="0" i="0" dirty="0">
              <a:solidFill>
                <a:srgbClr val="333300"/>
              </a:solidFill>
              <a:effectLst/>
              <a:latin typeface="Arial" panose="020B0604020202020204" pitchFamily="34" charset="0"/>
            </a:endParaRPr>
          </a:p>
          <a:p>
            <a:pPr algn="l">
              <a:buFont typeface="Arial" panose="020B0604020202020204" pitchFamily="34" charset="0"/>
              <a:buChar char="•"/>
            </a:pPr>
            <a:r>
              <a:rPr lang="en-US" sz="1800" b="1" i="0" u="none" strike="noStrike" dirty="0">
                <a:solidFill>
                  <a:srgbClr val="0000FF"/>
                </a:solidFill>
                <a:effectLst/>
                <a:latin typeface="Arial" panose="020B0604020202020204" pitchFamily="34" charset="0"/>
                <a:hlinkClick r:id="rId4"/>
              </a:rPr>
              <a:t>TEAMS Help Page</a:t>
            </a:r>
            <a:endParaRPr lang="en-US" sz="1800" b="0" i="0" dirty="0">
              <a:solidFill>
                <a:srgbClr val="333300"/>
              </a:solidFill>
              <a:effectLst/>
              <a:latin typeface="Arial" panose="020B0604020202020204" pitchFamily="34" charset="0"/>
            </a:endParaRPr>
          </a:p>
        </p:txBody>
      </p:sp>
      <p:sp>
        <p:nvSpPr>
          <p:cNvPr id="6" name="TextBox 5">
            <a:extLst>
              <a:ext uri="{FF2B5EF4-FFF2-40B4-BE49-F238E27FC236}">
                <a16:creationId xmlns:a16="http://schemas.microsoft.com/office/drawing/2014/main" id="{D4AD759B-B01B-4E47-928E-8754357822BA}"/>
              </a:ext>
            </a:extLst>
          </p:cNvPr>
          <p:cNvSpPr txBox="1"/>
          <p:nvPr/>
        </p:nvSpPr>
        <p:spPr>
          <a:xfrm>
            <a:off x="595618" y="2969432"/>
            <a:ext cx="10553351" cy="646331"/>
          </a:xfrm>
          <a:prstGeom prst="rect">
            <a:avLst/>
          </a:prstGeom>
          <a:noFill/>
        </p:spPr>
        <p:txBody>
          <a:bodyPr wrap="square">
            <a:spAutoFit/>
          </a:bodyPr>
          <a:lstStyle/>
          <a:p>
            <a:r>
              <a:rPr lang="en-US" sz="1800" b="1" dirty="0">
                <a:solidFill>
                  <a:srgbClr val="00B050"/>
                </a:solidFill>
              </a:rPr>
              <a:t>If you have questions on how to enter the TOE or SEID numbers into the TEAMS System, there are helpful tools on the TEAMS Help page.</a:t>
            </a:r>
          </a:p>
        </p:txBody>
      </p:sp>
    </p:spTree>
    <p:extLst>
      <p:ext uri="{BB962C8B-B14F-4D97-AF65-F5344CB8AC3E}">
        <p14:creationId xmlns:p14="http://schemas.microsoft.com/office/powerpoint/2010/main" val="2206304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22324-AD01-4021-8226-0E270D2E4A1F}"/>
              </a:ext>
            </a:extLst>
          </p:cNvPr>
          <p:cNvSpPr>
            <a:spLocks noGrp="1"/>
          </p:cNvSpPr>
          <p:nvPr>
            <p:ph type="title"/>
          </p:nvPr>
        </p:nvSpPr>
        <p:spPr>
          <a:xfrm>
            <a:off x="609600" y="274638"/>
            <a:ext cx="10972800" cy="1249362"/>
          </a:xfrm>
        </p:spPr>
        <p:txBody>
          <a:bodyPr>
            <a:normAutofit fontScale="90000"/>
          </a:bodyPr>
          <a:lstStyle/>
          <a:p>
            <a:r>
              <a:rPr lang="en-US" sz="2700" dirty="0"/>
              <a:t>OPI TEAMS TRAINING SESSIONS</a:t>
            </a:r>
            <a:br>
              <a:rPr lang="en-US" sz="2700" dirty="0"/>
            </a:br>
            <a:r>
              <a:rPr lang="en-US" sz="2700" dirty="0"/>
              <a:t>Here is a link to the training sessions</a:t>
            </a:r>
            <a:r>
              <a:rPr lang="en-US" dirty="0"/>
              <a:t>.  </a:t>
            </a:r>
            <a:br>
              <a:rPr lang="en-US" dirty="0"/>
            </a:br>
            <a:r>
              <a:rPr lang="en-US" sz="2700" dirty="0"/>
              <a:t>There are several specific for new users.</a:t>
            </a:r>
          </a:p>
        </p:txBody>
      </p:sp>
      <p:pic>
        <p:nvPicPr>
          <p:cNvPr id="4" name="Content Placeholder 3">
            <a:extLst>
              <a:ext uri="{FF2B5EF4-FFF2-40B4-BE49-F238E27FC236}">
                <a16:creationId xmlns:a16="http://schemas.microsoft.com/office/drawing/2014/main" id="{CDF906CB-645A-46BE-9FA4-D776E0B82265}"/>
              </a:ext>
            </a:extLst>
          </p:cNvPr>
          <p:cNvPicPr>
            <a:picLocks noGrp="1" noChangeAspect="1"/>
          </p:cNvPicPr>
          <p:nvPr>
            <p:ph idx="1"/>
          </p:nvPr>
        </p:nvPicPr>
        <p:blipFill>
          <a:blip r:embed="rId2"/>
          <a:stretch>
            <a:fillRect/>
          </a:stretch>
        </p:blipFill>
        <p:spPr>
          <a:xfrm>
            <a:off x="1143000" y="1600200"/>
            <a:ext cx="9502015" cy="4525963"/>
          </a:xfrm>
          <a:prstGeom prst="rect">
            <a:avLst/>
          </a:prstGeom>
        </p:spPr>
      </p:pic>
    </p:spTree>
    <p:extLst>
      <p:ext uri="{BB962C8B-B14F-4D97-AF65-F5344CB8AC3E}">
        <p14:creationId xmlns:p14="http://schemas.microsoft.com/office/powerpoint/2010/main" val="3094407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697E2D-32CF-433F-BF93-44D7BDFBFF09}"/>
              </a:ext>
            </a:extLst>
          </p:cNvPr>
          <p:cNvPicPr>
            <a:picLocks noChangeAspect="1"/>
          </p:cNvPicPr>
          <p:nvPr/>
        </p:nvPicPr>
        <p:blipFill>
          <a:blip r:embed="rId2"/>
          <a:stretch>
            <a:fillRect/>
          </a:stretch>
        </p:blipFill>
        <p:spPr>
          <a:xfrm>
            <a:off x="1620487" y="0"/>
            <a:ext cx="8951025" cy="6858000"/>
          </a:xfrm>
          <a:prstGeom prst="rect">
            <a:avLst/>
          </a:prstGeom>
        </p:spPr>
      </p:pic>
    </p:spTree>
    <p:extLst>
      <p:ext uri="{BB962C8B-B14F-4D97-AF65-F5344CB8AC3E}">
        <p14:creationId xmlns:p14="http://schemas.microsoft.com/office/powerpoint/2010/main" val="2409575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998A-433B-4402-A995-E5CB11B708B9}"/>
              </a:ext>
            </a:extLst>
          </p:cNvPr>
          <p:cNvSpPr>
            <a:spLocks noGrp="1"/>
          </p:cNvSpPr>
          <p:nvPr>
            <p:ph type="title"/>
          </p:nvPr>
        </p:nvSpPr>
        <p:spPr/>
        <p:txBody>
          <a:bodyPr>
            <a:normAutofit fontScale="90000"/>
          </a:bodyPr>
          <a:lstStyle/>
          <a:p>
            <a:r>
              <a:rPr lang="en-US" dirty="0"/>
              <a:t>Entering the Compensation Expenditure Report Data</a:t>
            </a:r>
          </a:p>
        </p:txBody>
      </p:sp>
      <p:sp>
        <p:nvSpPr>
          <p:cNvPr id="3" name="Content Placeholder 2">
            <a:extLst>
              <a:ext uri="{FF2B5EF4-FFF2-40B4-BE49-F238E27FC236}">
                <a16:creationId xmlns:a16="http://schemas.microsoft.com/office/drawing/2014/main" id="{9D674950-FEFE-4453-98F9-228380B921E6}"/>
              </a:ext>
            </a:extLst>
          </p:cNvPr>
          <p:cNvSpPr>
            <a:spLocks noGrp="1"/>
          </p:cNvSpPr>
          <p:nvPr>
            <p:ph idx="1"/>
          </p:nvPr>
        </p:nvSpPr>
        <p:spPr/>
        <p:txBody>
          <a:bodyPr/>
          <a:lstStyle/>
          <a:p>
            <a:r>
              <a:rPr lang="en-US" dirty="0"/>
              <a:t>Two Options:</a:t>
            </a:r>
          </a:p>
          <a:p>
            <a:pPr lvl="1"/>
            <a:r>
              <a:rPr lang="en-US" dirty="0"/>
              <a:t>Upload a file</a:t>
            </a:r>
          </a:p>
          <a:p>
            <a:pPr lvl="1"/>
            <a:r>
              <a:rPr lang="en-US" dirty="0"/>
              <a:t>Manually enter the data (usually done by smaller schools, especially those with no dedicated accounting software)</a:t>
            </a:r>
          </a:p>
        </p:txBody>
      </p:sp>
    </p:spTree>
    <p:extLst>
      <p:ext uri="{BB962C8B-B14F-4D97-AF65-F5344CB8AC3E}">
        <p14:creationId xmlns:p14="http://schemas.microsoft.com/office/powerpoint/2010/main" val="4894161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a2c92fb-0e4d-46c0-85d8-24e83fa38f28">
      <Terms xmlns="http://schemas.microsoft.com/office/infopath/2007/PartnerControls"/>
    </lcf76f155ced4ddcb4097134ff3c332f>
    <TaxCatchAll xmlns="b65a1f18-811b-40e2-a020-b6a7f93eafe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D185C0859BC24BAC23783DDDC467A5" ma:contentTypeVersion="16" ma:contentTypeDescription="Create a new document." ma:contentTypeScope="" ma:versionID="1300b87da57e78f43decee64e20fc305">
  <xsd:schema xmlns:xsd="http://www.w3.org/2001/XMLSchema" xmlns:xs="http://www.w3.org/2001/XMLSchema" xmlns:p="http://schemas.microsoft.com/office/2006/metadata/properties" xmlns:ns2="1a2c92fb-0e4d-46c0-85d8-24e83fa38f28" xmlns:ns3="b65a1f18-811b-40e2-a020-b6a7f93eafee" targetNamespace="http://schemas.microsoft.com/office/2006/metadata/properties" ma:root="true" ma:fieldsID="a5c913cef28222e95c45e11750ef949e" ns2:_="" ns3:_="">
    <xsd:import namespace="1a2c92fb-0e4d-46c0-85d8-24e83fa38f28"/>
    <xsd:import namespace="b65a1f18-811b-40e2-a020-b6a7f93eafe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2c92fb-0e4d-46c0-85d8-24e83fa38f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565784-66ed-4480-aa53-983feeb31a9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65a1f18-811b-40e2-a020-b6a7f93eafe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6e77382-e69a-4c7f-b2a8-8482155b3971}" ma:internalName="TaxCatchAll" ma:showField="CatchAllData" ma:web="b65a1f18-811b-40e2-a020-b6a7f93eaf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FFAE2F-C238-4EA6-AE87-CA50CD6ABF2D}">
  <ds:schemaRefs>
    <ds:schemaRef ds:uri="http://purl.org/dc/terms/"/>
    <ds:schemaRef ds:uri="http://schemas.microsoft.com/office/2006/documentManagement/types"/>
    <ds:schemaRef ds:uri="1a2c92fb-0e4d-46c0-85d8-24e83fa38f28"/>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b65a1f18-811b-40e2-a020-b6a7f93eafee"/>
    <ds:schemaRef ds:uri="http://www.w3.org/XML/1998/namespace"/>
    <ds:schemaRef ds:uri="http://purl.org/dc/dcmitype/"/>
  </ds:schemaRefs>
</ds:datastoreItem>
</file>

<file path=customXml/itemProps2.xml><?xml version="1.0" encoding="utf-8"?>
<ds:datastoreItem xmlns:ds="http://schemas.openxmlformats.org/officeDocument/2006/customXml" ds:itemID="{E2DE5EA4-0833-424A-A970-267C3B598158}">
  <ds:schemaRefs>
    <ds:schemaRef ds:uri="http://schemas.microsoft.com/sharepoint/v3/contenttype/forms"/>
  </ds:schemaRefs>
</ds:datastoreItem>
</file>

<file path=customXml/itemProps3.xml><?xml version="1.0" encoding="utf-8"?>
<ds:datastoreItem xmlns:ds="http://schemas.openxmlformats.org/officeDocument/2006/customXml" ds:itemID="{5CA693FA-88E1-44ED-8DA5-95D7EDE081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2c92fb-0e4d-46c0-85d8-24e83fa38f28"/>
    <ds:schemaRef ds:uri="b65a1f18-811b-40e2-a020-b6a7f93eaf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2647</TotalTime>
  <Words>1246</Words>
  <Application>Microsoft Office PowerPoint</Application>
  <PresentationFormat>Widescreen</PresentationFormat>
  <Paragraphs>330</Paragraphs>
  <Slides>34</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Times New Roman</vt:lpstr>
      <vt:lpstr>Office Theme</vt:lpstr>
      <vt:lpstr>Compensation Expenditure Report</vt:lpstr>
      <vt:lpstr>The Montana Association of School Business Officials Team</vt:lpstr>
      <vt:lpstr>AGENDA </vt:lpstr>
      <vt:lpstr>Compensation Expenditure Report</vt:lpstr>
      <vt:lpstr>TEAMS REPORT ?????</vt:lpstr>
      <vt:lpstr>PowerPoint Presentation</vt:lpstr>
      <vt:lpstr>OPI TEAMS TRAINING SESSIONS Here is a link to the training sessions.   There are several specific for new users.</vt:lpstr>
      <vt:lpstr>PowerPoint Presentation</vt:lpstr>
      <vt:lpstr>Entering the Compensation Expenditure Report Data</vt:lpstr>
      <vt:lpstr>UPLOADING A FILE</vt:lpstr>
      <vt:lpstr>PowerPoint Presentation</vt:lpstr>
      <vt:lpstr>OPI/LEADERSHIP/SCHOOL FINANCE/MAEFAIRS/DATA ENTRY/COMPENSATION EXPENDITURES</vt:lpstr>
      <vt:lpstr>PowerPoint Presentation</vt:lpstr>
      <vt:lpstr>Manual Entry of Data</vt:lpstr>
      <vt:lpstr>PowerPoint Presentation</vt:lpstr>
      <vt:lpstr>PowerPoint Presentation</vt:lpstr>
      <vt:lpstr>Possible Issues that arise for those uploading, or, let’s put the cart before the horse</vt:lpstr>
      <vt:lpstr>ERROR MESSAGES REGARDING MISSING TOE RECORDS</vt:lpstr>
      <vt:lpstr>TERMS OF EMPLOYMENT (TOE)</vt:lpstr>
      <vt:lpstr>HOW TO CREATE/FIND AN SEID NUMBER IN THE NEW “TEACH MONTANA” SITE</vt:lpstr>
      <vt:lpstr>This is the TEAMS home screen for inputting your compensation expenditure TOE records.  </vt:lpstr>
      <vt:lpstr>PowerPoint Presentation</vt:lpstr>
      <vt:lpstr>Click on “Add TOE Record”</vt:lpstr>
      <vt:lpstr>Enter the individual’s info here</vt:lpstr>
      <vt:lpstr>Dealing with coding issues</vt:lpstr>
      <vt:lpstr>CHECK WITH YOUR SOFTWARE VENDOR</vt:lpstr>
      <vt:lpstr>MAKE CHANGES ON THE FILE YOU ARE UPLOADING</vt:lpstr>
      <vt:lpstr>COMPARISON  .CSV - EXCEL </vt:lpstr>
      <vt:lpstr>For .csv format: CLICK ON THE ICON ONCE WITH YOUR RIGHT MOUSE BUTTON CLICK ON “OPEN WITH” CLICK ON “NOTEPAD”</vt:lpstr>
      <vt:lpstr>For excel format </vt:lpstr>
      <vt:lpstr>PowerPoint Presentation</vt:lpstr>
      <vt:lpstr>Adding Work Comp and/or Unemployment paid by claims</vt:lpstr>
      <vt:lpstr>PowerPoint Presentation</vt:lpstr>
      <vt:lpstr>QUESTIONS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EDUCATION FUNDING</dc:title>
  <dc:creator>Denise</dc:creator>
  <cp:lastModifiedBy>Steve Hamel</cp:lastModifiedBy>
  <cp:revision>65</cp:revision>
  <dcterms:created xsi:type="dcterms:W3CDTF">2019-09-26T12:24:29Z</dcterms:created>
  <dcterms:modified xsi:type="dcterms:W3CDTF">2022-09-24T19:19:17Z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0x010100E4D185C0859BC24BAC23783DDDC467A5</vt:lpwstr>
  </property>
  <property fmtid="{D5CDD505-2E9C-101B-9397-08002B2CF9AE}" pid="3" name="MediaServiceImageTags">
    <vt:lpwstr/>
  </property>
</Properties>
</file>