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301" r:id="rId10"/>
    <p:sldId id="299" r:id="rId11"/>
    <p:sldId id="268" r:id="rId12"/>
    <p:sldId id="264" r:id="rId13"/>
    <p:sldId id="265" r:id="rId14"/>
    <p:sldId id="263" r:id="rId15"/>
    <p:sldId id="348" r:id="rId16"/>
    <p:sldId id="349" r:id="rId17"/>
    <p:sldId id="266" r:id="rId18"/>
    <p:sldId id="262" r:id="rId19"/>
    <p:sldId id="267" r:id="rId20"/>
    <p:sldId id="270" r:id="rId21"/>
    <p:sldId id="300" r:id="rId22"/>
    <p:sldId id="271" r:id="rId23"/>
    <p:sldId id="272" r:id="rId24"/>
    <p:sldId id="291" r:id="rId25"/>
    <p:sldId id="276" r:id="rId26"/>
    <p:sldId id="277" r:id="rId27"/>
    <p:sldId id="273" r:id="rId28"/>
    <p:sldId id="274" r:id="rId29"/>
    <p:sldId id="292" r:id="rId30"/>
    <p:sldId id="293" r:id="rId31"/>
    <p:sldId id="315" r:id="rId32"/>
    <p:sldId id="316" r:id="rId33"/>
    <p:sldId id="317" r:id="rId34"/>
    <p:sldId id="334" r:id="rId35"/>
    <p:sldId id="336" r:id="rId36"/>
    <p:sldId id="337" r:id="rId37"/>
    <p:sldId id="338" r:id="rId38"/>
    <p:sldId id="339" r:id="rId39"/>
    <p:sldId id="340" r:id="rId40"/>
    <p:sldId id="343" r:id="rId41"/>
    <p:sldId id="341" r:id="rId42"/>
    <p:sldId id="344" r:id="rId43"/>
    <p:sldId id="345" r:id="rId44"/>
    <p:sldId id="346" r:id="rId45"/>
    <p:sldId id="347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5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5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6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49A8-FFE3-4426-99C2-A21AAA581FDD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Governmental 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5334000" cy="2667000"/>
          </a:xfrm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– September 2022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</a:rPr>
              <a:t>Originally written by Denise Williams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Presented by Steve Hamel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4031BB-9EE0-4F0A-99C6-E3A8A387F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4475"/>
            <a:ext cx="2362200" cy="204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Revenue</a:t>
            </a:r>
            <a:r>
              <a:rPr lang="en-US" dirty="0"/>
              <a:t> – resources coming in during fiscal year</a:t>
            </a:r>
            <a:endParaRPr lang="en-US" b="1" dirty="0"/>
          </a:p>
          <a:p>
            <a:r>
              <a:rPr lang="en-US" dirty="0"/>
              <a:t>Direct State Aid and other state funding</a:t>
            </a:r>
          </a:p>
          <a:p>
            <a:r>
              <a:rPr lang="en-US" dirty="0"/>
              <a:t>Property taxes</a:t>
            </a:r>
          </a:p>
          <a:p>
            <a:r>
              <a:rPr lang="en-US" dirty="0"/>
              <a:t>Interest earnings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Expenditures </a:t>
            </a:r>
            <a:r>
              <a:rPr lang="en-US" dirty="0"/>
              <a:t>– resources paid out during the fiscal year</a:t>
            </a:r>
          </a:p>
          <a:p>
            <a:r>
              <a:rPr lang="en-US" dirty="0"/>
              <a:t>Salaries and benefits</a:t>
            </a:r>
          </a:p>
          <a:p>
            <a:r>
              <a:rPr lang="en-US" dirty="0"/>
              <a:t>Supplies, utility bills, insurance, repairs</a:t>
            </a:r>
          </a:p>
        </p:txBody>
      </p:sp>
    </p:spTree>
    <p:extLst>
      <p:ext uri="{BB962C8B-B14F-4D97-AF65-F5344CB8AC3E}">
        <p14:creationId xmlns:p14="http://schemas.microsoft.com/office/powerpoint/2010/main" val="93800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48078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Difference in revenues vs. expenditures is “closed out” to fund balance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BASIC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2671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Balance Sheet </a:t>
            </a:r>
            <a:r>
              <a:rPr lang="en-US" dirty="0"/>
              <a:t>(ongoing balances as of a given date)</a:t>
            </a:r>
          </a:p>
          <a:p>
            <a:r>
              <a:rPr lang="en-US" dirty="0"/>
              <a:t>Assets</a:t>
            </a:r>
          </a:p>
          <a:p>
            <a:r>
              <a:rPr lang="en-US" dirty="0"/>
              <a:t>Liabilities</a:t>
            </a:r>
          </a:p>
          <a:p>
            <a:r>
              <a:rPr lang="en-US" dirty="0"/>
              <a:t>Fund Balance (equity)</a:t>
            </a:r>
          </a:p>
          <a:p>
            <a:pPr marL="0" indent="0">
              <a:buNone/>
            </a:pPr>
            <a:r>
              <a:rPr lang="en-US" b="1" dirty="0"/>
              <a:t>Revenues, Expenditures &amp; Changes in Fund Balance </a:t>
            </a:r>
            <a:r>
              <a:rPr lang="en-US" dirty="0"/>
              <a:t>(activity for a fiscal year)</a:t>
            </a:r>
          </a:p>
          <a:p>
            <a:pPr>
              <a:spcBef>
                <a:spcPts val="300"/>
              </a:spcBef>
            </a:pPr>
            <a:r>
              <a:rPr lang="en-US" dirty="0"/>
              <a:t>Revenues</a:t>
            </a:r>
          </a:p>
          <a:p>
            <a:pPr>
              <a:spcBef>
                <a:spcPts val="300"/>
              </a:spcBef>
            </a:pPr>
            <a:r>
              <a:rPr lang="en-US" dirty="0"/>
              <a:t>Expenditures</a:t>
            </a:r>
          </a:p>
        </p:txBody>
      </p:sp>
      <p:sp>
        <p:nvSpPr>
          <p:cNvPr id="5" name="Left Brace 4"/>
          <p:cNvSpPr/>
          <p:nvPr/>
        </p:nvSpPr>
        <p:spPr>
          <a:xfrm>
            <a:off x="3200400" y="4800600"/>
            <a:ext cx="457200" cy="83099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4343400" y="3505200"/>
            <a:ext cx="4419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63000" y="3505200"/>
            <a:ext cx="0" cy="1905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77200" y="5410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09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2498DB-6966-4D66-9E8C-3A1A78FFC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461"/>
            <a:ext cx="7543800" cy="67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9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47655F-5E90-451E-8037-CD291D86B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80441"/>
            <a:ext cx="7696200" cy="663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5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172961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Recording Transactions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Debit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Assets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Expenditures</a:t>
            </a:r>
          </a:p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Credit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Liabilities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Fund Balance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214753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48126"/>
              </p:ext>
            </p:extLst>
          </p:nvPr>
        </p:nvGraphicFramePr>
        <p:xfrm>
          <a:off x="304800" y="1600200"/>
          <a:ext cx="8610600" cy="400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Account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Normal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</a:t>
                      </a:r>
                      <a:r>
                        <a:rPr lang="en-US" sz="2600" baseline="0" dirty="0"/>
                        <a:t> of a Debit entry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 of a Credit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087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0" y="1524000"/>
            <a:ext cx="145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LIABILITY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147072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5633" y="1610380"/>
            <a:ext cx="1834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REVENUE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4" y="4429780"/>
            <a:ext cx="2362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3827930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Revenue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80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434405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1</a:t>
            </a:r>
          </a:p>
          <a:p>
            <a:r>
              <a:rPr lang="en-US" sz="2800" dirty="0"/>
              <a:t>Received Direct State Aid from OPI:  $200,000</a:t>
            </a:r>
          </a:p>
        </p:txBody>
      </p:sp>
    </p:spTree>
    <p:extLst>
      <p:ext uri="{BB962C8B-B14F-4D97-AF65-F5344CB8AC3E}">
        <p14:creationId xmlns:p14="http://schemas.microsoft.com/office/powerpoint/2010/main" val="39763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a fund?</a:t>
            </a:r>
          </a:p>
          <a:p>
            <a:r>
              <a:rPr lang="en-US" sz="2800" dirty="0"/>
              <a:t>self-balancing set of accounts</a:t>
            </a:r>
          </a:p>
          <a:p>
            <a:pPr lvl="1"/>
            <a:r>
              <a:rPr lang="en-US" dirty="0"/>
              <a:t>Cash and other financial resources</a:t>
            </a:r>
          </a:p>
          <a:p>
            <a:pPr lvl="1"/>
            <a:r>
              <a:rPr lang="en-US" dirty="0"/>
              <a:t>Liabilities</a:t>
            </a:r>
          </a:p>
          <a:p>
            <a:pPr lvl="1"/>
            <a:r>
              <a:rPr lang="en-US" dirty="0"/>
              <a:t>Residual equities or fund balances</a:t>
            </a:r>
          </a:p>
          <a:p>
            <a:r>
              <a:rPr lang="en-US" sz="2800" dirty="0"/>
              <a:t>segregated for the purpose of carrying on specific activities or attaining certain objectives</a:t>
            </a:r>
          </a:p>
          <a:p>
            <a:r>
              <a:rPr lang="en-US" sz="2800" dirty="0"/>
              <a:t>in accordance with special regulations, restrictions, or limitations (GAAP, state law, GASB)</a:t>
            </a:r>
          </a:p>
        </p:txBody>
      </p:sp>
    </p:spTree>
    <p:extLst>
      <p:ext uri="{BB962C8B-B14F-4D97-AF65-F5344CB8AC3E}">
        <p14:creationId xmlns:p14="http://schemas.microsoft.com/office/powerpoint/2010/main" val="2417694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1524000"/>
            <a:ext cx="335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4343400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2-A</a:t>
            </a:r>
          </a:p>
          <a:p>
            <a:r>
              <a:rPr lang="en-US" sz="2800" dirty="0"/>
              <a:t>Enter a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712382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4400" y="152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CASH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2-B</a:t>
            </a:r>
          </a:p>
          <a:p>
            <a:r>
              <a:rPr lang="en-US" sz="2800" dirty="0"/>
              <a:t>Write warrant for the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3263010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42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5D87A03-9B5C-4751-BA53-B97551793741}"/>
              </a:ext>
            </a:extLst>
          </p:cNvPr>
          <p:cNvSpPr txBox="1"/>
          <p:nvPr/>
        </p:nvSpPr>
        <p:spPr>
          <a:xfrm>
            <a:off x="685799" y="2297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491817-3D9D-4572-9A8A-F2F44A1487F7}"/>
              </a:ext>
            </a:extLst>
          </p:cNvPr>
          <p:cNvSpPr txBox="1"/>
          <p:nvPr/>
        </p:nvSpPr>
        <p:spPr>
          <a:xfrm>
            <a:off x="685800" y="28310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B8C7A7-F06C-44AA-B9C9-D3F09BB913AB}"/>
              </a:ext>
            </a:extLst>
          </p:cNvPr>
          <p:cNvSpPr txBox="1"/>
          <p:nvPr/>
        </p:nvSpPr>
        <p:spPr>
          <a:xfrm>
            <a:off x="5867400" y="27432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EFD401-734A-4F21-A46D-02D2CB36E785}"/>
              </a:ext>
            </a:extLst>
          </p:cNvPr>
          <p:cNvSpPr txBox="1"/>
          <p:nvPr/>
        </p:nvSpPr>
        <p:spPr>
          <a:xfrm>
            <a:off x="3047999" y="3440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$195,000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994BE-2210-4A1D-836D-B254F17755EC}"/>
              </a:ext>
            </a:extLst>
          </p:cNvPr>
          <p:cNvSpPr txBox="1"/>
          <p:nvPr/>
        </p:nvSpPr>
        <p:spPr>
          <a:xfrm>
            <a:off x="685800" y="5017531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46F615-7707-4578-82C3-B742F65C8947}"/>
              </a:ext>
            </a:extLst>
          </p:cNvPr>
          <p:cNvSpPr txBox="1"/>
          <p:nvPr/>
        </p:nvSpPr>
        <p:spPr>
          <a:xfrm>
            <a:off x="3733800" y="4412247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ACCOUNTS PAYABLE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311E34-8D6E-40DE-AE4E-3A3E58C72929}"/>
              </a:ext>
            </a:extLst>
          </p:cNvPr>
          <p:cNvSpPr txBox="1"/>
          <p:nvPr/>
        </p:nvSpPr>
        <p:spPr>
          <a:xfrm>
            <a:off x="685799" y="5574268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9F5351-09C8-4DF6-B9C7-72B976D6444A}"/>
              </a:ext>
            </a:extLst>
          </p:cNvPr>
          <p:cNvSpPr txBox="1"/>
          <p:nvPr/>
        </p:nvSpPr>
        <p:spPr>
          <a:xfrm>
            <a:off x="5911269" y="497053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8EF040-1386-431F-BCEA-9EDE24EE168A}"/>
              </a:ext>
            </a:extLst>
          </p:cNvPr>
          <p:cNvSpPr txBox="1"/>
          <p:nvPr/>
        </p:nvSpPr>
        <p:spPr>
          <a:xfrm>
            <a:off x="3244269" y="551416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D2174F-9A6C-4E24-AAD5-CB1458C3EBA5}"/>
              </a:ext>
            </a:extLst>
          </p:cNvPr>
          <p:cNvSpPr txBox="1"/>
          <p:nvPr/>
        </p:nvSpPr>
        <p:spPr>
          <a:xfrm>
            <a:off x="5715000" y="6076890"/>
            <a:ext cx="2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Balance = .00</a:t>
            </a:r>
          </a:p>
        </p:txBody>
      </p:sp>
    </p:spTree>
    <p:extLst>
      <p:ext uri="{BB962C8B-B14F-4D97-AF65-F5344CB8AC3E}">
        <p14:creationId xmlns:p14="http://schemas.microsoft.com/office/powerpoint/2010/main" val="444713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6233" y="4197515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971800" y="4756835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8406" y="4756835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43930" y="4796135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D9D36E-7194-40A6-B1C9-5E87533CEDA3}"/>
              </a:ext>
            </a:extLst>
          </p:cNvPr>
          <p:cNvSpPr txBox="1"/>
          <p:nvPr/>
        </p:nvSpPr>
        <p:spPr>
          <a:xfrm>
            <a:off x="657664" y="48884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80A3E6-F326-488D-B9F8-CE1F96F596BC}"/>
              </a:ext>
            </a:extLst>
          </p:cNvPr>
          <p:cNvSpPr txBox="1"/>
          <p:nvPr/>
        </p:nvSpPr>
        <p:spPr>
          <a:xfrm>
            <a:off x="2886716" y="5987703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$5,000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14C898-DE75-479A-8F1B-D7EF7B937EB6}"/>
              </a:ext>
            </a:extLst>
          </p:cNvPr>
          <p:cNvSpPr txBox="1"/>
          <p:nvPr/>
        </p:nvSpPr>
        <p:spPr>
          <a:xfrm>
            <a:off x="4648200" y="1640133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D9E3617-3369-47F1-A871-0803C46DD0D8}"/>
              </a:ext>
            </a:extLst>
          </p:cNvPr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5D69F16-B5EC-471C-8BF1-F262A10B2D69}"/>
              </a:ext>
            </a:extLst>
          </p:cNvPr>
          <p:cNvCxnSpPr/>
          <p:nvPr/>
        </p:nvCxnSpPr>
        <p:spPr>
          <a:xfrm>
            <a:off x="5418406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EC3A51-3979-4E3F-BA94-06D49E13FB2A}"/>
              </a:ext>
            </a:extLst>
          </p:cNvPr>
          <p:cNvSpPr txBox="1"/>
          <p:nvPr/>
        </p:nvSpPr>
        <p:spPr>
          <a:xfrm>
            <a:off x="685799" y="220980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F509ED-1BC3-4CA1-84E0-CE1956DA03C7}"/>
              </a:ext>
            </a:extLst>
          </p:cNvPr>
          <p:cNvSpPr txBox="1"/>
          <p:nvPr/>
        </p:nvSpPr>
        <p:spPr>
          <a:xfrm>
            <a:off x="58350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2DB6D0-747B-476D-90E6-A4BE4AE45DE0}"/>
              </a:ext>
            </a:extLst>
          </p:cNvPr>
          <p:cNvSpPr txBox="1"/>
          <p:nvPr/>
        </p:nvSpPr>
        <p:spPr>
          <a:xfrm>
            <a:off x="5943600" y="348228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$200,000</a:t>
            </a:r>
          </a:p>
        </p:txBody>
      </p:sp>
    </p:spTree>
    <p:extLst>
      <p:ext uri="{BB962C8B-B14F-4D97-AF65-F5344CB8AC3E}">
        <p14:creationId xmlns:p14="http://schemas.microsoft.com/office/powerpoint/2010/main" val="2096448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Journalizing the transactions</a:t>
            </a:r>
          </a:p>
          <a:p>
            <a:r>
              <a:rPr lang="en-US" dirty="0"/>
              <a:t>Date of the transaction</a:t>
            </a:r>
          </a:p>
          <a:p>
            <a:r>
              <a:rPr lang="en-US" dirty="0"/>
              <a:t>Accounts and amounts to be debited and credited</a:t>
            </a:r>
          </a:p>
          <a:p>
            <a:r>
              <a:rPr lang="en-US" dirty="0"/>
              <a:t>Brief explanation of the transaction</a:t>
            </a:r>
          </a:p>
          <a:p>
            <a:r>
              <a:rPr lang="en-US" dirty="0"/>
              <a:t>Each transaction must balance debits to credits (double entry accounting)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2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</a:t>
            </a:r>
            <a:r>
              <a:rPr lang="en-US" sz="3000" u="sng" dirty="0"/>
              <a:t>Debit</a:t>
            </a:r>
            <a:r>
              <a:rPr lang="en-US" sz="3000" dirty="0"/>
              <a:t>	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$200,000</a:t>
            </a:r>
          </a:p>
          <a:p>
            <a:pPr marL="0" indent="0">
              <a:buNone/>
            </a:pPr>
            <a:r>
              <a:rPr lang="en-US" sz="3000" dirty="0"/>
              <a:t>	Revenue					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Received Direct State Aid from OPI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Expenditure		$5,000</a:t>
            </a:r>
          </a:p>
          <a:p>
            <a:pPr marL="0" indent="0">
              <a:buNone/>
            </a:pPr>
            <a:r>
              <a:rPr lang="en-US" sz="3000" dirty="0"/>
              <a:t>	Accounts Payable		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114717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			$5,000</a:t>
            </a:r>
          </a:p>
          <a:p>
            <a:pPr marL="0" indent="0">
              <a:buNone/>
            </a:pPr>
            <a:r>
              <a:rPr lang="en-US" sz="3000" dirty="0"/>
              <a:t>	Accounts Payable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81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        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 Cash		     $200,000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B050"/>
                </a:solidFill>
              </a:rPr>
              <a:t>3110</a:t>
            </a:r>
            <a:r>
              <a:rPr lang="en-US" sz="3000" dirty="0"/>
              <a:t> Direct State Aid		      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</a:t>
            </a:r>
            <a:r>
              <a:rPr lang="en-US" sz="3000" i="1" dirty="0"/>
              <a:t>Received Direct State Aid from OPI</a:t>
            </a:r>
          </a:p>
        </p:txBody>
      </p:sp>
    </p:spTree>
    <p:extLst>
      <p:ext uri="{BB962C8B-B14F-4D97-AF65-F5344CB8AC3E}">
        <p14:creationId xmlns:p14="http://schemas.microsoft.com/office/powerpoint/2010/main" val="1758281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	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FF0000"/>
                </a:solidFill>
              </a:rPr>
              <a:t>100-2600-410 </a:t>
            </a:r>
            <a:r>
              <a:rPr lang="en-US" sz="3000" dirty="0"/>
              <a:t>Utilities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	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83844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Governmental		Fiduciary</a:t>
            </a:r>
          </a:p>
          <a:p>
            <a:pPr lvl="1"/>
            <a:r>
              <a:rPr lang="en-US" dirty="0"/>
              <a:t>General			- Trust </a:t>
            </a:r>
          </a:p>
          <a:p>
            <a:pPr lvl="1"/>
            <a:r>
              <a:rPr lang="en-US" dirty="0"/>
              <a:t>Special revenue		- Custodial</a:t>
            </a:r>
          </a:p>
          <a:p>
            <a:pPr lvl="1"/>
            <a:r>
              <a:rPr lang="en-US" dirty="0"/>
              <a:t>Permanent	</a:t>
            </a:r>
          </a:p>
          <a:p>
            <a:pPr lvl="1"/>
            <a:r>
              <a:rPr lang="en-US" dirty="0"/>
              <a:t>Debt Service</a:t>
            </a:r>
          </a:p>
          <a:p>
            <a:pPr lvl="1"/>
            <a:r>
              <a:rPr lang="en-US" dirty="0"/>
              <a:t>Capital Projects</a:t>
            </a:r>
          </a:p>
          <a:p>
            <a:r>
              <a:rPr lang="en-US" b="1" dirty="0"/>
              <a:t>Proprietary</a:t>
            </a:r>
          </a:p>
          <a:p>
            <a:pPr lvl="1"/>
            <a:r>
              <a:rPr lang="en-US" dirty="0"/>
              <a:t>Enterprise</a:t>
            </a:r>
          </a:p>
          <a:p>
            <a:pPr lvl="1"/>
            <a:r>
              <a:rPr lang="en-US" dirty="0"/>
              <a:t>Internal Service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4E2B3-F384-4669-9D44-74ADA7AB5826}"/>
              </a:ext>
            </a:extLst>
          </p:cNvPr>
          <p:cNvSpPr txBox="1"/>
          <p:nvPr/>
        </p:nvSpPr>
        <p:spPr>
          <a:xfrm>
            <a:off x="4267200" y="3679210"/>
            <a:ext cx="441960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u="sng" dirty="0"/>
              <a:t>Fund Codes have 3 digits (XXX)</a:t>
            </a:r>
          </a:p>
          <a:p>
            <a:r>
              <a:rPr lang="en-US" sz="2200" dirty="0"/>
              <a:t>First digit is the school structure:</a:t>
            </a:r>
          </a:p>
          <a:p>
            <a:pPr lvl="1"/>
            <a:r>
              <a:rPr lang="en-US" sz="2200" dirty="0"/>
              <a:t>1 = elementary district</a:t>
            </a:r>
          </a:p>
          <a:p>
            <a:pPr lvl="1"/>
            <a:r>
              <a:rPr lang="en-US" sz="2200" dirty="0"/>
              <a:t>2 = K-12 or high school district</a:t>
            </a:r>
          </a:p>
          <a:p>
            <a:pPr lvl="1"/>
            <a:r>
              <a:rPr lang="en-US" sz="2200" dirty="0"/>
              <a:t>3 = special education cooperative</a:t>
            </a:r>
          </a:p>
          <a:p>
            <a:endParaRPr lang="en-US" sz="1000" dirty="0"/>
          </a:p>
          <a:p>
            <a:r>
              <a:rPr lang="en-US" sz="2200" dirty="0"/>
              <a:t>Next two digits = fund number </a:t>
            </a:r>
          </a:p>
        </p:txBody>
      </p:sp>
    </p:spTree>
    <p:extLst>
      <p:ext uri="{BB962C8B-B14F-4D97-AF65-F5344CB8AC3E}">
        <p14:creationId xmlns:p14="http://schemas.microsoft.com/office/powerpoint/2010/main" val="1049390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Cash				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6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CODE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</a:rPr>
              <a:t>Balance Sheet:</a:t>
            </a:r>
            <a:r>
              <a:rPr lang="en-US" sz="2400" dirty="0"/>
              <a:t> XXX – XXX - PRC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200" dirty="0"/>
              <a:t>X X </a:t>
            </a:r>
            <a:r>
              <a:rPr lang="en-US" sz="2200" dirty="0" err="1"/>
              <a:t>X</a:t>
            </a:r>
            <a:r>
              <a:rPr lang="en-US" sz="2200" dirty="0"/>
              <a:t> 	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        District/Fund             Account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Revenue/Other Financing: </a:t>
            </a:r>
            <a:r>
              <a:rPr lang="en-US" sz="2400" dirty="0"/>
              <a:t>XXX – XXXX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	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   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	    Source	Project Reporter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Expenditure/Other Financing Uses: </a:t>
            </a:r>
            <a:r>
              <a:rPr lang="en-US" sz="2400" dirty="0"/>
              <a:t>XXX – XXX – XXXX – 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  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rgbClr val="FF0000"/>
                </a:solidFill>
              </a:rPr>
              <a:t>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  	 Program        Function       Object     Project Reporter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337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OPI State School Payments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Leadership/School Finance/State School Payments/FY2022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AFE73F-CEB4-4252-8236-070D49A73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0800"/>
            <a:ext cx="9144000" cy="41148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60371C9-3908-45F9-A5CE-88894D04AC13}"/>
              </a:ext>
            </a:extLst>
          </p:cNvPr>
          <p:cNvSpPr/>
          <p:nvPr/>
        </p:nvSpPr>
        <p:spPr>
          <a:xfrm>
            <a:off x="609600" y="49530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7E48F8-9F55-43EB-A7CA-27DB698DA1D1}"/>
              </a:ext>
            </a:extLst>
          </p:cNvPr>
          <p:cNvSpPr txBox="1"/>
          <p:nvPr/>
        </p:nvSpPr>
        <p:spPr>
          <a:xfrm>
            <a:off x="3429000" y="2895600"/>
            <a:ext cx="32766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Current Fiscal Year by Month and in PDF files by County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65BF2D3-37F6-4B49-942C-B6BDB2EEA7EA}"/>
              </a:ext>
            </a:extLst>
          </p:cNvPr>
          <p:cNvCxnSpPr/>
          <p:nvPr/>
        </p:nvCxnSpPr>
        <p:spPr>
          <a:xfrm flipH="1">
            <a:off x="1600200" y="3603486"/>
            <a:ext cx="1828800" cy="150191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C3D429-13AE-4395-B191-DCE24D5B766E}"/>
              </a:ext>
            </a:extLst>
          </p:cNvPr>
          <p:cNvCxnSpPr/>
          <p:nvPr/>
        </p:nvCxnSpPr>
        <p:spPr>
          <a:xfrm flipH="1">
            <a:off x="2133600" y="3603486"/>
            <a:ext cx="1295400" cy="507276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5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AE8069-7BF7-40E6-9B3B-32920827D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59140"/>
            <a:ext cx="8644993" cy="55130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3FB112B-1373-41BC-82B9-DFF3BE13390B}"/>
              </a:ext>
            </a:extLst>
          </p:cNvPr>
          <p:cNvSpPr/>
          <p:nvPr/>
        </p:nvSpPr>
        <p:spPr>
          <a:xfrm>
            <a:off x="381000" y="4495800"/>
            <a:ext cx="84582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5464A-188C-441A-956D-7C5B5D75C536}"/>
              </a:ext>
            </a:extLst>
          </p:cNvPr>
          <p:cNvSpPr txBox="1"/>
          <p:nvPr/>
        </p:nvSpPr>
        <p:spPr>
          <a:xfrm>
            <a:off x="838200" y="1676400"/>
            <a:ext cx="2438400" cy="83099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Fund and revenue codes provided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58D2C2-8CB9-42B8-96E7-686A99C07C67}"/>
              </a:ext>
            </a:extLst>
          </p:cNvPr>
          <p:cNvCxnSpPr>
            <a:stCxn id="6" idx="2"/>
          </p:cNvCxnSpPr>
          <p:nvPr/>
        </p:nvCxnSpPr>
        <p:spPr>
          <a:xfrm>
            <a:off x="2057400" y="2507397"/>
            <a:ext cx="0" cy="5406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4E79E3C-8E70-4B54-AD1F-DC08370B58F0}"/>
              </a:ext>
            </a:extLst>
          </p:cNvPr>
          <p:cNvCxnSpPr>
            <a:cxnSpLocks/>
          </p:cNvCxnSpPr>
          <p:nvPr/>
        </p:nvCxnSpPr>
        <p:spPr>
          <a:xfrm>
            <a:off x="2514601" y="2507397"/>
            <a:ext cx="609598" cy="26742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3409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Cash			            $58,924.49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3110</a:t>
            </a:r>
            <a:r>
              <a:rPr lang="en-US" sz="2400" dirty="0"/>
              <a:t> DSA						$52,046.19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3111</a:t>
            </a:r>
            <a:r>
              <a:rPr lang="en-US" sz="2400" dirty="0"/>
              <a:t> Quality Educator				$  4,204.17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3112</a:t>
            </a:r>
            <a:r>
              <a:rPr lang="en-US" sz="2400" dirty="0"/>
              <a:t> At Risk Student				$      288.33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3113</a:t>
            </a:r>
            <a:r>
              <a:rPr lang="en-US" sz="2400" dirty="0"/>
              <a:t> Indian Education for All			$      227.00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3116</a:t>
            </a:r>
            <a:r>
              <a:rPr lang="en-US" sz="2400" dirty="0"/>
              <a:t> Data for Achievement			$      217.30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3114</a:t>
            </a:r>
            <a:r>
              <a:rPr lang="en-US" sz="2400" dirty="0"/>
              <a:t> Amer. Indian Achievement Gap		$        22.30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3115</a:t>
            </a:r>
            <a:r>
              <a:rPr lang="en-US" sz="2400" dirty="0"/>
              <a:t> Special Education				$   1,919.20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7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B6CDB3-E8EB-4F74-BD0B-69761EE69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1" y="990600"/>
            <a:ext cx="885181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65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                $767.11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3281</a:t>
            </a:r>
            <a:r>
              <a:rPr lang="en-US" sz="2400" dirty="0"/>
              <a:t> State Technology Aid			$      767.11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$6,979.31</a:t>
            </a:r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3210</a:t>
            </a:r>
            <a:r>
              <a:rPr lang="en-US" sz="2400" dirty="0"/>
              <a:t> State Transp. </a:t>
            </a:r>
            <a:r>
              <a:rPr lang="en-US" sz="2400" dirty="0" err="1"/>
              <a:t>Reimb</a:t>
            </a:r>
            <a:r>
              <a:rPr lang="en-US" sz="2400" dirty="0"/>
              <a:t>.			$   6,979.31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002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201-101 Cash</a:t>
            </a:r>
            <a:r>
              <a:rPr lang="en-US" sz="2400" dirty="0"/>
              <a:t>			            $58,924.49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201-3110 DSA						</a:t>
            </a:r>
            <a:r>
              <a:rPr lang="en-US" sz="2400" dirty="0"/>
              <a:t>$52,046.19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201-3111 Quality Educator				</a:t>
            </a:r>
            <a:r>
              <a:rPr lang="en-US" sz="2400" dirty="0"/>
              <a:t>$  4,204.17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201-3112 At Risk Student				</a:t>
            </a:r>
            <a:r>
              <a:rPr lang="en-US" sz="2400" dirty="0"/>
              <a:t>$      288.33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201-3113 Indian Education for All			</a:t>
            </a:r>
            <a:r>
              <a:rPr lang="en-US" sz="2400" dirty="0"/>
              <a:t>$      227.00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201-3116 Data for Achievement				</a:t>
            </a:r>
            <a:r>
              <a:rPr lang="en-US" sz="2400" dirty="0"/>
              <a:t>$      217.30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201-3114 Amer. Indian Achievement Gap		</a:t>
            </a:r>
            <a:r>
              <a:rPr lang="en-US" sz="2400" dirty="0"/>
              <a:t>$        22.30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201-3115 Special Education</a:t>
            </a:r>
            <a:r>
              <a:rPr lang="en-US" sz="2400" dirty="0"/>
              <a:t>				$   1,919.20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210-101   Cash</a:t>
            </a:r>
            <a:r>
              <a:rPr lang="en-US" sz="2400" dirty="0">
                <a:solidFill>
                  <a:prstClr val="black"/>
                </a:solidFill>
              </a:rPr>
              <a:t>				$6,979.31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210-3210 State Transp.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Reimb</a:t>
            </a:r>
            <a:r>
              <a:rPr lang="en-US" sz="2400" dirty="0">
                <a:solidFill>
                  <a:prstClr val="black"/>
                </a:solidFill>
              </a:rPr>
              <a:t>.				$   6,979.31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228-101   Cash</a:t>
            </a:r>
            <a:r>
              <a:rPr lang="en-US" sz="2400" dirty="0">
                <a:solidFill>
                  <a:prstClr val="black"/>
                </a:solidFill>
              </a:rPr>
              <a:t>			                $767.11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228-3281 State Technology Aid</a:t>
            </a:r>
            <a:r>
              <a:rPr lang="en-US" sz="2400" dirty="0">
                <a:solidFill>
                  <a:prstClr val="black"/>
                </a:solidFill>
              </a:rPr>
              <a:t>				$      767.11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115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800" dirty="0"/>
              <a:t>	Total order: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8614586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100-1000-610</a:t>
            </a:r>
            <a:r>
              <a:rPr lang="en-US" sz="2400" dirty="0"/>
              <a:t> Supplies		$13,200.00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280-1000-610</a:t>
            </a:r>
            <a:r>
              <a:rPr lang="en-US" sz="2400" dirty="0"/>
              <a:t> Supplies		$  6,100.00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 	       Accounts Payable		                $19,300.00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/>
              <a:t>115-</a:t>
            </a:r>
            <a:r>
              <a:rPr lang="en-US" sz="2400">
                <a:solidFill>
                  <a:srgbClr val="FF0000"/>
                </a:solidFill>
              </a:rPr>
              <a:t>420-1000-610-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123</a:t>
            </a:r>
            <a:r>
              <a:rPr lang="en-US" sz="2400"/>
              <a:t> </a:t>
            </a:r>
            <a:r>
              <a:rPr lang="en-US" sz="2400" dirty="0"/>
              <a:t>Supplies	$ 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		     Accts Pay.			   $  1,000.00</a:t>
            </a:r>
          </a:p>
        </p:txBody>
      </p:sp>
    </p:spTree>
    <p:extLst>
      <p:ext uri="{BB962C8B-B14F-4D97-AF65-F5344CB8AC3E}">
        <p14:creationId xmlns:p14="http://schemas.microsoft.com/office/powerpoint/2010/main" val="67368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87016"/>
              </p:ext>
            </p:extLst>
          </p:nvPr>
        </p:nvGraphicFramePr>
        <p:xfrm>
          <a:off x="685800" y="792480"/>
          <a:ext cx="76200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</a:t>
                      </a:r>
                      <a:r>
                        <a:rPr lang="en-US" sz="2200" baseline="0" dirty="0"/>
                        <a:t> Service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Capital</a:t>
                      </a:r>
                      <a:r>
                        <a:rPr lang="en-US" sz="2200" baseline="0" dirty="0"/>
                        <a:t> Projects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29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Items are received, packing slip matches order and invoice and you’re ready to issue a warrant for payment.</a:t>
            </a:r>
          </a:p>
          <a:p>
            <a:pPr marL="0" indent="0">
              <a:buNone/>
            </a:pPr>
            <a:r>
              <a:rPr lang="en-US" sz="2800" dirty="0"/>
              <a:t>	Total invoice: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B80988-D54A-459F-94BA-4C608FEAE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0124"/>
            <a:ext cx="41148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21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Issue a warrant for items received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Accounts Payable	                $19,300.00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Cash						 $19,300.00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 </a:t>
            </a:r>
            <a:r>
              <a:rPr lang="en-US" sz="2400" dirty="0"/>
              <a:t> Accounts Payable		   $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		 $  1,000.00</a:t>
            </a:r>
          </a:p>
        </p:txBody>
      </p:sp>
    </p:spTree>
    <p:extLst>
      <p:ext uri="{BB962C8B-B14F-4D97-AF65-F5344CB8AC3E}">
        <p14:creationId xmlns:p14="http://schemas.microsoft.com/office/powerpoint/2010/main" val="34917119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 ME STOP U RIGHT THERE - Spongebob | Meme Generator">
            <a:extLst>
              <a:ext uri="{FF2B5EF4-FFF2-40B4-BE49-F238E27FC236}">
                <a16:creationId xmlns:a16="http://schemas.microsoft.com/office/drawing/2014/main" id="{45FD2C76-2370-4583-A7DB-3A8E0E916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990" y="914400"/>
            <a:ext cx="6855654" cy="51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09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79000"/>
              </p:ext>
            </p:extLst>
          </p:nvPr>
        </p:nvGraphicFramePr>
        <p:xfrm>
          <a:off x="380999" y="304800"/>
          <a:ext cx="8229601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Foods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General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30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98B2-C365-4202-AACE-DCD17D62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Fiduciary Funds X82 and X84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016F-F0AB-4CD8-B39D-18A4A080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activity in these funds will typically be reported on the financial statements as governmental activity (not fiduciary)</a:t>
            </a:r>
          </a:p>
          <a:p>
            <a:r>
              <a:rPr lang="en-US" dirty="0"/>
              <a:t>X82 Interlocal Agreement Fund</a:t>
            </a:r>
          </a:p>
          <a:p>
            <a:pPr lvl="1"/>
            <a:r>
              <a:rPr lang="en-US" dirty="0"/>
              <a:t>multi-district agreements</a:t>
            </a:r>
          </a:p>
          <a:p>
            <a:pPr lvl="1"/>
            <a:r>
              <a:rPr lang="en-US" dirty="0"/>
              <a:t>special education cooperatives</a:t>
            </a:r>
          </a:p>
          <a:p>
            <a:pPr lvl="1"/>
            <a:r>
              <a:rPr lang="en-US" dirty="0"/>
              <a:t>consortiums</a:t>
            </a:r>
          </a:p>
          <a:p>
            <a:r>
              <a:rPr lang="en-US" dirty="0"/>
              <a:t>X84 Student Activity Fund</a:t>
            </a:r>
          </a:p>
          <a:p>
            <a:pPr lvl="1"/>
            <a:r>
              <a:rPr lang="en-US" dirty="0"/>
              <a:t>Focus on who has control over the money and how it is spent</a:t>
            </a:r>
          </a:p>
        </p:txBody>
      </p:sp>
    </p:spTree>
    <p:extLst>
      <p:ext uri="{BB962C8B-B14F-4D97-AF65-F5344CB8AC3E}">
        <p14:creationId xmlns:p14="http://schemas.microsoft.com/office/powerpoint/2010/main" val="120167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355247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1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489A3-9FF1-42D9-87D5-DE53C289B7A5}"/>
              </a:ext>
            </a:extLst>
          </p:cNvPr>
          <p:cNvSpPr txBox="1"/>
          <p:nvPr/>
        </p:nvSpPr>
        <p:spPr>
          <a:xfrm>
            <a:off x="1219199" y="4536664"/>
            <a:ext cx="670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type and title of an account will dictate how transactions are recorded</a:t>
            </a:r>
          </a:p>
        </p:txBody>
      </p:sp>
    </p:spTree>
    <p:extLst>
      <p:ext uri="{BB962C8B-B14F-4D97-AF65-F5344CB8AC3E}">
        <p14:creationId xmlns:p14="http://schemas.microsoft.com/office/powerpoint/2010/main" val="326860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Assets</a:t>
            </a:r>
            <a:r>
              <a:rPr lang="en-US" dirty="0"/>
              <a:t> – what is owned</a:t>
            </a:r>
            <a:endParaRPr lang="en-US" b="1" dirty="0"/>
          </a:p>
          <a:p>
            <a:r>
              <a:rPr lang="en-US" dirty="0"/>
              <a:t>Cash and investments</a:t>
            </a:r>
          </a:p>
          <a:p>
            <a:r>
              <a:rPr lang="en-US" dirty="0"/>
              <a:t>Taxes Receivable</a:t>
            </a:r>
          </a:p>
          <a:p>
            <a:r>
              <a:rPr lang="en-US" dirty="0"/>
              <a:t>Due From Other Governments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Liabilities </a:t>
            </a:r>
            <a:r>
              <a:rPr lang="en-US" dirty="0"/>
              <a:t>– what is owed or has been received but not recorded as revenue yet</a:t>
            </a:r>
          </a:p>
          <a:p>
            <a:r>
              <a:rPr lang="en-US" dirty="0"/>
              <a:t>Accounts payable</a:t>
            </a:r>
          </a:p>
          <a:p>
            <a:r>
              <a:rPr lang="en-US" dirty="0"/>
              <a:t>Due to Other Governments</a:t>
            </a:r>
          </a:p>
          <a:p>
            <a:r>
              <a:rPr lang="en-US" dirty="0"/>
              <a:t>Deferred Inflows</a:t>
            </a:r>
          </a:p>
        </p:txBody>
      </p:sp>
    </p:spTree>
    <p:extLst>
      <p:ext uri="{BB962C8B-B14F-4D97-AF65-F5344CB8AC3E}">
        <p14:creationId xmlns:p14="http://schemas.microsoft.com/office/powerpoint/2010/main" val="272572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2c92fb-0e4d-46c0-85d8-24e83fa38f28">
      <Terms xmlns="http://schemas.microsoft.com/office/infopath/2007/PartnerControls"/>
    </lcf76f155ced4ddcb4097134ff3c332f>
    <TaxCatchAll xmlns="b65a1f18-811b-40e2-a020-b6a7f93eafe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6" ma:contentTypeDescription="Create a new document." ma:contentTypeScope="" ma:versionID="1300b87da57e78f43decee64e20fc305">
  <xsd:schema xmlns:xsd="http://www.w3.org/2001/XMLSchema" xmlns:xs="http://www.w3.org/2001/XMLSchema" xmlns:p="http://schemas.microsoft.com/office/2006/metadata/properties" xmlns:ns2="1a2c92fb-0e4d-46c0-85d8-24e83fa38f28" xmlns:ns3="b65a1f18-811b-40e2-a020-b6a7f93eafee" targetNamespace="http://schemas.microsoft.com/office/2006/metadata/properties" ma:root="true" ma:fieldsID="a5c913cef28222e95c45e11750ef949e" ns2:_="" ns3:_="">
    <xsd:import namespace="1a2c92fb-0e4d-46c0-85d8-24e83fa38f28"/>
    <xsd:import namespace="b65a1f18-811b-40e2-a020-b6a7f93eaf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565784-66ed-4480-aa53-983feeb31a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a1f18-811b-40e2-a020-b6a7f93eaf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6e77382-e69a-4c7f-b2a8-8482155b3971}" ma:internalName="TaxCatchAll" ma:showField="CatchAllData" ma:web="b65a1f18-811b-40e2-a020-b6a7f93eaf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8C0BA2-B622-4FFD-B495-9B7C30E297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75F87-E4A7-49AC-A6FB-7BDCB24D34EE}">
  <ds:schemaRefs>
    <ds:schemaRef ds:uri="1a2c92fb-0e4d-46c0-85d8-24e83fa38f28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b65a1f18-811b-40e2-a020-b6a7f93eafe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7A1759-8BF1-4043-8DED-45CC27E8A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b65a1f18-811b-40e2-a020-b6a7f93eaf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1714</Words>
  <Application>Microsoft Office PowerPoint</Application>
  <PresentationFormat>On-screen Show (4:3)</PresentationFormat>
  <Paragraphs>408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Office Theme</vt:lpstr>
      <vt:lpstr>Governmental Accounting</vt:lpstr>
      <vt:lpstr>FUND ACCOUNTING</vt:lpstr>
      <vt:lpstr>TYPES OF FUNDS</vt:lpstr>
      <vt:lpstr>PowerPoint Presentation</vt:lpstr>
      <vt:lpstr>PowerPoint Presentation</vt:lpstr>
      <vt:lpstr>Fiduciary Funds X82 and X84</vt:lpstr>
      <vt:lpstr>FUND ACCOUNTING</vt:lpstr>
      <vt:lpstr>Example</vt:lpstr>
      <vt:lpstr>ACCOUNT TYPES</vt:lpstr>
      <vt:lpstr>ACCOUNT TYPES</vt:lpstr>
      <vt:lpstr>BASIC FINANCIAL STATEMENTS</vt:lpstr>
      <vt:lpstr>PowerPoint Presentation</vt:lpstr>
      <vt:lpstr>PowerPoint Presentation</vt:lpstr>
      <vt:lpstr>Recording Transactions</vt:lpstr>
      <vt:lpstr>Recording Transactions </vt:lpstr>
      <vt:lpstr>Recording Transactions</vt:lpstr>
      <vt:lpstr>Recording Transactions</vt:lpstr>
      <vt:lpstr>Recording Transactions</vt:lpstr>
      <vt:lpstr>Recording Revenue</vt:lpstr>
      <vt:lpstr>Recording Expenditures</vt:lpstr>
      <vt:lpstr>Recording Expenditures</vt:lpstr>
      <vt:lpstr>Recording Transactions</vt:lpstr>
      <vt:lpstr>Recording Transactions</vt:lpstr>
      <vt:lpstr>Recording Transactions</vt:lpstr>
      <vt:lpstr>Journalizing the Transactions</vt:lpstr>
      <vt:lpstr>Journalizing the Transactions</vt:lpstr>
      <vt:lpstr>Journalizing the Transactions</vt:lpstr>
      <vt:lpstr>Journalizing the Transactions</vt:lpstr>
      <vt:lpstr>Journalizing the Transactions</vt:lpstr>
      <vt:lpstr>Journalizing the Transactions</vt:lpstr>
      <vt:lpstr>SUMMARY OF CODE STRUCTURES</vt:lpstr>
      <vt:lpstr>EXAMPLE – Recording Revenue</vt:lpstr>
      <vt:lpstr>PowerPoint Presentation</vt:lpstr>
      <vt:lpstr>EXAMPLE – Recording Revenue</vt:lpstr>
      <vt:lpstr>PowerPoint Presentation</vt:lpstr>
      <vt:lpstr>EXAMPLE – Recording Revenue</vt:lpstr>
      <vt:lpstr>EXAMPLE – Recording Revenue</vt:lpstr>
      <vt:lpstr>EXAMPLES – Recording Expenditures</vt:lpstr>
      <vt:lpstr>EXAMPLE – Recording Expenditures</vt:lpstr>
      <vt:lpstr>EXAMPLES – Recording Expenditures</vt:lpstr>
      <vt:lpstr>EXAMPLE – Recording Expenditures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GOVERNMENTAL ACCOUNTING</dc:title>
  <dc:creator>Denise</dc:creator>
  <cp:lastModifiedBy>Steve Hamel</cp:lastModifiedBy>
  <cp:revision>71</cp:revision>
  <cp:lastPrinted>2021-09-17T20:39:33Z</cp:lastPrinted>
  <dcterms:created xsi:type="dcterms:W3CDTF">2019-09-27T02:13:47Z</dcterms:created>
  <dcterms:modified xsi:type="dcterms:W3CDTF">2022-09-24T19:17:32Z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  <property fmtid="{D5CDD505-2E9C-101B-9397-08002B2CF9AE}" pid="3" name="MediaServiceImageTags">
    <vt:lpwstr/>
  </property>
</Properties>
</file>