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52" r:id="rId4"/>
  </p:sldMasterIdLst>
  <p:notesMasterIdLst>
    <p:notesMasterId r:id="rId19"/>
  </p:notesMasterIdLst>
  <p:handoutMasterIdLst>
    <p:handoutMasterId r:id="rId20"/>
  </p:handoutMasterIdLst>
  <p:sldIdLst>
    <p:sldId id="314" r:id="rId5"/>
    <p:sldId id="979" r:id="rId6"/>
    <p:sldId id="1191" r:id="rId7"/>
    <p:sldId id="1369" r:id="rId8"/>
    <p:sldId id="1370" r:id="rId9"/>
    <p:sldId id="1390" r:id="rId10"/>
    <p:sldId id="1371" r:id="rId11"/>
    <p:sldId id="1404" r:id="rId12"/>
    <p:sldId id="1405" r:id="rId13"/>
    <p:sldId id="1406" r:id="rId14"/>
    <p:sldId id="1407" r:id="rId15"/>
    <p:sldId id="1399" r:id="rId16"/>
    <p:sldId id="1400" r:id="rId17"/>
    <p:sldId id="308" r:id="rId18"/>
  </p:sldIdLst>
  <p:sldSz cx="12192000" cy="6858000"/>
  <p:notesSz cx="7010400" cy="9296400"/>
  <p:custDataLst>
    <p:tags r:id="rId21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Grath, Ashley" initials="M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A221"/>
    <a:srgbClr val="0000FF"/>
    <a:srgbClr val="FFFFFF"/>
    <a:srgbClr val="C12730"/>
    <a:srgbClr val="25408E"/>
    <a:srgbClr val="B8CCE4"/>
    <a:srgbClr val="9E9A97"/>
    <a:srgbClr val="0085AD"/>
    <a:srgbClr val="58585A"/>
    <a:srgbClr val="8A0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32" tIns="46216" rIns="92432" bIns="462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1" charset="0"/>
              </a:defRPr>
            </a:lvl1pPr>
          </a:lstStyle>
          <a:p>
            <a:fld id="{C462AD85-E676-4626-8524-1B675E7E225F}" type="datetime1">
              <a:rPr lang="en-US"/>
              <a:pPr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32" tIns="46216" rIns="92432" bIns="462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1" charset="0"/>
              </a:defRPr>
            </a:lvl1pPr>
          </a:lstStyle>
          <a:p>
            <a:fld id="{B320F0B6-5E06-4907-B46F-10161FB73A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50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32" tIns="46216" rIns="92432" bIns="462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1" charset="0"/>
              </a:defRPr>
            </a:lvl1pPr>
          </a:lstStyle>
          <a:p>
            <a:fld id="{E74B72E5-39A0-4B81-AB5C-D50BC5F9B1E7}" type="datetime1">
              <a:rPr lang="en-US"/>
              <a:pPr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2" tIns="46216" rIns="92432" bIns="462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32" tIns="46216" rIns="92432" bIns="4621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32" tIns="46216" rIns="92432" bIns="462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1" charset="0"/>
              </a:defRPr>
            </a:lvl1pPr>
          </a:lstStyle>
          <a:p>
            <a:fld id="{FBABF853-1CC4-491C-8BEF-92E0171C05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ABF853-1CC4-491C-8BEF-92E0171C053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89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Are there any questions from</a:t>
            </a:r>
            <a:r>
              <a:rPr lang="en-US" baseline="0"/>
              <a:t> this presentation?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ABF853-1CC4-491C-8BEF-92E0171C053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9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a/opiconnect.org/2020-montana-waivers/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1" y="5557653"/>
            <a:ext cx="10972799" cy="69868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C2E5B24-686E-4C97-945D-CFFDD2F6B2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7D20AE-F6DC-43A1-9407-260BF70AAC70}"/>
              </a:ext>
            </a:extLst>
          </p:cNvPr>
          <p:cNvSpPr/>
          <p:nvPr userDrawn="1"/>
        </p:nvSpPr>
        <p:spPr>
          <a:xfrm>
            <a:off x="0" y="2672184"/>
            <a:ext cx="12192000" cy="2332141"/>
          </a:xfrm>
          <a:prstGeom prst="rect">
            <a:avLst/>
          </a:prstGeom>
          <a:solidFill>
            <a:srgbClr val="58585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DFAADA0-96A0-49B9-991D-362CC459DEA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912861" y="5969507"/>
            <a:ext cx="923191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>
                <a:solidFill>
                  <a:schemeClr val="bg1"/>
                </a:solidFill>
              </a:rPr>
              <a:t>Ashley McGrath, Assessment Director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D1C5EC57-7C48-47AC-9040-584E9B7DE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75" y="2963006"/>
            <a:ext cx="11254347" cy="1824194"/>
          </a:xfrm>
        </p:spPr>
        <p:txBody>
          <a:bodyPr/>
          <a:lstStyle>
            <a:lvl1pPr>
              <a:defRPr sz="4400"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6321DF35-AFFA-4234-9166-D6C36760E9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0410" t="4171" r="10540" b="27444"/>
          <a:stretch/>
        </p:blipFill>
        <p:spPr>
          <a:xfrm>
            <a:off x="588162" y="171036"/>
            <a:ext cx="2955633" cy="175884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6DC94AE-DE3F-4BF4-B878-054B9A277042}"/>
              </a:ext>
            </a:extLst>
          </p:cNvPr>
          <p:cNvSpPr txBox="1"/>
          <p:nvPr userDrawn="1"/>
        </p:nvSpPr>
        <p:spPr>
          <a:xfrm>
            <a:off x="3306295" y="753252"/>
            <a:ext cx="85238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>
                <a:solidFill>
                  <a:srgbClr val="58585A"/>
                </a:solidFill>
                <a:latin typeface="Candara" panose="020E0502030303020204" pitchFamily="34" charset="0"/>
              </a:rPr>
              <a:t>Montana</a:t>
            </a:r>
            <a:r>
              <a:rPr lang="en-US" sz="4000">
                <a:latin typeface="Candara" panose="020E0502030303020204" pitchFamily="34" charset="0"/>
              </a:rPr>
              <a:t> </a:t>
            </a:r>
          </a:p>
          <a:p>
            <a:r>
              <a:rPr lang="en-US" sz="4000" b="1">
                <a:solidFill>
                  <a:srgbClr val="C12730"/>
                </a:solidFill>
                <a:latin typeface="Candara" panose="020E0502030303020204" pitchFamily="34" charset="0"/>
              </a:rPr>
              <a:t>Office of Public Instruction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2327C31-B2F0-4EB4-97F8-00A168A0DFE9}"/>
              </a:ext>
            </a:extLst>
          </p:cNvPr>
          <p:cNvSpPr/>
          <p:nvPr userDrawn="1"/>
        </p:nvSpPr>
        <p:spPr>
          <a:xfrm>
            <a:off x="735159" y="1844454"/>
            <a:ext cx="2567709" cy="376246"/>
          </a:xfrm>
          <a:prstGeom prst="rect">
            <a:avLst/>
          </a:prstGeom>
          <a:solidFill>
            <a:srgbClr val="C127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4337813-F881-4376-BBF5-31423BA919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69571" y="40372"/>
            <a:ext cx="2422429" cy="1600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CBB9A2-D02E-4B4F-9EAF-B4281546D0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2696F43-45F1-40E6-9EAA-3BD0E6DF74CB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4AAFA6FA-B14E-4235-9095-AF26F718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0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2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29C57B-9267-4A28-AD55-792D377B94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80773" y="1"/>
            <a:ext cx="2511228" cy="1600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F5DD440-90E8-48E3-8187-A58B54CD0684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61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881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907B341-0712-4680-BC68-08ACB2A0154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68300" y="454026"/>
            <a:ext cx="11339312" cy="1470025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</a:lstStyle>
          <a:p>
            <a:r>
              <a:rPr lang="en-US" sz="5400" b="1">
                <a:solidFill>
                  <a:schemeClr val="tx1"/>
                </a:solidFill>
              </a:rPr>
              <a:t>Questions?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E6D347-039A-4233-840C-3C17BE4564DA}"/>
              </a:ext>
            </a:extLst>
          </p:cNvPr>
          <p:cNvSpPr/>
          <p:nvPr userDrawn="1"/>
        </p:nvSpPr>
        <p:spPr>
          <a:xfrm>
            <a:off x="367865" y="1970684"/>
            <a:ext cx="11339748" cy="772511"/>
          </a:xfrm>
          <a:prstGeom prst="rect">
            <a:avLst/>
          </a:prstGeom>
          <a:solidFill>
            <a:srgbClr val="C127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0AD53-662A-40EC-905C-85BC8919F5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101" y="5961487"/>
            <a:ext cx="4014952" cy="75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488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1E29089-E4B8-44B0-ACD8-0365158AD39A}"/>
              </a:ext>
            </a:extLst>
          </p:cNvPr>
          <p:cNvSpPr/>
          <p:nvPr userDrawn="1"/>
        </p:nvSpPr>
        <p:spPr>
          <a:xfrm>
            <a:off x="406400" y="200025"/>
            <a:ext cx="11379201" cy="6362700"/>
          </a:xfrm>
          <a:prstGeom prst="rect">
            <a:avLst/>
          </a:prstGeom>
          <a:solidFill>
            <a:srgbClr val="C127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21DB31-3A1E-4213-8F84-B1BA08E6BB48}"/>
              </a:ext>
            </a:extLst>
          </p:cNvPr>
          <p:cNvSpPr/>
          <p:nvPr userDrawn="1"/>
        </p:nvSpPr>
        <p:spPr>
          <a:xfrm>
            <a:off x="889000" y="609602"/>
            <a:ext cx="10439400" cy="192404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C4D494-CCDD-48C0-952F-6CCE8C8D4B4E}"/>
              </a:ext>
            </a:extLst>
          </p:cNvPr>
          <p:cNvSpPr txBox="1"/>
          <p:nvPr userDrawn="1"/>
        </p:nvSpPr>
        <p:spPr>
          <a:xfrm>
            <a:off x="1587798" y="4444409"/>
            <a:ext cx="8789581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0" u="none" strike="noStrike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itchFamily="-111" charset="-128"/>
                <a:cs typeface="Arial" panose="020B0604020202020204" pitchFamily="34" charset="0"/>
                <a:hlinkClick r:id="rId2"/>
              </a:rPr>
              <a:t>2020 Montana Waivers</a:t>
            </a:r>
            <a:endParaRPr lang="en-US" sz="4000" b="1" i="0" kern="120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algn="ctr"/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Public Comment Process </a:t>
            </a:r>
          </a:p>
        </p:txBody>
      </p:sp>
    </p:spTree>
    <p:extLst>
      <p:ext uri="{BB962C8B-B14F-4D97-AF65-F5344CB8AC3E}">
        <p14:creationId xmlns:p14="http://schemas.microsoft.com/office/powerpoint/2010/main" val="2376882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3AF38E6-233E-4628-AB77-37E4F8809E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698171" y="274637"/>
            <a:ext cx="10292308" cy="1143000"/>
          </a:xfrm>
          <a:prstGeom prst="rect">
            <a:avLst/>
          </a:prstGeom>
          <a:solidFill>
            <a:srgbClr val="C1273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169" y="274638"/>
            <a:ext cx="10292311" cy="1143000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6209" y="265000"/>
            <a:ext cx="1594409" cy="120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1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3AF38E6-233E-4628-AB77-37E4F8809E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14224" y="1466851"/>
            <a:ext cx="11814355" cy="117135"/>
          </a:xfrm>
          <a:prstGeom prst="rect">
            <a:avLst/>
          </a:prstGeom>
          <a:solidFill>
            <a:srgbClr val="C127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C12730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DCE73BB-1D19-46DF-A75B-678A67DD1B1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271" y="6472129"/>
            <a:ext cx="2303459" cy="33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38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14224" y="1466851"/>
            <a:ext cx="11814355" cy="117135"/>
          </a:xfrm>
          <a:prstGeom prst="rect">
            <a:avLst/>
          </a:prstGeom>
          <a:solidFill>
            <a:srgbClr val="C127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C12730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08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B16651E-D5D7-4AF8-9472-CFB09F3C95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E47766-9080-47BA-8B2E-3CFB8C4194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67454" y="0"/>
            <a:ext cx="2424545" cy="1600200"/>
          </a:xfrm>
          <a:prstGeom prst="rect">
            <a:avLst/>
          </a:prstGeom>
        </p:spPr>
      </p:pic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FCC291FD-2D90-4D63-87A8-3090B4A8B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2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7501D2-805C-48AF-9049-7BF6105F7B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3600" y="1"/>
            <a:ext cx="2415928" cy="16004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16651E-D5D7-4AF8-9472-CFB09F3C95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7A638086-1CB5-4898-8AD4-7FD7AB2F6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2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B1C2DC0-263D-423F-B4C9-5CE2241288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64684" y="0"/>
            <a:ext cx="2430301" cy="16194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608A53-1CC7-41B6-93B2-48245DDD82B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D1F3A0B-02E1-4312-AC67-737EBF1A909C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CA6522A5-0D4A-4CE5-A297-3E128C6A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898F69-E5A6-41C4-90F8-C392168B50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0106" y="46038"/>
            <a:ext cx="2411895" cy="1600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E76F81-1397-4110-9ECC-54B8D313D2D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1ACC9B0-3A10-4E68-A2BC-05724A864333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0DF0AD93-122F-4EC0-95F6-D44E8B616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8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65E1E8E-9078-4944-BC94-2B6080D537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20349" y="1"/>
            <a:ext cx="2449179" cy="16028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9F37A8-B271-4C0C-A3C3-A99D3EBF75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137B11E-78B7-4F84-A6F1-1660871FB2DB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15F4110D-610D-4CEA-A156-6E70C98B3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72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163573B-12F6-468F-9995-EC59ACE436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8656" y="29412"/>
            <a:ext cx="2393344" cy="1600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EB11D1A-9582-4C11-BF5D-4CDCC70BF9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807B2D1-AFE8-45BF-A41F-3A617F5C3752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C545B8D9-E9D3-467E-8462-A953BD501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 pitchFamily="-111" charset="0"/>
              </a:defRPr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C7B74FFA-6B24-49FE-B393-BA6A26D46B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6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64" r:id="rId3"/>
    <p:sldLayoutId id="2147483672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5" r:id="rId12"/>
    <p:sldLayoutId id="2147483656" r:id="rId13"/>
    <p:sldLayoutId id="2147483657" r:id="rId14"/>
    <p:sldLayoutId id="2147483658" r:id="rId15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ＭＳ Ｐゴシック" pitchFamily="-111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lj0RbCp8r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ed.gov/documents/coronavirus/reopening-2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wendi.fawns@mt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pi.mt.gov/Portals/182/COVID-19/ESSER/ESSER%20Funds%20Review%20PDF.pdf?ver=2021-05-26-092010-91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093E74A-2FC2-4B53-B6D5-F8FEBEE4C86D}"/>
              </a:ext>
            </a:extLst>
          </p:cNvPr>
          <p:cNvSpPr/>
          <p:nvPr/>
        </p:nvSpPr>
        <p:spPr>
          <a:xfrm>
            <a:off x="3837709" y="3860755"/>
            <a:ext cx="4461164" cy="45719"/>
          </a:xfrm>
          <a:prstGeom prst="rect">
            <a:avLst/>
          </a:prstGeom>
          <a:solidFill>
            <a:srgbClr val="DBDBD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C449D4-61F1-4672-B9D3-CE0A7229A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AF38E6-233E-4628-AB77-37E4F8809EF6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-11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-111" charset="-128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CCAE7A-A6BF-4862-8250-39A74C560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856" y="2963006"/>
            <a:ext cx="8440760" cy="1824194"/>
          </a:xfrm>
        </p:spPr>
        <p:txBody>
          <a:bodyPr/>
          <a:lstStyle/>
          <a:p>
            <a:br>
              <a:rPr lang="en-US" sz="2400" dirty="0"/>
            </a:br>
            <a:br>
              <a:rPr lang="en-US" sz="2400" dirty="0"/>
            </a:b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ACCEPTABLE USES OF ESSER FUNDS</a:t>
            </a:r>
            <a:br>
              <a:rPr lang="en-US" dirty="0"/>
            </a:br>
            <a:br>
              <a:rPr lang="en-US" sz="3600" dirty="0"/>
            </a:br>
            <a:r>
              <a:rPr lang="en-US" sz="3600" dirty="0"/>
              <a:t> KEN BAILEY 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D9349FF-B6DF-4159-8553-D4CBA037BD24}"/>
              </a:ext>
            </a:extLst>
          </p:cNvPr>
          <p:cNvSpPr/>
          <p:nvPr/>
        </p:nvSpPr>
        <p:spPr>
          <a:xfrm>
            <a:off x="2717801" y="5091310"/>
            <a:ext cx="7171267" cy="1265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904210-9BDD-4314-A236-886BAD21236B}"/>
              </a:ext>
            </a:extLst>
          </p:cNvPr>
          <p:cNvSpPr txBox="1"/>
          <p:nvPr/>
        </p:nvSpPr>
        <p:spPr>
          <a:xfrm>
            <a:off x="2717801" y="5354498"/>
            <a:ext cx="679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ndara" panose="020E0502030303020204" pitchFamily="34" charset="0"/>
              </a:rPr>
              <a:t>March 2022</a:t>
            </a:r>
          </a:p>
        </p:txBody>
      </p:sp>
    </p:spTree>
    <p:extLst>
      <p:ext uri="{BB962C8B-B14F-4D97-AF65-F5344CB8AC3E}">
        <p14:creationId xmlns:p14="http://schemas.microsoft.com/office/powerpoint/2010/main" val="36894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56691B-5C79-1D49-A26C-BC542C3CE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ea typeface="Cambria" panose="02040503050406030204" pitchFamily="18" charset="0"/>
                <a:cs typeface="Times New Roman" panose="02020603050405020304" pitchFamily="18" charset="0"/>
              </a:rPr>
              <a:t>ESSER funds can be used to pay salary and benefits for staff: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30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 are added or incur overtime as a direct result of COVID-19.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are awarded extra pay for added duties due to COVID-19.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have a change of duties because of COVID-19. The portion of time spent on COVID-19 related work can be paid with ESSER funds.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are paid sick leave due to contracting COVID-19.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are hired to substitute for staff who are ill with COVD-19.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are not working due to COVID-19 (</a:t>
            </a:r>
            <a:r>
              <a:rPr 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ie</a:t>
            </a: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, maintain full employment during school closures.)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417508-6F2C-734F-93D2-A874E96D1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D64645A-DE5E-BD40-946C-3EC9CE06F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Issues: Salary and 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659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8E232B-6941-E248-800B-F25C6F7C4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Montana has had little prior experience with education construction projects funded by federal grants, but requirements have been published in UGG and EDGAR for some time.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Guidance from the Department of Education on use of ESSER funds for construction has evolved over time.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Construction projects require pre-approval from the OPI.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The OPI has established a process for requesting approval of ESSER funds for construction. See </a:t>
            </a: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  <a:hlinkClick r:id="rId2"/>
              </a:rPr>
              <a:t>https://youtu.be/dlj0RbCp8rE</a:t>
            </a: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DF693B-BACA-BD4A-AD01-0467BDAFF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6E790AE-81CA-4948-A519-0F2563FFC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Issues: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48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7774C8-E40C-4FEF-9CDC-8A008E48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2127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Examples of allowable projects from ED:</a:t>
            </a:r>
          </a:p>
          <a:p>
            <a:pPr lvl="1"/>
            <a:r>
              <a:rPr lang="en-US" sz="2400" dirty="0"/>
              <a:t>Servicing or upgrading HVAC systems,</a:t>
            </a:r>
          </a:p>
          <a:p>
            <a:pPr lvl="1"/>
            <a:r>
              <a:rPr lang="en-US" sz="2400" dirty="0"/>
              <a:t>Repairing windows and/or doors so they can open to let fresh air in,</a:t>
            </a:r>
          </a:p>
          <a:p>
            <a:pPr lvl="1"/>
            <a:r>
              <a:rPr lang="en-US" sz="2400" dirty="0"/>
              <a:t>Installing or upgrading indoor air quality tools like filtering, purification, fan, and control systems,</a:t>
            </a:r>
          </a:p>
          <a:p>
            <a:pPr lvl="1"/>
            <a:r>
              <a:rPr lang="en-US" sz="2400" dirty="0"/>
              <a:t>Roof repairs or replacement to improve indoor air quality,</a:t>
            </a:r>
          </a:p>
          <a:p>
            <a:pPr lvl="1"/>
            <a:r>
              <a:rPr lang="en-US" sz="2400" dirty="0"/>
              <a:t>Mold, radon, and asbestos remediation,</a:t>
            </a:r>
          </a:p>
          <a:p>
            <a:pPr lvl="1"/>
            <a:r>
              <a:rPr lang="en-US" sz="2400" dirty="0"/>
              <a:t>Creating outdoor spaces for learning and other activities like eating lunch,</a:t>
            </a:r>
          </a:p>
          <a:p>
            <a:pPr lvl="1"/>
            <a:r>
              <a:rPr lang="en-US" sz="2400" dirty="0"/>
              <a:t>Replacing carpet with easier-to-clean flooring,</a:t>
            </a:r>
          </a:p>
          <a:p>
            <a:pPr lvl="1"/>
            <a:r>
              <a:rPr lang="en-US" sz="2400" dirty="0"/>
              <a:t>Renovations to facilitate physical distancing, and</a:t>
            </a:r>
          </a:p>
          <a:p>
            <a:pPr lvl="1"/>
            <a:r>
              <a:rPr lang="en-US" sz="2400" dirty="0"/>
              <a:t>Constructing new schools when renovations to an existing building would not be cost effective.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5B79AC-3018-465E-91BF-C0ADA81E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E6C139-8877-49D8-B583-362C948F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061002"/>
          </a:xfrm>
        </p:spPr>
        <p:txBody>
          <a:bodyPr/>
          <a:lstStyle/>
          <a:p>
            <a:br>
              <a:rPr lang="en-US" sz="3600" dirty="0"/>
            </a:br>
            <a:r>
              <a:rPr lang="en-US" sz="3600" b="1" dirty="0"/>
              <a:t>Addressing the use of ESSER funds for construction, renovation, and minor remodeling.</a:t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4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359F21-D071-44EA-924E-C4DB71ECD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ED also encourages school districts to “do what they can to address other infrastructure issues, such as ensuring that preexisting ventilation, roofing, and plumbing needs do not inhibit healthy learning environments.”  (</a:t>
            </a:r>
            <a:r>
              <a:rPr lang="en-US" sz="3200" dirty="0">
                <a:hlinkClick r:id="rId2"/>
              </a:rPr>
              <a:t>COVID-19 Handbook</a:t>
            </a:r>
            <a:r>
              <a:rPr lang="en-US" sz="3200" dirty="0"/>
              <a:t>, Vol. 2, p. 16)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A06AF4-D85D-4757-AC5A-550817B74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FEE44C1-35CE-4E86-8AC2-AAF5A313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Addressing the use of ESSER funds for construction, renovation, and minor remodeling.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043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454026"/>
            <a:ext cx="8574088" cy="1470025"/>
          </a:xfrm>
        </p:spPr>
        <p:txBody>
          <a:bodyPr/>
          <a:lstStyle/>
          <a:p>
            <a:r>
              <a:rPr lang="en-US" sz="5400" b="1">
                <a:solidFill>
                  <a:schemeClr val="tx1"/>
                </a:solidFill>
              </a:rPr>
              <a:t>Thank you!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01191" y="3143272"/>
            <a:ext cx="8403518" cy="1240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questions or additional information please contact </a:t>
            </a:r>
          </a:p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Wendi Fawns, ESSER/EANS Director </a:t>
            </a:r>
          </a:p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wendi.fawns@mt.gov</a:t>
            </a:r>
            <a:r>
              <a:rPr lang="en-US" sz="2400" b="1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406-437-8595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9899" y="1970684"/>
            <a:ext cx="8504811" cy="772511"/>
          </a:xfrm>
          <a:prstGeom prst="rect">
            <a:avLst/>
          </a:prstGeom>
          <a:solidFill>
            <a:srgbClr val="C127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826" y="5961487"/>
            <a:ext cx="3011214" cy="75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4804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C313AD-FA27-4D7E-AAAC-5B1D5B9CA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/>
              <a:t>Elementary and Secondary School Emergency Relief Fund (ESSER):</a:t>
            </a:r>
          </a:p>
          <a:p>
            <a:r>
              <a:rPr lang="en-US" sz="2200" dirty="0"/>
              <a:t>3 Rounds of ESSER funds have been authorized by Congress in response to COVID-19 pandemic.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931B0C-5740-4BC4-8DCA-CEE23C955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793024B-28A8-43D7-A8C6-07BD5209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Montana ESSER Funding</a:t>
            </a:r>
          </a:p>
        </p:txBody>
      </p:sp>
      <p:pic>
        <p:nvPicPr>
          <p:cNvPr id="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6C08C6CB-3750-499D-84D2-977EA6779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813" y="2822941"/>
            <a:ext cx="5128033" cy="353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82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F5FF88-3881-4810-A655-289E94A76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42" y="1600200"/>
            <a:ext cx="10761035" cy="5071085"/>
          </a:xfrm>
        </p:spPr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ea typeface="Cambria" panose="02040503050406030204" pitchFamily="18" charset="0"/>
                <a:cs typeface="Times New Roman" panose="02020603050405020304" pitchFamily="18" charset="0"/>
              </a:rPr>
              <a:t>There are three ESSER grants, CARES, CRRSA, and ARP.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ea typeface="Cambria" panose="02040503050406030204" pitchFamily="18" charset="0"/>
                <a:cs typeface="Times New Roman" panose="02020603050405020304" pitchFamily="18" charset="0"/>
              </a:rPr>
              <a:t>Each requires 90% of the state total to be awarded to school districts proportionate to the most recent Title I awards.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ea typeface="Cambria" panose="02040503050406030204" pitchFamily="18" charset="0"/>
                <a:cs typeface="Times New Roman" panose="02020603050405020304" pitchFamily="18" charset="0"/>
              </a:rPr>
              <a:t>Sometimes referred to as the “base allocation”, school districts have total say on how this money is spent with two exceptions: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dirty="0">
                <a:ea typeface="Cambria" panose="02040503050406030204" pitchFamily="18" charset="0"/>
                <a:cs typeface="Times New Roman" panose="02020603050405020304" pitchFamily="18" charset="0"/>
              </a:rPr>
              <a:t>ESSER III or ARP requires 20% be used to address learning loss through summer learning or enrichment, after school programs, and/or extended school year.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dirty="0">
                <a:ea typeface="Cambria" panose="02040503050406030204" pitchFamily="18" charset="0"/>
                <a:cs typeface="Times New Roman" panose="02020603050405020304" pitchFamily="18" charset="0"/>
              </a:rPr>
              <a:t>HB 630 allows districts to use up to 10% of ESSER II &amp; III funds in place of state BASE Aid that would have been awarded through the anticipated and  unanticipated  enrollment increase processes.</a:t>
            </a:r>
          </a:p>
          <a:p>
            <a:pPr marL="0" indent="0">
              <a:buNone/>
            </a:pPr>
            <a:endParaRPr lang="en-US" sz="2400" dirty="0">
              <a:latin typeface="Candara"/>
              <a:ea typeface="ＭＳ Ｐゴシック"/>
            </a:endParaRPr>
          </a:p>
          <a:p>
            <a:endParaRPr lang="en-US" sz="2400" dirty="0">
              <a:latin typeface="Candara"/>
              <a:ea typeface="ＭＳ Ｐゴシック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B991DEC-896F-461E-A48A-E7798CFAE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ESSER Grant structure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2BA4DB-3126-49FB-9429-738AF41C6E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6"/>
            <a:ext cx="2133600" cy="365125"/>
          </a:xfrm>
        </p:spPr>
        <p:txBody>
          <a:bodyPr/>
          <a:lstStyle/>
          <a:p>
            <a:fld id="{D3AF38E6-233E-4628-AB77-37E4F8809EF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C242A7-32D2-44CA-800F-8E0170F38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ea typeface="Cambria" panose="02040503050406030204" pitchFamily="18" charset="0"/>
                <a:cs typeface="Times New Roman" panose="02020603050405020304" pitchFamily="18" charset="0"/>
              </a:rPr>
              <a:t>The remaining 10%, sometimes referred to as the “SEA reserve,” can be used in the manner determined by the SEA to be most beneficial within the state.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800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dirty="0">
                <a:ea typeface="Cambria" panose="02040503050406030204" pitchFamily="18" charset="0"/>
                <a:cs typeface="Times New Roman" panose="02020603050405020304" pitchFamily="18" charset="0"/>
              </a:rPr>
              <a:t>The uses of the reserve were implemented by the Superintendent for ESSER I.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dirty="0">
                <a:ea typeface="Cambria" panose="02040503050406030204" pitchFamily="18" charset="0"/>
                <a:cs typeface="Times New Roman" panose="02020603050405020304" pitchFamily="18" charset="0"/>
              </a:rPr>
              <a:t>For ESSER II &amp; III the uses of the reserve were put into statute through HB 630 and HB 632 during the 2021 legislative session.</a:t>
            </a:r>
          </a:p>
          <a:p>
            <a:pPr marL="0" indent="0">
              <a:buNone/>
            </a:pPr>
            <a:r>
              <a:rPr lang="en-US" sz="2800" b="0" i="0" dirty="0">
                <a:solidFill>
                  <a:srgbClr val="1F1F1F"/>
                </a:solidFill>
                <a:effectLst/>
              </a:rPr>
              <a:t> </a:t>
            </a: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69D420-0B21-453A-9DC5-4DEC5C69D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81C8E8D-D3DE-46DC-ADD2-EB77BB4C1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ESSER Grant structure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658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748B61-525B-4380-8FE2-99B48EEAF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756150"/>
          </a:xfrm>
        </p:spPr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ea typeface="Cambria" panose="02040503050406030204" pitchFamily="18" charset="0"/>
                <a:cs typeface="Times New Roman" panose="02020603050405020304" pitchFamily="18" charset="0"/>
              </a:rPr>
              <a:t>The COVID-19 relief acts that funded  ESSER</a:t>
            </a:r>
            <a:r>
              <a:rPr lang="en-US" sz="2800" dirty="0"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8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Each carries the requirement that funds be used </a:t>
            </a:r>
            <a:r>
              <a:rPr lang="en-US" dirty="0"/>
              <a:t>“… to prevent, prepare for, and respond to coronavirus …”</a:t>
            </a: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solidFill>
                  <a:srgbClr val="2E2B21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Each contains a list of acceptable uses that are very broad and permissive. See </a:t>
            </a:r>
            <a:r>
              <a:rPr lang="en-US" dirty="0">
                <a:solidFill>
                  <a:srgbClr val="2E2B21"/>
                </a:solidFill>
                <a:ea typeface="Cambria" panose="02040503050406030204" pitchFamily="18" charset="0"/>
                <a:cs typeface="Times New Roman" panose="02020603050405020304" pitchFamily="18" charset="0"/>
                <a:hlinkClick r:id="rId2"/>
              </a:rPr>
              <a:t>https://opi.mt.gov/Portals/182/COVID-19/ESSER/ESSER%20Funds%20Review%20PDF.pdf?ver=2021-05-26-092010-910</a:t>
            </a:r>
            <a:endParaRPr lang="en-US" dirty="0">
              <a:solidFill>
                <a:srgbClr val="2E2B21"/>
              </a:solidFill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3849E-5D41-4F75-9F03-E6FE217AA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787AEEA-1883-4A28-881A-2B82F7A3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Who or what determines acceptable uses of ESSER funds?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057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4611FC-4C87-4B78-9467-F10C18B8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ea typeface="Cambria" panose="02040503050406030204" pitchFamily="18" charset="0"/>
                <a:cs typeface="Times New Roman" panose="02020603050405020304" pitchFamily="18" charset="0"/>
              </a:rPr>
              <a:t>The Department of Education: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8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Publishes rules, guidance and FAQ documents that interpret and clarify the federal statutes.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Holds online webinars to review their publications and answer questions from states.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Answers questions emailed from state administrators.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Sets acceptable administration procedures and prohibitions for all federal education grants (Education Department General Administrative Regulations, or EDGAR, and Uniform Grant Guidance, or UGG.)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729D1B-C192-4D85-8075-FDABEA53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15FD2FA-48E9-4644-8C23-56CF364E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Who or what determines acceptable uses of </a:t>
            </a:r>
            <a:r>
              <a:rPr lang="en-US" b="1" dirty="0" err="1">
                <a:cs typeface="Times New Roman" panose="02020603050405020304" pitchFamily="18" charset="0"/>
              </a:rPr>
              <a:t>eSSER</a:t>
            </a:r>
            <a:r>
              <a:rPr lang="en-US" b="1" dirty="0">
                <a:cs typeface="Times New Roman" panose="02020603050405020304" pitchFamily="18" charset="0"/>
              </a:rPr>
              <a:t> funds?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5820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3C6FA6-9231-431C-9A98-F575D4748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ea typeface="Cambria" panose="02040503050406030204" pitchFamily="18" charset="0"/>
                <a:cs typeface="Times New Roman" panose="02020603050405020304" pitchFamily="18" charset="0"/>
              </a:rPr>
              <a:t>The Montana Legislature</a:t>
            </a:r>
            <a:endParaRPr lang="en-US" sz="28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Specified the uses of the 10% funding reserve for ESSER II and ESSER III in HB 630 and HB 632 from the 2021 legislative session.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ea typeface="Cambria" panose="02040503050406030204" pitchFamily="18" charset="0"/>
                <a:cs typeface="Times New Roman" panose="02020603050405020304" pitchFamily="18" charset="0"/>
              </a:rPr>
              <a:t>The OPI: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Publishes guidance on all of the ESSER grants.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Administers grant budgets and funds dispersal through </a:t>
            </a:r>
            <a:r>
              <a:rPr 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Egrants</a:t>
            </a: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Monitors LEA expenditures and activities.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BB4BA3-B73D-48F7-AFF6-30A069C7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CECBB27-7BE6-4474-A937-68295CBD4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Who or what determines acceptable uses of </a:t>
            </a:r>
            <a:r>
              <a:rPr lang="en-US" b="1" dirty="0" err="1">
                <a:cs typeface="Times New Roman" panose="02020603050405020304" pitchFamily="18" charset="0"/>
              </a:rPr>
              <a:t>eSSER</a:t>
            </a:r>
            <a:r>
              <a:rPr lang="en-US" b="1" dirty="0">
                <a:cs typeface="Times New Roman" panose="02020603050405020304" pitchFamily="18" charset="0"/>
              </a:rPr>
              <a:t> funds?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456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4E98FD-F9A4-D846-9FCE-B02D6A420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State the link to COVID-19 that makes this expenditure necessary and reasonable.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Based on which grant is the source of the funds, state the acceptable use category in which this expenditure falls.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Determine if EDGAR or UGG considerations are being followed for this expenditure.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D3C9FE-14C4-FC4A-9632-5CB4B6D68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9BA8559-9275-274A-954A-E4E15120F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Method for determining acceptability – BASE allocation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43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59DD4C-9A02-3D40-9CAE-02AEE2FCF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Follow the same steps used for the base allocation.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Additionally, determine which layer of the reserve is the source of the funds and ensure the expenditure is aligned with the use specified for the source of funds.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704500-086D-764D-8560-A427DF11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3A2D3DD-4C4C-E143-BA54-A306AA34E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Method for determining acceptability – SEA Reserve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4529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Blank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185C0859BC24BAC23783DDDC467A5" ma:contentTypeVersion="11" ma:contentTypeDescription="Create a new document." ma:contentTypeScope="" ma:versionID="4a7c4b5b92c641e323d473e494391abc">
  <xsd:schema xmlns:xsd="http://www.w3.org/2001/XMLSchema" xmlns:xs="http://www.w3.org/2001/XMLSchema" xmlns:p="http://schemas.microsoft.com/office/2006/metadata/properties" xmlns:ns2="1a2c92fb-0e4d-46c0-85d8-24e83fa38f28" targetNamespace="http://schemas.microsoft.com/office/2006/metadata/properties" ma:root="true" ma:fieldsID="2615cdfae3699c3defa0c2c4ecc25be9" ns2:_="">
    <xsd:import namespace="1a2c92fb-0e4d-46c0-85d8-24e83fa38f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c92fb-0e4d-46c0-85d8-24e83fa38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D5FF5E-01CA-4745-8B16-03474221EAC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6BF9C64-F6C2-48A7-B47A-F2FC76A0F824}"/>
</file>

<file path=customXml/itemProps3.xml><?xml version="1.0" encoding="utf-8"?>
<ds:datastoreItem xmlns:ds="http://schemas.openxmlformats.org/officeDocument/2006/customXml" ds:itemID="{3B0AF754-59D9-431E-B14A-B640FC9EA0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1002</Words>
  <Application>Microsoft Office PowerPoint</Application>
  <PresentationFormat>Widescreen</PresentationFormat>
  <Paragraphs>101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Candara</vt:lpstr>
      <vt:lpstr>Georgia</vt:lpstr>
      <vt:lpstr>Wingdings</vt:lpstr>
      <vt:lpstr>1_Blank</vt:lpstr>
      <vt:lpstr>  ACCEPTABLE USES OF ESSER FUNDS   KEN BAILEY   </vt:lpstr>
      <vt:lpstr>Montana ESSER Funding</vt:lpstr>
      <vt:lpstr>ESSER Grant structure</vt:lpstr>
      <vt:lpstr>ESSER Grant structure</vt:lpstr>
      <vt:lpstr>Who or what determines acceptable uses of ESSER funds?</vt:lpstr>
      <vt:lpstr>Who or what determines acceptable uses of eSSER funds?</vt:lpstr>
      <vt:lpstr>Who or what determines acceptable uses of eSSER funds?</vt:lpstr>
      <vt:lpstr>Method for determining acceptability – BASE allocation</vt:lpstr>
      <vt:lpstr>Method for determining acceptability – SEA Reserve</vt:lpstr>
      <vt:lpstr>Issues: Salary and Benefits</vt:lpstr>
      <vt:lpstr>Issues: Construction</vt:lpstr>
      <vt:lpstr> Addressing the use of ESSER funds for construction, renovation, and minor remodeling. </vt:lpstr>
      <vt:lpstr>Addressing the use of ESSER funds for construction, renovation, and minor remodeling.</vt:lpstr>
      <vt:lpstr>Thank you!</vt:lpstr>
    </vt:vector>
  </TitlesOfParts>
  <Company>OPi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Montana Aligned NAEP Items to Uncover Core Ideas</dc:title>
  <dc:creator>McGrath, Ashley</dc:creator>
  <cp:lastModifiedBy>Bailey, Kenneth</cp:lastModifiedBy>
  <cp:revision>168</cp:revision>
  <cp:lastPrinted>2020-02-13T16:29:42Z</cp:lastPrinted>
  <dcterms:created xsi:type="dcterms:W3CDTF">2016-03-28T17:33:01Z</dcterms:created>
  <dcterms:modified xsi:type="dcterms:W3CDTF">2022-03-28T18:23:41Z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0x010100E4D185C0859BC24BAC23783DDDC467A5</vt:lpwstr>
  </property>
</Properties>
</file>