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1" r:id="rId3"/>
    <p:sldId id="259" r:id="rId4"/>
    <p:sldId id="370" r:id="rId5"/>
    <p:sldId id="371" r:id="rId6"/>
    <p:sldId id="372" r:id="rId7"/>
    <p:sldId id="290" r:id="rId8"/>
    <p:sldId id="260" r:id="rId9"/>
    <p:sldId id="295" r:id="rId10"/>
    <p:sldId id="292" r:id="rId11"/>
    <p:sldId id="299" r:id="rId12"/>
    <p:sldId id="262" r:id="rId13"/>
    <p:sldId id="373" r:id="rId14"/>
    <p:sldId id="303" r:id="rId15"/>
    <p:sldId id="294" r:id="rId16"/>
    <p:sldId id="304" r:id="rId17"/>
    <p:sldId id="293" r:id="rId18"/>
    <p:sldId id="301" r:id="rId19"/>
    <p:sldId id="369" r:id="rId20"/>
    <p:sldId id="305" r:id="rId21"/>
    <p:sldId id="306" r:id="rId22"/>
    <p:sldId id="273" r:id="rId23"/>
    <p:sldId id="300" r:id="rId24"/>
    <p:sldId id="302" r:id="rId25"/>
    <p:sldId id="297" r:id="rId26"/>
    <p:sldId id="296" r:id="rId27"/>
    <p:sldId id="368" r:id="rId28"/>
    <p:sldId id="308" r:id="rId29"/>
    <p:sldId id="309" r:id="rId30"/>
    <p:sldId id="310" r:id="rId31"/>
    <p:sldId id="281" r:id="rId32"/>
    <p:sldId id="284" r:id="rId33"/>
    <p:sldId id="307" r:id="rId34"/>
    <p:sldId id="287" r:id="rId35"/>
    <p:sldId id="288" r:id="rId36"/>
    <p:sldId id="28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68B7F-A232-4900-8C85-5DFBB419C52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DFA41-478B-4BF1-9E1C-AA92372CC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7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499FE-1057-4EED-9646-340635ED3B4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1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D2C2D-BF36-4EF2-8BE6-363950F88FB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2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EA43-6CAA-4158-BF52-AF678AB8BF8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05A7-1A6D-4AB7-A216-57610333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4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EA43-6CAA-4158-BF52-AF678AB8BF8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05A7-1A6D-4AB7-A216-57610333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9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EA43-6CAA-4158-BF52-AF678AB8BF8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05A7-1A6D-4AB7-A216-57610333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EA43-6CAA-4158-BF52-AF678AB8BF8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05A7-1A6D-4AB7-A216-57610333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7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EA43-6CAA-4158-BF52-AF678AB8BF8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05A7-1A6D-4AB7-A216-57610333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EA43-6CAA-4158-BF52-AF678AB8BF8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05A7-1A6D-4AB7-A216-57610333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3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EA43-6CAA-4158-BF52-AF678AB8BF8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05A7-1A6D-4AB7-A216-57610333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EA43-6CAA-4158-BF52-AF678AB8BF8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05A7-1A6D-4AB7-A216-57610333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4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EA43-6CAA-4158-BF52-AF678AB8BF8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05A7-1A6D-4AB7-A216-57610333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EA43-6CAA-4158-BF52-AF678AB8BF8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05A7-1A6D-4AB7-A216-57610333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2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EA43-6CAA-4158-BF52-AF678AB8BF8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05A7-1A6D-4AB7-A216-57610333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2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EA43-6CAA-4158-BF52-AF678AB8BF8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805A7-1A6D-4AB7-A216-57610333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3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36601"/>
            <a:ext cx="9144000" cy="965199"/>
          </a:xfrm>
        </p:spPr>
        <p:txBody>
          <a:bodyPr/>
          <a:lstStyle/>
          <a:p>
            <a:r>
              <a:rPr lang="en-US" dirty="0"/>
              <a:t>Great Falls Public Schools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300" y="1749426"/>
            <a:ext cx="9144000" cy="601662"/>
          </a:xfrm>
        </p:spPr>
        <p:txBody>
          <a:bodyPr/>
          <a:lstStyle/>
          <a:p>
            <a:r>
              <a:rPr lang="en-US" dirty="0"/>
              <a:t>District Budget Book 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79" y="3509963"/>
            <a:ext cx="2312426" cy="2700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920" y="3602038"/>
            <a:ext cx="2157414" cy="2702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31" y="2467113"/>
            <a:ext cx="3560738" cy="26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5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67F6CB-4A5E-4C53-8B69-D544C1BAD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67" y="291256"/>
            <a:ext cx="4975967" cy="6454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F3A4F-3FD2-4B72-A66F-A37E3AA0C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3081"/>
            <a:ext cx="4605842" cy="60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07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EEACF1-AB93-430D-8269-54157FA3D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943" y="0"/>
            <a:ext cx="5262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4ED14-F9E4-459D-A1C4-97E1BFD51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28" y="184336"/>
            <a:ext cx="4969483" cy="6505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CC1DDF-BDF6-481B-A91C-475A9E690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70" y="215296"/>
            <a:ext cx="4892256" cy="650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22D528-29B8-4A76-B209-59F16F5FF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04" y="0"/>
            <a:ext cx="6176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05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E6D0F0-3B65-42F6-A060-6AF3ECEE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379" y="0"/>
            <a:ext cx="5227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3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072E83-B8E6-41B9-BC68-E75EB79ED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77" y="0"/>
            <a:ext cx="509975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D2388C-9828-4421-9268-C36302847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4536"/>
            <a:ext cx="4658861" cy="64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6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57AE26-F03F-4112-9160-2A261D529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720"/>
            <a:ext cx="12192000" cy="529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32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49C43-F588-4499-BD32-882A7C27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874" y="319366"/>
            <a:ext cx="4907972" cy="6538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A28E05-E4A3-415C-AC05-61486D4961C8}"/>
              </a:ext>
            </a:extLst>
          </p:cNvPr>
          <p:cNvSpPr txBox="1"/>
          <p:nvPr/>
        </p:nvSpPr>
        <p:spPr>
          <a:xfrm>
            <a:off x="344904" y="697832"/>
            <a:ext cx="3072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Yellow- State Funded</a:t>
            </a:r>
          </a:p>
          <a:p>
            <a:r>
              <a:rPr lang="en-US" dirty="0"/>
              <a:t>Gray – District &amp; State Funded</a:t>
            </a:r>
          </a:p>
          <a:p>
            <a:r>
              <a:rPr lang="en-US" dirty="0"/>
              <a:t>Red- Local Taxpayers</a:t>
            </a:r>
          </a:p>
          <a:p>
            <a:r>
              <a:rPr lang="en-US" dirty="0"/>
              <a:t>Red text = Interpretation of       </a:t>
            </a:r>
            <a:br>
              <a:rPr lang="en-US" dirty="0"/>
            </a:br>
            <a:r>
              <a:rPr lang="en-US" dirty="0"/>
              <a:t>                   data presented.</a:t>
            </a:r>
          </a:p>
        </p:txBody>
      </p:sp>
    </p:spTree>
    <p:extLst>
      <p:ext uri="{BB962C8B-B14F-4D97-AF65-F5344CB8AC3E}">
        <p14:creationId xmlns:p14="http://schemas.microsoft.com/office/powerpoint/2010/main" val="345090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86D722-935C-4FCE-88A2-792FE031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18" y="320842"/>
            <a:ext cx="4782175" cy="64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6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331095-B8AE-4055-9F97-CC9F1001E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899" y="0"/>
            <a:ext cx="5296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9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F63E-C191-4966-9B09-1D3E731D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0B80A-73F0-4F93-BA4F-E784C71E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questions have you or your Superintendent been asked by a member of the public regarding District budgeting/spending or operations?</a:t>
            </a:r>
          </a:p>
          <a:p>
            <a:r>
              <a:rPr lang="en-US" sz="4400" dirty="0"/>
              <a:t>What financial information do you access periodically?</a:t>
            </a:r>
          </a:p>
        </p:txBody>
      </p:sp>
    </p:spTree>
    <p:extLst>
      <p:ext uri="{BB962C8B-B14F-4D97-AF65-F5344CB8AC3E}">
        <p14:creationId xmlns:p14="http://schemas.microsoft.com/office/powerpoint/2010/main" val="589256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D7BA0-265D-447A-86BF-FC119E2B9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58" y="0"/>
            <a:ext cx="5158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5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68B317-5F3F-43BF-AA54-3D24BF20E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7" y="152400"/>
            <a:ext cx="4620811" cy="6329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EF869F-50D9-4D25-AEED-09190DBDC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74" y="224589"/>
            <a:ext cx="4635955" cy="61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3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-88527"/>
            <a:ext cx="5302250" cy="69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67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55200A-60E3-4334-ACE3-3D5EE95FF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67" y="112294"/>
            <a:ext cx="4475092" cy="6443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AA6B1E-720E-405D-8DC4-0A07FCC0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182" y="0"/>
            <a:ext cx="5117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83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2A6CB6-F9E4-4F2F-82B2-1B1B77A59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079" y="0"/>
            <a:ext cx="5149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50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D1E527-722E-4443-9B72-3FB347D23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81" y="0"/>
            <a:ext cx="523196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C83511-9784-4F1D-861D-C7D110D17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614" y="0"/>
            <a:ext cx="5068434" cy="660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33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54903A-B0AE-4644-BA23-91328F6C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958" y="176463"/>
            <a:ext cx="4820336" cy="63609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196B59-792C-4437-B78E-E19BA25E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06" y="176463"/>
            <a:ext cx="5086627" cy="60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97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8C83EB-8C52-4D38-B6D7-789A96E5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514526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36BE95-450B-4B55-9278-BD5FDBED1D24}"/>
              </a:ext>
            </a:extLst>
          </p:cNvPr>
          <p:cNvSpPr txBox="1"/>
          <p:nvPr/>
        </p:nvSpPr>
        <p:spPr>
          <a:xfrm>
            <a:off x="6934200" y="1371600"/>
            <a:ext cx="3581400" cy="5355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Approved Levies since 2010</a:t>
            </a:r>
          </a:p>
          <a:p>
            <a:r>
              <a:rPr lang="en-US" dirty="0"/>
              <a:t>2010-11         $895,150 (Elem &amp; HS)</a:t>
            </a:r>
          </a:p>
          <a:p>
            <a:r>
              <a:rPr lang="en-US" dirty="0"/>
              <a:t>2014-15      $1,618,976 (Elem &amp; HS)</a:t>
            </a:r>
          </a:p>
          <a:p>
            <a:r>
              <a:rPr lang="en-US" dirty="0"/>
              <a:t>2017-18     $98,865,000  (Bond)</a:t>
            </a:r>
          </a:p>
          <a:p>
            <a:r>
              <a:rPr lang="en-US" dirty="0"/>
              <a:t>2020-21       $1,750,000  (Elem)</a:t>
            </a:r>
          </a:p>
          <a:p>
            <a:endParaRPr lang="en-US" dirty="0"/>
          </a:p>
          <a:p>
            <a:r>
              <a:rPr lang="en-US" dirty="0">
                <a:highlight>
                  <a:srgbClr val="00FF00"/>
                </a:highlight>
              </a:rPr>
              <a:t>No Levy Requested</a:t>
            </a:r>
          </a:p>
          <a:p>
            <a:r>
              <a:rPr lang="en-US" dirty="0"/>
              <a:t>2006-07</a:t>
            </a:r>
          </a:p>
          <a:p>
            <a:r>
              <a:rPr lang="en-US" dirty="0"/>
              <a:t>2009-10</a:t>
            </a:r>
          </a:p>
          <a:p>
            <a:r>
              <a:rPr lang="en-US" dirty="0"/>
              <a:t>2012-13</a:t>
            </a:r>
          </a:p>
          <a:p>
            <a:r>
              <a:rPr lang="en-US" dirty="0"/>
              <a:t>2015-16</a:t>
            </a:r>
          </a:p>
          <a:p>
            <a:r>
              <a:rPr lang="en-US" dirty="0"/>
              <a:t>2016-17</a:t>
            </a:r>
          </a:p>
          <a:p>
            <a:r>
              <a:rPr lang="en-US" dirty="0"/>
              <a:t>2019-20</a:t>
            </a:r>
          </a:p>
          <a:p>
            <a:r>
              <a:rPr lang="en-US" dirty="0"/>
              <a:t>2021-22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Failed Levies</a:t>
            </a:r>
          </a:p>
          <a:p>
            <a:r>
              <a:rPr lang="en-US" dirty="0"/>
              <a:t>2011-12     $998,000  (Elem.)</a:t>
            </a:r>
          </a:p>
          <a:p>
            <a:r>
              <a:rPr lang="en-US" dirty="0"/>
              <a:t>2017-18     $500,000  (Tech Levy)</a:t>
            </a:r>
          </a:p>
          <a:p>
            <a:r>
              <a:rPr lang="en-US" dirty="0"/>
              <a:t>2018-19  $1,349,048  (Elem.)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43384-9D93-4AE0-9B6F-B7ACC918B03C}"/>
              </a:ext>
            </a:extLst>
          </p:cNvPr>
          <p:cNvSpPr txBox="1"/>
          <p:nvPr/>
        </p:nvSpPr>
        <p:spPr>
          <a:xfrm>
            <a:off x="7010400" y="76201"/>
            <a:ext cx="342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00FF00"/>
                </a:highlight>
              </a:rPr>
              <a:t>Green</a:t>
            </a:r>
            <a:r>
              <a:rPr lang="en-US" sz="1400" dirty="0"/>
              <a:t> = No Levy</a:t>
            </a:r>
            <a:br>
              <a:rPr lang="en-US" sz="1400" dirty="0"/>
            </a:br>
            <a:r>
              <a:rPr lang="en-US" sz="1400" dirty="0">
                <a:highlight>
                  <a:srgbClr val="FFFF00"/>
                </a:highlight>
              </a:rPr>
              <a:t>Yellow</a:t>
            </a:r>
            <a:r>
              <a:rPr lang="en-US" sz="1400" dirty="0"/>
              <a:t> = Failed Levy</a:t>
            </a:r>
          </a:p>
          <a:p>
            <a:r>
              <a:rPr lang="en-US" sz="1400" dirty="0"/>
              <a:t>White = Approved Levy</a:t>
            </a:r>
          </a:p>
          <a:p>
            <a:r>
              <a:rPr lang="en-US" sz="1400" dirty="0"/>
              <a:t>Orange = Approved Levy – Did not use total amount</a:t>
            </a:r>
          </a:p>
        </p:txBody>
      </p:sp>
    </p:spTree>
    <p:extLst>
      <p:ext uri="{BB962C8B-B14F-4D97-AF65-F5344CB8AC3E}">
        <p14:creationId xmlns:p14="http://schemas.microsoft.com/office/powerpoint/2010/main" val="4079092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3DDC07-0F19-4280-B044-B20C5D363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62" y="0"/>
            <a:ext cx="4892016" cy="6448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36DE5C-CE17-4344-927F-C2A117CA6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862" y="0"/>
            <a:ext cx="5139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91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0164BB-698C-4E88-84B5-3B01B374E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34" y="0"/>
            <a:ext cx="522039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3C6D10-9C83-4738-898A-52B719E0F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071" y="96253"/>
            <a:ext cx="4991971" cy="65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8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63D09-1C3F-4EFD-A8A3-38282C6E5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860" y="0"/>
            <a:ext cx="5094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8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96B197-D1A3-428C-A6EF-454555BE7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780" y="144379"/>
            <a:ext cx="512222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4E594C-6179-420F-8ABF-713B52EBB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68" y="312820"/>
            <a:ext cx="4926338" cy="634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9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"/>
            <a:ext cx="5377861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02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5" b="40787"/>
          <a:stretch/>
        </p:blipFill>
        <p:spPr>
          <a:xfrm>
            <a:off x="1827032" y="0"/>
            <a:ext cx="739316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82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DD3268-7873-4D38-B34C-1D029E2E4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99" y="252688"/>
            <a:ext cx="4891601" cy="60117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7C825-9207-440E-9517-6AD057024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545" y="502052"/>
            <a:ext cx="5310266" cy="593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97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we hear</a:t>
            </a:r>
          </a:p>
        </p:txBody>
      </p:sp>
      <p:pic>
        <p:nvPicPr>
          <p:cNvPr id="18435" name="Content Placeholder 3" descr="Cartoon Dentist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6492" t="20473" r="27585" b="54962"/>
          <a:stretch>
            <a:fillRect/>
          </a:stretch>
        </p:blipFill>
        <p:spPr>
          <a:xfrm>
            <a:off x="2266459" y="1397000"/>
            <a:ext cx="8816410" cy="5054600"/>
          </a:xfrm>
        </p:spPr>
      </p:pic>
    </p:spTree>
    <p:extLst>
      <p:ext uri="{BB962C8B-B14F-4D97-AF65-F5344CB8AC3E}">
        <p14:creationId xmlns:p14="http://schemas.microsoft.com/office/powerpoint/2010/main" val="1666159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we do</a:t>
            </a:r>
          </a:p>
        </p:txBody>
      </p:sp>
      <p:pic>
        <p:nvPicPr>
          <p:cNvPr id="19459" name="Content Placeholder 8" descr="Scan1158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5513" t="17661" r="27145" b="57109"/>
          <a:stretch>
            <a:fillRect/>
          </a:stretch>
        </p:blipFill>
        <p:spPr>
          <a:xfrm rot="419810">
            <a:off x="3419319" y="1146264"/>
            <a:ext cx="8350803" cy="5425683"/>
          </a:xfrm>
        </p:spPr>
      </p:pic>
    </p:spTree>
    <p:extLst>
      <p:ext uri="{BB962C8B-B14F-4D97-AF65-F5344CB8AC3E}">
        <p14:creationId xmlns:p14="http://schemas.microsoft.com/office/powerpoint/2010/main" val="2460104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4400" y="2844800"/>
            <a:ext cx="549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324527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A68F86-7409-429E-B8CB-E44662163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240" y="1384000"/>
            <a:ext cx="7965571" cy="547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8C0D85-451D-4449-A77C-CC1F09FA306B}"/>
              </a:ext>
            </a:extLst>
          </p:cNvPr>
          <p:cNvSpPr txBox="1"/>
          <p:nvPr/>
        </p:nvSpPr>
        <p:spPr>
          <a:xfrm>
            <a:off x="5638800" y="808306"/>
            <a:ext cx="343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https://www.gfps.k12.mt.us/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76EB830-1CB7-4E5A-9CC2-5F6927658C03}"/>
              </a:ext>
            </a:extLst>
          </p:cNvPr>
          <p:cNvSpPr/>
          <p:nvPr/>
        </p:nvSpPr>
        <p:spPr>
          <a:xfrm>
            <a:off x="3617495" y="808305"/>
            <a:ext cx="786063" cy="1535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0D16D-3F72-4E5E-86C6-1824808D6601}"/>
              </a:ext>
            </a:extLst>
          </p:cNvPr>
          <p:cNvSpPr txBox="1"/>
          <p:nvPr/>
        </p:nvSpPr>
        <p:spPr>
          <a:xfrm>
            <a:off x="545432" y="232611"/>
            <a:ext cx="4740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find the budget book on line</a:t>
            </a:r>
          </a:p>
        </p:txBody>
      </p:sp>
    </p:spTree>
    <p:extLst>
      <p:ext uri="{BB962C8B-B14F-4D97-AF65-F5344CB8AC3E}">
        <p14:creationId xmlns:p14="http://schemas.microsoft.com/office/powerpoint/2010/main" val="407835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4B8F98-5BDC-4CAD-9961-134452ED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6" y="705852"/>
            <a:ext cx="6362419" cy="47805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C65B05-8CEB-4A54-B1AF-61B9964A1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512" y="1981200"/>
            <a:ext cx="5062756" cy="4555958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9ED69B77-08DD-4606-830E-7B73BCE72161}"/>
              </a:ext>
            </a:extLst>
          </p:cNvPr>
          <p:cNvSpPr/>
          <p:nvPr/>
        </p:nvSpPr>
        <p:spPr>
          <a:xfrm rot="10800000">
            <a:off x="641683" y="3433009"/>
            <a:ext cx="543025" cy="2382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2CF284F-0D61-480A-994B-571427739C03}"/>
              </a:ext>
            </a:extLst>
          </p:cNvPr>
          <p:cNvSpPr/>
          <p:nvPr/>
        </p:nvSpPr>
        <p:spPr>
          <a:xfrm rot="4552893">
            <a:off x="6806311" y="1682869"/>
            <a:ext cx="543025" cy="2887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8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48911E-3BA9-4D69-BB2C-8FC29443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04" y="0"/>
            <a:ext cx="8965992" cy="68580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7DCC6B54-D34C-4E4D-8E12-B2602371244A}"/>
              </a:ext>
            </a:extLst>
          </p:cNvPr>
          <p:cNvSpPr/>
          <p:nvPr/>
        </p:nvSpPr>
        <p:spPr>
          <a:xfrm rot="10050559">
            <a:off x="7350388" y="3833938"/>
            <a:ext cx="2888123" cy="64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6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Thoughts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Accurate information to board and community</a:t>
            </a:r>
          </a:p>
          <a:p>
            <a:r>
              <a:rPr lang="en-US" dirty="0"/>
              <a:t>Increased Accountability</a:t>
            </a:r>
          </a:p>
          <a:p>
            <a:r>
              <a:rPr lang="en-US" dirty="0"/>
              <a:t>Easy to read and interpret (charts/trends)</a:t>
            </a:r>
          </a:p>
          <a:p>
            <a:r>
              <a:rPr lang="en-US" dirty="0"/>
              <a:t>Goals (Strategic Plan) of the District tied to money</a:t>
            </a:r>
          </a:p>
          <a:p>
            <a:r>
              <a:rPr lang="en-US" dirty="0"/>
              <a:t>Individual Fund Budget Information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Montana Law (reference)</a:t>
            </a:r>
          </a:p>
          <a:p>
            <a:pPr lvl="1"/>
            <a:r>
              <a:rPr lang="en-US" dirty="0"/>
              <a:t>Legislative changes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Thoughts . . 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482389" cy="36845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History teacher – Superintendent - Clerk</a:t>
            </a:r>
          </a:p>
          <a:p>
            <a:r>
              <a:rPr lang="en-US" dirty="0"/>
              <a:t>My reference guide for the year</a:t>
            </a:r>
          </a:p>
          <a:p>
            <a:r>
              <a:rPr lang="en-US" dirty="0"/>
              <a:t>Reference additional information</a:t>
            </a:r>
          </a:p>
          <a:p>
            <a:r>
              <a:rPr lang="en-US" dirty="0"/>
              <a:t>Economize space</a:t>
            </a:r>
          </a:p>
          <a:p>
            <a:r>
              <a:rPr lang="en-US" dirty="0"/>
              <a:t>Trend information provides good perspective</a:t>
            </a:r>
          </a:p>
          <a:p>
            <a:r>
              <a:rPr lang="en-US" dirty="0"/>
              <a:t>Board adopts all budgeted funds – required by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0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12032-6E5A-4A56-870C-EC6A51A72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4168"/>
            <a:ext cx="535487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28F039-88E0-48F8-B758-5EB5F7EAEDB5}"/>
              </a:ext>
            </a:extLst>
          </p:cNvPr>
          <p:cNvSpPr txBox="1"/>
          <p:nvPr/>
        </p:nvSpPr>
        <p:spPr>
          <a:xfrm>
            <a:off x="320841" y="505326"/>
            <a:ext cx="518962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District Administration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sz="1600" dirty="0"/>
              <a:t>Organizational Chart – Meeting Schedule</a:t>
            </a:r>
          </a:p>
          <a:p>
            <a:r>
              <a:rPr lang="en-US" sz="2400" dirty="0"/>
              <a:t>District Information/Tax Comparisons</a:t>
            </a:r>
          </a:p>
          <a:p>
            <a:r>
              <a:rPr lang="en-US" sz="2400" dirty="0"/>
              <a:t>Budgeted Funds Information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sz="1600" dirty="0"/>
              <a:t>Budget Projections</a:t>
            </a:r>
            <a:br>
              <a:rPr lang="en-US" sz="1600" dirty="0"/>
            </a:br>
            <a:r>
              <a:rPr lang="en-US" sz="1600" dirty="0"/>
              <a:t>     Health Insurance</a:t>
            </a:r>
            <a:endParaRPr lang="en-US" sz="2400" dirty="0"/>
          </a:p>
          <a:p>
            <a:r>
              <a:rPr lang="en-US" sz="2400" dirty="0"/>
              <a:t>Facilities Budget Information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1600" dirty="0"/>
              <a:t>$98.8 million dollar Bond 2016</a:t>
            </a:r>
          </a:p>
          <a:p>
            <a:r>
              <a:rPr lang="en-US" sz="2400" dirty="0"/>
              <a:t>Other Financial Information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1600" dirty="0"/>
              <a:t>Non Voted Levy Notice</a:t>
            </a:r>
            <a:br>
              <a:rPr lang="en-US" sz="1600" dirty="0"/>
            </a:br>
            <a:r>
              <a:rPr lang="en-US" sz="1600" dirty="0"/>
              <a:t>     Non Budgeted Funds</a:t>
            </a:r>
            <a:br>
              <a:rPr lang="en-US" sz="1600" dirty="0"/>
            </a:br>
            <a:r>
              <a:rPr lang="en-US" sz="1600" dirty="0"/>
              <a:t>     Voted Levy History</a:t>
            </a:r>
          </a:p>
          <a:p>
            <a:r>
              <a:rPr lang="en-US" sz="1600" dirty="0"/>
              <a:t>     Historical Budget Adjustments (Reductions)</a:t>
            </a:r>
          </a:p>
          <a:p>
            <a:r>
              <a:rPr lang="en-US" sz="2400" dirty="0"/>
              <a:t>Federal Programs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sz="1600" dirty="0"/>
              <a:t>Title &amp; ESSER</a:t>
            </a:r>
          </a:p>
          <a:p>
            <a:r>
              <a:rPr lang="en-US" sz="2400" dirty="0"/>
              <a:t>Acronyms and Glossary</a:t>
            </a:r>
          </a:p>
          <a:p>
            <a:r>
              <a:rPr lang="en-US" sz="2400" dirty="0"/>
              <a:t>MAEFAIRS Budgeted Fund Information</a:t>
            </a:r>
          </a:p>
          <a:p>
            <a:r>
              <a:rPr lang="en-US" sz="2400" dirty="0"/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172900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98C714-3031-46CF-A2DD-62046B6A7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43" y="378988"/>
            <a:ext cx="4524620" cy="61000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0E956A-DC48-4968-8F48-3A84C55C4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772" y="378988"/>
            <a:ext cx="4583548" cy="62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86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10978</TotalTime>
  <Words>336</Words>
  <Application>Microsoft Office PowerPoint</Application>
  <PresentationFormat>Widescreen</PresentationFormat>
  <Paragraphs>65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Great Falls Public Schools</vt:lpstr>
      <vt:lpstr>Questions</vt:lpstr>
      <vt:lpstr>PowerPoint Presentation</vt:lpstr>
      <vt:lpstr>PowerPoint Presentation</vt:lpstr>
      <vt:lpstr>PowerPoint Presentation</vt:lpstr>
      <vt:lpstr>PowerPoint Presentation</vt:lpstr>
      <vt:lpstr>Goals and Thoughts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hear</vt:lpstr>
      <vt:lpstr>What we do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Falls Public Schools</dc:title>
  <dc:creator>Brian Patrick</dc:creator>
  <cp:lastModifiedBy>Brian Patrick</cp:lastModifiedBy>
  <cp:revision>30</cp:revision>
  <dcterms:created xsi:type="dcterms:W3CDTF">2018-01-22T19:49:32Z</dcterms:created>
  <dcterms:modified xsi:type="dcterms:W3CDTF">2022-03-25T13:56:58Z</dcterms:modified>
</cp:coreProperties>
</file>