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4"/>
  </p:sldMasterIdLst>
  <p:notesMasterIdLst>
    <p:notesMasterId r:id="rId22"/>
  </p:notesMasterIdLst>
  <p:sldIdLst>
    <p:sldId id="256" r:id="rId5"/>
    <p:sldId id="258" r:id="rId6"/>
    <p:sldId id="262" r:id="rId7"/>
    <p:sldId id="279" r:id="rId8"/>
    <p:sldId id="421" r:id="rId9"/>
    <p:sldId id="443" r:id="rId10"/>
    <p:sldId id="422" r:id="rId11"/>
    <p:sldId id="498" r:id="rId12"/>
    <p:sldId id="276" r:id="rId13"/>
    <p:sldId id="282" r:id="rId14"/>
    <p:sldId id="261" r:id="rId15"/>
    <p:sldId id="283" r:id="rId16"/>
    <p:sldId id="278" r:id="rId17"/>
    <p:sldId id="263" r:id="rId18"/>
    <p:sldId id="260" r:id="rId19"/>
    <p:sldId id="274" r:id="rId20"/>
    <p:sldId id="264"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925D11F-9B78-4943-BDD1-2B5E8D8A7889}">
          <p14:sldIdLst>
            <p14:sldId id="256"/>
            <p14:sldId id="258"/>
            <p14:sldId id="262"/>
            <p14:sldId id="279"/>
            <p14:sldId id="421"/>
            <p14:sldId id="443"/>
            <p14:sldId id="422"/>
            <p14:sldId id="498"/>
            <p14:sldId id="276"/>
            <p14:sldId id="282"/>
            <p14:sldId id="261"/>
            <p14:sldId id="283"/>
            <p14:sldId id="278"/>
            <p14:sldId id="263"/>
            <p14:sldId id="260"/>
            <p14:sldId id="274"/>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27" autoAdjust="0"/>
    <p:restoredTop sz="71703" autoAdjust="0"/>
  </p:normalViewPr>
  <p:slideViewPr>
    <p:cSldViewPr snapToGrid="0">
      <p:cViewPr varScale="1">
        <p:scale>
          <a:sx n="81" d="100"/>
          <a:sy n="81" d="100"/>
        </p:scale>
        <p:origin x="209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F95AF15-51B9-42F4-9853-DF3A5BFA74DA}" type="datetimeFigureOut">
              <a:rPr lang="en-US" smtClean="0"/>
              <a:t>4/5/2022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2DC60B0-F51F-426A-9932-F3120C21F8D4}" type="slidenum">
              <a:rPr lang="en-US" smtClean="0"/>
              <a:t>‹#›</a:t>
            </a:fld>
            <a:endParaRPr lang="en-US"/>
          </a:p>
        </p:txBody>
      </p:sp>
    </p:spTree>
    <p:extLst>
      <p:ext uri="{BB962C8B-B14F-4D97-AF65-F5344CB8AC3E}">
        <p14:creationId xmlns:p14="http://schemas.microsoft.com/office/powerpoint/2010/main" val="726626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C60B0-F51F-426A-9932-F3120C21F8D4}" type="slidenum">
              <a:rPr lang="en-US" smtClean="0"/>
              <a:t>2</a:t>
            </a:fld>
            <a:endParaRPr lang="en-US"/>
          </a:p>
        </p:txBody>
      </p:sp>
    </p:spTree>
    <p:extLst>
      <p:ext uri="{BB962C8B-B14F-4D97-AF65-F5344CB8AC3E}">
        <p14:creationId xmlns:p14="http://schemas.microsoft.com/office/powerpoint/2010/main" val="123789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C60B0-F51F-426A-9932-F3120C21F8D4}" type="slidenum">
              <a:rPr lang="en-US" smtClean="0"/>
              <a:t>13</a:t>
            </a:fld>
            <a:endParaRPr lang="en-US"/>
          </a:p>
        </p:txBody>
      </p:sp>
    </p:spTree>
    <p:extLst>
      <p:ext uri="{BB962C8B-B14F-4D97-AF65-F5344CB8AC3E}">
        <p14:creationId xmlns:p14="http://schemas.microsoft.com/office/powerpoint/2010/main" val="1910311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C60B0-F51F-426A-9932-F3120C21F8D4}" type="slidenum">
              <a:rPr lang="en-US" smtClean="0"/>
              <a:t>14</a:t>
            </a:fld>
            <a:endParaRPr lang="en-US"/>
          </a:p>
        </p:txBody>
      </p:sp>
    </p:spTree>
    <p:extLst>
      <p:ext uri="{BB962C8B-B14F-4D97-AF65-F5344CB8AC3E}">
        <p14:creationId xmlns:p14="http://schemas.microsoft.com/office/powerpoint/2010/main" val="3338451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C60B0-F51F-426A-9932-F3120C21F8D4}" type="slidenum">
              <a:rPr lang="en-US" smtClean="0"/>
              <a:t>17</a:t>
            </a:fld>
            <a:endParaRPr lang="en-US"/>
          </a:p>
        </p:txBody>
      </p:sp>
    </p:spTree>
    <p:extLst>
      <p:ext uri="{BB962C8B-B14F-4D97-AF65-F5344CB8AC3E}">
        <p14:creationId xmlns:p14="http://schemas.microsoft.com/office/powerpoint/2010/main" val="1094237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062758"/>
          </a:xfrm>
        </p:spPr>
        <p:txBody>
          <a:bodyPr/>
          <a:lstStyle/>
          <a:p>
            <a:r>
              <a:rPr lang="en-US" sz="1500" dirty="0"/>
              <a:t>A CAP addresses audit findings or recommendations presented in your audit report.</a:t>
            </a:r>
          </a:p>
          <a:p>
            <a:endParaRPr lang="en-US" sz="1500" dirty="0"/>
          </a:p>
          <a:p>
            <a:r>
              <a:rPr lang="en-US" sz="1500" dirty="0"/>
              <a:t>MCA specifically references CAPS in 2-7-515(1) and addresses the consequences of no resolution in 2-7-515(3). If the local government fails to resolve the significant finding or implement corrective measures, the department must withhold financial assistance in accordance with adopted administrative rules pending resolution or compliance. </a:t>
            </a:r>
          </a:p>
          <a:p>
            <a:endParaRPr lang="en-US" sz="1500" dirty="0"/>
          </a:p>
          <a:p>
            <a:r>
              <a:rPr lang="en-US" sz="1500" dirty="0"/>
              <a:t>Responses to audit findings can be submitted with the audit report or separately within 30 days of the entity’s receipt of the audit.</a:t>
            </a:r>
          </a:p>
          <a:p>
            <a:endParaRPr lang="en-US" dirty="0"/>
          </a:p>
        </p:txBody>
      </p:sp>
      <p:sp>
        <p:nvSpPr>
          <p:cNvPr id="4" name="Slide Number Placeholder 3"/>
          <p:cNvSpPr>
            <a:spLocks noGrp="1"/>
          </p:cNvSpPr>
          <p:nvPr>
            <p:ph type="sldNum" sz="quarter" idx="5"/>
          </p:nvPr>
        </p:nvSpPr>
        <p:spPr>
          <a:xfrm>
            <a:off x="4145280" y="9119474"/>
            <a:ext cx="3169920" cy="481726"/>
          </a:xfrm>
        </p:spPr>
        <p:txBody>
          <a:bodyPr/>
          <a:lstStyle/>
          <a:p>
            <a:pPr marL="0" marR="0" lvl="0" indent="0" algn="r" defTabSz="966388" rtl="0" eaLnBrk="1" fontAlgn="auto" latinLnBrk="0" hangingPunct="1">
              <a:lnSpc>
                <a:spcPct val="100000"/>
              </a:lnSpc>
              <a:spcBef>
                <a:spcPts val="0"/>
              </a:spcBef>
              <a:spcAft>
                <a:spcPts val="0"/>
              </a:spcAft>
              <a:buClrTx/>
              <a:buSzTx/>
              <a:buFontTx/>
              <a:buNone/>
              <a:tabLst/>
              <a:defRPr/>
            </a:pPr>
            <a:fld id="{F335D275-97F6-48DE-A155-BD289AC76912}"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388"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A5BABF82-F7DA-4AFD-BA69-157D443ABC60}"/>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Elected Officials - March 2022</a:t>
            </a:r>
          </a:p>
        </p:txBody>
      </p:sp>
    </p:spTree>
    <p:extLst>
      <p:ext uri="{BB962C8B-B14F-4D97-AF65-F5344CB8AC3E}">
        <p14:creationId xmlns:p14="http://schemas.microsoft.com/office/powerpoint/2010/main" val="2498027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Why is LGSB following up on CAPs? </a:t>
            </a:r>
          </a:p>
          <a:p>
            <a:endParaRPr lang="en-US" sz="1500" dirty="0"/>
          </a:p>
          <a:p>
            <a:r>
              <a:rPr lang="en-US" sz="1500" dirty="0"/>
              <a:t>To prevent claims under MCAs 2-7-523 or 7-6-4038 (or SB302 from the 2019 Legislature) which states an entity that fails to file an AFR, audit, financial review, budget, or resolve significant findings or implement corrective measures as required in MCA 2-7-515(3) within two years of the applicable deadline may have action taken against them.  </a:t>
            </a:r>
          </a:p>
          <a:p>
            <a:endParaRPr lang="en-US" sz="1500" dirty="0"/>
          </a:p>
          <a:p>
            <a:r>
              <a:rPr lang="en-US" sz="1500" dirty="0"/>
              <a:t>The action could be filed in district court and in addition to any other penalty, the court may award court costs and reasonable attorney fees to the person/persons that filed the claim against the government.</a:t>
            </a:r>
          </a:p>
        </p:txBody>
      </p:sp>
      <p:sp>
        <p:nvSpPr>
          <p:cNvPr id="4" name="Slide Number Placeholder 3"/>
          <p:cNvSpPr>
            <a:spLocks noGrp="1"/>
          </p:cNvSpPr>
          <p:nvPr>
            <p:ph type="sldNum" sz="quarter" idx="5"/>
          </p:nvPr>
        </p:nvSpPr>
        <p:spPr/>
        <p:txBody>
          <a:bodyPr/>
          <a:lstStyle/>
          <a:p>
            <a:pPr marL="0" marR="0" lvl="0" indent="0" algn="r" defTabSz="966388" rtl="0" eaLnBrk="1" fontAlgn="auto" latinLnBrk="0" hangingPunct="1">
              <a:lnSpc>
                <a:spcPct val="100000"/>
              </a:lnSpc>
              <a:spcBef>
                <a:spcPts val="0"/>
              </a:spcBef>
              <a:spcAft>
                <a:spcPts val="0"/>
              </a:spcAft>
              <a:buClrTx/>
              <a:buSzTx/>
              <a:buFontTx/>
              <a:buNone/>
              <a:tabLst/>
              <a:defRPr/>
            </a:pPr>
            <a:fld id="{F335D275-97F6-48DE-A155-BD289AC76912}"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388"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BE5E76E6-154B-4E42-B94F-F2FAC0BD90D5}"/>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Elected Officials - March 2022</a:t>
            </a:r>
          </a:p>
        </p:txBody>
      </p:sp>
    </p:spTree>
    <p:extLst>
      <p:ext uri="{BB962C8B-B14F-4D97-AF65-F5344CB8AC3E}">
        <p14:creationId xmlns:p14="http://schemas.microsoft.com/office/powerpoint/2010/main" val="1247230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4855932"/>
          </a:xfrm>
        </p:spPr>
        <p:txBody>
          <a:bodyPr/>
          <a:lstStyle/>
          <a:p>
            <a:r>
              <a:rPr lang="en-US" sz="1500" dirty="0"/>
              <a:t>When LGSB reviews your audit report, the audit findings will be reviewed and classified. </a:t>
            </a:r>
          </a:p>
          <a:p>
            <a:r>
              <a:rPr lang="en-US" sz="1500" dirty="0"/>
              <a:t>Significant findings are generally related to cash, budgets and going concern of the entity. </a:t>
            </a:r>
          </a:p>
          <a:p>
            <a:endParaRPr lang="en-US" sz="1500" dirty="0"/>
          </a:p>
          <a:p>
            <a:r>
              <a:rPr lang="en-US" sz="1500" dirty="0"/>
              <a:t>The department has determined the significant findings related to doubtful going concern, and risk to the public interest per administrative rule 2.4.409 (5). </a:t>
            </a:r>
          </a:p>
          <a:p>
            <a:endParaRPr lang="en-US" sz="1500" dirty="0"/>
          </a:p>
          <a:p>
            <a:endParaRPr lang="en-US" sz="1500" dirty="0"/>
          </a:p>
          <a:p>
            <a:r>
              <a:rPr lang="en-US" sz="1500" dirty="0"/>
              <a:t>Other findings, as listed on the slide, may be considered as significant if they are material.</a:t>
            </a:r>
          </a:p>
          <a:p>
            <a:endParaRPr lang="en-US" sz="1500" dirty="0"/>
          </a:p>
          <a:p>
            <a:r>
              <a:rPr lang="en-US" sz="1500" dirty="0"/>
              <a:t>Not all audit findings are considered significant – examples may include: segregation of duties and auditor prepared financial statements, these are not considered significant. </a:t>
            </a:r>
          </a:p>
          <a:p>
            <a:endParaRPr lang="en-US" sz="1500" dirty="0"/>
          </a:p>
          <a:p>
            <a:r>
              <a:rPr lang="en-US" sz="1500" dirty="0"/>
              <a:t>However, we encourage you to address these findings and find alternative ways to reduce risk exposure.  </a:t>
            </a:r>
          </a:p>
        </p:txBody>
      </p:sp>
      <p:sp>
        <p:nvSpPr>
          <p:cNvPr id="4" name="Slide Number Placeholder 3"/>
          <p:cNvSpPr>
            <a:spLocks noGrp="1"/>
          </p:cNvSpPr>
          <p:nvPr>
            <p:ph type="sldNum" sz="quarter" idx="5"/>
          </p:nvPr>
        </p:nvSpPr>
        <p:spPr/>
        <p:txBody>
          <a:bodyPr/>
          <a:lstStyle/>
          <a:p>
            <a:pPr marL="0" marR="0" lvl="0" indent="0" algn="r" defTabSz="966388" rtl="0" eaLnBrk="1" fontAlgn="auto" latinLnBrk="0" hangingPunct="1">
              <a:lnSpc>
                <a:spcPct val="100000"/>
              </a:lnSpc>
              <a:spcBef>
                <a:spcPts val="0"/>
              </a:spcBef>
              <a:spcAft>
                <a:spcPts val="0"/>
              </a:spcAft>
              <a:buClrTx/>
              <a:buSzTx/>
              <a:buFontTx/>
              <a:buNone/>
              <a:tabLst/>
              <a:defRPr/>
            </a:pPr>
            <a:fld id="{F335D275-97F6-48DE-A155-BD289AC76912}"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388" rtl="0" eaLnBrk="1" fontAlgn="auto" latinLnBrk="0" hangingPunct="1">
                <a:lnSpc>
                  <a:spcPct val="100000"/>
                </a:lnSpc>
                <a:spcBef>
                  <a:spcPts val="0"/>
                </a:spcBef>
                <a:spcAft>
                  <a:spcPts val="0"/>
                </a:spcAft>
                <a:buClrTx/>
                <a:buSzTx/>
                <a:buFontTx/>
                <a:buNone/>
                <a:tabLst/>
                <a:defRPr/>
              </a:pPr>
              <a:t>7</a:t>
            </a:fld>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22D6E539-2457-4325-94D9-9CD6DC8488F5}"/>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Elected Officials - March 2022</a:t>
            </a:r>
          </a:p>
        </p:txBody>
      </p:sp>
    </p:spTree>
    <p:extLst>
      <p:ext uri="{BB962C8B-B14F-4D97-AF65-F5344CB8AC3E}">
        <p14:creationId xmlns:p14="http://schemas.microsoft.com/office/powerpoint/2010/main" val="3600700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74320" y="4439900"/>
            <a:ext cx="6810292" cy="5036610"/>
          </a:xfrm>
        </p:spPr>
        <p:txBody>
          <a:bodyPr/>
          <a:lstStyle/>
          <a:p>
            <a:r>
              <a:rPr lang="en-US" sz="1500" dirty="0"/>
              <a:t>What is Local Government Services looking for in a CAP?</a:t>
            </a:r>
          </a:p>
          <a:p>
            <a:endParaRPr lang="en-US" sz="1500" dirty="0"/>
          </a:p>
          <a:p>
            <a:r>
              <a:rPr lang="en-US" sz="1500" dirty="0"/>
              <a:t>The CAP should be responsive to the audit findings and will address the 4 W’s listed on this slide.</a:t>
            </a:r>
          </a:p>
          <a:p>
            <a:r>
              <a:rPr lang="en-US" sz="1500" dirty="0"/>
              <a:t>Why – did the deficiency occur?</a:t>
            </a:r>
          </a:p>
          <a:p>
            <a:r>
              <a:rPr lang="en-US" sz="1500" dirty="0"/>
              <a:t>What is being done to correct the deficiency?</a:t>
            </a:r>
          </a:p>
          <a:p>
            <a:r>
              <a:rPr lang="en-US" sz="1500" dirty="0"/>
              <a:t>Who is responsible for correcting the deficiency?</a:t>
            </a:r>
          </a:p>
          <a:p>
            <a:r>
              <a:rPr lang="en-US" sz="1500" dirty="0"/>
              <a:t>When will the corrective measures be implemented?</a:t>
            </a:r>
          </a:p>
          <a:p>
            <a:endParaRPr lang="en-US" sz="1500" dirty="0"/>
          </a:p>
          <a:p>
            <a:r>
              <a:rPr lang="en-US" sz="1500" dirty="0"/>
              <a:t>Our review of the CAP will look for responses to the 4 W’s and if it doesn’t meet the criteria in the W’s we may need additional information to accept the CAP.</a:t>
            </a:r>
          </a:p>
          <a:p>
            <a:r>
              <a:rPr lang="en-US" sz="1500" dirty="0"/>
              <a:t>An accountant with local governments services will provide notification if the CAP is accepted or if additional information is necessary. </a:t>
            </a:r>
          </a:p>
          <a:p>
            <a:r>
              <a:rPr lang="en-US" sz="1500" dirty="0"/>
              <a:t>If a resolution can’t be reached – a conference will be scheduled to discuss the audit findings.</a:t>
            </a:r>
          </a:p>
          <a:p>
            <a:r>
              <a:rPr lang="en-US" sz="1500" dirty="0"/>
              <a:t>The best proof of implementation of a CAP is a finding that isn’t repeated on the next year’s audit.</a:t>
            </a:r>
          </a:p>
          <a:p>
            <a:r>
              <a:rPr lang="en-US" sz="1500" dirty="0"/>
              <a:t>Our overall goal when working on the CAPS is to help you eliminate repeat findings, especially those that fall into the significant category.</a:t>
            </a:r>
          </a:p>
          <a:p>
            <a:r>
              <a:rPr lang="en-US" sz="1500" dirty="0"/>
              <a:t>We hope to prevent significant repeat audit findings and SB302 claims against local governments. </a:t>
            </a:r>
          </a:p>
        </p:txBody>
      </p:sp>
      <p:sp>
        <p:nvSpPr>
          <p:cNvPr id="4" name="Slide Number Placeholder 3"/>
          <p:cNvSpPr>
            <a:spLocks noGrp="1"/>
          </p:cNvSpPr>
          <p:nvPr>
            <p:ph type="sldNum" sz="quarter" idx="5"/>
          </p:nvPr>
        </p:nvSpPr>
        <p:spPr/>
        <p:txBody>
          <a:bodyPr/>
          <a:lstStyle/>
          <a:p>
            <a:pPr marL="0" marR="0" lvl="0" indent="0" algn="r" defTabSz="966388" rtl="0" eaLnBrk="1" fontAlgn="auto" latinLnBrk="0" hangingPunct="1">
              <a:lnSpc>
                <a:spcPct val="100000"/>
              </a:lnSpc>
              <a:spcBef>
                <a:spcPts val="0"/>
              </a:spcBef>
              <a:spcAft>
                <a:spcPts val="0"/>
              </a:spcAft>
              <a:buClrTx/>
              <a:buSzTx/>
              <a:buFontTx/>
              <a:buNone/>
              <a:tabLst/>
              <a:defRPr/>
            </a:pPr>
            <a:fld id="{F335D275-97F6-48DE-A155-BD289AC76912}"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388" rtl="0" eaLnBrk="1" fontAlgn="auto" latinLnBrk="0" hangingPunct="1">
                <a:lnSpc>
                  <a:spcPct val="100000"/>
                </a:lnSpc>
                <a:spcBef>
                  <a:spcPts val="0"/>
                </a:spcBef>
                <a:spcAft>
                  <a:spcPts val="0"/>
                </a:spcAft>
                <a:buClrTx/>
                <a:buSzTx/>
                <a:buFontTx/>
                <a:buNone/>
                <a:tabLst/>
                <a:defRPr/>
              </a:pPr>
              <a:t>8</a:t>
            </a:fld>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0DD40DDC-8CF6-4185-B778-25F56A2A3854}"/>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Elected Officials - March 2022</a:t>
            </a:r>
          </a:p>
        </p:txBody>
      </p:sp>
    </p:spTree>
    <p:extLst>
      <p:ext uri="{BB962C8B-B14F-4D97-AF65-F5344CB8AC3E}">
        <p14:creationId xmlns:p14="http://schemas.microsoft.com/office/powerpoint/2010/main" val="4063162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
            <a:r>
              <a:rPr lang="en-US" b="1" dirty="0">
                <a:solidFill>
                  <a:srgbClr val="000000"/>
                </a:solidFill>
                <a:latin typeface="Calibri" panose="020F0502020204030204" pitchFamily="34" charset="0"/>
              </a:rPr>
              <a:t>Process</a:t>
            </a:r>
          </a:p>
          <a:p>
            <a:pPr fontAlgn="b"/>
            <a:r>
              <a:rPr lang="en-US" sz="1200" dirty="0">
                <a:solidFill>
                  <a:srgbClr val="000000"/>
                </a:solidFill>
                <a:latin typeface="Calibri" panose="020F0502020204030204" pitchFamily="34" charset="0"/>
              </a:rPr>
              <a:t>As of Fiscal Year 2017 Federal Audits and State Audits are included in the annual risk assessment.</a:t>
            </a:r>
          </a:p>
          <a:p>
            <a:pPr marL="457200" indent="-457200" fontAlgn="b">
              <a:buAutoNum type="arabicPeriod"/>
            </a:pPr>
            <a:r>
              <a:rPr lang="en-US" sz="1200" dirty="0">
                <a:solidFill>
                  <a:srgbClr val="000000"/>
                </a:solidFill>
                <a:latin typeface="Calibri" panose="020F0502020204030204" pitchFamily="34" charset="0"/>
              </a:rPr>
              <a:t>Audits are reviewed by OPI and then the findings are entered into the Risk Assessment spreadsheet.  </a:t>
            </a:r>
          </a:p>
          <a:p>
            <a:pPr marL="457200" indent="-457200" fontAlgn="b">
              <a:buAutoNum type="arabicPeriod"/>
            </a:pPr>
            <a:r>
              <a:rPr lang="en-US" sz="1200" dirty="0">
                <a:solidFill>
                  <a:srgbClr val="000000"/>
                </a:solidFill>
                <a:latin typeface="Calibri" panose="020F0502020204030204" pitchFamily="34" charset="0"/>
              </a:rPr>
              <a:t>OPI reviews the results, and then writes summaries of the school, recent history, seriousness of findings and auditor recommendations.  </a:t>
            </a:r>
          </a:p>
          <a:p>
            <a:pPr marL="457200" indent="-457200" fontAlgn="b">
              <a:buAutoNum type="arabicPeriod"/>
            </a:pPr>
            <a:r>
              <a:rPr lang="en-US" sz="1200" dirty="0">
                <a:solidFill>
                  <a:srgbClr val="000000"/>
                </a:solidFill>
                <a:latin typeface="Calibri" panose="020F0502020204030204" pitchFamily="34" charset="0"/>
              </a:rPr>
              <a:t>Committee of Finance Department personnel will then review auditor recommendations, add or subtract and a consensus is reached.</a:t>
            </a:r>
          </a:p>
          <a:p>
            <a:pPr marL="457200" indent="-457200" fontAlgn="b">
              <a:buAutoNum type="arabicPeriod"/>
            </a:pPr>
            <a:r>
              <a:rPr lang="en-US" sz="1200" dirty="0">
                <a:solidFill>
                  <a:srgbClr val="000000"/>
                </a:solidFill>
                <a:latin typeface="Calibri" panose="020F0502020204030204" pitchFamily="34" charset="0"/>
              </a:rPr>
              <a:t>OPI auditor then meets with the Superintendent and Deputies and explain and review our recommendations. </a:t>
            </a:r>
          </a:p>
          <a:p>
            <a:pPr marL="457200" indent="-457200" fontAlgn="b">
              <a:buAutoNum type="arabicPeriod"/>
            </a:pPr>
            <a:r>
              <a:rPr lang="en-US" sz="1200" dirty="0">
                <a:solidFill>
                  <a:srgbClr val="000000"/>
                </a:solidFill>
                <a:latin typeface="Calibri" panose="020F0502020204030204" pitchFamily="34" charset="0"/>
              </a:rPr>
              <a:t> When all has been reviewed and the final decisions have been made, letters are sent.  </a:t>
            </a:r>
          </a:p>
          <a:p>
            <a:pPr marL="457200" indent="-457200" fontAlgn="b">
              <a:buAutoNum type="arabicPeriod"/>
            </a:pPr>
            <a:r>
              <a:rPr lang="en-US" sz="1200" dirty="0">
                <a:solidFill>
                  <a:srgbClr val="000000"/>
                </a:solidFill>
                <a:latin typeface="Calibri" panose="020F0502020204030204" pitchFamily="34" charset="0"/>
              </a:rPr>
              <a:t>The letters will inform the district that they have been placed on either “High Risk” status or “Watch” status.  </a:t>
            </a:r>
          </a:p>
          <a:p>
            <a:pPr marL="457200" indent="-457200" fontAlgn="b">
              <a:buAutoNum type="arabicPeriod"/>
            </a:pPr>
            <a:r>
              <a:rPr lang="en-US" sz="1200" dirty="0">
                <a:solidFill>
                  <a:srgbClr val="000000"/>
                </a:solidFill>
                <a:latin typeface="Calibri" panose="020F0502020204030204" pitchFamily="34" charset="0"/>
              </a:rPr>
              <a:t>Prior to the letters being sent to the school Board Chairperson, efforts are made to contact the district clerks and inform them of their status.</a:t>
            </a:r>
          </a:p>
          <a:p>
            <a:pPr marL="457200" indent="-457200" fontAlgn="b">
              <a:buAutoNum type="arabicPeriod"/>
            </a:pPr>
            <a:r>
              <a:rPr lang="en-US" sz="1200" dirty="0">
                <a:solidFill>
                  <a:srgbClr val="000000"/>
                </a:solidFill>
                <a:latin typeface="Calibri" panose="020F0502020204030204" pitchFamily="34" charset="0"/>
              </a:rPr>
              <a:t>From this point on, OPI auditor will visit each location that is “High Risk” or on “Watch” status.  The purpose being to determine what corrective actions are needed and/or what assistance can OPI give to help the district make the improvements required. </a:t>
            </a:r>
            <a:endParaRPr lang="en-US" sz="1200" dirty="0"/>
          </a:p>
          <a:p>
            <a:endParaRPr lang="en-US" dirty="0"/>
          </a:p>
        </p:txBody>
      </p:sp>
      <p:sp>
        <p:nvSpPr>
          <p:cNvPr id="4" name="Slide Number Placeholder 3"/>
          <p:cNvSpPr>
            <a:spLocks noGrp="1"/>
          </p:cNvSpPr>
          <p:nvPr>
            <p:ph type="sldNum" sz="quarter" idx="10"/>
          </p:nvPr>
        </p:nvSpPr>
        <p:spPr/>
        <p:txBody>
          <a:bodyPr/>
          <a:lstStyle/>
          <a:p>
            <a:fld id="{E2DC60B0-F51F-426A-9932-F3120C21F8D4}" type="slidenum">
              <a:rPr lang="en-US" smtClean="0"/>
              <a:t>9</a:t>
            </a:fld>
            <a:endParaRPr lang="en-US"/>
          </a:p>
        </p:txBody>
      </p:sp>
    </p:spTree>
    <p:extLst>
      <p:ext uri="{BB962C8B-B14F-4D97-AF65-F5344CB8AC3E}">
        <p14:creationId xmlns:p14="http://schemas.microsoft.com/office/powerpoint/2010/main" val="3537805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
            <a:r>
              <a:rPr lang="en-US" b="1" dirty="0">
                <a:solidFill>
                  <a:srgbClr val="000000"/>
                </a:solidFill>
                <a:latin typeface="Calibri" panose="020F0502020204030204" pitchFamily="34" charset="0"/>
              </a:rPr>
              <a:t>Process</a:t>
            </a:r>
          </a:p>
          <a:p>
            <a:pPr fontAlgn="b"/>
            <a:r>
              <a:rPr lang="en-US" sz="1200" dirty="0">
                <a:solidFill>
                  <a:srgbClr val="000000"/>
                </a:solidFill>
                <a:latin typeface="Calibri" panose="020F0502020204030204" pitchFamily="34" charset="0"/>
              </a:rPr>
              <a:t>As of Fiscal Year 2017 Federal Audits and State Audits are included in the annual risk assessment.</a:t>
            </a:r>
          </a:p>
          <a:p>
            <a:pPr marL="457200" indent="-457200" fontAlgn="b">
              <a:buAutoNum type="arabicPeriod"/>
            </a:pPr>
            <a:r>
              <a:rPr lang="en-US" sz="1200" dirty="0">
                <a:solidFill>
                  <a:srgbClr val="000000"/>
                </a:solidFill>
                <a:latin typeface="Calibri" panose="020F0502020204030204" pitchFamily="34" charset="0"/>
              </a:rPr>
              <a:t>Audits are reviewed by OPI and then the findings are entered into the Risk Assessment spreadsheet.  </a:t>
            </a:r>
          </a:p>
          <a:p>
            <a:pPr marL="457200" indent="-457200" fontAlgn="b">
              <a:buAutoNum type="arabicPeriod"/>
            </a:pPr>
            <a:r>
              <a:rPr lang="en-US" sz="1200" dirty="0">
                <a:solidFill>
                  <a:srgbClr val="000000"/>
                </a:solidFill>
                <a:latin typeface="Calibri" panose="020F0502020204030204" pitchFamily="34" charset="0"/>
              </a:rPr>
              <a:t>OPI reviews the results, and then writes summaries of the school, recent history, seriousness of findings and auditor recommendations.  </a:t>
            </a:r>
          </a:p>
          <a:p>
            <a:pPr marL="457200" indent="-457200" fontAlgn="b">
              <a:buAutoNum type="arabicPeriod"/>
            </a:pPr>
            <a:r>
              <a:rPr lang="en-US" sz="1200" dirty="0">
                <a:solidFill>
                  <a:srgbClr val="000000"/>
                </a:solidFill>
                <a:latin typeface="Calibri" panose="020F0502020204030204" pitchFamily="34" charset="0"/>
              </a:rPr>
              <a:t>Committee of Finance Department personnel will then review auditor recommendations, add or subtract and a consensus is reached.</a:t>
            </a:r>
          </a:p>
          <a:p>
            <a:pPr marL="457200" indent="-457200" fontAlgn="b">
              <a:buAutoNum type="arabicPeriod"/>
            </a:pPr>
            <a:r>
              <a:rPr lang="en-US" sz="1200" dirty="0">
                <a:solidFill>
                  <a:srgbClr val="000000"/>
                </a:solidFill>
                <a:latin typeface="Calibri" panose="020F0502020204030204" pitchFamily="34" charset="0"/>
              </a:rPr>
              <a:t>OPI auditor then meets with the Superintendent and Deputies and explain and review our recommendations. </a:t>
            </a:r>
          </a:p>
          <a:p>
            <a:pPr marL="457200" indent="-457200" fontAlgn="b">
              <a:buAutoNum type="arabicPeriod"/>
            </a:pPr>
            <a:r>
              <a:rPr lang="en-US" sz="1200" dirty="0">
                <a:solidFill>
                  <a:srgbClr val="000000"/>
                </a:solidFill>
                <a:latin typeface="Calibri" panose="020F0502020204030204" pitchFamily="34" charset="0"/>
              </a:rPr>
              <a:t> When all has been reviewed and the final decisions have been made, letters are sent.  </a:t>
            </a:r>
          </a:p>
          <a:p>
            <a:pPr marL="457200" indent="-457200" fontAlgn="b">
              <a:buAutoNum type="arabicPeriod"/>
            </a:pPr>
            <a:r>
              <a:rPr lang="en-US" sz="1200" dirty="0">
                <a:solidFill>
                  <a:srgbClr val="000000"/>
                </a:solidFill>
                <a:latin typeface="Calibri" panose="020F0502020204030204" pitchFamily="34" charset="0"/>
              </a:rPr>
              <a:t>The letters will inform the district that they have been placed on either “High Risk” status or “Watch” status.  </a:t>
            </a:r>
          </a:p>
          <a:p>
            <a:pPr marL="457200" indent="-457200" fontAlgn="b">
              <a:buAutoNum type="arabicPeriod"/>
            </a:pPr>
            <a:r>
              <a:rPr lang="en-US" sz="1200" dirty="0">
                <a:solidFill>
                  <a:srgbClr val="000000"/>
                </a:solidFill>
                <a:latin typeface="Calibri" panose="020F0502020204030204" pitchFamily="34" charset="0"/>
              </a:rPr>
              <a:t>Prior to the letters being sent to the school Board Chairperson, efforts are made to contact the district clerks and inform them of their status.</a:t>
            </a:r>
          </a:p>
          <a:p>
            <a:pPr marL="457200" indent="-457200" fontAlgn="b">
              <a:buAutoNum type="arabicPeriod"/>
            </a:pPr>
            <a:r>
              <a:rPr lang="en-US" sz="1200" dirty="0">
                <a:solidFill>
                  <a:srgbClr val="000000"/>
                </a:solidFill>
                <a:latin typeface="Calibri" panose="020F0502020204030204" pitchFamily="34" charset="0"/>
              </a:rPr>
              <a:t>From this point on, OPI auditor will visit each location that is “High Risk” or on “Watch” status.  The purpose being to determine what corrective actions are needed and/or what assistance can OPI give to help the district make the improvements required. </a:t>
            </a:r>
            <a:endParaRPr lang="en-US" sz="1200" dirty="0"/>
          </a:p>
          <a:p>
            <a:endParaRPr lang="en-US" dirty="0"/>
          </a:p>
        </p:txBody>
      </p:sp>
      <p:sp>
        <p:nvSpPr>
          <p:cNvPr id="4" name="Slide Number Placeholder 3"/>
          <p:cNvSpPr>
            <a:spLocks noGrp="1"/>
          </p:cNvSpPr>
          <p:nvPr>
            <p:ph type="sldNum" sz="quarter" idx="10"/>
          </p:nvPr>
        </p:nvSpPr>
        <p:spPr/>
        <p:txBody>
          <a:bodyPr/>
          <a:lstStyle/>
          <a:p>
            <a:fld id="{E2DC60B0-F51F-426A-9932-F3120C21F8D4}" type="slidenum">
              <a:rPr lang="en-US" smtClean="0"/>
              <a:t>10</a:t>
            </a:fld>
            <a:endParaRPr lang="en-US"/>
          </a:p>
        </p:txBody>
      </p:sp>
    </p:spTree>
    <p:extLst>
      <p:ext uri="{BB962C8B-B14F-4D97-AF65-F5344CB8AC3E}">
        <p14:creationId xmlns:p14="http://schemas.microsoft.com/office/powerpoint/2010/main" val="2361708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C60B0-F51F-426A-9932-F3120C21F8D4}" type="slidenum">
              <a:rPr lang="en-US" smtClean="0"/>
              <a:t>11</a:t>
            </a:fld>
            <a:endParaRPr lang="en-US"/>
          </a:p>
        </p:txBody>
      </p:sp>
    </p:spTree>
    <p:extLst>
      <p:ext uri="{BB962C8B-B14F-4D97-AF65-F5344CB8AC3E}">
        <p14:creationId xmlns:p14="http://schemas.microsoft.com/office/powerpoint/2010/main" val="635011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C60B0-F51F-426A-9932-F3120C21F8D4}" type="slidenum">
              <a:rPr lang="en-US" smtClean="0"/>
              <a:t>12</a:t>
            </a:fld>
            <a:endParaRPr lang="en-US"/>
          </a:p>
        </p:txBody>
      </p:sp>
    </p:spTree>
    <p:extLst>
      <p:ext uri="{BB962C8B-B14F-4D97-AF65-F5344CB8AC3E}">
        <p14:creationId xmlns:p14="http://schemas.microsoft.com/office/powerpoint/2010/main" val="7583143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2192000" cy="457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95628" y="4960137"/>
            <a:ext cx="6633972" cy="1463040"/>
          </a:xfrm>
        </p:spPr>
        <p:txBody>
          <a:bodyPr anchor="ctr">
            <a:normAutofit/>
          </a:bodyPr>
          <a:lstStyle>
            <a:lvl1pPr algn="r">
              <a:defRPr sz="4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8"/>
            <a:ext cx="3200400" cy="507012"/>
          </a:xfrm>
        </p:spPr>
        <p:txBody>
          <a:bodyPr lIns="91440" rIns="91440" anchor="ctr">
            <a:normAutofit/>
          </a:bodyPr>
          <a:lstStyle>
            <a:lvl1pPr marL="0" indent="0">
              <a:lnSpc>
                <a:spcPct val="100000"/>
              </a:lnSpc>
              <a:spcBef>
                <a:spcPts val="0"/>
              </a:spcBef>
              <a:buNone/>
              <a:defRPr sz="1800" baseline="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659128" y="6470704"/>
            <a:ext cx="2154142" cy="274320"/>
          </a:xfrm>
        </p:spPr>
        <p:txBody>
          <a:bodyPr/>
          <a:lstStyle>
            <a:lvl1pPr>
              <a:defRPr baseline="0">
                <a:solidFill>
                  <a:schemeClr val="bg1">
                    <a:lumMod val="65000"/>
                  </a:schemeClr>
                </a:solidFill>
              </a:defRPr>
            </a:lvl1pPr>
          </a:lstStyle>
          <a:p>
            <a:fld id="{F63341F9-2E0A-4AA8-A2D3-5CAE5C3DE7D7}" type="datetime1">
              <a:rPr lang="en-US" smtClean="0"/>
              <a:t>4/5/2022</a:t>
            </a:fld>
            <a:endParaRPr lang="en-US" dirty="0"/>
          </a:p>
        </p:txBody>
      </p:sp>
      <p:sp>
        <p:nvSpPr>
          <p:cNvPr id="5" name="Footer Placeholder 4"/>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6" name="Slide Number Placeholder 5"/>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pic>
        <p:nvPicPr>
          <p:cNvPr id="12" name="Picture 11">
            <a:extLst>
              <a:ext uri="{FF2B5EF4-FFF2-40B4-BE49-F238E27FC236}">
                <a16:creationId xmlns:a16="http://schemas.microsoft.com/office/drawing/2014/main" id="{F0225D58-015B-4B63-B2C3-43FF524EAF1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829" y="5678842"/>
            <a:ext cx="1069299" cy="1066182"/>
          </a:xfrm>
          <a:prstGeom prst="rect">
            <a:avLst/>
          </a:prstGeom>
        </p:spPr>
      </p:pic>
    </p:spTree>
    <p:extLst>
      <p:ext uri="{BB962C8B-B14F-4D97-AF65-F5344CB8AC3E}">
        <p14:creationId xmlns:p14="http://schemas.microsoft.com/office/powerpoint/2010/main" val="3383344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2pPr>
              <a:buClr>
                <a:schemeClr val="bg1">
                  <a:lumMod val="65000"/>
                </a:schemeClr>
              </a:buClr>
              <a:defRPr/>
            </a:lvl2pPr>
            <a:lvl3pPr>
              <a:buClr>
                <a:schemeClr val="bg1">
                  <a:lumMod val="65000"/>
                </a:schemeClr>
              </a:buClr>
              <a:defRPr/>
            </a:lvl3pPr>
            <a:lvl4pPr>
              <a:buClr>
                <a:schemeClr val="bg1">
                  <a:lumMod val="65000"/>
                </a:schemeClr>
              </a:buClr>
              <a:defRPr/>
            </a:lvl4pPr>
            <a:lvl5pPr>
              <a:buClr>
                <a:schemeClr val="bg1">
                  <a:lumMod val="6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
        <p:nvSpPr>
          <p:cNvPr id="8" name="Date Placeholder 4"/>
          <p:cNvSpPr>
            <a:spLocks noGrp="1"/>
          </p:cNvSpPr>
          <p:nvPr>
            <p:ph type="dt" sz="half" idx="10"/>
          </p:nvPr>
        </p:nvSpPr>
        <p:spPr>
          <a:xfrm>
            <a:off x="1151128" y="6470704"/>
            <a:ext cx="2154142" cy="274320"/>
          </a:xfrm>
        </p:spPr>
        <p:txBody>
          <a:bodyPr/>
          <a:lstStyle>
            <a:lvl1pPr>
              <a:defRPr baseline="0">
                <a:solidFill>
                  <a:schemeClr val="bg1">
                    <a:lumMod val="65000"/>
                  </a:schemeClr>
                </a:solidFill>
              </a:defRPr>
            </a:lvl1pPr>
          </a:lstStyle>
          <a:p>
            <a:fld id="{326FFF3A-DF84-41E4-B408-43B136F72144}" type="datetime1">
              <a:rPr lang="en-US" smtClean="0"/>
              <a:t>4/5/2022</a:t>
            </a:fld>
            <a:endParaRPr lang="en-US" dirty="0"/>
          </a:p>
        </p:txBody>
      </p:sp>
      <p:sp>
        <p:nvSpPr>
          <p:cNvPr id="9" name="Footer Placeholder 5"/>
          <p:cNvSpPr>
            <a:spLocks noGrp="1"/>
          </p:cNvSpPr>
          <p:nvPr>
            <p:ph type="ftr" sz="quarter" idx="11"/>
          </p:nvPr>
        </p:nvSpPr>
        <p:spPr>
          <a:xfrm>
            <a:off x="4842932" y="6470704"/>
            <a:ext cx="5901458" cy="274320"/>
          </a:xfrm>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10" name="Slide Number Placeholder 6"/>
          <p:cNvSpPr>
            <a:spLocks noGrp="1"/>
          </p:cNvSpPr>
          <p:nvPr>
            <p:ph type="sldNum" sz="quarter" idx="12"/>
          </p:nvPr>
        </p:nvSpPr>
        <p:spPr>
          <a:xfrm>
            <a:off x="10837334" y="6470704"/>
            <a:ext cx="973666" cy="274320"/>
          </a:xfrm>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spTree>
    <p:extLst>
      <p:ext uri="{BB962C8B-B14F-4D97-AF65-F5344CB8AC3E}">
        <p14:creationId xmlns:p14="http://schemas.microsoft.com/office/powerpoint/2010/main" val="364145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990600" y="516463"/>
            <a:ext cx="7581900" cy="5655737"/>
          </a:xfrm>
        </p:spPr>
        <p:txBody>
          <a:bodyPr vert="eaVert"/>
          <a:lstStyle>
            <a:lvl2pPr>
              <a:buClr>
                <a:schemeClr val="bg1">
                  <a:lumMod val="50000"/>
                </a:schemeClr>
              </a:buClr>
              <a:defRPr/>
            </a:lvl2pPr>
            <a:lvl3pPr>
              <a:buClr>
                <a:schemeClr val="bg1">
                  <a:lumMod val="50000"/>
                </a:schemeClr>
              </a:buClr>
              <a:defRPr/>
            </a:lvl3pPr>
            <a:lvl4pPr>
              <a:buClr>
                <a:schemeClr val="bg1">
                  <a:lumMod val="50000"/>
                </a:schemeClr>
              </a:buClr>
              <a:defRPr/>
            </a:lvl4pPr>
            <a:lvl5pPr>
              <a:buClr>
                <a:schemeClr val="bg1">
                  <a:lumMod val="50000"/>
                </a:schemeClr>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559" y="114535"/>
            <a:ext cx="1069299" cy="1066182"/>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14300" y="5716324"/>
            <a:ext cx="1727200" cy="330200"/>
          </a:xfrm>
          <a:prstGeom prst="rect">
            <a:avLst/>
          </a:prstGeom>
        </p:spPr>
      </p:pic>
      <p:sp>
        <p:nvSpPr>
          <p:cNvPr id="11" name="Date Placeholder 4"/>
          <p:cNvSpPr>
            <a:spLocks noGrp="1"/>
          </p:cNvSpPr>
          <p:nvPr>
            <p:ph type="dt" sz="half" idx="10"/>
          </p:nvPr>
        </p:nvSpPr>
        <p:spPr>
          <a:xfrm rot="5400000">
            <a:off x="-718152" y="2053595"/>
            <a:ext cx="2154142" cy="274320"/>
          </a:xfrm>
        </p:spPr>
        <p:txBody>
          <a:bodyPr/>
          <a:lstStyle>
            <a:lvl1pPr>
              <a:defRPr baseline="0">
                <a:solidFill>
                  <a:schemeClr val="bg1">
                    <a:lumMod val="65000"/>
                  </a:schemeClr>
                </a:solidFill>
              </a:defRPr>
            </a:lvl1pPr>
          </a:lstStyle>
          <a:p>
            <a:fld id="{FC7BDC90-8178-48D2-BC23-5830A126CE97}" type="datetime1">
              <a:rPr lang="en-US" smtClean="0"/>
              <a:t>4/5/2022</a:t>
            </a:fld>
            <a:endParaRPr lang="en-US" dirty="0"/>
          </a:p>
        </p:txBody>
      </p:sp>
      <p:sp>
        <p:nvSpPr>
          <p:cNvPr id="12" name="Footer Placeholder 5"/>
          <p:cNvSpPr>
            <a:spLocks noGrp="1"/>
          </p:cNvSpPr>
          <p:nvPr>
            <p:ph type="ftr" sz="quarter" idx="11"/>
          </p:nvPr>
        </p:nvSpPr>
        <p:spPr>
          <a:xfrm rot="5400000">
            <a:off x="-942181" y="2640065"/>
            <a:ext cx="3327082" cy="274320"/>
          </a:xfrm>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13" name="Slide Number Placeholder 6"/>
          <p:cNvSpPr>
            <a:spLocks noGrp="1"/>
          </p:cNvSpPr>
          <p:nvPr>
            <p:ph type="sldNum" sz="quarter" idx="12"/>
          </p:nvPr>
        </p:nvSpPr>
        <p:spPr>
          <a:xfrm rot="5400000">
            <a:off x="-127914" y="3816773"/>
            <a:ext cx="973666" cy="274320"/>
          </a:xfrm>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sp>
        <p:nvSpPr>
          <p:cNvPr id="14" name="Vertical Title 1">
            <a:extLst>
              <a:ext uri="{FF2B5EF4-FFF2-40B4-BE49-F238E27FC236}">
                <a16:creationId xmlns:a16="http://schemas.microsoft.com/office/drawing/2014/main" id="{7646C6DA-576E-4726-8508-311124203C36}"/>
              </a:ext>
            </a:extLst>
          </p:cNvPr>
          <p:cNvSpPr>
            <a:spLocks noGrp="1"/>
          </p:cNvSpPr>
          <p:nvPr>
            <p:ph type="title" orient="vert"/>
          </p:nvPr>
        </p:nvSpPr>
        <p:spPr>
          <a:xfrm>
            <a:off x="8724900" y="516463"/>
            <a:ext cx="2628900" cy="5655737"/>
          </a:xfrm>
        </p:spPr>
        <p:txBody>
          <a:bodyPr vert="eaVert" lIns="45720" tIns="91440" rIns="45720" bIns="91440"/>
          <a:lstStyle/>
          <a:p>
            <a:r>
              <a:rPr lang="en-US" dirty="0"/>
              <a:t>Click to edit Master title style</a:t>
            </a:r>
          </a:p>
        </p:txBody>
      </p:sp>
      <p:cxnSp>
        <p:nvCxnSpPr>
          <p:cNvPr id="15" name="Straight Connector 14">
            <a:extLst>
              <a:ext uri="{FF2B5EF4-FFF2-40B4-BE49-F238E27FC236}">
                <a16:creationId xmlns:a16="http://schemas.microsoft.com/office/drawing/2014/main" id="{22AFDCDB-140E-45F9-803A-2EA292581516}"/>
              </a:ext>
            </a:extLst>
          </p:cNvPr>
          <p:cNvCxnSpPr>
            <a:cxnSpLocks/>
          </p:cNvCxnSpPr>
          <p:nvPr userDrawn="1"/>
        </p:nvCxnSpPr>
        <p:spPr>
          <a:xfrm>
            <a:off x="9562206" y="413432"/>
            <a:ext cx="142347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52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ide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16463"/>
            <a:ext cx="2628900" cy="5655737"/>
          </a:xfrm>
        </p:spPr>
        <p:txBody>
          <a:bodyPr vert="eaVert" lIns="45720" tIns="91440" rIns="45720" bIns="91440"/>
          <a:lstStyle/>
          <a:p>
            <a:r>
              <a:rPr lang="en-US" dirty="0"/>
              <a:t>Click to edit Master title style</a:t>
            </a:r>
          </a:p>
        </p:txBody>
      </p:sp>
      <p:cxnSp>
        <p:nvCxnSpPr>
          <p:cNvPr id="7" name="Straight Connector 6"/>
          <p:cNvCxnSpPr>
            <a:cxnSpLocks/>
          </p:cNvCxnSpPr>
          <p:nvPr/>
        </p:nvCxnSpPr>
        <p:spPr>
          <a:xfrm>
            <a:off x="9562206" y="413432"/>
            <a:ext cx="142347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E9BAF3F0-E514-4A11-BCC6-9959E1D82C18}"/>
              </a:ext>
            </a:extLst>
          </p:cNvPr>
          <p:cNvSpPr>
            <a:spLocks noGrp="1"/>
          </p:cNvSpPr>
          <p:nvPr>
            <p:ph idx="1"/>
          </p:nvPr>
        </p:nvSpPr>
        <p:spPr>
          <a:xfrm>
            <a:off x="1151128" y="516463"/>
            <a:ext cx="7477717" cy="5655737"/>
          </a:xfrm>
        </p:spPr>
        <p:txBody>
          <a:bodyPr/>
          <a:lstStyle>
            <a:lvl2pPr marL="265176" indent="-137160">
              <a:buClr>
                <a:schemeClr val="bg1">
                  <a:lumMod val="50000"/>
                </a:schemeClr>
              </a:buClr>
              <a:buFont typeface="Arial" charset="0"/>
              <a:buChar char="•"/>
              <a:defRPr/>
            </a:lvl2pPr>
            <a:lvl3pPr marL="448056" indent="-137160">
              <a:buClr>
                <a:schemeClr val="bg1">
                  <a:lumMod val="50000"/>
                </a:schemeClr>
              </a:buClr>
              <a:buFont typeface="Arial" charset="0"/>
              <a:buChar char="•"/>
              <a:defRPr/>
            </a:lvl3pPr>
            <a:lvl4pPr marL="594360" indent="-137160">
              <a:buClr>
                <a:schemeClr val="bg1">
                  <a:lumMod val="50000"/>
                </a:schemeClr>
              </a:buClr>
              <a:buFont typeface="Wingdings" charset="2"/>
              <a:buChar char="§"/>
              <a:defRPr/>
            </a:lvl4pPr>
            <a:lvl5pPr marL="777240" indent="-137160">
              <a:buClr>
                <a:schemeClr val="bg1">
                  <a:lumMod val="50000"/>
                </a:schemeClr>
              </a:buClr>
              <a:buFont typeface="Courier New" charset="0"/>
              <a:buChar char="o"/>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26527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D53C34A-C96E-431C-A218-EC8B4A7AFC0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9356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ctrTitle"/>
          </p:nvPr>
        </p:nvSpPr>
        <p:spPr>
          <a:xfrm>
            <a:off x="1440008" y="4960137"/>
            <a:ext cx="6789592" cy="1463040"/>
          </a:xfrm>
        </p:spPr>
        <p:txBody>
          <a:bodyPr anchor="ctr">
            <a:normAutofit/>
          </a:bodyPr>
          <a:lstStyle>
            <a:lvl1pPr algn="r">
              <a:defRPr sz="4000" spc="100" baseline="0">
                <a:solidFill>
                  <a:schemeClr val="tx1">
                    <a:lumMod val="90000"/>
                    <a:lumOff val="1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551315"/>
          </a:xfrm>
        </p:spPr>
        <p:txBody>
          <a:bodyPr lIns="91440" rIns="91440" anchor="ctr">
            <a:normAutofit/>
          </a:bodyPr>
          <a:lstStyle>
            <a:lvl1pPr marL="0" indent="0" algn="l">
              <a:lnSpc>
                <a:spcPct val="100000"/>
              </a:lnSpc>
              <a:spcBef>
                <a:spcPts val="0"/>
              </a:spcBef>
              <a:buNone/>
              <a:defRPr sz="1800" baseline="0">
                <a:solidFill>
                  <a:schemeClr val="bg1">
                    <a:lumMod val="5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a:xfrm>
            <a:off x="1440008" y="6470704"/>
            <a:ext cx="2154142" cy="274320"/>
          </a:xfrm>
        </p:spPr>
        <p:txBody>
          <a:bodyPr/>
          <a:lstStyle>
            <a:lvl1pPr algn="l">
              <a:defRPr baseline="0">
                <a:solidFill>
                  <a:schemeClr val="bg1">
                    <a:lumMod val="65000"/>
                  </a:schemeClr>
                </a:solidFill>
              </a:defRPr>
            </a:lvl1pPr>
          </a:lstStyle>
          <a:p>
            <a:fld id="{955E2297-39FD-4165-BC1D-5858DA14D64C}" type="datetime1">
              <a:rPr lang="en-US" smtClean="0"/>
              <a:t>4/5/2022</a:t>
            </a:fld>
            <a:endParaRPr lang="en-US" dirty="0"/>
          </a:p>
        </p:txBody>
      </p:sp>
      <p:sp>
        <p:nvSpPr>
          <p:cNvPr id="5" name="Footer Placeholder 4"/>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6" name="Slide Number Placeholder 5"/>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0"/>
            <a:ext cx="12192000" cy="4572000"/>
          </a:xfrm>
          <a:prstGeom prst="rect">
            <a:avLst/>
          </a:prstGeom>
          <a:gradFill flip="none" rotWithShape="1">
            <a:gsLst>
              <a:gs pos="0">
                <a:schemeClr val="bg1">
                  <a:lumMod val="75000"/>
                  <a:shade val="30000"/>
                  <a:satMod val="115000"/>
                </a:schemeClr>
              </a:gs>
              <a:gs pos="41000">
                <a:schemeClr val="bg1">
                  <a:lumMod val="75000"/>
                  <a:shade val="67500"/>
                  <a:satMod val="115000"/>
                </a:schemeClr>
              </a:gs>
              <a:gs pos="100000">
                <a:schemeClr val="bg1">
                  <a:lumMod val="75000"/>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pic>
        <p:nvPicPr>
          <p:cNvPr id="14" name="Picture 13">
            <a:extLst>
              <a:ext uri="{FF2B5EF4-FFF2-40B4-BE49-F238E27FC236}">
                <a16:creationId xmlns:a16="http://schemas.microsoft.com/office/drawing/2014/main" id="{A7EAC242-6A9E-4CED-BB2C-7E9C0B774C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829" y="5678842"/>
            <a:ext cx="1069299" cy="1066182"/>
          </a:xfrm>
          <a:prstGeom prst="rect">
            <a:avLst/>
          </a:prstGeom>
        </p:spPr>
      </p:pic>
    </p:spTree>
    <p:extLst>
      <p:ext uri="{BB962C8B-B14F-4D97-AF65-F5344CB8AC3E}">
        <p14:creationId xmlns:p14="http://schemas.microsoft.com/office/powerpoint/2010/main" val="4807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78128" y="585216"/>
            <a:ext cx="9720072" cy="1499616"/>
          </a:xfrm>
        </p:spPr>
        <p:txBody>
          <a:bodyPr/>
          <a:lstStyle/>
          <a:p>
            <a:r>
              <a:rPr lang="en-US"/>
              <a:t>Click to edit Master title style</a:t>
            </a:r>
            <a:endParaRPr lang="en-US" dirty="0"/>
          </a:p>
        </p:txBody>
      </p:sp>
      <p:sp>
        <p:nvSpPr>
          <p:cNvPr id="3" name="Content Placeholder 2"/>
          <p:cNvSpPr>
            <a:spLocks noGrp="1"/>
          </p:cNvSpPr>
          <p:nvPr>
            <p:ph idx="1"/>
          </p:nvPr>
        </p:nvSpPr>
        <p:spPr>
          <a:xfrm>
            <a:off x="1278128" y="2286000"/>
            <a:ext cx="9720071" cy="4023360"/>
          </a:xfrm>
        </p:spPr>
        <p:txBody>
          <a:bodyPr/>
          <a:lstStyle>
            <a:lvl2pPr marL="265176" indent="-137160">
              <a:buClr>
                <a:schemeClr val="bg1">
                  <a:lumMod val="50000"/>
                </a:schemeClr>
              </a:buClr>
              <a:buFont typeface="Arial" charset="0"/>
              <a:buChar char="•"/>
              <a:defRPr/>
            </a:lvl2pPr>
            <a:lvl3pPr marL="448056" indent="-137160">
              <a:buClr>
                <a:schemeClr val="bg1">
                  <a:lumMod val="50000"/>
                </a:schemeClr>
              </a:buClr>
              <a:buFont typeface="Arial" charset="0"/>
              <a:buChar char="•"/>
              <a:defRPr/>
            </a:lvl3pPr>
            <a:lvl4pPr marL="594360" indent="-137160">
              <a:buClr>
                <a:schemeClr val="bg1">
                  <a:lumMod val="50000"/>
                </a:schemeClr>
              </a:buClr>
              <a:buFont typeface="Wingdings" charset="2"/>
              <a:buChar char="§"/>
              <a:defRPr/>
            </a:lvl4pPr>
            <a:lvl5pPr marL="777240" indent="-137160">
              <a:buClr>
                <a:schemeClr val="bg1">
                  <a:lumMod val="50000"/>
                </a:schemeClr>
              </a:buClr>
              <a:buFont typeface="Courier New" charset="0"/>
              <a:buChar char="o"/>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78128" y="6470704"/>
            <a:ext cx="2154142" cy="274320"/>
          </a:xfrm>
        </p:spPr>
        <p:txBody>
          <a:bodyPr/>
          <a:lstStyle>
            <a:lvl1pPr>
              <a:defRPr baseline="0">
                <a:solidFill>
                  <a:schemeClr val="bg1">
                    <a:lumMod val="65000"/>
                  </a:schemeClr>
                </a:solidFill>
              </a:defRPr>
            </a:lvl1pPr>
          </a:lstStyle>
          <a:p>
            <a:fld id="{FC16E2E7-BF9D-4EB4-84EB-CCA4242BF5D2}" type="datetime1">
              <a:rPr lang="en-US" smtClean="0"/>
              <a:t>4/5/2022</a:t>
            </a:fld>
            <a:endParaRPr lang="en-US" dirty="0"/>
          </a:p>
        </p:txBody>
      </p:sp>
      <p:sp>
        <p:nvSpPr>
          <p:cNvPr id="5" name="Footer Placeholder 4"/>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6" name="Slide Number Placeholder 5"/>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Tree>
    <p:extLst>
      <p:ext uri="{BB962C8B-B14F-4D97-AF65-F5344CB8AC3E}">
        <p14:creationId xmlns:p14="http://schemas.microsoft.com/office/powerpoint/2010/main" val="3399312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lvl2pPr marL="265176" indent="-137160">
              <a:buClr>
                <a:schemeClr val="bg1">
                  <a:lumMod val="50000"/>
                </a:schemeClr>
              </a:buClr>
              <a:buFont typeface="Arial" charset="0"/>
              <a:buChar char="•"/>
              <a:defRPr/>
            </a:lvl2pPr>
            <a:lvl3pPr marL="448056" indent="-137160">
              <a:buClr>
                <a:schemeClr val="bg1">
                  <a:lumMod val="50000"/>
                </a:schemeClr>
              </a:buClr>
              <a:buFont typeface="Arial" charset="0"/>
              <a:buChar char="•"/>
              <a:defRPr/>
            </a:lvl3pPr>
            <a:lvl4pPr marL="594360" indent="-137160">
              <a:buClr>
                <a:schemeClr val="bg1">
                  <a:lumMod val="50000"/>
                </a:schemeClr>
              </a:buClr>
              <a:buFont typeface="Arial" charset="0"/>
              <a:buChar char="•"/>
              <a:defRPr/>
            </a:lvl4pPr>
            <a:lvl5pPr marL="777240" indent="-137160">
              <a:buClr>
                <a:schemeClr val="bg1">
                  <a:lumMod val="50000"/>
                </a:schemeClr>
              </a:buClr>
              <a:buFont typeface="Arial"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lvl2pPr marL="265176" indent="-137160">
              <a:buClr>
                <a:schemeClr val="bg1">
                  <a:lumMod val="50000"/>
                </a:schemeClr>
              </a:buClr>
              <a:buFont typeface="Arial" charset="0"/>
              <a:buChar char="•"/>
              <a:defRPr/>
            </a:lvl2pPr>
            <a:lvl3pPr marL="448056" indent="-137160">
              <a:buClr>
                <a:schemeClr val="bg1">
                  <a:lumMod val="50000"/>
                </a:schemeClr>
              </a:buClr>
              <a:buFont typeface="Arial" charset="0"/>
              <a:buChar char="•"/>
              <a:defRPr/>
            </a:lvl3pPr>
            <a:lvl4pPr marL="594360" indent="-137160">
              <a:buClr>
                <a:schemeClr val="bg1">
                  <a:lumMod val="50000"/>
                </a:schemeClr>
              </a:buClr>
              <a:buFont typeface="Arial" charset="0"/>
              <a:buChar char="•"/>
              <a:defRPr/>
            </a:lvl4pPr>
            <a:lvl5pPr marL="777240" indent="-137160">
              <a:buClr>
                <a:schemeClr val="bg1">
                  <a:lumMod val="50000"/>
                </a:schemeClr>
              </a:buClr>
              <a:buFont typeface="Arial"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baseline="0">
                <a:solidFill>
                  <a:schemeClr val="bg1">
                    <a:lumMod val="65000"/>
                  </a:schemeClr>
                </a:solidFill>
              </a:defRPr>
            </a:lvl1pPr>
          </a:lstStyle>
          <a:p>
            <a:fld id="{D5D9FA25-26BF-41A7-B6A4-7B8A5ED8E992}" type="datetime1">
              <a:rPr lang="en-US" smtClean="0"/>
              <a:t>4/5/2022</a:t>
            </a:fld>
            <a:endParaRPr lang="en-US" dirty="0"/>
          </a:p>
        </p:txBody>
      </p:sp>
      <p:sp>
        <p:nvSpPr>
          <p:cNvPr id="6" name="Footer Placeholder 5"/>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7" name="Slide Number Placeholder 6"/>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Tree>
    <p:extLst>
      <p:ext uri="{BB962C8B-B14F-4D97-AF65-F5344CB8AC3E}">
        <p14:creationId xmlns:p14="http://schemas.microsoft.com/office/powerpoint/2010/main" val="130246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tx1">
                    <a:lumMod val="90000"/>
                    <a:lumOff val="10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lvl2pPr marL="265176" indent="-137160">
              <a:buClr>
                <a:schemeClr val="bg1">
                  <a:lumMod val="50000"/>
                </a:schemeClr>
              </a:buClr>
              <a:buFont typeface="Wingdings" charset="2"/>
              <a:buChar char="§"/>
              <a:defRPr/>
            </a:lvl2pPr>
            <a:lvl3pPr marL="448056" indent="-137160">
              <a:buClr>
                <a:schemeClr val="bg1">
                  <a:lumMod val="50000"/>
                </a:schemeClr>
              </a:buClr>
              <a:buFont typeface="Wingdings" charset="2"/>
              <a:buChar char="§"/>
              <a:defRPr/>
            </a:lvl3pPr>
            <a:lvl4pPr marL="594360" indent="-137160">
              <a:buClr>
                <a:schemeClr val="bg1">
                  <a:lumMod val="50000"/>
                </a:schemeClr>
              </a:buClr>
              <a:buFont typeface="Wingdings" charset="2"/>
              <a:buChar char="§"/>
              <a:defRPr/>
            </a:lvl4pPr>
            <a:lvl5pPr marL="777240" indent="-137160">
              <a:buClr>
                <a:schemeClr val="bg1">
                  <a:lumMod val="50000"/>
                </a:schemeClr>
              </a:buClr>
              <a:buFont typeface="Wingdings"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tx1">
                    <a:lumMod val="90000"/>
                    <a:lumOff val="10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lvl2pPr marL="265176" indent="-137160">
              <a:buClr>
                <a:schemeClr val="bg1">
                  <a:lumMod val="50000"/>
                </a:schemeClr>
              </a:buClr>
              <a:buFont typeface="Wingdings" charset="2"/>
              <a:buChar char="§"/>
              <a:defRPr/>
            </a:lvl2pPr>
            <a:lvl3pPr marL="448056" indent="-137160">
              <a:buClr>
                <a:schemeClr val="bg1">
                  <a:lumMod val="50000"/>
                </a:schemeClr>
              </a:buClr>
              <a:buFont typeface="Wingdings" charset="2"/>
              <a:buChar char="§"/>
              <a:defRPr/>
            </a:lvl3pPr>
            <a:lvl4pPr marL="594360" indent="-137160">
              <a:buClr>
                <a:schemeClr val="bg1">
                  <a:lumMod val="50000"/>
                </a:schemeClr>
              </a:buClr>
              <a:buFont typeface="Wingdings" charset="2"/>
              <a:buChar char="§"/>
              <a:defRPr/>
            </a:lvl4pPr>
            <a:lvl5pPr marL="777240" indent="-137160">
              <a:buClr>
                <a:schemeClr val="bg1">
                  <a:lumMod val="50000"/>
                </a:schemeClr>
              </a:buClr>
              <a:buFont typeface="Wingdings"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baseline="0">
                <a:solidFill>
                  <a:schemeClr val="bg1">
                    <a:lumMod val="65000"/>
                  </a:schemeClr>
                </a:solidFill>
              </a:defRPr>
            </a:lvl1pPr>
          </a:lstStyle>
          <a:p>
            <a:fld id="{C4DA3B49-B71A-47E9-860F-7D0690B680C8}" type="datetime1">
              <a:rPr lang="en-US" smtClean="0"/>
              <a:t>4/5/2022</a:t>
            </a:fld>
            <a:endParaRPr lang="en-US" dirty="0"/>
          </a:p>
        </p:txBody>
      </p:sp>
      <p:sp>
        <p:nvSpPr>
          <p:cNvPr id="8" name="Footer Placeholder 7"/>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9" name="Slide Number Placeholder 8"/>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Tree>
    <p:extLst>
      <p:ext uri="{BB962C8B-B14F-4D97-AF65-F5344CB8AC3E}">
        <p14:creationId xmlns:p14="http://schemas.microsoft.com/office/powerpoint/2010/main" val="32587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baseline="0">
                <a:solidFill>
                  <a:schemeClr val="bg1">
                    <a:lumMod val="65000"/>
                  </a:schemeClr>
                </a:solidFill>
              </a:defRPr>
            </a:lvl1pPr>
          </a:lstStyle>
          <a:p>
            <a:fld id="{42510941-97E3-4D00-82A7-87E6B78D063B}" type="datetime1">
              <a:rPr lang="en-US" smtClean="0"/>
              <a:t>4/5/2022</a:t>
            </a:fld>
            <a:endParaRPr lang="en-US" dirty="0"/>
          </a:p>
        </p:txBody>
      </p:sp>
      <p:sp>
        <p:nvSpPr>
          <p:cNvPr id="4" name="Footer Placeholder 3"/>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5" name="Slide Number Placeholder 4"/>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Tree>
    <p:extLst>
      <p:ext uri="{BB962C8B-B14F-4D97-AF65-F5344CB8AC3E}">
        <p14:creationId xmlns:p14="http://schemas.microsoft.com/office/powerpoint/2010/main" val="382425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baseline="0">
                <a:solidFill>
                  <a:schemeClr val="bg1">
                    <a:lumMod val="65000"/>
                  </a:schemeClr>
                </a:solidFill>
              </a:defRPr>
            </a:lvl1pPr>
          </a:lstStyle>
          <a:p>
            <a:fld id="{1F879F5B-6B37-4490-A3C5-3B8C3E464D02}" type="datetime1">
              <a:rPr lang="en-US" smtClean="0"/>
              <a:t>4/5/2022</a:t>
            </a:fld>
            <a:endParaRPr lang="en-US" dirty="0"/>
          </a:p>
        </p:txBody>
      </p:sp>
      <p:sp>
        <p:nvSpPr>
          <p:cNvPr id="3" name="Footer Placeholder 2"/>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4" name="Slide Number Placeholder 3"/>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pic>
        <p:nvPicPr>
          <p:cNvPr id="8" name="Picture 7">
            <a:extLst>
              <a:ext uri="{FF2B5EF4-FFF2-40B4-BE49-F238E27FC236}">
                <a16:creationId xmlns:a16="http://schemas.microsoft.com/office/drawing/2014/main" id="{63D7B403-2C96-47A1-AD0B-7C6223C8A85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829" y="5678842"/>
            <a:ext cx="1069299" cy="1066182"/>
          </a:xfrm>
          <a:prstGeom prst="rect">
            <a:avLst/>
          </a:prstGeom>
        </p:spPr>
      </p:pic>
    </p:spTree>
    <p:extLst>
      <p:ext uri="{BB962C8B-B14F-4D97-AF65-F5344CB8AC3E}">
        <p14:creationId xmlns:p14="http://schemas.microsoft.com/office/powerpoint/2010/main" val="308829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buClr>
                <a:schemeClr val="bg1">
                  <a:lumMod val="50000"/>
                </a:schemeClr>
              </a:buClr>
              <a:defRPr sz="2000"/>
            </a:lvl2pPr>
            <a:lvl3pPr>
              <a:buClr>
                <a:schemeClr val="bg1">
                  <a:lumMod val="50000"/>
                </a:schemeClr>
              </a:buClr>
              <a:defRPr sz="1600"/>
            </a:lvl3pPr>
            <a:lvl4pPr>
              <a:buClr>
                <a:schemeClr val="bg1">
                  <a:lumMod val="50000"/>
                </a:schemeClr>
              </a:buClr>
              <a:defRPr sz="1600"/>
            </a:lvl4pPr>
            <a:lvl5pPr>
              <a:buClr>
                <a:schemeClr val="bg1">
                  <a:lumMod val="50000"/>
                </a:schemeClr>
              </a:buCl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baseline="0">
                <a:solidFill>
                  <a:schemeClr val="bg1">
                    <a:lumMod val="65000"/>
                  </a:schemeClr>
                </a:solidFill>
              </a:defRPr>
            </a:lvl1pPr>
          </a:lstStyle>
          <a:p>
            <a:fld id="{BF60810D-5F26-4624-95FC-CED8F5BED908}" type="datetime1">
              <a:rPr lang="en-US" smtClean="0"/>
              <a:t>4/5/2022</a:t>
            </a:fld>
            <a:endParaRPr lang="en-US" dirty="0"/>
          </a:p>
        </p:txBody>
      </p:sp>
      <p:sp>
        <p:nvSpPr>
          <p:cNvPr id="6" name="Footer Placeholder 5"/>
          <p:cNvSpPr>
            <a:spLocks noGrp="1"/>
          </p:cNvSpPr>
          <p:nvPr>
            <p:ph type="ftr" sz="quarter" idx="11"/>
          </p:nvPr>
        </p:nvSpPr>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7" name="Slide Number Placeholder 6"/>
          <p:cNvSpPr>
            <a:spLocks noGrp="1"/>
          </p:cNvSpPr>
          <p:nvPr>
            <p:ph type="sldNum" sz="quarter" idx="12"/>
          </p:nvPr>
        </p:nvSpPr>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Tree>
    <p:extLst>
      <p:ext uri="{BB962C8B-B14F-4D97-AF65-F5344CB8AC3E}">
        <p14:creationId xmlns:p14="http://schemas.microsoft.com/office/powerpoint/2010/main" val="269568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62544" y="4960138"/>
            <a:ext cx="6567055"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bg1">
              <a:lumMod val="75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800" y="6092977"/>
            <a:ext cx="1727200" cy="330200"/>
          </a:xfrm>
          <a:prstGeom prst="rect">
            <a:avLst/>
          </a:prstGeom>
        </p:spPr>
      </p:pic>
      <p:sp>
        <p:nvSpPr>
          <p:cNvPr id="12" name="Date Placeholder 4"/>
          <p:cNvSpPr>
            <a:spLocks noGrp="1"/>
          </p:cNvSpPr>
          <p:nvPr>
            <p:ph type="dt" sz="half" idx="10"/>
          </p:nvPr>
        </p:nvSpPr>
        <p:spPr>
          <a:xfrm>
            <a:off x="1151128" y="6470704"/>
            <a:ext cx="2154142" cy="274320"/>
          </a:xfrm>
        </p:spPr>
        <p:txBody>
          <a:bodyPr/>
          <a:lstStyle>
            <a:lvl1pPr>
              <a:defRPr baseline="0">
                <a:solidFill>
                  <a:schemeClr val="bg1">
                    <a:lumMod val="65000"/>
                  </a:schemeClr>
                </a:solidFill>
              </a:defRPr>
            </a:lvl1pPr>
          </a:lstStyle>
          <a:p>
            <a:fld id="{C7F7D932-090B-4D36-9A92-9CD2B7D768E9}" type="datetime1">
              <a:rPr lang="en-US" smtClean="0"/>
              <a:t>4/5/2022</a:t>
            </a:fld>
            <a:endParaRPr lang="en-US" dirty="0"/>
          </a:p>
        </p:txBody>
      </p:sp>
      <p:sp>
        <p:nvSpPr>
          <p:cNvPr id="13" name="Footer Placeholder 5"/>
          <p:cNvSpPr>
            <a:spLocks noGrp="1"/>
          </p:cNvSpPr>
          <p:nvPr>
            <p:ph type="ftr" sz="quarter" idx="11"/>
          </p:nvPr>
        </p:nvSpPr>
        <p:spPr>
          <a:xfrm>
            <a:off x="4842932" y="6470704"/>
            <a:ext cx="5901458" cy="274320"/>
          </a:xfrm>
        </p:spPr>
        <p:txBody>
          <a:bodyPr/>
          <a:lstStyle>
            <a:lvl1pPr>
              <a:defRPr baseline="0">
                <a:solidFill>
                  <a:schemeClr val="bg1">
                    <a:lumMod val="65000"/>
                  </a:schemeClr>
                </a:solidFill>
              </a:defRPr>
            </a:lvl1pPr>
          </a:lstStyle>
          <a:p>
            <a:r>
              <a:rPr lang="en-US"/>
              <a:t>OPI School Finance Webinar January 2019 : Audit Awareness</a:t>
            </a:r>
            <a:endParaRPr lang="en-US" dirty="0"/>
          </a:p>
        </p:txBody>
      </p:sp>
      <p:sp>
        <p:nvSpPr>
          <p:cNvPr id="14" name="Slide Number Placeholder 6"/>
          <p:cNvSpPr>
            <a:spLocks noGrp="1"/>
          </p:cNvSpPr>
          <p:nvPr>
            <p:ph type="sldNum" sz="quarter" idx="12"/>
          </p:nvPr>
        </p:nvSpPr>
        <p:spPr>
          <a:xfrm>
            <a:off x="10837334" y="6470704"/>
            <a:ext cx="973666" cy="274320"/>
          </a:xfrm>
        </p:spPr>
        <p:txBody>
          <a:bodyPr/>
          <a:lstStyle>
            <a:lvl1pPr>
              <a:defRPr baseline="0">
                <a:solidFill>
                  <a:schemeClr val="bg1">
                    <a:lumMod val="65000"/>
                  </a:schemeClr>
                </a:solidFill>
              </a:defRPr>
            </a:lvl1pPr>
          </a:lstStyle>
          <a:p>
            <a:fld id="{6DE29766-7A0B-426A-9404-A109ABC8A25B}" type="slidenum">
              <a:rPr lang="en-US" smtClean="0"/>
              <a:pPr/>
              <a:t>‹#›</a:t>
            </a:fld>
            <a:endParaRPr lang="en-US" dirty="0"/>
          </a:p>
        </p:txBody>
      </p:sp>
      <p:pic>
        <p:nvPicPr>
          <p:cNvPr id="16" name="Picture 15">
            <a:extLst>
              <a:ext uri="{FF2B5EF4-FFF2-40B4-BE49-F238E27FC236}">
                <a16:creationId xmlns:a16="http://schemas.microsoft.com/office/drawing/2014/main" id="{4C3870F0-A351-4342-9E59-0BD04A5C65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829" y="5678842"/>
            <a:ext cx="1069299" cy="1066182"/>
          </a:xfrm>
          <a:prstGeom prst="rect">
            <a:avLst/>
          </a:prstGeom>
        </p:spPr>
      </p:pic>
    </p:spTree>
    <p:extLst>
      <p:ext uri="{BB962C8B-B14F-4D97-AF65-F5344CB8AC3E}">
        <p14:creationId xmlns:p14="http://schemas.microsoft.com/office/powerpoint/2010/main" val="35442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51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51128" y="6470704"/>
            <a:ext cx="2154142" cy="274320"/>
          </a:xfrm>
          <a:prstGeom prst="rect">
            <a:avLst/>
          </a:prstGeom>
        </p:spPr>
        <p:txBody>
          <a:bodyPr vert="horz" lIns="91440" tIns="45720" rIns="91440" bIns="45720" rtlCol="0" anchor="ctr"/>
          <a:lstStyle>
            <a:lvl1pPr algn="l">
              <a:defRPr sz="1000" baseline="0">
                <a:solidFill>
                  <a:schemeClr val="bg1">
                    <a:lumMod val="65000"/>
                  </a:schemeClr>
                </a:solidFill>
                <a:latin typeface="+mj-lt"/>
              </a:defRPr>
            </a:lvl1pPr>
          </a:lstStyle>
          <a:p>
            <a:fld id="{88CCAA25-0234-406E-9127-371401A981A6}" type="datetime1">
              <a:rPr lang="en-US" smtClean="0"/>
              <a:t>4/5/2022</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bg1">
                    <a:lumMod val="65000"/>
                  </a:schemeClr>
                </a:solidFill>
                <a:latin typeface="+mj-lt"/>
              </a:defRPr>
            </a:lvl1pPr>
          </a:lstStyle>
          <a:p>
            <a:r>
              <a:rPr lang="en-US"/>
              <a:t>OPI School Finance Webinar January 2019 : Audit Awareness</a:t>
            </a:r>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baseline="0">
                <a:solidFill>
                  <a:schemeClr val="bg1">
                    <a:lumMod val="65000"/>
                  </a:schemeClr>
                </a:solidFill>
                <a:latin typeface="+mj-lt"/>
              </a:defRPr>
            </a:lvl1pPr>
          </a:lstStyle>
          <a:p>
            <a:fld id="{6DE29766-7A0B-426A-9404-A109ABC8A25B}"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1829" y="5678842"/>
            <a:ext cx="1069299" cy="1066182"/>
          </a:xfrm>
          <a:prstGeom prst="rect">
            <a:avLst/>
          </a:prstGeom>
        </p:spPr>
      </p:pic>
    </p:spTree>
    <p:extLst>
      <p:ext uri="{BB962C8B-B14F-4D97-AF65-F5344CB8AC3E}">
        <p14:creationId xmlns:p14="http://schemas.microsoft.com/office/powerpoint/2010/main" val="3132819372"/>
      </p:ext>
    </p:extLst>
  </p:cSld>
  <p:clrMap bg1="lt1" tx1="dk1" bg2="lt2" tx2="dk2" accent1="accent1" accent2="accent2" accent3="accent3" accent4="accent4" accent5="accent5" accent6="accent6" hlink="hlink" folHlink="folHlink"/>
  <p:sldLayoutIdLst>
    <p:sldLayoutId id="2147483723" r:id="rId1"/>
    <p:sldLayoutId id="2147483721" r:id="rId2"/>
    <p:sldLayoutId id="2147483722"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hf hdr="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bg1">
            <a:lumMod val="50000"/>
          </a:schemeClr>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bg1">
            <a:lumMod val="50000"/>
          </a:schemeClr>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bg1">
            <a:lumMod val="50000"/>
          </a:schemeClr>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bg1">
            <a:lumMod val="50000"/>
          </a:schemeClr>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fsd.mt.gov/LGSB"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fsd.mt.gov/LGSB/Forms/AuditReviewProgram/4_ComplianceSupplement/4_SchoolDistrict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opi.mt.gov/Leadership/Finance-Grants/School-Finance/School-Finance-Auditing"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Dan.Moody@mt.gov?subject=Audit%20Awareness%20Presentation%20Questions"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mailto:Barbara.Quinn@mt.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Audit awareness</a:t>
            </a:r>
          </a:p>
        </p:txBody>
      </p:sp>
      <p:sp>
        <p:nvSpPr>
          <p:cNvPr id="3" name="Subtitle 2"/>
          <p:cNvSpPr>
            <a:spLocks noGrp="1"/>
          </p:cNvSpPr>
          <p:nvPr>
            <p:ph type="subTitle" idx="1"/>
          </p:nvPr>
        </p:nvSpPr>
        <p:spPr>
          <a:xfrm>
            <a:off x="8597721" y="5415999"/>
            <a:ext cx="3200400" cy="551315"/>
          </a:xfrm>
        </p:spPr>
        <p:txBody>
          <a:bodyPr/>
          <a:lstStyle/>
          <a:p>
            <a:r>
              <a:rPr lang="en-US" dirty="0">
                <a:solidFill>
                  <a:schemeClr val="accent2"/>
                </a:solidFill>
              </a:rPr>
              <a:t>OPI School Finance</a:t>
            </a:r>
          </a:p>
        </p:txBody>
      </p:sp>
    </p:spTree>
    <p:extLst>
      <p:ext uri="{BB962C8B-B14F-4D97-AF65-F5344CB8AC3E}">
        <p14:creationId xmlns:p14="http://schemas.microsoft.com/office/powerpoint/2010/main" val="3470048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Assessments</a:t>
            </a:r>
          </a:p>
        </p:txBody>
      </p:sp>
      <p:sp>
        <p:nvSpPr>
          <p:cNvPr id="5" name="Content Placeholder 4">
            <a:extLst>
              <a:ext uri="{FF2B5EF4-FFF2-40B4-BE49-F238E27FC236}">
                <a16:creationId xmlns:a16="http://schemas.microsoft.com/office/drawing/2014/main" id="{42204C2D-695A-4303-8F2D-0E11654E67E7}"/>
              </a:ext>
            </a:extLst>
          </p:cNvPr>
          <p:cNvSpPr>
            <a:spLocks noGrp="1"/>
          </p:cNvSpPr>
          <p:nvPr>
            <p:ph idx="1"/>
          </p:nvPr>
        </p:nvSpPr>
        <p:spPr/>
        <p:txBody>
          <a:bodyPr>
            <a:noAutofit/>
          </a:bodyPr>
          <a:lstStyle/>
          <a:p>
            <a:pPr marL="0" indent="0">
              <a:buNone/>
            </a:pPr>
            <a:r>
              <a:rPr lang="en-US" sz="2400" b="1" dirty="0"/>
              <a:t>Process</a:t>
            </a:r>
          </a:p>
          <a:p>
            <a:pPr marL="457200" indent="-457200">
              <a:buFont typeface="+mj-lt"/>
              <a:buAutoNum type="arabicPeriod" startAt="5"/>
            </a:pPr>
            <a:r>
              <a:rPr lang="en-US" sz="2000" dirty="0"/>
              <a:t>When the review is completed and final decisions have been made, audit letters are sent.  </a:t>
            </a:r>
          </a:p>
          <a:p>
            <a:pPr marL="457200" indent="-457200">
              <a:buFont typeface="+mj-lt"/>
              <a:buAutoNum type="arabicPeriod" startAt="5"/>
            </a:pPr>
            <a:r>
              <a:rPr lang="en-US" sz="2000" dirty="0"/>
              <a:t>The audit letters inform the district of either “High Risk” status or “Watch” status.  </a:t>
            </a:r>
          </a:p>
          <a:p>
            <a:pPr marL="457200" indent="-457200">
              <a:buFont typeface="+mj-lt"/>
              <a:buAutoNum type="arabicPeriod" startAt="5"/>
            </a:pPr>
            <a:r>
              <a:rPr lang="en-US" sz="2000" dirty="0"/>
              <a:t>Before letters are sent to the school Board Chairperson, the OPI attempts to contact district clerks to inform them of their status.</a:t>
            </a:r>
          </a:p>
          <a:p>
            <a:pPr marL="457200" indent="-457200">
              <a:buFont typeface="+mj-lt"/>
              <a:buAutoNum type="arabicPeriod" startAt="5"/>
            </a:pPr>
            <a:r>
              <a:rPr lang="en-US" sz="2000" dirty="0"/>
              <a:t>Following these steps, an OPI auditor will be in contact with each location with “High Risk” or “Watch” status, to determine corrective actions and/or what assistance OPI can provide to help the district make the required improvements.</a:t>
            </a:r>
            <a:endParaRPr lang="en-US" dirty="0"/>
          </a:p>
        </p:txBody>
      </p:sp>
      <p:sp>
        <p:nvSpPr>
          <p:cNvPr id="6" name="Date Placeholder 5">
            <a:extLst>
              <a:ext uri="{FF2B5EF4-FFF2-40B4-BE49-F238E27FC236}">
                <a16:creationId xmlns:a16="http://schemas.microsoft.com/office/drawing/2014/main" id="{711CE5D2-5DA5-42B5-A384-B1A5D2798A8F}"/>
              </a:ext>
            </a:extLst>
          </p:cNvPr>
          <p:cNvSpPr>
            <a:spLocks noGrp="1"/>
          </p:cNvSpPr>
          <p:nvPr>
            <p:ph type="dt" sz="half" idx="10"/>
          </p:nvPr>
        </p:nvSpPr>
        <p:spPr/>
        <p:txBody>
          <a:bodyPr/>
          <a:lstStyle/>
          <a:p>
            <a:fld id="{1063CC6D-EB28-4EAA-A880-D1A625F52322}" type="datetime1">
              <a:rPr lang="en-US" smtClean="0"/>
              <a:t>4/5/2022</a:t>
            </a:fld>
            <a:endParaRPr lang="en-US" dirty="0"/>
          </a:p>
        </p:txBody>
      </p:sp>
      <p:sp>
        <p:nvSpPr>
          <p:cNvPr id="7" name="Footer Placeholder 6">
            <a:extLst>
              <a:ext uri="{FF2B5EF4-FFF2-40B4-BE49-F238E27FC236}">
                <a16:creationId xmlns:a16="http://schemas.microsoft.com/office/drawing/2014/main" id="{F30C2EEA-2344-4060-9A0F-22DE98231203}"/>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8" name="Slide Number Placeholder 7">
            <a:extLst>
              <a:ext uri="{FF2B5EF4-FFF2-40B4-BE49-F238E27FC236}">
                <a16:creationId xmlns:a16="http://schemas.microsoft.com/office/drawing/2014/main" id="{4496CD7A-440F-4FB2-9ECB-36679322FF2C}"/>
              </a:ext>
            </a:extLst>
          </p:cNvPr>
          <p:cNvSpPr>
            <a:spLocks noGrp="1"/>
          </p:cNvSpPr>
          <p:nvPr>
            <p:ph type="sldNum" sz="quarter" idx="12"/>
          </p:nvPr>
        </p:nvSpPr>
        <p:spPr/>
        <p:txBody>
          <a:bodyPr/>
          <a:lstStyle/>
          <a:p>
            <a:fld id="{6DE29766-7A0B-426A-9404-A109ABC8A25B}" type="slidenum">
              <a:rPr lang="en-US" smtClean="0"/>
              <a:pPr/>
              <a:t>10</a:t>
            </a:fld>
            <a:endParaRPr lang="en-US" dirty="0"/>
          </a:p>
        </p:txBody>
      </p:sp>
    </p:spTree>
    <p:extLst>
      <p:ext uri="{BB962C8B-B14F-4D97-AF65-F5344CB8AC3E}">
        <p14:creationId xmlns:p14="http://schemas.microsoft.com/office/powerpoint/2010/main" val="3147593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9">
            <a:extLst>
              <a:ext uri="{FF2B5EF4-FFF2-40B4-BE49-F238E27FC236}">
                <a16:creationId xmlns:a16="http://schemas.microsoft.com/office/drawing/2014/main" id="{3CD3A668-F556-4521-AB3C-9CFF635BD308}"/>
              </a:ext>
            </a:extLst>
          </p:cNvPr>
          <p:cNvPicPr>
            <a:picLocks noChangeAspect="1"/>
          </p:cNvPicPr>
          <p:nvPr/>
        </p:nvPicPr>
        <p:blipFill rotWithShape="1">
          <a:blip r:embed="rId3" cstate="email">
            <a:extLst>
              <a:ext uri="{28A0092B-C50C-407E-A947-70E740481C1C}">
                <a14:useLocalDpi xmlns:a14="http://schemas.microsoft.com/office/drawing/2010/main"/>
              </a:ext>
            </a:extLst>
          </a:blip>
          <a:stretch/>
        </p:blipFill>
        <p:spPr>
          <a:xfrm>
            <a:off x="1092200" y="38100"/>
            <a:ext cx="10655299" cy="6095999"/>
          </a:xfrm>
          <a:prstGeom prst="rect">
            <a:avLst/>
          </a:prstGeom>
        </p:spPr>
      </p:pic>
      <p:sp>
        <p:nvSpPr>
          <p:cNvPr id="5" name="Date Placeholder 4">
            <a:extLst>
              <a:ext uri="{FF2B5EF4-FFF2-40B4-BE49-F238E27FC236}">
                <a16:creationId xmlns:a16="http://schemas.microsoft.com/office/drawing/2014/main" id="{B743BA33-EB5A-4493-9204-92694CD98AFC}"/>
              </a:ext>
            </a:extLst>
          </p:cNvPr>
          <p:cNvSpPr>
            <a:spLocks noGrp="1"/>
          </p:cNvSpPr>
          <p:nvPr>
            <p:ph type="dt" sz="half" idx="10"/>
          </p:nvPr>
        </p:nvSpPr>
        <p:spPr/>
        <p:txBody>
          <a:bodyPr/>
          <a:lstStyle/>
          <a:p>
            <a:fld id="{F42E5440-D571-4F71-B47C-46CABCF1ED1E}" type="datetime1">
              <a:rPr lang="en-US" smtClean="0"/>
              <a:t>4/5/2022</a:t>
            </a:fld>
            <a:endParaRPr lang="en-US" dirty="0"/>
          </a:p>
        </p:txBody>
      </p:sp>
      <p:sp>
        <p:nvSpPr>
          <p:cNvPr id="9" name="Footer Placeholder 8">
            <a:extLst>
              <a:ext uri="{FF2B5EF4-FFF2-40B4-BE49-F238E27FC236}">
                <a16:creationId xmlns:a16="http://schemas.microsoft.com/office/drawing/2014/main" id="{444D9447-05FD-40B8-AE41-90EE4E65D3E4}"/>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11" name="Slide Number Placeholder 10">
            <a:extLst>
              <a:ext uri="{FF2B5EF4-FFF2-40B4-BE49-F238E27FC236}">
                <a16:creationId xmlns:a16="http://schemas.microsoft.com/office/drawing/2014/main" id="{F1C14EE9-430B-4ED1-936B-31F27C202199}"/>
              </a:ext>
            </a:extLst>
          </p:cNvPr>
          <p:cNvSpPr>
            <a:spLocks noGrp="1"/>
          </p:cNvSpPr>
          <p:nvPr>
            <p:ph type="sldNum" sz="quarter" idx="12"/>
          </p:nvPr>
        </p:nvSpPr>
        <p:spPr/>
        <p:txBody>
          <a:bodyPr/>
          <a:lstStyle/>
          <a:p>
            <a:fld id="{6DE29766-7A0B-426A-9404-A109ABC8A25B}" type="slidenum">
              <a:rPr lang="en-US" smtClean="0"/>
              <a:pPr/>
              <a:t>11</a:t>
            </a:fld>
            <a:endParaRPr lang="en-US" dirty="0"/>
          </a:p>
        </p:txBody>
      </p:sp>
    </p:spTree>
    <p:extLst>
      <p:ext uri="{BB962C8B-B14F-4D97-AF65-F5344CB8AC3E}">
        <p14:creationId xmlns:p14="http://schemas.microsoft.com/office/powerpoint/2010/main" val="480696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644BE4F-118C-4867-A0C9-F745FABB4661}"/>
              </a:ext>
            </a:extLst>
          </p:cNvPr>
          <p:cNvPicPr>
            <a:picLocks noChangeAspect="1"/>
          </p:cNvPicPr>
          <p:nvPr/>
        </p:nvPicPr>
        <p:blipFill rotWithShape="1">
          <a:blip r:embed="rId3" cstate="email">
            <a:extLst>
              <a:ext uri="{28A0092B-C50C-407E-A947-70E740481C1C}">
                <a14:useLocalDpi xmlns:a14="http://schemas.microsoft.com/office/drawing/2010/main"/>
              </a:ext>
            </a:extLst>
          </a:blip>
          <a:stretch/>
        </p:blipFill>
        <p:spPr>
          <a:xfrm>
            <a:off x="1092201" y="546101"/>
            <a:ext cx="10718800" cy="5607956"/>
          </a:xfrm>
          <a:prstGeom prst="rect">
            <a:avLst/>
          </a:prstGeom>
        </p:spPr>
      </p:pic>
      <p:sp>
        <p:nvSpPr>
          <p:cNvPr id="2" name="Date Placeholder 1">
            <a:extLst>
              <a:ext uri="{FF2B5EF4-FFF2-40B4-BE49-F238E27FC236}">
                <a16:creationId xmlns:a16="http://schemas.microsoft.com/office/drawing/2014/main" id="{535319F4-91A6-4C12-A50E-0BA289EBA51A}"/>
              </a:ext>
            </a:extLst>
          </p:cNvPr>
          <p:cNvSpPr>
            <a:spLocks noGrp="1"/>
          </p:cNvSpPr>
          <p:nvPr>
            <p:ph type="dt" sz="half" idx="10"/>
          </p:nvPr>
        </p:nvSpPr>
        <p:spPr/>
        <p:txBody>
          <a:bodyPr/>
          <a:lstStyle/>
          <a:p>
            <a:fld id="{FA086EE0-AC1B-43FA-929A-A8BA3A95E705}" type="datetime1">
              <a:rPr lang="en-US" smtClean="0"/>
              <a:t>4/5/2022</a:t>
            </a:fld>
            <a:endParaRPr lang="en-US" dirty="0"/>
          </a:p>
        </p:txBody>
      </p:sp>
      <p:sp>
        <p:nvSpPr>
          <p:cNvPr id="5" name="Footer Placeholder 4">
            <a:extLst>
              <a:ext uri="{FF2B5EF4-FFF2-40B4-BE49-F238E27FC236}">
                <a16:creationId xmlns:a16="http://schemas.microsoft.com/office/drawing/2014/main" id="{4D153C63-3C3D-457A-95B3-940BA719839E}"/>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7" name="Slide Number Placeholder 6">
            <a:extLst>
              <a:ext uri="{FF2B5EF4-FFF2-40B4-BE49-F238E27FC236}">
                <a16:creationId xmlns:a16="http://schemas.microsoft.com/office/drawing/2014/main" id="{7F4D3B4A-538A-4997-AC00-ADDD9F13EC81}"/>
              </a:ext>
            </a:extLst>
          </p:cNvPr>
          <p:cNvSpPr>
            <a:spLocks noGrp="1"/>
          </p:cNvSpPr>
          <p:nvPr>
            <p:ph type="sldNum" sz="quarter" idx="12"/>
          </p:nvPr>
        </p:nvSpPr>
        <p:spPr/>
        <p:txBody>
          <a:bodyPr/>
          <a:lstStyle/>
          <a:p>
            <a:fld id="{6DE29766-7A0B-426A-9404-A109ABC8A25B}" type="slidenum">
              <a:rPr lang="en-US" smtClean="0"/>
              <a:pPr/>
              <a:t>12</a:t>
            </a:fld>
            <a:endParaRPr lang="en-US" dirty="0"/>
          </a:p>
        </p:txBody>
      </p:sp>
      <p:pic>
        <p:nvPicPr>
          <p:cNvPr id="8" name="Content Placeholder 9">
            <a:extLst>
              <a:ext uri="{FF2B5EF4-FFF2-40B4-BE49-F238E27FC236}">
                <a16:creationId xmlns:a16="http://schemas.microsoft.com/office/drawing/2014/main" id="{E152F794-2E38-4B9E-94A0-0E7671E0ECE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592" b="91667"/>
          <a:stretch/>
        </p:blipFill>
        <p:spPr>
          <a:xfrm>
            <a:off x="1092200" y="38101"/>
            <a:ext cx="10655299" cy="508000"/>
          </a:xfrm>
          <a:prstGeom prst="rect">
            <a:avLst/>
          </a:prstGeom>
        </p:spPr>
      </p:pic>
    </p:spTree>
    <p:extLst>
      <p:ext uri="{BB962C8B-B14F-4D97-AF65-F5344CB8AC3E}">
        <p14:creationId xmlns:p14="http://schemas.microsoft.com/office/powerpoint/2010/main" val="1042564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39559-11A4-45A0-89AC-993FDB587C79}"/>
              </a:ext>
            </a:extLst>
          </p:cNvPr>
          <p:cNvSpPr>
            <a:spLocks noGrp="1"/>
          </p:cNvSpPr>
          <p:nvPr>
            <p:ph type="title"/>
          </p:nvPr>
        </p:nvSpPr>
        <p:spPr/>
        <p:txBody>
          <a:bodyPr>
            <a:normAutofit fontScale="90000"/>
          </a:bodyPr>
          <a:lstStyle/>
          <a:p>
            <a:r>
              <a:rPr lang="en-US" dirty="0"/>
              <a:t>Most Common Audit Findings </a:t>
            </a:r>
            <a:br>
              <a:rPr lang="en-US" dirty="0"/>
            </a:br>
            <a:r>
              <a:rPr lang="en-US" dirty="0"/>
              <a:t>FY-2020</a:t>
            </a:r>
          </a:p>
        </p:txBody>
      </p:sp>
      <p:graphicFrame>
        <p:nvGraphicFramePr>
          <p:cNvPr id="4" name="Content Placeholder 3">
            <a:extLst>
              <a:ext uri="{FF2B5EF4-FFF2-40B4-BE49-F238E27FC236}">
                <a16:creationId xmlns:a16="http://schemas.microsoft.com/office/drawing/2014/main" id="{A47C6D13-CF6C-4C43-8648-0E56667BC863}"/>
              </a:ext>
            </a:extLst>
          </p:cNvPr>
          <p:cNvGraphicFramePr>
            <a:graphicFrameLocks noGrp="1"/>
          </p:cNvGraphicFramePr>
          <p:nvPr>
            <p:ph idx="1"/>
            <p:extLst>
              <p:ext uri="{D42A27DB-BD31-4B8C-83A1-F6EECF244321}">
                <p14:modId xmlns:p14="http://schemas.microsoft.com/office/powerpoint/2010/main" val="1543867185"/>
              </p:ext>
            </p:extLst>
          </p:nvPr>
        </p:nvGraphicFramePr>
        <p:xfrm>
          <a:off x="3198019" y="2286000"/>
          <a:ext cx="5795962" cy="4104216"/>
        </p:xfrm>
        <a:graphic>
          <a:graphicData uri="http://schemas.openxmlformats.org/drawingml/2006/table">
            <a:tbl>
              <a:tblPr firstRow="1" bandRow="1">
                <a:tableStyleId>{5C22544A-7EE6-4342-B048-85BDC9FD1C3A}</a:tableStyleId>
              </a:tblPr>
              <a:tblGrid>
                <a:gridCol w="5021262">
                  <a:extLst>
                    <a:ext uri="{9D8B030D-6E8A-4147-A177-3AD203B41FA5}">
                      <a16:colId xmlns:a16="http://schemas.microsoft.com/office/drawing/2014/main" val="1768969311"/>
                    </a:ext>
                  </a:extLst>
                </a:gridCol>
                <a:gridCol w="774700">
                  <a:extLst>
                    <a:ext uri="{9D8B030D-6E8A-4147-A177-3AD203B41FA5}">
                      <a16:colId xmlns:a16="http://schemas.microsoft.com/office/drawing/2014/main" val="2634214256"/>
                    </a:ext>
                  </a:extLst>
                </a:gridCol>
              </a:tblGrid>
              <a:tr h="375708">
                <a:tc>
                  <a:txBody>
                    <a:bodyPr/>
                    <a:lstStyle/>
                    <a:p>
                      <a:pPr algn="l"/>
                      <a:r>
                        <a:rPr lang="en-US" sz="1600" dirty="0">
                          <a:solidFill>
                            <a:schemeClr val="tx1"/>
                          </a:solidFill>
                        </a:rPr>
                        <a:t>Audit Findings</a:t>
                      </a:r>
                    </a:p>
                  </a:txBody>
                  <a:tcPr/>
                </a:tc>
                <a:tc>
                  <a:txBody>
                    <a:bodyPr/>
                    <a:lstStyle/>
                    <a:p>
                      <a:endParaRPr lang="en-US" sz="1600" dirty="0"/>
                    </a:p>
                  </a:txBody>
                  <a:tcPr/>
                </a:tc>
                <a:extLst>
                  <a:ext uri="{0D108BD9-81ED-4DB2-BD59-A6C34878D82A}">
                    <a16:rowId xmlns:a16="http://schemas.microsoft.com/office/drawing/2014/main" val="2881324785"/>
                  </a:ext>
                </a:extLst>
              </a:tr>
              <a:tr h="284692">
                <a:tc>
                  <a:txBody>
                    <a:bodyPr/>
                    <a:lstStyle/>
                    <a:p>
                      <a:r>
                        <a:rPr lang="en-US" sz="1600" dirty="0"/>
                        <a:t>Inadequate Segregation of Duties</a:t>
                      </a:r>
                    </a:p>
                  </a:txBody>
                  <a:tcPr/>
                </a:tc>
                <a:tc>
                  <a:txBody>
                    <a:bodyPr/>
                    <a:lstStyle/>
                    <a:p>
                      <a:r>
                        <a:rPr lang="en-US" sz="1600" dirty="0"/>
                        <a:t>25</a:t>
                      </a:r>
                    </a:p>
                  </a:txBody>
                  <a:tcPr/>
                </a:tc>
                <a:extLst>
                  <a:ext uri="{0D108BD9-81ED-4DB2-BD59-A6C34878D82A}">
                    <a16:rowId xmlns:a16="http://schemas.microsoft.com/office/drawing/2014/main" val="4214510532"/>
                  </a:ext>
                </a:extLst>
              </a:tr>
              <a:tr h="297392">
                <a:tc>
                  <a:txBody>
                    <a:bodyPr/>
                    <a:lstStyle/>
                    <a:p>
                      <a:r>
                        <a:rPr lang="en-US" sz="1600" dirty="0"/>
                        <a:t>SAS-115 Preparation of Financial Statements</a:t>
                      </a:r>
                    </a:p>
                  </a:txBody>
                  <a:tcPr/>
                </a:tc>
                <a:tc>
                  <a:txBody>
                    <a:bodyPr/>
                    <a:lstStyle/>
                    <a:p>
                      <a:r>
                        <a:rPr lang="en-US" sz="1600" dirty="0"/>
                        <a:t>32</a:t>
                      </a:r>
                    </a:p>
                  </a:txBody>
                  <a:tcPr/>
                </a:tc>
                <a:extLst>
                  <a:ext uri="{0D108BD9-81ED-4DB2-BD59-A6C34878D82A}">
                    <a16:rowId xmlns:a16="http://schemas.microsoft.com/office/drawing/2014/main" val="1292701599"/>
                  </a:ext>
                </a:extLst>
              </a:tr>
              <a:tr h="310092">
                <a:tc>
                  <a:txBody>
                    <a:bodyPr/>
                    <a:lstStyle/>
                    <a:p>
                      <a:r>
                        <a:rPr lang="en-US" sz="1600" dirty="0"/>
                        <a:t>OPEB-GASB 45 Not Recorded/ Incorrect</a:t>
                      </a:r>
                    </a:p>
                  </a:txBody>
                  <a:tcPr/>
                </a:tc>
                <a:tc>
                  <a:txBody>
                    <a:bodyPr/>
                    <a:lstStyle/>
                    <a:p>
                      <a:r>
                        <a:rPr lang="en-US" sz="1600" dirty="0"/>
                        <a:t>19</a:t>
                      </a:r>
                    </a:p>
                  </a:txBody>
                  <a:tcPr/>
                </a:tc>
                <a:extLst>
                  <a:ext uri="{0D108BD9-81ED-4DB2-BD59-A6C34878D82A}">
                    <a16:rowId xmlns:a16="http://schemas.microsoft.com/office/drawing/2014/main" val="1503288852"/>
                  </a:ext>
                </a:extLst>
              </a:tr>
              <a:tr h="304800">
                <a:tc>
                  <a:txBody>
                    <a:bodyPr/>
                    <a:lstStyle/>
                    <a:p>
                      <a:r>
                        <a:rPr lang="en-US" sz="1600" dirty="0"/>
                        <a:t>Extracurricular Accounting </a:t>
                      </a:r>
                    </a:p>
                  </a:txBody>
                  <a:tcPr/>
                </a:tc>
                <a:tc>
                  <a:txBody>
                    <a:bodyPr/>
                    <a:lstStyle/>
                    <a:p>
                      <a:r>
                        <a:rPr lang="en-US" sz="1600" dirty="0"/>
                        <a:t>39</a:t>
                      </a:r>
                    </a:p>
                  </a:txBody>
                  <a:tcPr/>
                </a:tc>
                <a:extLst>
                  <a:ext uri="{0D108BD9-81ED-4DB2-BD59-A6C34878D82A}">
                    <a16:rowId xmlns:a16="http://schemas.microsoft.com/office/drawing/2014/main" val="344654067"/>
                  </a:ext>
                </a:extLst>
              </a:tr>
              <a:tr h="317500">
                <a:tc>
                  <a:txBody>
                    <a:bodyPr/>
                    <a:lstStyle/>
                    <a:p>
                      <a:r>
                        <a:rPr lang="en-US" sz="1600" dirty="0"/>
                        <a:t>Fixed Asset records not correct</a:t>
                      </a:r>
                    </a:p>
                  </a:txBody>
                  <a:tcPr/>
                </a:tc>
                <a:tc>
                  <a:txBody>
                    <a:bodyPr/>
                    <a:lstStyle/>
                    <a:p>
                      <a:r>
                        <a:rPr lang="en-US" sz="1600" dirty="0"/>
                        <a:t>33</a:t>
                      </a:r>
                    </a:p>
                  </a:txBody>
                  <a:tcPr/>
                </a:tc>
                <a:extLst>
                  <a:ext uri="{0D108BD9-81ED-4DB2-BD59-A6C34878D82A}">
                    <a16:rowId xmlns:a16="http://schemas.microsoft.com/office/drawing/2014/main" val="3762580145"/>
                  </a:ext>
                </a:extLst>
              </a:tr>
              <a:tr h="292100">
                <a:tc>
                  <a:txBody>
                    <a:bodyPr/>
                    <a:lstStyle/>
                    <a:p>
                      <a:r>
                        <a:rPr lang="en-US" sz="1600" dirty="0"/>
                        <a:t>Cash related and reconciliations </a:t>
                      </a:r>
                    </a:p>
                  </a:txBody>
                  <a:tcPr/>
                </a:tc>
                <a:tc>
                  <a:txBody>
                    <a:bodyPr/>
                    <a:lstStyle/>
                    <a:p>
                      <a:r>
                        <a:rPr lang="en-US" sz="1600" dirty="0"/>
                        <a:t>39</a:t>
                      </a:r>
                    </a:p>
                  </a:txBody>
                  <a:tcPr/>
                </a:tc>
                <a:extLst>
                  <a:ext uri="{0D108BD9-81ED-4DB2-BD59-A6C34878D82A}">
                    <a16:rowId xmlns:a16="http://schemas.microsoft.com/office/drawing/2014/main" val="916604757"/>
                  </a:ext>
                </a:extLst>
              </a:tr>
              <a:tr h="330200">
                <a:tc>
                  <a:txBody>
                    <a:bodyPr/>
                    <a:lstStyle/>
                    <a:p>
                      <a:r>
                        <a:rPr lang="en-US" sz="1600" dirty="0"/>
                        <a:t>Year-end accruals, expenditures/revenue</a:t>
                      </a:r>
                    </a:p>
                  </a:txBody>
                  <a:tcPr/>
                </a:tc>
                <a:tc>
                  <a:txBody>
                    <a:bodyPr/>
                    <a:lstStyle/>
                    <a:p>
                      <a:r>
                        <a:rPr lang="en-US" sz="1600" dirty="0"/>
                        <a:t>40</a:t>
                      </a:r>
                    </a:p>
                  </a:txBody>
                  <a:tcPr/>
                </a:tc>
                <a:extLst>
                  <a:ext uri="{0D108BD9-81ED-4DB2-BD59-A6C34878D82A}">
                    <a16:rowId xmlns:a16="http://schemas.microsoft.com/office/drawing/2014/main" val="3865379031"/>
                  </a:ext>
                </a:extLst>
              </a:tr>
              <a:tr h="304800">
                <a:tc>
                  <a:txBody>
                    <a:bodyPr/>
                    <a:lstStyle/>
                    <a:p>
                      <a:r>
                        <a:rPr lang="en-US" sz="1600" dirty="0"/>
                        <a:t>Payroll, all findings</a:t>
                      </a:r>
                    </a:p>
                  </a:txBody>
                  <a:tcPr/>
                </a:tc>
                <a:tc>
                  <a:txBody>
                    <a:bodyPr/>
                    <a:lstStyle/>
                    <a:p>
                      <a:r>
                        <a:rPr lang="en-US" sz="1600" dirty="0"/>
                        <a:t>16</a:t>
                      </a:r>
                    </a:p>
                  </a:txBody>
                  <a:tcPr/>
                </a:tc>
                <a:extLst>
                  <a:ext uri="{0D108BD9-81ED-4DB2-BD59-A6C34878D82A}">
                    <a16:rowId xmlns:a16="http://schemas.microsoft.com/office/drawing/2014/main" val="1476312914"/>
                  </a:ext>
                </a:extLst>
              </a:tr>
              <a:tr h="304800">
                <a:tc>
                  <a:txBody>
                    <a:bodyPr/>
                    <a:lstStyle/>
                    <a:p>
                      <a:r>
                        <a:rPr lang="en-US" sz="1600" dirty="0"/>
                        <a:t>Budget authority or negative balances</a:t>
                      </a:r>
                    </a:p>
                  </a:txBody>
                  <a:tcPr/>
                </a:tc>
                <a:tc>
                  <a:txBody>
                    <a:bodyPr/>
                    <a:lstStyle/>
                    <a:p>
                      <a:r>
                        <a:rPr lang="en-US" sz="1600" dirty="0"/>
                        <a:t>19</a:t>
                      </a:r>
                    </a:p>
                  </a:txBody>
                  <a:tcPr/>
                </a:tc>
                <a:extLst>
                  <a:ext uri="{0D108BD9-81ED-4DB2-BD59-A6C34878D82A}">
                    <a16:rowId xmlns:a16="http://schemas.microsoft.com/office/drawing/2014/main" val="3080390559"/>
                  </a:ext>
                </a:extLst>
              </a:tr>
              <a:tr h="304800">
                <a:tc>
                  <a:txBody>
                    <a:bodyPr/>
                    <a:lstStyle/>
                    <a:p>
                      <a:pPr marL="0" algn="l" defTabSz="914400" rtl="0" eaLnBrk="1" latinLnBrk="0" hangingPunct="1"/>
                      <a:r>
                        <a:rPr lang="en-US" sz="1600" kern="1200" dirty="0">
                          <a:solidFill>
                            <a:schemeClr val="dk1"/>
                          </a:solidFill>
                          <a:latin typeface="+mn-lt"/>
                          <a:ea typeface="+mn-ea"/>
                          <a:cs typeface="+mn-cs"/>
                        </a:rPr>
                        <a:t>School Lunch-all findings</a:t>
                      </a:r>
                    </a:p>
                  </a:txBody>
                  <a:tcPr/>
                </a:tc>
                <a:tc>
                  <a:txBody>
                    <a:bodyPr/>
                    <a:lstStyle/>
                    <a:p>
                      <a:r>
                        <a:rPr lang="en-US" sz="1600" dirty="0"/>
                        <a:t>4</a:t>
                      </a:r>
                    </a:p>
                  </a:txBody>
                  <a:tcPr/>
                </a:tc>
                <a:extLst>
                  <a:ext uri="{0D108BD9-81ED-4DB2-BD59-A6C34878D82A}">
                    <a16:rowId xmlns:a16="http://schemas.microsoft.com/office/drawing/2014/main" val="3066771416"/>
                  </a:ext>
                </a:extLst>
              </a:tr>
              <a:tr h="375708">
                <a:tc>
                  <a:txBody>
                    <a:bodyPr/>
                    <a:lstStyle/>
                    <a:p>
                      <a:pPr marL="0" algn="l" defTabSz="914400" rtl="0" eaLnBrk="1" latinLnBrk="0" hangingPunct="1"/>
                      <a:r>
                        <a:rPr lang="en-US" sz="1600" kern="1200" dirty="0">
                          <a:solidFill>
                            <a:schemeClr val="dk1"/>
                          </a:solidFill>
                          <a:latin typeface="+mn-lt"/>
                          <a:ea typeface="+mn-ea"/>
                          <a:cs typeface="+mn-cs"/>
                        </a:rPr>
                        <a:t>Enrollment ANB/ over or understated</a:t>
                      </a:r>
                    </a:p>
                  </a:txBody>
                  <a:tcPr/>
                </a:tc>
                <a:tc>
                  <a:txBody>
                    <a:bodyPr/>
                    <a:lstStyle/>
                    <a:p>
                      <a:r>
                        <a:rPr lang="en-US" sz="1600" dirty="0"/>
                        <a:t>17</a:t>
                      </a:r>
                    </a:p>
                  </a:txBody>
                  <a:tcPr/>
                </a:tc>
                <a:extLst>
                  <a:ext uri="{0D108BD9-81ED-4DB2-BD59-A6C34878D82A}">
                    <a16:rowId xmlns:a16="http://schemas.microsoft.com/office/drawing/2014/main" val="1863268220"/>
                  </a:ext>
                </a:extLst>
              </a:tr>
            </a:tbl>
          </a:graphicData>
        </a:graphic>
      </p:graphicFrame>
      <p:sp>
        <p:nvSpPr>
          <p:cNvPr id="10" name="Date Placeholder 9">
            <a:extLst>
              <a:ext uri="{FF2B5EF4-FFF2-40B4-BE49-F238E27FC236}">
                <a16:creationId xmlns:a16="http://schemas.microsoft.com/office/drawing/2014/main" id="{1E1027AA-658F-4769-8B44-0359035D502D}"/>
              </a:ext>
            </a:extLst>
          </p:cNvPr>
          <p:cNvSpPr>
            <a:spLocks noGrp="1"/>
          </p:cNvSpPr>
          <p:nvPr>
            <p:ph type="dt" sz="half" idx="10"/>
          </p:nvPr>
        </p:nvSpPr>
        <p:spPr/>
        <p:txBody>
          <a:bodyPr/>
          <a:lstStyle/>
          <a:p>
            <a:fld id="{55412654-07AD-4128-9A5D-445DCFD08308}" type="datetime1">
              <a:rPr lang="en-US" smtClean="0"/>
              <a:t>4/5/2022</a:t>
            </a:fld>
            <a:endParaRPr lang="en-US" dirty="0"/>
          </a:p>
        </p:txBody>
      </p:sp>
      <p:sp>
        <p:nvSpPr>
          <p:cNvPr id="11" name="Footer Placeholder 10">
            <a:extLst>
              <a:ext uri="{FF2B5EF4-FFF2-40B4-BE49-F238E27FC236}">
                <a16:creationId xmlns:a16="http://schemas.microsoft.com/office/drawing/2014/main" id="{1CCEA113-DE03-4D20-8101-3E054A4269C1}"/>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12" name="Slide Number Placeholder 11">
            <a:extLst>
              <a:ext uri="{FF2B5EF4-FFF2-40B4-BE49-F238E27FC236}">
                <a16:creationId xmlns:a16="http://schemas.microsoft.com/office/drawing/2014/main" id="{2FF0C82C-E88E-40E8-A155-7DFE399E78D5}"/>
              </a:ext>
            </a:extLst>
          </p:cNvPr>
          <p:cNvSpPr>
            <a:spLocks noGrp="1"/>
          </p:cNvSpPr>
          <p:nvPr>
            <p:ph type="sldNum" sz="quarter" idx="12"/>
          </p:nvPr>
        </p:nvSpPr>
        <p:spPr/>
        <p:txBody>
          <a:bodyPr/>
          <a:lstStyle/>
          <a:p>
            <a:fld id="{6DE29766-7A0B-426A-9404-A109ABC8A25B}" type="slidenum">
              <a:rPr lang="en-US" smtClean="0"/>
              <a:pPr/>
              <a:t>13</a:t>
            </a:fld>
            <a:endParaRPr lang="en-US" dirty="0"/>
          </a:p>
        </p:txBody>
      </p:sp>
    </p:spTree>
    <p:extLst>
      <p:ext uri="{BB962C8B-B14F-4D97-AF65-F5344CB8AC3E}">
        <p14:creationId xmlns:p14="http://schemas.microsoft.com/office/powerpoint/2010/main" val="2571920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Doa</a:t>
            </a:r>
            <a:r>
              <a:rPr lang="en-US" dirty="0"/>
              <a:t> – local government services</a:t>
            </a:r>
          </a:p>
        </p:txBody>
      </p:sp>
      <p:sp>
        <p:nvSpPr>
          <p:cNvPr id="3" name="Content Placeholder 2"/>
          <p:cNvSpPr>
            <a:spLocks noGrp="1"/>
          </p:cNvSpPr>
          <p:nvPr>
            <p:ph idx="1"/>
          </p:nvPr>
        </p:nvSpPr>
        <p:spPr/>
        <p:txBody>
          <a:bodyPr/>
          <a:lstStyle/>
          <a:p>
            <a:r>
              <a:rPr lang="en-US" dirty="0"/>
              <a:t>Training or information updates resource:</a:t>
            </a:r>
          </a:p>
          <a:p>
            <a:r>
              <a:rPr lang="en-US" dirty="0">
                <a:hlinkClick r:id="rId3"/>
              </a:rPr>
              <a:t>http://sfsd.mt.gov/LGSB</a:t>
            </a:r>
            <a:endParaRPr lang="en-US" dirty="0"/>
          </a:p>
          <a:p>
            <a:endParaRPr lang="en-US" dirty="0"/>
          </a:p>
          <a:p>
            <a:pPr marL="576263" indent="-576263">
              <a:buFont typeface="Wingdings" panose="05000000000000000000" pitchFamily="2" charset="2"/>
              <a:buChar char="§"/>
            </a:pPr>
            <a:r>
              <a:rPr lang="en-US" sz="2800" dirty="0"/>
              <a:t>How do I know the audit criteria for schools?</a:t>
            </a:r>
          </a:p>
          <a:p>
            <a:endParaRPr lang="en-US" dirty="0"/>
          </a:p>
          <a:p>
            <a:r>
              <a:rPr lang="en-US" dirty="0"/>
              <a:t>School district compliance supplements:</a:t>
            </a:r>
          </a:p>
          <a:p>
            <a:r>
              <a:rPr lang="en-US" dirty="0">
                <a:hlinkClick r:id="rId4"/>
              </a:rPr>
              <a:t>http://sfsd.mt.gov/LGSB/Forms/AuditReviewProgram/4_Compliance</a:t>
            </a:r>
            <a:br>
              <a:rPr lang="en-US" dirty="0">
                <a:hlinkClick r:id="rId4"/>
              </a:rPr>
            </a:br>
            <a:r>
              <a:rPr lang="en-US" dirty="0">
                <a:hlinkClick r:id="rId4"/>
              </a:rPr>
              <a:t>Supplement/4_SchoolDistricts</a:t>
            </a:r>
            <a:endParaRPr lang="en-US" dirty="0"/>
          </a:p>
        </p:txBody>
      </p:sp>
      <p:sp>
        <p:nvSpPr>
          <p:cNvPr id="6" name="Date Placeholder 5">
            <a:extLst>
              <a:ext uri="{FF2B5EF4-FFF2-40B4-BE49-F238E27FC236}">
                <a16:creationId xmlns:a16="http://schemas.microsoft.com/office/drawing/2014/main" id="{A7483C59-17D4-4E82-9BC8-B6C23AC439F3}"/>
              </a:ext>
            </a:extLst>
          </p:cNvPr>
          <p:cNvSpPr>
            <a:spLocks noGrp="1"/>
          </p:cNvSpPr>
          <p:nvPr>
            <p:ph type="dt" sz="half" idx="10"/>
          </p:nvPr>
        </p:nvSpPr>
        <p:spPr/>
        <p:txBody>
          <a:bodyPr/>
          <a:lstStyle/>
          <a:p>
            <a:fld id="{D3B2AFBF-B98A-42A7-AB15-9DD9CB566337}" type="datetime1">
              <a:rPr lang="en-US" smtClean="0"/>
              <a:t>4/5/2022</a:t>
            </a:fld>
            <a:endParaRPr lang="en-US" dirty="0"/>
          </a:p>
        </p:txBody>
      </p:sp>
      <p:sp>
        <p:nvSpPr>
          <p:cNvPr id="7" name="Footer Placeholder 6">
            <a:extLst>
              <a:ext uri="{FF2B5EF4-FFF2-40B4-BE49-F238E27FC236}">
                <a16:creationId xmlns:a16="http://schemas.microsoft.com/office/drawing/2014/main" id="{0E2632A8-1653-417B-ACA4-955283E90F94}"/>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8" name="Slide Number Placeholder 7">
            <a:extLst>
              <a:ext uri="{FF2B5EF4-FFF2-40B4-BE49-F238E27FC236}">
                <a16:creationId xmlns:a16="http://schemas.microsoft.com/office/drawing/2014/main" id="{EFDCDE18-B869-4E89-8CAA-D2205C50E02E}"/>
              </a:ext>
            </a:extLst>
          </p:cNvPr>
          <p:cNvSpPr>
            <a:spLocks noGrp="1"/>
          </p:cNvSpPr>
          <p:nvPr>
            <p:ph type="sldNum" sz="quarter" idx="12"/>
          </p:nvPr>
        </p:nvSpPr>
        <p:spPr/>
        <p:txBody>
          <a:bodyPr/>
          <a:lstStyle/>
          <a:p>
            <a:fld id="{6DE29766-7A0B-426A-9404-A109ABC8A25B}" type="slidenum">
              <a:rPr lang="en-US" smtClean="0"/>
              <a:pPr/>
              <a:t>14</a:t>
            </a:fld>
            <a:endParaRPr lang="en-US" dirty="0"/>
          </a:p>
        </p:txBody>
      </p:sp>
    </p:spTree>
    <p:extLst>
      <p:ext uri="{BB962C8B-B14F-4D97-AF65-F5344CB8AC3E}">
        <p14:creationId xmlns:p14="http://schemas.microsoft.com/office/powerpoint/2010/main" val="1491763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thresholds</a:t>
            </a:r>
          </a:p>
        </p:txBody>
      </p:sp>
      <p:graphicFrame>
        <p:nvGraphicFramePr>
          <p:cNvPr id="8" name="Table 7">
            <a:extLst>
              <a:ext uri="{FF2B5EF4-FFF2-40B4-BE49-F238E27FC236}">
                <a16:creationId xmlns:a16="http://schemas.microsoft.com/office/drawing/2014/main" id="{26BCF07D-417D-42BF-9800-B1793C011676}"/>
              </a:ext>
            </a:extLst>
          </p:cNvPr>
          <p:cNvGraphicFramePr>
            <a:graphicFrameLocks noGrp="1"/>
          </p:cNvGraphicFramePr>
          <p:nvPr>
            <p:extLst>
              <p:ext uri="{D42A27DB-BD31-4B8C-83A1-F6EECF244321}">
                <p14:modId xmlns:p14="http://schemas.microsoft.com/office/powerpoint/2010/main" val="780326249"/>
              </p:ext>
            </p:extLst>
          </p:nvPr>
        </p:nvGraphicFramePr>
        <p:xfrm>
          <a:off x="1193800" y="1809103"/>
          <a:ext cx="10625667" cy="4154626"/>
        </p:xfrm>
        <a:graphic>
          <a:graphicData uri="http://schemas.openxmlformats.org/drawingml/2006/table">
            <a:tbl>
              <a:tblPr firstRow="1" firstCol="1" bandRow="1">
                <a:tableStyleId>{21E4AEA4-8DFA-4A89-87EB-49C32662AFE0}</a:tableStyleId>
              </a:tblPr>
              <a:tblGrid>
                <a:gridCol w="2647505">
                  <a:extLst>
                    <a:ext uri="{9D8B030D-6E8A-4147-A177-3AD203B41FA5}">
                      <a16:colId xmlns:a16="http://schemas.microsoft.com/office/drawing/2014/main" val="20000"/>
                    </a:ext>
                  </a:extLst>
                </a:gridCol>
                <a:gridCol w="2130014">
                  <a:extLst>
                    <a:ext uri="{9D8B030D-6E8A-4147-A177-3AD203B41FA5}">
                      <a16:colId xmlns:a16="http://schemas.microsoft.com/office/drawing/2014/main" val="20001"/>
                    </a:ext>
                  </a:extLst>
                </a:gridCol>
                <a:gridCol w="2827287">
                  <a:extLst>
                    <a:ext uri="{9D8B030D-6E8A-4147-A177-3AD203B41FA5}">
                      <a16:colId xmlns:a16="http://schemas.microsoft.com/office/drawing/2014/main" val="20002"/>
                    </a:ext>
                  </a:extLst>
                </a:gridCol>
                <a:gridCol w="1192061">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622045">
                <a:tc>
                  <a:txBody>
                    <a:bodyPr/>
                    <a:lstStyle/>
                    <a:p>
                      <a:pPr marL="0" marR="0" algn="ctr">
                        <a:spcBef>
                          <a:spcPts val="0"/>
                        </a:spcBef>
                        <a:spcAft>
                          <a:spcPts val="0"/>
                        </a:spcAft>
                      </a:pPr>
                      <a:r>
                        <a:rPr lang="en-US" sz="1200" dirty="0">
                          <a:effectLst/>
                        </a:rPr>
                        <a:t>Type of Audit or Review Required: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Threshold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Contractor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Term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123421">
                <a:tc>
                  <a:txBody>
                    <a:bodyPr/>
                    <a:lstStyle/>
                    <a:p>
                      <a:pPr marL="0" marR="0" algn="ctr">
                        <a:spcBef>
                          <a:spcPts val="450"/>
                        </a:spcBef>
                        <a:spcAft>
                          <a:spcPts val="900"/>
                        </a:spcAft>
                      </a:pPr>
                      <a:r>
                        <a:rPr lang="en-US" sz="1200" dirty="0">
                          <a:effectLst/>
                        </a:rPr>
                        <a:t>(State law)</a:t>
                      </a:r>
                    </a:p>
                    <a:p>
                      <a:pPr marL="0" marR="0" algn="ctr">
                        <a:spcBef>
                          <a:spcPts val="450"/>
                        </a:spcBef>
                        <a:spcAft>
                          <a:spcPts val="900"/>
                        </a:spcAft>
                      </a:pPr>
                      <a:r>
                        <a:rPr lang="en-US" sz="1200" dirty="0">
                          <a:effectLst/>
                        </a:rPr>
                        <a:t>Review</a:t>
                      </a:r>
                    </a:p>
                    <a:p>
                      <a:pPr marL="0" marR="0" algn="ctr">
                        <a:spcBef>
                          <a:spcPts val="450"/>
                        </a:spcBef>
                        <a:spcAft>
                          <a:spcPts val="900"/>
                        </a:spcAft>
                      </a:pPr>
                      <a:r>
                        <a:rPr lang="en-US" sz="1200" dirty="0">
                          <a:effectLst/>
                        </a:rPr>
                        <a:t>Due June 30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450"/>
                        </a:spcBef>
                        <a:spcAft>
                          <a:spcPts val="900"/>
                        </a:spcAft>
                      </a:pPr>
                      <a:r>
                        <a:rPr lang="en-US" sz="1200" dirty="0">
                          <a:effectLst/>
                        </a:rPr>
                        <a:t>*REVENUES (All Funds)</a:t>
                      </a:r>
                    </a:p>
                    <a:p>
                      <a:pPr marL="0" marR="0" algn="ctr">
                        <a:spcBef>
                          <a:spcPts val="450"/>
                        </a:spcBef>
                        <a:spcAft>
                          <a:spcPts val="900"/>
                        </a:spcAft>
                      </a:pPr>
                      <a:r>
                        <a:rPr lang="en-US" sz="1200" dirty="0">
                          <a:effectLst/>
                        </a:rPr>
                        <a:t>$750,000 or less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By contracted auditor</a:t>
                      </a:r>
                      <a:br>
                        <a:rPr lang="en-US" sz="1200" dirty="0">
                          <a:effectLst/>
                        </a:rPr>
                      </a:br>
                      <a:r>
                        <a:rPr lang="en-US" sz="1200" dirty="0">
                          <a:effectLst/>
                        </a:rPr>
                        <a:t>The OPI or Dept. of Administration will notify district. Contract must be done through the Dept. of Administration as 3rd party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One year at a time with a rotating 4-year schedule.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A review of procedures, especially for recording and reporting revenues and expenditures.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146220">
                <a:tc>
                  <a:txBody>
                    <a:bodyPr/>
                    <a:lstStyle/>
                    <a:p>
                      <a:pPr marL="0" marR="0" algn="ctr">
                        <a:spcBef>
                          <a:spcPts val="450"/>
                        </a:spcBef>
                        <a:spcAft>
                          <a:spcPts val="900"/>
                        </a:spcAft>
                      </a:pPr>
                      <a:r>
                        <a:rPr lang="en-US" sz="1200" dirty="0">
                          <a:effectLst/>
                        </a:rPr>
                        <a:t>(State Law) </a:t>
                      </a:r>
                    </a:p>
                    <a:p>
                      <a:pPr marL="0" marR="0" algn="ctr">
                        <a:spcBef>
                          <a:spcPts val="450"/>
                        </a:spcBef>
                        <a:spcAft>
                          <a:spcPts val="900"/>
                        </a:spcAft>
                      </a:pPr>
                      <a:r>
                        <a:rPr lang="en-US" sz="1200" dirty="0">
                          <a:effectLst/>
                        </a:rPr>
                        <a:t>Regular (Yellowbook Audit)</a:t>
                      </a:r>
                    </a:p>
                    <a:p>
                      <a:pPr marL="0" marR="0" algn="ctr">
                        <a:spcBef>
                          <a:spcPts val="450"/>
                        </a:spcBef>
                        <a:spcAft>
                          <a:spcPts val="900"/>
                        </a:spcAft>
                      </a:pPr>
                      <a:r>
                        <a:rPr lang="en-US" sz="1200" dirty="0">
                          <a:effectLst/>
                        </a:rPr>
                        <a:t>Due June 30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*REVENUES (All Funds) More than $750,000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By contracted auditor</a:t>
                      </a:r>
                      <a:br>
                        <a:rPr lang="en-US" sz="1200" dirty="0">
                          <a:effectLst/>
                        </a:rPr>
                      </a:br>
                      <a:r>
                        <a:rPr lang="en-US" sz="1200" dirty="0">
                          <a:effectLst/>
                        </a:rPr>
                        <a:t>Dept. of Administration has standard contracts and a roster of authorized auditors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Usually Annual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May be for two years, if approved by Department of Administration.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262940">
                <a:tc>
                  <a:txBody>
                    <a:bodyPr/>
                    <a:lstStyle/>
                    <a:p>
                      <a:pPr marL="0" marR="0" algn="ctr">
                        <a:spcBef>
                          <a:spcPts val="450"/>
                        </a:spcBef>
                        <a:spcAft>
                          <a:spcPts val="900"/>
                        </a:spcAft>
                      </a:pPr>
                      <a:r>
                        <a:rPr lang="en-US" sz="1200" u="sng" dirty="0">
                          <a:effectLst/>
                        </a:rPr>
                        <a:t>(Federal Law) </a:t>
                      </a:r>
                    </a:p>
                    <a:p>
                      <a:pPr marL="0" marR="0" algn="ctr">
                        <a:spcBef>
                          <a:spcPts val="450"/>
                        </a:spcBef>
                        <a:spcAft>
                          <a:spcPts val="900"/>
                        </a:spcAft>
                      </a:pPr>
                      <a:r>
                        <a:rPr lang="en-US" sz="1200" kern="1200" dirty="0">
                          <a:effectLst/>
                        </a:rPr>
                        <a:t>Federal Audit</a:t>
                      </a:r>
                    </a:p>
                    <a:p>
                      <a:pPr marL="0" marR="0" algn="ctr">
                        <a:spcBef>
                          <a:spcPts val="450"/>
                        </a:spcBef>
                        <a:spcAft>
                          <a:spcPts val="900"/>
                        </a:spcAft>
                      </a:pPr>
                      <a:r>
                        <a:rPr lang="en-US" sz="1200" dirty="0">
                          <a:effectLst/>
                        </a:rPr>
                        <a:t>Due March 31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FEDERAL EXPENDITURES (Including USDA Commodities)</a:t>
                      </a:r>
                      <a:br>
                        <a:rPr lang="en-US" sz="1200" dirty="0">
                          <a:effectLst/>
                        </a:rPr>
                      </a:br>
                      <a:r>
                        <a:rPr lang="en-US" sz="1200" dirty="0">
                          <a:effectLst/>
                        </a:rPr>
                        <a:t>$750,000 or more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By contracted auditor</a:t>
                      </a:r>
                      <a:br>
                        <a:rPr lang="en-US" sz="1200" dirty="0">
                          <a:effectLst/>
                        </a:rPr>
                      </a:br>
                      <a:r>
                        <a:rPr lang="en-US" sz="1200" dirty="0">
                          <a:effectLst/>
                        </a:rPr>
                        <a:t>Department of Administration has standard contracts and a roster of authorized auditors.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Annual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Regular audit, plus additional procedures to review and report on federal programs.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bl>
          </a:graphicData>
        </a:graphic>
      </p:graphicFrame>
      <p:sp>
        <p:nvSpPr>
          <p:cNvPr id="9" name="Date Placeholder 8">
            <a:extLst>
              <a:ext uri="{FF2B5EF4-FFF2-40B4-BE49-F238E27FC236}">
                <a16:creationId xmlns:a16="http://schemas.microsoft.com/office/drawing/2014/main" id="{5031CDFC-6895-48BF-A997-9881110ABC42}"/>
              </a:ext>
            </a:extLst>
          </p:cNvPr>
          <p:cNvSpPr>
            <a:spLocks noGrp="1"/>
          </p:cNvSpPr>
          <p:nvPr>
            <p:ph type="dt" sz="half" idx="10"/>
          </p:nvPr>
        </p:nvSpPr>
        <p:spPr/>
        <p:txBody>
          <a:bodyPr/>
          <a:lstStyle/>
          <a:p>
            <a:fld id="{646142CE-F16B-4285-A2D9-54BDDCFEABAB}" type="datetime1">
              <a:rPr lang="en-US" smtClean="0"/>
              <a:t>4/5/2022</a:t>
            </a:fld>
            <a:endParaRPr lang="en-US" dirty="0"/>
          </a:p>
        </p:txBody>
      </p:sp>
      <p:sp>
        <p:nvSpPr>
          <p:cNvPr id="10" name="Footer Placeholder 9">
            <a:extLst>
              <a:ext uri="{FF2B5EF4-FFF2-40B4-BE49-F238E27FC236}">
                <a16:creationId xmlns:a16="http://schemas.microsoft.com/office/drawing/2014/main" id="{A3219B79-569B-4FF2-82BF-80BBF9D60B19}"/>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11" name="Slide Number Placeholder 10">
            <a:extLst>
              <a:ext uri="{FF2B5EF4-FFF2-40B4-BE49-F238E27FC236}">
                <a16:creationId xmlns:a16="http://schemas.microsoft.com/office/drawing/2014/main" id="{F59A4467-D140-4E7A-807D-0FFAC85A45AB}"/>
              </a:ext>
            </a:extLst>
          </p:cNvPr>
          <p:cNvSpPr>
            <a:spLocks noGrp="1"/>
          </p:cNvSpPr>
          <p:nvPr>
            <p:ph type="sldNum" sz="quarter" idx="12"/>
          </p:nvPr>
        </p:nvSpPr>
        <p:spPr/>
        <p:txBody>
          <a:bodyPr/>
          <a:lstStyle/>
          <a:p>
            <a:fld id="{6DE29766-7A0B-426A-9404-A109ABC8A25B}" type="slidenum">
              <a:rPr lang="en-US" smtClean="0"/>
              <a:pPr/>
              <a:t>15</a:t>
            </a:fld>
            <a:endParaRPr lang="en-US" dirty="0"/>
          </a:p>
        </p:txBody>
      </p:sp>
    </p:spTree>
    <p:extLst>
      <p:ext uri="{BB962C8B-B14F-4D97-AF65-F5344CB8AC3E}">
        <p14:creationId xmlns:p14="http://schemas.microsoft.com/office/powerpoint/2010/main" val="2886698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Opi</a:t>
            </a:r>
            <a:r>
              <a:rPr lang="en-US" dirty="0"/>
              <a:t> resources</a:t>
            </a:r>
          </a:p>
        </p:txBody>
      </p:sp>
      <p:sp>
        <p:nvSpPr>
          <p:cNvPr id="3" name="Content Placeholder 2"/>
          <p:cNvSpPr>
            <a:spLocks noGrp="1"/>
          </p:cNvSpPr>
          <p:nvPr>
            <p:ph idx="1"/>
          </p:nvPr>
        </p:nvSpPr>
        <p:spPr/>
        <p:txBody>
          <a:bodyPr>
            <a:normAutofit/>
          </a:bodyPr>
          <a:lstStyle/>
          <a:p>
            <a:r>
              <a:rPr lang="en-US" sz="2800" dirty="0">
                <a:hlinkClick r:id="rId2"/>
              </a:rPr>
              <a:t>http://opi.mt.gov/Leadership/Finance-Grants/School-Finance/School-Finance-Auditing</a:t>
            </a:r>
            <a:endParaRPr lang="en-US" sz="2800" dirty="0"/>
          </a:p>
          <a:p>
            <a:pPr marL="795338" indent="-558800">
              <a:buFont typeface="Wingdings" panose="05000000000000000000" pitchFamily="2" charset="2"/>
              <a:buChar char="Ø"/>
            </a:pPr>
            <a:r>
              <a:rPr lang="en-US" sz="2800" dirty="0"/>
              <a:t>Audit requirements</a:t>
            </a:r>
          </a:p>
          <a:p>
            <a:pPr marL="795338" indent="-558800">
              <a:buFont typeface="Wingdings" panose="05000000000000000000" pitchFamily="2" charset="2"/>
              <a:buChar char="Ø"/>
            </a:pPr>
            <a:r>
              <a:rPr lang="en-US" sz="2800" dirty="0"/>
              <a:t>Audit processes</a:t>
            </a:r>
          </a:p>
          <a:p>
            <a:pPr marL="795338" indent="-558800">
              <a:buFont typeface="Wingdings" panose="05000000000000000000" pitchFamily="2" charset="2"/>
              <a:buChar char="Ø"/>
            </a:pPr>
            <a:r>
              <a:rPr lang="en-US" sz="2800" dirty="0"/>
              <a:t>News</a:t>
            </a:r>
          </a:p>
          <a:p>
            <a:pPr marL="795338" indent="-558800">
              <a:buFont typeface="Wingdings" panose="05000000000000000000" pitchFamily="2" charset="2"/>
              <a:buChar char="Ø"/>
            </a:pPr>
            <a:r>
              <a:rPr lang="en-US" sz="2800" dirty="0"/>
              <a:t>Information to schools</a:t>
            </a:r>
          </a:p>
          <a:p>
            <a:pPr marL="795338" indent="-558800">
              <a:buFont typeface="Wingdings" panose="05000000000000000000" pitchFamily="2" charset="2"/>
              <a:buChar char="Ø"/>
            </a:pPr>
            <a:r>
              <a:rPr lang="en-US" sz="2800" dirty="0"/>
              <a:t>Information to auditors</a:t>
            </a:r>
          </a:p>
        </p:txBody>
      </p:sp>
      <p:sp>
        <p:nvSpPr>
          <p:cNvPr id="6" name="Date Placeholder 5">
            <a:extLst>
              <a:ext uri="{FF2B5EF4-FFF2-40B4-BE49-F238E27FC236}">
                <a16:creationId xmlns:a16="http://schemas.microsoft.com/office/drawing/2014/main" id="{9329E688-4481-4912-A863-F3633301B9AC}"/>
              </a:ext>
            </a:extLst>
          </p:cNvPr>
          <p:cNvSpPr>
            <a:spLocks noGrp="1"/>
          </p:cNvSpPr>
          <p:nvPr>
            <p:ph type="dt" sz="half" idx="10"/>
          </p:nvPr>
        </p:nvSpPr>
        <p:spPr/>
        <p:txBody>
          <a:bodyPr/>
          <a:lstStyle/>
          <a:p>
            <a:fld id="{9C9F9FEB-51E3-4C0A-BF5E-EABFBD320D98}" type="datetime1">
              <a:rPr lang="en-US" smtClean="0"/>
              <a:t>4/5/2022</a:t>
            </a:fld>
            <a:endParaRPr lang="en-US" dirty="0"/>
          </a:p>
        </p:txBody>
      </p:sp>
      <p:sp>
        <p:nvSpPr>
          <p:cNvPr id="7" name="Footer Placeholder 6">
            <a:extLst>
              <a:ext uri="{FF2B5EF4-FFF2-40B4-BE49-F238E27FC236}">
                <a16:creationId xmlns:a16="http://schemas.microsoft.com/office/drawing/2014/main" id="{41E3B43E-756F-4EE7-8A0E-1DFB2CB936F5}"/>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8" name="Slide Number Placeholder 7">
            <a:extLst>
              <a:ext uri="{FF2B5EF4-FFF2-40B4-BE49-F238E27FC236}">
                <a16:creationId xmlns:a16="http://schemas.microsoft.com/office/drawing/2014/main" id="{70F315D6-BF4B-409F-B973-678C1DB250F4}"/>
              </a:ext>
            </a:extLst>
          </p:cNvPr>
          <p:cNvSpPr>
            <a:spLocks noGrp="1"/>
          </p:cNvSpPr>
          <p:nvPr>
            <p:ph type="sldNum" sz="quarter" idx="12"/>
          </p:nvPr>
        </p:nvSpPr>
        <p:spPr/>
        <p:txBody>
          <a:bodyPr/>
          <a:lstStyle/>
          <a:p>
            <a:fld id="{6DE29766-7A0B-426A-9404-A109ABC8A25B}" type="slidenum">
              <a:rPr lang="en-US" smtClean="0"/>
              <a:pPr/>
              <a:t>16</a:t>
            </a:fld>
            <a:endParaRPr lang="en-US" dirty="0"/>
          </a:p>
        </p:txBody>
      </p:sp>
    </p:spTree>
    <p:extLst>
      <p:ext uri="{BB962C8B-B14F-4D97-AF65-F5344CB8AC3E}">
        <p14:creationId xmlns:p14="http://schemas.microsoft.com/office/powerpoint/2010/main" val="2514882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marL="0" indent="0">
              <a:buNone/>
            </a:pPr>
            <a:r>
              <a:rPr lang="en-US" dirty="0"/>
              <a:t>Call the OPI Auditor for help: </a:t>
            </a:r>
          </a:p>
          <a:p>
            <a:pPr marL="914400" indent="-393700">
              <a:buFont typeface="Wingdings" panose="05000000000000000000" pitchFamily="2" charset="2"/>
              <a:buChar char="§"/>
            </a:pPr>
            <a:r>
              <a:rPr lang="en-US" dirty="0"/>
              <a:t>Dan Moody, 444-0721, </a:t>
            </a:r>
            <a:r>
              <a:rPr lang="en-US" dirty="0">
                <a:hlinkClick r:id="rId3"/>
              </a:rPr>
              <a:t>Dan.Moody@mt.gov</a:t>
            </a:r>
            <a:r>
              <a:rPr lang="en-US" dirty="0"/>
              <a:t> </a:t>
            </a:r>
          </a:p>
          <a:p>
            <a:pPr marL="0" indent="0">
              <a:buNone/>
            </a:pPr>
            <a:r>
              <a:rPr lang="en-US" dirty="0"/>
              <a:t>Call the OPI School Finance staff:</a:t>
            </a:r>
          </a:p>
          <a:p>
            <a:pPr marL="914400" indent="-393700">
              <a:buFont typeface="Wingdings" panose="05000000000000000000" pitchFamily="2" charset="2"/>
              <a:buChar char="§"/>
            </a:pPr>
            <a:r>
              <a:rPr lang="en-US" dirty="0"/>
              <a:t>Barbara Quinn 444-3249, </a:t>
            </a:r>
            <a:r>
              <a:rPr lang="en-US" dirty="0">
                <a:hlinkClick r:id="rId4"/>
              </a:rPr>
              <a:t>Barbara.Quinn@mt.gov</a:t>
            </a:r>
            <a:r>
              <a:rPr lang="en-US" dirty="0"/>
              <a:t>  </a:t>
            </a:r>
          </a:p>
          <a:p>
            <a:pPr marL="0" indent="0">
              <a:buNone/>
            </a:pPr>
            <a:r>
              <a:rPr lang="en-US" dirty="0"/>
              <a:t>Call the auditor on contract with your school or district.</a:t>
            </a:r>
          </a:p>
          <a:p>
            <a:pPr marL="914400" indent="-393700">
              <a:buFont typeface="Wingdings" panose="05000000000000000000" pitchFamily="2" charset="2"/>
              <a:buChar char="§"/>
            </a:pPr>
            <a:r>
              <a:rPr lang="en-US" dirty="0"/>
              <a:t>Be mindful that auditors are often limited to contractual obligations and stipulations.</a:t>
            </a:r>
          </a:p>
        </p:txBody>
      </p:sp>
      <p:sp>
        <p:nvSpPr>
          <p:cNvPr id="6" name="Date Placeholder 5">
            <a:extLst>
              <a:ext uri="{FF2B5EF4-FFF2-40B4-BE49-F238E27FC236}">
                <a16:creationId xmlns:a16="http://schemas.microsoft.com/office/drawing/2014/main" id="{6096502E-571B-4801-8530-C7B97B891B64}"/>
              </a:ext>
            </a:extLst>
          </p:cNvPr>
          <p:cNvSpPr>
            <a:spLocks noGrp="1"/>
          </p:cNvSpPr>
          <p:nvPr>
            <p:ph type="dt" sz="half" idx="10"/>
          </p:nvPr>
        </p:nvSpPr>
        <p:spPr/>
        <p:txBody>
          <a:bodyPr/>
          <a:lstStyle/>
          <a:p>
            <a:fld id="{44B3232A-FE02-4E4A-B531-F7C8AAE5DD88}" type="datetime1">
              <a:rPr lang="en-US" smtClean="0"/>
              <a:t>4/5/2022</a:t>
            </a:fld>
            <a:endParaRPr lang="en-US" dirty="0"/>
          </a:p>
        </p:txBody>
      </p:sp>
      <p:sp>
        <p:nvSpPr>
          <p:cNvPr id="7" name="Footer Placeholder 6">
            <a:extLst>
              <a:ext uri="{FF2B5EF4-FFF2-40B4-BE49-F238E27FC236}">
                <a16:creationId xmlns:a16="http://schemas.microsoft.com/office/drawing/2014/main" id="{AD0DD28D-BE3E-4BB2-9091-AFBCAC70CD28}"/>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8" name="Slide Number Placeholder 7">
            <a:extLst>
              <a:ext uri="{FF2B5EF4-FFF2-40B4-BE49-F238E27FC236}">
                <a16:creationId xmlns:a16="http://schemas.microsoft.com/office/drawing/2014/main" id="{C9862C88-5A01-4FC4-BD67-EF3F32DC14AD}"/>
              </a:ext>
            </a:extLst>
          </p:cNvPr>
          <p:cNvSpPr>
            <a:spLocks noGrp="1"/>
          </p:cNvSpPr>
          <p:nvPr>
            <p:ph type="sldNum" sz="quarter" idx="12"/>
          </p:nvPr>
        </p:nvSpPr>
        <p:spPr/>
        <p:txBody>
          <a:bodyPr/>
          <a:lstStyle/>
          <a:p>
            <a:fld id="{6DE29766-7A0B-426A-9404-A109ABC8A25B}" type="slidenum">
              <a:rPr lang="en-US" smtClean="0"/>
              <a:pPr/>
              <a:t>17</a:t>
            </a:fld>
            <a:endParaRPr lang="en-US" dirty="0"/>
          </a:p>
        </p:txBody>
      </p:sp>
    </p:spTree>
    <p:extLst>
      <p:ext uri="{BB962C8B-B14F-4D97-AF65-F5344CB8AC3E}">
        <p14:creationId xmlns:p14="http://schemas.microsoft.com/office/powerpoint/2010/main" val="19697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Opi</a:t>
            </a:r>
            <a:r>
              <a:rPr lang="en-US" dirty="0"/>
              <a:t> in your business?</a:t>
            </a:r>
          </a:p>
        </p:txBody>
      </p:sp>
      <p:sp>
        <p:nvSpPr>
          <p:cNvPr id="3" name="Content Placeholder 2"/>
          <p:cNvSpPr>
            <a:spLocks noGrp="1"/>
          </p:cNvSpPr>
          <p:nvPr>
            <p:ph idx="1"/>
          </p:nvPr>
        </p:nvSpPr>
        <p:spPr>
          <a:xfrm>
            <a:off x="1278128" y="2084832"/>
            <a:ext cx="9720071" cy="4224528"/>
          </a:xfrm>
        </p:spPr>
        <p:txBody>
          <a:bodyPr/>
          <a:lstStyle/>
          <a:p>
            <a:r>
              <a:rPr lang="en-US" sz="2400" b="1" dirty="0"/>
              <a:t>OPI has statutory obligations to ensure reports are completed.</a:t>
            </a:r>
          </a:p>
          <a:p>
            <a:pPr marL="463550" indent="-463550">
              <a:buFont typeface="Wingdings" panose="05000000000000000000" pitchFamily="2" charset="2"/>
              <a:buChar char="§"/>
            </a:pPr>
            <a:r>
              <a:rPr lang="en-US" sz="2400" b="1" dirty="0"/>
              <a:t>§2‑7‑503, Montana Code Annotated (MCA) Financial reports and audits of local government entities.</a:t>
            </a:r>
            <a:r>
              <a:rPr lang="en-US" sz="2400" dirty="0"/>
              <a:t> The superintendent of public instruction shall prescribe the reporting requirements for school districts. </a:t>
            </a:r>
          </a:p>
          <a:p>
            <a:pPr marL="463550" indent="-463550">
              <a:buFont typeface="Wingdings" panose="05000000000000000000" pitchFamily="2" charset="2"/>
              <a:buChar char="§"/>
            </a:pPr>
            <a:r>
              <a:rPr lang="en-US" sz="2400" b="1" dirty="0"/>
              <a:t>§2‑7‑514, MCA  Filing of audit report and financial report. </a:t>
            </a:r>
            <a:r>
              <a:rPr lang="en-US" sz="2400" dirty="0"/>
              <a:t>The state superintendent of public instruction shall file with the department a list of school districts subject to audit under §2‑7‑503(3). </a:t>
            </a:r>
          </a:p>
          <a:p>
            <a:endParaRPr lang="en-US" dirty="0"/>
          </a:p>
        </p:txBody>
      </p:sp>
      <p:sp>
        <p:nvSpPr>
          <p:cNvPr id="6" name="Date Placeholder 5">
            <a:extLst>
              <a:ext uri="{FF2B5EF4-FFF2-40B4-BE49-F238E27FC236}">
                <a16:creationId xmlns:a16="http://schemas.microsoft.com/office/drawing/2014/main" id="{D4782AE9-1B55-4EFF-855C-627D5C2EA8BA}"/>
              </a:ext>
            </a:extLst>
          </p:cNvPr>
          <p:cNvSpPr>
            <a:spLocks noGrp="1"/>
          </p:cNvSpPr>
          <p:nvPr>
            <p:ph type="dt" sz="half" idx="10"/>
          </p:nvPr>
        </p:nvSpPr>
        <p:spPr/>
        <p:txBody>
          <a:bodyPr/>
          <a:lstStyle/>
          <a:p>
            <a:fld id="{F296C3B1-1937-4FE1-94F0-5E75B76FA73E}" type="datetime1">
              <a:rPr lang="en-US" smtClean="0"/>
              <a:t>4/5/2022</a:t>
            </a:fld>
            <a:endParaRPr lang="en-US" dirty="0"/>
          </a:p>
        </p:txBody>
      </p:sp>
      <p:sp>
        <p:nvSpPr>
          <p:cNvPr id="7" name="Footer Placeholder 6">
            <a:extLst>
              <a:ext uri="{FF2B5EF4-FFF2-40B4-BE49-F238E27FC236}">
                <a16:creationId xmlns:a16="http://schemas.microsoft.com/office/drawing/2014/main" id="{397AE84E-5116-4689-B1F4-B9A2EB1A481F}"/>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8" name="Slide Number Placeholder 7">
            <a:extLst>
              <a:ext uri="{FF2B5EF4-FFF2-40B4-BE49-F238E27FC236}">
                <a16:creationId xmlns:a16="http://schemas.microsoft.com/office/drawing/2014/main" id="{5798B363-BE4F-45CA-BD42-624CF84BDE45}"/>
              </a:ext>
            </a:extLst>
          </p:cNvPr>
          <p:cNvSpPr>
            <a:spLocks noGrp="1"/>
          </p:cNvSpPr>
          <p:nvPr>
            <p:ph type="sldNum" sz="quarter" idx="12"/>
          </p:nvPr>
        </p:nvSpPr>
        <p:spPr/>
        <p:txBody>
          <a:bodyPr/>
          <a:lstStyle/>
          <a:p>
            <a:fld id="{6DE29766-7A0B-426A-9404-A109ABC8A25B}" type="slidenum">
              <a:rPr lang="en-US" smtClean="0"/>
              <a:pPr/>
              <a:t>2</a:t>
            </a:fld>
            <a:endParaRPr lang="en-US" dirty="0"/>
          </a:p>
        </p:txBody>
      </p:sp>
    </p:spTree>
    <p:extLst>
      <p:ext uri="{BB962C8B-B14F-4D97-AF65-F5344CB8AC3E}">
        <p14:creationId xmlns:p14="http://schemas.microsoft.com/office/powerpoint/2010/main" val="188117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government services</a:t>
            </a:r>
          </a:p>
        </p:txBody>
      </p:sp>
      <p:sp>
        <p:nvSpPr>
          <p:cNvPr id="7" name="Content Placeholder 6">
            <a:extLst>
              <a:ext uri="{FF2B5EF4-FFF2-40B4-BE49-F238E27FC236}">
                <a16:creationId xmlns:a16="http://schemas.microsoft.com/office/drawing/2014/main" id="{347B5252-6BE8-45E5-923E-5F6AB3B08318}"/>
              </a:ext>
            </a:extLst>
          </p:cNvPr>
          <p:cNvSpPr>
            <a:spLocks noGrp="1"/>
          </p:cNvSpPr>
          <p:nvPr>
            <p:ph idx="1"/>
          </p:nvPr>
        </p:nvSpPr>
        <p:spPr>
          <a:xfrm>
            <a:off x="1278128" y="2286000"/>
            <a:ext cx="9720071" cy="4023360"/>
          </a:xfrm>
        </p:spPr>
        <p:txBody>
          <a:bodyPr>
            <a:noAutofit/>
          </a:bodyPr>
          <a:lstStyle/>
          <a:p>
            <a:pPr marL="0" indent="0">
              <a:buNone/>
            </a:pPr>
            <a:r>
              <a:rPr lang="en-US" sz="2400" b="1" dirty="0"/>
              <a:t>§7‑6‑611, MCA  Role of department of administration.</a:t>
            </a:r>
            <a:r>
              <a:rPr lang="en-US" dirty="0"/>
              <a:t> </a:t>
            </a:r>
          </a:p>
          <a:p>
            <a:pPr marL="515938" indent="-515938">
              <a:buFont typeface="+mj-lt"/>
              <a:buAutoNum type="arabicParenR"/>
              <a:tabLst>
                <a:tab pos="515938" algn="l"/>
              </a:tabLst>
            </a:pPr>
            <a:r>
              <a:rPr lang="en-US" sz="2000" dirty="0"/>
              <a:t>The department of administration shall prescribe for all local governments: </a:t>
            </a:r>
          </a:p>
          <a:p>
            <a:pPr marL="914400" lvl="2" indent="-398463">
              <a:buFont typeface="+mj-lt"/>
              <a:buAutoNum type="alphaLcParenR"/>
            </a:pPr>
            <a:r>
              <a:rPr lang="en-US" sz="1800" dirty="0"/>
              <a:t>general methods and details of accounting in accordance with generally accepted accounting principles as provided in §2-7-504; </a:t>
            </a:r>
          </a:p>
          <a:p>
            <a:pPr marL="914400" lvl="2" indent="-398463">
              <a:buFont typeface="+mj-lt"/>
              <a:buAutoNum type="alphaLcParenR"/>
            </a:pPr>
            <a:r>
              <a:rPr lang="en-US" sz="1800" dirty="0"/>
              <a:t>uniform internal and interim reporting systems as part of the uniform reporting systems provided for in §2-7-503; </a:t>
            </a:r>
          </a:p>
          <a:p>
            <a:pPr marL="914400" lvl="2" indent="-398463">
              <a:buFont typeface="+mj-lt"/>
              <a:buAutoNum type="alphaLcParenR"/>
            </a:pPr>
            <a:r>
              <a:rPr lang="en-US" sz="1800" dirty="0"/>
              <a:t>the form of the annual financial report as provided in §2-7-503; and </a:t>
            </a:r>
          </a:p>
          <a:p>
            <a:pPr marL="914400" lvl="2" indent="-398463">
              <a:buFont typeface="+mj-lt"/>
              <a:buAutoNum type="alphaLcParenR"/>
            </a:pPr>
            <a:r>
              <a:rPr lang="en-US" sz="1800" dirty="0"/>
              <a:t>general methods and details of accounting for the annual financial report as provided in §2-7-513.</a:t>
            </a:r>
          </a:p>
          <a:p>
            <a:pPr marL="457200" indent="-457200">
              <a:buFont typeface="+mj-lt"/>
              <a:buAutoNum type="arabicParenR" startAt="2"/>
            </a:pPr>
            <a:r>
              <a:rPr lang="en-US" sz="2000" dirty="0"/>
              <a:t>Local governments shall file with the department of administration: </a:t>
            </a:r>
          </a:p>
          <a:p>
            <a:pPr marL="914400" lvl="2" indent="-450850">
              <a:buFont typeface="+mj-lt"/>
              <a:buAutoNum type="alphaLcParenR"/>
            </a:pPr>
            <a:r>
              <a:rPr lang="en-US" sz="1800" dirty="0"/>
              <a:t>an annual financial report within 6 months of the fiscal yearend; and </a:t>
            </a:r>
          </a:p>
          <a:p>
            <a:pPr marL="914400" lvl="2" indent="-450850">
              <a:buFont typeface="+mj-lt"/>
              <a:buAutoNum type="alphaLcParenR"/>
            </a:pPr>
            <a:r>
              <a:rPr lang="en-US" sz="1800" dirty="0"/>
              <a:t>an audit report within 12 months of the end of the audited period. </a:t>
            </a:r>
          </a:p>
          <a:p>
            <a:pPr marL="914400" lvl="2" indent="-398463">
              <a:buFont typeface="+mj-lt"/>
              <a:buAutoNum type="alphaLcParenR"/>
            </a:pPr>
            <a:endParaRPr lang="en-US" sz="1800" dirty="0"/>
          </a:p>
        </p:txBody>
      </p:sp>
      <p:sp>
        <p:nvSpPr>
          <p:cNvPr id="8" name="Date Placeholder 7">
            <a:extLst>
              <a:ext uri="{FF2B5EF4-FFF2-40B4-BE49-F238E27FC236}">
                <a16:creationId xmlns:a16="http://schemas.microsoft.com/office/drawing/2014/main" id="{6F7585C2-AED4-436A-96B0-4E945E2FD617}"/>
              </a:ext>
            </a:extLst>
          </p:cNvPr>
          <p:cNvSpPr>
            <a:spLocks noGrp="1"/>
          </p:cNvSpPr>
          <p:nvPr>
            <p:ph type="dt" sz="half" idx="10"/>
          </p:nvPr>
        </p:nvSpPr>
        <p:spPr/>
        <p:txBody>
          <a:bodyPr/>
          <a:lstStyle/>
          <a:p>
            <a:fld id="{34DD59DB-79D0-4BCD-9508-E5CDEB6409F6}" type="datetime1">
              <a:rPr lang="en-US" smtClean="0"/>
              <a:t>4/5/2022</a:t>
            </a:fld>
            <a:endParaRPr lang="en-US" dirty="0"/>
          </a:p>
        </p:txBody>
      </p:sp>
      <p:sp>
        <p:nvSpPr>
          <p:cNvPr id="9" name="Footer Placeholder 8">
            <a:extLst>
              <a:ext uri="{FF2B5EF4-FFF2-40B4-BE49-F238E27FC236}">
                <a16:creationId xmlns:a16="http://schemas.microsoft.com/office/drawing/2014/main" id="{059511BC-994B-408C-B766-960D28DF842A}"/>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10" name="Slide Number Placeholder 9">
            <a:extLst>
              <a:ext uri="{FF2B5EF4-FFF2-40B4-BE49-F238E27FC236}">
                <a16:creationId xmlns:a16="http://schemas.microsoft.com/office/drawing/2014/main" id="{7E853026-B3BA-4CF5-8873-5697273FFAF9}"/>
              </a:ext>
            </a:extLst>
          </p:cNvPr>
          <p:cNvSpPr>
            <a:spLocks noGrp="1"/>
          </p:cNvSpPr>
          <p:nvPr>
            <p:ph type="sldNum" sz="quarter" idx="12"/>
          </p:nvPr>
        </p:nvSpPr>
        <p:spPr/>
        <p:txBody>
          <a:bodyPr/>
          <a:lstStyle/>
          <a:p>
            <a:fld id="{6DE29766-7A0B-426A-9404-A109ABC8A25B}" type="slidenum">
              <a:rPr lang="en-US" smtClean="0"/>
              <a:pPr/>
              <a:t>3</a:t>
            </a:fld>
            <a:endParaRPr lang="en-US" dirty="0"/>
          </a:p>
        </p:txBody>
      </p:sp>
    </p:spTree>
    <p:extLst>
      <p:ext uri="{BB962C8B-B14F-4D97-AF65-F5344CB8AC3E}">
        <p14:creationId xmlns:p14="http://schemas.microsoft.com/office/powerpoint/2010/main" val="3830826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government services</a:t>
            </a:r>
          </a:p>
        </p:txBody>
      </p:sp>
      <p:sp>
        <p:nvSpPr>
          <p:cNvPr id="7" name="Content Placeholder 6">
            <a:extLst>
              <a:ext uri="{FF2B5EF4-FFF2-40B4-BE49-F238E27FC236}">
                <a16:creationId xmlns:a16="http://schemas.microsoft.com/office/drawing/2014/main" id="{347B5252-6BE8-45E5-923E-5F6AB3B08318}"/>
              </a:ext>
            </a:extLst>
          </p:cNvPr>
          <p:cNvSpPr>
            <a:spLocks noGrp="1"/>
          </p:cNvSpPr>
          <p:nvPr>
            <p:ph idx="1"/>
          </p:nvPr>
        </p:nvSpPr>
        <p:spPr/>
        <p:txBody>
          <a:bodyPr>
            <a:noAutofit/>
          </a:bodyPr>
          <a:lstStyle/>
          <a:p>
            <a:pPr marL="0" indent="0">
              <a:buNone/>
            </a:pPr>
            <a:r>
              <a:rPr lang="en-US" sz="2400" b="1" dirty="0"/>
              <a:t>§7‑6‑611, MCA  Role of department of administration.</a:t>
            </a:r>
            <a:r>
              <a:rPr lang="en-US" dirty="0"/>
              <a:t>  (cont’d)</a:t>
            </a:r>
          </a:p>
          <a:p>
            <a:pPr marL="457200" indent="-457200">
              <a:buFont typeface="+mj-lt"/>
              <a:buAutoNum type="arabicParenR" startAt="3"/>
            </a:pPr>
            <a:r>
              <a:rPr lang="en-US" sz="2000" dirty="0"/>
              <a:t>The governing body of each county or municipality shall notify the department of administration in writing, on a form prescribed by the department of administration, of the creation, dissolution, combination, or other legal alteration of any special purpose district within the county or municipality. </a:t>
            </a:r>
          </a:p>
          <a:p>
            <a:pPr marL="457200" indent="-457200">
              <a:buFont typeface="+mj-lt"/>
              <a:buAutoNum type="arabicParenR" startAt="3"/>
            </a:pPr>
            <a:r>
              <a:rPr lang="en-US" sz="2000" dirty="0"/>
              <a:t>Each special purpose district shall obtain a permanent mailing address and notify the department of administration of the address and of any subsequent changes of the district's address. </a:t>
            </a:r>
          </a:p>
          <a:p>
            <a:endParaRPr lang="en-US" dirty="0"/>
          </a:p>
        </p:txBody>
      </p:sp>
      <p:sp>
        <p:nvSpPr>
          <p:cNvPr id="3" name="Date Placeholder 2">
            <a:extLst>
              <a:ext uri="{FF2B5EF4-FFF2-40B4-BE49-F238E27FC236}">
                <a16:creationId xmlns:a16="http://schemas.microsoft.com/office/drawing/2014/main" id="{F273483D-695E-45F4-95FB-63B3EB6E3BA1}"/>
              </a:ext>
            </a:extLst>
          </p:cNvPr>
          <p:cNvSpPr>
            <a:spLocks noGrp="1"/>
          </p:cNvSpPr>
          <p:nvPr>
            <p:ph type="dt" sz="half" idx="10"/>
          </p:nvPr>
        </p:nvSpPr>
        <p:spPr/>
        <p:txBody>
          <a:bodyPr/>
          <a:lstStyle/>
          <a:p>
            <a:fld id="{5E6BD39F-F98A-4069-B814-7837D36DD27F}" type="datetime1">
              <a:rPr lang="en-US" smtClean="0"/>
              <a:t>4/5/2022</a:t>
            </a:fld>
            <a:endParaRPr lang="en-US" dirty="0"/>
          </a:p>
        </p:txBody>
      </p:sp>
      <p:sp>
        <p:nvSpPr>
          <p:cNvPr id="4" name="Footer Placeholder 3">
            <a:extLst>
              <a:ext uri="{FF2B5EF4-FFF2-40B4-BE49-F238E27FC236}">
                <a16:creationId xmlns:a16="http://schemas.microsoft.com/office/drawing/2014/main" id="{9272BA55-C90F-45B0-9FC8-BB811851704B}"/>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5" name="Slide Number Placeholder 4">
            <a:extLst>
              <a:ext uri="{FF2B5EF4-FFF2-40B4-BE49-F238E27FC236}">
                <a16:creationId xmlns:a16="http://schemas.microsoft.com/office/drawing/2014/main" id="{4B6A7E15-3146-4758-A385-90E70C20B806}"/>
              </a:ext>
            </a:extLst>
          </p:cNvPr>
          <p:cNvSpPr>
            <a:spLocks noGrp="1"/>
          </p:cNvSpPr>
          <p:nvPr>
            <p:ph type="sldNum" sz="quarter" idx="12"/>
          </p:nvPr>
        </p:nvSpPr>
        <p:spPr/>
        <p:txBody>
          <a:bodyPr/>
          <a:lstStyle/>
          <a:p>
            <a:fld id="{6DE29766-7A0B-426A-9404-A109ABC8A25B}" type="slidenum">
              <a:rPr lang="en-US" smtClean="0"/>
              <a:pPr/>
              <a:t>4</a:t>
            </a:fld>
            <a:endParaRPr lang="en-US" dirty="0"/>
          </a:p>
        </p:txBody>
      </p:sp>
    </p:spTree>
    <p:extLst>
      <p:ext uri="{BB962C8B-B14F-4D97-AF65-F5344CB8AC3E}">
        <p14:creationId xmlns:p14="http://schemas.microsoft.com/office/powerpoint/2010/main" val="109239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B55545B4-B9E1-4320-852D-BB9419167611}"/>
              </a:ext>
            </a:extLst>
          </p:cNvPr>
          <p:cNvSpPr>
            <a:spLocks noGrp="1"/>
          </p:cNvSpPr>
          <p:nvPr>
            <p:ph type="body" idx="1"/>
          </p:nvPr>
        </p:nvSpPr>
        <p:spPr>
          <a:xfrm>
            <a:off x="604342" y="1542708"/>
            <a:ext cx="10983316" cy="4346082"/>
          </a:xfrm>
        </p:spPr>
        <p:txBody>
          <a:bodyPr>
            <a:noAutofit/>
          </a:bodyPr>
          <a:lstStyle/>
          <a:p>
            <a:pPr fontAlgn="base"/>
            <a:r>
              <a:rPr lang="en-US" sz="1800" spc="100" dirty="0">
                <a:solidFill>
                  <a:schemeClr val="tx2">
                    <a:lumMod val="90000"/>
                    <a:lumOff val="10000"/>
                  </a:schemeClr>
                </a:solidFill>
              </a:rPr>
              <a:t>Corrective action plans (CAPS) address audit findings or recommendations when an audit has been completed.</a:t>
            </a:r>
          </a:p>
          <a:p>
            <a:pPr fontAlgn="base"/>
            <a:endParaRPr lang="en-US" sz="1800" spc="100" dirty="0">
              <a:solidFill>
                <a:schemeClr val="tx2">
                  <a:lumMod val="90000"/>
                  <a:lumOff val="10000"/>
                </a:schemeClr>
              </a:solidFill>
            </a:endParaRPr>
          </a:p>
          <a:p>
            <a:pPr fontAlgn="base"/>
            <a:r>
              <a:rPr lang="en-US" sz="1800" spc="100" dirty="0">
                <a:solidFill>
                  <a:schemeClr val="tx2">
                    <a:lumMod val="90000"/>
                    <a:lumOff val="10000"/>
                  </a:schemeClr>
                </a:solidFill>
              </a:rPr>
              <a:t>MCA 2-7-515 (1) requires an audited local government entity to review the audit report and, within 30 days of receipt, submit a corrective action plan detailing what action or actions the entity plans to take on any findings or recommendations contained in the audit report.</a:t>
            </a:r>
          </a:p>
          <a:p>
            <a:pPr fontAlgn="base"/>
            <a:endParaRPr lang="en-US" sz="1800" spc="100" dirty="0">
              <a:solidFill>
                <a:schemeClr val="tx2">
                  <a:lumMod val="90000"/>
                  <a:lumOff val="10000"/>
                </a:schemeClr>
              </a:solidFill>
            </a:endParaRPr>
          </a:p>
          <a:p>
            <a:pPr fontAlgn="base"/>
            <a:r>
              <a:rPr lang="en-US" sz="1800" spc="100" dirty="0">
                <a:solidFill>
                  <a:schemeClr val="tx2">
                    <a:lumMod val="90000"/>
                    <a:lumOff val="10000"/>
                  </a:schemeClr>
                </a:solidFill>
              </a:rPr>
              <a:t>MCA 2-7-515 (2) requires the department to notify the entity of the acceptance or rejection of the corrective measures. If the department and entity fail to agree on corrective measures, a conference will be held.</a:t>
            </a:r>
          </a:p>
          <a:p>
            <a:pPr fontAlgn="base"/>
            <a:endParaRPr lang="en-US" sz="1800" spc="100" dirty="0">
              <a:solidFill>
                <a:schemeClr val="tx2">
                  <a:lumMod val="90000"/>
                  <a:lumOff val="10000"/>
                </a:schemeClr>
              </a:solidFill>
            </a:endParaRPr>
          </a:p>
          <a:p>
            <a:pPr fontAlgn="base"/>
            <a:r>
              <a:rPr lang="en-US" sz="1800" spc="100" dirty="0">
                <a:solidFill>
                  <a:schemeClr val="tx2">
                    <a:lumMod val="90000"/>
                    <a:lumOff val="10000"/>
                  </a:schemeClr>
                </a:solidFill>
              </a:rPr>
              <a:t>MCA 2-7-515 (3) failure to resolve significant findings or implement corrective measures must result in the withholding of financial assistance in accordance with rules adopted by the department pending resolution or compliance.</a:t>
            </a:r>
          </a:p>
          <a:p>
            <a:pPr fontAlgn="base"/>
            <a:endParaRPr lang="en-US" sz="1800" spc="100" dirty="0">
              <a:solidFill>
                <a:schemeClr val="accent3"/>
              </a:solidFill>
            </a:endParaRPr>
          </a:p>
          <a:p>
            <a:pPr fontAlgn="base"/>
            <a:endParaRPr lang="en-US" sz="1800" spc="100" dirty="0">
              <a:solidFill>
                <a:schemeClr val="accent3"/>
              </a:solidFill>
            </a:endParaRPr>
          </a:p>
        </p:txBody>
      </p:sp>
      <p:sp>
        <p:nvSpPr>
          <p:cNvPr id="22" name="Title 1">
            <a:extLst>
              <a:ext uri="{FF2B5EF4-FFF2-40B4-BE49-F238E27FC236}">
                <a16:creationId xmlns:a16="http://schemas.microsoft.com/office/drawing/2014/main" id="{EA919999-8B37-4A69-A64E-2141FF0DD4CA}"/>
              </a:ext>
            </a:extLst>
          </p:cNvPr>
          <p:cNvSpPr>
            <a:spLocks noGrp="1"/>
          </p:cNvSpPr>
          <p:nvPr>
            <p:ph type="title"/>
          </p:nvPr>
        </p:nvSpPr>
        <p:spPr>
          <a:xfrm>
            <a:off x="604342" y="384193"/>
            <a:ext cx="10515600" cy="607760"/>
          </a:xfrm>
        </p:spPr>
        <p:txBody>
          <a:bodyPr>
            <a:normAutofit/>
          </a:bodyPr>
          <a:lstStyle/>
          <a:p>
            <a:r>
              <a:rPr lang="en-US" sz="3600" dirty="0">
                <a:solidFill>
                  <a:schemeClr val="tx1"/>
                </a:solidFill>
                <a:latin typeface="HelveticaNeueLT Std" panose="020B0604020202020204" pitchFamily="34" charset="0"/>
              </a:rPr>
              <a:t>Corrective Action Plans or CAPS</a:t>
            </a:r>
          </a:p>
        </p:txBody>
      </p:sp>
      <p:cxnSp>
        <p:nvCxnSpPr>
          <p:cNvPr id="23" name="Straight Connector 22">
            <a:extLst>
              <a:ext uri="{FF2B5EF4-FFF2-40B4-BE49-F238E27FC236}">
                <a16:creationId xmlns:a16="http://schemas.microsoft.com/office/drawing/2014/main" id="{776E756D-96B0-4059-88A0-8C323B1F5BC8}"/>
              </a:ext>
            </a:extLst>
          </p:cNvPr>
          <p:cNvCxnSpPr>
            <a:cxnSpLocks/>
          </p:cNvCxnSpPr>
          <p:nvPr/>
        </p:nvCxnSpPr>
        <p:spPr>
          <a:xfrm>
            <a:off x="604342" y="1113532"/>
            <a:ext cx="1098331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45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B55545B4-B9E1-4320-852D-BB9419167611}"/>
              </a:ext>
            </a:extLst>
          </p:cNvPr>
          <p:cNvSpPr>
            <a:spLocks noGrp="1"/>
          </p:cNvSpPr>
          <p:nvPr>
            <p:ph type="body" idx="1"/>
          </p:nvPr>
        </p:nvSpPr>
        <p:spPr>
          <a:xfrm>
            <a:off x="476155" y="1676400"/>
            <a:ext cx="10983315" cy="4392397"/>
          </a:xfrm>
        </p:spPr>
        <p:txBody>
          <a:bodyPr>
            <a:noAutofit/>
          </a:bodyPr>
          <a:lstStyle/>
          <a:p>
            <a:pPr fontAlgn="base"/>
            <a:r>
              <a:rPr lang="en-US" spc="100" dirty="0">
                <a:solidFill>
                  <a:schemeClr val="tx2">
                    <a:lumMod val="90000"/>
                    <a:lumOff val="10000"/>
                  </a:schemeClr>
                </a:solidFill>
              </a:rPr>
              <a:t>Why is LGSB following up on CAPs?  </a:t>
            </a:r>
          </a:p>
          <a:p>
            <a:pPr fontAlgn="base"/>
            <a:r>
              <a:rPr lang="en-US" sz="2000" spc="100" dirty="0">
                <a:solidFill>
                  <a:schemeClr val="tx2">
                    <a:lumMod val="90000"/>
                    <a:lumOff val="10000"/>
                  </a:schemeClr>
                </a:solidFill>
              </a:rPr>
              <a:t>To prevent withholding of financial assistance per MCA 2-7-513 and claims under              MCA 2-7-523, MCA 7-6-4038 or SB302 (2019 Legislative Session).</a:t>
            </a:r>
          </a:p>
          <a:p>
            <a:pPr fontAlgn="base"/>
            <a:endParaRPr lang="en-US" sz="1800" spc="100" dirty="0">
              <a:solidFill>
                <a:schemeClr val="tx2">
                  <a:lumMod val="90000"/>
                  <a:lumOff val="10000"/>
                </a:schemeClr>
              </a:solidFill>
            </a:endParaRPr>
          </a:p>
          <a:p>
            <a:pPr marL="742950" lvl="1" indent="-285750" fontAlgn="base">
              <a:buFont typeface="Arial" panose="020B0604020202020204" pitchFamily="34" charset="0"/>
              <a:buChar char="•"/>
            </a:pPr>
            <a:r>
              <a:rPr lang="en-US" sz="1800" spc="100" dirty="0">
                <a:solidFill>
                  <a:schemeClr val="tx2">
                    <a:lumMod val="90000"/>
                    <a:lumOff val="10000"/>
                  </a:schemeClr>
                </a:solidFill>
              </a:rPr>
              <a:t>A person may file a claim with the Department of Administration (DOA), alleging noncompliance for a period of 2 years following the applicable deadlines outlined in MCA, with the following statutory obligations: </a:t>
            </a:r>
          </a:p>
          <a:p>
            <a:pPr lvl="1" fontAlgn="base"/>
            <a:r>
              <a:rPr lang="en-US" sz="1800" spc="100" dirty="0">
                <a:solidFill>
                  <a:schemeClr val="tx2">
                    <a:lumMod val="90000"/>
                    <a:lumOff val="10000"/>
                  </a:schemeClr>
                </a:solidFill>
              </a:rPr>
              <a:t> </a:t>
            </a:r>
          </a:p>
          <a:p>
            <a:pPr marL="742950" lvl="1" indent="-285750" fontAlgn="base">
              <a:buFont typeface="Arial" panose="020B0604020202020204" pitchFamily="34" charset="0"/>
              <a:buChar char="•"/>
            </a:pPr>
            <a:r>
              <a:rPr lang="en-US" sz="1800" spc="100" dirty="0">
                <a:solidFill>
                  <a:schemeClr val="tx2">
                    <a:lumMod val="90000"/>
                    <a:lumOff val="10000"/>
                  </a:schemeClr>
                </a:solidFill>
              </a:rPr>
              <a:t>Adoption or submission of annual operating budget; </a:t>
            </a:r>
          </a:p>
          <a:p>
            <a:pPr marL="742950" lvl="1" indent="-285750" fontAlgn="base">
              <a:buFont typeface="Arial" panose="020B0604020202020204" pitchFamily="34" charset="0"/>
              <a:buChar char="•"/>
            </a:pPr>
            <a:endParaRPr lang="en-US" sz="1800" spc="100" dirty="0">
              <a:solidFill>
                <a:schemeClr val="tx2">
                  <a:lumMod val="90000"/>
                  <a:lumOff val="10000"/>
                </a:schemeClr>
              </a:solidFill>
            </a:endParaRPr>
          </a:p>
          <a:p>
            <a:pPr marL="742950" lvl="1" indent="-285750" fontAlgn="base">
              <a:buFont typeface="Arial" panose="020B0604020202020204" pitchFamily="34" charset="0"/>
              <a:buChar char="•"/>
            </a:pPr>
            <a:r>
              <a:rPr lang="en-US" sz="1800" spc="100" dirty="0">
                <a:solidFill>
                  <a:schemeClr val="tx2">
                    <a:lumMod val="90000"/>
                    <a:lumOff val="10000"/>
                  </a:schemeClr>
                </a:solidFill>
              </a:rPr>
              <a:t>Submission of an annual financial report;</a:t>
            </a:r>
          </a:p>
          <a:p>
            <a:pPr marL="742950" lvl="1" indent="-285750" fontAlgn="base">
              <a:buFont typeface="Arial" panose="020B0604020202020204" pitchFamily="34" charset="0"/>
              <a:buChar char="•"/>
            </a:pPr>
            <a:endParaRPr lang="en-US" sz="1800" spc="100" dirty="0">
              <a:solidFill>
                <a:schemeClr val="tx2">
                  <a:lumMod val="90000"/>
                  <a:lumOff val="10000"/>
                </a:schemeClr>
              </a:solidFill>
            </a:endParaRPr>
          </a:p>
          <a:p>
            <a:pPr marL="742950" lvl="1" indent="-285750" fontAlgn="base">
              <a:buFont typeface="Arial" panose="020B0604020202020204" pitchFamily="34" charset="0"/>
              <a:buChar char="•"/>
            </a:pPr>
            <a:r>
              <a:rPr lang="en-US" sz="1800" spc="100" dirty="0">
                <a:solidFill>
                  <a:schemeClr val="tx2">
                    <a:lumMod val="90000"/>
                    <a:lumOff val="10000"/>
                  </a:schemeClr>
                </a:solidFill>
              </a:rPr>
              <a:t>Completion and submission of an audit or financial review report; or </a:t>
            </a:r>
          </a:p>
          <a:p>
            <a:pPr marL="742950" lvl="1" indent="-285750" fontAlgn="base">
              <a:buFont typeface="Arial" panose="020B0604020202020204" pitchFamily="34" charset="0"/>
              <a:buChar char="•"/>
            </a:pPr>
            <a:endParaRPr lang="en-US" sz="1800" spc="100" dirty="0">
              <a:solidFill>
                <a:schemeClr val="tx2">
                  <a:lumMod val="90000"/>
                  <a:lumOff val="10000"/>
                </a:schemeClr>
              </a:solidFill>
            </a:endParaRPr>
          </a:p>
          <a:p>
            <a:pPr marL="742950" lvl="1" indent="-285750" fontAlgn="base">
              <a:buFont typeface="Arial" panose="020B0604020202020204" pitchFamily="34" charset="0"/>
              <a:buChar char="•"/>
            </a:pPr>
            <a:r>
              <a:rPr lang="en-US" sz="1800" spc="100" dirty="0">
                <a:solidFill>
                  <a:schemeClr val="tx2">
                    <a:lumMod val="90000"/>
                    <a:lumOff val="10000"/>
                  </a:schemeClr>
                </a:solidFill>
              </a:rPr>
              <a:t>Resolution of significant audit findings or implementation of corrective measures.</a:t>
            </a:r>
          </a:p>
          <a:p>
            <a:pPr fontAlgn="base"/>
            <a:endParaRPr lang="en-US" sz="1800" spc="100" dirty="0">
              <a:solidFill>
                <a:schemeClr val="tx2">
                  <a:lumMod val="90000"/>
                  <a:lumOff val="10000"/>
                </a:schemeClr>
              </a:solidFill>
            </a:endParaRPr>
          </a:p>
          <a:p>
            <a:pPr fontAlgn="base"/>
            <a:endParaRPr lang="en-US" sz="1800" spc="100" dirty="0">
              <a:solidFill>
                <a:schemeClr val="accent3"/>
              </a:solidFill>
            </a:endParaRPr>
          </a:p>
        </p:txBody>
      </p:sp>
      <p:sp>
        <p:nvSpPr>
          <p:cNvPr id="22" name="Title 1">
            <a:extLst>
              <a:ext uri="{FF2B5EF4-FFF2-40B4-BE49-F238E27FC236}">
                <a16:creationId xmlns:a16="http://schemas.microsoft.com/office/drawing/2014/main" id="{EA919999-8B37-4A69-A64E-2141FF0DD4CA}"/>
              </a:ext>
            </a:extLst>
          </p:cNvPr>
          <p:cNvSpPr>
            <a:spLocks noGrp="1"/>
          </p:cNvSpPr>
          <p:nvPr>
            <p:ph type="title"/>
          </p:nvPr>
        </p:nvSpPr>
        <p:spPr>
          <a:xfrm>
            <a:off x="476155" y="384193"/>
            <a:ext cx="10643787" cy="607760"/>
          </a:xfrm>
        </p:spPr>
        <p:txBody>
          <a:bodyPr>
            <a:normAutofit/>
          </a:bodyPr>
          <a:lstStyle/>
          <a:p>
            <a:r>
              <a:rPr lang="en-US" sz="3600" dirty="0">
                <a:solidFill>
                  <a:schemeClr val="tx1"/>
                </a:solidFill>
                <a:latin typeface="HelveticaNeueLT Std" panose="020B0604020202020204" pitchFamily="34" charset="0"/>
              </a:rPr>
              <a:t>Corrective Action Plans or CAPS</a:t>
            </a:r>
          </a:p>
        </p:txBody>
      </p:sp>
      <p:cxnSp>
        <p:nvCxnSpPr>
          <p:cNvPr id="23" name="Straight Connector 22">
            <a:extLst>
              <a:ext uri="{FF2B5EF4-FFF2-40B4-BE49-F238E27FC236}">
                <a16:creationId xmlns:a16="http://schemas.microsoft.com/office/drawing/2014/main" id="{776E756D-96B0-4059-88A0-8C323B1F5BC8}"/>
              </a:ext>
            </a:extLst>
          </p:cNvPr>
          <p:cNvCxnSpPr>
            <a:cxnSpLocks/>
          </p:cNvCxnSpPr>
          <p:nvPr/>
        </p:nvCxnSpPr>
        <p:spPr>
          <a:xfrm>
            <a:off x="604342" y="1143000"/>
            <a:ext cx="1098331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337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B55545B4-B9E1-4320-852D-BB9419167611}"/>
              </a:ext>
            </a:extLst>
          </p:cNvPr>
          <p:cNvSpPr>
            <a:spLocks noGrp="1"/>
          </p:cNvSpPr>
          <p:nvPr>
            <p:ph type="body" idx="1"/>
          </p:nvPr>
        </p:nvSpPr>
        <p:spPr>
          <a:xfrm>
            <a:off x="666740" y="1504063"/>
            <a:ext cx="5195403" cy="3643654"/>
          </a:xfrm>
        </p:spPr>
        <p:txBody>
          <a:bodyPr>
            <a:noAutofit/>
          </a:bodyPr>
          <a:lstStyle/>
          <a:p>
            <a:pPr fontAlgn="base"/>
            <a:r>
              <a:rPr lang="en-US" sz="1800" spc="100" dirty="0">
                <a:solidFill>
                  <a:schemeClr val="tx2">
                    <a:lumMod val="90000"/>
                    <a:lumOff val="10000"/>
                  </a:schemeClr>
                </a:solidFill>
              </a:rPr>
              <a:t>Findings will be reviewed by LGSB and determined to be significant or other.</a:t>
            </a:r>
          </a:p>
          <a:p>
            <a:pPr fontAlgn="base"/>
            <a:endParaRPr lang="en-US" sz="1800" spc="100" dirty="0">
              <a:solidFill>
                <a:schemeClr val="tx2">
                  <a:lumMod val="90000"/>
                  <a:lumOff val="10000"/>
                </a:schemeClr>
              </a:solidFill>
            </a:endParaRPr>
          </a:p>
          <a:p>
            <a:pPr fontAlgn="base"/>
            <a:r>
              <a:rPr lang="en-US" sz="1800" spc="100" dirty="0">
                <a:solidFill>
                  <a:schemeClr val="tx2">
                    <a:lumMod val="90000"/>
                    <a:lumOff val="10000"/>
                  </a:schemeClr>
                </a:solidFill>
              </a:rPr>
              <a:t>Significant findings are related to </a:t>
            </a:r>
          </a:p>
          <a:p>
            <a:pPr marL="285750" indent="-285750" fontAlgn="base">
              <a:buFont typeface="Arial" panose="020B0604020202020204" pitchFamily="34" charset="0"/>
              <a:buChar char="•"/>
            </a:pPr>
            <a:r>
              <a:rPr lang="en-US" sz="1800" spc="100" dirty="0">
                <a:solidFill>
                  <a:schemeClr val="tx2">
                    <a:lumMod val="90000"/>
                    <a:lumOff val="10000"/>
                  </a:schemeClr>
                </a:solidFill>
              </a:rPr>
              <a:t>Cash, </a:t>
            </a:r>
          </a:p>
          <a:p>
            <a:pPr marL="285750" indent="-285750" fontAlgn="base">
              <a:buFont typeface="Arial" panose="020B0604020202020204" pitchFamily="34" charset="0"/>
              <a:buChar char="•"/>
            </a:pPr>
            <a:r>
              <a:rPr lang="en-US" sz="1800" spc="100" dirty="0">
                <a:solidFill>
                  <a:schemeClr val="tx2">
                    <a:lumMod val="90000"/>
                    <a:lumOff val="10000"/>
                  </a:schemeClr>
                </a:solidFill>
              </a:rPr>
              <a:t>Budgets,</a:t>
            </a:r>
          </a:p>
          <a:p>
            <a:pPr marL="285750" indent="-285750" fontAlgn="base">
              <a:buFont typeface="Arial" panose="020B0604020202020204" pitchFamily="34" charset="0"/>
              <a:buChar char="•"/>
            </a:pPr>
            <a:r>
              <a:rPr lang="en-US" sz="1800" spc="100" dirty="0">
                <a:solidFill>
                  <a:schemeClr val="tx2">
                    <a:lumMod val="90000"/>
                    <a:lumOff val="10000"/>
                  </a:schemeClr>
                </a:solidFill>
              </a:rPr>
              <a:t>and going concern.</a:t>
            </a:r>
          </a:p>
          <a:p>
            <a:pPr fontAlgn="base"/>
            <a:endParaRPr lang="en-US" sz="1800" spc="100" dirty="0">
              <a:solidFill>
                <a:schemeClr val="accent3"/>
              </a:solidFill>
            </a:endParaRPr>
          </a:p>
        </p:txBody>
      </p:sp>
      <p:sp>
        <p:nvSpPr>
          <p:cNvPr id="22" name="Title 1">
            <a:extLst>
              <a:ext uri="{FF2B5EF4-FFF2-40B4-BE49-F238E27FC236}">
                <a16:creationId xmlns:a16="http://schemas.microsoft.com/office/drawing/2014/main" id="{EA919999-8B37-4A69-A64E-2141FF0DD4CA}"/>
              </a:ext>
            </a:extLst>
          </p:cNvPr>
          <p:cNvSpPr>
            <a:spLocks noGrp="1"/>
          </p:cNvSpPr>
          <p:nvPr>
            <p:ph type="title"/>
          </p:nvPr>
        </p:nvSpPr>
        <p:spPr>
          <a:xfrm>
            <a:off x="604342" y="384193"/>
            <a:ext cx="10515600" cy="607760"/>
          </a:xfrm>
        </p:spPr>
        <p:txBody>
          <a:bodyPr>
            <a:normAutofit/>
          </a:bodyPr>
          <a:lstStyle/>
          <a:p>
            <a:r>
              <a:rPr lang="en-US" sz="3600" dirty="0">
                <a:solidFill>
                  <a:schemeClr val="tx1"/>
                </a:solidFill>
                <a:latin typeface="HelveticaNeueLT Std" panose="020B0604020202020204" pitchFamily="34" charset="0"/>
              </a:rPr>
              <a:t>Corrective Action Plans or CAPS</a:t>
            </a:r>
          </a:p>
        </p:txBody>
      </p:sp>
      <p:cxnSp>
        <p:nvCxnSpPr>
          <p:cNvPr id="23" name="Straight Connector 22">
            <a:extLst>
              <a:ext uri="{FF2B5EF4-FFF2-40B4-BE49-F238E27FC236}">
                <a16:creationId xmlns:a16="http://schemas.microsoft.com/office/drawing/2014/main" id="{776E756D-96B0-4059-88A0-8C323B1F5BC8}"/>
              </a:ext>
            </a:extLst>
          </p:cNvPr>
          <p:cNvCxnSpPr>
            <a:cxnSpLocks/>
          </p:cNvCxnSpPr>
          <p:nvPr/>
        </p:nvCxnSpPr>
        <p:spPr>
          <a:xfrm>
            <a:off x="604342" y="1113532"/>
            <a:ext cx="1098331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062CDEE-FF16-463D-888D-27BF1B4E497B}"/>
              </a:ext>
            </a:extLst>
          </p:cNvPr>
          <p:cNvSpPr txBox="1"/>
          <p:nvPr/>
        </p:nvSpPr>
        <p:spPr>
          <a:xfrm>
            <a:off x="6329859" y="1504063"/>
            <a:ext cx="4677124" cy="4062651"/>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Other finding categories, that if material, may be considered significant include:</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endParaRP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Related to grant funds,</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Reporting deadlines,</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County Collections,</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Charges for Services,</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Debt and long-term debt,</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Disclaimers or adverse opinions from the auditor,</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Number of findings,</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Related to fraud or abuse,</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Related to custodial funds, or</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100" normalizeH="0" baseline="0" noProof="0" dirty="0">
                <a:ln>
                  <a:noFill/>
                </a:ln>
                <a:solidFill>
                  <a:srgbClr val="242852">
                    <a:lumMod val="90000"/>
                    <a:lumOff val="10000"/>
                  </a:srgbClr>
                </a:solidFill>
                <a:effectLst/>
                <a:uLnTx/>
                <a:uFillTx/>
                <a:latin typeface="HelveticaNeueLT Std Lt"/>
                <a:ea typeface="+mn-ea"/>
                <a:cs typeface="+mn-cs"/>
              </a:rPr>
              <a:t>Prior period adjustments.</a:t>
            </a:r>
          </a:p>
        </p:txBody>
      </p:sp>
      <p:pic>
        <p:nvPicPr>
          <p:cNvPr id="3" name="Picture 2" descr="Icon&#10;&#10;Description automatically generated">
            <a:extLst>
              <a:ext uri="{FF2B5EF4-FFF2-40B4-BE49-F238E27FC236}">
                <a16:creationId xmlns:a16="http://schemas.microsoft.com/office/drawing/2014/main" id="{CF78CF4B-E383-42FF-8AEF-10C9C9DD16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7526" y="4236245"/>
            <a:ext cx="1818582" cy="1822944"/>
          </a:xfrm>
          <a:prstGeom prst="rect">
            <a:avLst/>
          </a:prstGeom>
        </p:spPr>
      </p:pic>
    </p:spTree>
    <p:extLst>
      <p:ext uri="{BB962C8B-B14F-4D97-AF65-F5344CB8AC3E}">
        <p14:creationId xmlns:p14="http://schemas.microsoft.com/office/powerpoint/2010/main" val="581819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B55545B4-B9E1-4320-852D-BB9419167611}"/>
              </a:ext>
            </a:extLst>
          </p:cNvPr>
          <p:cNvSpPr>
            <a:spLocks noGrp="1"/>
          </p:cNvSpPr>
          <p:nvPr>
            <p:ph type="body" idx="1"/>
          </p:nvPr>
        </p:nvSpPr>
        <p:spPr>
          <a:xfrm>
            <a:off x="974221" y="1606616"/>
            <a:ext cx="8973083" cy="3655892"/>
          </a:xfrm>
        </p:spPr>
        <p:txBody>
          <a:bodyPr>
            <a:noAutofit/>
          </a:bodyPr>
          <a:lstStyle/>
          <a:p>
            <a:pPr fontAlgn="base"/>
            <a:r>
              <a:rPr lang="en-US" sz="2000" b="1" spc="100" dirty="0">
                <a:solidFill>
                  <a:schemeClr val="tx2">
                    <a:lumMod val="90000"/>
                    <a:lumOff val="10000"/>
                  </a:schemeClr>
                </a:solidFill>
              </a:rPr>
              <a:t>Your Corrective Action Plan should address the four W’s.</a:t>
            </a:r>
          </a:p>
          <a:p>
            <a:pPr fontAlgn="base"/>
            <a:endParaRPr lang="en-US" sz="1800" spc="100" dirty="0">
              <a:solidFill>
                <a:schemeClr val="tx2">
                  <a:lumMod val="90000"/>
                  <a:lumOff val="10000"/>
                </a:schemeClr>
              </a:solidFill>
            </a:endParaRPr>
          </a:p>
          <a:p>
            <a:pPr marL="457200" indent="-457200" fontAlgn="base">
              <a:buFont typeface="Arial" panose="020B0604020202020204" pitchFamily="34" charset="0"/>
              <a:buChar char="•"/>
            </a:pPr>
            <a:r>
              <a:rPr lang="en-US" sz="2800" b="1" u="sng" spc="100" dirty="0">
                <a:solidFill>
                  <a:schemeClr val="tx2">
                    <a:lumMod val="90000"/>
                    <a:lumOff val="10000"/>
                  </a:schemeClr>
                </a:solidFill>
              </a:rPr>
              <a:t>Why</a:t>
            </a:r>
            <a:r>
              <a:rPr lang="en-US" sz="1800" spc="100" dirty="0">
                <a:solidFill>
                  <a:schemeClr val="tx2">
                    <a:lumMod val="90000"/>
                    <a:lumOff val="10000"/>
                  </a:schemeClr>
                </a:solidFill>
              </a:rPr>
              <a:t> did the deficiency occur?</a:t>
            </a:r>
          </a:p>
          <a:p>
            <a:pPr marL="457200" indent="-457200" fontAlgn="base">
              <a:buFont typeface="Arial" panose="020B0604020202020204" pitchFamily="34" charset="0"/>
              <a:buChar char="•"/>
            </a:pPr>
            <a:endParaRPr lang="en-US" sz="1800" spc="100" dirty="0">
              <a:solidFill>
                <a:schemeClr val="tx2">
                  <a:lumMod val="90000"/>
                  <a:lumOff val="10000"/>
                </a:schemeClr>
              </a:solidFill>
            </a:endParaRPr>
          </a:p>
          <a:p>
            <a:pPr marL="457200" indent="-457200" fontAlgn="base">
              <a:buFont typeface="Arial" panose="020B0604020202020204" pitchFamily="34" charset="0"/>
              <a:buChar char="•"/>
            </a:pPr>
            <a:r>
              <a:rPr lang="en-US" sz="2800" b="1" u="sng" spc="100" dirty="0">
                <a:solidFill>
                  <a:schemeClr val="tx2">
                    <a:lumMod val="90000"/>
                    <a:lumOff val="10000"/>
                  </a:schemeClr>
                </a:solidFill>
              </a:rPr>
              <a:t>What</a:t>
            </a:r>
            <a:r>
              <a:rPr lang="en-US" sz="1800" spc="100" dirty="0">
                <a:solidFill>
                  <a:schemeClr val="tx2">
                    <a:lumMod val="90000"/>
                    <a:lumOff val="10000"/>
                  </a:schemeClr>
                </a:solidFill>
              </a:rPr>
              <a:t> is being done to correct the deficiency?</a:t>
            </a:r>
          </a:p>
          <a:p>
            <a:pPr marL="457200" indent="-457200" fontAlgn="base">
              <a:buFont typeface="Arial" panose="020B0604020202020204" pitchFamily="34" charset="0"/>
              <a:buChar char="•"/>
            </a:pPr>
            <a:endParaRPr lang="en-US" sz="1800" spc="100" dirty="0">
              <a:solidFill>
                <a:schemeClr val="tx2">
                  <a:lumMod val="90000"/>
                  <a:lumOff val="10000"/>
                </a:schemeClr>
              </a:solidFill>
            </a:endParaRPr>
          </a:p>
          <a:p>
            <a:pPr marL="457200" indent="-457200" fontAlgn="base">
              <a:buFont typeface="Arial" panose="020B0604020202020204" pitchFamily="34" charset="0"/>
              <a:buChar char="•"/>
            </a:pPr>
            <a:r>
              <a:rPr lang="en-US" sz="2800" b="1" u="sng" spc="100" dirty="0">
                <a:solidFill>
                  <a:schemeClr val="tx2">
                    <a:lumMod val="90000"/>
                    <a:lumOff val="10000"/>
                  </a:schemeClr>
                </a:solidFill>
              </a:rPr>
              <a:t>Who</a:t>
            </a:r>
            <a:r>
              <a:rPr lang="en-US" sz="1800" spc="100" dirty="0">
                <a:solidFill>
                  <a:schemeClr val="tx2">
                    <a:lumMod val="90000"/>
                    <a:lumOff val="10000"/>
                  </a:schemeClr>
                </a:solidFill>
              </a:rPr>
              <a:t> is responsible for correcting the deficiency?</a:t>
            </a:r>
          </a:p>
          <a:p>
            <a:pPr marL="457200" indent="-457200" fontAlgn="base">
              <a:buFont typeface="Arial" panose="020B0604020202020204" pitchFamily="34" charset="0"/>
              <a:buChar char="•"/>
            </a:pPr>
            <a:endParaRPr lang="en-US" sz="1800" spc="100" dirty="0">
              <a:solidFill>
                <a:schemeClr val="tx2">
                  <a:lumMod val="90000"/>
                  <a:lumOff val="10000"/>
                </a:schemeClr>
              </a:solidFill>
            </a:endParaRPr>
          </a:p>
          <a:p>
            <a:pPr marL="457200" indent="-457200" fontAlgn="base">
              <a:buFont typeface="Arial" panose="020B0604020202020204" pitchFamily="34" charset="0"/>
              <a:buChar char="•"/>
            </a:pPr>
            <a:r>
              <a:rPr lang="en-US" sz="2800" b="1" u="sng" spc="100" dirty="0">
                <a:solidFill>
                  <a:schemeClr val="tx2">
                    <a:lumMod val="90000"/>
                    <a:lumOff val="10000"/>
                  </a:schemeClr>
                </a:solidFill>
              </a:rPr>
              <a:t>When</a:t>
            </a:r>
            <a:r>
              <a:rPr lang="en-US" sz="1800" spc="100" dirty="0">
                <a:solidFill>
                  <a:schemeClr val="tx2">
                    <a:lumMod val="90000"/>
                    <a:lumOff val="10000"/>
                  </a:schemeClr>
                </a:solidFill>
              </a:rPr>
              <a:t> will the corrective measures be implemented?</a:t>
            </a:r>
          </a:p>
          <a:p>
            <a:pPr fontAlgn="base"/>
            <a:endParaRPr lang="en-US" sz="1800" spc="100" dirty="0">
              <a:solidFill>
                <a:schemeClr val="accent3"/>
              </a:solidFill>
            </a:endParaRPr>
          </a:p>
        </p:txBody>
      </p:sp>
      <p:sp>
        <p:nvSpPr>
          <p:cNvPr id="22" name="Title 1">
            <a:extLst>
              <a:ext uri="{FF2B5EF4-FFF2-40B4-BE49-F238E27FC236}">
                <a16:creationId xmlns:a16="http://schemas.microsoft.com/office/drawing/2014/main" id="{EA919999-8B37-4A69-A64E-2141FF0DD4CA}"/>
              </a:ext>
            </a:extLst>
          </p:cNvPr>
          <p:cNvSpPr>
            <a:spLocks noGrp="1"/>
          </p:cNvSpPr>
          <p:nvPr>
            <p:ph type="title"/>
          </p:nvPr>
        </p:nvSpPr>
        <p:spPr>
          <a:xfrm>
            <a:off x="604342" y="384193"/>
            <a:ext cx="10515600" cy="607760"/>
          </a:xfrm>
        </p:spPr>
        <p:txBody>
          <a:bodyPr>
            <a:normAutofit/>
          </a:bodyPr>
          <a:lstStyle/>
          <a:p>
            <a:r>
              <a:rPr lang="en-US" sz="3600" dirty="0">
                <a:solidFill>
                  <a:schemeClr val="tx1"/>
                </a:solidFill>
                <a:latin typeface="HelveticaNeueLT Std" panose="020B0604020202020204" pitchFamily="34" charset="0"/>
              </a:rPr>
              <a:t>Corrective Action Plans or CAPS</a:t>
            </a:r>
          </a:p>
        </p:txBody>
      </p:sp>
      <p:cxnSp>
        <p:nvCxnSpPr>
          <p:cNvPr id="23" name="Straight Connector 22">
            <a:extLst>
              <a:ext uri="{FF2B5EF4-FFF2-40B4-BE49-F238E27FC236}">
                <a16:creationId xmlns:a16="http://schemas.microsoft.com/office/drawing/2014/main" id="{776E756D-96B0-4059-88A0-8C323B1F5BC8}"/>
              </a:ext>
            </a:extLst>
          </p:cNvPr>
          <p:cNvCxnSpPr>
            <a:cxnSpLocks/>
          </p:cNvCxnSpPr>
          <p:nvPr/>
        </p:nvCxnSpPr>
        <p:spPr>
          <a:xfrm>
            <a:off x="604342" y="1008205"/>
            <a:ext cx="1098331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062CDEE-FF16-463D-888D-27BF1B4E497B}"/>
              </a:ext>
            </a:extLst>
          </p:cNvPr>
          <p:cNvSpPr txBox="1"/>
          <p:nvPr/>
        </p:nvSpPr>
        <p:spPr>
          <a:xfrm>
            <a:off x="6309023" y="2057400"/>
            <a:ext cx="5249732" cy="1200329"/>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100" normalizeH="0" baseline="0" noProof="0" dirty="0">
              <a:ln>
                <a:noFill/>
              </a:ln>
              <a:solidFill>
                <a:srgbClr val="6F87A3"/>
              </a:solidFill>
              <a:effectLst/>
              <a:uLnTx/>
              <a:uFillTx/>
              <a:latin typeface="HelveticaNeueLT Std 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100" normalizeH="0" baseline="0" noProof="0" dirty="0">
              <a:ln>
                <a:noFill/>
              </a:ln>
              <a:solidFill>
                <a:srgbClr val="6F87A3"/>
              </a:solidFill>
              <a:effectLst/>
              <a:uLnTx/>
              <a:uFillTx/>
              <a:latin typeface="HelveticaNeueLT Std 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100" normalizeH="0" baseline="0" noProof="0" dirty="0">
              <a:ln>
                <a:noFill/>
              </a:ln>
              <a:solidFill>
                <a:srgbClr val="6F87A3"/>
              </a:solidFill>
              <a:effectLst/>
              <a:uLnTx/>
              <a:uFillTx/>
              <a:latin typeface="HelveticaNeueLT Std 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100" normalizeH="0" baseline="0" noProof="0" dirty="0">
              <a:ln>
                <a:noFill/>
              </a:ln>
              <a:solidFill>
                <a:srgbClr val="6F87A3"/>
              </a:solidFill>
              <a:effectLst/>
              <a:uLnTx/>
              <a:uFillTx/>
              <a:latin typeface="HelveticaNeueLT Std Lt"/>
              <a:ea typeface="+mn-ea"/>
              <a:cs typeface="+mn-cs"/>
            </a:endParaRPr>
          </a:p>
        </p:txBody>
      </p:sp>
      <p:pic>
        <p:nvPicPr>
          <p:cNvPr id="3" name="Picture 2" descr="Icon&#10;&#10;Description automatically generated">
            <a:extLst>
              <a:ext uri="{FF2B5EF4-FFF2-40B4-BE49-F238E27FC236}">
                <a16:creationId xmlns:a16="http://schemas.microsoft.com/office/drawing/2014/main" id="{3CB3207E-95A1-4C4E-920E-780F509A3B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08349">
            <a:off x="8589816" y="2754434"/>
            <a:ext cx="2068622" cy="2245048"/>
          </a:xfrm>
          <a:prstGeom prst="rect">
            <a:avLst/>
          </a:prstGeom>
        </p:spPr>
      </p:pic>
    </p:spTree>
    <p:extLst>
      <p:ext uri="{BB962C8B-B14F-4D97-AF65-F5344CB8AC3E}">
        <p14:creationId xmlns:p14="http://schemas.microsoft.com/office/powerpoint/2010/main" val="61839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Assessments</a:t>
            </a:r>
          </a:p>
        </p:txBody>
      </p:sp>
      <p:sp>
        <p:nvSpPr>
          <p:cNvPr id="5" name="Content Placeholder 4">
            <a:extLst>
              <a:ext uri="{FF2B5EF4-FFF2-40B4-BE49-F238E27FC236}">
                <a16:creationId xmlns:a16="http://schemas.microsoft.com/office/drawing/2014/main" id="{42204C2D-695A-4303-8F2D-0E11654E67E7}"/>
              </a:ext>
            </a:extLst>
          </p:cNvPr>
          <p:cNvSpPr>
            <a:spLocks noGrp="1"/>
          </p:cNvSpPr>
          <p:nvPr>
            <p:ph idx="1"/>
          </p:nvPr>
        </p:nvSpPr>
        <p:spPr/>
        <p:txBody>
          <a:bodyPr>
            <a:normAutofit fontScale="92500" lnSpcReduction="10000"/>
          </a:bodyPr>
          <a:lstStyle/>
          <a:p>
            <a:pPr marL="0" indent="0">
              <a:buNone/>
            </a:pPr>
            <a:r>
              <a:rPr lang="en-US" sz="2600" b="1" dirty="0"/>
              <a:t>Process</a:t>
            </a:r>
          </a:p>
          <a:p>
            <a:pPr marL="0" indent="0">
              <a:buNone/>
            </a:pPr>
            <a:r>
              <a:rPr lang="en-US" sz="2400" dirty="0"/>
              <a:t>As of Fiscal Year 2017, Reviews and State Audits are included in the annual risk assessment.  Prior only Federal Audits are included.</a:t>
            </a:r>
          </a:p>
          <a:p>
            <a:pPr marL="457200" indent="-457200">
              <a:buFont typeface="+mj-lt"/>
              <a:buAutoNum type="arabicPeriod"/>
            </a:pPr>
            <a:r>
              <a:rPr lang="en-US" dirty="0"/>
              <a:t>Audits are reviewed by OPI and the findings are entered into the Risk Assessment spreadsheet.  </a:t>
            </a:r>
          </a:p>
          <a:p>
            <a:pPr marL="457200" indent="-457200">
              <a:buFont typeface="+mj-lt"/>
              <a:buAutoNum type="arabicPeriod"/>
            </a:pPr>
            <a:r>
              <a:rPr lang="en-US" dirty="0"/>
              <a:t>The OPI reviews the results, and prepares summaries containing school information, recent history, seriousness of findings, and auditor recommendations.  </a:t>
            </a:r>
          </a:p>
          <a:p>
            <a:pPr marL="457200" indent="-457200">
              <a:buFont typeface="+mj-lt"/>
              <a:buAutoNum type="arabicPeriod"/>
            </a:pPr>
            <a:r>
              <a:rPr lang="en-US" dirty="0"/>
              <a:t>Committee of Finance Department personnel will then review auditor recommendations, add or subtract and a consensus is reached.</a:t>
            </a:r>
          </a:p>
          <a:p>
            <a:pPr marL="457200" indent="-457200">
              <a:buFont typeface="+mj-lt"/>
              <a:buAutoNum type="arabicPeriod"/>
            </a:pPr>
            <a:r>
              <a:rPr lang="en-US" dirty="0"/>
              <a:t>OPI auditor then meets with the Superintendent and Deputies and explain and review our recommendations.</a:t>
            </a:r>
          </a:p>
        </p:txBody>
      </p:sp>
      <p:sp>
        <p:nvSpPr>
          <p:cNvPr id="8" name="Date Placeholder 7">
            <a:extLst>
              <a:ext uri="{FF2B5EF4-FFF2-40B4-BE49-F238E27FC236}">
                <a16:creationId xmlns:a16="http://schemas.microsoft.com/office/drawing/2014/main" id="{2AE33432-E972-45B2-B38E-3A7F10B85F96}"/>
              </a:ext>
            </a:extLst>
          </p:cNvPr>
          <p:cNvSpPr>
            <a:spLocks noGrp="1"/>
          </p:cNvSpPr>
          <p:nvPr>
            <p:ph type="dt" sz="half" idx="10"/>
          </p:nvPr>
        </p:nvSpPr>
        <p:spPr/>
        <p:txBody>
          <a:bodyPr/>
          <a:lstStyle/>
          <a:p>
            <a:fld id="{4636440F-86A0-475A-B48C-0629DBEA3E8D}" type="datetime1">
              <a:rPr lang="en-US" smtClean="0"/>
              <a:t>4/5/2022</a:t>
            </a:fld>
            <a:endParaRPr lang="en-US" dirty="0"/>
          </a:p>
        </p:txBody>
      </p:sp>
      <p:sp>
        <p:nvSpPr>
          <p:cNvPr id="9" name="Footer Placeholder 8">
            <a:extLst>
              <a:ext uri="{FF2B5EF4-FFF2-40B4-BE49-F238E27FC236}">
                <a16:creationId xmlns:a16="http://schemas.microsoft.com/office/drawing/2014/main" id="{FFA46070-1756-47B0-9C65-BAD9F7670969}"/>
              </a:ext>
            </a:extLst>
          </p:cNvPr>
          <p:cNvSpPr>
            <a:spLocks noGrp="1"/>
          </p:cNvSpPr>
          <p:nvPr>
            <p:ph type="ftr" sz="quarter" idx="11"/>
          </p:nvPr>
        </p:nvSpPr>
        <p:spPr/>
        <p:txBody>
          <a:bodyPr/>
          <a:lstStyle/>
          <a:p>
            <a:r>
              <a:rPr lang="en-US"/>
              <a:t>OPI School Finance Webinar January 2019 : Audit Awareness</a:t>
            </a:r>
            <a:endParaRPr lang="en-US" dirty="0"/>
          </a:p>
        </p:txBody>
      </p:sp>
      <p:sp>
        <p:nvSpPr>
          <p:cNvPr id="10" name="Slide Number Placeholder 9">
            <a:extLst>
              <a:ext uri="{FF2B5EF4-FFF2-40B4-BE49-F238E27FC236}">
                <a16:creationId xmlns:a16="http://schemas.microsoft.com/office/drawing/2014/main" id="{F44F1F14-D209-4C0A-95A8-CF9867F924E5}"/>
              </a:ext>
            </a:extLst>
          </p:cNvPr>
          <p:cNvSpPr>
            <a:spLocks noGrp="1"/>
          </p:cNvSpPr>
          <p:nvPr>
            <p:ph type="sldNum" sz="quarter" idx="12"/>
          </p:nvPr>
        </p:nvSpPr>
        <p:spPr/>
        <p:txBody>
          <a:bodyPr/>
          <a:lstStyle/>
          <a:p>
            <a:fld id="{6DE29766-7A0B-426A-9404-A109ABC8A25B}" type="slidenum">
              <a:rPr lang="en-US" smtClean="0"/>
              <a:pPr/>
              <a:t>9</a:t>
            </a:fld>
            <a:endParaRPr lang="en-US" dirty="0"/>
          </a:p>
        </p:txBody>
      </p:sp>
    </p:spTree>
    <p:extLst>
      <p:ext uri="{BB962C8B-B14F-4D97-AF65-F5344CB8AC3E}">
        <p14:creationId xmlns:p14="http://schemas.microsoft.com/office/powerpoint/2010/main" val="378122665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2">
      <a:dk1>
        <a:srgbClr val="2C2C2D"/>
      </a:dk1>
      <a:lt1>
        <a:srgbClr val="FFFFFF"/>
      </a:lt1>
      <a:dk2>
        <a:srgbClr val="58585A"/>
      </a:dk2>
      <a:lt2>
        <a:srgbClr val="FFFFFF"/>
      </a:lt2>
      <a:accent1>
        <a:srgbClr val="DA8128"/>
      </a:accent1>
      <a:accent2>
        <a:srgbClr val="25408E"/>
      </a:accent2>
      <a:accent3>
        <a:srgbClr val="9E9A97"/>
      </a:accent3>
      <a:accent4>
        <a:srgbClr val="58585A"/>
      </a:accent4>
      <a:accent5>
        <a:srgbClr val="C12730"/>
      </a:accent5>
      <a:accent6>
        <a:srgbClr val="DA8128"/>
      </a:accent6>
      <a:hlink>
        <a:srgbClr val="617FD5"/>
      </a:hlink>
      <a:folHlink>
        <a:srgbClr val="DA812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Audit Powerpoint July 2017" id="{6A83685E-044F-469E-B657-C781F1111F3A}" vid="{DE03528B-513D-4503-ACAA-C010D6B2D5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lternateThumbnailUrl xmlns="http://schemas.microsoft.com/sharepoint/v3">
      <Url xsi:nil="true"/>
      <Description xsi:nil="true"/>
    </AlternateThumbnailUrl>
    <Description xmlns="http://schemas.microsoft.com/sharepoint/v3" xsi:nil="true"/>
    <ImageCreate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icture" ma:contentTypeID="0x01010200E036147281672746ABE25831E7D7E6B1" ma:contentTypeVersion="0" ma:contentTypeDescription="Upload an image or a photograph." ma:contentTypeScope="" ma:versionID="51deca0fb153f947b9711417cd940bf9">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c211168f7f9dc9c01bde21ac8dc318f" ns1:_="" ns2:_="">
    <xsd:import namespace="http://schemas.microsoft.com/sharepoint/v3"/>
    <xsd:import namespace="http://schemas.microsoft.com/sharepoint/v3/fields"/>
    <xsd:element name="properties">
      <xsd:complexType>
        <xsd:sequence>
          <xsd:element name="documentManagement">
            <xsd:complexType>
              <xsd:all>
                <xsd:element ref="ns2:ImageWidth" minOccurs="0"/>
                <xsd:element ref="ns2:ImageHeight" minOccurs="0"/>
                <xsd:element ref="ns1:ImageCreateDate" minOccurs="0"/>
                <xsd:element ref="ns1:Description" minOccurs="0"/>
                <xsd:element ref="ns1:ThumbnailExists" minOccurs="0"/>
                <xsd:element ref="ns1:PreviewExists" minOccurs="0"/>
                <xsd:element ref="ns1:AlternateThumbnail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geCreateDate" ma:index="13" nillable="true" ma:displayName="Date Picture Taken" ma:description="" ma:format="DateTime" ma:hidden="true" ma:internalName="ImageCreateDate">
      <xsd:simpleType>
        <xsd:restriction base="dms:DateTime"/>
      </xsd:simpleType>
    </xsd:element>
    <xsd:element name="Description" ma:index="14" nillable="true" ma:displayName="Description" ma:description="Used as alternative text for the picture." ma:hidden="true" ma:internalName="Description">
      <xsd:simpleType>
        <xsd:restriction base="dms:Note">
          <xsd:maxLength value="255"/>
        </xsd:restriction>
      </xsd:simpleType>
    </xsd:element>
    <xsd:element name="ThumbnailExists" ma:index="23" nillable="true" ma:displayName="Thumbnail Exists" ma:default="FALSE" ma:hidden="true" ma:internalName="ThumbnailExists" ma:readOnly="true">
      <xsd:simpleType>
        <xsd:restriction base="dms:Boolean"/>
      </xsd:simpleType>
    </xsd:element>
    <xsd:element name="PreviewExists" ma:index="24" nillable="true" ma:displayName="Preview Exists" ma:default="FALSE" ma:hidden="true" ma:internalName="PreviewExists" ma:readOnly="true">
      <xsd:simpleType>
        <xsd:restriction base="dms:Boolean"/>
      </xsd:simpleType>
    </xsd:element>
    <xsd:element name="AlternateThumbnailUrl" ma:index="25" nillable="true" ma:displayName="Preview Image URL" ma:description="" ma:format="Image" ma:hidden="tru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Width" ma:index="11" nillable="true" ma:displayName="Picture Width" ma:internalName="ImageWidth" ma:readOnly="true">
      <xsd:simpleType>
        <xsd:restriction base="dms:Unknown"/>
      </xsd:simpleType>
    </xsd:element>
    <xsd:element name="ImageHeight" ma:index="12" nillable="true" ma:displayName="Picture Height" ma:internalName="ImageHeight"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8" ma:displayName="Title"/>
        <xsd:element ref="dc:subject" minOccurs="0" maxOccurs="1"/>
        <xsd:element ref="dc:description" minOccurs="0" maxOccurs="1"/>
        <xsd:element name="keywords" minOccurs="0" maxOccurs="1" type="xsd:string" ma:index="2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F29E68-59EA-4748-B564-D718F3AFEF7A}">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fields"/>
    <ds:schemaRef ds:uri="http://www.w3.org/XML/1998/namespace"/>
    <ds:schemaRef ds:uri="http://purl.org/dc/dcmitype/"/>
  </ds:schemaRefs>
</ds:datastoreItem>
</file>

<file path=customXml/itemProps2.xml><?xml version="1.0" encoding="utf-8"?>
<ds:datastoreItem xmlns:ds="http://schemas.openxmlformats.org/officeDocument/2006/customXml" ds:itemID="{9781A8FF-3C5B-423D-8A88-3274CE7FF2D7}">
  <ds:schemaRefs>
    <ds:schemaRef ds:uri="http://schemas.microsoft.com/sharepoint/v3/contenttype/forms"/>
  </ds:schemaRefs>
</ds:datastoreItem>
</file>

<file path=customXml/itemProps3.xml><?xml version="1.0" encoding="utf-8"?>
<ds:datastoreItem xmlns:ds="http://schemas.openxmlformats.org/officeDocument/2006/customXml" ds:itemID="{B8D4A748-D19E-4B26-88AA-60300E029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Audit Powerpoint July 2017</Template>
  <TotalTime>28836</TotalTime>
  <Words>2441</Words>
  <Application>Microsoft Office PowerPoint</Application>
  <PresentationFormat>Widescreen</PresentationFormat>
  <Paragraphs>266</Paragraphs>
  <Slides>17</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Courier New</vt:lpstr>
      <vt:lpstr>HelveticaNeueLT Std</vt:lpstr>
      <vt:lpstr>HelveticaNeueLT Std Lt</vt:lpstr>
      <vt:lpstr>Tw Cen MT</vt:lpstr>
      <vt:lpstr>Wingdings</vt:lpstr>
      <vt:lpstr>Wingdings 3</vt:lpstr>
      <vt:lpstr>Integral</vt:lpstr>
      <vt:lpstr>Audit awareness</vt:lpstr>
      <vt:lpstr>Opi in your business?</vt:lpstr>
      <vt:lpstr>Local government services</vt:lpstr>
      <vt:lpstr>Local government services</vt:lpstr>
      <vt:lpstr>Corrective Action Plans or CAPS</vt:lpstr>
      <vt:lpstr>Corrective Action Plans or CAPS</vt:lpstr>
      <vt:lpstr>Corrective Action Plans or CAPS</vt:lpstr>
      <vt:lpstr>Corrective Action Plans or CAPS</vt:lpstr>
      <vt:lpstr>Risk Assessments</vt:lpstr>
      <vt:lpstr>Risk Assessments</vt:lpstr>
      <vt:lpstr>PowerPoint Presentation</vt:lpstr>
      <vt:lpstr>PowerPoint Presentation</vt:lpstr>
      <vt:lpstr>Most Common Audit Findings  FY-2020</vt:lpstr>
      <vt:lpstr>Doa – local government services</vt:lpstr>
      <vt:lpstr>Audit thresholds</vt:lpstr>
      <vt:lpstr>Opi 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 awareness</dc:title>
  <dc:creator>Moody, Dan</dc:creator>
  <cp:lastModifiedBy>Moody, Dan</cp:lastModifiedBy>
  <cp:revision>78</cp:revision>
  <cp:lastPrinted>2022-04-05T22:41:39Z</cp:lastPrinted>
  <dcterms:created xsi:type="dcterms:W3CDTF">2018-06-08T19:11:50Z</dcterms:created>
  <dcterms:modified xsi:type="dcterms:W3CDTF">2022-04-05T22:44:16Z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0x01010200E036147281672746ABE25831E7D7E6B1</vt:lpwstr>
  </property>
</Properties>
</file>